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5" r:id="rId3"/>
    <p:sldId id="256" r:id="rId4"/>
    <p:sldId id="274" r:id="rId5"/>
    <p:sldId id="259" r:id="rId6"/>
    <p:sldId id="264" r:id="rId7"/>
    <p:sldId id="268" r:id="rId8"/>
    <p:sldId id="670" r:id="rId9"/>
    <p:sldId id="258" r:id="rId10"/>
    <p:sldId id="273" r:id="rId11"/>
    <p:sldId id="671" r:id="rId12"/>
    <p:sldId id="641" r:id="rId13"/>
    <p:sldId id="668" r:id="rId14"/>
    <p:sldId id="669" r:id="rId15"/>
  </p:sldIdLst>
  <p:sldSz cx="18288000" cy="10287000"/>
  <p:notesSz cx="6858000" cy="9144000"/>
  <p:embeddedFontLst>
    <p:embeddedFont>
      <p:font typeface="Calibri Light" panose="020F0302020204030204" pitchFamily="34" charset="0"/>
      <p:regular r:id="rId16"/>
      <p:italic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2" autoAdjust="0"/>
  </p:normalViewPr>
  <p:slideViewPr>
    <p:cSldViewPr>
      <p:cViewPr varScale="1">
        <p:scale>
          <a:sx n="42" d="100"/>
          <a:sy n="42" d="100"/>
        </p:scale>
        <p:origin x="9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84442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68833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08234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61140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49048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97149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55937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780839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53210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1190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3526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04/04/2025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332739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3.jpeg"/><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4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41.jpe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7001"/>
          </a:xfrm>
          <a:prstGeom prst="rect">
            <a:avLst/>
          </a:prstGeom>
        </p:spPr>
      </p:pic>
      <p:sp>
        <p:nvSpPr>
          <p:cNvPr id="21" name="TextBox 20"/>
          <p:cNvSpPr txBox="1"/>
          <p:nvPr/>
        </p:nvSpPr>
        <p:spPr>
          <a:xfrm>
            <a:off x="4773186" y="2440017"/>
            <a:ext cx="8741627" cy="2308324"/>
          </a:xfrm>
          <a:prstGeom prst="rect">
            <a:avLst/>
          </a:prstGeom>
          <a:noFill/>
        </p:spPr>
        <p:txBody>
          <a:bodyPr wrap="square" rtlCol="0">
            <a:spAutoFit/>
          </a:bodyPr>
          <a:lstStyle/>
          <a:p>
            <a:pPr algn="ctr">
              <a:lnSpc>
                <a:spcPct val="150000"/>
              </a:lnSpc>
            </a:pPr>
            <a:r>
              <a:rPr lang="en-US" sz="4800" b="1">
                <a:solidFill>
                  <a:srgbClr val="FF0000"/>
                </a:solidFill>
                <a:latin typeface="Arial" pitchFamily="34" charset="0"/>
                <a:cs typeface="Arial" pitchFamily="34" charset="0"/>
              </a:rPr>
              <a:t>Chào mừng thầy cô </a:t>
            </a:r>
          </a:p>
          <a:p>
            <a:pPr algn="ctr">
              <a:lnSpc>
                <a:spcPct val="150000"/>
              </a:lnSpc>
            </a:pPr>
            <a:r>
              <a:rPr lang="en-US" sz="4800" b="1">
                <a:solidFill>
                  <a:srgbClr val="FF0000"/>
                </a:solidFill>
                <a:latin typeface="Arial" pitchFamily="34" charset="0"/>
                <a:cs typeface="Arial" pitchFamily="34" charset="0"/>
              </a:rPr>
              <a:t>và các em đến với tiết học </a:t>
            </a:r>
            <a:endParaRPr lang="vi-VN" sz="4800" b="1">
              <a:solidFill>
                <a:srgbClr val="FF0000"/>
              </a:solidFill>
              <a:latin typeface="Arial" pitchFamily="34" charset="0"/>
              <a:cs typeface="Arial" pitchFamily="34" charset="0"/>
            </a:endParaRPr>
          </a:p>
        </p:txBody>
      </p:sp>
      <p:sp>
        <p:nvSpPr>
          <p:cNvPr id="22" name="TextBox 21"/>
          <p:cNvSpPr txBox="1"/>
          <p:nvPr/>
        </p:nvSpPr>
        <p:spPr>
          <a:xfrm>
            <a:off x="6705600" y="732692"/>
            <a:ext cx="2078582" cy="584775"/>
          </a:xfrm>
          <a:prstGeom prst="rect">
            <a:avLst/>
          </a:prstGeom>
          <a:noFill/>
        </p:spPr>
        <p:txBody>
          <a:bodyPr wrap="none" rtlCol="0">
            <a:spAutoFit/>
          </a:bodyPr>
          <a:lstStyle/>
          <a:p>
            <a:r>
              <a:rPr lang="en-US" sz="3200">
                <a:latin typeface="Arial" pitchFamily="34" charset="0"/>
                <a:cs typeface="Arial" pitchFamily="34" charset="0"/>
              </a:rPr>
              <a:t>Trường….</a:t>
            </a:r>
            <a:endParaRPr lang="vi-VN" sz="320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21"/>
                                        </p:tgtEl>
                                        <p:attrNameLst>
                                          <p:attrName>ppt_x</p:attrName>
                                          <p:attrName>ppt_y</p:attrName>
                                        </p:attrNameLst>
                                      </p:cBhvr>
                                    </p:animMotion>
                                    <p:animRot by="1500000">
                                      <p:cBhvr>
                                        <p:cTn id="12" dur="125" fill="hold">
                                          <p:stCondLst>
                                            <p:cond delay="0"/>
                                          </p:stCondLst>
                                        </p:cTn>
                                        <p:tgtEl>
                                          <p:spTgt spid="21"/>
                                        </p:tgtEl>
                                        <p:attrNameLst>
                                          <p:attrName>r</p:attrName>
                                        </p:attrNameLst>
                                      </p:cBhvr>
                                    </p:animRot>
                                    <p:animRot by="-1500000">
                                      <p:cBhvr>
                                        <p:cTn id="13" dur="125" fill="hold">
                                          <p:stCondLst>
                                            <p:cond delay="125"/>
                                          </p:stCondLst>
                                        </p:cTn>
                                        <p:tgtEl>
                                          <p:spTgt spid="21"/>
                                        </p:tgtEl>
                                        <p:attrNameLst>
                                          <p:attrName>r</p:attrName>
                                        </p:attrNameLst>
                                      </p:cBhvr>
                                    </p:animRot>
                                    <p:animRot by="-1500000">
                                      <p:cBhvr>
                                        <p:cTn id="14" dur="125" fill="hold">
                                          <p:stCondLst>
                                            <p:cond delay="250"/>
                                          </p:stCondLst>
                                        </p:cTn>
                                        <p:tgtEl>
                                          <p:spTgt spid="21"/>
                                        </p:tgtEl>
                                        <p:attrNameLst>
                                          <p:attrName>r</p:attrName>
                                        </p:attrNameLst>
                                      </p:cBhvr>
                                    </p:animRot>
                                    <p:animRot by="1500000">
                                      <p:cBhvr>
                                        <p:cTn id="15" dur="125" fill="hold">
                                          <p:stCondLst>
                                            <p:cond delay="375"/>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EAFA9F-1772-B3E5-6163-A08980A5E6C5}"/>
              </a:ext>
            </a:extLst>
          </p:cNvPr>
          <p:cNvSpPr txBox="1"/>
          <p:nvPr/>
        </p:nvSpPr>
        <p:spPr>
          <a:xfrm>
            <a:off x="3124200" y="2095500"/>
            <a:ext cx="12725400" cy="2308324"/>
          </a:xfrm>
          <a:prstGeom prst="rect">
            <a:avLst/>
          </a:prstGeom>
          <a:noFill/>
        </p:spPr>
        <p:txBody>
          <a:bodyPr wrap="square">
            <a:spAutoFit/>
          </a:bodyPr>
          <a:lstStyle/>
          <a:p>
            <a:pPr algn="just"/>
            <a:r>
              <a:rPr lang="vi-VN" sz="4800" b="0" i="0" dirty="0">
                <a:solidFill>
                  <a:srgbClr val="000000"/>
                </a:solidFill>
                <a:effectLst/>
                <a:latin typeface="Times New Roman" panose="02020603050405020304" pitchFamily="18" charset="0"/>
                <a:cs typeface="Times New Roman" panose="02020603050405020304" pitchFamily="18" charset="0"/>
              </a:rPr>
              <a:t>Thảo luận về cách thức vận động gia đình người quen tham gia dự án cộng đồng.</a:t>
            </a:r>
          </a:p>
          <a:p>
            <a:pPr algn="just"/>
            <a:r>
              <a:rPr lang="vi-VN" sz="4800" b="1" i="0" dirty="0">
                <a:solidFill>
                  <a:srgbClr val="000000"/>
                </a:solidFill>
                <a:effectLst/>
                <a:latin typeface="Times New Roman" panose="02020603050405020304" pitchFamily="18" charset="0"/>
                <a:cs typeface="Times New Roman" panose="02020603050405020304" pitchFamily="18" charset="0"/>
              </a:rPr>
              <a:t>Trả lời</a:t>
            </a:r>
            <a:r>
              <a:rPr lang="en-US" sz="4800" b="1" dirty="0">
                <a:solidFill>
                  <a:srgbClr val="000000"/>
                </a:solidFill>
                <a:latin typeface="Times New Roman" panose="02020603050405020304" pitchFamily="18" charset="0"/>
                <a:cs typeface="Times New Roman" panose="02020603050405020304" pitchFamily="18" charset="0"/>
              </a:rPr>
              <a:t>:</a:t>
            </a:r>
            <a:endParaRPr lang="vi-VN" sz="4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55B3731-2F98-CF13-CB12-3D4E6BAF7791}"/>
              </a:ext>
            </a:extLst>
          </p:cNvPr>
          <p:cNvSpPr txBox="1"/>
          <p:nvPr/>
        </p:nvSpPr>
        <p:spPr>
          <a:xfrm>
            <a:off x="2438400" y="723900"/>
            <a:ext cx="10972800"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Vận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ủng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hộ</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dự</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án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vì</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cộng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đồng</a:t>
            </a:r>
            <a:r>
              <a:rPr lang="en-US" sz="4800" b="1"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C80C752E-CE2D-DCC0-835B-DE6B85E0EE77}"/>
              </a:ext>
            </a:extLst>
          </p:cNvPr>
          <p:cNvSpPr txBox="1"/>
          <p:nvPr/>
        </p:nvSpPr>
        <p:spPr>
          <a:xfrm>
            <a:off x="3129950" y="4944427"/>
            <a:ext cx="12719649" cy="2800767"/>
          </a:xfrm>
          <a:prstGeom prst="rect">
            <a:avLst/>
          </a:prstGeom>
          <a:noFill/>
        </p:spPr>
        <p:txBody>
          <a:bodyPr wrap="square">
            <a:spAutoFit/>
          </a:bodyPr>
          <a:lstStyle/>
          <a:p>
            <a:pPr algn="just"/>
            <a:r>
              <a:rPr lang="vi-VN" sz="4400" b="0" i="0" dirty="0">
                <a:solidFill>
                  <a:srgbClr val="000000"/>
                </a:solidFill>
                <a:effectLst/>
                <a:latin typeface="Times New Roman" panose="02020603050405020304" pitchFamily="18" charset="0"/>
                <a:cs typeface="Times New Roman" panose="02020603050405020304" pitchFamily="18" charset="0"/>
              </a:rPr>
              <a:t>+ Cùng gia đình thu gom quần áo cũ, đồ vật cần thiết để ủng hộ.</a:t>
            </a:r>
          </a:p>
          <a:p>
            <a:pPr algn="just"/>
            <a:r>
              <a:rPr lang="vi-VN" sz="4400" b="0" i="0" dirty="0">
                <a:solidFill>
                  <a:srgbClr val="000000"/>
                </a:solidFill>
                <a:effectLst/>
                <a:latin typeface="Times New Roman" panose="02020603050405020304" pitchFamily="18" charset="0"/>
                <a:cs typeface="Times New Roman" panose="02020603050405020304" pitchFamily="18" charset="0"/>
              </a:rPr>
              <a:t>+ Vận động anh chị em đi hiến máu tình nguyện để kiểm tra sức khoẻ cũng như làm một việc tốt.</a:t>
            </a:r>
          </a:p>
        </p:txBody>
      </p:sp>
    </p:spTree>
    <p:extLst>
      <p:ext uri="{BB962C8B-B14F-4D97-AF65-F5344CB8AC3E}">
        <p14:creationId xmlns:p14="http://schemas.microsoft.com/office/powerpoint/2010/main" val="101419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10" name="TextBox 9"/>
          <p:cNvSpPr txBox="1"/>
          <p:nvPr/>
        </p:nvSpPr>
        <p:spPr>
          <a:xfrm>
            <a:off x="939447" y="986800"/>
            <a:ext cx="10442787" cy="4708981"/>
          </a:xfrm>
          <a:prstGeom prst="rect">
            <a:avLst/>
          </a:prstGeom>
          <a:noFill/>
        </p:spPr>
        <p:txBody>
          <a:bodyPr wrap="square" rtlCol="0">
            <a:spAutoFit/>
          </a:bodyPr>
          <a:lstStyle/>
          <a:p>
            <a:pPr algn="ctr" defTabSz="1371600"/>
            <a:r>
              <a:rPr lang="vi-VN" sz="6000" b="1" dirty="0">
                <a:solidFill>
                  <a:srgbClr val="002060"/>
                </a:solidFill>
                <a:latin typeface="Times New Roman" panose="02020603050405020304" pitchFamily="18" charset="0"/>
              </a:rPr>
              <a:t>Thực hiện những hoạt động thiện nguyện vì cộng đồng là một hành động rất ý nghĩa và mang lại niềm vui và hạnh phúc cho mọi người. </a:t>
            </a:r>
          </a:p>
        </p:txBody>
      </p:sp>
    </p:spTree>
    <p:extLst>
      <p:ext uri="{BB962C8B-B14F-4D97-AF65-F5344CB8AC3E}">
        <p14:creationId xmlns:p14="http://schemas.microsoft.com/office/powerpoint/2010/main" val="32642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10" name="TextBox 9"/>
          <p:cNvSpPr txBox="1"/>
          <p:nvPr/>
        </p:nvSpPr>
        <p:spPr>
          <a:xfrm>
            <a:off x="939447" y="986800"/>
            <a:ext cx="10442787" cy="4708981"/>
          </a:xfrm>
          <a:prstGeom prst="rect">
            <a:avLst/>
          </a:prstGeom>
          <a:noFill/>
        </p:spPr>
        <p:txBody>
          <a:bodyPr wrap="square" rtlCol="0">
            <a:spAutoFit/>
          </a:bodyPr>
          <a:lstStyle/>
          <a:p>
            <a:pPr algn="ctr" defTabSz="1371600"/>
            <a:r>
              <a:rPr lang="vi-VN" sz="6000" b="1" dirty="0">
                <a:solidFill>
                  <a:srgbClr val="0070C0"/>
                </a:solidFill>
                <a:latin typeface="Times New Roman" panose="02020603050405020304" pitchFamily="18" charset="0"/>
              </a:rPr>
              <a:t>Khi thực hiện những hoạt động thiện nguyện, em nên cảm thấy hài lòng và tự hào vì đã giúp đỡ và chia sẻ với những người xung quanh</a:t>
            </a:r>
          </a:p>
        </p:txBody>
      </p:sp>
    </p:spTree>
    <p:extLst>
      <p:ext uri="{BB962C8B-B14F-4D97-AF65-F5344CB8AC3E}">
        <p14:creationId xmlns:p14="http://schemas.microsoft.com/office/powerpoint/2010/main" val="33123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10" name="TextBox 9"/>
          <p:cNvSpPr txBox="1"/>
          <p:nvPr/>
        </p:nvSpPr>
        <p:spPr>
          <a:xfrm>
            <a:off x="939447" y="986799"/>
            <a:ext cx="10442787" cy="4708981"/>
          </a:xfrm>
          <a:prstGeom prst="rect">
            <a:avLst/>
          </a:prstGeom>
          <a:noFill/>
        </p:spPr>
        <p:txBody>
          <a:bodyPr wrap="square" rtlCol="0">
            <a:spAutoFit/>
          </a:bodyPr>
          <a:lstStyle/>
          <a:p>
            <a:pPr algn="ctr" defTabSz="1371600"/>
            <a:r>
              <a:rPr lang="vi-VN" sz="6000" b="1" dirty="0">
                <a:solidFill>
                  <a:prstClr val="black">
                    <a:lumMod val="85000"/>
                    <a:lumOff val="15000"/>
                  </a:prstClr>
                </a:solidFill>
                <a:latin typeface="Times New Roman" panose="02020603050405020304" pitchFamily="18" charset="0"/>
              </a:rPr>
              <a:t>Thực hiện những hoạt động thiện nguyện còn giúp em trau dồi kỹ năng giao tiếp, học hỏi thêm được nhiều kinh nghiệm và trưởng thành hơn</a:t>
            </a:r>
          </a:p>
        </p:txBody>
      </p:sp>
    </p:spTree>
    <p:extLst>
      <p:ext uri="{BB962C8B-B14F-4D97-AF65-F5344CB8AC3E}">
        <p14:creationId xmlns:p14="http://schemas.microsoft.com/office/powerpoint/2010/main" val="299677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314909" y="-172282"/>
            <a:ext cx="8091479" cy="26039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1955847" y="-2984129"/>
            <a:ext cx="2128265" cy="775195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63738" y="1028700"/>
            <a:ext cx="4151298" cy="3253108"/>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01847" y="891457"/>
            <a:ext cx="3409082" cy="2677679"/>
          </a:xfrm>
          <a:prstGeom prst="rect">
            <a:avLst/>
          </a:prstGeom>
        </p:spPr>
      </p:pic>
      <p:sp>
        <p:nvSpPr>
          <p:cNvPr id="6" name="TextBox 6"/>
          <p:cNvSpPr txBox="1"/>
          <p:nvPr/>
        </p:nvSpPr>
        <p:spPr>
          <a:xfrm>
            <a:off x="1027801" y="2500367"/>
            <a:ext cx="17260199" cy="5539978"/>
          </a:xfrm>
          <a:prstGeom prst="rect">
            <a:avLst/>
          </a:prstGeom>
        </p:spPr>
        <p:txBody>
          <a:bodyPr wrap="square" lIns="0" tIns="0" rIns="0" bIns="0" rtlCol="0" anchor="t">
            <a:spAutoFit/>
          </a:bodyPr>
          <a:lstStyle/>
          <a:p>
            <a:pPr algn="ctr">
              <a:lnSpc>
                <a:spcPct val="200000"/>
              </a:lnSpc>
              <a:spcBef>
                <a:spcPct val="0"/>
              </a:spcBef>
            </a:pPr>
            <a:r>
              <a:rPr lang="en-US" sz="6000" b="1" spc="-73" dirty="0">
                <a:latin typeface="Arial" pitchFamily="34" charset="0"/>
                <a:cs typeface="Arial" pitchFamily="34" charset="0"/>
              </a:rPr>
              <a:t>CHỦ ĐỀ 7: CUỘC SỐNG QUANH EM</a:t>
            </a:r>
          </a:p>
          <a:p>
            <a:pPr algn="ctr">
              <a:lnSpc>
                <a:spcPct val="200000"/>
              </a:lnSpc>
            </a:pPr>
            <a:r>
              <a:rPr lang="en-US" sz="6000" b="1" dirty="0">
                <a:latin typeface="Arial" pitchFamily="34" charset="0"/>
                <a:cs typeface="Arial" pitchFamily="34" charset="0"/>
              </a:rPr>
              <a:t>TIẾT 84: TUYÊN TRUYỀN VẬN ĐỘNG NG</a:t>
            </a:r>
            <a:r>
              <a:rPr lang="vi-VN" sz="6000" b="1" dirty="0">
                <a:latin typeface="Arial" pitchFamily="34" charset="0"/>
                <a:cs typeface="Arial" pitchFamily="34" charset="0"/>
              </a:rPr>
              <a:t>Ư</a:t>
            </a:r>
            <a:r>
              <a:rPr lang="en-US" sz="6000" b="1" dirty="0">
                <a:latin typeface="Arial" pitchFamily="34" charset="0"/>
                <a:cs typeface="Arial" pitchFamily="34" charset="0"/>
              </a:rPr>
              <a:t>ỜI THÂN ỦNG HỘ DỰ ÁN VÌ CỘNG ĐỒNG</a:t>
            </a:r>
            <a:endParaRPr lang="vi-VN" sz="60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6E0AF5-D658-284C-830A-CCE62B80CA8F}"/>
              </a:ext>
            </a:extLst>
          </p:cNvPr>
          <p:cNvSpPr txBox="1"/>
          <p:nvPr/>
        </p:nvSpPr>
        <p:spPr>
          <a:xfrm>
            <a:off x="2057400" y="723900"/>
            <a:ext cx="12039600"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1. Em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cộng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đồng</a:t>
            </a:r>
            <a:endParaRPr lang="en-US" sz="4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24D993F-EBA5-918E-2FBE-2A2AB3E5BCF3}"/>
              </a:ext>
            </a:extLst>
          </p:cNvPr>
          <p:cNvSpPr txBox="1"/>
          <p:nvPr/>
        </p:nvSpPr>
        <p:spPr>
          <a:xfrm>
            <a:off x="2022894" y="1790700"/>
            <a:ext cx="13211355" cy="3785652"/>
          </a:xfrm>
          <a:prstGeom prst="rect">
            <a:avLst/>
          </a:prstGeom>
          <a:noFill/>
        </p:spPr>
        <p:txBody>
          <a:bodyPr wrap="square" rtlCol="0">
            <a:spAutoFit/>
          </a:bodyPr>
          <a:lstStyle/>
          <a:p>
            <a:pPr marL="285750" indent="-285750">
              <a:buFontTx/>
              <a:buChar char="-"/>
            </a:pPr>
            <a:r>
              <a:rPr lang="en-US" sz="4800" dirty="0" err="1">
                <a:latin typeface="Times New Roman" panose="02020603050405020304" pitchFamily="18" charset="0"/>
                <a:cs typeface="Times New Roman" panose="02020603050405020304" pitchFamily="18" charset="0"/>
              </a:rPr>
              <a:t>Tên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a:t>
            </a:r>
          </a:p>
          <a:p>
            <a:pPr marL="285750" indent="-285750">
              <a:buFontTx/>
              <a:buChar char="-"/>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a:t>
            </a:r>
          </a:p>
          <a:p>
            <a:pPr marL="285750" indent="-285750">
              <a:buFontTx/>
              <a:buChar char="-"/>
            </a:pPr>
            <a:r>
              <a:rPr lang="en-US" sz="4800" dirty="0" err="1">
                <a:latin typeface="Times New Roman" panose="02020603050405020304" pitchFamily="18" charset="0"/>
                <a:cs typeface="Times New Roman" panose="02020603050405020304" pitchFamily="18" charset="0"/>
              </a:rPr>
              <a:t>Nội</a:t>
            </a:r>
            <a:r>
              <a:rPr lang="en-US" sz="4800" dirty="0">
                <a:latin typeface="Times New Roman" panose="02020603050405020304" pitchFamily="18" charset="0"/>
                <a:cs typeface="Times New Roman" panose="02020603050405020304" pitchFamily="18" charset="0"/>
              </a:rPr>
              <a:t> dung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a:t>
            </a:r>
          </a:p>
          <a:p>
            <a:pPr marL="285750" indent="-285750">
              <a:buFontTx/>
              <a:buChar char="-"/>
            </a:pP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a:t>
            </a:r>
          </a:p>
          <a:p>
            <a:pPr marL="285750" indent="-285750">
              <a:buFontTx/>
              <a:buChar char="-"/>
            </a:pP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3195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73571" y="6914969"/>
            <a:ext cx="1263252" cy="4511613"/>
          </a:xfrm>
          <a:prstGeom prst="rect">
            <a:avLst/>
          </a:prstGeom>
        </p:spPr>
      </p:pic>
      <p:sp>
        <p:nvSpPr>
          <p:cNvPr id="4" name="TextBox 4"/>
          <p:cNvSpPr txBox="1"/>
          <p:nvPr/>
        </p:nvSpPr>
        <p:spPr>
          <a:xfrm>
            <a:off x="1231701" y="1173813"/>
            <a:ext cx="14665580" cy="1248099"/>
          </a:xfrm>
          <a:prstGeom prst="rect">
            <a:avLst/>
          </a:prstGeom>
        </p:spPr>
        <p:txBody>
          <a:bodyPr wrap="square" lIns="0" tIns="0" rIns="0" bIns="0" rtlCol="0" anchor="t">
            <a:spAutoFit/>
          </a:bodyPr>
          <a:lstStyle/>
          <a:p>
            <a:pPr algn="just">
              <a:lnSpc>
                <a:spcPct val="200000"/>
              </a:lnSpc>
            </a:pPr>
            <a:r>
              <a:rPr lang="en-US" sz="4800" b="1">
                <a:latin typeface="Arial" pitchFamily="34" charset="0"/>
                <a:cs typeface="Arial" pitchFamily="34" charset="0"/>
              </a:rPr>
              <a:t>Xây dựng dự án vì cộng đồng theo gợi ý:</a:t>
            </a:r>
            <a:endParaRPr lang="vi-VN" sz="4800" b="1">
              <a:latin typeface="Arial" pitchFamily="34" charset="0"/>
              <a:cs typeface="Arial" pitchFamily="34" charset="0"/>
            </a:endParaRPr>
          </a:p>
        </p:txBody>
      </p:sp>
      <p:sp>
        <p:nvSpPr>
          <p:cNvPr id="8" name="TextBox 8"/>
          <p:cNvSpPr txBox="1"/>
          <p:nvPr/>
        </p:nvSpPr>
        <p:spPr>
          <a:xfrm>
            <a:off x="3100341" y="2880897"/>
            <a:ext cx="9661210" cy="4295087"/>
          </a:xfrm>
          <a:prstGeom prst="rect">
            <a:avLst/>
          </a:prstGeom>
        </p:spPr>
        <p:txBody>
          <a:bodyPr wrap="square" lIns="0" tIns="0" rIns="0" bIns="0" rtlCol="0" anchor="t">
            <a:spAutoFit/>
          </a:bodyPr>
          <a:lstStyle/>
          <a:p>
            <a:pPr>
              <a:lnSpc>
                <a:spcPct val="150000"/>
              </a:lnSpc>
            </a:pP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Lĩnh</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vực</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lựa</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chọn</a:t>
            </a:r>
            <a:r>
              <a:rPr lang="en-US" sz="4800" dirty="0">
                <a:solidFill>
                  <a:srgbClr val="FF0000"/>
                </a:solidFill>
                <a:latin typeface="Arial" pitchFamily="34" charset="0"/>
                <a:cs typeface="Arial" pitchFamily="34" charset="0"/>
              </a:rPr>
              <a:t>: </a:t>
            </a:r>
          </a:p>
          <a:p>
            <a:pPr>
              <a:lnSpc>
                <a:spcPct val="150000"/>
              </a:lnSpc>
            </a:pP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Bảo</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vệ</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môi</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trường</a:t>
            </a:r>
            <a:r>
              <a:rPr lang="en-US" sz="4800" dirty="0">
                <a:solidFill>
                  <a:srgbClr val="FF0000"/>
                </a:solidFill>
                <a:latin typeface="Arial" pitchFamily="34" charset="0"/>
                <a:cs typeface="Arial" pitchFamily="34" charset="0"/>
              </a:rPr>
              <a:t>;</a:t>
            </a:r>
            <a:endParaRPr lang="vi-VN" sz="4800" dirty="0">
              <a:solidFill>
                <a:srgbClr val="FF0000"/>
              </a:solidFill>
              <a:latin typeface="Arial" pitchFamily="34" charset="0"/>
              <a:cs typeface="Arial" pitchFamily="34" charset="0"/>
            </a:endParaRPr>
          </a:p>
          <a:p>
            <a:pPr>
              <a:lnSpc>
                <a:spcPct val="150000"/>
              </a:lnSpc>
            </a:pP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Hoạt</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động</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thiện</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nguyện</a:t>
            </a:r>
            <a:r>
              <a:rPr lang="en-US" sz="4800" dirty="0">
                <a:solidFill>
                  <a:srgbClr val="FF0000"/>
                </a:solidFill>
                <a:latin typeface="Arial" pitchFamily="34" charset="0"/>
                <a:cs typeface="Arial" pitchFamily="34" charset="0"/>
              </a:rPr>
              <a:t>;</a:t>
            </a:r>
            <a:endParaRPr lang="vi-VN" sz="4800" dirty="0">
              <a:solidFill>
                <a:srgbClr val="FF0000"/>
              </a:solidFill>
              <a:latin typeface="Arial" pitchFamily="34" charset="0"/>
              <a:cs typeface="Arial" pitchFamily="34" charset="0"/>
            </a:endParaRPr>
          </a:p>
          <a:p>
            <a:pPr>
              <a:lnSpc>
                <a:spcPct val="150000"/>
              </a:lnSpc>
            </a:pP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Đền</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ơn</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đáp</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nghĩa</a:t>
            </a:r>
            <a:r>
              <a:rPr lang="en-US" sz="4800" dirty="0">
                <a:solidFill>
                  <a:srgbClr val="FF0000"/>
                </a:solidFill>
                <a:latin typeface="Arial" pitchFamily="34" charset="0"/>
                <a:cs typeface="Arial" pitchFamily="34" charset="0"/>
              </a:rPr>
              <a:t>.</a:t>
            </a:r>
            <a:endParaRPr lang="vi-VN" sz="4800" dirty="0">
              <a:solidFill>
                <a:srgbClr val="FF0000"/>
              </a:solidFill>
              <a:latin typeface="Arial" pitchFamily="34" charset="0"/>
              <a:cs typeface="Arial" pitchFamily="34" charset="0"/>
            </a:endParaRPr>
          </a:p>
        </p:txBody>
      </p:sp>
      <p:pic>
        <p:nvPicPr>
          <p:cNvPr id="18"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22786" y="7700714"/>
            <a:ext cx="2950854" cy="2940123"/>
          </a:xfrm>
          <a:prstGeom prst="rect">
            <a:avLst/>
          </a:prstGeom>
        </p:spPr>
      </p:pic>
      <p:grpSp>
        <p:nvGrpSpPr>
          <p:cNvPr id="19" name="Group 7"/>
          <p:cNvGrpSpPr>
            <a:grpSpLocks noChangeAspect="1"/>
          </p:cNvGrpSpPr>
          <p:nvPr/>
        </p:nvGrpSpPr>
        <p:grpSpPr>
          <a:xfrm>
            <a:off x="13334666" y="6465255"/>
            <a:ext cx="4648814" cy="3158833"/>
            <a:chOff x="-90170" y="-34290"/>
            <a:chExt cx="6502400" cy="4418330"/>
          </a:xfrm>
        </p:grpSpPr>
        <p:sp>
          <p:nvSpPr>
            <p:cNvPr id="20" name="Freeform 8"/>
            <p:cNvSpPr/>
            <p:nvPr/>
          </p:nvSpPr>
          <p:spPr>
            <a:xfrm>
              <a:off x="-90170" y="-34290"/>
              <a:ext cx="6502400" cy="4418330"/>
            </a:xfrm>
            <a:custGeom>
              <a:avLst/>
              <a:gdLst/>
              <a:ahLst/>
              <a:cxnLst/>
              <a:rect l="l" t="t" r="r" b="b"/>
              <a:pathLst>
                <a:path w="6502400" h="4418330">
                  <a:moveTo>
                    <a:pt x="158750" y="53340"/>
                  </a:moveTo>
                  <a:cubicBezTo>
                    <a:pt x="297180" y="53340"/>
                    <a:pt x="3750310" y="106680"/>
                    <a:pt x="4424680" y="53340"/>
                  </a:cubicBezTo>
                  <a:cubicBezTo>
                    <a:pt x="5099050" y="0"/>
                    <a:pt x="6339840" y="74930"/>
                    <a:pt x="6421120" y="77470"/>
                  </a:cubicBezTo>
                  <a:cubicBezTo>
                    <a:pt x="6502400" y="80010"/>
                    <a:pt x="6286500" y="3578860"/>
                    <a:pt x="6249670" y="3973830"/>
                  </a:cubicBezTo>
                  <a:cubicBezTo>
                    <a:pt x="6224270" y="4254500"/>
                    <a:pt x="271780" y="4418330"/>
                    <a:pt x="135890" y="4391660"/>
                  </a:cubicBezTo>
                  <a:cubicBezTo>
                    <a:pt x="0" y="4364990"/>
                    <a:pt x="210820" y="1699260"/>
                    <a:pt x="158750" y="1267460"/>
                  </a:cubicBezTo>
                  <a:cubicBezTo>
                    <a:pt x="106680" y="835660"/>
                    <a:pt x="158750" y="53340"/>
                    <a:pt x="158750" y="53340"/>
                  </a:cubicBezTo>
                  <a:close/>
                </a:path>
              </a:pathLst>
            </a:custGeom>
            <a:blipFill>
              <a:blip r:embed="rId6"/>
              <a:stretch>
                <a:fillRect l="-89" t="774" r="-494" b="539"/>
              </a:stretch>
            </a:blipFill>
          </p:spPr>
          <p:txBody>
            <a:bodyPr/>
            <a:lstStyle/>
            <a:p>
              <a:endParaRPr lang="en-US"/>
            </a:p>
          </p:txBody>
        </p:sp>
      </p:grpSp>
      <p:pic>
        <p:nvPicPr>
          <p:cNvPr id="21"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94995">
            <a:off x="12825374" y="5993803"/>
            <a:ext cx="2205222" cy="761804"/>
          </a:xfrm>
          <a:prstGeom prst="rect">
            <a:avLst/>
          </a:prstGeom>
        </p:spPr>
      </p:pic>
      <p:pic>
        <p:nvPicPr>
          <p:cNvPr id="22"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59200" y="5531438"/>
            <a:ext cx="1973769" cy="1550306"/>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00608" y="6222807"/>
            <a:ext cx="5525670" cy="454109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604709"/>
            <a:ext cx="2096944" cy="2159774"/>
          </a:xfrm>
          <a:prstGeom prst="rect">
            <a:avLst/>
          </a:prstGeom>
        </p:spPr>
      </p:pic>
      <p:sp>
        <p:nvSpPr>
          <p:cNvPr id="13" name="TextBox 12"/>
          <p:cNvSpPr txBox="1"/>
          <p:nvPr/>
        </p:nvSpPr>
        <p:spPr>
          <a:xfrm>
            <a:off x="6361899" y="611951"/>
            <a:ext cx="10381368" cy="923330"/>
          </a:xfrm>
          <a:prstGeom prst="rect">
            <a:avLst/>
          </a:prstGeom>
          <a:noFill/>
        </p:spPr>
        <p:txBody>
          <a:bodyPr wrap="none" rtlCol="0">
            <a:spAutoFit/>
          </a:bodyPr>
          <a:lstStyle/>
          <a:p>
            <a:r>
              <a:rPr lang="en-US" sz="5400" b="1">
                <a:solidFill>
                  <a:srgbClr val="FF0000"/>
                </a:solidFill>
                <a:latin typeface="Arial" pitchFamily="34" charset="0"/>
                <a:cs typeface="Arial" pitchFamily="34" charset="0"/>
              </a:rPr>
              <a:t>Mẫu kế hoạch triển khai dự án:</a:t>
            </a:r>
            <a:endParaRPr lang="vi-VN" sz="5400" b="1">
              <a:solidFill>
                <a:srgbClr val="FF0000"/>
              </a:solidFill>
              <a:latin typeface="Arial" pitchFamily="34" charset="0"/>
              <a:cs typeface="Arial" pitchFamily="34" charset="0"/>
            </a:endParaRPr>
          </a:p>
        </p:txBody>
      </p:sp>
      <p:pic>
        <p:nvPicPr>
          <p:cNvPr id="2050" name="Picture 2" descr="C:\Users\DELL\Downloads\HDTN_6_SGK_27_5_2021_v1_Page50.jpg"/>
          <p:cNvPicPr>
            <a:picLocks noChangeAspect="1" noChangeArrowheads="1"/>
          </p:cNvPicPr>
          <p:nvPr/>
        </p:nvPicPr>
        <p:blipFill rotWithShape="1">
          <a:blip r:embed="rId6">
            <a:extLst>
              <a:ext uri="{28A0092B-C50C-407E-A947-70E740481C1C}">
                <a14:useLocalDpi xmlns:a14="http://schemas.microsoft.com/office/drawing/2010/main" val="0"/>
              </a:ext>
            </a:extLst>
          </a:blip>
          <a:srcRect l="11056" t="54820" r="10597" b="11198"/>
          <a:stretch/>
        </p:blipFill>
        <p:spPr bwMode="auto">
          <a:xfrm>
            <a:off x="5502966" y="2056486"/>
            <a:ext cx="12099234" cy="75307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90895">
            <a:off x="-721892" y="5640209"/>
            <a:ext cx="3999135" cy="6982617"/>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2408">
            <a:off x="1345684" y="8488836"/>
            <a:ext cx="2230149" cy="790689"/>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5559745" y="-598590"/>
            <a:ext cx="3094981" cy="2734837"/>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48780">
            <a:off x="16682344" y="-161575"/>
            <a:ext cx="849784" cy="227990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864757363"/>
              </p:ext>
            </p:extLst>
          </p:nvPr>
        </p:nvGraphicFramePr>
        <p:xfrm>
          <a:off x="3660407" y="3633481"/>
          <a:ext cx="13446828" cy="5252356"/>
        </p:xfrm>
        <a:graphic>
          <a:graphicData uri="http://schemas.openxmlformats.org/drawingml/2006/table">
            <a:tbl>
              <a:tblPr firstRow="1" firstCol="1" bandRow="1">
                <a:tableStyleId>{5C22544A-7EE6-4342-B048-85BDC9FD1C3A}</a:tableStyleId>
              </a:tblPr>
              <a:tblGrid>
                <a:gridCol w="2740393">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394653">
                  <a:extLst>
                    <a:ext uri="{9D8B030D-6E8A-4147-A177-3AD203B41FA5}">
                      <a16:colId xmlns:a16="http://schemas.microsoft.com/office/drawing/2014/main" val="20004"/>
                    </a:ext>
                  </a:extLst>
                </a:gridCol>
                <a:gridCol w="1453782">
                  <a:extLst>
                    <a:ext uri="{9D8B030D-6E8A-4147-A177-3AD203B41FA5}">
                      <a16:colId xmlns:a16="http://schemas.microsoft.com/office/drawing/2014/main" val="20005"/>
                    </a:ext>
                  </a:extLst>
                </a:gridCol>
              </a:tblGrid>
              <a:tr h="1594756">
                <a:tc>
                  <a:txBody>
                    <a:bodyPr/>
                    <a:lstStyle/>
                    <a:p>
                      <a:pPr algn="ctr">
                        <a:lnSpc>
                          <a:spcPct val="150000"/>
                        </a:lnSpc>
                        <a:spcAft>
                          <a:spcPts val="0"/>
                        </a:spcAft>
                      </a:pPr>
                      <a:r>
                        <a:rPr lang="en-US" sz="3200">
                          <a:effectLst/>
                          <a:latin typeface="Arial" pitchFamily="34" charset="0"/>
                          <a:cs typeface="Arial" pitchFamily="34" charset="0"/>
                        </a:rPr>
                        <a:t>Nội dung công việc</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n-US" sz="3200">
                          <a:effectLst/>
                          <a:latin typeface="Arial" pitchFamily="34" charset="0"/>
                          <a:cs typeface="Arial" pitchFamily="34" charset="0"/>
                        </a:rPr>
                        <a:t>Yêu cầu công việc</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n-US" sz="3200">
                          <a:effectLst/>
                          <a:latin typeface="Arial" pitchFamily="34" charset="0"/>
                          <a:cs typeface="Arial" pitchFamily="34" charset="0"/>
                        </a:rPr>
                        <a:t>Thời gian thực hiện</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n-US" sz="3200">
                          <a:effectLst/>
                          <a:latin typeface="Arial" pitchFamily="34" charset="0"/>
                          <a:cs typeface="Arial" pitchFamily="34" charset="0"/>
                        </a:rPr>
                        <a:t>Người thực hiện</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n-US" sz="3200">
                          <a:effectLst/>
                          <a:latin typeface="Arial" pitchFamily="34" charset="0"/>
                          <a:cs typeface="Arial" pitchFamily="34" charset="0"/>
                        </a:rPr>
                        <a:t>Đánh giá, tổng kết</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n-US" sz="3200">
                          <a:effectLst/>
                          <a:latin typeface="Arial" pitchFamily="34" charset="0"/>
                          <a:cs typeface="Arial" pitchFamily="34" charset="0"/>
                        </a:rPr>
                        <a:t>Ghi chú</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471579">
                <a:tc>
                  <a:txBody>
                    <a:bodyPr/>
                    <a:lstStyle/>
                    <a:p>
                      <a:pPr>
                        <a:lnSpc>
                          <a:spcPct val="150000"/>
                        </a:lnSpc>
                        <a:spcAft>
                          <a:spcPts val="0"/>
                        </a:spcAft>
                      </a:pPr>
                      <a:r>
                        <a:rPr lang="en-US" sz="3200">
                          <a:effectLst/>
                          <a:latin typeface="Arial" pitchFamily="34" charset="0"/>
                          <a:cs typeface="Arial" pitchFamily="34" charset="0"/>
                        </a:rPr>
                        <a:t>1.</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1"/>
                  </a:ext>
                </a:extLst>
              </a:tr>
              <a:tr h="471579">
                <a:tc>
                  <a:txBody>
                    <a:bodyPr/>
                    <a:lstStyle/>
                    <a:p>
                      <a:pPr>
                        <a:lnSpc>
                          <a:spcPct val="150000"/>
                        </a:lnSpc>
                        <a:spcAft>
                          <a:spcPts val="0"/>
                        </a:spcAft>
                      </a:pPr>
                      <a:r>
                        <a:rPr lang="en-US" sz="3200">
                          <a:effectLst/>
                          <a:latin typeface="Arial" pitchFamily="34" charset="0"/>
                          <a:cs typeface="Arial" pitchFamily="34" charset="0"/>
                        </a:rPr>
                        <a:t>2.</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2"/>
                  </a:ext>
                </a:extLst>
              </a:tr>
              <a:tr h="471579">
                <a:tc>
                  <a:txBody>
                    <a:bodyPr/>
                    <a:lstStyle/>
                    <a:p>
                      <a:pPr>
                        <a:lnSpc>
                          <a:spcPct val="150000"/>
                        </a:lnSpc>
                        <a:spcAft>
                          <a:spcPts val="0"/>
                        </a:spcAft>
                      </a:pPr>
                      <a:r>
                        <a:rPr lang="en-US" sz="3200">
                          <a:effectLst/>
                          <a:latin typeface="Arial" pitchFamily="34" charset="0"/>
                          <a:cs typeface="Arial" pitchFamily="34" charset="0"/>
                        </a:rPr>
                        <a:t>3.</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3"/>
                  </a:ext>
                </a:extLst>
              </a:tr>
              <a:tr h="471579">
                <a:tc>
                  <a:txBody>
                    <a:bodyPr/>
                    <a:lstStyle/>
                    <a:p>
                      <a:pPr>
                        <a:lnSpc>
                          <a:spcPct val="150000"/>
                        </a:lnSpc>
                        <a:spcAft>
                          <a:spcPts val="0"/>
                        </a:spcAft>
                      </a:pPr>
                      <a:r>
                        <a:rPr lang="en-US" sz="3200">
                          <a:effectLst/>
                          <a:latin typeface="Arial" pitchFamily="34" charset="0"/>
                          <a:cs typeface="Arial" pitchFamily="34" charset="0"/>
                        </a:rPr>
                        <a:t>4.</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4"/>
                  </a:ext>
                </a:extLst>
              </a:tr>
              <a:tr h="471579">
                <a:tc>
                  <a:txBody>
                    <a:bodyPr/>
                    <a:lstStyle/>
                    <a:p>
                      <a:pPr>
                        <a:lnSpc>
                          <a:spcPct val="150000"/>
                        </a:lnSpc>
                        <a:spcAft>
                          <a:spcPts val="0"/>
                        </a:spcAft>
                      </a:pPr>
                      <a:r>
                        <a:rPr lang="en-US" sz="3200">
                          <a:effectLst/>
                          <a:latin typeface="Arial" pitchFamily="34" charset="0"/>
                          <a:cs typeface="Arial" pitchFamily="34" charset="0"/>
                        </a:rPr>
                        <a:t>5.</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tc>
                  <a:txBody>
                    <a:bodyPr/>
                    <a:lstStyle/>
                    <a:p>
                      <a:pPr>
                        <a:lnSpc>
                          <a:spcPct val="150000"/>
                        </a:lnSpc>
                        <a:spcAft>
                          <a:spcPts val="0"/>
                        </a:spcAft>
                      </a:pPr>
                      <a:r>
                        <a:rPr lang="en-US" sz="3200">
                          <a:effectLst/>
                          <a:latin typeface="Arial" pitchFamily="34" charset="0"/>
                          <a:cs typeface="Arial" pitchFamily="34" charset="0"/>
                        </a:rPr>
                        <a:t> </a:t>
                      </a:r>
                      <a:endParaRPr lang="vi-VN" sz="3200">
                        <a:effectLst/>
                        <a:latin typeface="Arial" pitchFamily="34" charset="0"/>
                        <a:ea typeface="Calibri"/>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5"/>
                  </a:ext>
                </a:extLst>
              </a:tr>
            </a:tbl>
          </a:graphicData>
        </a:graphic>
      </p:graphicFrame>
      <p:sp>
        <p:nvSpPr>
          <p:cNvPr id="4" name="Rectangle 3"/>
          <p:cNvSpPr/>
          <p:nvPr/>
        </p:nvSpPr>
        <p:spPr>
          <a:xfrm>
            <a:off x="2514600" y="853976"/>
            <a:ext cx="13134405" cy="2308324"/>
          </a:xfrm>
          <a:prstGeom prst="rect">
            <a:avLst/>
          </a:prstGeom>
        </p:spPr>
        <p:txBody>
          <a:bodyPr wrap="square">
            <a:spAutoFit/>
          </a:bodyPr>
          <a:lstStyle/>
          <a:p>
            <a:pPr lvl="0" algn="ctr">
              <a:lnSpc>
                <a:spcPct val="150000"/>
              </a:lnSpc>
            </a:pPr>
            <a:r>
              <a:rPr lang="en-US" sz="3200" b="1" dirty="0">
                <a:solidFill>
                  <a:srgbClr val="FF0000"/>
                </a:solidFill>
                <a:latin typeface="Arial" pitchFamily="34" charset="0"/>
                <a:cs typeface="Arial" pitchFamily="34" charset="0"/>
              </a:rPr>
              <a:t>DỰ ÁN VÌ CỘNG ĐỒNG CỦA LỚP 6( MỖI LỚP 1 DỰ ÁN)</a:t>
            </a:r>
            <a:endParaRPr lang="vi-VN" sz="3200" b="1" dirty="0">
              <a:solidFill>
                <a:srgbClr val="FF0000"/>
              </a:solidFill>
              <a:latin typeface="Arial" pitchFamily="34" charset="0"/>
              <a:cs typeface="Arial" pitchFamily="34" charset="0"/>
            </a:endParaRPr>
          </a:p>
          <a:p>
            <a:pPr lvl="0">
              <a:lnSpc>
                <a:spcPct val="150000"/>
              </a:lnSpc>
            </a:pPr>
            <a:r>
              <a:rPr lang="en-US" sz="3200" b="1" dirty="0" err="1">
                <a:solidFill>
                  <a:srgbClr val="FF0000"/>
                </a:solidFill>
                <a:latin typeface="Arial" pitchFamily="34" charset="0"/>
                <a:cs typeface="Arial" pitchFamily="34" charset="0"/>
              </a:rPr>
              <a:t>Tên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dự</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án</a:t>
            </a:r>
            <a:r>
              <a:rPr lang="en-US" sz="3200" b="1" dirty="0">
                <a:solidFill>
                  <a:srgbClr val="FF0000"/>
                </a:solidFill>
                <a:latin typeface="Arial" pitchFamily="34" charset="0"/>
                <a:cs typeface="Arial" pitchFamily="34" charset="0"/>
              </a:rPr>
              <a:t>:…………………………………………………...</a:t>
            </a:r>
            <a:endParaRPr lang="vi-VN" sz="3200" b="1" dirty="0">
              <a:solidFill>
                <a:srgbClr val="FF0000"/>
              </a:solidFill>
              <a:latin typeface="Arial" pitchFamily="34" charset="0"/>
              <a:cs typeface="Arial" pitchFamily="34" charset="0"/>
            </a:endParaRPr>
          </a:p>
          <a:p>
            <a:pPr lvl="0">
              <a:lnSpc>
                <a:spcPct val="150000"/>
              </a:lnSpc>
            </a:pPr>
            <a:r>
              <a:rPr lang="en-US" sz="3200" b="1" dirty="0" err="1">
                <a:solidFill>
                  <a:srgbClr val="FF0000"/>
                </a:solidFill>
                <a:latin typeface="Arial" pitchFamily="34" charset="0"/>
                <a:cs typeface="Arial" pitchFamily="34" charset="0"/>
              </a:rPr>
              <a:t>Mục</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tiêu</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của</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dự</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án</a:t>
            </a:r>
            <a:r>
              <a:rPr lang="en-US" sz="3200" b="1" dirty="0">
                <a:solidFill>
                  <a:srgbClr val="FF0000"/>
                </a:solidFill>
                <a:latin typeface="Arial" pitchFamily="34" charset="0"/>
                <a:cs typeface="Arial" pitchFamily="34" charset="0"/>
              </a:rPr>
              <a:t>:………………………………………..</a:t>
            </a:r>
            <a:endParaRPr lang="vi-VN" sz="3200" b="1" dirty="0">
              <a:solidFill>
                <a:srgbClr val="FF0000"/>
              </a:solidFill>
              <a:latin typeface="Arial" pitchFamily="34" charset="0"/>
              <a:ea typeface="Calibri"/>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B4DEB1D-BE66-092D-F537-3743B98BD8F8}"/>
              </a:ext>
            </a:extLst>
          </p:cNvPr>
          <p:cNvSpPr txBox="1"/>
          <p:nvPr/>
        </p:nvSpPr>
        <p:spPr>
          <a:xfrm>
            <a:off x="2819400" y="1028700"/>
            <a:ext cx="11811000" cy="7478970"/>
          </a:xfrm>
          <a:prstGeom prst="rect">
            <a:avLst/>
          </a:prstGeom>
          <a:noFill/>
        </p:spPr>
        <p:txBody>
          <a:bodyPr wrap="square">
            <a:spAutoFit/>
          </a:bodyPr>
          <a:lstStyle/>
          <a:p>
            <a:pPr algn="just"/>
            <a:r>
              <a:rPr lang="vi-VN" sz="4800" b="0" i="0" dirty="0">
                <a:solidFill>
                  <a:srgbClr val="000000"/>
                </a:solidFill>
                <a:effectLst/>
                <a:latin typeface="+mj-lt"/>
              </a:rPr>
              <a:t>- Xây dựng dự án: </a:t>
            </a:r>
          </a:p>
          <a:p>
            <a:pPr algn="just"/>
            <a:r>
              <a:rPr lang="vi-VN" sz="4800" b="0" i="0" dirty="0">
                <a:solidFill>
                  <a:srgbClr val="000000"/>
                </a:solidFill>
                <a:effectLst/>
                <a:latin typeface="+mj-lt"/>
              </a:rPr>
              <a:t>+ Nội dung công việc dự án: Thực hiện quyên góp quần áo, đồ dùng học tập ủng hộ đồng bào lũ lụt miền Trung.</a:t>
            </a:r>
          </a:p>
          <a:p>
            <a:pPr algn="just"/>
            <a:r>
              <a:rPr lang="vi-VN" sz="4800" b="0" i="0" dirty="0">
                <a:solidFill>
                  <a:srgbClr val="000000"/>
                </a:solidFill>
                <a:effectLst/>
                <a:latin typeface="+mj-lt"/>
              </a:rPr>
              <a:t>+ Yêu cầu công việc: Phát động phong trào đến với các lớp, các bạn tình nguyện viên sẽ phân loại đồ ủng hộ.</a:t>
            </a:r>
          </a:p>
          <a:p>
            <a:pPr algn="just"/>
            <a:r>
              <a:rPr lang="vi-VN" sz="4800" b="0" i="0" dirty="0">
                <a:solidFill>
                  <a:srgbClr val="000000"/>
                </a:solidFill>
                <a:effectLst/>
                <a:latin typeface="+mj-lt"/>
              </a:rPr>
              <a:t>+ Thời gian thức hiện: tổ chức trong 5 ngày</a:t>
            </a:r>
          </a:p>
          <a:p>
            <a:pPr algn="just"/>
            <a:r>
              <a:rPr lang="vi-VN" sz="4800" b="0" i="0" dirty="0">
                <a:solidFill>
                  <a:srgbClr val="000000"/>
                </a:solidFill>
                <a:effectLst/>
                <a:latin typeface="+mj-lt"/>
              </a:rPr>
              <a:t>+ Đánh giá: hoàn thành tốt, số lượng người ủng nhiều.</a:t>
            </a:r>
          </a:p>
        </p:txBody>
      </p:sp>
    </p:spTree>
    <p:extLst>
      <p:ext uri="{BB962C8B-B14F-4D97-AF65-F5344CB8AC3E}">
        <p14:creationId xmlns:p14="http://schemas.microsoft.com/office/powerpoint/2010/main" val="386079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53326" y="3863297"/>
            <a:ext cx="7215541" cy="69138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74704" y="8486775"/>
            <a:ext cx="3617003" cy="263712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67301">
            <a:off x="14003611" y="2994024"/>
            <a:ext cx="2036914" cy="1681380"/>
          </a:xfrm>
          <a:prstGeom prst="rect">
            <a:avLst/>
          </a:prstGeom>
        </p:spPr>
      </p:pic>
      <p:sp>
        <p:nvSpPr>
          <p:cNvPr id="5" name="TextBox 5"/>
          <p:cNvSpPr txBox="1"/>
          <p:nvPr/>
        </p:nvSpPr>
        <p:spPr>
          <a:xfrm>
            <a:off x="990601" y="3808765"/>
            <a:ext cx="9380840" cy="4924425"/>
          </a:xfrm>
          <a:prstGeom prst="rect">
            <a:avLst/>
          </a:prstGeom>
        </p:spPr>
        <p:txBody>
          <a:bodyPr wrap="square" lIns="0" tIns="0" rIns="0" bIns="0" rtlCol="0" anchor="t">
            <a:spAutoFit/>
          </a:bodyPr>
          <a:lstStyle/>
          <a:p>
            <a:pPr algn="just">
              <a:lnSpc>
                <a:spcPct val="200000"/>
              </a:lnSpc>
              <a:spcBef>
                <a:spcPct val="0"/>
              </a:spcBef>
            </a:pPr>
            <a:r>
              <a:rPr lang="en-US" sz="4000" b="1">
                <a:latin typeface="Arial" pitchFamily="34" charset="0"/>
                <a:cs typeface="Arial" pitchFamily="34" charset="0"/>
              </a:rPr>
              <a:t>Để tham gia hiệu quả và tích cực vào các hoạt động cộng đồng, chúng ta nên có kế hoạch hoạt động cụ thể và xây dựng thành dự án của cả lớp.</a:t>
            </a:r>
            <a:endParaRPr lang="en-US" sz="4000" b="1" spc="-64">
              <a:solidFill>
                <a:schemeClr val="accent2">
                  <a:lumMod val="75000"/>
                </a:schemeClr>
              </a:solidFill>
              <a:latin typeface="Arial" pitchFamily="34" charset="0"/>
              <a:cs typeface="Arial" pitchFamily="34" charset="0"/>
            </a:endParaRPr>
          </a:p>
        </p:txBody>
      </p:sp>
      <p:sp>
        <p:nvSpPr>
          <p:cNvPr id="6" name="TextBox 6"/>
          <p:cNvSpPr txBox="1"/>
          <p:nvPr/>
        </p:nvSpPr>
        <p:spPr>
          <a:xfrm>
            <a:off x="4459358" y="2525928"/>
            <a:ext cx="3299766" cy="534442"/>
          </a:xfrm>
          <a:prstGeom prst="rect">
            <a:avLst/>
          </a:prstGeom>
          <a:noFill/>
          <a:ln>
            <a:noFill/>
          </a:ln>
        </p:spPr>
        <p:txBody>
          <a:bodyPr wrap="square" lIns="0" tIns="0" rIns="0" bIns="0" rtlCol="0" anchor="t">
            <a:spAutoFit/>
          </a:bodyPr>
          <a:lstStyle/>
          <a:p>
            <a:pPr algn="ctr">
              <a:lnSpc>
                <a:spcPts val="4079"/>
              </a:lnSpc>
              <a:spcBef>
                <a:spcPct val="0"/>
              </a:spcBef>
            </a:pPr>
            <a:r>
              <a:rPr lang="en-US" sz="4800" b="1" spc="-67">
                <a:solidFill>
                  <a:srgbClr val="FF0000"/>
                </a:solidFill>
                <a:latin typeface="Arial" pitchFamily="34" charset="0"/>
                <a:cs typeface="Arial" pitchFamily="34" charset="0"/>
              </a:rPr>
              <a:t>KẾT LUẬN:</a:t>
            </a:r>
          </a:p>
        </p:txBody>
      </p:sp>
      <p:pic>
        <p:nvPicPr>
          <p:cNvPr id="8"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0601" y="812335"/>
            <a:ext cx="1331882" cy="15732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anim calcmode="lin" valueType="num">
                                      <p:cBhvr>
                                        <p:cTn id="31" dur="2000" fill="hold"/>
                                        <p:tgtEl>
                                          <p:spTgt spid="8"/>
                                        </p:tgtEl>
                                        <p:attrNameLst>
                                          <p:attrName>ppt_w</p:attrName>
                                        </p:attrNameLst>
                                      </p:cBhvr>
                                      <p:tavLst>
                                        <p:tav tm="0" fmla="#ppt_w*sin(2.5*pi*$)">
                                          <p:val>
                                            <p:fltVal val="0"/>
                                          </p:val>
                                        </p:tav>
                                        <p:tav tm="100000">
                                          <p:val>
                                            <p:fltVal val="1"/>
                                          </p:val>
                                        </p:tav>
                                      </p:tavLst>
                                    </p:anim>
                                    <p:anim calcmode="lin" valueType="num">
                                      <p:cBhvr>
                                        <p:cTn id="32"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932127">
            <a:off x="15827574" y="-613558"/>
            <a:ext cx="1263252" cy="4511613"/>
          </a:xfrm>
          <a:prstGeom prst="rect">
            <a:avLst/>
          </a:prstGeom>
        </p:spPr>
      </p:pic>
      <p:sp>
        <p:nvSpPr>
          <p:cNvPr id="3" name="TextBox 4"/>
          <p:cNvSpPr txBox="1"/>
          <p:nvPr/>
        </p:nvSpPr>
        <p:spPr>
          <a:xfrm>
            <a:off x="727075" y="227669"/>
            <a:ext cx="15732125" cy="1477328"/>
          </a:xfrm>
          <a:prstGeom prst="rect">
            <a:avLst/>
          </a:prstGeom>
        </p:spPr>
        <p:txBody>
          <a:bodyPr wrap="square" lIns="0" tIns="0" rIns="0" bIns="0" rtlCol="0" anchor="t">
            <a:spAutoFit/>
          </a:bodyPr>
          <a:lstStyle/>
          <a:p>
            <a:pPr algn="just">
              <a:lnSpc>
                <a:spcPct val="200000"/>
              </a:lnSpc>
            </a:pPr>
            <a:r>
              <a:rPr lang="en-US" sz="4800" b="1" dirty="0" err="1">
                <a:solidFill>
                  <a:srgbClr val="FF0000"/>
                </a:solidFill>
                <a:latin typeface="Arial" pitchFamily="34" charset="0"/>
                <a:cs typeface="Arial" pitchFamily="34" charset="0"/>
              </a:rPr>
              <a:t>Một</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vài</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dự</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án</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vì</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cộng</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đồng</a:t>
            </a:r>
            <a:r>
              <a:rPr lang="en-US" sz="4800" b="1" dirty="0">
                <a:solidFill>
                  <a:srgbClr val="FF0000"/>
                </a:solidFill>
                <a:latin typeface="Arial" pitchFamily="34" charset="0"/>
                <a:cs typeface="Arial" pitchFamily="34" charset="0"/>
              </a:rPr>
              <a:t>:</a:t>
            </a:r>
            <a:endParaRPr lang="vi-VN" sz="4800" b="1" dirty="0">
              <a:solidFill>
                <a:srgbClr val="FF0000"/>
              </a:solidFill>
              <a:latin typeface="Arial" pitchFamily="34" charset="0"/>
              <a:cs typeface="Arial" pitchFamily="34" charset="0"/>
            </a:endParaRPr>
          </a:p>
        </p:txBody>
      </p:sp>
      <p:pic>
        <p:nvPicPr>
          <p:cNvPr id="4"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22786" y="7700714"/>
            <a:ext cx="2950854" cy="2940123"/>
          </a:xfrm>
          <a:prstGeom prst="rect">
            <a:avLst/>
          </a:prstGeom>
        </p:spPr>
      </p:pic>
      <p:grpSp>
        <p:nvGrpSpPr>
          <p:cNvPr id="5" name="Group 7"/>
          <p:cNvGrpSpPr>
            <a:grpSpLocks noChangeAspect="1"/>
          </p:cNvGrpSpPr>
          <p:nvPr/>
        </p:nvGrpSpPr>
        <p:grpSpPr>
          <a:xfrm>
            <a:off x="13334666" y="6465255"/>
            <a:ext cx="4648814" cy="3158833"/>
            <a:chOff x="-90170" y="-34290"/>
            <a:chExt cx="6502400" cy="4418330"/>
          </a:xfrm>
        </p:grpSpPr>
        <p:sp>
          <p:nvSpPr>
            <p:cNvPr id="6" name="Freeform 8"/>
            <p:cNvSpPr/>
            <p:nvPr/>
          </p:nvSpPr>
          <p:spPr>
            <a:xfrm>
              <a:off x="-90170" y="-34290"/>
              <a:ext cx="6502400" cy="4418330"/>
            </a:xfrm>
            <a:custGeom>
              <a:avLst/>
              <a:gdLst/>
              <a:ahLst/>
              <a:cxnLst/>
              <a:rect l="l" t="t" r="r" b="b"/>
              <a:pathLst>
                <a:path w="6502400" h="4418330">
                  <a:moveTo>
                    <a:pt x="158750" y="53340"/>
                  </a:moveTo>
                  <a:cubicBezTo>
                    <a:pt x="297180" y="53340"/>
                    <a:pt x="3750310" y="106680"/>
                    <a:pt x="4424680" y="53340"/>
                  </a:cubicBezTo>
                  <a:cubicBezTo>
                    <a:pt x="5099050" y="0"/>
                    <a:pt x="6339840" y="74930"/>
                    <a:pt x="6421120" y="77470"/>
                  </a:cubicBezTo>
                  <a:cubicBezTo>
                    <a:pt x="6502400" y="80010"/>
                    <a:pt x="6286500" y="3578860"/>
                    <a:pt x="6249670" y="3973830"/>
                  </a:cubicBezTo>
                  <a:cubicBezTo>
                    <a:pt x="6224270" y="4254500"/>
                    <a:pt x="271780" y="4418330"/>
                    <a:pt x="135890" y="4391660"/>
                  </a:cubicBezTo>
                  <a:cubicBezTo>
                    <a:pt x="0" y="4364990"/>
                    <a:pt x="210820" y="1699260"/>
                    <a:pt x="158750" y="1267460"/>
                  </a:cubicBezTo>
                  <a:cubicBezTo>
                    <a:pt x="106680" y="835660"/>
                    <a:pt x="158750" y="53340"/>
                    <a:pt x="158750" y="53340"/>
                  </a:cubicBezTo>
                  <a:close/>
                </a:path>
              </a:pathLst>
            </a:custGeom>
            <a:blipFill>
              <a:blip r:embed="rId6"/>
              <a:stretch>
                <a:fillRect l="-89" t="774" r="-494" b="539"/>
              </a:stretch>
            </a:blipFill>
          </p:spPr>
          <p:txBody>
            <a:bodyPr/>
            <a:lstStyle/>
            <a:p>
              <a:endParaRPr lang="en-US" dirty="0"/>
            </a:p>
          </p:txBody>
        </p:sp>
      </p:grpSp>
      <p:pic>
        <p:nvPicPr>
          <p:cNvPr id="7"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94995">
            <a:off x="12825374" y="5993803"/>
            <a:ext cx="2205222" cy="761804"/>
          </a:xfrm>
          <a:prstGeom prst="rect">
            <a:avLst/>
          </a:prstGeom>
        </p:spPr>
      </p:pic>
      <p:pic>
        <p:nvPicPr>
          <p:cNvPr id="8"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59200" y="5531438"/>
            <a:ext cx="1973769" cy="1550306"/>
          </a:xfrm>
          <a:prstGeom prst="rect">
            <a:avLst/>
          </a:prstGeom>
        </p:spPr>
      </p:pic>
      <p:grpSp>
        <p:nvGrpSpPr>
          <p:cNvPr id="10" name="Group 9"/>
          <p:cNvGrpSpPr/>
          <p:nvPr/>
        </p:nvGrpSpPr>
        <p:grpSpPr>
          <a:xfrm>
            <a:off x="1447800" y="2106550"/>
            <a:ext cx="10134600" cy="7122232"/>
            <a:chOff x="2514600" y="2344553"/>
            <a:chExt cx="8686800" cy="7122232"/>
          </a:xfrm>
        </p:grpSpPr>
        <p:pic>
          <p:nvPicPr>
            <p:cNvPr id="3074" name="Picture 2" descr="các chương trình vì cộng đồ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2344553"/>
              <a:ext cx="8686800" cy="57854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514600" y="8820454"/>
              <a:ext cx="7853625" cy="646331"/>
            </a:xfrm>
            <a:prstGeom prst="rect">
              <a:avLst/>
            </a:prstGeom>
          </p:spPr>
          <p:txBody>
            <a:bodyPr wrap="none">
              <a:spAutoFit/>
            </a:bodyPr>
            <a:lstStyle/>
            <a:p>
              <a:r>
                <a:rPr lang="vi-VN" sz="3600" b="1"/>
                <a:t>Dự án Trao sách – Gửi yêu thương</a:t>
              </a:r>
            </a:p>
          </p:txBody>
        </p:sp>
      </p:grpSp>
      <p:grpSp>
        <p:nvGrpSpPr>
          <p:cNvPr id="12" name="Group 11"/>
          <p:cNvGrpSpPr/>
          <p:nvPr/>
        </p:nvGrpSpPr>
        <p:grpSpPr>
          <a:xfrm>
            <a:off x="727075" y="1976004"/>
            <a:ext cx="11236325" cy="8044296"/>
            <a:chOff x="727075" y="1976004"/>
            <a:chExt cx="11236325" cy="8044296"/>
          </a:xfrm>
        </p:grpSpPr>
        <p:sp>
          <p:nvSpPr>
            <p:cNvPr id="11" name="Rectangle 10"/>
            <p:cNvSpPr/>
            <p:nvPr/>
          </p:nvSpPr>
          <p:spPr>
            <a:xfrm>
              <a:off x="727075" y="8265974"/>
              <a:ext cx="11236325" cy="1754326"/>
            </a:xfrm>
            <a:prstGeom prst="rect">
              <a:avLst/>
            </a:prstGeom>
          </p:spPr>
          <p:txBody>
            <a:bodyPr wrap="square">
              <a:spAutoFit/>
            </a:bodyPr>
            <a:lstStyle/>
            <a:p>
              <a:pPr algn="just">
                <a:lnSpc>
                  <a:spcPct val="150000"/>
                </a:lnSpc>
              </a:pPr>
              <a:r>
                <a:rPr lang="vi-VN" sz="3600" b="1" dirty="0"/>
                <a:t>Các chương trình như tổ chức đi thăm các mái ấm tình thương, các trung tâm trẻ em tàn tật mồ côi…</a:t>
              </a:r>
            </a:p>
          </p:txBody>
        </p:sp>
        <p:pic>
          <p:nvPicPr>
            <p:cNvPr id="3076" name="Picture 4" descr="các chương trình vì cộng đồ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2999" y="1976004"/>
              <a:ext cx="10439401" cy="611505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7"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47800" y="2106550"/>
            <a:ext cx="10015791" cy="563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17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wipe(down)">
                                      <p:cBhvr>
                                        <p:cTn id="3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423</Words>
  <Application>Microsoft Office PowerPoint</Application>
  <PresentationFormat>Custom</PresentationFormat>
  <Paragraphs>74</Paragraphs>
  <Slides>13</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Calibri Light</vt:lpstr>
      <vt:lpstr>Times New Roman</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Hoạt họa Nhiều màu sắc Kế hoạch ASXH của Doanh nghiệp Công nghệ Bản thuyết trình Giới thiệu Người mới</dc:title>
  <dc:creator>DELL</dc:creator>
  <cp:lastModifiedBy>Administrator</cp:lastModifiedBy>
  <cp:revision>21</cp:revision>
  <dcterms:created xsi:type="dcterms:W3CDTF">2006-08-16T00:00:00Z</dcterms:created>
  <dcterms:modified xsi:type="dcterms:W3CDTF">2025-04-04T06:26:59Z</dcterms:modified>
  <dc:identifier>DAEnQfZHiS0</dc:identifier>
</cp:coreProperties>
</file>