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</p:sldMasterIdLst>
  <p:notesMasterIdLst>
    <p:notesMasterId r:id="rId34"/>
  </p:notesMasterIdLst>
  <p:handoutMasterIdLst>
    <p:handoutMasterId r:id="rId35"/>
  </p:handoutMasterIdLst>
  <p:sldIdLst>
    <p:sldId id="257" r:id="rId4"/>
    <p:sldId id="330" r:id="rId5"/>
    <p:sldId id="278" r:id="rId6"/>
    <p:sldId id="279" r:id="rId7"/>
    <p:sldId id="334" r:id="rId8"/>
    <p:sldId id="335" r:id="rId9"/>
    <p:sldId id="331" r:id="rId10"/>
    <p:sldId id="336" r:id="rId11"/>
    <p:sldId id="283" r:id="rId12"/>
    <p:sldId id="295" r:id="rId13"/>
    <p:sldId id="296" r:id="rId14"/>
    <p:sldId id="314" r:id="rId15"/>
    <p:sldId id="321" r:id="rId16"/>
    <p:sldId id="340" r:id="rId17"/>
    <p:sldId id="325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10" r:id="rId27"/>
    <p:sldId id="297" r:id="rId28"/>
    <p:sldId id="312" r:id="rId29"/>
    <p:sldId id="337" r:id="rId30"/>
    <p:sldId id="338" r:id="rId31"/>
    <p:sldId id="339" r:id="rId32"/>
    <p:sldId id="33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038C"/>
    <a:srgbClr val="0000FF"/>
    <a:srgbClr val="99CC00"/>
    <a:srgbClr val="000000"/>
    <a:srgbClr val="FFCCFF"/>
    <a:srgbClr val="CC3300"/>
    <a:srgbClr val="9999FF"/>
    <a:srgbClr val="CC99FF"/>
    <a:srgbClr val="FFCCCC"/>
    <a:srgbClr val="FCD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9" autoAdjust="0"/>
    <p:restoredTop sz="94660"/>
  </p:normalViewPr>
  <p:slideViewPr>
    <p:cSldViewPr>
      <p:cViewPr varScale="1">
        <p:scale>
          <a:sx n="68" d="100"/>
          <a:sy n="68" d="100"/>
        </p:scale>
        <p:origin x="168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C60BB-8118-44DC-B986-14221D471CC7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F3275-0D3A-4CBC-BF9E-0509708F3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33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3DF4B-DCB5-472B-A527-E36B751836BA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1BCDA-E011-4320-B99B-BD401A27B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8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7DD-5FFE-4E96-B9D3-F7459D52B095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6C7F-7588-4B6A-A315-CEB4C83282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7DD-5FFE-4E96-B9D3-F7459D52B095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6C7F-7588-4B6A-A315-CEB4C83282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7DD-5FFE-4E96-B9D3-F7459D52B095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6C7F-7588-4B6A-A315-CEB4C83282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81600B-1FA7-4FA4-8267-A5ACEC836D8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519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23D363-891B-40FE-9F3E-2C043A1FE4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470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161C8-0384-46D1-826C-BB15F6967E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513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8E77F1-F229-4510-9B9F-6590DE07A3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168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C31BF-60C7-492C-8D2C-F3C68CEA66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176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2CB11-4A89-417C-AA9D-53A2345A4B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127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F649B1-1716-4ED5-8EAE-A645AC8263E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6768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70C315-DD9F-4EED-B330-1890EFD447B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2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7DD-5FFE-4E96-B9D3-F7459D52B095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6C7F-7588-4B6A-A315-CEB4C83282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2D29D-22F8-4491-A17D-C93A5052E9A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109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94452-EA75-4A82-80CC-1B2080F7052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904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FA5F40-F3D0-4854-98DE-93EBC5859E8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993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2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27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91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88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98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94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7DD-5FFE-4E96-B9D3-F7459D52B095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6C7F-7588-4B6A-A315-CEB4C83282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89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47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337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1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7DD-5FFE-4E96-B9D3-F7459D52B095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6C7F-7588-4B6A-A315-CEB4C83282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7DD-5FFE-4E96-B9D3-F7459D52B095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6C7F-7588-4B6A-A315-CEB4C83282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7DD-5FFE-4E96-B9D3-F7459D52B095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6C7F-7588-4B6A-A315-CEB4C83282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7DD-5FFE-4E96-B9D3-F7459D52B095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6C7F-7588-4B6A-A315-CEB4C83282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7DD-5FFE-4E96-B9D3-F7459D52B095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6C7F-7588-4B6A-A315-CEB4C83282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7DD-5FFE-4E96-B9D3-F7459D52B095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6C7F-7588-4B6A-A315-CEB4C83282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777DD-5FFE-4E96-B9D3-F7459D52B095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6C7F-7588-4B6A-A315-CEB4C83282D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777DD-5FFE-4E96-B9D3-F7459D52B095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6C7F-7588-4B6A-A315-CEB4C8328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9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0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20.xml"/><Relationship Id="rId18" Type="http://schemas.openxmlformats.org/officeDocument/2006/relationships/hyperlink" Target="congratulations-576217191_500.gif" TargetMode="External"/><Relationship Id="rId3" Type="http://schemas.openxmlformats.org/officeDocument/2006/relationships/image" Target="../media/image43.png"/><Relationship Id="rId7" Type="http://schemas.openxmlformats.org/officeDocument/2006/relationships/slide" Target="slide23.xml"/><Relationship Id="rId12" Type="http://schemas.openxmlformats.org/officeDocument/2006/relationships/image" Target="../media/image48.png"/><Relationship Id="rId17" Type="http://schemas.microsoft.com/office/2007/relationships/hdphoto" Target="../media/hdphoto1.wdp"/><Relationship Id="rId2" Type="http://schemas.openxmlformats.org/officeDocument/2006/relationships/image" Target="../media/image42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11" Type="http://schemas.openxmlformats.org/officeDocument/2006/relationships/slide" Target="slide18.xml"/><Relationship Id="rId5" Type="http://schemas.openxmlformats.org/officeDocument/2006/relationships/slide" Target="slide16.xml"/><Relationship Id="rId15" Type="http://schemas.openxmlformats.org/officeDocument/2006/relationships/slide" Target="slide17.xml"/><Relationship Id="rId10" Type="http://schemas.openxmlformats.org/officeDocument/2006/relationships/image" Target="../media/image47.jpeg"/><Relationship Id="rId19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slide" Target="slide19.xml"/><Relationship Id="rId1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jp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slide" Target="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6.png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6.png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5" Type="http://schemas.openxmlformats.org/officeDocument/2006/relationships/image" Target="../media/image65.png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9771"/>
          </a:xfrm>
          <a:prstGeom prst="rect">
            <a:avLst/>
          </a:prstGeom>
        </p:spPr>
      </p:pic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28FFF2E0-A619-4BC4-9010-988D5FA44D3C}"/>
              </a:ext>
            </a:extLst>
          </p:cNvPr>
          <p:cNvSpPr/>
          <p:nvPr/>
        </p:nvSpPr>
        <p:spPr>
          <a:xfrm>
            <a:off x="228600" y="1828800"/>
            <a:ext cx="9127273" cy="1066799"/>
          </a:xfrm>
          <a:prstGeom prst="roundRect">
            <a:avLst/>
          </a:prstGeom>
          <a:solidFill>
            <a:srgbClr val="FCDA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CHỦ ĐỀ 5: NÉT ĐẸP MÙA XUÂN</a:t>
            </a:r>
          </a:p>
        </p:txBody>
      </p:sp>
    </p:spTree>
    <p:extLst>
      <p:ext uri="{BB962C8B-B14F-4D97-AF65-F5344CB8AC3E}">
        <p14:creationId xmlns:p14="http://schemas.microsoft.com/office/powerpoint/2010/main" val="1258124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11"/>
          <p:cNvSpPr>
            <a:spLocks noChangeArrowheads="1"/>
          </p:cNvSpPr>
          <p:nvPr/>
        </p:nvSpPr>
        <p:spPr bwMode="auto">
          <a:xfrm>
            <a:off x="684213" y="333375"/>
            <a:ext cx="777398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PHONG TỤC NGÀY TẾT CỔ TRUYỀN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4139" y="1447800"/>
            <a:ext cx="7847489" cy="7968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67" y="2446003"/>
            <a:ext cx="3930588" cy="2617833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81000" y="5359738"/>
            <a:ext cx="3944443" cy="930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/>
              <a:t>DÂN TỘC CHĂM: </a:t>
            </a:r>
            <a:r>
              <a:rPr lang="en-US" altLang="en-US" b="1" dirty="0" err="1"/>
              <a:t>Tết</a:t>
            </a:r>
            <a:r>
              <a:rPr lang="en-US" altLang="en-US" b="1" dirty="0"/>
              <a:t> </a:t>
            </a:r>
            <a:r>
              <a:rPr lang="en-US" altLang="en-US" b="1" dirty="0" err="1"/>
              <a:t>kéo</a:t>
            </a:r>
            <a:r>
              <a:rPr lang="en-US" altLang="en-US" b="1" dirty="0"/>
              <a:t> </a:t>
            </a:r>
            <a:r>
              <a:rPr lang="en-US" altLang="en-US" b="1" dirty="0" err="1"/>
              <a:t>dài</a:t>
            </a:r>
            <a:r>
              <a:rPr lang="en-US" altLang="en-US" b="1" dirty="0"/>
              <a:t> 1 </a:t>
            </a:r>
            <a:r>
              <a:rPr lang="en-US" altLang="en-US" b="1" dirty="0" err="1"/>
              <a:t>tháng</a:t>
            </a:r>
            <a:r>
              <a:rPr lang="en-US" altLang="en-US" b="1" dirty="0"/>
              <a:t> </a:t>
            </a:r>
            <a:r>
              <a:rPr lang="en-US" altLang="en-US" b="1" dirty="0" err="1"/>
              <a:t>với</a:t>
            </a:r>
            <a:r>
              <a:rPr lang="en-US" altLang="en-US" b="1" dirty="0"/>
              <a:t> </a:t>
            </a:r>
            <a:r>
              <a:rPr lang="en-US" altLang="en-US" b="1" dirty="0" err="1"/>
              <a:t>các</a:t>
            </a:r>
            <a:r>
              <a:rPr lang="en-US" altLang="en-US" b="1" dirty="0"/>
              <a:t> </a:t>
            </a:r>
            <a:r>
              <a:rPr lang="en-US" altLang="en-US" b="1" dirty="0" err="1"/>
              <a:t>hoạt</a:t>
            </a:r>
            <a:r>
              <a:rPr lang="en-US" altLang="en-US" b="1" dirty="0"/>
              <a:t> </a:t>
            </a:r>
            <a:r>
              <a:rPr lang="en-US" altLang="en-US" b="1" dirty="0" err="1"/>
              <a:t>động</a:t>
            </a:r>
            <a:r>
              <a:rPr lang="en-US" altLang="en-US" b="1" dirty="0"/>
              <a:t> </a:t>
            </a:r>
            <a:r>
              <a:rPr lang="en-US" altLang="en-US" b="1" dirty="0" err="1"/>
              <a:t>tảo</a:t>
            </a:r>
            <a:r>
              <a:rPr lang="en-US" altLang="en-US" b="1" dirty="0"/>
              <a:t> </a:t>
            </a:r>
            <a:r>
              <a:rPr lang="en-US" altLang="en-US" b="1" dirty="0" err="1"/>
              <a:t>mộ</a:t>
            </a:r>
            <a:r>
              <a:rPr lang="en-US" altLang="en-US" b="1" dirty="0"/>
              <a:t>, </a:t>
            </a:r>
            <a:r>
              <a:rPr lang="en-US" altLang="en-US" b="1" dirty="0" err="1"/>
              <a:t>cầu</a:t>
            </a:r>
            <a:r>
              <a:rPr lang="en-US" altLang="en-US" b="1" dirty="0"/>
              <a:t> an…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934028" y="5147638"/>
            <a:ext cx="3657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b="1" dirty="0"/>
              <a:t>DÂN TỘC Ê ĐÊ: </a:t>
            </a:r>
            <a:r>
              <a:rPr lang="vi-VN" b="1" dirty="0"/>
              <a:t>Tết Cơm </a:t>
            </a:r>
            <a:r>
              <a:rPr lang="en-US" b="1" dirty="0" err="1"/>
              <a:t>mớ</a:t>
            </a:r>
            <a:r>
              <a:rPr lang="vi-VN" b="1" dirty="0"/>
              <a:t>i</a:t>
            </a:r>
            <a:r>
              <a:rPr lang="en-US" b="1" dirty="0"/>
              <a:t>,</a:t>
            </a:r>
            <a:r>
              <a:rPr lang="vi-VN" b="1" dirty="0"/>
              <a:t> vào khoảng tháng 10 dương lịch. </a:t>
            </a:r>
            <a:endParaRPr lang="en-US" alt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373" y="2599967"/>
            <a:ext cx="37719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8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4139" y="1524000"/>
            <a:ext cx="7847489" cy="7968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29" y="2797450"/>
            <a:ext cx="4068762" cy="247650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6727" y="5410200"/>
            <a:ext cx="4489464" cy="1219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DÂN TỘC GIARAI: </a:t>
            </a:r>
            <a:r>
              <a:rPr lang="en-US" altLang="en-US" sz="2800" b="1" dirty="0" err="1">
                <a:latin typeface="Arial" panose="020B0604020202020204" pitchFamily="34" charset="0"/>
              </a:rPr>
              <a:t>tùy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vào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địa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lí</a:t>
            </a:r>
            <a:r>
              <a:rPr lang="en-US" altLang="en-US" sz="2800" b="1" dirty="0"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latin typeface="Arial" panose="020B0604020202020204" pitchFamily="34" charset="0"/>
              </a:rPr>
              <a:t>thời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tiết</a:t>
            </a:r>
            <a:r>
              <a:rPr lang="en-US" altLang="en-US" sz="2800" b="1" dirty="0">
                <a:latin typeface="Arial" panose="020B0604020202020204" pitchFamily="34" charset="0"/>
              </a:rPr>
              <a:t>, </a:t>
            </a:r>
            <a:r>
              <a:rPr lang="en-US" altLang="en-US" sz="2800" b="1" dirty="0" err="1">
                <a:latin typeface="Arial" panose="020B0604020202020204" pitchFamily="34" charset="0"/>
              </a:rPr>
              <a:t>chọn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tháng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tết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là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tháng</a:t>
            </a:r>
            <a:r>
              <a:rPr lang="en-US" altLang="en-US" sz="2800" b="1" dirty="0">
                <a:latin typeface="Arial" panose="020B0604020202020204" pitchFamily="34" charset="0"/>
              </a:rPr>
              <a:t> 1</a:t>
            </a:r>
            <a:r>
              <a:rPr lang="en-US" altLang="en-US" b="1" dirty="0">
                <a:latin typeface="Arial" panose="020B0604020202020204" pitchFamily="34" charset="0"/>
              </a:rPr>
              <a:t>.</a:t>
            </a:r>
            <a:endParaRPr lang="en-US" altLang="en-US" sz="1800" b="1" dirty="0">
              <a:latin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530719"/>
            <a:ext cx="3562349" cy="2524125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257800" y="5375564"/>
            <a:ext cx="3733800" cy="11776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>
                <a:latin typeface="Arial" panose="020B0604020202020204" pitchFamily="34" charset="0"/>
              </a:rPr>
              <a:t>TẾT CỦA NGƯỜI HOA: </a:t>
            </a:r>
            <a:r>
              <a:rPr lang="en-US" altLang="en-US" b="1" dirty="0" err="1">
                <a:latin typeface="Arial" panose="020B0604020202020204" pitchFamily="34" charset="0"/>
              </a:rPr>
              <a:t>rực</a:t>
            </a:r>
            <a:r>
              <a:rPr lang="en-US" altLang="en-US" b="1" dirty="0"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</a:rPr>
              <a:t>rỡ</a:t>
            </a:r>
            <a:r>
              <a:rPr lang="en-US" altLang="en-US" b="1" dirty="0"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</a:rPr>
              <a:t>với</a:t>
            </a:r>
            <a:r>
              <a:rPr lang="en-US" altLang="en-US" b="1" dirty="0"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</a:rPr>
              <a:t>đèn</a:t>
            </a:r>
            <a:r>
              <a:rPr lang="en-US" altLang="en-US" b="1" dirty="0"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</a:rPr>
              <a:t>lồng</a:t>
            </a:r>
            <a:r>
              <a:rPr lang="en-US" altLang="en-US" b="1" dirty="0">
                <a:latin typeface="Arial" panose="020B0604020202020204" pitchFamily="34" charset="0"/>
              </a:rPr>
              <a:t>, </a:t>
            </a:r>
            <a:r>
              <a:rPr lang="en-US" altLang="en-US" b="1" dirty="0" err="1">
                <a:latin typeface="Arial" panose="020B0604020202020204" pitchFamily="34" charset="0"/>
              </a:rPr>
              <a:t>câu</a:t>
            </a:r>
            <a:r>
              <a:rPr lang="en-US" altLang="en-US" b="1" dirty="0"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</a:rPr>
              <a:t>đối</a:t>
            </a:r>
            <a:r>
              <a:rPr lang="en-US" altLang="en-US" b="1" dirty="0"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</a:rPr>
              <a:t>đỏ</a:t>
            </a:r>
            <a:r>
              <a:rPr lang="en-US" altLang="en-US" b="1" dirty="0">
                <a:latin typeface="Arial" panose="020B0604020202020204" pitchFamily="34" charset="0"/>
              </a:rPr>
              <a:t>.</a:t>
            </a:r>
            <a:endParaRPr lang="en-US" altLang="en-US" sz="1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074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600200" y="1219200"/>
            <a:ext cx="6057900" cy="762000"/>
          </a:xfrm>
          <a:prstGeom prst="round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8" tIns="28804" rIns="57608" bIns="28804" rtlCol="0" anchor="ctr"/>
          <a:lstStyle/>
          <a:p>
            <a:pPr algn="ctr"/>
            <a:r>
              <a:rPr 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endParaRPr lang="en-US" sz="225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09801"/>
            <a:ext cx="2821996" cy="2133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096000" y="2391911"/>
            <a:ext cx="3064452" cy="42236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8" tIns="28804" rIns="57608" bIns="28804" rtlCol="0" anchor="ctr"/>
          <a:lstStyle/>
          <a:p>
            <a:pPr algn="just"/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Campuchia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Lan,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5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2" descr="Chiêm ngưỡng Lễ hội Holi &amp;quot;cuộc chiến sắc màu&amp;quot; ở Ấn Đ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09656"/>
            <a:ext cx="2821996" cy="210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2144" y="2209800"/>
            <a:ext cx="2958408" cy="2117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3448" y="4556143"/>
            <a:ext cx="2917103" cy="20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92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600200" y="1219200"/>
            <a:ext cx="6057900" cy="762000"/>
          </a:xfrm>
          <a:prstGeom prst="round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8" tIns="28804" rIns="57608" bIns="28804" rtlCol="0" anchor="ctr"/>
          <a:lstStyle/>
          <a:p>
            <a:pPr algn="ctr"/>
            <a:r>
              <a:rPr 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25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endParaRPr lang="en-US" sz="225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05600" y="2362200"/>
            <a:ext cx="2362200" cy="41944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8" tIns="28804" rIns="57608" bIns="28804" rtlCol="0" anchor="ctr"/>
          <a:lstStyle/>
          <a:p>
            <a:pPr algn="just"/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noel,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pháo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sâm-panh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quây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5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5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1"/>
            <a:ext cx="2967037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239" y="2286001"/>
            <a:ext cx="3012911" cy="2440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802983"/>
            <a:ext cx="2895600" cy="1849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237" y="4746864"/>
            <a:ext cx="3109913" cy="196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1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33" y="1066800"/>
            <a:ext cx="3325335" cy="301730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7" y="85843"/>
            <a:ext cx="9026435" cy="658878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3066" y="117565"/>
            <a:ext cx="8773369" cy="9746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6810" tIns="38405" rIns="76810" bIns="38405" rtlCol="0" anchor="ctr"/>
          <a:lstStyle/>
          <a:p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Chia sẻ về các địa điểm du xuân.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0" y="1066800"/>
            <a:ext cx="4318934" cy="52323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>
              <a:buFontTx/>
              <a:buChar char="-"/>
            </a:pPr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thiệu với các bạn về một quang cảnh thiên nhiên mà em và gia đình đã ghé thăm vào dịp tết đến, xuân về.</a:t>
            </a:r>
          </a:p>
          <a:p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Chia sẻ cảm xúc của em về quang cảnh thiên nhiên đó.</a:t>
            </a:r>
            <a:endParaRPr lang="en-US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84048" indent="-384048">
              <a:buFontTx/>
              <a:buChar char="-"/>
            </a:pPr>
            <a:endParaRPr lang="en-US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1447800"/>
            <a:ext cx="3296739" cy="431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  một </a:t>
            </a:r>
            <a:r>
              <a:rPr lang="en-US" sz="2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5-7 </a:t>
            </a:r>
            <a:r>
              <a:rPr lang="en-US" sz="2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vi-VN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01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4742524" y="1475245"/>
            <a:ext cx="3689790" cy="1844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73959" y="228600"/>
            <a:ext cx="5200772" cy="29163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74" y="2275961"/>
            <a:ext cx="455652" cy="924073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74" y="2275961"/>
            <a:ext cx="455652" cy="9240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4944565" y="1883409"/>
            <a:ext cx="2016464" cy="98151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90" y="2526169"/>
            <a:ext cx="455652" cy="865556"/>
          </a:xfrm>
          <a:prstGeom prst="rect">
            <a:avLst/>
          </a:prstGeom>
        </p:spPr>
      </p:pic>
      <p:pic>
        <p:nvPicPr>
          <p:cNvPr id="73" name="Picture 72">
            <a:hlinkClick r:id="rId7" action="ppaction://hlinksldjump"/>
            <a:extLst>
              <a:ext uri="{FF2B5EF4-FFF2-40B4-BE49-F238E27FC236}">
                <a16:creationId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90" y="2523100"/>
            <a:ext cx="455652" cy="86555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739" y="2837391"/>
            <a:ext cx="455652" cy="843860"/>
          </a:xfrm>
          <a:prstGeom prst="rect">
            <a:avLst/>
          </a:prstGeom>
        </p:spPr>
      </p:pic>
      <p:pic>
        <p:nvPicPr>
          <p:cNvPr id="64" name="Picture 63">
            <a:hlinkClick r:id="rId9" action="ppaction://hlinksldjump"/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739" y="2837391"/>
            <a:ext cx="455652" cy="84386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30" y="2027016"/>
            <a:ext cx="452849" cy="924073"/>
          </a:xfrm>
          <a:prstGeom prst="rect">
            <a:avLst/>
          </a:prstGeom>
        </p:spPr>
      </p:pic>
      <p:pic>
        <p:nvPicPr>
          <p:cNvPr id="59" name="Picture 58">
            <a:hlinkClick r:id="rId11" action="ppaction://hlinksldjump"/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30" y="2027016"/>
            <a:ext cx="452849" cy="92407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33" y="796361"/>
            <a:ext cx="433287" cy="9240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5469296" y="1423398"/>
            <a:ext cx="3689790" cy="18448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6966">
            <a:off x="4991541" y="367438"/>
            <a:ext cx="3689790" cy="184489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6460736" y="2045190"/>
            <a:ext cx="2016464" cy="861701"/>
          </a:xfrm>
          <a:prstGeom prst="rect">
            <a:avLst/>
          </a:prstGeom>
        </p:spPr>
      </p:pic>
      <p:pic>
        <p:nvPicPr>
          <p:cNvPr id="57" name="Picture 56">
            <a:hlinkClick r:id="rId13" action="ppaction://hlinksldjump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236" y="755756"/>
            <a:ext cx="433287" cy="92407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52" y="1155843"/>
            <a:ext cx="439237" cy="865556"/>
          </a:xfrm>
          <a:prstGeom prst="rect">
            <a:avLst/>
          </a:prstGeom>
        </p:spPr>
      </p:pic>
      <p:pic>
        <p:nvPicPr>
          <p:cNvPr id="66" name="Picture 65">
            <a:hlinkClick r:id="rId15" action="ppaction://hlinksldjump"/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52" y="1155843"/>
            <a:ext cx="439237" cy="865556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68782" y="2810842"/>
            <a:ext cx="340768" cy="354339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730995" y="1667060"/>
            <a:ext cx="340768" cy="354339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11282" y="3591340"/>
            <a:ext cx="340768" cy="354339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544345" y="3326911"/>
            <a:ext cx="340768" cy="35433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296998" y="1891559"/>
            <a:ext cx="340768" cy="35433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818306" y="3197357"/>
            <a:ext cx="340768" cy="354339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6645256" y="1621385"/>
            <a:ext cx="340768" cy="35433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321015" y="3684261"/>
            <a:ext cx="340768" cy="354339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085837" y="3215557"/>
            <a:ext cx="340768" cy="35433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717039" y="1871836"/>
            <a:ext cx="340768" cy="354339"/>
          </a:xfrm>
          <a:prstGeom prst="rect">
            <a:avLst/>
          </a:prstGeom>
        </p:spPr>
      </p:pic>
      <p:pic>
        <p:nvPicPr>
          <p:cNvPr id="37" name="Picture 36">
            <a:hlinkClick r:id="rId18" action="ppaction://hlinkfile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68844" y="1491489"/>
            <a:ext cx="530398" cy="11278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1085" y="2163770"/>
            <a:ext cx="51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17519" y="1069700"/>
            <a:ext cx="51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80724" y="1969556"/>
            <a:ext cx="51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212217" y="2783801"/>
            <a:ext cx="51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070977" y="2995045"/>
            <a:ext cx="51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92184" y="1311715"/>
            <a:ext cx="51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670420" y="1441551"/>
            <a:ext cx="51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1493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-0.00295 0.3895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946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0.00504 0.5509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2754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0.00295 0.4037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20185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37 -0.00532 L 0.14601 0.3379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17153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2.5E-6 0.56042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0278 0.3791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8958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1" y="0"/>
            <a:ext cx="9525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BD55FA-19BB-4768-94AD-25C3E541B8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94" y="3700462"/>
            <a:ext cx="1778306" cy="15131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A6F241-EFDC-45BC-B15F-D96462A2A5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3700462"/>
            <a:ext cx="1794110" cy="151311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0199D7E-93F2-43AE-9F8D-C77F24B5C1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700462"/>
            <a:ext cx="1626407" cy="151311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447800" y="571465"/>
            <a:ext cx="6857314" cy="1513115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7" y="228600"/>
            <a:ext cx="1913130" cy="1913130"/>
          </a:xfrm>
          <a:prstGeom prst="rect">
            <a:avLst/>
          </a:prstGeom>
        </p:spPr>
      </p:pic>
      <p:pic>
        <p:nvPicPr>
          <p:cNvPr id="3" name="Happy New Year - ABBA-nhacchuong123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75842" y="2621409"/>
            <a:ext cx="457200" cy="457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10D3BB-53C7-4199-89B6-3B8E57183A4D}"/>
              </a:ext>
            </a:extLst>
          </p:cNvPr>
          <p:cNvSpPr txBox="1"/>
          <p:nvPr/>
        </p:nvSpPr>
        <p:spPr>
          <a:xfrm>
            <a:off x="2072956" y="4380787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10D3BB-53C7-4199-89B6-3B8E57183A4D}"/>
              </a:ext>
            </a:extLst>
          </p:cNvPr>
          <p:cNvSpPr txBox="1"/>
          <p:nvPr/>
        </p:nvSpPr>
        <p:spPr>
          <a:xfrm>
            <a:off x="4123233" y="4380786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10D3BB-53C7-4199-89B6-3B8E57183A4D}"/>
              </a:ext>
            </a:extLst>
          </p:cNvPr>
          <p:cNvSpPr txBox="1"/>
          <p:nvPr/>
        </p:nvSpPr>
        <p:spPr>
          <a:xfrm>
            <a:off x="5874317" y="4380786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241603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5AE45A2E-02E0-411D-A5F7-7B50DE39AA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6345102" y="3276600"/>
            <a:ext cx="2417898" cy="1936977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003184" y="4336098"/>
              <a:ext cx="1308393" cy="480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Múa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sạp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6321D38-5D18-4B3D-AEA2-302F1282CEE1}"/>
              </a:ext>
            </a:extLst>
          </p:cNvPr>
          <p:cNvGrpSpPr/>
          <p:nvPr/>
        </p:nvGrpSpPr>
        <p:grpSpPr>
          <a:xfrm>
            <a:off x="1447800" y="571465"/>
            <a:ext cx="6857314" cy="1513115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69" name="Picture 68">
            <a:hlinkClick r:id="rId4" action="ppaction://hlinksldjump"/>
            <a:extLst>
              <a:ext uri="{FF2B5EF4-FFF2-40B4-BE49-F238E27FC236}">
                <a16:creationId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7" y="228600"/>
            <a:ext cx="1913130" cy="19131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7199" y="3126353"/>
            <a:ext cx="4447377" cy="2861147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79536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26EFB7B-8311-4E0E-AEEB-C5FC84B41E3C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5410199" y="2743200"/>
            <a:ext cx="3429001" cy="2286000"/>
            <a:chOff x="1141419" y="3429000"/>
            <a:chExt cx="1554364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419" y="3429000"/>
              <a:ext cx="1554364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503267" y="4437743"/>
              <a:ext cx="830668" cy="407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Chùa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853EB3-8EBD-472C-9BD3-3A70C81B5FED}"/>
              </a:ext>
            </a:extLst>
          </p:cNvPr>
          <p:cNvGrpSpPr/>
          <p:nvPr/>
        </p:nvGrpSpPr>
        <p:grpSpPr>
          <a:xfrm>
            <a:off x="1606754" y="419065"/>
            <a:ext cx="7384846" cy="1513115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lui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dịp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may.</a:t>
              </a: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913130" cy="1913130"/>
          </a:xfrm>
          <a:prstGeom prst="rect">
            <a:avLst/>
          </a:prstGeom>
        </p:spPr>
      </p:pic>
      <p:sp>
        <p:nvSpPr>
          <p:cNvPr id="4" name="AutoShape 2" descr="Lễ chùa đầu năm - nét đẹp trong đời sống tâm linh người Việt | VOV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912" y="2699174"/>
            <a:ext cx="4043488" cy="297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3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5791200" y="3700462"/>
            <a:ext cx="3124200" cy="2090738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922907" y="4336098"/>
              <a:ext cx="1441062" cy="445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chưng</a:t>
              </a:r>
              <a:endPara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606754" y="542924"/>
            <a:ext cx="7187159" cy="1513115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4: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Đây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loại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bánh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trưng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tết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cổ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truyền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Nam?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8673"/>
            <a:ext cx="1903598" cy="19131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227" y="2743200"/>
            <a:ext cx="4762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7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7" y="0"/>
            <a:ext cx="9127273" cy="70104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6727" y="1"/>
            <a:ext cx="9127273" cy="1066799"/>
          </a:xfrm>
          <a:prstGeom prst="roundRect">
            <a:avLst/>
          </a:prstGeom>
          <a:solidFill>
            <a:srgbClr val="FCDA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4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4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912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447800" y="800065"/>
            <a:ext cx="6857314" cy="1513115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5: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Điền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từ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còn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thiếu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chỗ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“…”</a:t>
              </a:r>
            </a:p>
            <a:p>
              <a:pPr algn="ctr" defTabSz="685800"/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Mùa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xuân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tết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…</a:t>
              </a:r>
            </a:p>
            <a:p>
              <a:pPr algn="ctr" defTabSz="685800"/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đất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càng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càng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xuân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7200"/>
            <a:ext cx="1913130" cy="191313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5021204" y="2656045"/>
            <a:ext cx="2994560" cy="1955573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104154" y="4336098"/>
              <a:ext cx="1187944" cy="476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4841818" y="4808220"/>
            <a:ext cx="2964487" cy="1513115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063601" y="4336098"/>
              <a:ext cx="126904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998129" y="2874750"/>
            <a:ext cx="2784836" cy="1716086"/>
            <a:chOff x="700467" y="3429000"/>
            <a:chExt cx="1995316" cy="201748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151305" y="4381897"/>
              <a:ext cx="1093641" cy="542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870514" y="4950344"/>
            <a:ext cx="2827375" cy="1513115"/>
            <a:chOff x="700467" y="3429000"/>
            <a:chExt cx="1995316" cy="201748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159530" y="4336098"/>
              <a:ext cx="107718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51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3F2ED2D-11E7-4CFB-ADB5-CD80FA9D7A2E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1143000" y="2730716"/>
            <a:ext cx="3315882" cy="1677999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975585" y="4336099"/>
              <a:ext cx="1374276" cy="555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447800" y="876265"/>
            <a:ext cx="7315200" cy="1513115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6: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Nhật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Bản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ăn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tết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âm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lịch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hay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dương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lịch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1913130" cy="191313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5181600" y="2819400"/>
            <a:ext cx="3742969" cy="1513115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247456" y="4336098"/>
              <a:ext cx="84103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457200" y="4648200"/>
            <a:ext cx="4001682" cy="183757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875820" y="4222380"/>
              <a:ext cx="15349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4953000" y="4495800"/>
            <a:ext cx="4137087" cy="1905000"/>
            <a:chOff x="533834" y="3429000"/>
            <a:chExt cx="2252050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533834" y="4336098"/>
              <a:ext cx="2252050" cy="55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181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990DCB-C8C6-470C-A168-3708908EF6C3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447800" y="800065"/>
            <a:ext cx="6857314" cy="1513115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7: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Nam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…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dân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tộc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anh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7" y="457200"/>
            <a:ext cx="1913130" cy="191313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160838" y="3700462"/>
            <a:ext cx="1496487" cy="1513115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118692" y="4336098"/>
              <a:ext cx="115886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61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2888926" y="3700462"/>
            <a:ext cx="1496487" cy="1513115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130447" y="4336098"/>
              <a:ext cx="113535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54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4617014" y="3700462"/>
            <a:ext cx="1496487" cy="1513115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118692" y="4336098"/>
              <a:ext cx="115886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50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6345102" y="3700462"/>
            <a:ext cx="1496487" cy="1513115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016100" y="4336098"/>
              <a:ext cx="136404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970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4E1751E-32E1-4652-80AA-465BD0796283}"/>
              </a:ext>
            </a:extLst>
          </p:cNvPr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3429000" y="3200401"/>
            <a:ext cx="2453726" cy="177761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918292" y="4336098"/>
              <a:ext cx="1406567" cy="523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6400800" y="3200401"/>
            <a:ext cx="2209800" cy="1905000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1083183" y="4336098"/>
              <a:ext cx="1229887" cy="480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Nam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371600" y="723865"/>
            <a:ext cx="7543800" cy="1513115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8: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mai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miền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"/>
            <a:ext cx="1913130" cy="191313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685800" y="3017996"/>
            <a:ext cx="2303675" cy="1960021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163184" y="4336098"/>
              <a:ext cx="938042" cy="763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86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7F1A46-4DC8-4060-8629-C3E538A23BDE}"/>
              </a:ext>
            </a:extLst>
          </p:cNvPr>
          <p:cNvSpPr/>
          <p:nvPr/>
        </p:nvSpPr>
        <p:spPr>
          <a:xfrm>
            <a:off x="914400" y="242754"/>
            <a:ext cx="7696200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2700" b="1" dirty="0" err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Hoạt</a:t>
            </a:r>
            <a:r>
              <a:rPr lang="en-US" sz="27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 </a:t>
            </a:r>
            <a:r>
              <a:rPr lang="en-US" sz="2700" b="1" dirty="0" err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động</a:t>
            </a:r>
            <a:r>
              <a:rPr lang="en-US" sz="27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 </a:t>
            </a:r>
            <a:r>
              <a:rPr lang="en-US" sz="2700" b="1" dirty="0" err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trải</a:t>
            </a:r>
            <a:r>
              <a:rPr lang="en-US" sz="27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 </a:t>
            </a:r>
            <a:r>
              <a:rPr lang="en-US" sz="2700" b="1" dirty="0" err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nghiệm</a:t>
            </a:r>
            <a:r>
              <a:rPr lang="en-US" sz="27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:</a:t>
            </a:r>
          </a:p>
          <a:p>
            <a:pPr algn="ctr" defTabSz="685800"/>
            <a:r>
              <a:rPr lang="en-US" sz="2700" b="1" dirty="0" err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Trang</a:t>
            </a:r>
            <a:r>
              <a:rPr lang="en-US" sz="27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 </a:t>
            </a:r>
            <a:r>
              <a:rPr lang="en-US" sz="2700" b="1" dirty="0" err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trí</a:t>
            </a:r>
            <a:r>
              <a:rPr lang="en-US" sz="27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 </a:t>
            </a:r>
            <a:r>
              <a:rPr lang="en-US" sz="2700" b="1" dirty="0" err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cây</a:t>
            </a:r>
            <a:r>
              <a:rPr lang="en-US" sz="27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 </a:t>
            </a:r>
            <a:r>
              <a:rPr lang="en-US" sz="2700" b="1" dirty="0" err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hoa</a:t>
            </a:r>
            <a:r>
              <a:rPr lang="en-US" sz="27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 </a:t>
            </a:r>
            <a:r>
              <a:rPr lang="en-US" sz="2700" b="1" dirty="0" err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bằng</a:t>
            </a:r>
            <a:r>
              <a:rPr lang="en-US" sz="27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 </a:t>
            </a:r>
            <a:r>
              <a:rPr lang="en-US" sz="2700" b="1" dirty="0" err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số</a:t>
            </a:r>
            <a:r>
              <a:rPr lang="en-US" sz="27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 </a:t>
            </a:r>
            <a:r>
              <a:rPr lang="en-US" sz="2700" b="1" dirty="0" err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hoa</a:t>
            </a:r>
            <a:r>
              <a:rPr lang="en-US" sz="27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 </a:t>
            </a:r>
            <a:r>
              <a:rPr lang="en-US" sz="2700" b="1" dirty="0" err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đội</a:t>
            </a:r>
            <a:r>
              <a:rPr lang="en-US" sz="27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 </a:t>
            </a:r>
            <a:r>
              <a:rPr lang="en-US" sz="2700" b="1" dirty="0" err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mình</a:t>
            </a:r>
            <a:r>
              <a:rPr lang="en-US" sz="27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 </a:t>
            </a:r>
            <a:r>
              <a:rPr lang="en-US" sz="2700" b="1" dirty="0" err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nhận</a:t>
            </a:r>
            <a:r>
              <a:rPr lang="en-US" sz="27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 </a:t>
            </a:r>
            <a:r>
              <a:rPr lang="en-US" sz="2700" b="1" dirty="0" err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 panose="020F0502020204030204"/>
              </a:rPr>
              <a:t>được</a:t>
            </a:r>
            <a:endParaRPr lang="en-US" sz="2700" b="1" dirty="0">
              <a:ln w="12700">
                <a:solidFill>
                  <a:srgbClr val="A5A5A5">
                    <a:lumMod val="50000"/>
                  </a:srgbClr>
                </a:solidFill>
                <a:prstDash val="solid"/>
              </a:ln>
              <a:solidFill>
                <a:srgbClr val="C00000"/>
              </a:solidFill>
              <a:effectLst>
                <a:innerShdw blurRad="177800">
                  <a:srgbClr val="A5A5A5">
                    <a:lumMod val="50000"/>
                  </a:srgbClr>
                </a:innerShdw>
              </a:effectLst>
              <a:latin typeface="Calibri" panose="020F0502020204030204"/>
            </a:endParaRPr>
          </a:p>
        </p:txBody>
      </p:sp>
      <p:pic>
        <p:nvPicPr>
          <p:cNvPr id="3" name="NgayTetQueEm-ThuyChi-37604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5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09800"/>
            <a:ext cx="3663929" cy="3276600"/>
          </a:xfrm>
          <a:prstGeom prst="rect">
            <a:avLst/>
          </a:prstGeom>
        </p:spPr>
      </p:pic>
      <p:sp>
        <p:nvSpPr>
          <p:cNvPr id="4" name="Hộp Văn bản 16">
            <a:extLst>
              <a:ext uri="{FF2B5EF4-FFF2-40B4-BE49-F238E27FC236}">
                <a16:creationId xmlns:a16="http://schemas.microsoft.com/office/drawing/2014/main" id="{BFE47214-0A1C-4473-AB48-F63B6A4B75F1}"/>
              </a:ext>
            </a:extLst>
          </p:cNvPr>
          <p:cNvSpPr txBox="1"/>
          <p:nvPr/>
        </p:nvSpPr>
        <p:spPr>
          <a:xfrm>
            <a:off x="4419600" y="1905000"/>
            <a:ext cx="4495800" cy="4545244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400" b="1" dirty="0">
                <a:solidFill>
                  <a:srgbClr val="262A55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400" b="1" dirty="0">
              <a:solidFill>
                <a:srgbClr val="262A5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40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50+] Câu chúc tết ý nghĩa dành cho năm Nhâm Dần 2022 - Nội Thất Hòa Phá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54742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563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2" y="2971800"/>
            <a:ext cx="2137137" cy="2286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43919" y="1447800"/>
            <a:ext cx="6900081" cy="5257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dẹp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bỏ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bừa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muộn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phiền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cũ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Gói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truyền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thống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lâu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đời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ngũ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sung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túc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đủ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Cúng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tất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niên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tổ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tiên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Xông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lì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xì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Xin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trọng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may…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5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2971800"/>
            <a:ext cx="2435528" cy="2133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43200" y="2057400"/>
            <a:ext cx="6172200" cy="4191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tộc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rất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thú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mến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hào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truyền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thống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xưa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muốn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871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1" y="2057400"/>
            <a:ext cx="1981200" cy="434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Trách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thừa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89014" y="1170705"/>
            <a:ext cx="6954986" cy="5715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trân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trọng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quý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tộc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Tuyên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truyền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phê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tưởng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bỏ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phong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Thẳng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trừ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hủ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hưởng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tiêu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cực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mọi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đình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phương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499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1" y="1688794"/>
            <a:ext cx="2186145" cy="2514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32559" y="202157"/>
            <a:ext cx="3834714" cy="40819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Lau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273" y="1886918"/>
            <a:ext cx="2590800" cy="2428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315690"/>
            <a:ext cx="2583873" cy="2484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822" y="4400711"/>
            <a:ext cx="2828978" cy="2333317"/>
          </a:xfrm>
          <a:prstGeom prst="rect">
            <a:avLst/>
          </a:prstGeom>
        </p:spPr>
      </p:pic>
      <p:pic>
        <p:nvPicPr>
          <p:cNvPr id="11" name="Picture 2" descr="Tâm Shoppe - Mô hình bánh chưng bánh tét (2 size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4126"/>
            <a:ext cx="2430214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4" y="4436559"/>
            <a:ext cx="2996858" cy="230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7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7" y="0"/>
            <a:ext cx="9127273" cy="7010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7" y="31171"/>
            <a:ext cx="2200287" cy="27120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7" y="3429000"/>
            <a:ext cx="2234923" cy="2860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517" y="73890"/>
            <a:ext cx="2137137" cy="27120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845" y="3550804"/>
            <a:ext cx="2109428" cy="26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9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7" y="1962149"/>
            <a:ext cx="2089150" cy="222885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685800"/>
            <a:ext cx="2895600" cy="36831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Xin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295400"/>
            <a:ext cx="2952750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207" y="4354195"/>
            <a:ext cx="2713943" cy="2223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720" y="4542991"/>
            <a:ext cx="2822680" cy="21465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09" y="4542991"/>
            <a:ext cx="2740891" cy="205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7" y="1447800"/>
            <a:ext cx="2497873" cy="271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8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5181600"/>
            <a:ext cx="1981200" cy="11152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76600" y="5129645"/>
            <a:ext cx="1981200" cy="11152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77000" y="5181601"/>
            <a:ext cx="1981200" cy="10633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0" y="2590801"/>
            <a:ext cx="3009900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590800"/>
            <a:ext cx="2617933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590800"/>
            <a:ext cx="287063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5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5181600"/>
            <a:ext cx="1981200" cy="11152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76600" y="5129645"/>
            <a:ext cx="1981200" cy="11152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77000" y="5181601"/>
            <a:ext cx="1981200" cy="10633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2050" name="Picture 2" descr="ING.8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86" y="2743200"/>
            <a:ext cx="3275113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875" y="2640675"/>
            <a:ext cx="2938650" cy="2283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07" y="2743200"/>
            <a:ext cx="2444680" cy="218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5181600"/>
            <a:ext cx="1981200" cy="11152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76600" y="5129645"/>
            <a:ext cx="1981200" cy="11152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77000" y="5181601"/>
            <a:ext cx="1981200" cy="10633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11" name="AutoShape 2" descr="Biện pháp xử lý giúp đào ra hoa vào đúng dịp tế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981200"/>
            <a:ext cx="3883025" cy="2514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981200"/>
            <a:ext cx="3810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0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33400" y="5181600"/>
            <a:ext cx="1981200" cy="11152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05200" y="5129645"/>
            <a:ext cx="1981200" cy="11152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77000" y="5181601"/>
            <a:ext cx="1981200" cy="10633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3074" name="Picture 2" descr="Thấy bánh chưng là thấy Tết! | VOV.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2666999" cy="228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825" y="2653145"/>
            <a:ext cx="2495550" cy="2299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599" y="2667000"/>
            <a:ext cx="2590801" cy="223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7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5368072"/>
            <a:ext cx="3786346" cy="866775"/>
          </a:xfrm>
        </p:spPr>
        <p:txBody>
          <a:bodyPr>
            <a:normAutofit fontScale="92500"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en-US" b="1" dirty="0"/>
              <a:t>DÂN TỘC THÁI, DAO, TÀY: </a:t>
            </a:r>
            <a:r>
              <a:rPr lang="en-US" altLang="en-US" b="1" dirty="0" err="1"/>
              <a:t>gói</a:t>
            </a:r>
            <a:r>
              <a:rPr lang="en-US" altLang="en-US" b="1" dirty="0"/>
              <a:t> </a:t>
            </a:r>
            <a:r>
              <a:rPr lang="en-US" altLang="en-US" b="1" dirty="0" err="1"/>
              <a:t>bánh</a:t>
            </a:r>
            <a:r>
              <a:rPr lang="en-US" altLang="en-US" b="1" dirty="0"/>
              <a:t> </a:t>
            </a:r>
            <a:r>
              <a:rPr lang="en-US" altLang="en-US" b="1" dirty="0" err="1"/>
              <a:t>chưng</a:t>
            </a:r>
            <a:r>
              <a:rPr lang="en-US" altLang="en-US" b="1" dirty="0"/>
              <a:t> </a:t>
            </a:r>
            <a:r>
              <a:rPr lang="en-US" altLang="en-US" b="1" dirty="0" err="1"/>
              <a:t>đen</a:t>
            </a:r>
            <a:endParaRPr lang="en-US" altLang="en-US" b="1" dirty="0"/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684213" y="333375"/>
            <a:ext cx="77755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PHONG TỤC NGÀY TẾT CỔ TRUYỀN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4213" y="487888"/>
            <a:ext cx="7847489" cy="7968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endParaRPr lang="en-US" sz="3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Bánh chưng đen - đặc sản ngàyTết không thể thiếu của dân tộc Tà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14600" y="2661902"/>
            <a:ext cx="4498975" cy="253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48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3405</TotalTime>
  <Words>927</Words>
  <Application>Microsoft Office PowerPoint</Application>
  <PresentationFormat>On-screen Show (4:3)</PresentationFormat>
  <Paragraphs>106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Times New Roman</vt:lpstr>
      <vt:lpstr>VNI Brush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Administrator</cp:lastModifiedBy>
  <cp:revision>495</cp:revision>
  <cp:lastPrinted>2022-01-02T16:54:49Z</cp:lastPrinted>
  <dcterms:created xsi:type="dcterms:W3CDTF">2021-10-19T14:37:45Z</dcterms:created>
  <dcterms:modified xsi:type="dcterms:W3CDTF">2025-01-18T11:57:08Z</dcterms:modified>
</cp:coreProperties>
</file>