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260" r:id="rId2"/>
    <p:sldId id="258" r:id="rId3"/>
    <p:sldId id="319" r:id="rId4"/>
    <p:sldId id="257" r:id="rId5"/>
    <p:sldId id="264" r:id="rId6"/>
    <p:sldId id="297" r:id="rId7"/>
    <p:sldId id="307" r:id="rId8"/>
    <p:sldId id="308" r:id="rId9"/>
    <p:sldId id="334" r:id="rId10"/>
    <p:sldId id="313" r:id="rId11"/>
    <p:sldId id="314" r:id="rId12"/>
    <p:sldId id="315" r:id="rId13"/>
    <p:sldId id="320" r:id="rId14"/>
    <p:sldId id="333" r:id="rId15"/>
    <p:sldId id="309" r:id="rId16"/>
    <p:sldId id="321" r:id="rId17"/>
    <p:sldId id="323" r:id="rId18"/>
    <p:sldId id="324" r:id="rId19"/>
    <p:sldId id="325" r:id="rId20"/>
    <p:sldId id="326" r:id="rId21"/>
    <p:sldId id="327" r:id="rId22"/>
    <p:sldId id="328" r:id="rId23"/>
    <p:sldId id="329" r:id="rId24"/>
    <p:sldId id="330" r:id="rId25"/>
    <p:sldId id="295" r:id="rId26"/>
    <p:sldId id="274" r:id="rId27"/>
    <p:sldId id="271" r:id="rId28"/>
    <p:sldId id="272" r:id="rId29"/>
    <p:sldId id="273" r:id="rId30"/>
    <p:sldId id="281" r:id="rId31"/>
    <p:sldId id="282"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0">
          <p15:clr>
            <a:srgbClr val="A4A3A4"/>
          </p15:clr>
        </p15:guide>
        <p15:guide id="2" pos="31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208"/>
    <a:srgbClr val="5DA156"/>
    <a:srgbClr val="EECF33"/>
    <a:srgbClr val="59A1C6"/>
    <a:srgbClr val="136198"/>
    <a:srgbClr val="E5AC3C"/>
    <a:srgbClr val="D5393C"/>
    <a:srgbClr val="1D6766"/>
    <a:srgbClr val="F5BB7B"/>
    <a:srgbClr val="ECE5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50" autoAdjust="0"/>
  </p:normalViewPr>
  <p:slideViewPr>
    <p:cSldViewPr snapToGrid="0">
      <p:cViewPr varScale="1">
        <p:scale>
          <a:sx n="97" d="100"/>
          <a:sy n="97" d="100"/>
        </p:scale>
        <p:origin x="606" y="84"/>
      </p:cViewPr>
      <p:guideLst>
        <p:guide orient="horz" pos="1640"/>
        <p:guide pos="3109"/>
      </p:guideLst>
    </p:cSldViewPr>
  </p:slideViewPr>
  <p:outlineViewPr>
    <p:cViewPr>
      <p:scale>
        <a:sx n="33" d="100"/>
        <a:sy n="33" d="100"/>
      </p:scale>
      <p:origin x="0" y="0"/>
    </p:cViewPr>
  </p:outlineViewPr>
  <p:notesTextViewPr>
    <p:cViewPr>
      <p:scale>
        <a:sx n="100" d="100"/>
        <a:sy n="100" d="100"/>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Barlow Condensed" panose="00000506000000000000" charset="0"/>
              <a:ea typeface="Barlow Condensed" panose="00000506000000000000" charset="0"/>
              <a:cs typeface="Barlow Condensed" panose="00000506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Barlow Condensed" panose="00000506000000000000" charset="0"/>
              </a:rPr>
              <a:t>2025/5/17</a:t>
            </a:fld>
            <a:endParaRPr lang="zh-CN" altLang="en-US">
              <a:cs typeface="Barlow Condensed" panose="00000506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Barlow Condensed" panose="00000506000000000000" charset="0"/>
              <a:ea typeface="Barlow Condensed" panose="00000506000000000000" charset="0"/>
              <a:cs typeface="Barlow Condensed" panose="00000506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Barlow Condensed" panose="00000506000000000000" charset="0"/>
              </a:rPr>
              <a:t>‹#›</a:t>
            </a:fld>
            <a:endParaRPr lang="zh-CN" altLang="en-US">
              <a:cs typeface="Barlow Condensed" panose="00000506000000000000" charset="0"/>
            </a:endParaRPr>
          </a:p>
        </p:txBody>
      </p:sp>
    </p:spTree>
    <p:extLst>
      <p:ext uri="{BB962C8B-B14F-4D97-AF65-F5344CB8AC3E}">
        <p14:creationId xmlns:p14="http://schemas.microsoft.com/office/powerpoint/2010/main" val="97833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arlow Condensed" panose="00000506000000000000" charset="0"/>
                <a:ea typeface="Barlow Condensed" panose="00000506000000000000" charset="0"/>
                <a:cs typeface="Barlow Condensed" panose="00000506000000000000" charset="0"/>
              </a:defRPr>
            </a:lvl1pPr>
          </a:lstStyle>
          <a:p>
            <a:fld id="{F7BC7C30-895B-4974-8A60-19541C82F6B3}" type="datetimeFigureOut">
              <a:rPr lang="en-US" smtClean="0"/>
              <a:t>5/17/2025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Barlow Condensed" panose="00000506000000000000" charset="0"/>
                <a:ea typeface="Barlow Condensed" panose="00000506000000000000" charset="0"/>
                <a:cs typeface="Barlow Condensed" panose="00000506000000000000" charset="0"/>
              </a:defRPr>
            </a:lvl1pPr>
          </a:lstStyle>
          <a:p>
            <a:fld id="{68C1CD97-E9EA-4E82-9539-BE60926ECBB9}" type="slidenum">
              <a:rPr lang="en-US" smtClean="0"/>
              <a:t>‹#›</a:t>
            </a:fld>
            <a:endParaRPr lang="en-US" dirty="0"/>
          </a:p>
        </p:txBody>
      </p:sp>
    </p:spTree>
    <p:extLst>
      <p:ext uri="{BB962C8B-B14F-4D97-AF65-F5344CB8AC3E}">
        <p14:creationId xmlns:p14="http://schemas.microsoft.com/office/powerpoint/2010/main" val="50674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4572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9144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3716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1828800" algn="l" defTabSz="914400" rtl="0" eaLnBrk="1" latinLnBrk="0" hangingPunct="1">
      <a:defRPr sz="12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C1CD97-E9EA-4E82-9539-BE60926ECBB9}" type="slidenum">
              <a:rPr lang="en-US" smtClean="0"/>
              <a:t>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zh-CN" altLang="en-US"/>
              <a:t>单击此处编辑母版标题样式</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95C8B01-B15C-4B92-AA4C-045722D7B210}" type="datetimeFigureOut">
              <a:rPr lang="en-US" smtClean="0"/>
              <a:t>5/17/2025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5/17/2025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png"/>
          <p:cNvPicPr>
            <a:picLocks noChangeAspect="1"/>
          </p:cNvPicPr>
          <p:nvPr/>
        </p:nvPicPr>
        <p:blipFill>
          <a:blip r:embed="rId2" cstate="print"/>
          <a:stretch>
            <a:fillRect/>
          </a:stretch>
        </p:blipFill>
        <p:spPr>
          <a:xfrm>
            <a:off x="1029762" y="1428750"/>
            <a:ext cx="7084476" cy="2085379"/>
          </a:xfrm>
          <a:prstGeom prst="rect">
            <a:avLst/>
          </a:prstGeom>
        </p:spPr>
      </p:pic>
      <p:sp>
        <p:nvSpPr>
          <p:cNvPr id="14" name="Rectangle 13"/>
          <p:cNvSpPr/>
          <p:nvPr/>
        </p:nvSpPr>
        <p:spPr>
          <a:xfrm>
            <a:off x="1459356" y="1628057"/>
            <a:ext cx="6225288" cy="1569660"/>
          </a:xfrm>
          <a:prstGeom prst="rect">
            <a:avLst/>
          </a:prstGeom>
        </p:spPr>
        <p:txBody>
          <a:bodyPr wrap="square">
            <a:spAutoFit/>
          </a:bodyPr>
          <a:lstStyle/>
          <a:p>
            <a:pPr algn="ctr">
              <a:lnSpc>
                <a:spcPct val="200000"/>
              </a:lnSpc>
            </a:pPr>
            <a:r>
              <a:rPr lang="vi-VN" sz="2400" b="1">
                <a:solidFill>
                  <a:schemeClr val="bg1"/>
                </a:solidFill>
                <a:latin typeface="Arial" pitchFamily="34" charset="0"/>
                <a:cs typeface="Arial" pitchFamily="34" charset="0"/>
              </a:rPr>
              <a:t>Em hãy kể tên một số làng nghề truyền thống nổi tiếng ở Việt Nam </a:t>
            </a:r>
          </a:p>
        </p:txBody>
      </p:sp>
      <p:pic>
        <p:nvPicPr>
          <p:cNvPr id="5" name="Picture 4" descr="cloud_ballon.png"/>
          <p:cNvPicPr>
            <a:picLocks noChangeAspect="1"/>
          </p:cNvPicPr>
          <p:nvPr/>
        </p:nvPicPr>
        <p:blipFill>
          <a:blip r:embed="rId3" cstate="print"/>
          <a:stretch>
            <a:fillRect/>
          </a:stretch>
        </p:blipFill>
        <p:spPr>
          <a:xfrm>
            <a:off x="7500121" y="68580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B9652-89C8-CB24-175F-C361077E27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F7AD59-B43C-B43A-F4E0-2C87761F5DCC}"/>
              </a:ext>
            </a:extLst>
          </p:cNvPr>
          <p:cNvSpPr txBox="1"/>
          <p:nvPr/>
        </p:nvSpPr>
        <p:spPr>
          <a:xfrm>
            <a:off x="1871133" y="204800"/>
            <a:ext cx="4572000" cy="369332"/>
          </a:xfrm>
          <a:prstGeom prst="rect">
            <a:avLst/>
          </a:prstGeom>
          <a:noFill/>
        </p:spPr>
        <p:txBody>
          <a:bodyPr wrap="square">
            <a:spAutoFit/>
          </a:bodyPr>
          <a:lstStyle/>
          <a:p>
            <a:r>
              <a:rPr lang="vi-VN" b="1" dirty="0">
                <a:solidFill>
                  <a:srgbClr val="FF0000"/>
                </a:solidFill>
                <a:latin typeface="+mj-lt"/>
              </a:rPr>
              <a:t>CHỦ ĐỀ: NGHỀ TRUYỀN THỐNG </a:t>
            </a:r>
            <a:endParaRPr lang="en-US" dirty="0"/>
          </a:p>
        </p:txBody>
      </p:sp>
      <p:sp>
        <p:nvSpPr>
          <p:cNvPr id="4" name="TextBox 3">
            <a:extLst>
              <a:ext uri="{FF2B5EF4-FFF2-40B4-BE49-F238E27FC236}">
                <a16:creationId xmlns:a16="http://schemas.microsoft.com/office/drawing/2014/main" id="{DD4E5B07-DD94-74C4-A9FC-89609C77B144}"/>
              </a:ext>
            </a:extLst>
          </p:cNvPr>
          <p:cNvSpPr txBox="1"/>
          <p:nvPr/>
        </p:nvSpPr>
        <p:spPr>
          <a:xfrm>
            <a:off x="1600200" y="3616867"/>
            <a:ext cx="4572000" cy="369332"/>
          </a:xfrm>
          <a:prstGeom prst="rect">
            <a:avLst/>
          </a:prstGeom>
          <a:noFill/>
        </p:spPr>
        <p:txBody>
          <a:bodyPr wrap="square">
            <a:spAutoFit/>
          </a:bodyPr>
          <a:lstStyle/>
          <a:p>
            <a:r>
              <a:rPr lang="en-US" dirty="0"/>
              <a:t>https://www.youtube.com/watch?v=aE2cmbn2PQk</a:t>
            </a:r>
          </a:p>
        </p:txBody>
      </p:sp>
      <p:pic>
        <p:nvPicPr>
          <p:cNvPr id="5" name="Picture 4">
            <a:extLst>
              <a:ext uri="{FF2B5EF4-FFF2-40B4-BE49-F238E27FC236}">
                <a16:creationId xmlns:a16="http://schemas.microsoft.com/office/drawing/2014/main" id="{681D9F5E-BF68-329F-3D2B-34CFEDED4DEC}"/>
              </a:ext>
            </a:extLst>
          </p:cNvPr>
          <p:cNvPicPr>
            <a:picLocks noChangeAspect="1"/>
          </p:cNvPicPr>
          <p:nvPr/>
        </p:nvPicPr>
        <p:blipFill>
          <a:blip r:embed="rId2"/>
          <a:stretch>
            <a:fillRect/>
          </a:stretch>
        </p:blipFill>
        <p:spPr>
          <a:xfrm>
            <a:off x="3183466" y="858662"/>
            <a:ext cx="4004733" cy="2669822"/>
          </a:xfrm>
          <a:prstGeom prst="rect">
            <a:avLst/>
          </a:prstGeom>
        </p:spPr>
      </p:pic>
      <p:sp>
        <p:nvSpPr>
          <p:cNvPr id="6" name="TextBox 5">
            <a:extLst>
              <a:ext uri="{FF2B5EF4-FFF2-40B4-BE49-F238E27FC236}">
                <a16:creationId xmlns:a16="http://schemas.microsoft.com/office/drawing/2014/main" id="{5EDA8D60-7545-6E0B-FC98-1F72C278FF26}"/>
              </a:ext>
            </a:extLst>
          </p:cNvPr>
          <p:cNvSpPr txBox="1"/>
          <p:nvPr/>
        </p:nvSpPr>
        <p:spPr>
          <a:xfrm>
            <a:off x="533399" y="922867"/>
            <a:ext cx="2455333" cy="369332"/>
          </a:xfrm>
          <a:prstGeom prst="rect">
            <a:avLst/>
          </a:prstGeom>
          <a:noFill/>
        </p:spPr>
        <p:txBody>
          <a:bodyPr wrap="square" rtlCol="0">
            <a:spAutoFit/>
          </a:bodyPr>
          <a:lstStyle/>
          <a:p>
            <a:r>
              <a:rPr lang="vi-VN" b="1" dirty="0">
                <a:solidFill>
                  <a:srgbClr val="FF0000"/>
                </a:solidFill>
                <a:latin typeface="+mj-lt"/>
              </a:rPr>
              <a:t>1. Gốm sứ Đông Triều</a:t>
            </a:r>
            <a:endParaRPr lang="en-US" b="1" dirty="0">
              <a:solidFill>
                <a:srgbClr val="FF0000"/>
              </a:solidFill>
              <a:latin typeface="+mj-lt"/>
            </a:endParaRPr>
          </a:p>
        </p:txBody>
      </p:sp>
    </p:spTree>
    <p:extLst>
      <p:ext uri="{BB962C8B-B14F-4D97-AF65-F5344CB8AC3E}">
        <p14:creationId xmlns:p14="http://schemas.microsoft.com/office/powerpoint/2010/main" val="3118009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3177B-81CF-88BD-B045-63C06F7BF7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B864CE-5B28-1EFB-EFA6-2568C8023825}"/>
              </a:ext>
            </a:extLst>
          </p:cNvPr>
          <p:cNvSpPr txBox="1"/>
          <p:nvPr/>
        </p:nvSpPr>
        <p:spPr>
          <a:xfrm>
            <a:off x="1871133" y="204800"/>
            <a:ext cx="4572000" cy="369332"/>
          </a:xfrm>
          <a:prstGeom prst="rect">
            <a:avLst/>
          </a:prstGeom>
          <a:noFill/>
        </p:spPr>
        <p:txBody>
          <a:bodyPr wrap="square">
            <a:spAutoFit/>
          </a:bodyPr>
          <a:lstStyle/>
          <a:p>
            <a:r>
              <a:rPr lang="vi-VN" b="1" dirty="0">
                <a:solidFill>
                  <a:srgbClr val="FF0000"/>
                </a:solidFill>
                <a:latin typeface="+mj-lt"/>
              </a:rPr>
              <a:t>CHỦ ĐỀ: NGHỀ TRUYỀN THỐNG </a:t>
            </a:r>
            <a:endParaRPr lang="en-US" dirty="0"/>
          </a:p>
        </p:txBody>
      </p:sp>
      <p:sp>
        <p:nvSpPr>
          <p:cNvPr id="2" name="TextBox 1">
            <a:extLst>
              <a:ext uri="{FF2B5EF4-FFF2-40B4-BE49-F238E27FC236}">
                <a16:creationId xmlns:a16="http://schemas.microsoft.com/office/drawing/2014/main" id="{7295CF66-CC61-186B-6B5F-E02A6FDF4D40}"/>
              </a:ext>
            </a:extLst>
          </p:cNvPr>
          <p:cNvSpPr txBox="1"/>
          <p:nvPr/>
        </p:nvSpPr>
        <p:spPr>
          <a:xfrm>
            <a:off x="457199" y="702733"/>
            <a:ext cx="4445000" cy="369332"/>
          </a:xfrm>
          <a:prstGeom prst="rect">
            <a:avLst/>
          </a:prstGeom>
          <a:noFill/>
        </p:spPr>
        <p:txBody>
          <a:bodyPr wrap="square" rtlCol="0">
            <a:spAutoFit/>
          </a:bodyPr>
          <a:lstStyle/>
          <a:p>
            <a:r>
              <a:rPr lang="vi-VN" b="1" dirty="0">
                <a:solidFill>
                  <a:srgbClr val="FF0000"/>
                </a:solidFill>
                <a:latin typeface="+mj-lt"/>
              </a:rPr>
              <a:t>2. Làng nuôi cấy ngọc trai Vân Đồn</a:t>
            </a:r>
            <a:endParaRPr lang="en-US" b="1" dirty="0">
              <a:solidFill>
                <a:srgbClr val="FF0000"/>
              </a:solidFill>
              <a:latin typeface="+mj-lt"/>
            </a:endParaRPr>
          </a:p>
        </p:txBody>
      </p:sp>
      <p:pic>
        <p:nvPicPr>
          <p:cNvPr id="1026" name="Picture 2" descr="Về Quảng Ninh ghé thăm 5 làng nghề truyền thống nổi tiếng ảnh 2">
            <a:extLst>
              <a:ext uri="{FF2B5EF4-FFF2-40B4-BE49-F238E27FC236}">
                <a16:creationId xmlns:a16="http://schemas.microsoft.com/office/drawing/2014/main" id="{31793757-2208-BFE7-6955-58F0C11B6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709" y="1286933"/>
            <a:ext cx="3399118" cy="177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8FDEC4-4487-5225-61A5-6CA8A26D98BB}"/>
              </a:ext>
            </a:extLst>
          </p:cNvPr>
          <p:cNvSpPr txBox="1"/>
          <p:nvPr/>
        </p:nvSpPr>
        <p:spPr>
          <a:xfrm>
            <a:off x="5570709" y="3193534"/>
            <a:ext cx="3522277" cy="369332"/>
          </a:xfrm>
          <a:prstGeom prst="rect">
            <a:avLst/>
          </a:prstGeom>
          <a:noFill/>
        </p:spPr>
        <p:txBody>
          <a:bodyPr wrap="square">
            <a:spAutoFit/>
          </a:bodyPr>
          <a:lstStyle/>
          <a:p>
            <a:r>
              <a:rPr lang="en-US" b="0" i="1" dirty="0" err="1">
                <a:solidFill>
                  <a:schemeClr val="tx2">
                    <a:lumMod val="50000"/>
                  </a:schemeClr>
                </a:solidFill>
                <a:effectLst/>
                <a:latin typeface="URW Geometric"/>
              </a:rPr>
              <a:t>Nghề</a:t>
            </a:r>
            <a:r>
              <a:rPr lang="en-US" b="0" i="1" dirty="0">
                <a:solidFill>
                  <a:schemeClr val="tx2">
                    <a:lumMod val="50000"/>
                  </a:schemeClr>
                </a:solidFill>
                <a:effectLst/>
                <a:latin typeface="URW Geometric"/>
              </a:rPr>
              <a:t> </a:t>
            </a:r>
            <a:r>
              <a:rPr lang="en-US" b="0" i="1" dirty="0" err="1">
                <a:solidFill>
                  <a:schemeClr val="tx2">
                    <a:lumMod val="50000"/>
                  </a:schemeClr>
                </a:solidFill>
                <a:effectLst/>
                <a:latin typeface="URW Geometric"/>
              </a:rPr>
              <a:t>nuôi</a:t>
            </a:r>
            <a:r>
              <a:rPr lang="en-US" b="0" i="1" dirty="0">
                <a:solidFill>
                  <a:schemeClr val="tx2">
                    <a:lumMod val="50000"/>
                  </a:schemeClr>
                </a:solidFill>
                <a:effectLst/>
                <a:latin typeface="URW Geometric"/>
              </a:rPr>
              <a:t> </a:t>
            </a:r>
            <a:r>
              <a:rPr lang="en-US" b="0" i="1" dirty="0" err="1">
                <a:solidFill>
                  <a:schemeClr val="tx2">
                    <a:lumMod val="50000"/>
                  </a:schemeClr>
                </a:solidFill>
                <a:effectLst/>
                <a:latin typeface="URW Geometric"/>
              </a:rPr>
              <a:t>trai</a:t>
            </a:r>
            <a:r>
              <a:rPr lang="en-US" b="0" i="1" dirty="0">
                <a:solidFill>
                  <a:schemeClr val="tx2">
                    <a:lumMod val="50000"/>
                  </a:schemeClr>
                </a:solidFill>
                <a:effectLst/>
                <a:latin typeface="URW Geometric"/>
              </a:rPr>
              <a:t> </a:t>
            </a:r>
            <a:r>
              <a:rPr lang="en-US" b="0" i="1" dirty="0" err="1">
                <a:solidFill>
                  <a:schemeClr val="tx2">
                    <a:lumMod val="50000"/>
                  </a:schemeClr>
                </a:solidFill>
                <a:effectLst/>
                <a:latin typeface="URW Geometric"/>
              </a:rPr>
              <a:t>lấy</a:t>
            </a:r>
            <a:r>
              <a:rPr lang="en-US" b="0" i="1" dirty="0">
                <a:solidFill>
                  <a:schemeClr val="tx2">
                    <a:lumMod val="50000"/>
                  </a:schemeClr>
                </a:solidFill>
                <a:effectLst/>
                <a:latin typeface="URW Geometric"/>
              </a:rPr>
              <a:t> </a:t>
            </a:r>
            <a:r>
              <a:rPr lang="en-US" b="0" i="1" dirty="0" err="1">
                <a:solidFill>
                  <a:schemeClr val="tx2">
                    <a:lumMod val="50000"/>
                  </a:schemeClr>
                </a:solidFill>
                <a:effectLst/>
                <a:latin typeface="URW Geometric"/>
              </a:rPr>
              <a:t>ngọc</a:t>
            </a:r>
            <a:r>
              <a:rPr lang="en-US" b="0" i="1" dirty="0">
                <a:solidFill>
                  <a:schemeClr val="tx2">
                    <a:lumMod val="50000"/>
                  </a:schemeClr>
                </a:solidFill>
                <a:effectLst/>
                <a:latin typeface="URW Geometric"/>
              </a:rPr>
              <a:t> </a:t>
            </a:r>
            <a:r>
              <a:rPr lang="en-US" b="0" i="1" dirty="0" err="1">
                <a:solidFill>
                  <a:schemeClr val="tx2">
                    <a:lumMod val="50000"/>
                  </a:schemeClr>
                </a:solidFill>
                <a:effectLst/>
                <a:latin typeface="URW Geometric"/>
              </a:rPr>
              <a:t>tại</a:t>
            </a:r>
            <a:r>
              <a:rPr lang="en-US" b="0" i="1" dirty="0">
                <a:solidFill>
                  <a:schemeClr val="tx2">
                    <a:lumMod val="50000"/>
                  </a:schemeClr>
                </a:solidFill>
                <a:effectLst/>
                <a:latin typeface="URW Geometric"/>
              </a:rPr>
              <a:t> Vân </a:t>
            </a:r>
            <a:r>
              <a:rPr lang="en-US" b="0" i="1" dirty="0" err="1">
                <a:solidFill>
                  <a:schemeClr val="tx2">
                    <a:lumMod val="50000"/>
                  </a:schemeClr>
                </a:solidFill>
                <a:effectLst/>
                <a:latin typeface="URW Geometric"/>
              </a:rPr>
              <a:t>Đồn</a:t>
            </a:r>
            <a:r>
              <a:rPr lang="en-US" b="0" i="1" dirty="0">
                <a:solidFill>
                  <a:schemeClr val="tx2">
                    <a:lumMod val="50000"/>
                  </a:schemeClr>
                </a:solidFill>
                <a:effectLst/>
                <a:latin typeface="URW Geometric"/>
              </a:rPr>
              <a:t>.</a:t>
            </a:r>
            <a:endParaRPr lang="en-US" dirty="0">
              <a:solidFill>
                <a:schemeClr val="tx2">
                  <a:lumMod val="50000"/>
                </a:schemeClr>
              </a:solidFill>
            </a:endParaRPr>
          </a:p>
        </p:txBody>
      </p:sp>
      <p:sp>
        <p:nvSpPr>
          <p:cNvPr id="7" name="TextBox 6">
            <a:extLst>
              <a:ext uri="{FF2B5EF4-FFF2-40B4-BE49-F238E27FC236}">
                <a16:creationId xmlns:a16="http://schemas.microsoft.com/office/drawing/2014/main" id="{03E9EBE9-3081-A47B-7668-CB33B94FE28B}"/>
              </a:ext>
            </a:extLst>
          </p:cNvPr>
          <p:cNvSpPr txBox="1"/>
          <p:nvPr/>
        </p:nvSpPr>
        <p:spPr>
          <a:xfrm>
            <a:off x="174173" y="1200666"/>
            <a:ext cx="5396538" cy="3186129"/>
          </a:xfrm>
          <a:prstGeom prst="rect">
            <a:avLst/>
          </a:prstGeom>
          <a:noFill/>
        </p:spPr>
        <p:txBody>
          <a:bodyPr wrap="square">
            <a:spAutoFit/>
          </a:bodyPr>
          <a:lstStyle/>
          <a:p>
            <a:pPr algn="l">
              <a:lnSpc>
                <a:spcPts val="2160"/>
              </a:lnSpc>
            </a:pPr>
            <a:r>
              <a:rPr lang="vi-VN" b="0" i="0" dirty="0">
                <a:effectLst/>
                <a:latin typeface="+mj-lt"/>
              </a:rPr>
              <a:t>Được ví như “vương quốc ngọc trai” - ngọc trai Vân Đồn đã trở thành thương hiệu nổi tiếng, có chất lượng đứng đầu thế giới.</a:t>
            </a:r>
          </a:p>
          <a:p>
            <a:pPr algn="l">
              <a:lnSpc>
                <a:spcPts val="2160"/>
              </a:lnSpc>
            </a:pPr>
            <a:r>
              <a:rPr lang="vi-VN" b="0" i="0" dirty="0">
                <a:effectLst/>
                <a:latin typeface="+mj-lt"/>
              </a:rPr>
              <a:t>Với hơn chục nghìn ha diện tích bãi triều ngập nước, cùng với hàng vạn ha diện tích mặt nước, khí hậu, môi trường ở vùng Vịnh Bái Tử Long tạo điều kiện rất thuận lợi để Vân Đồn phát triển nghề nuôi trai cấy ngọc.</a:t>
            </a:r>
          </a:p>
          <a:p>
            <a:pPr algn="l">
              <a:lnSpc>
                <a:spcPts val="2160"/>
              </a:lnSpc>
            </a:pPr>
            <a:r>
              <a:rPr lang="vi-VN" b="0" i="0" dirty="0">
                <a:effectLst/>
                <a:latin typeface="+mj-lt"/>
              </a:rPr>
              <a:t>Vân Đồn là nơi tập trung 4 loài ngọc trai có giá trị gồm trai Mã Thị, trai Vỏ Dày, trai Cánh Dài và loài Jamson. Đây là những loài trai ngọc rất quý và có giá trị xuất khẩu cao.</a:t>
            </a:r>
          </a:p>
        </p:txBody>
      </p:sp>
    </p:spTree>
    <p:extLst>
      <p:ext uri="{BB962C8B-B14F-4D97-AF65-F5344CB8AC3E}">
        <p14:creationId xmlns:p14="http://schemas.microsoft.com/office/powerpoint/2010/main" val="3544382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0076D-901B-B4F3-F304-4AF499099D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B29B58-982A-759F-D46F-4FE5FD7218FD}"/>
              </a:ext>
            </a:extLst>
          </p:cNvPr>
          <p:cNvSpPr txBox="1"/>
          <p:nvPr/>
        </p:nvSpPr>
        <p:spPr>
          <a:xfrm>
            <a:off x="1871133" y="204800"/>
            <a:ext cx="4572000" cy="369332"/>
          </a:xfrm>
          <a:prstGeom prst="rect">
            <a:avLst/>
          </a:prstGeom>
          <a:noFill/>
        </p:spPr>
        <p:txBody>
          <a:bodyPr wrap="square">
            <a:spAutoFit/>
          </a:bodyPr>
          <a:lstStyle/>
          <a:p>
            <a:r>
              <a:rPr lang="vi-VN" b="1" dirty="0">
                <a:solidFill>
                  <a:srgbClr val="FF0000"/>
                </a:solidFill>
                <a:latin typeface="+mj-lt"/>
              </a:rPr>
              <a:t>CHỦ ĐỀ: NGHỀ TRUYỀN THỐNG </a:t>
            </a:r>
            <a:endParaRPr lang="en-US" dirty="0"/>
          </a:p>
        </p:txBody>
      </p:sp>
      <p:sp>
        <p:nvSpPr>
          <p:cNvPr id="2" name="TextBox 1">
            <a:extLst>
              <a:ext uri="{FF2B5EF4-FFF2-40B4-BE49-F238E27FC236}">
                <a16:creationId xmlns:a16="http://schemas.microsoft.com/office/drawing/2014/main" id="{3D5B6809-9DE4-03E4-96B0-F30F0A5989C3}"/>
              </a:ext>
            </a:extLst>
          </p:cNvPr>
          <p:cNvSpPr txBox="1"/>
          <p:nvPr/>
        </p:nvSpPr>
        <p:spPr>
          <a:xfrm>
            <a:off x="604762" y="780933"/>
            <a:ext cx="4641668" cy="369332"/>
          </a:xfrm>
          <a:prstGeom prst="rect">
            <a:avLst/>
          </a:prstGeom>
          <a:noFill/>
        </p:spPr>
        <p:txBody>
          <a:bodyPr wrap="square" rtlCol="0">
            <a:spAutoFit/>
          </a:bodyPr>
          <a:lstStyle/>
          <a:p>
            <a:r>
              <a:rPr lang="vi-VN" b="1" dirty="0">
                <a:solidFill>
                  <a:srgbClr val="FF0000"/>
                </a:solidFill>
                <a:latin typeface="+mj-lt"/>
              </a:rPr>
              <a:t>3. Làng nghề mỹ nghệ than đá</a:t>
            </a:r>
            <a:endParaRPr lang="en-US" b="1" dirty="0">
              <a:solidFill>
                <a:srgbClr val="FF0000"/>
              </a:solidFill>
              <a:latin typeface="+mj-lt"/>
            </a:endParaRPr>
          </a:p>
        </p:txBody>
      </p:sp>
      <p:pic>
        <p:nvPicPr>
          <p:cNvPr id="4" name="Picture 3">
            <a:extLst>
              <a:ext uri="{FF2B5EF4-FFF2-40B4-BE49-F238E27FC236}">
                <a16:creationId xmlns:a16="http://schemas.microsoft.com/office/drawing/2014/main" id="{F3C8A7FC-46EE-557B-07A0-9E1DF9CC9EBC}"/>
              </a:ext>
            </a:extLst>
          </p:cNvPr>
          <p:cNvPicPr>
            <a:picLocks noChangeAspect="1"/>
          </p:cNvPicPr>
          <p:nvPr/>
        </p:nvPicPr>
        <p:blipFill>
          <a:blip r:embed="rId2"/>
          <a:stretch>
            <a:fillRect/>
          </a:stretch>
        </p:blipFill>
        <p:spPr>
          <a:xfrm>
            <a:off x="5453164" y="863601"/>
            <a:ext cx="3229825" cy="1911848"/>
          </a:xfrm>
          <a:prstGeom prst="rect">
            <a:avLst/>
          </a:prstGeom>
        </p:spPr>
      </p:pic>
      <p:sp>
        <p:nvSpPr>
          <p:cNvPr id="6" name="TextBox 5">
            <a:extLst>
              <a:ext uri="{FF2B5EF4-FFF2-40B4-BE49-F238E27FC236}">
                <a16:creationId xmlns:a16="http://schemas.microsoft.com/office/drawing/2014/main" id="{C4DD35B6-860D-8F0D-CE0A-91A476666080}"/>
              </a:ext>
            </a:extLst>
          </p:cNvPr>
          <p:cNvSpPr txBox="1"/>
          <p:nvPr/>
        </p:nvSpPr>
        <p:spPr>
          <a:xfrm>
            <a:off x="5381897" y="2905761"/>
            <a:ext cx="3762103" cy="646331"/>
          </a:xfrm>
          <a:prstGeom prst="rect">
            <a:avLst/>
          </a:prstGeom>
          <a:noFill/>
        </p:spPr>
        <p:txBody>
          <a:bodyPr wrap="square">
            <a:spAutoFit/>
          </a:bodyPr>
          <a:lstStyle/>
          <a:p>
            <a:r>
              <a:rPr lang="vi-VN" b="0" i="1" dirty="0">
                <a:solidFill>
                  <a:schemeClr val="tx2">
                    <a:lumMod val="50000"/>
                  </a:schemeClr>
                </a:solidFill>
                <a:effectLst/>
                <a:latin typeface="URW Geometric"/>
              </a:rPr>
              <a:t>Khách tham quan trưng bày sản phẩm điêu khắc than đá Quảng Ninh.</a:t>
            </a:r>
            <a:endParaRPr lang="en-US" dirty="0">
              <a:solidFill>
                <a:schemeClr val="tx2">
                  <a:lumMod val="50000"/>
                </a:schemeClr>
              </a:solidFill>
            </a:endParaRPr>
          </a:p>
        </p:txBody>
      </p:sp>
      <p:sp>
        <p:nvSpPr>
          <p:cNvPr id="8" name="TextBox 7">
            <a:extLst>
              <a:ext uri="{FF2B5EF4-FFF2-40B4-BE49-F238E27FC236}">
                <a16:creationId xmlns:a16="http://schemas.microsoft.com/office/drawing/2014/main" id="{791CEE89-4F66-B7E5-1976-DDBBADDCDC30}"/>
              </a:ext>
            </a:extLst>
          </p:cNvPr>
          <p:cNvSpPr txBox="1"/>
          <p:nvPr/>
        </p:nvSpPr>
        <p:spPr>
          <a:xfrm>
            <a:off x="391886" y="1333844"/>
            <a:ext cx="4789714" cy="2339743"/>
          </a:xfrm>
          <a:prstGeom prst="rect">
            <a:avLst/>
          </a:prstGeom>
          <a:noFill/>
        </p:spPr>
        <p:txBody>
          <a:bodyPr wrap="square">
            <a:spAutoFit/>
          </a:bodyPr>
          <a:lstStyle/>
          <a:p>
            <a:pPr algn="l">
              <a:lnSpc>
                <a:spcPts val="2160"/>
              </a:lnSpc>
            </a:pPr>
            <a:r>
              <a:rPr lang="vi-VN" b="0" i="0" dirty="0">
                <a:effectLst/>
                <a:latin typeface="+mj-lt"/>
              </a:rPr>
              <a:t>Chế tác mỹ nghệ từ than đá là một nghề thủ công truyền thống độc đáo chỉ có ở vùng than Quảng Ninh, gắn liền với lịch sử hình thành của vùng đất, với giai cấp công nhân mỏ.</a:t>
            </a:r>
          </a:p>
          <a:p>
            <a:pPr algn="l">
              <a:lnSpc>
                <a:spcPts val="2160"/>
              </a:lnSpc>
            </a:pPr>
            <a:r>
              <a:rPr lang="vi-VN" b="0" i="0" dirty="0">
                <a:effectLst/>
                <a:latin typeface="+mj-lt"/>
              </a:rPr>
              <a:t>Những hòn than đá đen nhánh qua bàn tay của người thợ điêu khắc ở Quảng Ninh trở thành những sản phẩm độc đáo mang những vẻ đẹp riêng và có giá trị thẩm mỹ cao.</a:t>
            </a:r>
          </a:p>
        </p:txBody>
      </p:sp>
    </p:spTree>
    <p:extLst>
      <p:ext uri="{BB962C8B-B14F-4D97-AF65-F5344CB8AC3E}">
        <p14:creationId xmlns:p14="http://schemas.microsoft.com/office/powerpoint/2010/main" val="172477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AB272-6A25-3A99-F7E5-FF062ACC62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03A0A6-86A4-5B9C-0DAD-4344DDB7D034}"/>
              </a:ext>
            </a:extLst>
          </p:cNvPr>
          <p:cNvSpPr txBox="1"/>
          <p:nvPr/>
        </p:nvSpPr>
        <p:spPr>
          <a:xfrm>
            <a:off x="1871133" y="204800"/>
            <a:ext cx="4572000" cy="369332"/>
          </a:xfrm>
          <a:prstGeom prst="rect">
            <a:avLst/>
          </a:prstGeom>
          <a:noFill/>
        </p:spPr>
        <p:txBody>
          <a:bodyPr wrap="square">
            <a:spAutoFit/>
          </a:bodyPr>
          <a:lstStyle/>
          <a:p>
            <a:r>
              <a:rPr lang="vi-VN" b="1" dirty="0">
                <a:solidFill>
                  <a:srgbClr val="FF0000"/>
                </a:solidFill>
                <a:latin typeface="+mj-lt"/>
              </a:rPr>
              <a:t>CHỦ ĐỀ: NGHỀ TRUYỀN THỐNG </a:t>
            </a:r>
            <a:endParaRPr lang="en-US" dirty="0"/>
          </a:p>
        </p:txBody>
      </p:sp>
      <p:sp>
        <p:nvSpPr>
          <p:cNvPr id="2" name="TextBox 1">
            <a:extLst>
              <a:ext uri="{FF2B5EF4-FFF2-40B4-BE49-F238E27FC236}">
                <a16:creationId xmlns:a16="http://schemas.microsoft.com/office/drawing/2014/main" id="{D7127A5B-04A7-456B-6C8C-04E8E83CD688}"/>
              </a:ext>
            </a:extLst>
          </p:cNvPr>
          <p:cNvSpPr txBox="1"/>
          <p:nvPr/>
        </p:nvSpPr>
        <p:spPr>
          <a:xfrm>
            <a:off x="604762" y="671988"/>
            <a:ext cx="4641668" cy="369332"/>
          </a:xfrm>
          <a:prstGeom prst="rect">
            <a:avLst/>
          </a:prstGeom>
          <a:noFill/>
        </p:spPr>
        <p:txBody>
          <a:bodyPr wrap="square" rtlCol="0">
            <a:spAutoFit/>
          </a:bodyPr>
          <a:lstStyle/>
          <a:p>
            <a:r>
              <a:rPr lang="vi-VN" b="1" dirty="0">
                <a:solidFill>
                  <a:srgbClr val="FF0000"/>
                </a:solidFill>
                <a:latin typeface="+mj-lt"/>
              </a:rPr>
              <a:t>3. Làng nghề mỹ nghệ than đá</a:t>
            </a:r>
            <a:endParaRPr lang="en-US" b="1" dirty="0">
              <a:solidFill>
                <a:srgbClr val="FF0000"/>
              </a:solidFill>
              <a:latin typeface="+mj-lt"/>
            </a:endParaRPr>
          </a:p>
        </p:txBody>
      </p:sp>
      <p:sp>
        <p:nvSpPr>
          <p:cNvPr id="6" name="TextBox 5">
            <a:extLst>
              <a:ext uri="{FF2B5EF4-FFF2-40B4-BE49-F238E27FC236}">
                <a16:creationId xmlns:a16="http://schemas.microsoft.com/office/drawing/2014/main" id="{7A2C9FD9-619D-357A-E274-1D328D3F42D2}"/>
              </a:ext>
            </a:extLst>
          </p:cNvPr>
          <p:cNvSpPr txBox="1"/>
          <p:nvPr/>
        </p:nvSpPr>
        <p:spPr>
          <a:xfrm>
            <a:off x="5246430" y="3409371"/>
            <a:ext cx="3762103" cy="646331"/>
          </a:xfrm>
          <a:prstGeom prst="rect">
            <a:avLst/>
          </a:prstGeom>
          <a:noFill/>
        </p:spPr>
        <p:txBody>
          <a:bodyPr wrap="square">
            <a:spAutoFit/>
          </a:bodyPr>
          <a:lstStyle/>
          <a:p>
            <a:r>
              <a:rPr lang="vi-VN" i="1" dirty="0">
                <a:solidFill>
                  <a:schemeClr val="tx2">
                    <a:lumMod val="50000"/>
                  </a:schemeClr>
                </a:solidFill>
                <a:latin typeface="URW Geometric"/>
              </a:rPr>
              <a:t>S</a:t>
            </a:r>
            <a:r>
              <a:rPr lang="vi-VN" b="0" i="1" dirty="0">
                <a:solidFill>
                  <a:schemeClr val="tx2">
                    <a:lumMod val="50000"/>
                  </a:schemeClr>
                </a:solidFill>
                <a:effectLst/>
                <a:latin typeface="URW Geometric"/>
              </a:rPr>
              <a:t>ản phẩm điêu khắc than đá Quảng Ninh.</a:t>
            </a:r>
            <a:endParaRPr lang="en-US" dirty="0">
              <a:solidFill>
                <a:schemeClr val="tx2">
                  <a:lumMod val="50000"/>
                </a:schemeClr>
              </a:solidFill>
            </a:endParaRPr>
          </a:p>
        </p:txBody>
      </p:sp>
      <p:sp>
        <p:nvSpPr>
          <p:cNvPr id="5" name="TextBox 4">
            <a:extLst>
              <a:ext uri="{FF2B5EF4-FFF2-40B4-BE49-F238E27FC236}">
                <a16:creationId xmlns:a16="http://schemas.microsoft.com/office/drawing/2014/main" id="{2A794D2E-A527-5090-1E45-3C381FE28D75}"/>
              </a:ext>
            </a:extLst>
          </p:cNvPr>
          <p:cNvSpPr txBox="1"/>
          <p:nvPr/>
        </p:nvSpPr>
        <p:spPr>
          <a:xfrm>
            <a:off x="446871" y="1041320"/>
            <a:ext cx="4902926" cy="3468257"/>
          </a:xfrm>
          <a:prstGeom prst="rect">
            <a:avLst/>
          </a:prstGeom>
          <a:noFill/>
        </p:spPr>
        <p:txBody>
          <a:bodyPr wrap="square">
            <a:spAutoFit/>
          </a:bodyPr>
          <a:lstStyle/>
          <a:p>
            <a:pPr algn="l">
              <a:lnSpc>
                <a:spcPts val="2160"/>
              </a:lnSpc>
            </a:pPr>
            <a:r>
              <a:rPr lang="vi-VN" b="0" i="0" dirty="0">
                <a:effectLst/>
                <a:latin typeface="var(--font-family-serif)"/>
              </a:rPr>
              <a:t>Nghề thủ công mỹ nghệ than đá được du nhập từ Pháp và có mặt từ đầu thế kỷ 20. Những sản phẩm làm từ than đá có tính thẩm mỹ, chất liệu độc đáo kết hợp với bàn tay tài hoa của người thợ đã tạo ra những tác phẩm mang giá trị nghệ thuật cao, góp phần tạo nên tên tuổi cho làng nghề truyền thống tại Quảng Ninh.</a:t>
            </a:r>
          </a:p>
          <a:p>
            <a:pPr algn="l">
              <a:lnSpc>
                <a:spcPts val="2160"/>
              </a:lnSpc>
            </a:pPr>
            <a:r>
              <a:rPr lang="vi-VN" b="0" i="0" dirty="0">
                <a:effectLst/>
                <a:latin typeface="var(--font-family-serif)"/>
              </a:rPr>
              <a:t>Từ một số mẫu đơn giản ban đầu như Phù điêu Vịnh Hạ Long, hòn Trống Mái…, các nghệ nhân tài hoa đã sáng tạo ra hàng trăm, hàng nghìn sản phẩm điêu khắc than mỹ nghệ với độ tinh xảo, nghệ thuật được du khách ưa thích. </a:t>
            </a:r>
          </a:p>
        </p:txBody>
      </p:sp>
      <p:pic>
        <p:nvPicPr>
          <p:cNvPr id="7" name="Picture 6">
            <a:extLst>
              <a:ext uri="{FF2B5EF4-FFF2-40B4-BE49-F238E27FC236}">
                <a16:creationId xmlns:a16="http://schemas.microsoft.com/office/drawing/2014/main" id="{DC96C472-C781-8A53-CF80-899A59B24684}"/>
              </a:ext>
            </a:extLst>
          </p:cNvPr>
          <p:cNvPicPr>
            <a:picLocks noChangeAspect="1"/>
          </p:cNvPicPr>
          <p:nvPr/>
        </p:nvPicPr>
        <p:blipFill>
          <a:blip r:embed="rId2"/>
          <a:stretch>
            <a:fillRect/>
          </a:stretch>
        </p:blipFill>
        <p:spPr>
          <a:xfrm>
            <a:off x="5404321" y="1000087"/>
            <a:ext cx="3419473" cy="2368051"/>
          </a:xfrm>
          <a:prstGeom prst="rect">
            <a:avLst/>
          </a:prstGeom>
        </p:spPr>
      </p:pic>
    </p:spTree>
    <p:extLst>
      <p:ext uri="{BB962C8B-B14F-4D97-AF65-F5344CB8AC3E}">
        <p14:creationId xmlns:p14="http://schemas.microsoft.com/office/powerpoint/2010/main" val="91317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941D39-10FB-3C3C-F1DD-0D3D9FD0BA36}"/>
              </a:ext>
            </a:extLst>
          </p:cNvPr>
          <p:cNvSpPr txBox="1"/>
          <p:nvPr/>
        </p:nvSpPr>
        <p:spPr>
          <a:xfrm>
            <a:off x="2641600" y="1244600"/>
            <a:ext cx="4114800" cy="707886"/>
          </a:xfrm>
          <a:prstGeom prst="rect">
            <a:avLst/>
          </a:prstGeom>
          <a:noFill/>
        </p:spPr>
        <p:txBody>
          <a:bodyPr wrap="square" rtlCol="0">
            <a:spAutoFit/>
          </a:bodyPr>
          <a:lstStyle/>
          <a:p>
            <a:r>
              <a:rPr lang="vi-VN" sz="4000" b="1" dirty="0">
                <a:solidFill>
                  <a:srgbClr val="FF0000"/>
                </a:solidFill>
                <a:latin typeface="+mj-lt"/>
              </a:rPr>
              <a:t>CHỦ ĐỀ LỄ HỘI</a:t>
            </a:r>
            <a:endParaRPr lang="en-US" sz="4000" b="1" dirty="0">
              <a:solidFill>
                <a:srgbClr val="FF0000"/>
              </a:solidFill>
              <a:latin typeface="+mj-lt"/>
            </a:endParaRPr>
          </a:p>
        </p:txBody>
      </p:sp>
    </p:spTree>
    <p:extLst>
      <p:ext uri="{BB962C8B-B14F-4D97-AF65-F5344CB8AC3E}">
        <p14:creationId xmlns:p14="http://schemas.microsoft.com/office/powerpoint/2010/main" val="141190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B0E77-A370-0B99-03AD-351DBAC149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798F59-11D5-EF47-7342-56ED52F70755}"/>
              </a:ext>
            </a:extLst>
          </p:cNvPr>
          <p:cNvSpPr txBox="1"/>
          <p:nvPr/>
        </p:nvSpPr>
        <p:spPr>
          <a:xfrm>
            <a:off x="254000" y="1243654"/>
            <a:ext cx="3403600" cy="1764586"/>
          </a:xfrm>
          <a:prstGeom prst="rect">
            <a:avLst/>
          </a:prstGeom>
          <a:noFill/>
        </p:spPr>
        <p:txBody>
          <a:bodyPr wrap="square">
            <a:spAutoFit/>
          </a:bodyPr>
          <a:lstStyle/>
          <a:p>
            <a:pPr algn="just">
              <a:lnSpc>
                <a:spcPts val="2100"/>
              </a:lnSpc>
              <a:spcAft>
                <a:spcPts val="1500"/>
              </a:spcAft>
            </a:pPr>
            <a:r>
              <a:rPr lang="vi-VN" b="1" i="0" dirty="0">
                <a:solidFill>
                  <a:srgbClr val="FF0000"/>
                </a:solidFill>
                <a:effectLst/>
                <a:latin typeface="+mj-lt"/>
              </a:rPr>
              <a:t>1. Lễ hội Yên Tử</a:t>
            </a:r>
          </a:p>
          <a:p>
            <a:pPr algn="just">
              <a:spcAft>
                <a:spcPts val="750"/>
              </a:spcAft>
              <a:buFont typeface="Arial" panose="020B0604020202020204" pitchFamily="34" charset="0"/>
              <a:buChar char="•"/>
            </a:pPr>
            <a:r>
              <a:rPr lang="vi-VN" b="1" i="0" dirty="0">
                <a:solidFill>
                  <a:srgbClr val="231F20"/>
                </a:solidFill>
                <a:effectLst/>
                <a:latin typeface="+mj-lt"/>
              </a:rPr>
              <a:t>Địa điểm tổ chức:</a:t>
            </a:r>
            <a:r>
              <a:rPr lang="vi-VN" b="0" i="0" dirty="0">
                <a:solidFill>
                  <a:srgbClr val="231F20"/>
                </a:solidFill>
                <a:effectLst/>
                <a:latin typeface="+mj-lt"/>
              </a:rPr>
              <a:t> núi Yên Tử, Thượng Yên Công, Uông Bí</a:t>
            </a:r>
          </a:p>
          <a:p>
            <a:pPr algn="just">
              <a:spcAft>
                <a:spcPts val="750"/>
              </a:spcAft>
              <a:buFont typeface="Arial" panose="020B0604020202020204" pitchFamily="34" charset="0"/>
              <a:buChar char="•"/>
            </a:pPr>
            <a:r>
              <a:rPr lang="vi-VN" b="1" i="0" dirty="0">
                <a:solidFill>
                  <a:srgbClr val="231F20"/>
                </a:solidFill>
                <a:effectLst/>
                <a:latin typeface="+mj-lt"/>
              </a:rPr>
              <a:t>Thời gian diễn ra:</a:t>
            </a:r>
            <a:r>
              <a:rPr lang="vi-VN" b="0" i="0" dirty="0">
                <a:solidFill>
                  <a:srgbClr val="231F20"/>
                </a:solidFill>
                <a:effectLst/>
                <a:latin typeface="+mj-lt"/>
              </a:rPr>
              <a:t> từ ngày 10 tháng Giêng – hết tháng 3 Âm lịch</a:t>
            </a:r>
          </a:p>
        </p:txBody>
      </p:sp>
      <p:pic>
        <p:nvPicPr>
          <p:cNvPr id="5" name="Picture 4">
            <a:extLst>
              <a:ext uri="{FF2B5EF4-FFF2-40B4-BE49-F238E27FC236}">
                <a16:creationId xmlns:a16="http://schemas.microsoft.com/office/drawing/2014/main" id="{DF9E257D-34BE-820F-578B-4EBBB7C5A441}"/>
              </a:ext>
            </a:extLst>
          </p:cNvPr>
          <p:cNvPicPr>
            <a:picLocks noChangeAspect="1"/>
          </p:cNvPicPr>
          <p:nvPr/>
        </p:nvPicPr>
        <p:blipFill>
          <a:blip r:embed="rId2"/>
          <a:stretch>
            <a:fillRect/>
          </a:stretch>
        </p:blipFill>
        <p:spPr>
          <a:xfrm>
            <a:off x="3814250" y="795866"/>
            <a:ext cx="5257765" cy="3255433"/>
          </a:xfrm>
          <a:prstGeom prst="rect">
            <a:avLst/>
          </a:prstGeom>
        </p:spPr>
      </p:pic>
    </p:spTree>
    <p:extLst>
      <p:ext uri="{BB962C8B-B14F-4D97-AF65-F5344CB8AC3E}">
        <p14:creationId xmlns:p14="http://schemas.microsoft.com/office/powerpoint/2010/main" val="2035444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92AC-2BBD-D92F-47CC-8B5EDF167C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B84BAF-0B49-862F-FD16-729784B43ACA}"/>
              </a:ext>
            </a:extLst>
          </p:cNvPr>
          <p:cNvSpPr txBox="1"/>
          <p:nvPr/>
        </p:nvSpPr>
        <p:spPr>
          <a:xfrm>
            <a:off x="110067" y="1228309"/>
            <a:ext cx="3860800" cy="1764586"/>
          </a:xfrm>
          <a:prstGeom prst="rect">
            <a:avLst/>
          </a:prstGeom>
          <a:noFill/>
        </p:spPr>
        <p:txBody>
          <a:bodyPr wrap="square">
            <a:spAutoFit/>
          </a:bodyPr>
          <a:lstStyle/>
          <a:p>
            <a:pPr algn="just">
              <a:lnSpc>
                <a:spcPts val="2100"/>
              </a:lnSpc>
              <a:spcAft>
                <a:spcPts val="1500"/>
              </a:spcAft>
            </a:pPr>
            <a:r>
              <a:rPr lang="vi-VN" b="1" i="0" dirty="0">
                <a:solidFill>
                  <a:srgbClr val="FF0000"/>
                </a:solidFill>
                <a:effectLst/>
                <a:latin typeface="+mj-lt"/>
              </a:rPr>
              <a:t>2. Lễ hội đền Cửa Ông ở Quảng Ninh</a:t>
            </a:r>
          </a:p>
          <a:p>
            <a:pPr algn="just">
              <a:spcAft>
                <a:spcPts val="750"/>
              </a:spcAft>
              <a:buFont typeface="Arial" panose="020B0604020202020204" pitchFamily="34" charset="0"/>
              <a:buChar char="•"/>
            </a:pPr>
            <a:r>
              <a:rPr lang="vi-VN" b="1" i="0" dirty="0">
                <a:solidFill>
                  <a:srgbClr val="231F20"/>
                </a:solidFill>
                <a:effectLst/>
                <a:latin typeface="+mj-lt"/>
              </a:rPr>
              <a:t>Địa điểm tổ chức:</a:t>
            </a:r>
            <a:r>
              <a:rPr lang="vi-VN" b="0" i="0" dirty="0">
                <a:solidFill>
                  <a:srgbClr val="231F20"/>
                </a:solidFill>
                <a:effectLst/>
                <a:latin typeface="+mj-lt"/>
              </a:rPr>
              <a:t> đền Cửa Ông, phường Cửa Ông, thành phố Cẩm Phả</a:t>
            </a:r>
          </a:p>
          <a:p>
            <a:pPr algn="just">
              <a:spcAft>
                <a:spcPts val="750"/>
              </a:spcAft>
              <a:buFont typeface="Arial" panose="020B0604020202020204" pitchFamily="34" charset="0"/>
              <a:buChar char="•"/>
            </a:pPr>
            <a:r>
              <a:rPr lang="vi-VN" b="1" i="0" dirty="0">
                <a:solidFill>
                  <a:srgbClr val="231F20"/>
                </a:solidFill>
                <a:effectLst/>
                <a:latin typeface="+mj-lt"/>
              </a:rPr>
              <a:t>Thời gian diễn ra:</a:t>
            </a:r>
            <a:r>
              <a:rPr lang="vi-VN" b="0" i="0" dirty="0">
                <a:solidFill>
                  <a:srgbClr val="231F20"/>
                </a:solidFill>
                <a:effectLst/>
                <a:latin typeface="+mj-lt"/>
              </a:rPr>
              <a:t> từ mùng 3, 4 tháng Giêng và mùng 3, 4 tháng 8 Âm lịch</a:t>
            </a:r>
          </a:p>
        </p:txBody>
      </p:sp>
      <p:pic>
        <p:nvPicPr>
          <p:cNvPr id="5" name="Picture 4">
            <a:extLst>
              <a:ext uri="{FF2B5EF4-FFF2-40B4-BE49-F238E27FC236}">
                <a16:creationId xmlns:a16="http://schemas.microsoft.com/office/drawing/2014/main" id="{11D90C8A-2059-4BDE-BA50-E213E56F231D}"/>
              </a:ext>
            </a:extLst>
          </p:cNvPr>
          <p:cNvPicPr>
            <a:picLocks noChangeAspect="1"/>
          </p:cNvPicPr>
          <p:nvPr/>
        </p:nvPicPr>
        <p:blipFill>
          <a:blip r:embed="rId2"/>
          <a:stretch>
            <a:fillRect/>
          </a:stretch>
        </p:blipFill>
        <p:spPr>
          <a:xfrm>
            <a:off x="4055536" y="1075267"/>
            <a:ext cx="4978398" cy="2800349"/>
          </a:xfrm>
          <a:prstGeom prst="rect">
            <a:avLst/>
          </a:prstGeom>
        </p:spPr>
      </p:pic>
    </p:spTree>
    <p:extLst>
      <p:ext uri="{BB962C8B-B14F-4D97-AF65-F5344CB8AC3E}">
        <p14:creationId xmlns:p14="http://schemas.microsoft.com/office/powerpoint/2010/main" val="212182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9CB0D-503C-FC1F-1883-93E3E525BF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7C37467-40DD-CE11-71C9-3CC57BB2FFF0}"/>
              </a:ext>
            </a:extLst>
          </p:cNvPr>
          <p:cNvSpPr txBox="1"/>
          <p:nvPr/>
        </p:nvSpPr>
        <p:spPr>
          <a:xfrm>
            <a:off x="67733" y="1194450"/>
            <a:ext cx="4174067" cy="1107996"/>
          </a:xfrm>
          <a:prstGeom prst="rect">
            <a:avLst/>
          </a:prstGeom>
          <a:noFill/>
        </p:spPr>
        <p:txBody>
          <a:bodyPr wrap="square">
            <a:spAutoFit/>
          </a:bodyPr>
          <a:lstStyle/>
          <a:p>
            <a:pPr algn="just">
              <a:lnSpc>
                <a:spcPts val="2100"/>
              </a:lnSpc>
              <a:spcAft>
                <a:spcPts val="1500"/>
              </a:spcAft>
            </a:pPr>
            <a:r>
              <a:rPr lang="en-US" b="1" i="0" dirty="0">
                <a:solidFill>
                  <a:srgbClr val="FF0000"/>
                </a:solidFill>
                <a:effectLst/>
                <a:latin typeface="Times New Roman" panose="02020603050405020304" pitchFamily="18" charset="0"/>
                <a:cs typeface="Times New Roman" panose="02020603050405020304" pitchFamily="18" charset="0"/>
              </a:rPr>
              <a:t>3. </a:t>
            </a:r>
            <a:r>
              <a:rPr lang="en-US" b="1" i="0" dirty="0" err="1">
                <a:solidFill>
                  <a:srgbClr val="FF0000"/>
                </a:solidFill>
                <a:effectLst/>
                <a:latin typeface="Times New Roman" panose="02020603050405020304" pitchFamily="18" charset="0"/>
                <a:cs typeface="Times New Roman" panose="02020603050405020304" pitchFamily="18" charset="0"/>
              </a:rPr>
              <a:t>Lễ</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hội</a:t>
            </a:r>
            <a:r>
              <a:rPr lang="en-US" b="1" i="0" dirty="0">
                <a:solidFill>
                  <a:srgbClr val="FF0000"/>
                </a:solidFill>
                <a:effectLst/>
                <a:latin typeface="Times New Roman" panose="02020603050405020304" pitchFamily="18" charset="0"/>
                <a:cs typeface="Times New Roman" panose="02020603050405020304" pitchFamily="18" charset="0"/>
              </a:rPr>
              <a:t> Carnaval </a:t>
            </a:r>
            <a:r>
              <a:rPr lang="en-US" b="1" i="0" dirty="0" err="1">
                <a:solidFill>
                  <a:srgbClr val="FF0000"/>
                </a:solidFill>
                <a:effectLst/>
                <a:latin typeface="Times New Roman" panose="02020603050405020304" pitchFamily="18" charset="0"/>
                <a:cs typeface="Times New Roman" panose="02020603050405020304" pitchFamily="18" charset="0"/>
              </a:rPr>
              <a:t>Hạ</a:t>
            </a:r>
            <a:r>
              <a:rPr lang="en-US" b="1" i="0" dirty="0">
                <a:solidFill>
                  <a:srgbClr val="FF0000"/>
                </a:solidFill>
                <a:effectLst/>
                <a:latin typeface="Times New Roman" panose="02020603050405020304" pitchFamily="18" charset="0"/>
                <a:cs typeface="Times New Roman" panose="02020603050405020304" pitchFamily="18" charset="0"/>
              </a:rPr>
              <a:t> Long</a:t>
            </a:r>
          </a:p>
          <a:p>
            <a:pPr algn="just">
              <a:spcAft>
                <a:spcPts val="750"/>
              </a:spcAft>
              <a:buFont typeface="Arial" panose="020B0604020202020204" pitchFamily="34" charset="0"/>
              <a:buChar char="•"/>
            </a:pPr>
            <a:r>
              <a:rPr lang="en-US" b="1" i="0" dirty="0" err="1">
                <a:solidFill>
                  <a:srgbClr val="231F20"/>
                </a:solidFill>
                <a:effectLst/>
                <a:latin typeface="Times New Roman" panose="02020603050405020304" pitchFamily="18" charset="0"/>
                <a:cs typeface="Times New Roman" panose="02020603050405020304" pitchFamily="18" charset="0"/>
              </a:rPr>
              <a:t>Địa</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điểm</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tổ</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chức</a:t>
            </a:r>
            <a:r>
              <a:rPr lang="en-US" b="1" i="0" dirty="0">
                <a:solidFill>
                  <a:srgbClr val="231F20"/>
                </a:solidFill>
                <a:effectLst/>
                <a:latin typeface="Times New Roman" panose="02020603050405020304" pitchFamily="18" charset="0"/>
                <a:cs typeface="Times New Roman" panose="02020603050405020304" pitchFamily="18" charset="0"/>
              </a:rPr>
              <a:t>:</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thành</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phố</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Hạ</a:t>
            </a:r>
            <a:r>
              <a:rPr lang="en-US" b="0" i="0" dirty="0">
                <a:solidFill>
                  <a:srgbClr val="231F20"/>
                </a:solidFill>
                <a:effectLst/>
                <a:latin typeface="Times New Roman" panose="02020603050405020304" pitchFamily="18" charset="0"/>
                <a:cs typeface="Times New Roman" panose="02020603050405020304" pitchFamily="18" charset="0"/>
              </a:rPr>
              <a:t> Long, </a:t>
            </a:r>
            <a:r>
              <a:rPr lang="en-US" b="0" i="0" dirty="0" err="1">
                <a:solidFill>
                  <a:srgbClr val="231F20"/>
                </a:solidFill>
                <a:effectLst/>
                <a:latin typeface="Times New Roman" panose="02020603050405020304" pitchFamily="18" charset="0"/>
                <a:cs typeface="Times New Roman" panose="02020603050405020304" pitchFamily="18" charset="0"/>
              </a:rPr>
              <a:t>Quảng</a:t>
            </a:r>
            <a:r>
              <a:rPr lang="en-US" b="0" i="0" dirty="0">
                <a:solidFill>
                  <a:srgbClr val="231F20"/>
                </a:solidFill>
                <a:effectLst/>
                <a:latin typeface="Times New Roman" panose="02020603050405020304" pitchFamily="18" charset="0"/>
                <a:cs typeface="Times New Roman" panose="02020603050405020304" pitchFamily="18" charset="0"/>
              </a:rPr>
              <a:t> Ninh</a:t>
            </a:r>
          </a:p>
        </p:txBody>
      </p:sp>
      <p:pic>
        <p:nvPicPr>
          <p:cNvPr id="2050" name="Picture 2" descr="Lễ hội Carnaval góp phần lan toả hình ảnh Hạ Long thân thiện và mến khách">
            <a:extLst>
              <a:ext uri="{FF2B5EF4-FFF2-40B4-BE49-F238E27FC236}">
                <a16:creationId xmlns:a16="http://schemas.microsoft.com/office/drawing/2014/main" id="{BDD5035B-CD6A-2E3F-ABC5-38F04840B7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4998" y="574132"/>
            <a:ext cx="4555067"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29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25F50-4210-0E13-610F-1975B72E53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E5C6A1-0AE8-ABEC-55A3-E331553BF683}"/>
              </a:ext>
            </a:extLst>
          </p:cNvPr>
          <p:cNvSpPr txBox="1"/>
          <p:nvPr/>
        </p:nvSpPr>
        <p:spPr>
          <a:xfrm>
            <a:off x="160866" y="1178954"/>
            <a:ext cx="4165601" cy="1487587"/>
          </a:xfrm>
          <a:prstGeom prst="rect">
            <a:avLst/>
          </a:prstGeom>
          <a:noFill/>
        </p:spPr>
        <p:txBody>
          <a:bodyPr wrap="square">
            <a:spAutoFit/>
          </a:bodyPr>
          <a:lstStyle/>
          <a:p>
            <a:pPr algn="just">
              <a:lnSpc>
                <a:spcPts val="2100"/>
              </a:lnSpc>
              <a:spcAft>
                <a:spcPts val="1500"/>
              </a:spcAft>
            </a:pPr>
            <a:r>
              <a:rPr lang="en-US" b="1" i="0" dirty="0">
                <a:solidFill>
                  <a:srgbClr val="FF0000"/>
                </a:solidFill>
                <a:effectLst/>
                <a:latin typeface="Times New Roman" panose="02020603050405020304" pitchFamily="18" charset="0"/>
                <a:cs typeface="Times New Roman" panose="02020603050405020304" pitchFamily="18" charset="0"/>
              </a:rPr>
              <a:t>4. </a:t>
            </a:r>
            <a:r>
              <a:rPr lang="en-US" b="1" i="0" dirty="0" err="1">
                <a:solidFill>
                  <a:srgbClr val="FF0000"/>
                </a:solidFill>
                <a:effectLst/>
                <a:latin typeface="Times New Roman" panose="02020603050405020304" pitchFamily="18" charset="0"/>
                <a:cs typeface="Times New Roman" panose="02020603050405020304" pitchFamily="18" charset="0"/>
              </a:rPr>
              <a:t>Lễ</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hội</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đình</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Trà</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Cổ</a:t>
            </a:r>
            <a:endParaRPr lang="en-US" b="1" i="0" dirty="0">
              <a:solidFill>
                <a:srgbClr val="FF0000"/>
              </a:solidFill>
              <a:effectLst/>
              <a:latin typeface="Times New Roman" panose="02020603050405020304" pitchFamily="18" charset="0"/>
              <a:cs typeface="Times New Roman" panose="02020603050405020304" pitchFamily="18" charset="0"/>
            </a:endParaRPr>
          </a:p>
          <a:p>
            <a:pPr algn="just">
              <a:spcAft>
                <a:spcPts val="750"/>
              </a:spcAft>
              <a:buFont typeface="Arial" panose="020B0604020202020204" pitchFamily="34" charset="0"/>
              <a:buChar char="•"/>
            </a:pPr>
            <a:r>
              <a:rPr lang="en-US" b="1" i="0" dirty="0" err="1">
                <a:solidFill>
                  <a:srgbClr val="231F20"/>
                </a:solidFill>
                <a:effectLst/>
                <a:latin typeface="Times New Roman" panose="02020603050405020304" pitchFamily="18" charset="0"/>
                <a:cs typeface="Times New Roman" panose="02020603050405020304" pitchFamily="18" charset="0"/>
              </a:rPr>
              <a:t>Địa</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điểm</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tổ</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chức</a:t>
            </a:r>
            <a:r>
              <a:rPr lang="en-US" b="1" i="0" dirty="0">
                <a:solidFill>
                  <a:srgbClr val="231F20"/>
                </a:solidFill>
                <a:effectLst/>
                <a:latin typeface="Times New Roman" panose="02020603050405020304" pitchFamily="18" charset="0"/>
                <a:cs typeface="Times New Roman" panose="02020603050405020304" pitchFamily="18" charset="0"/>
              </a:rPr>
              <a:t>:</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Trà</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Cổ</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Móng</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Cái</a:t>
            </a:r>
            <a:endParaRPr lang="en-US" b="0" i="0" dirty="0">
              <a:solidFill>
                <a:srgbClr val="231F20"/>
              </a:solidFill>
              <a:effectLst/>
              <a:latin typeface="Times New Roman" panose="02020603050405020304" pitchFamily="18" charset="0"/>
              <a:cs typeface="Times New Roman" panose="02020603050405020304" pitchFamily="18" charset="0"/>
            </a:endParaRPr>
          </a:p>
          <a:p>
            <a:pPr algn="just">
              <a:spcAft>
                <a:spcPts val="750"/>
              </a:spcAft>
              <a:buFont typeface="Arial" panose="020B0604020202020204" pitchFamily="34" charset="0"/>
              <a:buChar char="•"/>
            </a:pPr>
            <a:r>
              <a:rPr lang="en-US" b="1" i="0" dirty="0" err="1">
                <a:solidFill>
                  <a:srgbClr val="231F20"/>
                </a:solidFill>
                <a:effectLst/>
                <a:latin typeface="Times New Roman" panose="02020603050405020304" pitchFamily="18" charset="0"/>
                <a:cs typeface="Times New Roman" panose="02020603050405020304" pitchFamily="18" charset="0"/>
              </a:rPr>
              <a:t>Thời</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gian</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diễn</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ra</a:t>
            </a:r>
            <a:r>
              <a:rPr lang="en-US" b="1"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từ</a:t>
            </a:r>
            <a:r>
              <a:rPr lang="en-US" b="0" i="0" dirty="0">
                <a:solidFill>
                  <a:srgbClr val="231F20"/>
                </a:solidFill>
                <a:effectLst/>
                <a:latin typeface="Times New Roman" panose="02020603050405020304" pitchFamily="18" charset="0"/>
                <a:cs typeface="Times New Roman" panose="02020603050405020304" pitchFamily="18" charset="0"/>
              </a:rPr>
              <a:t> 30/5 – 6/6 </a:t>
            </a:r>
            <a:r>
              <a:rPr lang="en-US" b="0" i="0" dirty="0" err="1">
                <a:solidFill>
                  <a:srgbClr val="231F20"/>
                </a:solidFill>
                <a:effectLst/>
                <a:latin typeface="Times New Roman" panose="02020603050405020304" pitchFamily="18" charset="0"/>
                <a:cs typeface="Times New Roman" panose="02020603050405020304" pitchFamily="18" charset="0"/>
              </a:rPr>
              <a:t>Âm</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lịch</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hàng</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năm</a:t>
            </a:r>
            <a:endParaRPr lang="en-US" b="0" i="0" dirty="0">
              <a:solidFill>
                <a:srgbClr val="231F20"/>
              </a:solidFill>
              <a:effectLst/>
              <a:latin typeface="Times New Roman" panose="02020603050405020304" pitchFamily="18" charset="0"/>
              <a:cs typeface="Times New Roman" panose="02020603050405020304" pitchFamily="18" charset="0"/>
            </a:endParaRPr>
          </a:p>
        </p:txBody>
      </p:sp>
      <p:pic>
        <p:nvPicPr>
          <p:cNvPr id="3074" name="Picture 2" descr="Người dân thực hiện rước Vua ra bể">
            <a:extLst>
              <a:ext uri="{FF2B5EF4-FFF2-40B4-BE49-F238E27FC236}">
                <a16:creationId xmlns:a16="http://schemas.microsoft.com/office/drawing/2014/main" id="{72F70F36-DAAD-BD8D-03BC-03C4C524F6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3640" y="260349"/>
            <a:ext cx="4369494"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2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25A17-C233-9A1A-5CEB-0C3BC00933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629A46B-F0C3-615B-3D8A-9ACE8F22ACBB}"/>
              </a:ext>
            </a:extLst>
          </p:cNvPr>
          <p:cNvSpPr txBox="1"/>
          <p:nvPr/>
        </p:nvSpPr>
        <p:spPr>
          <a:xfrm>
            <a:off x="237067" y="1164422"/>
            <a:ext cx="3361266" cy="2041585"/>
          </a:xfrm>
          <a:prstGeom prst="rect">
            <a:avLst/>
          </a:prstGeom>
          <a:noFill/>
        </p:spPr>
        <p:txBody>
          <a:bodyPr wrap="square">
            <a:spAutoFit/>
          </a:bodyPr>
          <a:lstStyle/>
          <a:p>
            <a:pPr algn="just">
              <a:lnSpc>
                <a:spcPts val="2100"/>
              </a:lnSpc>
              <a:spcAft>
                <a:spcPts val="1500"/>
              </a:spcAft>
            </a:pPr>
            <a:r>
              <a:rPr lang="vi-VN" b="1" i="0" dirty="0">
                <a:solidFill>
                  <a:srgbClr val="FF0000"/>
                </a:solidFill>
                <a:effectLst/>
                <a:latin typeface="+mj-lt"/>
              </a:rPr>
              <a:t>5. Lễ hội chùa Long Tiên</a:t>
            </a:r>
          </a:p>
          <a:p>
            <a:pPr algn="just">
              <a:spcAft>
                <a:spcPts val="750"/>
              </a:spcAft>
              <a:buFont typeface="Arial" panose="020B0604020202020204" pitchFamily="34" charset="0"/>
              <a:buChar char="•"/>
            </a:pPr>
            <a:r>
              <a:rPr lang="vi-VN" b="1" i="0" dirty="0">
                <a:solidFill>
                  <a:srgbClr val="231F20"/>
                </a:solidFill>
                <a:effectLst/>
                <a:latin typeface="+mj-lt"/>
              </a:rPr>
              <a:t>Địa điểm tổ chức:</a:t>
            </a:r>
            <a:r>
              <a:rPr lang="vi-VN" b="0" i="0" dirty="0">
                <a:solidFill>
                  <a:srgbClr val="231F20"/>
                </a:solidFill>
                <a:effectLst/>
                <a:latin typeface="+mj-lt"/>
              </a:rPr>
              <a:t> chùa Long Tiên ngay dưới chân núi Bài Thơ, thành phố Hạ Long</a:t>
            </a:r>
          </a:p>
          <a:p>
            <a:pPr algn="just">
              <a:spcAft>
                <a:spcPts val="750"/>
              </a:spcAft>
              <a:buFont typeface="Arial" panose="020B0604020202020204" pitchFamily="34" charset="0"/>
              <a:buChar char="•"/>
            </a:pPr>
            <a:r>
              <a:rPr lang="vi-VN" b="1" i="0" dirty="0">
                <a:solidFill>
                  <a:srgbClr val="231F20"/>
                </a:solidFill>
                <a:effectLst/>
                <a:latin typeface="+mj-lt"/>
              </a:rPr>
              <a:t>Thời gian diễn ra:</a:t>
            </a:r>
            <a:r>
              <a:rPr lang="vi-VN" b="0" i="0" dirty="0">
                <a:solidFill>
                  <a:srgbClr val="231F20"/>
                </a:solidFill>
                <a:effectLst/>
                <a:latin typeface="+mj-lt"/>
              </a:rPr>
              <a:t> ngày 24/3 Âm lịch hàng năm</a:t>
            </a:r>
          </a:p>
        </p:txBody>
      </p:sp>
      <p:pic>
        <p:nvPicPr>
          <p:cNvPr id="7" name="Picture 6">
            <a:extLst>
              <a:ext uri="{FF2B5EF4-FFF2-40B4-BE49-F238E27FC236}">
                <a16:creationId xmlns:a16="http://schemas.microsoft.com/office/drawing/2014/main" id="{9F592FE0-7F98-BEB9-A331-E86C2DDFB377}"/>
              </a:ext>
            </a:extLst>
          </p:cNvPr>
          <p:cNvPicPr>
            <a:picLocks noChangeAspect="1"/>
          </p:cNvPicPr>
          <p:nvPr/>
        </p:nvPicPr>
        <p:blipFill>
          <a:blip r:embed="rId2"/>
          <a:stretch>
            <a:fillRect/>
          </a:stretch>
        </p:blipFill>
        <p:spPr>
          <a:xfrm>
            <a:off x="3790244" y="736600"/>
            <a:ext cx="5305778" cy="2984500"/>
          </a:xfrm>
          <a:prstGeom prst="rect">
            <a:avLst/>
          </a:prstGeom>
        </p:spPr>
      </p:pic>
    </p:spTree>
    <p:extLst>
      <p:ext uri="{BB962C8B-B14F-4D97-AF65-F5344CB8AC3E}">
        <p14:creationId xmlns:p14="http://schemas.microsoft.com/office/powerpoint/2010/main" val="2859999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FF0000"/>
                </a:solidFill>
                <a:latin typeface="Arial" pitchFamily="34" charset="0"/>
                <a:ea typeface="Barlow Condensed" panose="00000506000000000000" charset="0"/>
                <a:cs typeface="Arial" pitchFamily="34" charset="0"/>
              </a:rPr>
              <a:t>© 1999 -20XX IX Web Hosting. All rights reserved</a:t>
            </a:r>
          </a:p>
        </p:txBody>
      </p:sp>
      <p:grpSp>
        <p:nvGrpSpPr>
          <p:cNvPr id="14" name="Group 13"/>
          <p:cNvGrpSpPr/>
          <p:nvPr/>
        </p:nvGrpSpPr>
        <p:grpSpPr>
          <a:xfrm>
            <a:off x="306705" y="267335"/>
            <a:ext cx="6521825" cy="3456725"/>
            <a:chOff x="306705" y="267335"/>
            <a:chExt cx="6521825" cy="3456725"/>
          </a:xfrm>
        </p:grpSpPr>
        <p:sp>
          <p:nvSpPr>
            <p:cNvPr id="2" name="文本框 1"/>
            <p:cNvSpPr txBox="1"/>
            <p:nvPr/>
          </p:nvSpPr>
          <p:spPr>
            <a:xfrm>
              <a:off x="306705" y="267335"/>
              <a:ext cx="1219835" cy="460375"/>
            </a:xfrm>
            <a:prstGeom prst="rect">
              <a:avLst/>
            </a:prstGeom>
            <a:noFill/>
          </p:spPr>
          <p:txBody>
            <a:bodyPr wrap="square" rtlCol="0">
              <a:spAutoFit/>
            </a:bodyPr>
            <a:lstStyle/>
            <a:p>
              <a:pPr algn="dist"/>
              <a:r>
                <a:rPr lang="en-US" altLang="zh-CN" sz="2400" b="1">
                  <a:solidFill>
                    <a:srgbClr val="FF0000"/>
                  </a:solidFill>
                  <a:latin typeface="Arial" pitchFamily="34" charset="0"/>
                  <a:cs typeface="Arial" pitchFamily="34" charset="0"/>
                </a:rPr>
                <a:t>1</a:t>
              </a:r>
            </a:p>
          </p:txBody>
        </p:sp>
        <p:grpSp>
          <p:nvGrpSpPr>
            <p:cNvPr id="13" name="Group 12"/>
            <p:cNvGrpSpPr/>
            <p:nvPr/>
          </p:nvGrpSpPr>
          <p:grpSpPr>
            <a:xfrm>
              <a:off x="2368139" y="416960"/>
              <a:ext cx="4460391" cy="3307100"/>
              <a:chOff x="2235135" y="592919"/>
              <a:chExt cx="4460391" cy="3307100"/>
            </a:xfrm>
          </p:grpSpPr>
          <p:pic>
            <p:nvPicPr>
              <p:cNvPr id="1026" name="Picture 2" descr="Lò Bầu ở Bát Tràng được ra đời từ cuối thế kỷ XIX, là lò nung gốm sử dụng củi để đun đ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135" y="1392288"/>
                <a:ext cx="4460391" cy="25077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50758" y="592919"/>
                <a:ext cx="3429144" cy="369332"/>
              </a:xfrm>
              <a:prstGeom prst="rect">
                <a:avLst/>
              </a:prstGeom>
            </p:spPr>
            <p:txBody>
              <a:bodyPr wrap="none">
                <a:spAutoFit/>
              </a:bodyPr>
              <a:lstStyle/>
              <a:p>
                <a:r>
                  <a:rPr lang="vi-VN" b="1" cap="all">
                    <a:solidFill>
                      <a:srgbClr val="FF0000"/>
                    </a:solidFill>
                    <a:latin typeface="Arial" pitchFamily="34" charset="0"/>
                    <a:cs typeface="Arial" pitchFamily="34" charset="0"/>
                  </a:rPr>
                  <a:t>LÀNG GỐM BÁT TRÀNG (HN)</a:t>
                </a:r>
              </a:p>
            </p:txBody>
          </p:sp>
        </p:grpSp>
      </p:grpSp>
      <p:grpSp>
        <p:nvGrpSpPr>
          <p:cNvPr id="16" name="Group 15"/>
          <p:cNvGrpSpPr/>
          <p:nvPr/>
        </p:nvGrpSpPr>
        <p:grpSpPr>
          <a:xfrm>
            <a:off x="375979" y="253272"/>
            <a:ext cx="8575611" cy="3501107"/>
            <a:chOff x="375979" y="253272"/>
            <a:chExt cx="8575611" cy="3501107"/>
          </a:xfrm>
        </p:grpSpPr>
        <p:pic>
          <p:nvPicPr>
            <p:cNvPr id="1028" name="Picture 4" descr="Emp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43" y="1186009"/>
              <a:ext cx="3954012" cy="2568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p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470" y="1186009"/>
              <a:ext cx="4246120" cy="25683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003474" y="358378"/>
              <a:ext cx="3189719" cy="369332"/>
            </a:xfrm>
            <a:prstGeom prst="rect">
              <a:avLst/>
            </a:prstGeom>
          </p:spPr>
          <p:txBody>
            <a:bodyPr wrap="none">
              <a:spAutoFit/>
            </a:bodyPr>
            <a:lstStyle/>
            <a:p>
              <a:r>
                <a:rPr lang="vi-VN" b="1" cap="all">
                  <a:solidFill>
                    <a:srgbClr val="FF0000"/>
                  </a:solidFill>
                  <a:latin typeface="Arial" pitchFamily="34" charset="0"/>
                  <a:cs typeface="Arial" pitchFamily="34" charset="0"/>
                </a:rPr>
                <a:t>LÀNG LỤA VẠN PHÚC (HN)</a:t>
              </a:r>
            </a:p>
          </p:txBody>
        </p:sp>
        <p:sp>
          <p:nvSpPr>
            <p:cNvPr id="19" name="文本框 1"/>
            <p:cNvSpPr txBox="1"/>
            <p:nvPr/>
          </p:nvSpPr>
          <p:spPr>
            <a:xfrm>
              <a:off x="375979" y="253272"/>
              <a:ext cx="1219835" cy="460375"/>
            </a:xfrm>
            <a:prstGeom prst="rect">
              <a:avLst/>
            </a:prstGeom>
            <a:noFill/>
          </p:spPr>
          <p:txBody>
            <a:bodyPr wrap="square" rtlCol="0">
              <a:spAutoFit/>
            </a:bodyPr>
            <a:lstStyle/>
            <a:p>
              <a:pPr algn="dist"/>
              <a:r>
                <a:rPr lang="en-US" altLang="zh-CN" sz="2400" b="1">
                  <a:solidFill>
                    <a:srgbClr val="FF0000"/>
                  </a:solidFill>
                  <a:latin typeface="Arial" pitchFamily="34" charset="0"/>
                  <a:cs typeface="Arial" pitchFamily="34" charset="0"/>
                </a:rPr>
                <a:t>2</a:t>
              </a:r>
            </a:p>
          </p:txBody>
        </p:sp>
      </p:grpSp>
      <p:grpSp>
        <p:nvGrpSpPr>
          <p:cNvPr id="18" name="Group 17"/>
          <p:cNvGrpSpPr/>
          <p:nvPr/>
        </p:nvGrpSpPr>
        <p:grpSpPr>
          <a:xfrm>
            <a:off x="375979" y="203397"/>
            <a:ext cx="7037925" cy="3736337"/>
            <a:chOff x="284843" y="228233"/>
            <a:chExt cx="7037925" cy="3736337"/>
          </a:xfrm>
        </p:grpSpPr>
        <p:sp>
          <p:nvSpPr>
            <p:cNvPr id="17" name="Rectangle 16"/>
            <p:cNvSpPr/>
            <p:nvPr/>
          </p:nvSpPr>
          <p:spPr>
            <a:xfrm>
              <a:off x="1905900" y="424033"/>
              <a:ext cx="5416868" cy="369332"/>
            </a:xfrm>
            <a:prstGeom prst="rect">
              <a:avLst/>
            </a:prstGeom>
          </p:spPr>
          <p:txBody>
            <a:bodyPr wrap="none">
              <a:spAutoFit/>
            </a:bodyPr>
            <a:lstStyle/>
            <a:p>
              <a:r>
                <a:rPr lang="vi-VN" b="1">
                  <a:solidFill>
                    <a:srgbClr val="FF0000"/>
                  </a:solidFill>
                  <a:latin typeface="Arial" pitchFamily="34" charset="0"/>
                  <a:cs typeface="Arial" pitchFamily="34" charset="0"/>
                </a:rPr>
                <a:t>LÀNG TRANH DÂN GIAN ĐÔNG HỒ - BẮC NINH</a:t>
              </a:r>
            </a:p>
          </p:txBody>
        </p:sp>
        <p:sp>
          <p:nvSpPr>
            <p:cNvPr id="22" name="文本框 1"/>
            <p:cNvSpPr txBox="1"/>
            <p:nvPr/>
          </p:nvSpPr>
          <p:spPr>
            <a:xfrm>
              <a:off x="284843" y="228233"/>
              <a:ext cx="1219835" cy="460375"/>
            </a:xfrm>
            <a:prstGeom prst="rect">
              <a:avLst/>
            </a:prstGeom>
            <a:noFill/>
          </p:spPr>
          <p:txBody>
            <a:bodyPr wrap="square" rtlCol="0">
              <a:spAutoFit/>
            </a:bodyPr>
            <a:lstStyle/>
            <a:p>
              <a:pPr algn="dist"/>
              <a:r>
                <a:rPr lang="en-US" altLang="zh-CN" sz="2400" b="1">
                  <a:solidFill>
                    <a:srgbClr val="FF0000"/>
                  </a:solidFill>
                  <a:latin typeface="Arial" pitchFamily="34" charset="0"/>
                  <a:cs typeface="Arial" pitchFamily="34" charset="0"/>
                </a:rPr>
                <a:t>3</a:t>
              </a:r>
            </a:p>
          </p:txBody>
        </p:sp>
        <p:pic>
          <p:nvPicPr>
            <p:cNvPr id="1032" name="Picture 8" descr="Những Làng Nghề Thủ Công Nổi Tiếng Ở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506" y="1216329"/>
              <a:ext cx="4371653" cy="2748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03959" y="236339"/>
            <a:ext cx="6418187" cy="3638270"/>
            <a:chOff x="375978" y="307266"/>
            <a:chExt cx="6418187" cy="3638270"/>
          </a:xfrm>
        </p:grpSpPr>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8139" y="994852"/>
              <a:ext cx="4426026" cy="295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003474" y="344315"/>
              <a:ext cx="3040256" cy="369332"/>
            </a:xfrm>
            <a:prstGeom prst="rect">
              <a:avLst/>
            </a:prstGeom>
          </p:spPr>
          <p:txBody>
            <a:bodyPr wrap="none">
              <a:spAutoFit/>
            </a:bodyPr>
            <a:lstStyle/>
            <a:p>
              <a:r>
                <a:rPr lang="vi-VN" b="1">
                  <a:solidFill>
                    <a:srgbClr val="FF0000"/>
                  </a:solidFill>
                  <a:latin typeface="Arial" pitchFamily="34" charset="0"/>
                  <a:cs typeface="Arial" pitchFamily="34" charset="0"/>
                </a:rPr>
                <a:t>LÀNG NÓN TÂY HỒ - HUẾ</a:t>
              </a:r>
            </a:p>
          </p:txBody>
        </p:sp>
        <p:sp>
          <p:nvSpPr>
            <p:cNvPr id="27" name="文本框 1"/>
            <p:cNvSpPr txBox="1"/>
            <p:nvPr/>
          </p:nvSpPr>
          <p:spPr>
            <a:xfrm>
              <a:off x="375978" y="307266"/>
              <a:ext cx="1219835" cy="460375"/>
            </a:xfrm>
            <a:prstGeom prst="rect">
              <a:avLst/>
            </a:prstGeom>
            <a:noFill/>
          </p:spPr>
          <p:txBody>
            <a:bodyPr wrap="square" rtlCol="0">
              <a:spAutoFit/>
            </a:bodyPr>
            <a:lstStyle/>
            <a:p>
              <a:pPr algn="dist"/>
              <a:r>
                <a:rPr lang="en-US" altLang="zh-CN" sz="2400" b="1">
                  <a:solidFill>
                    <a:srgbClr val="FF0000"/>
                  </a:solidFill>
                  <a:latin typeface="Arial" pitchFamily="34" charset="0"/>
                  <a:cs typeface="Arial" pitchFamily="34" charset="0"/>
                </a:rPr>
                <a:t>4</a:t>
              </a:r>
            </a:p>
          </p:txBody>
        </p:sp>
      </p:grpSp>
      <p:grpSp>
        <p:nvGrpSpPr>
          <p:cNvPr id="24" name="Group 23"/>
          <p:cNvGrpSpPr/>
          <p:nvPr/>
        </p:nvGrpSpPr>
        <p:grpSpPr>
          <a:xfrm>
            <a:off x="335774" y="236339"/>
            <a:ext cx="7342291" cy="3843449"/>
            <a:chOff x="187991" y="218597"/>
            <a:chExt cx="7342291" cy="3843449"/>
          </a:xfrm>
        </p:grpSpPr>
        <p:sp>
          <p:nvSpPr>
            <p:cNvPr id="23" name="Rectangle 22"/>
            <p:cNvSpPr/>
            <p:nvPr/>
          </p:nvSpPr>
          <p:spPr>
            <a:xfrm>
              <a:off x="2113414" y="344315"/>
              <a:ext cx="5416868" cy="369332"/>
            </a:xfrm>
            <a:prstGeom prst="rect">
              <a:avLst/>
            </a:prstGeom>
          </p:spPr>
          <p:txBody>
            <a:bodyPr wrap="square">
              <a:spAutoFit/>
            </a:bodyPr>
            <a:lstStyle/>
            <a:p>
              <a:r>
                <a:rPr lang="vi-VN" b="1">
                  <a:solidFill>
                    <a:srgbClr val="FF0000"/>
                  </a:solidFill>
                  <a:latin typeface="Arial" pitchFamily="34" charset="0"/>
                  <a:cs typeface="Arial" pitchFamily="34" charset="0"/>
                </a:rPr>
                <a:t>LÀNG DẸT THỔ CẨM CHÂU GIANG - AN GIANG</a:t>
              </a:r>
            </a:p>
          </p:txBody>
        </p:sp>
        <p:sp>
          <p:nvSpPr>
            <p:cNvPr id="30" name="文本框 1"/>
            <p:cNvSpPr txBox="1"/>
            <p:nvPr/>
          </p:nvSpPr>
          <p:spPr>
            <a:xfrm>
              <a:off x="187991" y="218597"/>
              <a:ext cx="1219835" cy="460375"/>
            </a:xfrm>
            <a:prstGeom prst="rect">
              <a:avLst/>
            </a:prstGeom>
            <a:noFill/>
          </p:spPr>
          <p:txBody>
            <a:bodyPr wrap="square" rtlCol="0">
              <a:spAutoFit/>
            </a:bodyPr>
            <a:lstStyle/>
            <a:p>
              <a:pPr algn="dist"/>
              <a:r>
                <a:rPr lang="en-US" altLang="zh-CN" sz="2400" b="1">
                  <a:solidFill>
                    <a:srgbClr val="FF0000"/>
                  </a:solidFill>
                  <a:latin typeface="Arial" pitchFamily="34" charset="0"/>
                  <a:cs typeface="Arial" pitchFamily="34" charset="0"/>
                </a:rPr>
                <a:t>5</a:t>
              </a:r>
            </a:p>
          </p:txBody>
        </p:sp>
        <p:pic>
          <p:nvPicPr>
            <p:cNvPr id="1035" name="Picture 11" descr="Những Làng Nghề Thủ Công Nổi Tiếng Ở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818" y="1069179"/>
              <a:ext cx="4489300" cy="2992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354718" y="267335"/>
            <a:ext cx="7633525" cy="3838928"/>
            <a:chOff x="419826" y="271855"/>
            <a:chExt cx="7633525" cy="3838928"/>
          </a:xfrm>
        </p:grpSpPr>
        <p:sp>
          <p:nvSpPr>
            <p:cNvPr id="25" name="Rectangle 24"/>
            <p:cNvSpPr/>
            <p:nvPr/>
          </p:nvSpPr>
          <p:spPr>
            <a:xfrm>
              <a:off x="1966320" y="416960"/>
              <a:ext cx="6087031" cy="369332"/>
            </a:xfrm>
            <a:prstGeom prst="rect">
              <a:avLst/>
            </a:prstGeom>
          </p:spPr>
          <p:txBody>
            <a:bodyPr wrap="square">
              <a:spAutoFit/>
            </a:bodyPr>
            <a:lstStyle/>
            <a:p>
              <a:r>
                <a:rPr lang="vi-VN" b="1">
                  <a:solidFill>
                    <a:srgbClr val="FF0000"/>
                  </a:solidFill>
                  <a:latin typeface="Arial" pitchFamily="34" charset="0"/>
                  <a:cs typeface="Arial" pitchFamily="34" charset="0"/>
                </a:rPr>
                <a:t>LÀNG NGHỀ CHẰM NÓN LÁ THỚI TÂN  CẦN THƠ</a:t>
              </a:r>
            </a:p>
          </p:txBody>
        </p:sp>
        <p:pic>
          <p:nvPicPr>
            <p:cNvPr id="1037" name="Picture 13" descr="Những Làng Nghề Thủ Công Nổi Tiếng Ở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5423" y="1151365"/>
              <a:ext cx="5384066" cy="2959418"/>
            </a:xfrm>
            <a:prstGeom prst="rect">
              <a:avLst/>
            </a:prstGeom>
            <a:noFill/>
            <a:extLst>
              <a:ext uri="{909E8E84-426E-40DD-AFC4-6F175D3DCCD1}">
                <a14:hiddenFill xmlns:a14="http://schemas.microsoft.com/office/drawing/2010/main">
                  <a:solidFill>
                    <a:srgbClr val="FFFFFF"/>
                  </a:solidFill>
                </a14:hiddenFill>
              </a:ext>
            </a:extLst>
          </p:spPr>
        </p:pic>
        <p:sp>
          <p:nvSpPr>
            <p:cNvPr id="35" name="文本框 1"/>
            <p:cNvSpPr txBox="1"/>
            <p:nvPr/>
          </p:nvSpPr>
          <p:spPr>
            <a:xfrm>
              <a:off x="419826" y="271855"/>
              <a:ext cx="1219835" cy="460375"/>
            </a:xfrm>
            <a:prstGeom prst="rect">
              <a:avLst/>
            </a:prstGeom>
            <a:noFill/>
          </p:spPr>
          <p:txBody>
            <a:bodyPr wrap="square" rtlCol="0">
              <a:spAutoFit/>
            </a:bodyPr>
            <a:lstStyle/>
            <a:p>
              <a:pPr algn="dist"/>
              <a:r>
                <a:rPr lang="en-US" altLang="zh-CN" sz="2400" b="1" dirty="0">
                  <a:solidFill>
                    <a:srgbClr val="FF0000"/>
                  </a:solidFill>
                  <a:latin typeface="Arial" pitchFamily="34" charset="0"/>
                  <a:cs typeface="Arial" pitchFamily="34" charset="0"/>
                </a:rPr>
                <a:t>6</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2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A40CB-1E81-84D0-ABC8-C2D6223488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F5EAD7-EF34-1CE3-DF42-7667D0058EC5}"/>
              </a:ext>
            </a:extLst>
          </p:cNvPr>
          <p:cNvSpPr txBox="1"/>
          <p:nvPr/>
        </p:nvSpPr>
        <p:spPr>
          <a:xfrm>
            <a:off x="101600" y="893489"/>
            <a:ext cx="4216400" cy="2041585"/>
          </a:xfrm>
          <a:prstGeom prst="rect">
            <a:avLst/>
          </a:prstGeom>
          <a:noFill/>
        </p:spPr>
        <p:txBody>
          <a:bodyPr wrap="square">
            <a:spAutoFit/>
          </a:bodyPr>
          <a:lstStyle/>
          <a:p>
            <a:pPr algn="just">
              <a:lnSpc>
                <a:spcPts val="2100"/>
              </a:lnSpc>
              <a:spcAft>
                <a:spcPts val="1500"/>
              </a:spcAft>
            </a:pPr>
            <a:r>
              <a:rPr lang="vi-VN" b="1" i="0" dirty="0">
                <a:solidFill>
                  <a:srgbClr val="FF0000"/>
                </a:solidFill>
                <a:effectLst/>
                <a:latin typeface="+mj-lt"/>
              </a:rPr>
              <a:t>6. Lễ hội đình Quan Lạn</a:t>
            </a:r>
          </a:p>
          <a:p>
            <a:pPr algn="just">
              <a:spcAft>
                <a:spcPts val="750"/>
              </a:spcAft>
              <a:buFont typeface="Arial" panose="020B0604020202020204" pitchFamily="34" charset="0"/>
              <a:buChar char="•"/>
            </a:pPr>
            <a:r>
              <a:rPr lang="vi-VN" b="1" i="0" dirty="0">
                <a:solidFill>
                  <a:srgbClr val="231F20"/>
                </a:solidFill>
                <a:effectLst/>
                <a:latin typeface="+mj-lt"/>
              </a:rPr>
              <a:t>Địa điểm tổ chức:</a:t>
            </a:r>
            <a:r>
              <a:rPr lang="vi-VN" b="0" i="0" dirty="0">
                <a:solidFill>
                  <a:srgbClr val="231F20"/>
                </a:solidFill>
                <a:effectLst/>
                <a:latin typeface="+mj-lt"/>
              </a:rPr>
              <a:t> bến Đình, Quan Lạn, Vân Đồn</a:t>
            </a:r>
          </a:p>
          <a:p>
            <a:pPr algn="just">
              <a:spcAft>
                <a:spcPts val="750"/>
              </a:spcAft>
              <a:buFont typeface="Arial" panose="020B0604020202020204" pitchFamily="34" charset="0"/>
              <a:buChar char="•"/>
            </a:pPr>
            <a:r>
              <a:rPr lang="vi-VN" b="1" i="0" dirty="0">
                <a:solidFill>
                  <a:srgbClr val="231F20"/>
                </a:solidFill>
                <a:effectLst/>
                <a:latin typeface="+mj-lt"/>
              </a:rPr>
              <a:t>Thời gian diễn ra:</a:t>
            </a:r>
            <a:r>
              <a:rPr lang="vi-VN" b="0" i="0" dirty="0">
                <a:solidFill>
                  <a:srgbClr val="231F20"/>
                </a:solidFill>
                <a:effectLst/>
                <a:latin typeface="+mj-lt"/>
              </a:rPr>
              <a:t> lễ hội chính tổ chức ngày 18/6 Âm lịch nhưng thường kéo dài từ ngày 10/6 – 19/6</a:t>
            </a:r>
          </a:p>
        </p:txBody>
      </p:sp>
      <p:pic>
        <p:nvPicPr>
          <p:cNvPr id="5" name="Picture 4">
            <a:extLst>
              <a:ext uri="{FF2B5EF4-FFF2-40B4-BE49-F238E27FC236}">
                <a16:creationId xmlns:a16="http://schemas.microsoft.com/office/drawing/2014/main" id="{47CDF51D-B664-E9D2-BC1C-0B81A5636EE9}"/>
              </a:ext>
            </a:extLst>
          </p:cNvPr>
          <p:cNvPicPr>
            <a:picLocks noChangeAspect="1"/>
          </p:cNvPicPr>
          <p:nvPr/>
        </p:nvPicPr>
        <p:blipFill>
          <a:blip r:embed="rId2"/>
          <a:stretch>
            <a:fillRect/>
          </a:stretch>
        </p:blipFill>
        <p:spPr>
          <a:xfrm>
            <a:off x="4572000" y="643466"/>
            <a:ext cx="4340577" cy="3255433"/>
          </a:xfrm>
          <a:prstGeom prst="rect">
            <a:avLst/>
          </a:prstGeom>
        </p:spPr>
      </p:pic>
    </p:spTree>
    <p:extLst>
      <p:ext uri="{BB962C8B-B14F-4D97-AF65-F5344CB8AC3E}">
        <p14:creationId xmlns:p14="http://schemas.microsoft.com/office/powerpoint/2010/main" val="3898249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7492-5C23-A4E2-4317-94438E2AB3B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25BAB7-0B71-785B-2362-0CF80014714F}"/>
              </a:ext>
            </a:extLst>
          </p:cNvPr>
          <p:cNvSpPr txBox="1"/>
          <p:nvPr/>
        </p:nvSpPr>
        <p:spPr>
          <a:xfrm>
            <a:off x="84666" y="1053541"/>
            <a:ext cx="3979334" cy="1764586"/>
          </a:xfrm>
          <a:prstGeom prst="rect">
            <a:avLst/>
          </a:prstGeom>
          <a:noFill/>
        </p:spPr>
        <p:txBody>
          <a:bodyPr wrap="square">
            <a:spAutoFit/>
          </a:bodyPr>
          <a:lstStyle/>
          <a:p>
            <a:pPr algn="just">
              <a:lnSpc>
                <a:spcPts val="2100"/>
              </a:lnSpc>
              <a:spcAft>
                <a:spcPts val="1500"/>
              </a:spcAft>
            </a:pPr>
            <a:r>
              <a:rPr lang="vi-VN" b="1" i="0" dirty="0">
                <a:solidFill>
                  <a:srgbClr val="FF0000"/>
                </a:solidFill>
                <a:effectLst/>
                <a:latin typeface="+mj-lt"/>
              </a:rPr>
              <a:t>7. Lễ hội Thập Cửu Tiên Công</a:t>
            </a:r>
          </a:p>
          <a:p>
            <a:pPr algn="just">
              <a:spcAft>
                <a:spcPts val="750"/>
              </a:spcAft>
              <a:buFont typeface="Arial" panose="020B0604020202020204" pitchFamily="34" charset="0"/>
              <a:buChar char="•"/>
            </a:pPr>
            <a:r>
              <a:rPr lang="vi-VN" b="1" i="0" dirty="0">
                <a:solidFill>
                  <a:srgbClr val="231F20"/>
                </a:solidFill>
                <a:effectLst/>
                <a:latin typeface="+mj-lt"/>
              </a:rPr>
              <a:t>Địa điểm tổ chức:</a:t>
            </a:r>
            <a:r>
              <a:rPr lang="vi-VN" b="0" i="0" dirty="0">
                <a:solidFill>
                  <a:srgbClr val="231F20"/>
                </a:solidFill>
                <a:effectLst/>
                <a:latin typeface="+mj-lt"/>
              </a:rPr>
              <a:t> đền Thập Cửu Tiên Công, Cẩm La, Hà Nam, Yên Hưng</a:t>
            </a:r>
          </a:p>
          <a:p>
            <a:pPr algn="just">
              <a:spcAft>
                <a:spcPts val="750"/>
              </a:spcAft>
              <a:buFont typeface="Arial" panose="020B0604020202020204" pitchFamily="34" charset="0"/>
              <a:buChar char="•"/>
            </a:pPr>
            <a:r>
              <a:rPr lang="vi-VN" b="1" i="0" dirty="0">
                <a:solidFill>
                  <a:srgbClr val="231F20"/>
                </a:solidFill>
                <a:effectLst/>
                <a:latin typeface="+mj-lt"/>
              </a:rPr>
              <a:t>Thời gian diễn ra:</a:t>
            </a:r>
            <a:r>
              <a:rPr lang="vi-VN" b="0" i="0" dirty="0">
                <a:solidFill>
                  <a:srgbClr val="231F20"/>
                </a:solidFill>
                <a:effectLst/>
                <a:latin typeface="+mj-lt"/>
              </a:rPr>
              <a:t> ngày 5 – 8 tháng Giêng Âm lịch</a:t>
            </a:r>
          </a:p>
        </p:txBody>
      </p:sp>
      <p:pic>
        <p:nvPicPr>
          <p:cNvPr id="5" name="Picture 4">
            <a:extLst>
              <a:ext uri="{FF2B5EF4-FFF2-40B4-BE49-F238E27FC236}">
                <a16:creationId xmlns:a16="http://schemas.microsoft.com/office/drawing/2014/main" id="{497A5BCC-8BB3-5E90-8A45-463C1AA48D9D}"/>
              </a:ext>
            </a:extLst>
          </p:cNvPr>
          <p:cNvPicPr>
            <a:picLocks noChangeAspect="1"/>
          </p:cNvPicPr>
          <p:nvPr/>
        </p:nvPicPr>
        <p:blipFill>
          <a:blip r:embed="rId2"/>
          <a:stretch>
            <a:fillRect/>
          </a:stretch>
        </p:blipFill>
        <p:spPr>
          <a:xfrm>
            <a:off x="4315177" y="389466"/>
            <a:ext cx="4667956" cy="3500967"/>
          </a:xfrm>
          <a:prstGeom prst="rect">
            <a:avLst/>
          </a:prstGeom>
        </p:spPr>
      </p:pic>
    </p:spTree>
    <p:extLst>
      <p:ext uri="{BB962C8B-B14F-4D97-AF65-F5344CB8AC3E}">
        <p14:creationId xmlns:p14="http://schemas.microsoft.com/office/powerpoint/2010/main" val="317120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D788E-5A24-4646-E61E-E0D05B9B53F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73D38D1-92F5-89E9-6410-8EE7D78D2D90}"/>
              </a:ext>
            </a:extLst>
          </p:cNvPr>
          <p:cNvSpPr txBox="1"/>
          <p:nvPr/>
        </p:nvSpPr>
        <p:spPr>
          <a:xfrm>
            <a:off x="127000" y="1296673"/>
            <a:ext cx="3767667" cy="1764586"/>
          </a:xfrm>
          <a:prstGeom prst="rect">
            <a:avLst/>
          </a:prstGeom>
          <a:noFill/>
        </p:spPr>
        <p:txBody>
          <a:bodyPr wrap="square">
            <a:spAutoFit/>
          </a:bodyPr>
          <a:lstStyle/>
          <a:p>
            <a:pPr algn="just">
              <a:lnSpc>
                <a:spcPts val="2100"/>
              </a:lnSpc>
              <a:spcAft>
                <a:spcPts val="1500"/>
              </a:spcAft>
            </a:pPr>
            <a:r>
              <a:rPr lang="en-US" b="1" i="0" dirty="0">
                <a:solidFill>
                  <a:srgbClr val="FF0000"/>
                </a:solidFill>
                <a:effectLst/>
                <a:latin typeface="Times New Roman" panose="02020603050405020304" pitchFamily="18" charset="0"/>
                <a:cs typeface="Times New Roman" panose="02020603050405020304" pitchFamily="18" charset="0"/>
              </a:rPr>
              <a:t>8. </a:t>
            </a:r>
            <a:r>
              <a:rPr lang="en-US" b="1" i="0" dirty="0" err="1">
                <a:solidFill>
                  <a:srgbClr val="FF0000"/>
                </a:solidFill>
                <a:effectLst/>
                <a:latin typeface="Times New Roman" panose="02020603050405020304" pitchFamily="18" charset="0"/>
                <a:cs typeface="Times New Roman" panose="02020603050405020304" pitchFamily="18" charset="0"/>
              </a:rPr>
              <a:t>Lễ</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hội</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đền</a:t>
            </a:r>
            <a:r>
              <a:rPr lang="en-US" b="1" i="0" dirty="0">
                <a:solidFill>
                  <a:srgbClr val="FF0000"/>
                </a:solidFill>
                <a:effectLst/>
                <a:latin typeface="Times New Roman" panose="02020603050405020304" pitchFamily="18" charset="0"/>
                <a:cs typeface="Times New Roman" panose="02020603050405020304" pitchFamily="18" charset="0"/>
              </a:rPr>
              <a:t> An Sinh</a:t>
            </a:r>
          </a:p>
          <a:p>
            <a:pPr algn="just">
              <a:spcAft>
                <a:spcPts val="750"/>
              </a:spcAft>
              <a:buFont typeface="Arial" panose="020B0604020202020204" pitchFamily="34" charset="0"/>
              <a:buChar char="•"/>
            </a:pPr>
            <a:r>
              <a:rPr lang="en-US" b="1" i="0" dirty="0" err="1">
                <a:solidFill>
                  <a:srgbClr val="231F20"/>
                </a:solidFill>
                <a:effectLst/>
                <a:latin typeface="Times New Roman" panose="02020603050405020304" pitchFamily="18" charset="0"/>
                <a:cs typeface="Times New Roman" panose="02020603050405020304" pitchFamily="18" charset="0"/>
              </a:rPr>
              <a:t>Địa</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điểm</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tổ</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chức</a:t>
            </a:r>
            <a:r>
              <a:rPr lang="en-US" b="1" i="0" dirty="0">
                <a:solidFill>
                  <a:srgbClr val="231F20"/>
                </a:solidFill>
                <a:effectLst/>
                <a:latin typeface="Times New Roman" panose="02020603050405020304" pitchFamily="18" charset="0"/>
                <a:cs typeface="Times New Roman" panose="02020603050405020304" pitchFamily="18" charset="0"/>
              </a:rPr>
              <a:t>:</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khu</a:t>
            </a:r>
            <a:r>
              <a:rPr lang="en-US" b="0" i="0" dirty="0">
                <a:solidFill>
                  <a:srgbClr val="231F20"/>
                </a:solidFill>
                <a:effectLst/>
                <a:latin typeface="Times New Roman" panose="02020603050405020304" pitchFamily="18" charset="0"/>
                <a:cs typeface="Times New Roman" panose="02020603050405020304" pitchFamily="18" charset="0"/>
              </a:rPr>
              <a:t> di </a:t>
            </a:r>
            <a:r>
              <a:rPr lang="en-US" b="0" i="0" dirty="0" err="1">
                <a:solidFill>
                  <a:srgbClr val="231F20"/>
                </a:solidFill>
                <a:effectLst/>
                <a:latin typeface="Times New Roman" panose="02020603050405020304" pitchFamily="18" charset="0"/>
                <a:cs typeface="Times New Roman" panose="02020603050405020304" pitchFamily="18" charset="0"/>
              </a:rPr>
              <a:t>tích</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Quốc</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gia</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đặc</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biệt</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Nhà</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Trần</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Đông</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Triều</a:t>
            </a:r>
            <a:endParaRPr lang="en-US" b="0" i="0" dirty="0">
              <a:solidFill>
                <a:srgbClr val="231F20"/>
              </a:solidFill>
              <a:effectLst/>
              <a:latin typeface="Times New Roman" panose="02020603050405020304" pitchFamily="18" charset="0"/>
              <a:cs typeface="Times New Roman" panose="02020603050405020304" pitchFamily="18" charset="0"/>
            </a:endParaRPr>
          </a:p>
          <a:p>
            <a:pPr algn="just">
              <a:spcAft>
                <a:spcPts val="750"/>
              </a:spcAft>
              <a:buFont typeface="Arial" panose="020B0604020202020204" pitchFamily="34" charset="0"/>
              <a:buChar char="•"/>
            </a:pPr>
            <a:r>
              <a:rPr lang="en-US" b="1" i="0" dirty="0" err="1">
                <a:solidFill>
                  <a:srgbClr val="231F20"/>
                </a:solidFill>
                <a:effectLst/>
                <a:latin typeface="Times New Roman" panose="02020603050405020304" pitchFamily="18" charset="0"/>
                <a:cs typeface="Times New Roman" panose="02020603050405020304" pitchFamily="18" charset="0"/>
              </a:rPr>
              <a:t>Thời</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gian</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diễn</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ra</a:t>
            </a:r>
            <a:r>
              <a:rPr lang="en-US" b="1" i="0" dirty="0">
                <a:solidFill>
                  <a:srgbClr val="231F20"/>
                </a:solidFill>
                <a:effectLst/>
                <a:latin typeface="Times New Roman" panose="02020603050405020304" pitchFamily="18" charset="0"/>
                <a:cs typeface="Times New Roman" panose="02020603050405020304" pitchFamily="18" charset="0"/>
              </a:rPr>
              <a:t>:</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ngày</a:t>
            </a:r>
            <a:r>
              <a:rPr lang="en-US" b="0" i="0" dirty="0">
                <a:solidFill>
                  <a:srgbClr val="231F20"/>
                </a:solidFill>
                <a:effectLst/>
                <a:latin typeface="Times New Roman" panose="02020603050405020304" pitchFamily="18" charset="0"/>
                <a:cs typeface="Times New Roman" panose="02020603050405020304" pitchFamily="18" charset="0"/>
              </a:rPr>
              <a:t> 20/8 </a:t>
            </a:r>
            <a:r>
              <a:rPr lang="en-US" b="0" i="0" dirty="0" err="1">
                <a:solidFill>
                  <a:srgbClr val="231F20"/>
                </a:solidFill>
                <a:effectLst/>
                <a:latin typeface="Times New Roman" panose="02020603050405020304" pitchFamily="18" charset="0"/>
                <a:cs typeface="Times New Roman" panose="02020603050405020304" pitchFamily="18" charset="0"/>
              </a:rPr>
              <a:t>Âm</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lịch</a:t>
            </a:r>
            <a:endParaRPr lang="en-US" b="0" i="0" dirty="0">
              <a:solidFill>
                <a:srgbClr val="231F20"/>
              </a:solidFill>
              <a:effectLst/>
              <a:latin typeface="Times New Roman" panose="02020603050405020304" pitchFamily="18" charset="0"/>
              <a:cs typeface="Times New Roman" panose="02020603050405020304" pitchFamily="18" charset="0"/>
            </a:endParaRPr>
          </a:p>
        </p:txBody>
      </p:sp>
      <p:pic>
        <p:nvPicPr>
          <p:cNvPr id="4098" name="Picture 2" descr="Người dân đến dâng lễ, cầu bình an nhân dịp lễ hội đền An Sinh ">
            <a:extLst>
              <a:ext uri="{FF2B5EF4-FFF2-40B4-BE49-F238E27FC236}">
                <a16:creationId xmlns:a16="http://schemas.microsoft.com/office/drawing/2014/main" id="{682FCC3D-506D-42A6-C37F-DE79C92B9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452" y="574132"/>
            <a:ext cx="4627548" cy="331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37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2196-8BA3-14E0-AB60-E242D99C2EE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FFDBF0-477A-FCEC-2C46-AAD16B1C3473}"/>
              </a:ext>
            </a:extLst>
          </p:cNvPr>
          <p:cNvSpPr txBox="1"/>
          <p:nvPr/>
        </p:nvSpPr>
        <p:spPr>
          <a:xfrm>
            <a:off x="821265" y="3330243"/>
            <a:ext cx="7730067" cy="830997"/>
          </a:xfrm>
          <a:prstGeom prst="rect">
            <a:avLst/>
          </a:prstGeom>
          <a:noFill/>
        </p:spPr>
        <p:txBody>
          <a:bodyPr wrap="square">
            <a:spAutoFit/>
          </a:bodyPr>
          <a:lstStyle/>
          <a:p>
            <a:pPr algn="just">
              <a:lnSpc>
                <a:spcPts val="2100"/>
              </a:lnSpc>
              <a:spcAft>
                <a:spcPts val="1500"/>
              </a:spcAft>
            </a:pPr>
            <a:r>
              <a:rPr lang="en-US" b="1" i="0" dirty="0">
                <a:solidFill>
                  <a:srgbClr val="FF0000"/>
                </a:solidFill>
                <a:effectLst/>
                <a:latin typeface="Times New Roman" panose="02020603050405020304" pitchFamily="18" charset="0"/>
                <a:cs typeface="Times New Roman" panose="02020603050405020304" pitchFamily="18" charset="0"/>
              </a:rPr>
              <a:t>9. </a:t>
            </a:r>
            <a:r>
              <a:rPr lang="en-US" b="1" i="0" dirty="0" err="1">
                <a:solidFill>
                  <a:srgbClr val="FF0000"/>
                </a:solidFill>
                <a:effectLst/>
                <a:latin typeface="Times New Roman" panose="02020603050405020304" pitchFamily="18" charset="0"/>
                <a:cs typeface="Times New Roman" panose="02020603050405020304" pitchFamily="18" charset="0"/>
              </a:rPr>
              <a:t>Lễ</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hội</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đua</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thuyền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truyền</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thống</a:t>
            </a:r>
            <a:r>
              <a:rPr lang="en-US" b="1" i="0" dirty="0">
                <a:solidFill>
                  <a:srgbClr val="FF0000"/>
                </a:solidFill>
                <a:effectLst/>
                <a:latin typeface="Times New Roman" panose="02020603050405020304" pitchFamily="18" charset="0"/>
                <a:cs typeface="Times New Roman" panose="02020603050405020304" pitchFamily="18" charset="0"/>
              </a:rPr>
              <a:t> </a:t>
            </a:r>
            <a:r>
              <a:rPr lang="en-US" b="1" i="0" dirty="0" err="1">
                <a:solidFill>
                  <a:srgbClr val="FF0000"/>
                </a:solidFill>
                <a:effectLst/>
                <a:latin typeface="Times New Roman" panose="02020603050405020304" pitchFamily="18" charset="0"/>
                <a:cs typeface="Times New Roman" panose="02020603050405020304" pitchFamily="18" charset="0"/>
              </a:rPr>
              <a:t>Quảng</a:t>
            </a:r>
            <a:r>
              <a:rPr lang="en-US" b="1" i="0" dirty="0">
                <a:solidFill>
                  <a:srgbClr val="FF0000"/>
                </a:solidFill>
                <a:effectLst/>
                <a:latin typeface="Times New Roman" panose="02020603050405020304" pitchFamily="18" charset="0"/>
                <a:cs typeface="Times New Roman" panose="02020603050405020304" pitchFamily="18" charset="0"/>
              </a:rPr>
              <a:t> Ninh</a:t>
            </a:r>
          </a:p>
          <a:p>
            <a:pPr algn="just">
              <a:spcAft>
                <a:spcPts val="750"/>
              </a:spcAft>
              <a:buFont typeface="Arial" panose="020B0604020202020204" pitchFamily="34" charset="0"/>
              <a:buChar char="•"/>
            </a:pPr>
            <a:r>
              <a:rPr lang="en-US" b="1" i="0" dirty="0" err="1">
                <a:solidFill>
                  <a:srgbClr val="231F20"/>
                </a:solidFill>
                <a:effectLst/>
                <a:latin typeface="Times New Roman" panose="02020603050405020304" pitchFamily="18" charset="0"/>
                <a:cs typeface="Times New Roman" panose="02020603050405020304" pitchFamily="18" charset="0"/>
              </a:rPr>
              <a:t>Địa</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điểm</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tổ</a:t>
            </a:r>
            <a:r>
              <a:rPr lang="en-US" b="1" i="0" dirty="0">
                <a:solidFill>
                  <a:srgbClr val="231F20"/>
                </a:solidFill>
                <a:effectLst/>
                <a:latin typeface="Times New Roman" panose="02020603050405020304" pitchFamily="18" charset="0"/>
                <a:cs typeface="Times New Roman" panose="02020603050405020304" pitchFamily="18" charset="0"/>
              </a:rPr>
              <a:t> </a:t>
            </a:r>
            <a:r>
              <a:rPr lang="en-US" b="1" i="0" dirty="0" err="1">
                <a:solidFill>
                  <a:srgbClr val="231F20"/>
                </a:solidFill>
                <a:effectLst/>
                <a:latin typeface="Times New Roman" panose="02020603050405020304" pitchFamily="18" charset="0"/>
                <a:cs typeface="Times New Roman" panose="02020603050405020304" pitchFamily="18" charset="0"/>
              </a:rPr>
              <a:t>chức</a:t>
            </a:r>
            <a:r>
              <a:rPr lang="en-US" b="1" i="0" dirty="0">
                <a:solidFill>
                  <a:srgbClr val="231F20"/>
                </a:solidFill>
                <a:effectLst/>
                <a:latin typeface="Times New Roman" panose="02020603050405020304" pitchFamily="18" charset="0"/>
                <a:cs typeface="Times New Roman" panose="02020603050405020304" pitchFamily="18" charset="0"/>
              </a:rPr>
              <a:t>:</a:t>
            </a:r>
            <a:r>
              <a:rPr lang="en-US" b="0" i="0" dirty="0">
                <a:solidFill>
                  <a:srgbClr val="231F20"/>
                </a:solidFill>
                <a:effectLst/>
                <a:latin typeface="Times New Roman" panose="02020603050405020304" pitchFamily="18" charset="0"/>
                <a:cs typeface="Times New Roman" panose="02020603050405020304" pitchFamily="18" charset="0"/>
              </a:rPr>
              <a:t> di </a:t>
            </a:r>
            <a:r>
              <a:rPr lang="en-US" b="0" i="0" dirty="0" err="1">
                <a:solidFill>
                  <a:srgbClr val="231F20"/>
                </a:solidFill>
                <a:effectLst/>
                <a:latin typeface="Times New Roman" panose="02020603050405020304" pitchFamily="18" charset="0"/>
                <a:cs typeface="Times New Roman" panose="02020603050405020304" pitchFamily="18" charset="0"/>
              </a:rPr>
              <a:t>tích</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lịch</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sử</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Bến</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phà</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Quán</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Hàu</a:t>
            </a:r>
            <a:r>
              <a:rPr lang="en-US" b="0" i="0" dirty="0">
                <a:solidFill>
                  <a:srgbClr val="231F20"/>
                </a:solidFill>
                <a:effectLst/>
                <a:latin typeface="Times New Roman" panose="02020603050405020304" pitchFamily="18" charset="0"/>
                <a:cs typeface="Times New Roman" panose="02020603050405020304" pitchFamily="18" charset="0"/>
              </a:rPr>
              <a:t>, </a:t>
            </a:r>
            <a:r>
              <a:rPr lang="en-US" b="0" i="0" dirty="0" err="1">
                <a:solidFill>
                  <a:srgbClr val="231F20"/>
                </a:solidFill>
                <a:effectLst/>
                <a:latin typeface="Times New Roman" panose="02020603050405020304" pitchFamily="18" charset="0"/>
                <a:cs typeface="Times New Roman" panose="02020603050405020304" pitchFamily="18" charset="0"/>
              </a:rPr>
              <a:t>Quảng</a:t>
            </a:r>
            <a:r>
              <a:rPr lang="en-US" b="0" i="0" dirty="0">
                <a:solidFill>
                  <a:srgbClr val="231F20"/>
                </a:solidFill>
                <a:effectLst/>
                <a:latin typeface="Times New Roman" panose="02020603050405020304" pitchFamily="18" charset="0"/>
                <a:cs typeface="Times New Roman" panose="02020603050405020304" pitchFamily="18" charset="0"/>
              </a:rPr>
              <a:t> Ninh</a:t>
            </a:r>
          </a:p>
        </p:txBody>
      </p:sp>
      <p:pic>
        <p:nvPicPr>
          <p:cNvPr id="5" name="Picture 4">
            <a:extLst>
              <a:ext uri="{FF2B5EF4-FFF2-40B4-BE49-F238E27FC236}">
                <a16:creationId xmlns:a16="http://schemas.microsoft.com/office/drawing/2014/main" id="{F0E834F5-D971-5E59-9897-22B6DB6A8C17}"/>
              </a:ext>
            </a:extLst>
          </p:cNvPr>
          <p:cNvPicPr>
            <a:picLocks noChangeAspect="1"/>
          </p:cNvPicPr>
          <p:nvPr/>
        </p:nvPicPr>
        <p:blipFill>
          <a:blip r:embed="rId2"/>
          <a:stretch>
            <a:fillRect/>
          </a:stretch>
        </p:blipFill>
        <p:spPr>
          <a:xfrm>
            <a:off x="1871133" y="685799"/>
            <a:ext cx="5144353" cy="2644444"/>
          </a:xfrm>
          <a:prstGeom prst="rect">
            <a:avLst/>
          </a:prstGeom>
        </p:spPr>
      </p:pic>
    </p:spTree>
    <p:extLst>
      <p:ext uri="{BB962C8B-B14F-4D97-AF65-F5344CB8AC3E}">
        <p14:creationId xmlns:p14="http://schemas.microsoft.com/office/powerpoint/2010/main" val="4031980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5E65-F6E6-DB5A-95F8-B8C0708872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EC5779-1A8B-17C0-E827-5603E508B137}"/>
              </a:ext>
            </a:extLst>
          </p:cNvPr>
          <p:cNvSpPr txBox="1"/>
          <p:nvPr/>
        </p:nvSpPr>
        <p:spPr>
          <a:xfrm>
            <a:off x="93134" y="1016945"/>
            <a:ext cx="3860799" cy="2033890"/>
          </a:xfrm>
          <a:prstGeom prst="rect">
            <a:avLst/>
          </a:prstGeom>
          <a:noFill/>
        </p:spPr>
        <p:txBody>
          <a:bodyPr wrap="square">
            <a:spAutoFit/>
          </a:bodyPr>
          <a:lstStyle/>
          <a:p>
            <a:pPr algn="just">
              <a:lnSpc>
                <a:spcPts val="2100"/>
              </a:lnSpc>
              <a:spcAft>
                <a:spcPts val="1500"/>
              </a:spcAft>
            </a:pPr>
            <a:r>
              <a:rPr lang="vi-VN" b="1" i="0" dirty="0">
                <a:solidFill>
                  <a:srgbClr val="FF0000"/>
                </a:solidFill>
                <a:effectLst/>
                <a:latin typeface="+mj-lt"/>
              </a:rPr>
              <a:t>10. Lễ hội Bàn Vương của người Dao Quảng Ninh</a:t>
            </a:r>
          </a:p>
          <a:p>
            <a:pPr algn="just">
              <a:spcAft>
                <a:spcPts val="750"/>
              </a:spcAft>
              <a:buFont typeface="Arial" panose="020B0604020202020204" pitchFamily="34" charset="0"/>
              <a:buChar char="•"/>
            </a:pPr>
            <a:r>
              <a:rPr lang="vi-VN" b="1" i="0" dirty="0">
                <a:solidFill>
                  <a:srgbClr val="231F20"/>
                </a:solidFill>
                <a:effectLst/>
                <a:latin typeface="+mj-lt"/>
              </a:rPr>
              <a:t>Địa điểm tổ chức:</a:t>
            </a:r>
            <a:r>
              <a:rPr lang="vi-VN" b="0" i="0" dirty="0">
                <a:solidFill>
                  <a:srgbClr val="231F20"/>
                </a:solidFill>
                <a:effectLst/>
                <a:latin typeface="+mj-lt"/>
              </a:rPr>
              <a:t> nhà sinh hoạt văn hoá cộng đồng dân tộc Dao, Sơn Hải, Nam Sơn, Ba Chẽ</a:t>
            </a:r>
          </a:p>
          <a:p>
            <a:pPr algn="just">
              <a:spcAft>
                <a:spcPts val="750"/>
              </a:spcAft>
              <a:buFont typeface="Arial" panose="020B0604020202020204" pitchFamily="34" charset="0"/>
              <a:buChar char="•"/>
            </a:pPr>
            <a:r>
              <a:rPr lang="vi-VN" b="1" i="0" dirty="0">
                <a:solidFill>
                  <a:srgbClr val="231F20"/>
                </a:solidFill>
                <a:effectLst/>
                <a:latin typeface="+mj-lt"/>
              </a:rPr>
              <a:t>Thời gian diễn ra:</a:t>
            </a:r>
            <a:r>
              <a:rPr lang="vi-VN" b="0" i="0" dirty="0">
                <a:solidFill>
                  <a:srgbClr val="231F20"/>
                </a:solidFill>
                <a:effectLst/>
                <a:latin typeface="+mj-lt"/>
              </a:rPr>
              <a:t> ngày 27/12</a:t>
            </a:r>
          </a:p>
        </p:txBody>
      </p:sp>
      <p:pic>
        <p:nvPicPr>
          <p:cNvPr id="5122" name="Picture 2" descr="Lễ hội Bàn Vương có ý nghĩa quan trọng với đồng bào dân tộc Dao">
            <a:extLst>
              <a:ext uri="{FF2B5EF4-FFF2-40B4-BE49-F238E27FC236}">
                <a16:creationId xmlns:a16="http://schemas.microsoft.com/office/drawing/2014/main" id="{5C0C39A5-2F40-AE32-F661-91C257B517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0" y="291804"/>
            <a:ext cx="4878917" cy="348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53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21251" y="1050888"/>
            <a:ext cx="6748242" cy="2862322"/>
          </a:xfrm>
          <a:prstGeom prst="rect">
            <a:avLst/>
          </a:prstGeom>
          <a:noFill/>
          <a:ln>
            <a:noFill/>
          </a:ln>
          <a:effectLst/>
        </p:spPr>
        <p:txBody>
          <a:bodyPr wrap="square">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a:lnSpc>
                <a:spcPct val="150000"/>
              </a:lnSpc>
            </a:pPr>
            <a:r>
              <a:rPr lang="en-US" sz="2000">
                <a:latin typeface="Arial" pitchFamily="34" charset="0"/>
                <a:cs typeface="Arial" pitchFamily="34" charset="0"/>
              </a:rPr>
              <a:t>- Mỗi vùng quê, mỗi địa danh nơi ta sinh sống đều gắn liền với một truyền thống về văn hoá, lịch sử, ẩm thực, đặc sắc. </a:t>
            </a:r>
            <a:endParaRPr lang="vi-VN" sz="2000">
              <a:latin typeface="Arial" pitchFamily="34" charset="0"/>
              <a:cs typeface="Arial" pitchFamily="34" charset="0"/>
            </a:endParaRPr>
          </a:p>
          <a:p>
            <a:pPr algn="just">
              <a:lnSpc>
                <a:spcPct val="150000"/>
              </a:lnSpc>
            </a:pPr>
            <a:r>
              <a:rPr lang="en-US" sz="2000">
                <a:latin typeface="Arial" pitchFamily="34" charset="0"/>
                <a:cs typeface="Arial" pitchFamily="34" charset="0"/>
              </a:rPr>
              <a:t>- Là một thành viên của cộng đồng địa phương, HS chúng ta cần hiểu biết về những truyền thống đó và cùng chung tay giữ gìn, phát huy truyền thống của quê hương.</a:t>
            </a:r>
            <a:endParaRPr lang="en-US" altLang="en-US" sz="2000" b="1" i="1">
              <a:solidFill>
                <a:schemeClr val="tx1">
                  <a:lumMod val="95000"/>
                  <a:lumOff val="5000"/>
                </a:schemeClr>
              </a:solidFill>
              <a:latin typeface="Arial" pitchFamily="34" charset="0"/>
              <a:cs typeface="Arial" pitchFamily="34" charset="0"/>
            </a:endParaRPr>
          </a:p>
        </p:txBody>
      </p:sp>
      <p:pic>
        <p:nvPicPr>
          <p:cNvPr id="3" name="Picture 2" descr="conclusion.png"/>
          <p:cNvPicPr>
            <a:picLocks noChangeAspect="1"/>
          </p:cNvPicPr>
          <p:nvPr/>
        </p:nvPicPr>
        <p:blipFill>
          <a:blip r:embed="rId2" cstate="print"/>
          <a:stretch>
            <a:fillRect/>
          </a:stretch>
        </p:blipFill>
        <p:spPr>
          <a:xfrm rot="17288355">
            <a:off x="7454476" y="42150"/>
            <a:ext cx="1354796" cy="1371119"/>
          </a:xfrm>
          <a:prstGeom prst="rect">
            <a:avLst/>
          </a:prstGeom>
        </p:spPr>
      </p:pic>
      <p:sp>
        <p:nvSpPr>
          <p:cNvPr id="4" name="Rectangle 3"/>
          <p:cNvSpPr/>
          <p:nvPr/>
        </p:nvSpPr>
        <p:spPr>
          <a:xfrm>
            <a:off x="3037316" y="263001"/>
            <a:ext cx="3671597" cy="658835"/>
          </a:xfrm>
          <a:prstGeom prst="rect">
            <a:avLst/>
          </a:prstGeom>
        </p:spPr>
        <p:txBody>
          <a:bodyPr wrap="square">
            <a:spAutoFit/>
          </a:bodyPr>
          <a:lstStyle/>
          <a:p>
            <a:pPr algn="just">
              <a:lnSpc>
                <a:spcPct val="150000"/>
              </a:lnSpc>
            </a:pPr>
            <a:r>
              <a:rPr lang="en-US" sz="2800" b="1">
                <a:solidFill>
                  <a:srgbClr val="FF0000"/>
                </a:solidFill>
                <a:latin typeface="Arial" pitchFamily="34" charset="0"/>
                <a:cs typeface="Arial" pitchFamily="34" charset="0"/>
              </a:rPr>
              <a:t>KẾT LUẬN</a:t>
            </a:r>
            <a:endParaRPr lang="vi-VN" sz="2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001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ad.png"/>
          <p:cNvPicPr>
            <a:picLocks noChangeAspect="1"/>
          </p:cNvPicPr>
          <p:nvPr/>
        </p:nvPicPr>
        <p:blipFill>
          <a:blip r:embed="rId2" cstate="print"/>
          <a:stretch>
            <a:fillRect/>
          </a:stretch>
        </p:blipFill>
        <p:spPr>
          <a:xfrm>
            <a:off x="1526540" y="482875"/>
            <a:ext cx="5867400" cy="1927373"/>
          </a:xfrm>
          <a:prstGeom prst="rect">
            <a:avLst/>
          </a:prstGeom>
        </p:spPr>
      </p:pic>
      <p:pic>
        <p:nvPicPr>
          <p:cNvPr id="5" name="Picture 4" descr="working.png"/>
          <p:cNvPicPr>
            <a:picLocks noChangeAspect="1"/>
          </p:cNvPicPr>
          <p:nvPr/>
        </p:nvPicPr>
        <p:blipFill>
          <a:blip r:embed="rId3" cstate="print"/>
          <a:stretch>
            <a:fillRect/>
          </a:stretch>
        </p:blipFill>
        <p:spPr>
          <a:xfrm>
            <a:off x="3358141" y="200448"/>
            <a:ext cx="2204198" cy="2133600"/>
          </a:xfrm>
          <a:prstGeom prst="rect">
            <a:avLst/>
          </a:prstGeom>
        </p:spPr>
      </p:pic>
      <p:pic>
        <p:nvPicPr>
          <p:cNvPr id="6" name="Picture 5" descr="cloudandb.png"/>
          <p:cNvPicPr>
            <a:picLocks noChangeAspect="1"/>
          </p:cNvPicPr>
          <p:nvPr/>
        </p:nvPicPr>
        <p:blipFill>
          <a:blip r:embed="rId4" cstate="print"/>
          <a:stretch>
            <a:fillRect/>
          </a:stretch>
        </p:blipFill>
        <p:spPr>
          <a:xfrm>
            <a:off x="2637536" y="865962"/>
            <a:ext cx="4963691" cy="796140"/>
          </a:xfrm>
          <a:prstGeom prst="rect">
            <a:avLst/>
          </a:prstGeom>
        </p:spPr>
      </p:pic>
      <p:sp>
        <p:nvSpPr>
          <p:cNvPr id="8" name="Rectangle 7"/>
          <p:cNvSpPr/>
          <p:nvPr/>
        </p:nvSpPr>
        <p:spPr>
          <a:xfrm>
            <a:off x="798022" y="2951587"/>
            <a:ext cx="7328838" cy="496996"/>
          </a:xfrm>
          <a:prstGeom prst="rect">
            <a:avLst/>
          </a:prstGeom>
        </p:spPr>
        <p:txBody>
          <a:bodyPr wrap="square">
            <a:spAutoFit/>
          </a:bodyPr>
          <a:lstStyle/>
          <a:p>
            <a:pPr algn="ctr">
              <a:lnSpc>
                <a:spcPct val="150000"/>
              </a:lnSpc>
            </a:pPr>
            <a:r>
              <a:rPr lang="vi-VN" sz="2000" b="1">
                <a:solidFill>
                  <a:srgbClr val="FF0000"/>
                </a:solidFill>
                <a:latin typeface="Arial" pitchFamily="34" charset="0"/>
                <a:cs typeface="Arial" pitchFamily="34" charset="0"/>
              </a:rPr>
              <a:t>2. </a:t>
            </a:r>
            <a:r>
              <a:rPr lang="en-US" sz="2000" b="1">
                <a:solidFill>
                  <a:srgbClr val="FF0000"/>
                </a:solidFill>
                <a:latin typeface="Arial" pitchFamily="34" charset="0"/>
                <a:cs typeface="Arial" pitchFamily="34" charset="0"/>
              </a:rPr>
              <a:t>GIỚI THIỆU VỀ MỘT TRUYỀN THỐNG ĐỊA PHƯƠNG</a:t>
            </a:r>
            <a:endParaRPr lang="vi-VN" sz="20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440379" y="1769939"/>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2" cstate="print"/>
            <a:stretch>
              <a:fillRect/>
            </a:stretch>
          </p:blipFill>
          <p:spPr>
            <a:xfrm>
              <a:off x="4441776" y="1208314"/>
              <a:ext cx="586740" cy="609600"/>
            </a:xfrm>
            <a:prstGeom prst="rect">
              <a:avLst/>
            </a:prstGeom>
          </p:spPr>
        </p:pic>
      </p:grpSp>
      <p:sp>
        <p:nvSpPr>
          <p:cNvPr id="17" name="Rectangle 16"/>
          <p:cNvSpPr/>
          <p:nvPr/>
        </p:nvSpPr>
        <p:spPr>
          <a:xfrm>
            <a:off x="1612669" y="781510"/>
            <a:ext cx="6661776" cy="958660"/>
          </a:xfrm>
          <a:prstGeom prst="rect">
            <a:avLst/>
          </a:prstGeom>
        </p:spPr>
        <p:txBody>
          <a:bodyPr wrap="square">
            <a:spAutoFit/>
          </a:bodyPr>
          <a:lstStyle/>
          <a:p>
            <a:pPr algn="ctr">
              <a:lnSpc>
                <a:spcPct val="150000"/>
              </a:lnSpc>
            </a:pPr>
            <a:r>
              <a:rPr lang="vi-VN" sz="2000" b="1" dirty="0">
                <a:solidFill>
                  <a:srgbClr val="FF0000"/>
                </a:solidFill>
                <a:latin typeface="Arial" pitchFamily="34" charset="0"/>
                <a:cs typeface="Arial" pitchFamily="34" charset="0"/>
              </a:rPr>
              <a:t>Làm việc cá nhân </a:t>
            </a:r>
            <a:r>
              <a:rPr lang="en-US" sz="2000" b="1" dirty="0" err="1">
                <a:solidFill>
                  <a:srgbClr val="FF0000"/>
                </a:solidFill>
                <a:latin typeface="Arial" pitchFamily="34" charset="0"/>
                <a:cs typeface="Arial" pitchFamily="34" charset="0"/>
              </a:rPr>
              <a:t>giới</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thiệu</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về</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một</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truyền</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thống</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của</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địa</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phương</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theo</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gợi</a:t>
            </a:r>
            <a:r>
              <a:rPr lang="en-US" sz="2000" b="1" dirty="0">
                <a:solidFill>
                  <a:srgbClr val="FF0000"/>
                </a:solidFill>
                <a:latin typeface="Arial" pitchFamily="34" charset="0"/>
                <a:cs typeface="Arial" pitchFamily="34" charset="0"/>
              </a:rPr>
              <a:t> ý </a:t>
            </a:r>
            <a:r>
              <a:rPr lang="en-US" sz="2000" b="1" dirty="0" err="1">
                <a:solidFill>
                  <a:srgbClr val="FF0000"/>
                </a:solidFill>
                <a:latin typeface="Arial" pitchFamily="34" charset="0"/>
                <a:cs typeface="Arial" pitchFamily="34" charset="0"/>
              </a:rPr>
              <a:t>dưới</a:t>
            </a:r>
            <a:r>
              <a:rPr lang="en-US" sz="2000" b="1" dirty="0">
                <a:solidFill>
                  <a:srgbClr val="FF0000"/>
                </a:solidFill>
                <a:latin typeface="Arial" pitchFamily="34" charset="0"/>
                <a:cs typeface="Arial" pitchFamily="34" charset="0"/>
              </a:rPr>
              <a:t> </a:t>
            </a:r>
            <a:r>
              <a:rPr lang="en-US" sz="2000" b="1" dirty="0" err="1">
                <a:solidFill>
                  <a:srgbClr val="FF0000"/>
                </a:solidFill>
                <a:latin typeface="Arial" pitchFamily="34" charset="0"/>
                <a:cs typeface="Arial" pitchFamily="34" charset="0"/>
              </a:rPr>
              <a:t>đây</a:t>
            </a:r>
            <a:endParaRPr lang="vi-VN" sz="2000" b="1" dirty="0">
              <a:solidFill>
                <a:srgbClr val="FF0000"/>
              </a:solidFill>
              <a:latin typeface="Arial" pitchFamily="34" charset="0"/>
              <a:cs typeface="Arial" pitchFamily="34" charset="0"/>
            </a:endParaRPr>
          </a:p>
        </p:txBody>
      </p:sp>
      <p:grpSp>
        <p:nvGrpSpPr>
          <p:cNvPr id="18" name="Group 17"/>
          <p:cNvGrpSpPr/>
          <p:nvPr/>
        </p:nvGrpSpPr>
        <p:grpSpPr>
          <a:xfrm>
            <a:off x="5079526" y="2693324"/>
            <a:ext cx="3194919" cy="465512"/>
            <a:chOff x="845067" y="2693324"/>
            <a:chExt cx="3194919" cy="465512"/>
          </a:xfrm>
        </p:grpSpPr>
        <p:sp>
          <p:nvSpPr>
            <p:cNvPr id="19" name="Rounded Rectangle 18"/>
            <p:cNvSpPr/>
            <p:nvPr/>
          </p:nvSpPr>
          <p:spPr>
            <a:xfrm>
              <a:off x="980902" y="2693324"/>
              <a:ext cx="3059084" cy="46551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7-Point Star 19"/>
            <p:cNvSpPr/>
            <p:nvPr/>
          </p:nvSpPr>
          <p:spPr>
            <a:xfrm>
              <a:off x="845067" y="2809702"/>
              <a:ext cx="232757" cy="232756"/>
            </a:xfrm>
            <a:prstGeom prst="star7">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1" name="Group 20"/>
          <p:cNvGrpSpPr/>
          <p:nvPr/>
        </p:nvGrpSpPr>
        <p:grpSpPr>
          <a:xfrm>
            <a:off x="1434836" y="3430171"/>
            <a:ext cx="3194919" cy="465512"/>
            <a:chOff x="845067" y="2693324"/>
            <a:chExt cx="3194919" cy="465512"/>
          </a:xfrm>
        </p:grpSpPr>
        <p:sp>
          <p:nvSpPr>
            <p:cNvPr id="22" name="Rounded Rectangle 21"/>
            <p:cNvSpPr/>
            <p:nvPr/>
          </p:nvSpPr>
          <p:spPr>
            <a:xfrm>
              <a:off x="980902" y="2693324"/>
              <a:ext cx="3059084" cy="46551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7-Point Star 22"/>
            <p:cNvSpPr/>
            <p:nvPr/>
          </p:nvSpPr>
          <p:spPr>
            <a:xfrm>
              <a:off x="845067" y="2809702"/>
              <a:ext cx="232757" cy="232756"/>
            </a:xfrm>
            <a:prstGeom prst="star7">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4" name="Group 23"/>
          <p:cNvGrpSpPr/>
          <p:nvPr/>
        </p:nvGrpSpPr>
        <p:grpSpPr>
          <a:xfrm>
            <a:off x="5139161" y="3430171"/>
            <a:ext cx="3194919" cy="465512"/>
            <a:chOff x="845067" y="2693324"/>
            <a:chExt cx="3194919" cy="465512"/>
          </a:xfrm>
        </p:grpSpPr>
        <p:sp>
          <p:nvSpPr>
            <p:cNvPr id="25" name="Rounded Rectangle 24"/>
            <p:cNvSpPr/>
            <p:nvPr/>
          </p:nvSpPr>
          <p:spPr>
            <a:xfrm>
              <a:off x="980902" y="2693324"/>
              <a:ext cx="3059084" cy="46551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7-Point Star 25"/>
            <p:cNvSpPr/>
            <p:nvPr/>
          </p:nvSpPr>
          <p:spPr>
            <a:xfrm>
              <a:off x="845067" y="2809702"/>
              <a:ext cx="232757" cy="232756"/>
            </a:xfrm>
            <a:prstGeom prst="star7">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7" name="Group 26"/>
          <p:cNvGrpSpPr/>
          <p:nvPr/>
        </p:nvGrpSpPr>
        <p:grpSpPr>
          <a:xfrm>
            <a:off x="1366919" y="2700997"/>
            <a:ext cx="3194919" cy="465512"/>
            <a:chOff x="1366919" y="2700997"/>
            <a:chExt cx="3194919" cy="465512"/>
          </a:xfrm>
        </p:grpSpPr>
        <p:grpSp>
          <p:nvGrpSpPr>
            <p:cNvPr id="12" name="Group 11"/>
            <p:cNvGrpSpPr/>
            <p:nvPr/>
          </p:nvGrpSpPr>
          <p:grpSpPr>
            <a:xfrm>
              <a:off x="1366919" y="2700997"/>
              <a:ext cx="3194919" cy="465512"/>
              <a:chOff x="845067" y="2693324"/>
              <a:chExt cx="3194919" cy="465512"/>
            </a:xfrm>
          </p:grpSpPr>
          <p:sp>
            <p:nvSpPr>
              <p:cNvPr id="10" name="Rounded Rectangle 9"/>
              <p:cNvSpPr/>
              <p:nvPr/>
            </p:nvSpPr>
            <p:spPr>
              <a:xfrm>
                <a:off x="980902" y="2693324"/>
                <a:ext cx="3059084" cy="46551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7-Point Star 10"/>
              <p:cNvSpPr/>
              <p:nvPr/>
            </p:nvSpPr>
            <p:spPr>
              <a:xfrm>
                <a:off x="845067" y="2809702"/>
                <a:ext cx="232757" cy="232756"/>
              </a:xfrm>
              <a:prstGeom prst="star7">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TextBox 12"/>
            <p:cNvSpPr txBox="1"/>
            <p:nvPr/>
          </p:nvSpPr>
          <p:spPr>
            <a:xfrm>
              <a:off x="1849921" y="2741414"/>
              <a:ext cx="2364750" cy="369332"/>
            </a:xfrm>
            <a:prstGeom prst="rect">
              <a:avLst/>
            </a:prstGeom>
            <a:noFill/>
          </p:spPr>
          <p:txBody>
            <a:bodyPr wrap="none" rtlCol="0">
              <a:spAutoFit/>
            </a:bodyPr>
            <a:lstStyle/>
            <a:p>
              <a:r>
                <a:rPr lang="en-US">
                  <a:latin typeface="Arial" pitchFamily="34" charset="0"/>
                  <a:cs typeface="Arial" pitchFamily="34" charset="0"/>
                </a:rPr>
                <a:t>Tên của truyền thống</a:t>
              </a:r>
              <a:endParaRPr lang="vi-VN">
                <a:latin typeface="Arial" pitchFamily="34" charset="0"/>
                <a:cs typeface="Arial" pitchFamily="34" charset="0"/>
              </a:endParaRPr>
            </a:p>
          </p:txBody>
        </p:sp>
      </p:grpSp>
      <p:sp>
        <p:nvSpPr>
          <p:cNvPr id="29" name="TextBox 28"/>
          <p:cNvSpPr txBox="1"/>
          <p:nvPr/>
        </p:nvSpPr>
        <p:spPr>
          <a:xfrm>
            <a:off x="5281168" y="2735019"/>
            <a:ext cx="3092513" cy="369332"/>
          </a:xfrm>
          <a:prstGeom prst="rect">
            <a:avLst/>
          </a:prstGeom>
          <a:noFill/>
        </p:spPr>
        <p:txBody>
          <a:bodyPr wrap="none" rtlCol="0">
            <a:spAutoFit/>
          </a:bodyPr>
          <a:lstStyle/>
          <a:p>
            <a:r>
              <a:rPr lang="en-US">
                <a:latin typeface="Arial" pitchFamily="34" charset="0"/>
                <a:cs typeface="Arial" pitchFamily="34" charset="0"/>
              </a:rPr>
              <a:t>Thời điểm diễn ra trong năm</a:t>
            </a:r>
            <a:endParaRPr lang="vi-VN">
              <a:latin typeface="Arial" pitchFamily="34" charset="0"/>
              <a:cs typeface="Arial" pitchFamily="34" charset="0"/>
            </a:endParaRPr>
          </a:p>
        </p:txBody>
      </p:sp>
      <p:sp>
        <p:nvSpPr>
          <p:cNvPr id="30" name="TextBox 29"/>
          <p:cNvSpPr txBox="1"/>
          <p:nvPr/>
        </p:nvSpPr>
        <p:spPr>
          <a:xfrm>
            <a:off x="2229832" y="3478261"/>
            <a:ext cx="1604927" cy="369332"/>
          </a:xfrm>
          <a:prstGeom prst="rect">
            <a:avLst/>
          </a:prstGeom>
          <a:noFill/>
        </p:spPr>
        <p:txBody>
          <a:bodyPr wrap="none" rtlCol="0">
            <a:spAutoFit/>
          </a:bodyPr>
          <a:lstStyle/>
          <a:p>
            <a:r>
              <a:rPr lang="en-US">
                <a:latin typeface="Arial" pitchFamily="34" charset="0"/>
                <a:cs typeface="Arial" pitchFamily="34" charset="0"/>
              </a:rPr>
              <a:t>Lịch sử ra đời</a:t>
            </a:r>
            <a:endParaRPr lang="vi-VN">
              <a:latin typeface="Arial" pitchFamily="34" charset="0"/>
              <a:cs typeface="Arial" pitchFamily="34" charset="0"/>
            </a:endParaRPr>
          </a:p>
        </p:txBody>
      </p:sp>
      <p:sp>
        <p:nvSpPr>
          <p:cNvPr id="31" name="TextBox 30"/>
          <p:cNvSpPr txBox="1"/>
          <p:nvPr/>
        </p:nvSpPr>
        <p:spPr>
          <a:xfrm>
            <a:off x="5942439" y="3478261"/>
            <a:ext cx="1300356" cy="369332"/>
          </a:xfrm>
          <a:prstGeom prst="rect">
            <a:avLst/>
          </a:prstGeom>
          <a:noFill/>
        </p:spPr>
        <p:txBody>
          <a:bodyPr wrap="none" rtlCol="0">
            <a:spAutoFit/>
          </a:bodyPr>
          <a:lstStyle/>
          <a:p>
            <a:r>
              <a:rPr lang="en-US">
                <a:latin typeface="Arial" pitchFamily="34" charset="0"/>
                <a:cs typeface="Arial" pitchFamily="34" charset="0"/>
              </a:rPr>
              <a:t>Nét nổi bật</a:t>
            </a:r>
            <a:endParaRPr lang="vi-VN">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028843" y="1798297"/>
            <a:ext cx="2549473" cy="2216316"/>
            <a:chOff x="3220359" y="2361307"/>
            <a:chExt cx="1629817" cy="1161719"/>
          </a:xfrm>
        </p:grpSpPr>
        <p:pic>
          <p:nvPicPr>
            <p:cNvPr id="13" name="Picture 2" descr="C:\Users\DELL\Downloads\HDTN_6_SGK_27_5_2021_v1_Page29.jpg"/>
            <p:cNvPicPr>
              <a:picLocks noChangeAspect="1" noChangeArrowheads="1"/>
            </p:cNvPicPr>
            <p:nvPr/>
          </p:nvPicPr>
          <p:blipFill rotWithShape="1">
            <a:blip r:embed="rId2">
              <a:extLst>
                <a:ext uri="{28A0092B-C50C-407E-A947-70E740481C1C}">
                  <a14:useLocalDpi xmlns:a14="http://schemas.microsoft.com/office/drawing/2010/main" val="0"/>
                </a:ext>
              </a:extLst>
            </a:blip>
            <a:srcRect l="56666" t="18108" r="8150" b="64030"/>
            <a:stretch/>
          </p:blipFill>
          <p:spPr bwMode="auto">
            <a:xfrm>
              <a:off x="3220361" y="2361307"/>
              <a:ext cx="1629815" cy="11617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20359" y="2361307"/>
              <a:ext cx="1629817" cy="16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Rectangle 10"/>
          <p:cNvSpPr/>
          <p:nvPr/>
        </p:nvSpPr>
        <p:spPr>
          <a:xfrm>
            <a:off x="286720" y="1138837"/>
            <a:ext cx="4050227" cy="2534027"/>
          </a:xfrm>
          <a:prstGeom prst="rect">
            <a:avLst/>
          </a:prstGeom>
        </p:spPr>
        <p:txBody>
          <a:bodyPr wrap="square">
            <a:spAutoFit/>
          </a:bodyPr>
          <a:lstStyle/>
          <a:p>
            <a:pPr algn="ctr">
              <a:lnSpc>
                <a:spcPct val="150000"/>
              </a:lnSpc>
            </a:pPr>
            <a:r>
              <a:rPr lang="en-US" b="1" dirty="0" err="1">
                <a:solidFill>
                  <a:srgbClr val="FF0000"/>
                </a:solidFill>
                <a:latin typeface="Arial" pitchFamily="34" charset="0"/>
                <a:cs typeface="Arial" pitchFamily="34" charset="0"/>
              </a:rPr>
              <a:t>Một</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số</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hình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thức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trình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bày</a:t>
            </a:r>
            <a:r>
              <a:rPr lang="en-US" b="1" dirty="0">
                <a:solidFill>
                  <a:srgbClr val="FF0000"/>
                </a:solidFill>
                <a:latin typeface="Arial" pitchFamily="34" charset="0"/>
                <a:cs typeface="Arial" pitchFamily="34" charset="0"/>
              </a:rPr>
              <a:t>:</a:t>
            </a:r>
          </a:p>
          <a:p>
            <a:pPr algn="just">
              <a:lnSpc>
                <a:spcPct val="150000"/>
              </a:lnSpc>
            </a:pPr>
            <a:r>
              <a:rPr lang="en-US" b="1" dirty="0">
                <a:solidFill>
                  <a:srgbClr val="FF0000"/>
                </a:solidFill>
                <a:latin typeface="Arial" pitchFamily="34" charset="0"/>
                <a:cs typeface="Arial" pitchFamily="34" charset="0"/>
              </a:rPr>
              <a:t> </a:t>
            </a:r>
            <a:r>
              <a:rPr lang="en-US" dirty="0" err="1">
                <a:latin typeface="Arial" pitchFamily="34" charset="0"/>
                <a:cs typeface="Arial" pitchFamily="34" charset="0"/>
              </a:rPr>
              <a:t>Hát</a:t>
            </a:r>
            <a:r>
              <a:rPr lang="en-US" dirty="0">
                <a:latin typeface="Arial" pitchFamily="34" charset="0"/>
                <a:cs typeface="Arial" pitchFamily="34" charset="0"/>
              </a:rPr>
              <a:t>, </a:t>
            </a:r>
            <a:r>
              <a:rPr lang="en-US" dirty="0" err="1">
                <a:latin typeface="Arial" pitchFamily="34" charset="0"/>
                <a:cs typeface="Arial" pitchFamily="34" charset="0"/>
              </a:rPr>
              <a:t>múa</a:t>
            </a:r>
            <a:r>
              <a:rPr lang="en-US" dirty="0">
                <a:latin typeface="Arial" pitchFamily="34" charset="0"/>
                <a:cs typeface="Arial" pitchFamily="34" charset="0"/>
              </a:rPr>
              <a:t>, </a:t>
            </a:r>
            <a:r>
              <a:rPr lang="en-US" dirty="0" err="1">
                <a:latin typeface="Arial" pitchFamily="34" charset="0"/>
                <a:cs typeface="Arial" pitchFamily="34" charset="0"/>
              </a:rPr>
              <a:t>thuyết</a:t>
            </a:r>
            <a:r>
              <a:rPr lang="en-US" dirty="0">
                <a:latin typeface="Arial" pitchFamily="34" charset="0"/>
                <a:cs typeface="Arial" pitchFamily="34" charset="0"/>
              </a:rPr>
              <a:t> </a:t>
            </a:r>
            <a:r>
              <a:rPr lang="en-US" dirty="0" err="1">
                <a:latin typeface="Arial" pitchFamily="34" charset="0"/>
                <a:cs typeface="Arial" pitchFamily="34" charset="0"/>
              </a:rPr>
              <a:t>trình</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sơ</a:t>
            </a:r>
            <a:r>
              <a:rPr lang="en-US" dirty="0">
                <a:latin typeface="Arial" pitchFamily="34" charset="0"/>
                <a:cs typeface="Arial" pitchFamily="34" charset="0"/>
              </a:rPr>
              <a:t> </a:t>
            </a:r>
            <a:r>
              <a:rPr lang="en-US" dirty="0" err="1">
                <a:latin typeface="Arial" pitchFamily="34" charset="0"/>
                <a:cs typeface="Arial" pitchFamily="34" charset="0"/>
              </a:rPr>
              <a:t>đồ</a:t>
            </a:r>
            <a:r>
              <a:rPr lang="en-US" dirty="0">
                <a:latin typeface="Arial" pitchFamily="34" charset="0"/>
                <a:cs typeface="Arial" pitchFamily="34" charset="0"/>
              </a:rPr>
              <a:t> </a:t>
            </a:r>
            <a:r>
              <a:rPr lang="en-US" dirty="0" err="1">
                <a:latin typeface="Arial" pitchFamily="34" charset="0"/>
                <a:cs typeface="Arial" pitchFamily="34" charset="0"/>
              </a:rPr>
              <a:t>tư</a:t>
            </a:r>
            <a:r>
              <a:rPr lang="en-US" dirty="0">
                <a:latin typeface="Arial" pitchFamily="34" charset="0"/>
                <a:cs typeface="Arial" pitchFamily="34" charset="0"/>
              </a:rPr>
              <a:t> </a:t>
            </a:r>
            <a:r>
              <a:rPr lang="en-US" dirty="0" err="1">
                <a:latin typeface="Arial" pitchFamily="34" charset="0"/>
                <a:cs typeface="Arial" pitchFamily="34" charset="0"/>
              </a:rPr>
              <a:t>duy</a:t>
            </a:r>
            <a:r>
              <a:rPr lang="en-US" dirty="0">
                <a:latin typeface="Arial" pitchFamily="34" charset="0"/>
                <a:cs typeface="Arial" pitchFamily="34" charset="0"/>
              </a:rPr>
              <a:t>, </a:t>
            </a:r>
            <a:r>
              <a:rPr lang="en-US" dirty="0" err="1">
                <a:latin typeface="Arial" pitchFamily="34" charset="0"/>
                <a:cs typeface="Arial" pitchFamily="34" charset="0"/>
              </a:rPr>
              <a:t>hùng</a:t>
            </a:r>
            <a:r>
              <a:rPr lang="en-US" dirty="0">
                <a:latin typeface="Arial" pitchFamily="34" charset="0"/>
                <a:cs typeface="Arial" pitchFamily="34" charset="0"/>
              </a:rPr>
              <a:t> </a:t>
            </a:r>
            <a:r>
              <a:rPr lang="en-US" dirty="0" err="1">
                <a:latin typeface="Arial" pitchFamily="34" charset="0"/>
                <a:cs typeface="Arial" pitchFamily="34" charset="0"/>
              </a:rPr>
              <a:t>biện</a:t>
            </a:r>
            <a:r>
              <a:rPr lang="en-US" dirty="0">
                <a:latin typeface="Arial" pitchFamily="34" charset="0"/>
                <a:cs typeface="Arial" pitchFamily="34" charset="0"/>
              </a:rPr>
              <a:t>, </a:t>
            </a:r>
            <a:r>
              <a:rPr lang="en-US" dirty="0" err="1">
                <a:latin typeface="Arial" pitchFamily="34" charset="0"/>
                <a:cs typeface="Arial" pitchFamily="34" charset="0"/>
              </a:rPr>
              <a:t>đóng</a:t>
            </a:r>
            <a:r>
              <a:rPr lang="en-US" dirty="0">
                <a:latin typeface="Arial" pitchFamily="34" charset="0"/>
                <a:cs typeface="Arial" pitchFamily="34" charset="0"/>
              </a:rPr>
              <a:t> </a:t>
            </a:r>
            <a:r>
              <a:rPr lang="en-US" dirty="0" err="1">
                <a:latin typeface="Arial" pitchFamily="34" charset="0"/>
                <a:cs typeface="Arial" pitchFamily="34" charset="0"/>
              </a:rPr>
              <a:t>vai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thơ</a:t>
            </a:r>
            <a:r>
              <a:rPr lang="en-US" dirty="0">
                <a:latin typeface="Arial" pitchFamily="34" charset="0"/>
                <a:cs typeface="Arial" pitchFamily="34" charset="0"/>
              </a:rPr>
              <a:t>, </a:t>
            </a:r>
            <a:r>
              <a:rPr lang="en-US" dirty="0" err="1">
                <a:latin typeface="Arial" pitchFamily="34" charset="0"/>
                <a:cs typeface="Arial" pitchFamily="34" charset="0"/>
              </a:rPr>
              <a:t>chơi</a:t>
            </a:r>
            <a:r>
              <a:rPr lang="en-US" dirty="0">
                <a:latin typeface="Arial" pitchFamily="34" charset="0"/>
                <a:cs typeface="Arial" pitchFamily="34" charset="0"/>
              </a:rPr>
              <a:t> </a:t>
            </a:r>
            <a:r>
              <a:rPr lang="en-US" dirty="0" err="1">
                <a:latin typeface="Arial" pitchFamily="34" charset="0"/>
                <a:cs typeface="Arial" pitchFamily="34" charset="0"/>
              </a:rPr>
              <a:t>trò</a:t>
            </a:r>
            <a:r>
              <a:rPr lang="en-US" dirty="0">
                <a:latin typeface="Arial" pitchFamily="34" charset="0"/>
                <a:cs typeface="Arial" pitchFamily="34" charset="0"/>
              </a:rPr>
              <a:t> </a:t>
            </a:r>
            <a:r>
              <a:rPr lang="en-US" dirty="0" err="1">
                <a:latin typeface="Arial" pitchFamily="34" charset="0"/>
                <a:cs typeface="Arial" pitchFamily="34" charset="0"/>
              </a:rPr>
              <a:t>chơi</a:t>
            </a:r>
            <a:r>
              <a:rPr lang="en-US" dirty="0">
                <a:latin typeface="Arial" pitchFamily="34" charset="0"/>
                <a:cs typeface="Arial" pitchFamily="34" charset="0"/>
              </a:rPr>
              <a:t>, </a:t>
            </a:r>
            <a:r>
              <a:rPr lang="en-US" dirty="0" err="1">
                <a:latin typeface="Arial" pitchFamily="34" charset="0"/>
                <a:cs typeface="Arial" pitchFamily="34" charset="0"/>
              </a:rPr>
              <a:t>vẽ</a:t>
            </a:r>
            <a:r>
              <a:rPr lang="en-US" dirty="0">
                <a:latin typeface="Arial" pitchFamily="34" charset="0"/>
                <a:cs typeface="Arial" pitchFamily="34" charset="0"/>
              </a:rPr>
              <a:t> </a:t>
            </a:r>
            <a:r>
              <a:rPr lang="en-US" dirty="0" err="1">
                <a:latin typeface="Arial" pitchFamily="34" charset="0"/>
                <a:cs typeface="Arial" pitchFamily="34" charset="0"/>
              </a:rPr>
              <a:t>tranh</a:t>
            </a:r>
            <a:r>
              <a:rPr lang="en-US" dirty="0">
                <a:latin typeface="Arial" pitchFamily="34" charset="0"/>
                <a:cs typeface="Arial" pitchFamily="34" charset="0"/>
              </a:rPr>
              <a:t> </a:t>
            </a:r>
            <a:r>
              <a:rPr lang="en-US" dirty="0" err="1">
                <a:latin typeface="Arial" pitchFamily="34" charset="0"/>
                <a:cs typeface="Arial" pitchFamily="34" charset="0"/>
              </a:rPr>
              <a:t>cổ</a:t>
            </a:r>
            <a:r>
              <a:rPr lang="en-US" dirty="0">
                <a:latin typeface="Arial" pitchFamily="34" charset="0"/>
                <a:cs typeface="Arial" pitchFamily="34" charset="0"/>
              </a:rPr>
              <a:t> </a:t>
            </a:r>
            <a:r>
              <a:rPr lang="en-US" dirty="0" err="1">
                <a:latin typeface="Arial" pitchFamily="34" charset="0"/>
                <a:cs typeface="Arial" pitchFamily="34" charset="0"/>
              </a:rPr>
              <a:t>động</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tranh</a:t>
            </a:r>
            <a:r>
              <a:rPr lang="en-US" dirty="0">
                <a:latin typeface="Arial" pitchFamily="34" charset="0"/>
                <a:cs typeface="Arial" pitchFamily="34" charset="0"/>
              </a:rPr>
              <a:t> </a:t>
            </a:r>
            <a:r>
              <a:rPr lang="en-US" dirty="0" err="1">
                <a:latin typeface="Arial" pitchFamily="34" charset="0"/>
                <a:cs typeface="Arial" pitchFamily="34" charset="0"/>
              </a:rPr>
              <a:t>xé</a:t>
            </a:r>
            <a:r>
              <a:rPr lang="en-US" dirty="0">
                <a:latin typeface="Arial" pitchFamily="34" charset="0"/>
                <a:cs typeface="Arial" pitchFamily="34" charset="0"/>
              </a:rPr>
              <a:t> </a:t>
            </a:r>
            <a:r>
              <a:rPr lang="en-US" dirty="0" err="1">
                <a:latin typeface="Arial" pitchFamily="34" charset="0"/>
                <a:cs typeface="Arial" pitchFamily="34" charset="0"/>
              </a:rPr>
              <a:t>dán</a:t>
            </a:r>
            <a:r>
              <a:rPr lang="en-US" dirty="0">
                <a:latin typeface="Arial" pitchFamily="34" charset="0"/>
                <a:cs typeface="Arial" pitchFamily="34" charset="0"/>
              </a:rPr>
              <a:t>, </a:t>
            </a:r>
            <a:r>
              <a:rPr lang="en-US" dirty="0" err="1">
                <a:latin typeface="Arial" pitchFamily="34" charset="0"/>
                <a:cs typeface="Arial" pitchFamily="34" charset="0"/>
              </a:rPr>
              <a:t>kể</a:t>
            </a:r>
            <a:r>
              <a:rPr lang="en-US" dirty="0">
                <a:latin typeface="Arial" pitchFamily="34" charset="0"/>
                <a:cs typeface="Arial" pitchFamily="34" charset="0"/>
              </a:rPr>
              <a:t> </a:t>
            </a:r>
            <a:r>
              <a:rPr lang="en-US" dirty="0" err="1">
                <a:latin typeface="Arial" pitchFamily="34" charset="0"/>
                <a:cs typeface="Arial" pitchFamily="34" charset="0"/>
              </a:rPr>
              <a:t>chuyện</a:t>
            </a:r>
            <a:r>
              <a:rPr lang="en-US" dirty="0">
                <a:latin typeface="Arial" pitchFamily="34" charset="0"/>
                <a:cs typeface="Arial" pitchFamily="34" charset="0"/>
              </a:rPr>
              <a:t> </a:t>
            </a:r>
            <a:r>
              <a:rPr lang="en-US" dirty="0" err="1">
                <a:latin typeface="Arial" pitchFamily="34" charset="0"/>
                <a:cs typeface="Arial" pitchFamily="34" charset="0"/>
              </a:rPr>
              <a:t>bằng</a:t>
            </a:r>
            <a:r>
              <a:rPr lang="en-US" dirty="0">
                <a:latin typeface="Arial" pitchFamily="34" charset="0"/>
                <a:cs typeface="Arial" pitchFamily="34" charset="0"/>
              </a:rPr>
              <a:t> </a:t>
            </a:r>
            <a:r>
              <a:rPr lang="en-US" dirty="0" err="1">
                <a:latin typeface="Arial" pitchFamily="34" charset="0"/>
                <a:cs typeface="Arial" pitchFamily="34" charset="0"/>
              </a:rPr>
              <a:t>tranh</a:t>
            </a:r>
            <a:r>
              <a:rPr lang="en-US" dirty="0">
                <a:latin typeface="Arial" pitchFamily="34" charset="0"/>
                <a:cs typeface="Arial" pitchFamily="34" charset="0"/>
              </a:rPr>
              <a:t> </a:t>
            </a:r>
            <a:r>
              <a:rPr lang="en-US" dirty="0" err="1">
                <a:latin typeface="Arial" pitchFamily="34" charset="0"/>
                <a:cs typeface="Arial" pitchFamily="34" charset="0"/>
              </a:rPr>
              <a:t>chiếu</a:t>
            </a:r>
            <a:r>
              <a:rPr lang="en-US" dirty="0">
                <a:latin typeface="Arial" pitchFamily="34" charset="0"/>
                <a:cs typeface="Arial" pitchFamily="34" charset="0"/>
              </a:rPr>
              <a:t> </a:t>
            </a:r>
            <a:r>
              <a:rPr lang="en-US" dirty="0" err="1">
                <a:latin typeface="Arial" pitchFamily="34" charset="0"/>
                <a:cs typeface="Arial" pitchFamily="34" charset="0"/>
              </a:rPr>
              <a:t>bóng</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rối</a:t>
            </a:r>
            <a:r>
              <a:rPr lang="en-US" dirty="0">
                <a:latin typeface="Arial" pitchFamily="34" charset="0"/>
                <a:cs typeface="Arial" pitchFamily="34" charset="0"/>
              </a:rPr>
              <a:t> </a:t>
            </a:r>
            <a:r>
              <a:rPr lang="en-US" dirty="0" err="1">
                <a:latin typeface="Arial" pitchFamily="34" charset="0"/>
                <a:cs typeface="Arial" pitchFamily="34" charset="0"/>
              </a:rPr>
              <a:t>tay</a:t>
            </a:r>
            <a:r>
              <a:rPr lang="en-US" dirty="0">
                <a:latin typeface="Arial" pitchFamily="34" charset="0"/>
                <a:cs typeface="Arial" pitchFamily="34" charset="0"/>
              </a:rPr>
              <a:t>,…</a:t>
            </a:r>
            <a:endParaRPr lang="vi-VN" dirty="0">
              <a:latin typeface="Arial" pitchFamily="34" charset="0"/>
              <a:cs typeface="Arial" pitchFamily="34" charset="0"/>
            </a:endParaRPr>
          </a:p>
        </p:txBody>
      </p:sp>
      <p:pic>
        <p:nvPicPr>
          <p:cNvPr id="19" name="Picture 2" descr="C:\Users\DELL\Downloads\HDTN_6_SGK_27_5_2021_v1_Page29.jpg"/>
          <p:cNvPicPr>
            <a:picLocks noChangeAspect="1" noChangeArrowheads="1"/>
          </p:cNvPicPr>
          <p:nvPr/>
        </p:nvPicPr>
        <p:blipFill rotWithShape="1">
          <a:blip r:embed="rId2">
            <a:extLst>
              <a:ext uri="{28A0092B-C50C-407E-A947-70E740481C1C}">
                <a14:useLocalDpi xmlns:a14="http://schemas.microsoft.com/office/drawing/2010/main" val="0"/>
              </a:ext>
            </a:extLst>
          </a:blip>
          <a:srcRect l="7538" t="20939" r="44507" b="65644"/>
          <a:stretch/>
        </p:blipFill>
        <p:spPr bwMode="auto">
          <a:xfrm>
            <a:off x="4569422" y="172782"/>
            <a:ext cx="3383797" cy="19321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sp>
        <p:nvSpPr>
          <p:cNvPr id="2" name="Rectangle 1"/>
          <p:cNvSpPr/>
          <p:nvPr/>
        </p:nvSpPr>
        <p:spPr>
          <a:xfrm>
            <a:off x="947619" y="1277117"/>
            <a:ext cx="5866109" cy="2585323"/>
          </a:xfrm>
          <a:prstGeom prst="rect">
            <a:avLst/>
          </a:prstGeom>
        </p:spPr>
        <p:txBody>
          <a:bodyPr wrap="square">
            <a:spAutoFit/>
          </a:bodyPr>
          <a:lstStyle/>
          <a:p>
            <a:pPr algn="just">
              <a:lnSpc>
                <a:spcPct val="150000"/>
              </a:lnSpc>
            </a:pPr>
            <a:r>
              <a:rPr lang="en-US" b="1">
                <a:latin typeface="Arial" pitchFamily="34" charset="0"/>
                <a:cs typeface="Arial" pitchFamily="34" charset="0"/>
              </a:rPr>
              <a:t>- Truyền thống quê hương là những nét bản sắc độc đáo, đặc trưng riêng của từng vùng đất, từng miền quê, phản ánh cuộc sống, nghề nghiệp và con người của địa phương đó.</a:t>
            </a:r>
            <a:endParaRPr lang="vi-VN" b="1">
              <a:latin typeface="Arial" pitchFamily="34" charset="0"/>
              <a:cs typeface="Arial" pitchFamily="34" charset="0"/>
            </a:endParaRPr>
          </a:p>
          <a:p>
            <a:pPr algn="just">
              <a:lnSpc>
                <a:spcPct val="150000"/>
              </a:lnSpc>
            </a:pPr>
            <a:r>
              <a:rPr lang="en-US" b="1">
                <a:latin typeface="Arial" pitchFamily="34" charset="0"/>
                <a:cs typeface="Arial" pitchFamily="34" charset="0"/>
              </a:rPr>
              <a:t>- Mỗi truyền thống của quê hương đều đáng trân trọng, tự hào.</a:t>
            </a:r>
            <a:endParaRPr lang="vi-VN" b="1">
              <a:latin typeface="Arial" pitchFamily="34" charset="0"/>
              <a:cs typeface="Arial" pitchFamily="34" charset="0"/>
            </a:endParaRPr>
          </a:p>
        </p:txBody>
      </p:sp>
      <p:pic>
        <p:nvPicPr>
          <p:cNvPr id="17" name="Picture 16" descr="conclusion.png"/>
          <p:cNvPicPr>
            <a:picLocks noChangeAspect="1"/>
          </p:cNvPicPr>
          <p:nvPr/>
        </p:nvPicPr>
        <p:blipFill>
          <a:blip r:embed="rId2" cstate="print"/>
          <a:stretch>
            <a:fillRect/>
          </a:stretch>
        </p:blipFill>
        <p:spPr>
          <a:xfrm rot="17288355">
            <a:off x="7454476" y="42150"/>
            <a:ext cx="1354796" cy="1371119"/>
          </a:xfrm>
          <a:prstGeom prst="rect">
            <a:avLst/>
          </a:prstGeom>
        </p:spPr>
      </p:pic>
      <p:sp>
        <p:nvSpPr>
          <p:cNvPr id="18" name="Rectangle 17"/>
          <p:cNvSpPr/>
          <p:nvPr/>
        </p:nvSpPr>
        <p:spPr>
          <a:xfrm>
            <a:off x="3037316" y="263001"/>
            <a:ext cx="3671597" cy="658835"/>
          </a:xfrm>
          <a:prstGeom prst="rect">
            <a:avLst/>
          </a:prstGeom>
        </p:spPr>
        <p:txBody>
          <a:bodyPr wrap="square">
            <a:spAutoFit/>
          </a:bodyPr>
          <a:lstStyle/>
          <a:p>
            <a:pPr algn="just">
              <a:lnSpc>
                <a:spcPct val="150000"/>
              </a:lnSpc>
            </a:pPr>
            <a:r>
              <a:rPr lang="en-US" sz="2800" b="1">
                <a:solidFill>
                  <a:srgbClr val="FF0000"/>
                </a:solidFill>
                <a:latin typeface="Arial" pitchFamily="34" charset="0"/>
                <a:cs typeface="Arial" pitchFamily="34" charset="0"/>
              </a:rPr>
              <a:t>KẾT LUẬN</a:t>
            </a:r>
            <a:endParaRPr lang="vi-VN" sz="2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5B264-B161-750A-E2C8-87436292DDF5}"/>
              </a:ext>
            </a:extLst>
          </p:cNvPr>
          <p:cNvSpPr txBox="1"/>
          <p:nvPr/>
        </p:nvSpPr>
        <p:spPr>
          <a:xfrm>
            <a:off x="169333" y="846667"/>
            <a:ext cx="8779934" cy="1754326"/>
          </a:xfrm>
          <a:prstGeom prst="rect">
            <a:avLst/>
          </a:prstGeom>
          <a:noFill/>
        </p:spPr>
        <p:txBody>
          <a:bodyPr wrap="square" rtlCol="0">
            <a:spAutoFit/>
          </a:bodyPr>
          <a:lstStyle/>
          <a:p>
            <a:pPr algn="ctr"/>
            <a:r>
              <a:rPr lang="vi-VN" sz="3600" b="1" dirty="0">
                <a:solidFill>
                  <a:schemeClr val="tx2">
                    <a:lumMod val="50000"/>
                  </a:schemeClr>
                </a:solidFill>
                <a:latin typeface="+mj-lt"/>
              </a:rPr>
              <a:t>CHỦ ĐỀ 4: TIẾP NỐI TRUYỀN THỐNG QUÊ HƯƠNG</a:t>
            </a:r>
          </a:p>
          <a:p>
            <a:pPr algn="ctr"/>
            <a:r>
              <a:rPr lang="vi-VN" sz="3600" b="1" dirty="0">
                <a:solidFill>
                  <a:schemeClr val="tx2">
                    <a:lumMod val="50000"/>
                  </a:schemeClr>
                </a:solidFill>
                <a:latin typeface="+mj-lt"/>
              </a:rPr>
              <a:t>GIỮ GÌN CHO TƯƠNG LAI</a:t>
            </a:r>
            <a:endParaRPr lang="en-US" sz="3600" b="1" dirty="0">
              <a:solidFill>
                <a:schemeClr val="tx2">
                  <a:lumMod val="50000"/>
                </a:schemeClr>
              </a:solidFill>
              <a:latin typeface="+mj-lt"/>
            </a:endParaRPr>
          </a:p>
        </p:txBody>
      </p:sp>
    </p:spTree>
    <p:extLst>
      <p:ext uri="{BB962C8B-B14F-4D97-AF65-F5344CB8AC3E}">
        <p14:creationId xmlns:p14="http://schemas.microsoft.com/office/powerpoint/2010/main" val="508134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pic>
        <p:nvPicPr>
          <p:cNvPr id="4" name="Picture 3" descr="contents.png"/>
          <p:cNvPicPr>
            <a:picLocks noChangeAspect="1"/>
          </p:cNvPicPr>
          <p:nvPr/>
        </p:nvPicPr>
        <p:blipFill>
          <a:blip r:embed="rId3" cstate="print"/>
          <a:stretch>
            <a:fillRect/>
          </a:stretch>
        </p:blipFill>
        <p:spPr>
          <a:xfrm>
            <a:off x="916621" y="1047750"/>
            <a:ext cx="6605151" cy="2851904"/>
          </a:xfrm>
          <a:prstGeom prst="rect">
            <a:avLst/>
          </a:prstGeom>
        </p:spPr>
      </p:pic>
      <p:sp>
        <p:nvSpPr>
          <p:cNvPr id="5" name="TextBox 4"/>
          <p:cNvSpPr txBox="1"/>
          <p:nvPr/>
        </p:nvSpPr>
        <p:spPr>
          <a:xfrm>
            <a:off x="2466088" y="1445444"/>
            <a:ext cx="4288080" cy="1685846"/>
          </a:xfrm>
          <a:prstGeom prst="rect">
            <a:avLst/>
          </a:prstGeom>
          <a:noFill/>
        </p:spPr>
        <p:txBody>
          <a:bodyPr wrap="square" rtlCol="0">
            <a:spAutoFit/>
          </a:bodyPr>
          <a:lstStyle/>
          <a:p>
            <a:pPr algn="just">
              <a:lnSpc>
                <a:spcPct val="150000"/>
              </a:lnSpc>
            </a:pPr>
            <a:r>
              <a:rPr lang="en-US" sz="2400" b="1">
                <a:solidFill>
                  <a:schemeClr val="bg1"/>
                </a:solidFill>
                <a:latin typeface="Arial" pitchFamily="34" charset="0"/>
                <a:cs typeface="Arial" pitchFamily="34" charset="0"/>
              </a:rPr>
              <a:t>Em đã và đang làm gì để góp phần lưu giữ truyền thống địa phương</a:t>
            </a:r>
            <a:endParaRPr lang="vi-VN" sz="24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808998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png"/>
          <p:cNvPicPr>
            <a:picLocks noChangeAspect="1"/>
          </p:cNvPicPr>
          <p:nvPr/>
        </p:nvPicPr>
        <p:blipFill>
          <a:blip r:embed="rId2" cstate="print"/>
          <a:stretch>
            <a:fillRect/>
          </a:stretch>
        </p:blipFill>
        <p:spPr>
          <a:xfrm>
            <a:off x="153054" y="1073037"/>
            <a:ext cx="3210736" cy="2749384"/>
          </a:xfrm>
          <a:prstGeom prst="rect">
            <a:avLst/>
          </a:prstGeom>
        </p:spPr>
      </p:pic>
      <p:sp>
        <p:nvSpPr>
          <p:cNvPr id="14" name="TextBox 3">
            <a:extLst>
              <a:ext uri="{FF2B5EF4-FFF2-40B4-BE49-F238E27FC236}">
                <a16:creationId xmlns:a16="http://schemas.microsoft.com/office/drawing/2014/main" id="{E2A07824-D142-46B1-8903-F7ED483B9B1C}"/>
              </a:ext>
            </a:extLst>
          </p:cNvPr>
          <p:cNvSpPr txBox="1"/>
          <p:nvPr/>
        </p:nvSpPr>
        <p:spPr>
          <a:xfrm>
            <a:off x="3625047" y="1298971"/>
            <a:ext cx="5518953" cy="1212833"/>
          </a:xfrm>
          <a:prstGeom prst="rect">
            <a:avLst/>
          </a:prstGeom>
        </p:spPr>
        <p:txBody>
          <a:bodyPr wrap="square" lIns="0" tIns="0" rIns="0" bIns="0" rtlCol="0" anchor="t">
            <a:spAutoFit/>
          </a:bodyPr>
          <a:lstStyle/>
          <a:p>
            <a:pPr algn="ctr">
              <a:lnSpc>
                <a:spcPct val="150000"/>
              </a:lnSpc>
            </a:pPr>
            <a:r>
              <a:rPr lang="en-US" sz="2800" b="1" spc="33" dirty="0">
                <a:solidFill>
                  <a:srgbClr val="FF0000"/>
                </a:solidFill>
                <a:latin typeface="Arial" panose="020B0604020202020204" pitchFamily="34" charset="0"/>
                <a:cs typeface="Arial" panose="020B0604020202020204" pitchFamily="34" charset="0"/>
              </a:rPr>
              <a:t>CẢM ƠN CÁC EM </a:t>
            </a:r>
          </a:p>
          <a:p>
            <a:pPr algn="ctr">
              <a:lnSpc>
                <a:spcPct val="150000"/>
              </a:lnSpc>
            </a:pPr>
            <a:r>
              <a:rPr lang="en-US" sz="2800" b="1" spc="33" dirty="0">
                <a:solidFill>
                  <a:srgbClr val="FF0000"/>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92367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_ballon.png"/>
          <p:cNvPicPr>
            <a:picLocks noChangeAspect="1"/>
          </p:cNvPicPr>
          <p:nvPr/>
        </p:nvPicPr>
        <p:blipFill>
          <a:blip r:embed="rId2" cstate="print"/>
          <a:stretch>
            <a:fillRect/>
          </a:stretch>
        </p:blipFill>
        <p:spPr>
          <a:xfrm>
            <a:off x="7315200" y="361950"/>
            <a:ext cx="1186679" cy="971550"/>
          </a:xfrm>
          <a:prstGeom prst="rect">
            <a:avLst/>
          </a:prstGeom>
        </p:spPr>
      </p:pic>
      <p:sp>
        <p:nvSpPr>
          <p:cNvPr id="3" name="TextBox 2"/>
          <p:cNvSpPr txBox="1"/>
          <p:nvPr/>
        </p:nvSpPr>
        <p:spPr>
          <a:xfrm>
            <a:off x="6324600"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pic>
        <p:nvPicPr>
          <p:cNvPr id="4" name="Picture 3" descr="contents.png"/>
          <p:cNvPicPr>
            <a:picLocks noChangeAspect="1"/>
          </p:cNvPicPr>
          <p:nvPr/>
        </p:nvPicPr>
        <p:blipFill>
          <a:blip r:embed="rId3" cstate="print"/>
          <a:stretch>
            <a:fillRect/>
          </a:stretch>
        </p:blipFill>
        <p:spPr>
          <a:xfrm>
            <a:off x="916622" y="1333500"/>
            <a:ext cx="7425688" cy="2370112"/>
          </a:xfrm>
          <a:prstGeom prst="rect">
            <a:avLst/>
          </a:prstGeom>
        </p:spPr>
      </p:pic>
      <p:sp>
        <p:nvSpPr>
          <p:cNvPr id="13" name="TextBox 5"/>
          <p:cNvSpPr txBox="1"/>
          <p:nvPr/>
        </p:nvSpPr>
        <p:spPr>
          <a:xfrm>
            <a:off x="2534655" y="1649834"/>
            <a:ext cx="5569527" cy="1404936"/>
          </a:xfrm>
          <a:prstGeom prst="rect">
            <a:avLst/>
          </a:prstGeom>
        </p:spPr>
        <p:txBody>
          <a:bodyPr wrap="square" lIns="0" tIns="0" rIns="0" bIns="0" rtlCol="0" anchor="t">
            <a:spAutoFit/>
          </a:bodyPr>
          <a:lstStyle/>
          <a:p>
            <a:pPr algn="just">
              <a:lnSpc>
                <a:spcPct val="250000"/>
              </a:lnSpc>
            </a:pPr>
            <a:r>
              <a:rPr lang="nl-NL" sz="2000" b="1">
                <a:solidFill>
                  <a:schemeClr val="bg1"/>
                </a:solidFill>
                <a:latin typeface="Arial" pitchFamily="34" charset="0"/>
                <a:cs typeface="Arial" pitchFamily="34" charset="0"/>
              </a:rPr>
              <a:t>1. Tìm hiểu về truyền thống địa phương</a:t>
            </a:r>
            <a:endParaRPr lang="vi-VN" sz="2000">
              <a:solidFill>
                <a:schemeClr val="bg1"/>
              </a:solidFill>
              <a:latin typeface="Arial" pitchFamily="34" charset="0"/>
              <a:cs typeface="Arial" pitchFamily="34" charset="0"/>
            </a:endParaRPr>
          </a:p>
          <a:p>
            <a:pPr algn="just">
              <a:lnSpc>
                <a:spcPct val="250000"/>
              </a:lnSpc>
            </a:pPr>
            <a:r>
              <a:rPr lang="nl-NL" sz="2000" b="1">
                <a:solidFill>
                  <a:schemeClr val="bg1"/>
                </a:solidFill>
                <a:latin typeface="Arial" pitchFamily="34" charset="0"/>
                <a:cs typeface="Arial" pitchFamily="34" charset="0"/>
              </a:rPr>
              <a:t>2. Giới thiệu về một truyền thống địa phương</a:t>
            </a:r>
            <a:endParaRPr lang="vi-VN" sz="2000">
              <a:solidFill>
                <a:schemeClr val="bg1"/>
              </a:solidFill>
              <a:latin typeface="Arial" pitchFamily="34" charset="0"/>
              <a:cs typeface="Arial" pitchFamily="34" charset="0"/>
            </a:endParaRPr>
          </a:p>
        </p:txBody>
      </p:sp>
      <p:sp>
        <p:nvSpPr>
          <p:cNvPr id="7" name="Rectangle 6"/>
          <p:cNvSpPr/>
          <p:nvPr/>
        </p:nvSpPr>
        <p:spPr>
          <a:xfrm>
            <a:off x="2950460" y="330218"/>
            <a:ext cx="3108543" cy="461665"/>
          </a:xfrm>
          <a:prstGeom prst="rect">
            <a:avLst/>
          </a:prstGeom>
        </p:spPr>
        <p:txBody>
          <a:bodyPr wrap="none">
            <a:spAutoFit/>
          </a:bodyPr>
          <a:lstStyle/>
          <a:p>
            <a:r>
              <a:rPr lang="en-US" sz="2400" b="1">
                <a:solidFill>
                  <a:srgbClr val="FF0000"/>
                </a:solidFill>
                <a:latin typeface="Arial" pitchFamily="34" charset="0"/>
                <a:cs typeface="Arial" pitchFamily="34" charset="0"/>
              </a:rPr>
              <a:t>NỘI DUNG BÀI HỌC</a:t>
            </a:r>
            <a:endParaRPr lang="vi-VN" sz="24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louds1.png"/>
          <p:cNvPicPr>
            <a:picLocks noChangeAspect="1"/>
          </p:cNvPicPr>
          <p:nvPr/>
        </p:nvPicPr>
        <p:blipFill>
          <a:blip r:embed="rId3" cstate="print"/>
          <a:stretch>
            <a:fillRect/>
          </a:stretch>
        </p:blipFill>
        <p:spPr>
          <a:xfrm>
            <a:off x="2528204" y="710310"/>
            <a:ext cx="3638550" cy="631346"/>
          </a:xfrm>
          <a:prstGeom prst="rect">
            <a:avLst/>
          </a:prstGeom>
        </p:spPr>
      </p:pic>
      <p:sp>
        <p:nvSpPr>
          <p:cNvPr id="3" name="TextBox 2"/>
          <p:cNvSpPr txBox="1"/>
          <p:nvPr/>
        </p:nvSpPr>
        <p:spPr>
          <a:xfrm>
            <a:off x="6332764" y="4904010"/>
            <a:ext cx="2819400" cy="229870"/>
          </a:xfrm>
          <a:prstGeom prst="rect">
            <a:avLst/>
          </a:prstGeom>
          <a:noFill/>
        </p:spPr>
        <p:txBody>
          <a:bodyPr wrap="square" rtlCol="0">
            <a:spAutoFit/>
          </a:bodyPr>
          <a:lstStyle/>
          <a:p>
            <a:r>
              <a:rPr lang="en-US" sz="900" dirty="0">
                <a:solidFill>
                  <a:srgbClr val="614208"/>
                </a:solidFill>
                <a:latin typeface="Barlow Condensed" panose="00000506000000000000" charset="0"/>
                <a:ea typeface="Barlow Condensed" panose="00000506000000000000" charset="0"/>
                <a:cs typeface="Arial" panose="020B0604020202020204" pitchFamily="34" charset="0"/>
              </a:rPr>
              <a:t>© 1999 -20XX IX Web Hosting. All rights reserved</a:t>
            </a:r>
          </a:p>
        </p:txBody>
      </p:sp>
      <p:grpSp>
        <p:nvGrpSpPr>
          <p:cNvPr id="4" name="Group 3"/>
          <p:cNvGrpSpPr/>
          <p:nvPr/>
        </p:nvGrpSpPr>
        <p:grpSpPr>
          <a:xfrm>
            <a:off x="1108983" y="2199785"/>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9" name="Picture 8" descr="yellow.png"/>
            <p:cNvPicPr>
              <a:picLocks noChangeAspect="1"/>
            </p:cNvPicPr>
            <p:nvPr/>
          </p:nvPicPr>
          <p:blipFill>
            <a:blip r:embed="rId4" cstate="print"/>
            <a:stretch>
              <a:fillRect/>
            </a:stretch>
          </p:blipFill>
          <p:spPr>
            <a:xfrm>
              <a:off x="4441776" y="1208314"/>
              <a:ext cx="586740" cy="609600"/>
            </a:xfrm>
            <a:prstGeom prst="rect">
              <a:avLst/>
            </a:prstGeom>
          </p:spPr>
        </p:pic>
      </p:grpSp>
      <p:pic>
        <p:nvPicPr>
          <p:cNvPr id="11" name="Picture 10" descr="field1.png"/>
          <p:cNvPicPr>
            <a:picLocks noChangeAspect="1"/>
          </p:cNvPicPr>
          <p:nvPr/>
        </p:nvPicPr>
        <p:blipFill>
          <a:blip r:embed="rId5" cstate="print"/>
          <a:stretch>
            <a:fillRect/>
          </a:stretch>
        </p:blipFill>
        <p:spPr>
          <a:xfrm>
            <a:off x="2452688" y="1321730"/>
            <a:ext cx="4238625" cy="643842"/>
          </a:xfrm>
          <a:prstGeom prst="rect">
            <a:avLst/>
          </a:prstGeom>
        </p:spPr>
      </p:pic>
      <p:pic>
        <p:nvPicPr>
          <p:cNvPr id="12" name="Picture 11" descr="server.png"/>
          <p:cNvPicPr>
            <a:picLocks noChangeAspect="1"/>
          </p:cNvPicPr>
          <p:nvPr/>
        </p:nvPicPr>
        <p:blipFill>
          <a:blip r:embed="rId6" cstate="print"/>
          <a:stretch>
            <a:fillRect/>
          </a:stretch>
        </p:blipFill>
        <p:spPr>
          <a:xfrm>
            <a:off x="3214830" y="515048"/>
            <a:ext cx="2714340" cy="1490662"/>
          </a:xfrm>
          <a:prstGeom prst="rect">
            <a:avLst/>
          </a:prstGeom>
        </p:spPr>
      </p:pic>
      <p:sp>
        <p:nvSpPr>
          <p:cNvPr id="15" name="Rectangle 14"/>
          <p:cNvSpPr/>
          <p:nvPr/>
        </p:nvSpPr>
        <p:spPr>
          <a:xfrm>
            <a:off x="1132718" y="3135185"/>
            <a:ext cx="7014869" cy="461665"/>
          </a:xfrm>
          <a:prstGeom prst="rect">
            <a:avLst/>
          </a:prstGeom>
        </p:spPr>
        <p:txBody>
          <a:bodyPr wrap="none">
            <a:spAutoFit/>
          </a:bodyPr>
          <a:lstStyle/>
          <a:p>
            <a:r>
              <a:rPr lang="vi-VN" sz="2400" b="1">
                <a:solidFill>
                  <a:srgbClr val="FF0000"/>
                </a:solidFill>
                <a:latin typeface="Arial" pitchFamily="34" charset="0"/>
                <a:cs typeface="Arial" pitchFamily="34" charset="0"/>
              </a:rPr>
              <a:t>1. </a:t>
            </a:r>
            <a:r>
              <a:rPr lang="en-US" sz="2400" b="1">
                <a:solidFill>
                  <a:srgbClr val="FF0000"/>
                </a:solidFill>
              </a:rPr>
              <a:t>TÌM HIỂU VỀ TRUYỀN THỐNG ĐỊA PHƯƠNG</a:t>
            </a:r>
            <a:endParaRPr lang="vi-VN" sz="2400" b="1">
              <a:solidFill>
                <a:srgbClr val="FF0000"/>
              </a:solidFill>
              <a:latin typeface="Arial" pitchFamily="34" charset="0"/>
              <a:cs typeface="Arial" pitchFamily="34" charset="0"/>
            </a:endParaRPr>
          </a:p>
        </p:txBody>
      </p:sp>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LL\Downloads\HDTN_6_SGK_27_5_2021_v1_Page28.jpg"/>
          <p:cNvPicPr>
            <a:picLocks noChangeAspect="1" noChangeArrowheads="1"/>
          </p:cNvPicPr>
          <p:nvPr/>
        </p:nvPicPr>
        <p:blipFill rotWithShape="1">
          <a:blip r:embed="rId2">
            <a:extLst>
              <a:ext uri="{28A0092B-C50C-407E-A947-70E740481C1C}">
                <a14:useLocalDpi xmlns:a14="http://schemas.microsoft.com/office/drawing/2010/main" val="0"/>
              </a:ext>
            </a:extLst>
          </a:blip>
          <a:srcRect l="19128" t="47948" r="49648" b="32369"/>
          <a:stretch/>
        </p:blipFill>
        <p:spPr bwMode="auto">
          <a:xfrm>
            <a:off x="373205" y="1612676"/>
            <a:ext cx="2064558" cy="21504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DELL\Downloads\HDTN_6_SGK_27_5_2021_v1_Page28.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49106" r="21880" b="33454"/>
          <a:stretch/>
        </p:blipFill>
        <p:spPr bwMode="auto">
          <a:xfrm>
            <a:off x="2437763" y="2416505"/>
            <a:ext cx="1928555" cy="20578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LL\Downloads\HDTN_6_SGK_27_5_2021_v1_Page28.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69262" r="19948" b="13298"/>
          <a:stretch/>
        </p:blipFill>
        <p:spPr bwMode="auto">
          <a:xfrm>
            <a:off x="6494376" y="2548575"/>
            <a:ext cx="2327566" cy="1927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LL\Downloads\HDTN_6_SGK_27_5_2021_v1_Page28.jpg"/>
          <p:cNvPicPr>
            <a:picLocks noChangeAspect="1" noChangeArrowheads="1"/>
          </p:cNvPicPr>
          <p:nvPr/>
        </p:nvPicPr>
        <p:blipFill rotWithShape="1">
          <a:blip r:embed="rId2">
            <a:extLst>
              <a:ext uri="{28A0092B-C50C-407E-A947-70E740481C1C}">
                <a14:useLocalDpi xmlns:a14="http://schemas.microsoft.com/office/drawing/2010/main" val="0"/>
              </a:ext>
            </a:extLst>
          </a:blip>
          <a:srcRect l="20377" t="67750" r="52147" b="13298"/>
          <a:stretch/>
        </p:blipFill>
        <p:spPr bwMode="auto">
          <a:xfrm>
            <a:off x="4366318" y="1668363"/>
            <a:ext cx="2128058" cy="20948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5169" y="904418"/>
            <a:ext cx="7710829" cy="369332"/>
          </a:xfrm>
          <a:prstGeom prst="rect">
            <a:avLst/>
          </a:prstGeom>
        </p:spPr>
        <p:txBody>
          <a:bodyPr wrap="none">
            <a:spAutoFit/>
          </a:bodyPr>
          <a:lstStyle/>
          <a:p>
            <a:r>
              <a:rPr lang="en-US" b="1" dirty="0">
                <a:solidFill>
                  <a:srgbClr val="FF0000"/>
                </a:solidFill>
                <a:latin typeface="Arial" pitchFamily="34" charset="0"/>
                <a:cs typeface="Arial" pitchFamily="34" charset="0"/>
              </a:rPr>
              <a:t> CHỦ ĐỀ: NGHỆ THUẬT, ẨM THỰC, NGHỀ TRUYỀN THỐNG, LỄ HỘI</a:t>
            </a:r>
            <a:endParaRPr lang="vi-VN" b="1" dirty="0">
              <a:solidFill>
                <a:srgbClr val="FF0000"/>
              </a:solidFill>
              <a:latin typeface="Arial" pitchFamily="34" charset="0"/>
              <a:cs typeface="Arial" pitchFamily="34" charset="0"/>
            </a:endParaRPr>
          </a:p>
        </p:txBody>
      </p:sp>
      <p:sp>
        <p:nvSpPr>
          <p:cNvPr id="8" name="Rounded Rectangle 7"/>
          <p:cNvSpPr/>
          <p:nvPr/>
        </p:nvSpPr>
        <p:spPr>
          <a:xfrm>
            <a:off x="895315" y="1662551"/>
            <a:ext cx="1319587" cy="1665659"/>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b="1">
                <a:solidFill>
                  <a:schemeClr val="tx1"/>
                </a:solidFill>
                <a:latin typeface="Arial" pitchFamily="34" charset="0"/>
                <a:cs typeface="Arial" pitchFamily="34" charset="0"/>
              </a:rPr>
              <a:t>NGHỆ THUẬT</a:t>
            </a:r>
            <a:endParaRPr lang="vi-VN" b="1">
              <a:solidFill>
                <a:schemeClr val="tx1"/>
              </a:solidFill>
              <a:latin typeface="Arial" pitchFamily="34" charset="0"/>
              <a:cs typeface="Arial" pitchFamily="34" charset="0"/>
            </a:endParaRPr>
          </a:p>
        </p:txBody>
      </p:sp>
      <p:sp>
        <p:nvSpPr>
          <p:cNvPr id="10" name="Rounded Rectangle 9"/>
          <p:cNvSpPr/>
          <p:nvPr/>
        </p:nvSpPr>
        <p:spPr>
          <a:xfrm>
            <a:off x="2891871" y="1715745"/>
            <a:ext cx="1319587" cy="166565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b="1">
                <a:solidFill>
                  <a:schemeClr val="tx1"/>
                </a:solidFill>
                <a:latin typeface="Arial" pitchFamily="34" charset="0"/>
                <a:cs typeface="Arial" pitchFamily="34" charset="0"/>
              </a:rPr>
              <a:t>ẨM THỰC</a:t>
            </a:r>
            <a:endParaRPr lang="vi-VN" b="1">
              <a:solidFill>
                <a:schemeClr val="tx1"/>
              </a:solidFill>
              <a:latin typeface="Arial" pitchFamily="34" charset="0"/>
              <a:cs typeface="Arial" pitchFamily="34" charset="0"/>
            </a:endParaRPr>
          </a:p>
        </p:txBody>
      </p:sp>
      <p:sp>
        <p:nvSpPr>
          <p:cNvPr id="11" name="Rounded Rectangle 10"/>
          <p:cNvSpPr/>
          <p:nvPr/>
        </p:nvSpPr>
        <p:spPr>
          <a:xfrm>
            <a:off x="4920178" y="1779750"/>
            <a:ext cx="1319587" cy="166565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b="1">
                <a:solidFill>
                  <a:schemeClr val="tx1"/>
                </a:solidFill>
                <a:latin typeface="Arial" pitchFamily="34" charset="0"/>
                <a:cs typeface="Arial" pitchFamily="34" charset="0"/>
              </a:rPr>
              <a:t>NGHỀ TRUYỀN THỐNG</a:t>
            </a:r>
            <a:endParaRPr lang="vi-VN" b="1">
              <a:solidFill>
                <a:schemeClr val="tx1"/>
              </a:solidFill>
              <a:latin typeface="Arial" pitchFamily="34" charset="0"/>
              <a:cs typeface="Arial" pitchFamily="34" charset="0"/>
            </a:endParaRPr>
          </a:p>
        </p:txBody>
      </p:sp>
      <p:sp>
        <p:nvSpPr>
          <p:cNvPr id="12" name="Rounded Rectangle 11"/>
          <p:cNvSpPr/>
          <p:nvPr/>
        </p:nvSpPr>
        <p:spPr>
          <a:xfrm>
            <a:off x="6879531" y="1779749"/>
            <a:ext cx="1319587" cy="1665659"/>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b="1">
                <a:solidFill>
                  <a:schemeClr val="tx1"/>
                </a:solidFill>
                <a:latin typeface="Arial" pitchFamily="34" charset="0"/>
                <a:cs typeface="Arial" pitchFamily="34" charset="0"/>
              </a:rPr>
              <a:t>LỄ HỘI</a:t>
            </a:r>
            <a:endParaRPr lang="vi-VN"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8044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4"/>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3A4BA3-FA9D-8323-544B-32171CE31307}"/>
              </a:ext>
            </a:extLst>
          </p:cNvPr>
          <p:cNvSpPr txBox="1"/>
          <p:nvPr/>
        </p:nvSpPr>
        <p:spPr>
          <a:xfrm>
            <a:off x="694267" y="338127"/>
            <a:ext cx="7890933" cy="1292662"/>
          </a:xfrm>
          <a:prstGeom prst="rect">
            <a:avLst/>
          </a:prstGeom>
          <a:noFill/>
        </p:spPr>
        <p:txBody>
          <a:bodyPr wrap="square" rtlCol="0">
            <a:spAutoFit/>
          </a:bodyPr>
          <a:lstStyle/>
          <a:p>
            <a:pPr algn="ctr"/>
            <a:r>
              <a:rPr lang="vi-VN" sz="2400" b="1" dirty="0">
                <a:solidFill>
                  <a:srgbClr val="FF0000"/>
                </a:solidFill>
                <a:latin typeface="+mj-lt"/>
              </a:rPr>
              <a:t>CHỦ ĐỀ NGHỆ THUẬT: Ca dao dân ca</a:t>
            </a:r>
          </a:p>
          <a:p>
            <a:r>
              <a:rPr lang="vi-VN" b="1" i="0" dirty="0">
                <a:solidFill>
                  <a:srgbClr val="2A384A"/>
                </a:solidFill>
                <a:effectLst/>
                <a:latin typeface="Times New Roman" panose="02020603050405020304" pitchFamily="18" charset="0"/>
                <a:cs typeface="Times New Roman" panose="02020603050405020304" pitchFamily="18" charset="0"/>
              </a:rPr>
              <a:t>- Ca dao, dân ca các dân tộc Quảng Ninh là kho tàng di sản văn hoá phi vật thể phong phú.</a:t>
            </a:r>
          </a:p>
          <a:p>
            <a:r>
              <a:rPr lang="vi-VN" b="1" dirty="0">
                <a:solidFill>
                  <a:srgbClr val="2A384A"/>
                </a:solidFill>
                <a:latin typeface="Times New Roman" panose="02020603050405020304" pitchFamily="18" charset="0"/>
                <a:cs typeface="Times New Roman" panose="02020603050405020304" pitchFamily="18" charset="0"/>
              </a:rPr>
              <a:t>- C</a:t>
            </a:r>
            <a:r>
              <a:rPr lang="vi-VN" b="1" i="0" dirty="0">
                <a:solidFill>
                  <a:srgbClr val="2A384A"/>
                </a:solidFill>
                <a:effectLst/>
                <a:latin typeface="Times New Roman" panose="02020603050405020304" pitchFamily="18" charset="0"/>
                <a:cs typeface="Times New Roman" panose="02020603050405020304" pitchFamily="18" charset="0"/>
              </a:rPr>
              <a:t>ó nhiều giá trị về mọi mặt được khai thác để biểu diễn phục vụ du lịch.</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78FD2ED-7F3B-5A61-B433-3489D696AC99}"/>
              </a:ext>
            </a:extLst>
          </p:cNvPr>
          <p:cNvPicPr>
            <a:picLocks noChangeAspect="1"/>
          </p:cNvPicPr>
          <p:nvPr/>
        </p:nvPicPr>
        <p:blipFill>
          <a:blip r:embed="rId2"/>
          <a:stretch>
            <a:fillRect/>
          </a:stretch>
        </p:blipFill>
        <p:spPr>
          <a:xfrm>
            <a:off x="694267" y="1677994"/>
            <a:ext cx="2963331" cy="1834718"/>
          </a:xfrm>
          <a:prstGeom prst="rect">
            <a:avLst/>
          </a:prstGeom>
        </p:spPr>
      </p:pic>
      <p:sp>
        <p:nvSpPr>
          <p:cNvPr id="5" name="TextBox 4">
            <a:extLst>
              <a:ext uri="{FF2B5EF4-FFF2-40B4-BE49-F238E27FC236}">
                <a16:creationId xmlns:a16="http://schemas.microsoft.com/office/drawing/2014/main" id="{2293BFE0-FA43-C724-6A5D-D716AC24BB93}"/>
              </a:ext>
            </a:extLst>
          </p:cNvPr>
          <p:cNvSpPr txBox="1"/>
          <p:nvPr/>
        </p:nvSpPr>
        <p:spPr>
          <a:xfrm>
            <a:off x="152401" y="3512711"/>
            <a:ext cx="4572000" cy="923330"/>
          </a:xfrm>
          <a:prstGeom prst="rect">
            <a:avLst/>
          </a:prstGeom>
          <a:noFill/>
        </p:spPr>
        <p:txBody>
          <a:bodyPr wrap="square">
            <a:spAutoFit/>
          </a:bodyPr>
          <a:lstStyle/>
          <a:p>
            <a:r>
              <a:rPr lang="en-US" sz="1800" b="0" i="1" dirty="0" err="1">
                <a:solidFill>
                  <a:srgbClr val="000000"/>
                </a:solidFill>
                <a:effectLst/>
                <a:latin typeface="Times New Roman" panose="02020603050405020304" pitchFamily="18" charset="0"/>
                <a:cs typeface="Times New Roman" panose="02020603050405020304" pitchFamily="18" charset="0"/>
              </a:rPr>
              <a:t>Biểu</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diễn</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hát</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giao</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duyên</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tại</a:t>
            </a:r>
            <a:r>
              <a:rPr lang="en-US" sz="1800" b="0" i="1" dirty="0">
                <a:solidFill>
                  <a:srgbClr val="000000"/>
                </a:solidFill>
                <a:effectLst/>
                <a:latin typeface="Times New Roman" panose="02020603050405020304" pitchFamily="18" charset="0"/>
                <a:cs typeface="Times New Roman" panose="02020603050405020304" pitchFamily="18" charset="0"/>
              </a:rPr>
              <a:t> Trung </a:t>
            </a:r>
            <a:r>
              <a:rPr lang="en-US" sz="1800" b="0" i="1" dirty="0" err="1">
                <a:solidFill>
                  <a:srgbClr val="000000"/>
                </a:solidFill>
                <a:effectLst/>
                <a:latin typeface="Times New Roman" panose="02020603050405020304" pitchFamily="18" charset="0"/>
                <a:cs typeface="Times New Roman" panose="02020603050405020304" pitchFamily="18" charset="0"/>
              </a:rPr>
              <a:t>tâm</a:t>
            </a:r>
            <a:r>
              <a:rPr lang="en-US" sz="1800" b="0" i="1" dirty="0">
                <a:solidFill>
                  <a:srgbClr val="000000"/>
                </a:solidFill>
                <a:effectLst/>
                <a:latin typeface="Times New Roman" panose="02020603050405020304" pitchFamily="18" charset="0"/>
                <a:cs typeface="Times New Roman" panose="02020603050405020304" pitchFamily="18" charset="0"/>
              </a:rPr>
              <a:t> Văn </a:t>
            </a:r>
            <a:r>
              <a:rPr lang="en-US" sz="1800" b="0" i="1" dirty="0" err="1">
                <a:solidFill>
                  <a:srgbClr val="000000"/>
                </a:solidFill>
                <a:effectLst/>
                <a:latin typeface="Times New Roman" panose="02020603050405020304" pitchFamily="18" charset="0"/>
                <a:cs typeface="Times New Roman" panose="02020603050405020304" pitchFamily="18" charset="0"/>
              </a:rPr>
              <a:t>hoá</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nổi</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Cửa</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Vạn</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trên</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Vịnh</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Hạ</a:t>
            </a:r>
            <a:r>
              <a:rPr lang="en-US" sz="1800" b="0" i="1" dirty="0">
                <a:solidFill>
                  <a:srgbClr val="000000"/>
                </a:solidFill>
                <a:effectLst/>
                <a:latin typeface="Times New Roman" panose="02020603050405020304" pitchFamily="18" charset="0"/>
                <a:cs typeface="Times New Roman" panose="02020603050405020304" pitchFamily="18" charset="0"/>
              </a:rPr>
              <a:t> Long </a:t>
            </a:r>
            <a:r>
              <a:rPr lang="en-US" sz="1800" b="0" i="1" dirty="0" err="1">
                <a:solidFill>
                  <a:srgbClr val="000000"/>
                </a:solidFill>
                <a:effectLst/>
                <a:latin typeface="Times New Roman" panose="02020603050405020304" pitchFamily="18" charset="0"/>
                <a:cs typeface="Times New Roman" panose="02020603050405020304" pitchFamily="18" charset="0"/>
              </a:rPr>
              <a:t>phục</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vụ</a:t>
            </a:r>
            <a:r>
              <a:rPr lang="en-US" sz="1800" b="0" i="1" dirty="0">
                <a:solidFill>
                  <a:srgbClr val="000000"/>
                </a:solidFill>
                <a:effectLst/>
                <a:latin typeface="Times New Roman" panose="02020603050405020304" pitchFamily="18" charset="0"/>
                <a:cs typeface="Times New Roman" panose="02020603050405020304" pitchFamily="18" charset="0"/>
              </a:rPr>
              <a:t> du </a:t>
            </a:r>
            <a:r>
              <a:rPr lang="en-US" sz="1800" b="0" i="1" dirty="0" err="1">
                <a:solidFill>
                  <a:srgbClr val="000000"/>
                </a:solidFill>
                <a:effectLst/>
                <a:latin typeface="Times New Roman" panose="02020603050405020304" pitchFamily="18" charset="0"/>
                <a:cs typeface="Times New Roman" panose="02020603050405020304" pitchFamily="18" charset="0"/>
              </a:rPr>
              <a:t>khách</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5F22093-E978-E7D0-4D77-2EF21FC280FD}"/>
              </a:ext>
            </a:extLst>
          </p:cNvPr>
          <p:cNvPicPr>
            <a:picLocks noChangeAspect="1"/>
          </p:cNvPicPr>
          <p:nvPr/>
        </p:nvPicPr>
        <p:blipFill>
          <a:blip r:embed="rId3"/>
          <a:stretch>
            <a:fillRect/>
          </a:stretch>
        </p:blipFill>
        <p:spPr>
          <a:xfrm>
            <a:off x="4834465" y="1677994"/>
            <a:ext cx="3691061" cy="1834717"/>
          </a:xfrm>
          <a:prstGeom prst="rect">
            <a:avLst/>
          </a:prstGeom>
        </p:spPr>
      </p:pic>
      <p:sp>
        <p:nvSpPr>
          <p:cNvPr id="8" name="TextBox 7">
            <a:extLst>
              <a:ext uri="{FF2B5EF4-FFF2-40B4-BE49-F238E27FC236}">
                <a16:creationId xmlns:a16="http://schemas.microsoft.com/office/drawing/2014/main" id="{7F5C1B47-E31C-F37D-7EB7-151957F46776}"/>
              </a:ext>
            </a:extLst>
          </p:cNvPr>
          <p:cNvSpPr txBox="1"/>
          <p:nvPr/>
        </p:nvSpPr>
        <p:spPr>
          <a:xfrm>
            <a:off x="4834465" y="3503289"/>
            <a:ext cx="4064000" cy="923330"/>
          </a:xfrm>
          <a:prstGeom prst="rect">
            <a:avLst/>
          </a:prstGeom>
          <a:noFill/>
        </p:spPr>
        <p:txBody>
          <a:bodyPr wrap="square">
            <a:spAutoFit/>
          </a:bodyPr>
          <a:lstStyle/>
          <a:p>
            <a:r>
              <a:rPr lang="en-US" sz="1800" b="0" i="1" dirty="0" err="1">
                <a:solidFill>
                  <a:srgbClr val="000000"/>
                </a:solidFill>
                <a:effectLst/>
                <a:latin typeface="Times New Roman" panose="02020603050405020304" pitchFamily="18" charset="0"/>
                <a:cs typeface="Times New Roman" panose="02020603050405020304" pitchFamily="18" charset="0"/>
              </a:rPr>
              <a:t>Hát</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dân</a:t>
            </a:r>
            <a:r>
              <a:rPr lang="en-US" sz="1800" b="0" i="1" dirty="0">
                <a:solidFill>
                  <a:srgbClr val="000000"/>
                </a:solidFill>
                <a:effectLst/>
                <a:latin typeface="Times New Roman" panose="02020603050405020304" pitchFamily="18" charset="0"/>
                <a:cs typeface="Times New Roman" panose="02020603050405020304" pitchFamily="18" charset="0"/>
              </a:rPr>
              <a:t> ca </a:t>
            </a:r>
            <a:r>
              <a:rPr lang="en-US" sz="1800" b="0" i="1" dirty="0" err="1">
                <a:solidFill>
                  <a:srgbClr val="000000"/>
                </a:solidFill>
                <a:effectLst/>
                <a:latin typeface="Times New Roman" panose="02020603050405020304" pitchFamily="18" charset="0"/>
                <a:cs typeface="Times New Roman" panose="02020603050405020304" pitchFamily="18" charset="0"/>
              </a:rPr>
              <a:t>phục</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vụ</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khách</a:t>
            </a:r>
            <a:r>
              <a:rPr lang="en-US" sz="1800" b="0" i="1" dirty="0">
                <a:solidFill>
                  <a:srgbClr val="000000"/>
                </a:solidFill>
                <a:effectLst/>
                <a:latin typeface="Times New Roman" panose="02020603050405020304" pitchFamily="18" charset="0"/>
                <a:cs typeface="Times New Roman" panose="02020603050405020304" pitchFamily="18" charset="0"/>
              </a:rPr>
              <a:t> du </a:t>
            </a:r>
            <a:r>
              <a:rPr lang="en-US" sz="1800" b="0" i="1" dirty="0" err="1">
                <a:solidFill>
                  <a:srgbClr val="000000"/>
                </a:solidFill>
                <a:effectLst/>
                <a:latin typeface="Times New Roman" panose="02020603050405020304" pitchFamily="18" charset="0"/>
                <a:cs typeface="Times New Roman" panose="02020603050405020304" pitchFamily="18" charset="0"/>
              </a:rPr>
              <a:t>lịch</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tại</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Khu</a:t>
            </a:r>
            <a:r>
              <a:rPr lang="en-US" sz="1800" b="0" i="1" dirty="0">
                <a:solidFill>
                  <a:srgbClr val="000000"/>
                </a:solidFill>
                <a:effectLst/>
                <a:latin typeface="Times New Roman" panose="02020603050405020304" pitchFamily="18" charset="0"/>
                <a:cs typeface="Times New Roman" panose="02020603050405020304" pitchFamily="18" charset="0"/>
              </a:rPr>
              <a:t> Du </a:t>
            </a:r>
            <a:r>
              <a:rPr lang="en-US" sz="1800" b="0" i="1" dirty="0" err="1">
                <a:solidFill>
                  <a:srgbClr val="000000"/>
                </a:solidFill>
                <a:effectLst/>
                <a:latin typeface="Times New Roman" panose="02020603050405020304" pitchFamily="18" charset="0"/>
                <a:cs typeface="Times New Roman" panose="02020603050405020304" pitchFamily="18" charset="0"/>
              </a:rPr>
              <a:t>lịch</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Làng</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quê</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Yên</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Đức</a:t>
            </a:r>
            <a:r>
              <a:rPr lang="en-US" sz="1800" b="0" i="1" dirty="0">
                <a:solidFill>
                  <a:srgbClr val="000000"/>
                </a:solidFill>
                <a:effectLst/>
                <a:latin typeface="Times New Roman" panose="02020603050405020304" pitchFamily="18" charset="0"/>
                <a:cs typeface="Times New Roman" panose="02020603050405020304" pitchFamily="18" charset="0"/>
              </a:rPr>
              <a:t> (TX </a:t>
            </a:r>
            <a:r>
              <a:rPr lang="en-US" sz="1800" b="0" i="1" dirty="0" err="1">
                <a:solidFill>
                  <a:srgbClr val="000000"/>
                </a:solidFill>
                <a:effectLst/>
                <a:latin typeface="Times New Roman" panose="02020603050405020304" pitchFamily="18" charset="0"/>
                <a:cs typeface="Times New Roman" panose="02020603050405020304" pitchFamily="18" charset="0"/>
              </a:rPr>
              <a:t>Đông</a:t>
            </a:r>
            <a:r>
              <a:rPr lang="en-US" sz="1800" b="0" i="1" dirty="0">
                <a:solidFill>
                  <a:srgbClr val="000000"/>
                </a:solidFill>
                <a:effectLst/>
                <a:latin typeface="Times New Roman" panose="02020603050405020304" pitchFamily="18" charset="0"/>
                <a:cs typeface="Times New Roman" panose="02020603050405020304" pitchFamily="18" charset="0"/>
              </a:rPr>
              <a:t> </a:t>
            </a:r>
            <a:r>
              <a:rPr lang="en-US" sz="1800" b="0" i="1" dirty="0" err="1">
                <a:solidFill>
                  <a:srgbClr val="000000"/>
                </a:solidFill>
                <a:effectLst/>
                <a:latin typeface="Times New Roman" panose="02020603050405020304" pitchFamily="18" charset="0"/>
                <a:cs typeface="Times New Roman" panose="02020603050405020304" pitchFamily="18" charset="0"/>
              </a:rPr>
              <a:t>Triều</a:t>
            </a:r>
            <a:r>
              <a:rPr lang="en-US" sz="1800" b="0" i="1" dirty="0">
                <a:solidFill>
                  <a:srgbClr val="000000"/>
                </a:solidFill>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288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99FEE3-EA8E-B153-F04C-59D77EE9C714}"/>
              </a:ext>
            </a:extLst>
          </p:cNvPr>
          <p:cNvSpPr txBox="1"/>
          <p:nvPr/>
        </p:nvSpPr>
        <p:spPr>
          <a:xfrm>
            <a:off x="2595035" y="150396"/>
            <a:ext cx="6172195" cy="707886"/>
          </a:xfrm>
          <a:prstGeom prst="rect">
            <a:avLst/>
          </a:prstGeom>
          <a:noFill/>
        </p:spPr>
        <p:txBody>
          <a:bodyPr wrap="square">
            <a:spAutoFit/>
          </a:bodyPr>
          <a:lstStyle/>
          <a:p>
            <a:r>
              <a:rPr lang="vi-VN" sz="4000" b="1" dirty="0">
                <a:solidFill>
                  <a:srgbClr val="FF0000"/>
                </a:solidFill>
                <a:latin typeface="+mj-lt"/>
              </a:rPr>
              <a:t>CHỦ ĐỀ ẨM THỰC </a:t>
            </a:r>
            <a:endParaRPr lang="en-US" sz="4000" dirty="0"/>
          </a:p>
        </p:txBody>
      </p:sp>
      <p:pic>
        <p:nvPicPr>
          <p:cNvPr id="2" name="Picture 1">
            <a:extLst>
              <a:ext uri="{FF2B5EF4-FFF2-40B4-BE49-F238E27FC236}">
                <a16:creationId xmlns:a16="http://schemas.microsoft.com/office/drawing/2014/main" id="{C38ABAA4-4C97-A1F0-4DDF-7426C98C45AE}"/>
              </a:ext>
            </a:extLst>
          </p:cNvPr>
          <p:cNvPicPr>
            <a:picLocks noChangeAspect="1"/>
          </p:cNvPicPr>
          <p:nvPr/>
        </p:nvPicPr>
        <p:blipFill>
          <a:blip r:embed="rId2"/>
          <a:stretch>
            <a:fillRect/>
          </a:stretch>
        </p:blipFill>
        <p:spPr>
          <a:xfrm>
            <a:off x="112887" y="921808"/>
            <a:ext cx="2933231" cy="1649942"/>
          </a:xfrm>
          <a:prstGeom prst="rect">
            <a:avLst/>
          </a:prstGeom>
        </p:spPr>
      </p:pic>
      <p:sp>
        <p:nvSpPr>
          <p:cNvPr id="5" name="TextBox 4">
            <a:extLst>
              <a:ext uri="{FF2B5EF4-FFF2-40B4-BE49-F238E27FC236}">
                <a16:creationId xmlns:a16="http://schemas.microsoft.com/office/drawing/2014/main" id="{E98177F3-2568-60F1-F9F6-823E36A3E778}"/>
              </a:ext>
            </a:extLst>
          </p:cNvPr>
          <p:cNvSpPr txBox="1"/>
          <p:nvPr/>
        </p:nvSpPr>
        <p:spPr>
          <a:xfrm>
            <a:off x="474113" y="2604621"/>
            <a:ext cx="1871133" cy="369332"/>
          </a:xfrm>
          <a:prstGeom prst="rect">
            <a:avLst/>
          </a:prstGeom>
          <a:noFill/>
        </p:spPr>
        <p:txBody>
          <a:bodyPr wrap="square">
            <a:spAutoFit/>
          </a:bodyPr>
          <a:lstStyle/>
          <a:p>
            <a:r>
              <a:rPr lang="en-US" b="0" i="1" dirty="0" err="1">
                <a:solidFill>
                  <a:srgbClr val="000000"/>
                </a:solidFill>
                <a:effectLst/>
                <a:latin typeface="OpenSans-Regular"/>
              </a:rPr>
              <a:t>Chả</a:t>
            </a:r>
            <a:r>
              <a:rPr lang="en-US" b="0" i="1" dirty="0">
                <a:solidFill>
                  <a:srgbClr val="000000"/>
                </a:solidFill>
                <a:effectLst/>
                <a:latin typeface="OpenSans-Regular"/>
              </a:rPr>
              <a:t> </a:t>
            </a:r>
            <a:r>
              <a:rPr lang="en-US" b="0" i="1" dirty="0" err="1">
                <a:solidFill>
                  <a:srgbClr val="000000"/>
                </a:solidFill>
                <a:effectLst/>
                <a:latin typeface="OpenSans-Regular"/>
              </a:rPr>
              <a:t>mực</a:t>
            </a:r>
            <a:r>
              <a:rPr lang="en-US" b="0" i="1" dirty="0">
                <a:solidFill>
                  <a:srgbClr val="000000"/>
                </a:solidFill>
                <a:effectLst/>
                <a:latin typeface="OpenSans-Regular"/>
              </a:rPr>
              <a:t> </a:t>
            </a:r>
            <a:r>
              <a:rPr lang="en-US" b="0" i="1" dirty="0" err="1">
                <a:solidFill>
                  <a:srgbClr val="000000"/>
                </a:solidFill>
                <a:effectLst/>
                <a:latin typeface="OpenSans-Regular"/>
              </a:rPr>
              <a:t>Hạ</a:t>
            </a:r>
            <a:r>
              <a:rPr lang="en-US" b="0" i="1" dirty="0">
                <a:solidFill>
                  <a:srgbClr val="000000"/>
                </a:solidFill>
                <a:effectLst/>
                <a:latin typeface="OpenSans-Regular"/>
              </a:rPr>
              <a:t> Long</a:t>
            </a:r>
            <a:endParaRPr lang="en-US" dirty="0"/>
          </a:p>
        </p:txBody>
      </p:sp>
      <p:pic>
        <p:nvPicPr>
          <p:cNvPr id="1028" name="Picture 4" descr="Bánh gật gù Tiên Yên">
            <a:extLst>
              <a:ext uri="{FF2B5EF4-FFF2-40B4-BE49-F238E27FC236}">
                <a16:creationId xmlns:a16="http://schemas.microsoft.com/office/drawing/2014/main" id="{89B1DE13-E23D-AE8D-D400-532AA01145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9253" y="921808"/>
            <a:ext cx="2933230" cy="1649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8681B0-3B3F-85B9-8968-1B63EBE67B5D}"/>
              </a:ext>
            </a:extLst>
          </p:cNvPr>
          <p:cNvSpPr txBox="1"/>
          <p:nvPr/>
        </p:nvSpPr>
        <p:spPr>
          <a:xfrm>
            <a:off x="3462866" y="2576109"/>
            <a:ext cx="2218267" cy="369332"/>
          </a:xfrm>
          <a:prstGeom prst="rect">
            <a:avLst/>
          </a:prstGeom>
          <a:noFill/>
        </p:spPr>
        <p:txBody>
          <a:bodyPr wrap="square">
            <a:spAutoFit/>
          </a:bodyPr>
          <a:lstStyle/>
          <a:p>
            <a:r>
              <a:rPr lang="en-US" b="0" i="1" dirty="0">
                <a:solidFill>
                  <a:srgbClr val="000000"/>
                </a:solidFill>
                <a:effectLst/>
                <a:latin typeface="OpenSans-Regular"/>
              </a:rPr>
              <a:t>Bánh </a:t>
            </a:r>
            <a:r>
              <a:rPr lang="en-US" b="0" i="1" dirty="0" err="1">
                <a:solidFill>
                  <a:srgbClr val="000000"/>
                </a:solidFill>
                <a:effectLst/>
                <a:latin typeface="OpenSans-Regular"/>
              </a:rPr>
              <a:t>gật</a:t>
            </a:r>
            <a:r>
              <a:rPr lang="en-US" b="0" i="1" dirty="0">
                <a:solidFill>
                  <a:srgbClr val="000000"/>
                </a:solidFill>
                <a:effectLst/>
                <a:latin typeface="OpenSans-Regular"/>
              </a:rPr>
              <a:t> </a:t>
            </a:r>
            <a:r>
              <a:rPr lang="en-US" b="0" i="1" dirty="0" err="1">
                <a:solidFill>
                  <a:srgbClr val="000000"/>
                </a:solidFill>
                <a:effectLst/>
                <a:latin typeface="OpenSans-Regular"/>
              </a:rPr>
              <a:t>gù</a:t>
            </a:r>
            <a:r>
              <a:rPr lang="en-US" b="0" i="1" dirty="0">
                <a:solidFill>
                  <a:srgbClr val="000000"/>
                </a:solidFill>
                <a:effectLst/>
                <a:latin typeface="OpenSans-Regular"/>
              </a:rPr>
              <a:t> Tiên </a:t>
            </a:r>
            <a:r>
              <a:rPr lang="en-US" b="0" i="1" dirty="0" err="1">
                <a:solidFill>
                  <a:srgbClr val="000000"/>
                </a:solidFill>
                <a:effectLst/>
                <a:latin typeface="OpenSans-Regular"/>
              </a:rPr>
              <a:t>Yên</a:t>
            </a:r>
            <a:endParaRPr lang="en-US" dirty="0"/>
          </a:p>
        </p:txBody>
      </p:sp>
      <p:pic>
        <p:nvPicPr>
          <p:cNvPr id="8" name="Picture 7">
            <a:extLst>
              <a:ext uri="{FF2B5EF4-FFF2-40B4-BE49-F238E27FC236}">
                <a16:creationId xmlns:a16="http://schemas.microsoft.com/office/drawing/2014/main" id="{CB84AFE2-73A6-055E-AE27-931E2D73C7EF}"/>
              </a:ext>
            </a:extLst>
          </p:cNvPr>
          <p:cNvPicPr>
            <a:picLocks noChangeAspect="1"/>
          </p:cNvPicPr>
          <p:nvPr/>
        </p:nvPicPr>
        <p:blipFill>
          <a:blip r:embed="rId4"/>
          <a:stretch>
            <a:fillRect/>
          </a:stretch>
        </p:blipFill>
        <p:spPr>
          <a:xfrm>
            <a:off x="6178780" y="921808"/>
            <a:ext cx="2933231" cy="1649942"/>
          </a:xfrm>
          <a:prstGeom prst="rect">
            <a:avLst/>
          </a:prstGeom>
        </p:spPr>
      </p:pic>
      <p:sp>
        <p:nvSpPr>
          <p:cNvPr id="9" name="TextBox 8">
            <a:extLst>
              <a:ext uri="{FF2B5EF4-FFF2-40B4-BE49-F238E27FC236}">
                <a16:creationId xmlns:a16="http://schemas.microsoft.com/office/drawing/2014/main" id="{27FBE459-14BC-73A8-EEBA-2332D4432082}"/>
              </a:ext>
            </a:extLst>
          </p:cNvPr>
          <p:cNvSpPr txBox="1"/>
          <p:nvPr/>
        </p:nvSpPr>
        <p:spPr>
          <a:xfrm>
            <a:off x="6536261" y="2604621"/>
            <a:ext cx="2218267" cy="369332"/>
          </a:xfrm>
          <a:prstGeom prst="rect">
            <a:avLst/>
          </a:prstGeom>
          <a:noFill/>
        </p:spPr>
        <p:txBody>
          <a:bodyPr wrap="square">
            <a:spAutoFit/>
          </a:bodyPr>
          <a:lstStyle/>
          <a:p>
            <a:r>
              <a:rPr lang="vi-VN" b="0" i="1" dirty="0">
                <a:solidFill>
                  <a:srgbClr val="000000"/>
                </a:solidFill>
                <a:effectLst/>
                <a:latin typeface="OpenSans-Regular"/>
              </a:rPr>
              <a:t>Nem chạo Quảng Yên</a:t>
            </a:r>
            <a:endParaRPr lang="en-US" dirty="0"/>
          </a:p>
        </p:txBody>
      </p:sp>
      <p:pic>
        <p:nvPicPr>
          <p:cNvPr id="10" name="Picture 9">
            <a:extLst>
              <a:ext uri="{FF2B5EF4-FFF2-40B4-BE49-F238E27FC236}">
                <a16:creationId xmlns:a16="http://schemas.microsoft.com/office/drawing/2014/main" id="{CC590B4D-CFF6-3787-6BA8-9BC0F9E1E1F7}"/>
              </a:ext>
            </a:extLst>
          </p:cNvPr>
          <p:cNvPicPr>
            <a:picLocks noChangeAspect="1"/>
          </p:cNvPicPr>
          <p:nvPr/>
        </p:nvPicPr>
        <p:blipFill>
          <a:blip r:embed="rId5"/>
          <a:stretch>
            <a:fillRect/>
          </a:stretch>
        </p:blipFill>
        <p:spPr>
          <a:xfrm>
            <a:off x="182545" y="3004607"/>
            <a:ext cx="2793913" cy="1571576"/>
          </a:xfrm>
          <a:prstGeom prst="rect">
            <a:avLst/>
          </a:prstGeom>
        </p:spPr>
      </p:pic>
      <p:sp>
        <p:nvSpPr>
          <p:cNvPr id="12" name="TextBox 11">
            <a:extLst>
              <a:ext uri="{FF2B5EF4-FFF2-40B4-BE49-F238E27FC236}">
                <a16:creationId xmlns:a16="http://schemas.microsoft.com/office/drawing/2014/main" id="{4BDEDCB9-4108-AE7A-48A4-734AD30C2BC4}"/>
              </a:ext>
            </a:extLst>
          </p:cNvPr>
          <p:cNvSpPr txBox="1"/>
          <p:nvPr/>
        </p:nvSpPr>
        <p:spPr>
          <a:xfrm>
            <a:off x="681392" y="4576183"/>
            <a:ext cx="1794933" cy="369332"/>
          </a:xfrm>
          <a:prstGeom prst="rect">
            <a:avLst/>
          </a:prstGeom>
          <a:noFill/>
        </p:spPr>
        <p:txBody>
          <a:bodyPr wrap="square">
            <a:spAutoFit/>
          </a:bodyPr>
          <a:lstStyle/>
          <a:p>
            <a:r>
              <a:rPr lang="en-US" b="0" i="1" dirty="0">
                <a:solidFill>
                  <a:srgbClr val="000000"/>
                </a:solidFill>
                <a:effectLst/>
                <a:latin typeface="OpenSans-Regular"/>
              </a:rPr>
              <a:t>Bánh </a:t>
            </a:r>
            <a:r>
              <a:rPr lang="en-US" b="0" i="1" dirty="0" err="1">
                <a:solidFill>
                  <a:srgbClr val="000000"/>
                </a:solidFill>
                <a:effectLst/>
                <a:latin typeface="OpenSans-Regular"/>
              </a:rPr>
              <a:t>tài</a:t>
            </a:r>
            <a:r>
              <a:rPr lang="en-US" b="0" i="1" dirty="0">
                <a:solidFill>
                  <a:srgbClr val="000000"/>
                </a:solidFill>
                <a:effectLst/>
                <a:latin typeface="OpenSans-Regular"/>
              </a:rPr>
              <a:t> </a:t>
            </a:r>
            <a:r>
              <a:rPr lang="en-US" b="0" i="1" dirty="0" err="1">
                <a:solidFill>
                  <a:srgbClr val="000000"/>
                </a:solidFill>
                <a:effectLst/>
                <a:latin typeface="OpenSans-Regular"/>
              </a:rPr>
              <a:t>lồng</a:t>
            </a:r>
            <a:r>
              <a:rPr lang="en-US" b="0" i="1" dirty="0">
                <a:solidFill>
                  <a:srgbClr val="000000"/>
                </a:solidFill>
                <a:effectLst/>
                <a:latin typeface="OpenSans-Regular"/>
              </a:rPr>
              <a:t> </a:t>
            </a:r>
            <a:r>
              <a:rPr lang="en-US" b="0" i="1" dirty="0" err="1">
                <a:solidFill>
                  <a:srgbClr val="000000"/>
                </a:solidFill>
                <a:effectLst/>
                <a:latin typeface="OpenSans-Regular"/>
              </a:rPr>
              <a:t>ệp</a:t>
            </a:r>
            <a:endParaRPr lang="en-US" dirty="0"/>
          </a:p>
        </p:txBody>
      </p:sp>
      <p:pic>
        <p:nvPicPr>
          <p:cNvPr id="13" name="Picture 12">
            <a:extLst>
              <a:ext uri="{FF2B5EF4-FFF2-40B4-BE49-F238E27FC236}">
                <a16:creationId xmlns:a16="http://schemas.microsoft.com/office/drawing/2014/main" id="{673542E0-EB39-4D24-9342-C88AD10A2156}"/>
              </a:ext>
            </a:extLst>
          </p:cNvPr>
          <p:cNvPicPr>
            <a:picLocks noChangeAspect="1"/>
          </p:cNvPicPr>
          <p:nvPr/>
        </p:nvPicPr>
        <p:blipFill>
          <a:blip r:embed="rId6"/>
          <a:stretch>
            <a:fillRect/>
          </a:stretch>
        </p:blipFill>
        <p:spPr>
          <a:xfrm>
            <a:off x="3208910" y="3004607"/>
            <a:ext cx="2793915" cy="1571577"/>
          </a:xfrm>
          <a:prstGeom prst="rect">
            <a:avLst/>
          </a:prstGeom>
        </p:spPr>
      </p:pic>
      <p:sp>
        <p:nvSpPr>
          <p:cNvPr id="15" name="TextBox 14">
            <a:extLst>
              <a:ext uri="{FF2B5EF4-FFF2-40B4-BE49-F238E27FC236}">
                <a16:creationId xmlns:a16="http://schemas.microsoft.com/office/drawing/2014/main" id="{3CD95180-A2AF-F546-7B9F-7700059C5414}"/>
              </a:ext>
            </a:extLst>
          </p:cNvPr>
          <p:cNvSpPr txBox="1"/>
          <p:nvPr/>
        </p:nvSpPr>
        <p:spPr>
          <a:xfrm>
            <a:off x="3619499" y="4639709"/>
            <a:ext cx="1947333" cy="369332"/>
          </a:xfrm>
          <a:prstGeom prst="rect">
            <a:avLst/>
          </a:prstGeom>
          <a:noFill/>
        </p:spPr>
        <p:txBody>
          <a:bodyPr wrap="square">
            <a:spAutoFit/>
          </a:bodyPr>
          <a:lstStyle/>
          <a:p>
            <a:r>
              <a:rPr lang="en-US" b="0" i="1" dirty="0" err="1">
                <a:solidFill>
                  <a:srgbClr val="000000"/>
                </a:solidFill>
                <a:effectLst/>
                <a:latin typeface="OpenSans-Regular"/>
              </a:rPr>
              <a:t>Măng</a:t>
            </a:r>
            <a:r>
              <a:rPr lang="en-US" b="0" i="1" dirty="0">
                <a:solidFill>
                  <a:srgbClr val="000000"/>
                </a:solidFill>
                <a:effectLst/>
                <a:latin typeface="OpenSans-Regular"/>
              </a:rPr>
              <a:t> </a:t>
            </a:r>
            <a:r>
              <a:rPr lang="en-US" b="0" i="1" dirty="0" err="1">
                <a:solidFill>
                  <a:srgbClr val="000000"/>
                </a:solidFill>
                <a:effectLst/>
                <a:latin typeface="OpenSans-Regular"/>
              </a:rPr>
              <a:t>trúc</a:t>
            </a:r>
            <a:r>
              <a:rPr lang="en-US" b="0" i="1" dirty="0">
                <a:solidFill>
                  <a:srgbClr val="000000"/>
                </a:solidFill>
                <a:effectLst/>
                <a:latin typeface="OpenSans-Regular"/>
              </a:rPr>
              <a:t> </a:t>
            </a:r>
            <a:r>
              <a:rPr lang="en-US" b="0" i="1" dirty="0" err="1">
                <a:solidFill>
                  <a:srgbClr val="000000"/>
                </a:solidFill>
                <a:effectLst/>
                <a:latin typeface="OpenSans-Regular"/>
              </a:rPr>
              <a:t>Yên</a:t>
            </a:r>
            <a:r>
              <a:rPr lang="en-US" b="0" i="1" dirty="0">
                <a:solidFill>
                  <a:srgbClr val="000000"/>
                </a:solidFill>
                <a:effectLst/>
                <a:latin typeface="OpenSans-Regular"/>
              </a:rPr>
              <a:t> </a:t>
            </a:r>
            <a:r>
              <a:rPr lang="en-US" b="0" i="1" dirty="0" err="1">
                <a:solidFill>
                  <a:srgbClr val="000000"/>
                </a:solidFill>
                <a:effectLst/>
                <a:latin typeface="OpenSans-Regular"/>
              </a:rPr>
              <a:t>Tử</a:t>
            </a:r>
            <a:endParaRPr lang="en-US" dirty="0"/>
          </a:p>
        </p:txBody>
      </p:sp>
      <p:pic>
        <p:nvPicPr>
          <p:cNvPr id="16" name="Picture 15">
            <a:extLst>
              <a:ext uri="{FF2B5EF4-FFF2-40B4-BE49-F238E27FC236}">
                <a16:creationId xmlns:a16="http://schemas.microsoft.com/office/drawing/2014/main" id="{DE4617D6-FD5B-A4D2-A4EB-43DD751228B8}"/>
              </a:ext>
            </a:extLst>
          </p:cNvPr>
          <p:cNvPicPr>
            <a:picLocks noChangeAspect="1"/>
          </p:cNvPicPr>
          <p:nvPr/>
        </p:nvPicPr>
        <p:blipFill>
          <a:blip r:embed="rId7"/>
          <a:stretch>
            <a:fillRect/>
          </a:stretch>
        </p:blipFill>
        <p:spPr>
          <a:xfrm>
            <a:off x="6366933" y="3004607"/>
            <a:ext cx="2793912" cy="1571576"/>
          </a:xfrm>
          <a:prstGeom prst="rect">
            <a:avLst/>
          </a:prstGeom>
        </p:spPr>
      </p:pic>
      <p:sp>
        <p:nvSpPr>
          <p:cNvPr id="18" name="TextBox 17">
            <a:extLst>
              <a:ext uri="{FF2B5EF4-FFF2-40B4-BE49-F238E27FC236}">
                <a16:creationId xmlns:a16="http://schemas.microsoft.com/office/drawing/2014/main" id="{DB605A36-8E1A-6E9E-8562-8F11FB645ED2}"/>
              </a:ext>
            </a:extLst>
          </p:cNvPr>
          <p:cNvSpPr txBox="1"/>
          <p:nvPr/>
        </p:nvSpPr>
        <p:spPr>
          <a:xfrm>
            <a:off x="6938208" y="4639709"/>
            <a:ext cx="1651362" cy="369332"/>
          </a:xfrm>
          <a:prstGeom prst="rect">
            <a:avLst/>
          </a:prstGeom>
          <a:noFill/>
        </p:spPr>
        <p:txBody>
          <a:bodyPr wrap="square">
            <a:spAutoFit/>
          </a:bodyPr>
          <a:lstStyle/>
          <a:p>
            <a:r>
              <a:rPr lang="en-US" b="0" i="1" dirty="0" err="1">
                <a:solidFill>
                  <a:srgbClr val="000000"/>
                </a:solidFill>
                <a:effectLst/>
                <a:latin typeface="OpenSans-Regular"/>
              </a:rPr>
              <a:t>Gà</a:t>
            </a:r>
            <a:r>
              <a:rPr lang="en-US" b="0" i="1" dirty="0">
                <a:solidFill>
                  <a:srgbClr val="000000"/>
                </a:solidFill>
                <a:effectLst/>
                <a:latin typeface="OpenSans-Regular"/>
              </a:rPr>
              <a:t> </a:t>
            </a:r>
            <a:r>
              <a:rPr lang="en-US" b="0" i="1" dirty="0" err="1">
                <a:solidFill>
                  <a:srgbClr val="000000"/>
                </a:solidFill>
                <a:effectLst/>
                <a:latin typeface="OpenSans-Regular"/>
              </a:rPr>
              <a:t>đồi</a:t>
            </a:r>
            <a:r>
              <a:rPr lang="en-US" b="0" i="1" dirty="0">
                <a:solidFill>
                  <a:srgbClr val="000000"/>
                </a:solidFill>
                <a:effectLst/>
                <a:latin typeface="OpenSans-Regular"/>
              </a:rPr>
              <a:t> Tiên </a:t>
            </a:r>
            <a:r>
              <a:rPr lang="en-US" b="0" i="1" dirty="0" err="1">
                <a:solidFill>
                  <a:srgbClr val="000000"/>
                </a:solidFill>
                <a:effectLst/>
                <a:latin typeface="OpenSans-Regular"/>
              </a:rPr>
              <a:t>Yên</a:t>
            </a:r>
            <a:endParaRPr lang="en-US" dirty="0"/>
          </a:p>
        </p:txBody>
      </p:sp>
    </p:spTree>
    <p:extLst>
      <p:ext uri="{BB962C8B-B14F-4D97-AF65-F5344CB8AC3E}">
        <p14:creationId xmlns:p14="http://schemas.microsoft.com/office/powerpoint/2010/main" val="345881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E401C5-7A34-FC07-92EE-85209B3209A9}"/>
              </a:ext>
            </a:extLst>
          </p:cNvPr>
          <p:cNvSpPr txBox="1"/>
          <p:nvPr/>
        </p:nvSpPr>
        <p:spPr>
          <a:xfrm>
            <a:off x="372534" y="1059933"/>
            <a:ext cx="8525933" cy="707886"/>
          </a:xfrm>
          <a:prstGeom prst="rect">
            <a:avLst/>
          </a:prstGeom>
          <a:noFill/>
        </p:spPr>
        <p:txBody>
          <a:bodyPr wrap="square">
            <a:spAutoFit/>
          </a:bodyPr>
          <a:lstStyle/>
          <a:p>
            <a:pPr algn="ctr"/>
            <a:r>
              <a:rPr lang="vi-VN" sz="4000" b="1" dirty="0">
                <a:solidFill>
                  <a:srgbClr val="FF0000"/>
                </a:solidFill>
                <a:latin typeface="+mj-lt"/>
              </a:rPr>
              <a:t>CHỦ ĐỀ: NGHỀ TRUYỀN THỐNG </a:t>
            </a:r>
            <a:endParaRPr lang="en-US" sz="4000" dirty="0"/>
          </a:p>
        </p:txBody>
      </p:sp>
    </p:spTree>
    <p:extLst>
      <p:ext uri="{BB962C8B-B14F-4D97-AF65-F5344CB8AC3E}">
        <p14:creationId xmlns:p14="http://schemas.microsoft.com/office/powerpoint/2010/main" val="988556921"/>
      </p:ext>
    </p:extLst>
  </p:cSld>
  <p:clrMapOvr>
    <a:masterClrMapping/>
  </p:clrMapOvr>
</p:sld>
</file>

<file path=ppt/theme/theme1.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04</Template>
  <TotalTime>466</TotalTime>
  <Words>1163</Words>
  <Application>Microsoft Office PowerPoint</Application>
  <PresentationFormat>On-screen Show (16:9)</PresentationFormat>
  <Paragraphs>110</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Barlow Condensed</vt:lpstr>
      <vt:lpstr>OpenSans-Regular</vt:lpstr>
      <vt:lpstr>Times New Roman</vt:lpstr>
      <vt:lpstr>URW Geometric</vt:lpstr>
      <vt:lpstr>var(--font-family-serif)</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dreamsummit</dc:creator>
  <dc:description>典藏馆 hccthy.taobao.com</dc:description>
  <cp:lastModifiedBy>Administrator</cp:lastModifiedBy>
  <cp:revision>42</cp:revision>
  <dcterms:created xsi:type="dcterms:W3CDTF">2018-12-10T14:14:00Z</dcterms:created>
  <dcterms:modified xsi:type="dcterms:W3CDTF">2025-05-17T08:01:17Z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9EA60596E4224CE1A74B740F31518DAE</vt:lpwstr>
  </property>
  <property fmtid="{D5CDD505-2E9C-101B-9397-08002B2CF9AE}" pid="3" name="KSOProductBuildVer">
    <vt:lpwstr>2052-11.1.0.10463</vt:lpwstr>
  </property>
</Properties>
</file>