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Poppins" panose="020B0604020202020204" charset="0"/>
      <p:regular r:id="rId29"/>
      <p:bold r:id="rId30"/>
      <p:italic r:id="rId31"/>
      <p:boldItalic r:id="rId32"/>
    </p:embeddedFont>
    <p:embeddedFont>
      <p:font typeface="Tahoma" panose="020B0604030504040204" pitchFamily="34" charset="0"/>
      <p:regular r:id="rId33"/>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IufI19w200sFP2+rW7iGAtdyo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8557DA-4D93-4C84-BCAA-3E0D822DA125}">
  <a:tblStyle styleId="{248557DA-4D93-4C84-BCAA-3E0D822DA12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f9e34e8df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f9e34e8df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f9e34e8df2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7"/>
          <p:cNvSpPr>
            <a:spLocks noGrp="1"/>
          </p:cNvSpPr>
          <p:nvPr>
            <p:ph type="pic" idx="2"/>
          </p:nvPr>
        </p:nvSpPr>
        <p:spPr>
          <a:xfrm>
            <a:off x="5183188" y="987425"/>
            <a:ext cx="6172200" cy="4873625"/>
          </a:xfrm>
          <a:prstGeom prst="rect">
            <a:avLst/>
          </a:prstGeom>
          <a:noFill/>
          <a:ln>
            <a:noFill/>
          </a:ln>
        </p:spPr>
      </p:sp>
      <p:sp>
        <p:nvSpPr>
          <p:cNvPr id="143" name="Google Shape;143;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0"/>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0"/>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28" name="Google Shape;28;p4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1"/>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34" name="Google Shape;34;p4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0" name="Google Shape;40;p42"/>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1" name="Google Shape;41;p4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3"/>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7" name="Google Shape;47;p43"/>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48" name="Google Shape;48;p43"/>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9" name="Google Shape;49;p43"/>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50" name="Google Shape;50;p4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61" name="Google Shape;61;p45"/>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62" name="Google Shape;62;p4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1194859" y="408517"/>
            <a:ext cx="3657600" cy="2743200"/>
          </a:xfrm>
          <a:prstGeom prst="rect">
            <a:avLst/>
          </a:prstGeom>
          <a:noFill/>
          <a:ln>
            <a:noFill/>
          </a:ln>
        </p:spPr>
      </p:sp>
      <p:sp>
        <p:nvSpPr>
          <p:cNvPr id="68" name="Google Shape;68;p46"/>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69" name="Google Shape;69;p4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 descr="Tải về 99+ hình nền powerpoint chủ đề giáo dục thiết kế slide cực đẹp"/>
          <p:cNvPicPr preferRelativeResize="0"/>
          <p:nvPr/>
        </p:nvPicPr>
        <p:blipFill rotWithShape="1">
          <a:blip r:embed="rId3">
            <a:alphaModFix/>
          </a:blip>
          <a:srcRect/>
          <a:stretch/>
        </p:blipFill>
        <p:spPr>
          <a:xfrm>
            <a:off x="381000" y="214313"/>
            <a:ext cx="11430000" cy="6429375"/>
          </a:xfrm>
          <a:prstGeom prst="rect">
            <a:avLst/>
          </a:prstGeom>
          <a:noFill/>
          <a:ln>
            <a:noFill/>
          </a:ln>
        </p:spPr>
      </p:pic>
      <p:sp>
        <p:nvSpPr>
          <p:cNvPr id="164" name="Google Shape;164;p1"/>
          <p:cNvSpPr txBox="1"/>
          <p:nvPr/>
        </p:nvSpPr>
        <p:spPr>
          <a:xfrm>
            <a:off x="1645448" y="1288396"/>
            <a:ext cx="9078997" cy="142192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9600" b="1" i="0" u="none" strike="noStrike" cap="none">
                <a:solidFill>
                  <a:srgbClr val="FF0000"/>
                </a:solidFill>
                <a:latin typeface="Poppins"/>
                <a:ea typeface="Poppins"/>
                <a:cs typeface="Poppins"/>
                <a:sym typeface="Poppins"/>
              </a:rPr>
              <a:t>KHỞI ĐỘNG</a:t>
            </a:r>
            <a:endParaRPr sz="9600" b="0" i="0" u="none" strike="noStrike" cap="none">
              <a:solidFill>
                <a:srgbClr val="FF0000"/>
              </a:solidFill>
              <a:latin typeface="Poppins"/>
              <a:ea typeface="Poppins"/>
              <a:cs typeface="Poppins"/>
              <a:sym typeface="Poppins"/>
            </a:endParaRPr>
          </a:p>
        </p:txBody>
      </p:sp>
      <p:sp>
        <p:nvSpPr>
          <p:cNvPr id="165" name="Google Shape;165;p1"/>
          <p:cNvSpPr txBox="1"/>
          <p:nvPr/>
        </p:nvSpPr>
        <p:spPr>
          <a:xfrm>
            <a:off x="2661450" y="3061175"/>
            <a:ext cx="6785400" cy="184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i="0" u="none" strike="noStrike" cap="none">
                <a:solidFill>
                  <a:schemeClr val="dk1"/>
                </a:solidFill>
                <a:latin typeface="Times New Roman"/>
                <a:ea typeface="Times New Roman"/>
                <a:cs typeface="Times New Roman"/>
                <a:sym typeface="Times New Roman"/>
              </a:rPr>
              <a:t>Xem video, ghi ra các địa danh du lịch được nhắc đến trong </a:t>
            </a:r>
            <a:r>
              <a:rPr lang="en-US" sz="3800">
                <a:solidFill>
                  <a:schemeClr val="dk1"/>
                </a:solidFill>
                <a:latin typeface="Times New Roman"/>
                <a:ea typeface="Times New Roman"/>
                <a:cs typeface="Times New Roman"/>
                <a:sym typeface="Times New Roman"/>
              </a:rPr>
              <a:t>đoạn vi deo trên?</a:t>
            </a:r>
            <a:r>
              <a:rPr lang="en-US" sz="3200" b="0" i="0" u="none" strike="noStrike" cap="none">
                <a:solidFill>
                  <a:schemeClr val="dk1"/>
                </a:solidFill>
                <a:latin typeface="Poppins"/>
                <a:ea typeface="Poppins"/>
                <a:cs typeface="Poppins"/>
                <a:sym typeface="Poppins"/>
              </a:rPr>
              <a:t> </a:t>
            </a:r>
            <a:endParaRPr sz="3200">
              <a:solidFill>
                <a:schemeClr val="dk1"/>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2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0" descr="Dâng hương lễ phật chùa Lôi Âm"/>
          <p:cNvPicPr preferRelativeResize="0"/>
          <p:nvPr/>
        </p:nvPicPr>
        <p:blipFill rotWithShape="1">
          <a:blip r:embed="rId3">
            <a:alphaModFix/>
          </a:blip>
          <a:srcRect/>
          <a:stretch/>
        </p:blipFill>
        <p:spPr>
          <a:xfrm>
            <a:off x="1105785" y="510363"/>
            <a:ext cx="10313581" cy="5645888"/>
          </a:xfrm>
          <a:prstGeom prst="rect">
            <a:avLst/>
          </a:prstGeom>
          <a:noFill/>
          <a:ln>
            <a:noFill/>
          </a:ln>
        </p:spPr>
      </p:pic>
      <p:sp>
        <p:nvSpPr>
          <p:cNvPr id="249" name="Google Shape;249;p10"/>
          <p:cNvSpPr txBox="1"/>
          <p:nvPr/>
        </p:nvSpPr>
        <p:spPr>
          <a:xfrm>
            <a:off x="5073925" y="6241312"/>
            <a:ext cx="20441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Chùa Lôi Âm</a:t>
            </a:r>
            <a:endParaRPr sz="2800" b="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p:nvPr/>
        </p:nvSpPr>
        <p:spPr>
          <a:xfrm>
            <a:off x="5073925" y="6241312"/>
            <a:ext cx="21435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Vịnh Hạ Long</a:t>
            </a:r>
            <a:endParaRPr sz="2800" b="1">
              <a:solidFill>
                <a:schemeClr val="dk1"/>
              </a:solidFill>
              <a:latin typeface="Calibri"/>
              <a:ea typeface="Calibri"/>
              <a:cs typeface="Calibri"/>
              <a:sym typeface="Calibri"/>
            </a:endParaRPr>
          </a:p>
        </p:txBody>
      </p:sp>
      <p:pic>
        <p:nvPicPr>
          <p:cNvPr id="255" name="Google Shape;255;p11" descr="Tham quan Vịnh Hạ Long với hơn 1.900 hòn đảo đá vôi lớn nhỏ. Nguồn: Internet"/>
          <p:cNvPicPr preferRelativeResize="0"/>
          <p:nvPr/>
        </p:nvPicPr>
        <p:blipFill rotWithShape="1">
          <a:blip r:embed="rId3">
            <a:alphaModFix/>
          </a:blip>
          <a:srcRect/>
          <a:stretch/>
        </p:blipFill>
        <p:spPr>
          <a:xfrm>
            <a:off x="733646" y="328944"/>
            <a:ext cx="10994065" cy="57635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2"/>
          <p:cNvSpPr txBox="1"/>
          <p:nvPr/>
        </p:nvSpPr>
        <p:spPr>
          <a:xfrm>
            <a:off x="5073925" y="6241312"/>
            <a:ext cx="20242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Chùa Yên Tử</a:t>
            </a:r>
            <a:endParaRPr sz="2800" b="1">
              <a:solidFill>
                <a:schemeClr val="dk1"/>
              </a:solidFill>
              <a:latin typeface="Calibri"/>
              <a:ea typeface="Calibri"/>
              <a:cs typeface="Calibri"/>
              <a:sym typeface="Calibri"/>
            </a:endParaRPr>
          </a:p>
        </p:txBody>
      </p:sp>
      <p:pic>
        <p:nvPicPr>
          <p:cNvPr id="261" name="Google Shape;261;p12" descr="Du lịch về miền đất phật - Trúc Lâm Yên Tử"/>
          <p:cNvPicPr preferRelativeResize="0"/>
          <p:nvPr/>
        </p:nvPicPr>
        <p:blipFill rotWithShape="1">
          <a:blip r:embed="rId3">
            <a:alphaModFix/>
          </a:blip>
          <a:srcRect/>
          <a:stretch/>
        </p:blipFill>
        <p:spPr>
          <a:xfrm>
            <a:off x="1052624" y="508591"/>
            <a:ext cx="10302948" cy="54456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3" descr="Vòng quay mặt trời Quảng Ninh lung linh về đêm"/>
          <p:cNvPicPr preferRelativeResize="0"/>
          <p:nvPr/>
        </p:nvPicPr>
        <p:blipFill rotWithShape="1">
          <a:blip r:embed="rId3">
            <a:alphaModFix/>
          </a:blip>
          <a:srcRect/>
          <a:stretch/>
        </p:blipFill>
        <p:spPr>
          <a:xfrm>
            <a:off x="731874" y="202019"/>
            <a:ext cx="10728251" cy="5773479"/>
          </a:xfrm>
          <a:prstGeom prst="rect">
            <a:avLst/>
          </a:prstGeom>
          <a:noFill/>
          <a:ln>
            <a:noFill/>
          </a:ln>
        </p:spPr>
      </p:pic>
      <p:sp>
        <p:nvSpPr>
          <p:cNvPr id="267" name="Google Shape;267;p13"/>
          <p:cNvSpPr txBox="1"/>
          <p:nvPr/>
        </p:nvSpPr>
        <p:spPr>
          <a:xfrm>
            <a:off x="2825603" y="6189553"/>
            <a:ext cx="67118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666666"/>
                </a:solidFill>
                <a:latin typeface="Times New Roman"/>
                <a:ea typeface="Times New Roman"/>
                <a:cs typeface="Times New Roman"/>
                <a:sym typeface="Times New Roman"/>
              </a:rPr>
              <a:t>Vòng quay mặt trời Quảng Ninh lung linh về đêm</a:t>
            </a:r>
            <a:endParaRPr sz="2400" b="1">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4"/>
          <p:cNvSpPr txBox="1"/>
          <p:nvPr/>
        </p:nvSpPr>
        <p:spPr>
          <a:xfrm>
            <a:off x="6797534" y="170830"/>
            <a:ext cx="4238808" cy="522514"/>
          </a:xfrm>
          <a:prstGeom prst="rect">
            <a:avLst/>
          </a:prstGeom>
          <a:solidFill>
            <a:srgbClr val="FBD4B4"/>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dk1"/>
                </a:solidFill>
                <a:latin typeface="Arial"/>
                <a:ea typeface="Arial"/>
                <a:cs typeface="Arial"/>
                <a:sym typeface="Arial"/>
              </a:rPr>
              <a:t>TRÒ CHƠI – AI NHANH HƠN</a:t>
            </a:r>
            <a:endParaRPr/>
          </a:p>
        </p:txBody>
      </p:sp>
      <p:sp>
        <p:nvSpPr>
          <p:cNvPr id="273" name="Google Shape;273;p14"/>
          <p:cNvSpPr txBox="1"/>
          <p:nvPr/>
        </p:nvSpPr>
        <p:spPr>
          <a:xfrm>
            <a:off x="5772480" y="818173"/>
            <a:ext cx="4509545" cy="957579"/>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a:solidFill>
                  <a:srgbClr val="0000CC"/>
                </a:solidFill>
                <a:latin typeface="Arial"/>
                <a:ea typeface="Arial"/>
                <a:cs typeface="Arial"/>
                <a:sym typeface="Arial"/>
              </a:rPr>
              <a:t>Ghép tên di sản với tên Huyện/ xã – thời gian </a:t>
            </a:r>
            <a:r>
              <a:rPr lang="en-US" sz="2400" b="1">
                <a:solidFill>
                  <a:srgbClr val="C00000"/>
                </a:solidFill>
                <a:latin typeface="Arial"/>
                <a:ea typeface="Arial"/>
                <a:cs typeface="Arial"/>
                <a:sym typeface="Arial"/>
              </a:rPr>
              <a:t>1 phút</a:t>
            </a:r>
            <a:endParaRPr sz="2400" b="1">
              <a:solidFill>
                <a:srgbClr val="C00000"/>
              </a:solidFill>
              <a:latin typeface="Arial"/>
              <a:ea typeface="Arial"/>
              <a:cs typeface="Arial"/>
              <a:sym typeface="Arial"/>
            </a:endParaRPr>
          </a:p>
        </p:txBody>
      </p:sp>
      <p:sp>
        <p:nvSpPr>
          <p:cNvPr id="274" name="Google Shape;274;p14"/>
          <p:cNvSpPr/>
          <p:nvPr/>
        </p:nvSpPr>
        <p:spPr>
          <a:xfrm>
            <a:off x="5997598" y="2670901"/>
            <a:ext cx="2044248" cy="369889"/>
          </a:xfrm>
          <a:prstGeom prst="roundRect">
            <a:avLst>
              <a:gd name="adj" fmla="val 16667"/>
            </a:avLst>
          </a:prstGeom>
          <a:solidFill>
            <a:srgbClr val="0000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Yên Tử</a:t>
            </a:r>
            <a:endParaRPr sz="2400">
              <a:solidFill>
                <a:schemeClr val="lt1"/>
              </a:solidFill>
              <a:latin typeface="Calibri"/>
              <a:ea typeface="Calibri"/>
              <a:cs typeface="Calibri"/>
              <a:sym typeface="Calibri"/>
            </a:endParaRPr>
          </a:p>
        </p:txBody>
      </p:sp>
      <p:sp>
        <p:nvSpPr>
          <p:cNvPr id="275" name="Google Shape;275;p14"/>
          <p:cNvSpPr/>
          <p:nvPr/>
        </p:nvSpPr>
        <p:spPr>
          <a:xfrm>
            <a:off x="5997598" y="3147390"/>
            <a:ext cx="2044248" cy="369889"/>
          </a:xfrm>
          <a:prstGeom prst="roundRect">
            <a:avLst>
              <a:gd name="adj" fmla="val 16667"/>
            </a:avLst>
          </a:prstGeom>
          <a:solidFill>
            <a:srgbClr val="0000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Trà cổ</a:t>
            </a:r>
            <a:endParaRPr sz="2400">
              <a:solidFill>
                <a:schemeClr val="lt1"/>
              </a:solidFill>
              <a:latin typeface="Calibri"/>
              <a:ea typeface="Calibri"/>
              <a:cs typeface="Calibri"/>
              <a:sym typeface="Calibri"/>
            </a:endParaRPr>
          </a:p>
        </p:txBody>
      </p:sp>
      <p:sp>
        <p:nvSpPr>
          <p:cNvPr id="276" name="Google Shape;276;p14"/>
          <p:cNvSpPr/>
          <p:nvPr/>
        </p:nvSpPr>
        <p:spPr>
          <a:xfrm>
            <a:off x="5997597" y="3674342"/>
            <a:ext cx="2044248" cy="369889"/>
          </a:xfrm>
          <a:prstGeom prst="roundRect">
            <a:avLst>
              <a:gd name="adj" fmla="val 16667"/>
            </a:avLst>
          </a:prstGeom>
          <a:solidFill>
            <a:srgbClr val="0000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Tuần Châu</a:t>
            </a:r>
            <a:endParaRPr/>
          </a:p>
        </p:txBody>
      </p:sp>
      <p:sp>
        <p:nvSpPr>
          <p:cNvPr id="277" name="Google Shape;277;p14"/>
          <p:cNvSpPr/>
          <p:nvPr/>
        </p:nvSpPr>
        <p:spPr>
          <a:xfrm>
            <a:off x="5997597" y="4182185"/>
            <a:ext cx="2044248" cy="369889"/>
          </a:xfrm>
          <a:prstGeom prst="roundRect">
            <a:avLst>
              <a:gd name="adj" fmla="val 16667"/>
            </a:avLst>
          </a:prstGeom>
          <a:solidFill>
            <a:srgbClr val="0000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Chùa Cái Bầu</a:t>
            </a:r>
            <a:endParaRPr sz="2400">
              <a:solidFill>
                <a:schemeClr val="lt1"/>
              </a:solidFill>
              <a:latin typeface="Calibri"/>
              <a:ea typeface="Calibri"/>
              <a:cs typeface="Calibri"/>
              <a:sym typeface="Calibri"/>
            </a:endParaRPr>
          </a:p>
        </p:txBody>
      </p:sp>
      <p:sp>
        <p:nvSpPr>
          <p:cNvPr id="278" name="Google Shape;278;p14"/>
          <p:cNvSpPr/>
          <p:nvPr/>
        </p:nvSpPr>
        <p:spPr>
          <a:xfrm>
            <a:off x="5997597" y="4700953"/>
            <a:ext cx="2044248" cy="600898"/>
          </a:xfrm>
          <a:prstGeom prst="roundRect">
            <a:avLst>
              <a:gd name="adj" fmla="val 16667"/>
            </a:avLst>
          </a:prstGeom>
          <a:solidFill>
            <a:srgbClr val="0000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Lễ hội Bạch Đằng</a:t>
            </a:r>
            <a:endParaRPr sz="2400">
              <a:solidFill>
                <a:schemeClr val="lt1"/>
              </a:solidFill>
              <a:latin typeface="Calibri"/>
              <a:ea typeface="Calibri"/>
              <a:cs typeface="Calibri"/>
              <a:sym typeface="Calibri"/>
            </a:endParaRPr>
          </a:p>
        </p:txBody>
      </p:sp>
      <p:sp>
        <p:nvSpPr>
          <p:cNvPr id="279" name="Google Shape;279;p14"/>
          <p:cNvSpPr/>
          <p:nvPr/>
        </p:nvSpPr>
        <p:spPr>
          <a:xfrm>
            <a:off x="5964245" y="5377992"/>
            <a:ext cx="2044248" cy="600898"/>
          </a:xfrm>
          <a:prstGeom prst="roundRect">
            <a:avLst>
              <a:gd name="adj" fmla="val 16667"/>
            </a:avLst>
          </a:prstGeom>
          <a:solidFill>
            <a:srgbClr val="0000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Lễ hội đền An Sinh</a:t>
            </a:r>
            <a:endParaRPr/>
          </a:p>
        </p:txBody>
      </p:sp>
      <p:sp>
        <p:nvSpPr>
          <p:cNvPr id="280" name="Google Shape;280;p14"/>
          <p:cNvSpPr/>
          <p:nvPr/>
        </p:nvSpPr>
        <p:spPr>
          <a:xfrm>
            <a:off x="9755347" y="3147390"/>
            <a:ext cx="2044248" cy="369889"/>
          </a:xfrm>
          <a:prstGeom prst="roundRect">
            <a:avLst>
              <a:gd name="adj" fmla="val 16667"/>
            </a:avLst>
          </a:prstGeom>
          <a:solidFill>
            <a:srgbClr val="E5DFE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Vân Đồn</a:t>
            </a:r>
            <a:endParaRPr sz="2400" b="1">
              <a:solidFill>
                <a:schemeClr val="dk1"/>
              </a:solidFill>
              <a:latin typeface="Calibri"/>
              <a:ea typeface="Calibri"/>
              <a:cs typeface="Calibri"/>
              <a:sym typeface="Calibri"/>
            </a:endParaRPr>
          </a:p>
        </p:txBody>
      </p:sp>
      <p:sp>
        <p:nvSpPr>
          <p:cNvPr id="281" name="Google Shape;281;p14"/>
          <p:cNvSpPr/>
          <p:nvPr/>
        </p:nvSpPr>
        <p:spPr>
          <a:xfrm>
            <a:off x="9755346" y="3674342"/>
            <a:ext cx="2044248" cy="369889"/>
          </a:xfrm>
          <a:prstGeom prst="roundRect">
            <a:avLst>
              <a:gd name="adj" fmla="val 16667"/>
            </a:avLst>
          </a:prstGeom>
          <a:solidFill>
            <a:srgbClr val="E5DFE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Quảng Yên</a:t>
            </a:r>
            <a:endParaRPr sz="2400" b="1">
              <a:solidFill>
                <a:schemeClr val="dk1"/>
              </a:solidFill>
              <a:latin typeface="Calibri"/>
              <a:ea typeface="Calibri"/>
              <a:cs typeface="Calibri"/>
              <a:sym typeface="Calibri"/>
            </a:endParaRPr>
          </a:p>
        </p:txBody>
      </p:sp>
      <p:sp>
        <p:nvSpPr>
          <p:cNvPr id="282" name="Google Shape;282;p14"/>
          <p:cNvSpPr/>
          <p:nvPr/>
        </p:nvSpPr>
        <p:spPr>
          <a:xfrm>
            <a:off x="9755346" y="4182185"/>
            <a:ext cx="2044248" cy="369889"/>
          </a:xfrm>
          <a:prstGeom prst="roundRect">
            <a:avLst>
              <a:gd name="adj" fmla="val 16667"/>
            </a:avLst>
          </a:prstGeom>
          <a:solidFill>
            <a:srgbClr val="E5DFE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Đông Triều</a:t>
            </a:r>
            <a:endParaRPr sz="2400" b="1">
              <a:solidFill>
                <a:schemeClr val="dk1"/>
              </a:solidFill>
              <a:latin typeface="Calibri"/>
              <a:ea typeface="Calibri"/>
              <a:cs typeface="Calibri"/>
              <a:sym typeface="Calibri"/>
            </a:endParaRPr>
          </a:p>
        </p:txBody>
      </p:sp>
      <p:sp>
        <p:nvSpPr>
          <p:cNvPr id="283" name="Google Shape;283;p14"/>
          <p:cNvSpPr/>
          <p:nvPr/>
        </p:nvSpPr>
        <p:spPr>
          <a:xfrm>
            <a:off x="9755346" y="4647059"/>
            <a:ext cx="2044248" cy="369889"/>
          </a:xfrm>
          <a:prstGeom prst="roundRect">
            <a:avLst>
              <a:gd name="adj" fmla="val 16667"/>
            </a:avLst>
          </a:prstGeom>
          <a:solidFill>
            <a:srgbClr val="E5DFE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Móng Cái</a:t>
            </a:r>
            <a:endParaRPr sz="2400" b="1">
              <a:solidFill>
                <a:schemeClr val="dk1"/>
              </a:solidFill>
              <a:latin typeface="Calibri"/>
              <a:ea typeface="Calibri"/>
              <a:cs typeface="Calibri"/>
              <a:sym typeface="Calibri"/>
            </a:endParaRPr>
          </a:p>
        </p:txBody>
      </p:sp>
      <p:sp>
        <p:nvSpPr>
          <p:cNvPr id="284" name="Google Shape;284;p14"/>
          <p:cNvSpPr/>
          <p:nvPr/>
        </p:nvSpPr>
        <p:spPr>
          <a:xfrm>
            <a:off x="9755345" y="2639547"/>
            <a:ext cx="2044248" cy="369889"/>
          </a:xfrm>
          <a:prstGeom prst="roundRect">
            <a:avLst>
              <a:gd name="adj" fmla="val 16667"/>
            </a:avLst>
          </a:prstGeom>
          <a:solidFill>
            <a:srgbClr val="E5DFE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Hạ Long</a:t>
            </a:r>
            <a:endParaRPr/>
          </a:p>
        </p:txBody>
      </p:sp>
      <p:cxnSp>
        <p:nvCxnSpPr>
          <p:cNvPr id="285" name="Google Shape;285;p14"/>
          <p:cNvCxnSpPr/>
          <p:nvPr/>
        </p:nvCxnSpPr>
        <p:spPr>
          <a:xfrm>
            <a:off x="8078532" y="2837204"/>
            <a:ext cx="1676813" cy="1423932"/>
          </a:xfrm>
          <a:prstGeom prst="straightConnector1">
            <a:avLst/>
          </a:prstGeom>
          <a:noFill/>
          <a:ln w="38100" cap="flat" cmpd="sng">
            <a:solidFill>
              <a:srgbClr val="00B050"/>
            </a:solidFill>
            <a:prstDash val="solid"/>
            <a:round/>
            <a:headEnd type="none" w="sm" len="sm"/>
            <a:tailEnd type="none" w="sm" len="sm"/>
          </a:ln>
        </p:spPr>
      </p:cxnSp>
      <p:cxnSp>
        <p:nvCxnSpPr>
          <p:cNvPr id="286" name="Google Shape;286;p14"/>
          <p:cNvCxnSpPr>
            <a:endCxn id="283" idx="1"/>
          </p:cNvCxnSpPr>
          <p:nvPr/>
        </p:nvCxnSpPr>
        <p:spPr>
          <a:xfrm>
            <a:off x="8041746" y="3288804"/>
            <a:ext cx="1713600" cy="1543200"/>
          </a:xfrm>
          <a:prstGeom prst="straightConnector1">
            <a:avLst/>
          </a:prstGeom>
          <a:noFill/>
          <a:ln w="38100" cap="flat" cmpd="sng">
            <a:solidFill>
              <a:srgbClr val="00B050"/>
            </a:solidFill>
            <a:prstDash val="solid"/>
            <a:round/>
            <a:headEnd type="none" w="sm" len="sm"/>
            <a:tailEnd type="none" w="sm" len="sm"/>
          </a:ln>
        </p:spPr>
      </p:cxnSp>
      <p:cxnSp>
        <p:nvCxnSpPr>
          <p:cNvPr id="287" name="Google Shape;287;p14"/>
          <p:cNvCxnSpPr>
            <a:endCxn id="284" idx="1"/>
          </p:cNvCxnSpPr>
          <p:nvPr/>
        </p:nvCxnSpPr>
        <p:spPr>
          <a:xfrm rot="10800000" flipH="1">
            <a:off x="8041745" y="2824492"/>
            <a:ext cx="1713600" cy="1066800"/>
          </a:xfrm>
          <a:prstGeom prst="straightConnector1">
            <a:avLst/>
          </a:prstGeom>
          <a:noFill/>
          <a:ln w="38100" cap="flat" cmpd="sng">
            <a:solidFill>
              <a:srgbClr val="00B050"/>
            </a:solidFill>
            <a:prstDash val="solid"/>
            <a:round/>
            <a:headEnd type="none" w="sm" len="sm"/>
            <a:tailEnd type="none" w="sm" len="sm"/>
          </a:ln>
        </p:spPr>
      </p:cxnSp>
      <p:cxnSp>
        <p:nvCxnSpPr>
          <p:cNvPr id="288" name="Google Shape;288;p14"/>
          <p:cNvCxnSpPr>
            <a:endCxn id="280" idx="1"/>
          </p:cNvCxnSpPr>
          <p:nvPr/>
        </p:nvCxnSpPr>
        <p:spPr>
          <a:xfrm rot="10800000" flipH="1">
            <a:off x="8027347" y="3332335"/>
            <a:ext cx="1728000" cy="1021800"/>
          </a:xfrm>
          <a:prstGeom prst="straightConnector1">
            <a:avLst/>
          </a:prstGeom>
          <a:noFill/>
          <a:ln w="38100" cap="flat" cmpd="sng">
            <a:solidFill>
              <a:srgbClr val="00B050"/>
            </a:solidFill>
            <a:prstDash val="solid"/>
            <a:round/>
            <a:headEnd type="none" w="sm" len="sm"/>
            <a:tailEnd type="none" w="sm" len="sm"/>
          </a:ln>
        </p:spPr>
      </p:cxnSp>
      <p:cxnSp>
        <p:nvCxnSpPr>
          <p:cNvPr id="289" name="Google Shape;289;p14"/>
          <p:cNvCxnSpPr>
            <a:endCxn id="281" idx="1"/>
          </p:cNvCxnSpPr>
          <p:nvPr/>
        </p:nvCxnSpPr>
        <p:spPr>
          <a:xfrm rot="10800000" flipH="1">
            <a:off x="8027346" y="3859287"/>
            <a:ext cx="1728000" cy="1040100"/>
          </a:xfrm>
          <a:prstGeom prst="straightConnector1">
            <a:avLst/>
          </a:prstGeom>
          <a:noFill/>
          <a:ln w="38100" cap="flat" cmpd="sng">
            <a:solidFill>
              <a:srgbClr val="00B050"/>
            </a:solidFill>
            <a:prstDash val="solid"/>
            <a:round/>
            <a:headEnd type="none" w="sm" len="sm"/>
            <a:tailEnd type="none" w="sm" len="sm"/>
          </a:ln>
        </p:spPr>
      </p:cxnSp>
      <p:cxnSp>
        <p:nvCxnSpPr>
          <p:cNvPr id="290" name="Google Shape;290;p14"/>
          <p:cNvCxnSpPr>
            <a:stCxn id="279" idx="3"/>
            <a:endCxn id="282" idx="1"/>
          </p:cNvCxnSpPr>
          <p:nvPr/>
        </p:nvCxnSpPr>
        <p:spPr>
          <a:xfrm rot="10800000" flipH="1">
            <a:off x="8008493" y="4367141"/>
            <a:ext cx="1746900" cy="1311300"/>
          </a:xfrm>
          <a:prstGeom prst="straightConnector1">
            <a:avLst/>
          </a:prstGeom>
          <a:noFill/>
          <a:ln w="38100" cap="flat" cmpd="sng">
            <a:solidFill>
              <a:srgbClr val="00B050"/>
            </a:solidFill>
            <a:prstDash val="solid"/>
            <a:round/>
            <a:headEnd type="none" w="sm" len="sm"/>
            <a:tailEnd type="none" w="sm" len="sm"/>
          </a:ln>
        </p:spPr>
      </p:cxnSp>
      <p:pic>
        <p:nvPicPr>
          <p:cNvPr id="291" name="Google Shape;291;p14"/>
          <p:cNvPicPr preferRelativeResize="0"/>
          <p:nvPr/>
        </p:nvPicPr>
        <p:blipFill rotWithShape="1">
          <a:blip r:embed="rId3">
            <a:alphaModFix/>
          </a:blip>
          <a:srcRect/>
          <a:stretch/>
        </p:blipFill>
        <p:spPr>
          <a:xfrm>
            <a:off x="10356850" y="818173"/>
            <a:ext cx="1835150" cy="1032272"/>
          </a:xfrm>
          <a:prstGeom prst="rect">
            <a:avLst/>
          </a:prstGeom>
          <a:noFill/>
          <a:ln>
            <a:noFill/>
          </a:ln>
        </p:spPr>
      </p:pic>
      <p:pic>
        <p:nvPicPr>
          <p:cNvPr id="292" name="Google Shape;292;p14"/>
          <p:cNvPicPr preferRelativeResize="0"/>
          <p:nvPr/>
        </p:nvPicPr>
        <p:blipFill rotWithShape="1">
          <a:blip r:embed="rId4">
            <a:alphaModFix/>
          </a:blip>
          <a:srcRect/>
          <a:stretch/>
        </p:blipFill>
        <p:spPr>
          <a:xfrm>
            <a:off x="229379" y="297713"/>
            <a:ext cx="5165088" cy="6262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par>
                                <p:cTn id="8" presetID="10"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Effect transition="in" filter="fade">
                                      <p:cBhvr>
                                        <p:cTn id="10" dur="1000"/>
                                        <p:tgtEl>
                                          <p:spTgt spid="2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0"/>
                                        </p:tgtEl>
                                        <p:attrNameLst>
                                          <p:attrName>style.visibility</p:attrName>
                                        </p:attrNameLst>
                                      </p:cBhvr>
                                      <p:to>
                                        <p:strVal val="visible"/>
                                      </p:to>
                                    </p:set>
                                    <p:animEffect transition="in" filter="fade">
                                      <p:cBhvr>
                                        <p:cTn id="15" dur="1000"/>
                                        <p:tgtEl>
                                          <p:spTgt spid="280"/>
                                        </p:tgtEl>
                                      </p:cBhvr>
                                    </p:animEffect>
                                  </p:childTnLst>
                                </p:cTn>
                              </p:par>
                              <p:par>
                                <p:cTn id="16" presetID="10" presetClass="entr" presetSubtype="0" fill="hold" nodeType="withEffect">
                                  <p:stCondLst>
                                    <p:cond delay="0"/>
                                  </p:stCondLst>
                                  <p:childTnLst>
                                    <p:set>
                                      <p:cBhvr>
                                        <p:cTn id="17" dur="1" fill="hold">
                                          <p:stCondLst>
                                            <p:cond delay="0"/>
                                          </p:stCondLst>
                                        </p:cTn>
                                        <p:tgtEl>
                                          <p:spTgt spid="281"/>
                                        </p:tgtEl>
                                        <p:attrNameLst>
                                          <p:attrName>style.visibility</p:attrName>
                                        </p:attrNameLst>
                                      </p:cBhvr>
                                      <p:to>
                                        <p:strVal val="visible"/>
                                      </p:to>
                                    </p:set>
                                    <p:animEffect transition="in" filter="fade">
                                      <p:cBhvr>
                                        <p:cTn id="18" dur="1000"/>
                                        <p:tgtEl>
                                          <p:spTgt spid="281"/>
                                        </p:tgtEl>
                                      </p:cBhvr>
                                    </p:animEffect>
                                  </p:childTnLst>
                                </p:cTn>
                              </p:par>
                              <p:par>
                                <p:cTn id="19" presetID="10" presetClass="entr" presetSubtype="0" fill="hold" nodeType="withEffect">
                                  <p:stCondLst>
                                    <p:cond delay="0"/>
                                  </p:stCondLst>
                                  <p:childTnLst>
                                    <p:set>
                                      <p:cBhvr>
                                        <p:cTn id="20" dur="1" fill="hold">
                                          <p:stCondLst>
                                            <p:cond delay="0"/>
                                          </p:stCondLst>
                                        </p:cTn>
                                        <p:tgtEl>
                                          <p:spTgt spid="282"/>
                                        </p:tgtEl>
                                        <p:attrNameLst>
                                          <p:attrName>style.visibility</p:attrName>
                                        </p:attrNameLst>
                                      </p:cBhvr>
                                      <p:to>
                                        <p:strVal val="visible"/>
                                      </p:to>
                                    </p:set>
                                    <p:animEffect transition="in" filter="fade">
                                      <p:cBhvr>
                                        <p:cTn id="21" dur="1000"/>
                                        <p:tgtEl>
                                          <p:spTgt spid="282"/>
                                        </p:tgtEl>
                                      </p:cBhvr>
                                    </p:animEffect>
                                  </p:childTnLst>
                                </p:cTn>
                              </p:par>
                              <p:par>
                                <p:cTn id="22" presetID="10" presetClass="entr" presetSubtype="0" fill="hold" nodeType="withEffect">
                                  <p:stCondLst>
                                    <p:cond delay="0"/>
                                  </p:stCondLst>
                                  <p:childTnLst>
                                    <p:set>
                                      <p:cBhvr>
                                        <p:cTn id="23" dur="1" fill="hold">
                                          <p:stCondLst>
                                            <p:cond delay="0"/>
                                          </p:stCondLst>
                                        </p:cTn>
                                        <p:tgtEl>
                                          <p:spTgt spid="283"/>
                                        </p:tgtEl>
                                        <p:attrNameLst>
                                          <p:attrName>style.visibility</p:attrName>
                                        </p:attrNameLst>
                                      </p:cBhvr>
                                      <p:to>
                                        <p:strVal val="visible"/>
                                      </p:to>
                                    </p:set>
                                    <p:animEffect transition="in" filter="fade">
                                      <p:cBhvr>
                                        <p:cTn id="24" dur="1000"/>
                                        <p:tgtEl>
                                          <p:spTgt spid="283"/>
                                        </p:tgtEl>
                                      </p:cBhvr>
                                    </p:animEffect>
                                  </p:childTnLst>
                                </p:cTn>
                              </p:par>
                              <p:par>
                                <p:cTn id="25" presetID="10" presetClass="entr" presetSubtype="0" fill="hold" nodeType="withEffect">
                                  <p:stCondLst>
                                    <p:cond delay="0"/>
                                  </p:stCondLst>
                                  <p:childTnLst>
                                    <p:set>
                                      <p:cBhvr>
                                        <p:cTn id="26" dur="1" fill="hold">
                                          <p:stCondLst>
                                            <p:cond delay="0"/>
                                          </p:stCondLst>
                                        </p:cTn>
                                        <p:tgtEl>
                                          <p:spTgt spid="284"/>
                                        </p:tgtEl>
                                        <p:attrNameLst>
                                          <p:attrName>style.visibility</p:attrName>
                                        </p:attrNameLst>
                                      </p:cBhvr>
                                      <p:to>
                                        <p:strVal val="visible"/>
                                      </p:to>
                                    </p:set>
                                    <p:animEffect transition="in" filter="fade">
                                      <p:cBhvr>
                                        <p:cTn id="27" dur="1000"/>
                                        <p:tgtEl>
                                          <p:spTgt spid="284"/>
                                        </p:tgtEl>
                                      </p:cBhvr>
                                    </p:animEffect>
                                  </p:childTnLst>
                                </p:cTn>
                              </p:par>
                              <p:par>
                                <p:cTn id="28" presetID="10" presetClass="entr" presetSubtype="0" fill="hold" nodeType="withEffect">
                                  <p:stCondLst>
                                    <p:cond delay="0"/>
                                  </p:stCondLst>
                                  <p:childTnLst>
                                    <p:set>
                                      <p:cBhvr>
                                        <p:cTn id="29" dur="1" fill="hold">
                                          <p:stCondLst>
                                            <p:cond delay="0"/>
                                          </p:stCondLst>
                                        </p:cTn>
                                        <p:tgtEl>
                                          <p:spTgt spid="279"/>
                                        </p:tgtEl>
                                        <p:attrNameLst>
                                          <p:attrName>style.visibility</p:attrName>
                                        </p:attrNameLst>
                                      </p:cBhvr>
                                      <p:to>
                                        <p:strVal val="visible"/>
                                      </p:to>
                                    </p:set>
                                    <p:animEffect transition="in" filter="fade">
                                      <p:cBhvr>
                                        <p:cTn id="30" dur="1000"/>
                                        <p:tgtEl>
                                          <p:spTgt spid="279"/>
                                        </p:tgtEl>
                                      </p:cBhvr>
                                    </p:animEffect>
                                  </p:childTnLst>
                                </p:cTn>
                              </p:par>
                              <p:par>
                                <p:cTn id="31" presetID="10" presetClass="entr" presetSubtype="0" fill="hold" nodeType="withEffect">
                                  <p:stCondLst>
                                    <p:cond delay="0"/>
                                  </p:stCondLst>
                                  <p:childTnLst>
                                    <p:set>
                                      <p:cBhvr>
                                        <p:cTn id="32" dur="1" fill="hold">
                                          <p:stCondLst>
                                            <p:cond delay="0"/>
                                          </p:stCondLst>
                                        </p:cTn>
                                        <p:tgtEl>
                                          <p:spTgt spid="277"/>
                                        </p:tgtEl>
                                        <p:attrNameLst>
                                          <p:attrName>style.visibility</p:attrName>
                                        </p:attrNameLst>
                                      </p:cBhvr>
                                      <p:to>
                                        <p:strVal val="visible"/>
                                      </p:to>
                                    </p:set>
                                    <p:animEffect transition="in" filter="fade">
                                      <p:cBhvr>
                                        <p:cTn id="33" dur="1000"/>
                                        <p:tgtEl>
                                          <p:spTgt spid="277"/>
                                        </p:tgtEl>
                                      </p:cBhvr>
                                    </p:animEffect>
                                  </p:childTnLst>
                                </p:cTn>
                              </p:par>
                              <p:par>
                                <p:cTn id="34" presetID="10" presetClass="entr" presetSubtype="0" fill="hold" nodeType="withEffect">
                                  <p:stCondLst>
                                    <p:cond delay="0"/>
                                  </p:stCondLst>
                                  <p:childTnLst>
                                    <p:set>
                                      <p:cBhvr>
                                        <p:cTn id="35" dur="1" fill="hold">
                                          <p:stCondLst>
                                            <p:cond delay="0"/>
                                          </p:stCondLst>
                                        </p:cTn>
                                        <p:tgtEl>
                                          <p:spTgt spid="278"/>
                                        </p:tgtEl>
                                        <p:attrNameLst>
                                          <p:attrName>style.visibility</p:attrName>
                                        </p:attrNameLst>
                                      </p:cBhvr>
                                      <p:to>
                                        <p:strVal val="visible"/>
                                      </p:to>
                                    </p:set>
                                    <p:animEffect transition="in" filter="fade">
                                      <p:cBhvr>
                                        <p:cTn id="36" dur="1000"/>
                                        <p:tgtEl>
                                          <p:spTgt spid="278"/>
                                        </p:tgtEl>
                                      </p:cBhvr>
                                    </p:animEffect>
                                  </p:childTnLst>
                                </p:cTn>
                              </p:par>
                              <p:par>
                                <p:cTn id="37" presetID="10" presetClass="entr" presetSubtype="0" fill="hold" nodeType="withEffect">
                                  <p:stCondLst>
                                    <p:cond delay="0"/>
                                  </p:stCondLst>
                                  <p:childTnLst>
                                    <p:set>
                                      <p:cBhvr>
                                        <p:cTn id="38" dur="1" fill="hold">
                                          <p:stCondLst>
                                            <p:cond delay="0"/>
                                          </p:stCondLst>
                                        </p:cTn>
                                        <p:tgtEl>
                                          <p:spTgt spid="276"/>
                                        </p:tgtEl>
                                        <p:attrNameLst>
                                          <p:attrName>style.visibility</p:attrName>
                                        </p:attrNameLst>
                                      </p:cBhvr>
                                      <p:to>
                                        <p:strVal val="visible"/>
                                      </p:to>
                                    </p:set>
                                    <p:animEffect transition="in" filter="fade">
                                      <p:cBhvr>
                                        <p:cTn id="39" dur="1000"/>
                                        <p:tgtEl>
                                          <p:spTgt spid="276"/>
                                        </p:tgtEl>
                                      </p:cBhvr>
                                    </p:animEffect>
                                  </p:childTnLst>
                                </p:cTn>
                              </p:par>
                              <p:par>
                                <p:cTn id="40" presetID="10" presetClass="entr" presetSubtype="0" fill="hold" nodeType="withEffect">
                                  <p:stCondLst>
                                    <p:cond delay="0"/>
                                  </p:stCondLst>
                                  <p:childTnLst>
                                    <p:set>
                                      <p:cBhvr>
                                        <p:cTn id="41" dur="1" fill="hold">
                                          <p:stCondLst>
                                            <p:cond delay="0"/>
                                          </p:stCondLst>
                                        </p:cTn>
                                        <p:tgtEl>
                                          <p:spTgt spid="275"/>
                                        </p:tgtEl>
                                        <p:attrNameLst>
                                          <p:attrName>style.visibility</p:attrName>
                                        </p:attrNameLst>
                                      </p:cBhvr>
                                      <p:to>
                                        <p:strVal val="visible"/>
                                      </p:to>
                                    </p:set>
                                    <p:animEffect transition="in" filter="fade">
                                      <p:cBhvr>
                                        <p:cTn id="42" dur="1000"/>
                                        <p:tgtEl>
                                          <p:spTgt spid="275"/>
                                        </p:tgtEl>
                                      </p:cBhvr>
                                    </p:animEffect>
                                  </p:childTnLst>
                                </p:cTn>
                              </p:par>
                              <p:par>
                                <p:cTn id="43" presetID="10" presetClass="entr" presetSubtype="0" fill="hold" nodeType="withEffect">
                                  <p:stCondLst>
                                    <p:cond delay="0"/>
                                  </p:stCondLst>
                                  <p:childTnLst>
                                    <p:set>
                                      <p:cBhvr>
                                        <p:cTn id="44" dur="1" fill="hold">
                                          <p:stCondLst>
                                            <p:cond delay="0"/>
                                          </p:stCondLst>
                                        </p:cTn>
                                        <p:tgtEl>
                                          <p:spTgt spid="274"/>
                                        </p:tgtEl>
                                        <p:attrNameLst>
                                          <p:attrName>style.visibility</p:attrName>
                                        </p:attrNameLst>
                                      </p:cBhvr>
                                      <p:to>
                                        <p:strVal val="visible"/>
                                      </p:to>
                                    </p:set>
                                    <p:animEffect transition="in" filter="fade">
                                      <p:cBhvr>
                                        <p:cTn id="45" dur="1000"/>
                                        <p:tgtEl>
                                          <p:spTgt spid="27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5"/>
                                        </p:tgtEl>
                                        <p:attrNameLst>
                                          <p:attrName>style.visibility</p:attrName>
                                        </p:attrNameLst>
                                      </p:cBhvr>
                                      <p:to>
                                        <p:strVal val="visible"/>
                                      </p:to>
                                    </p:set>
                                    <p:animEffect transition="in" filter="fade">
                                      <p:cBhvr>
                                        <p:cTn id="50" dur="500"/>
                                        <p:tgtEl>
                                          <p:spTgt spid="285"/>
                                        </p:tgtEl>
                                      </p:cBhvr>
                                    </p:animEffect>
                                  </p:childTnLst>
                                </p:cTn>
                              </p:par>
                              <p:par>
                                <p:cTn id="51" presetID="10" presetClass="entr" presetSubtype="0" fill="hold" nodeType="withEffect">
                                  <p:stCondLst>
                                    <p:cond delay="0"/>
                                  </p:stCondLst>
                                  <p:childTnLst>
                                    <p:set>
                                      <p:cBhvr>
                                        <p:cTn id="52" dur="1" fill="hold">
                                          <p:stCondLst>
                                            <p:cond delay="0"/>
                                          </p:stCondLst>
                                        </p:cTn>
                                        <p:tgtEl>
                                          <p:spTgt spid="286"/>
                                        </p:tgtEl>
                                        <p:attrNameLst>
                                          <p:attrName>style.visibility</p:attrName>
                                        </p:attrNameLst>
                                      </p:cBhvr>
                                      <p:to>
                                        <p:strVal val="visible"/>
                                      </p:to>
                                    </p:set>
                                    <p:animEffect transition="in" filter="fade">
                                      <p:cBhvr>
                                        <p:cTn id="53" dur="500"/>
                                        <p:tgtEl>
                                          <p:spTgt spid="286"/>
                                        </p:tgtEl>
                                      </p:cBhvr>
                                    </p:animEffect>
                                  </p:childTnLst>
                                </p:cTn>
                              </p:par>
                              <p:par>
                                <p:cTn id="54" presetID="10" presetClass="entr" presetSubtype="0" fill="hold" nodeType="withEffect">
                                  <p:stCondLst>
                                    <p:cond delay="0"/>
                                  </p:stCondLst>
                                  <p:childTnLst>
                                    <p:set>
                                      <p:cBhvr>
                                        <p:cTn id="55" dur="1" fill="hold">
                                          <p:stCondLst>
                                            <p:cond delay="0"/>
                                          </p:stCondLst>
                                        </p:cTn>
                                        <p:tgtEl>
                                          <p:spTgt spid="287"/>
                                        </p:tgtEl>
                                        <p:attrNameLst>
                                          <p:attrName>style.visibility</p:attrName>
                                        </p:attrNameLst>
                                      </p:cBhvr>
                                      <p:to>
                                        <p:strVal val="visible"/>
                                      </p:to>
                                    </p:set>
                                    <p:animEffect transition="in" filter="fade">
                                      <p:cBhvr>
                                        <p:cTn id="56" dur="500"/>
                                        <p:tgtEl>
                                          <p:spTgt spid="287"/>
                                        </p:tgtEl>
                                      </p:cBhvr>
                                    </p:animEffect>
                                  </p:childTnLst>
                                </p:cTn>
                              </p:par>
                              <p:par>
                                <p:cTn id="57" presetID="10" presetClass="entr" presetSubtype="0" fill="hold" nodeType="withEffect">
                                  <p:stCondLst>
                                    <p:cond delay="0"/>
                                  </p:stCondLst>
                                  <p:childTnLst>
                                    <p:set>
                                      <p:cBhvr>
                                        <p:cTn id="58" dur="1" fill="hold">
                                          <p:stCondLst>
                                            <p:cond delay="0"/>
                                          </p:stCondLst>
                                        </p:cTn>
                                        <p:tgtEl>
                                          <p:spTgt spid="288"/>
                                        </p:tgtEl>
                                        <p:attrNameLst>
                                          <p:attrName>style.visibility</p:attrName>
                                        </p:attrNameLst>
                                      </p:cBhvr>
                                      <p:to>
                                        <p:strVal val="visible"/>
                                      </p:to>
                                    </p:set>
                                    <p:animEffect transition="in" filter="fade">
                                      <p:cBhvr>
                                        <p:cTn id="59" dur="500"/>
                                        <p:tgtEl>
                                          <p:spTgt spid="288"/>
                                        </p:tgtEl>
                                      </p:cBhvr>
                                    </p:animEffect>
                                  </p:childTnLst>
                                </p:cTn>
                              </p:par>
                              <p:par>
                                <p:cTn id="60" presetID="10" presetClass="entr" presetSubtype="0" fill="hold" nodeType="withEffect">
                                  <p:stCondLst>
                                    <p:cond delay="0"/>
                                  </p:stCondLst>
                                  <p:childTnLst>
                                    <p:set>
                                      <p:cBhvr>
                                        <p:cTn id="61" dur="1" fill="hold">
                                          <p:stCondLst>
                                            <p:cond delay="0"/>
                                          </p:stCondLst>
                                        </p:cTn>
                                        <p:tgtEl>
                                          <p:spTgt spid="289"/>
                                        </p:tgtEl>
                                        <p:attrNameLst>
                                          <p:attrName>style.visibility</p:attrName>
                                        </p:attrNameLst>
                                      </p:cBhvr>
                                      <p:to>
                                        <p:strVal val="visible"/>
                                      </p:to>
                                    </p:set>
                                    <p:animEffect transition="in" filter="fade">
                                      <p:cBhvr>
                                        <p:cTn id="62" dur="500"/>
                                        <p:tgtEl>
                                          <p:spTgt spid="289"/>
                                        </p:tgtEl>
                                      </p:cBhvr>
                                    </p:animEffect>
                                  </p:childTnLst>
                                </p:cTn>
                              </p:par>
                              <p:par>
                                <p:cTn id="63" presetID="10" presetClass="entr" presetSubtype="0" fill="hold" nodeType="withEffect">
                                  <p:stCondLst>
                                    <p:cond delay="0"/>
                                  </p:stCondLst>
                                  <p:childTnLst>
                                    <p:set>
                                      <p:cBhvr>
                                        <p:cTn id="64" dur="1" fill="hold">
                                          <p:stCondLst>
                                            <p:cond delay="0"/>
                                          </p:stCondLst>
                                        </p:cTn>
                                        <p:tgtEl>
                                          <p:spTgt spid="290"/>
                                        </p:tgtEl>
                                        <p:attrNameLst>
                                          <p:attrName>style.visibility</p:attrName>
                                        </p:attrNameLst>
                                      </p:cBhvr>
                                      <p:to>
                                        <p:strVal val="visible"/>
                                      </p:to>
                                    </p:set>
                                    <p:animEffect transition="in" filter="fade">
                                      <p:cBhvr>
                                        <p:cTn id="65" dur="500"/>
                                        <p:tgtEl>
                                          <p:spTgt spid="29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91"/>
                                        </p:tgtEl>
                                        <p:attrNameLst>
                                          <p:attrName>style.visibility</p:attrName>
                                        </p:attrNameLst>
                                      </p:cBhvr>
                                      <p:to>
                                        <p:strVal val="visible"/>
                                      </p:to>
                                    </p:set>
                                    <p:animEffect transition="in" filter="fade">
                                      <p:cBhvr>
                                        <p:cTn id="70" dur="5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p:nvPr/>
        </p:nvSpPr>
        <p:spPr>
          <a:xfrm>
            <a:off x="669851" y="616688"/>
            <a:ext cx="394467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3. Tình hình phát triển</a:t>
            </a:r>
            <a:endParaRPr sz="2800" b="1">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f9e34e8df2_0_7" descr="Káº¿t quáº£ hÃ¬nh áº£nh cho Du lá»ch 201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g2f9e34e8df2_0_7" descr="Káº¿t quáº£ hÃ¬nh áº£nh cho Du lá»ch 2018"/>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g2f9e34e8df2_0_7" descr="Káº¿t quáº£ hÃ¬nh áº£nh cho Du lá»ch 2018"/>
          <p:cNvSpPr/>
          <p:nvPr/>
        </p:nvSpPr>
        <p:spPr>
          <a:xfrm>
            <a:off x="6248400" y="35814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g2f9e34e8df2_0_7"/>
          <p:cNvSpPr/>
          <p:nvPr/>
        </p:nvSpPr>
        <p:spPr>
          <a:xfrm>
            <a:off x="838199" y="1772193"/>
            <a:ext cx="2211900" cy="977100"/>
          </a:xfrm>
          <a:prstGeom prst="roundRect">
            <a:avLst>
              <a:gd name="adj" fmla="val 16667"/>
            </a:avLst>
          </a:prstGeom>
          <a:solidFill>
            <a:srgbClr val="00009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5,7</a:t>
            </a:r>
            <a:endParaRPr/>
          </a:p>
        </p:txBody>
      </p:sp>
      <p:sp>
        <p:nvSpPr>
          <p:cNvPr id="307" name="Google Shape;307;g2f9e34e8df2_0_7"/>
          <p:cNvSpPr/>
          <p:nvPr/>
        </p:nvSpPr>
        <p:spPr>
          <a:xfrm>
            <a:off x="4515393" y="1772195"/>
            <a:ext cx="2211900" cy="1032900"/>
          </a:xfrm>
          <a:prstGeom prst="roundRect">
            <a:avLst>
              <a:gd name="adj" fmla="val 16667"/>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8,2</a:t>
            </a:r>
            <a:endParaRPr/>
          </a:p>
        </p:txBody>
      </p:sp>
      <p:sp>
        <p:nvSpPr>
          <p:cNvPr id="308" name="Google Shape;308;g2f9e34e8df2_0_7"/>
          <p:cNvSpPr/>
          <p:nvPr/>
        </p:nvSpPr>
        <p:spPr>
          <a:xfrm>
            <a:off x="7931329" y="1771236"/>
            <a:ext cx="3030600" cy="900600"/>
          </a:xfrm>
          <a:prstGeom prst="roundRect">
            <a:avLst>
              <a:gd name="adj" fmla="val 16667"/>
            </a:avLst>
          </a:prstGeom>
          <a:solidFill>
            <a:srgbClr val="00B05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29,5 000</a:t>
            </a:r>
            <a:endParaRPr/>
          </a:p>
        </p:txBody>
      </p:sp>
      <p:pic>
        <p:nvPicPr>
          <p:cNvPr id="309" name="Google Shape;309;g2f9e34e8df2_0_7"/>
          <p:cNvPicPr preferRelativeResize="0"/>
          <p:nvPr/>
        </p:nvPicPr>
        <p:blipFill rotWithShape="1">
          <a:blip r:embed="rId3">
            <a:alphaModFix/>
          </a:blip>
          <a:srcRect t="7777" b="2415"/>
          <a:stretch/>
        </p:blipFill>
        <p:spPr>
          <a:xfrm>
            <a:off x="13063" y="13062"/>
            <a:ext cx="12192001" cy="1056179"/>
          </a:xfrm>
          <a:prstGeom prst="rect">
            <a:avLst/>
          </a:prstGeom>
          <a:noFill/>
          <a:ln>
            <a:noFill/>
          </a:ln>
        </p:spPr>
      </p:pic>
      <p:sp>
        <p:nvSpPr>
          <p:cNvPr id="310" name="Google Shape;310;g2f9e34e8df2_0_7"/>
          <p:cNvSpPr txBox="1">
            <a:spLocks noGrp="1"/>
          </p:cNvSpPr>
          <p:nvPr>
            <p:ph type="title"/>
          </p:nvPr>
        </p:nvSpPr>
        <p:spPr>
          <a:xfrm>
            <a:off x="13063" y="1069241"/>
            <a:ext cx="12178800" cy="624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C00000"/>
              </a:buClr>
              <a:buSzPct val="100000"/>
              <a:buFont typeface="Times New Roman"/>
              <a:buNone/>
            </a:pPr>
            <a:r>
              <a:rPr lang="en-US" sz="2800" b="1" i="1">
                <a:solidFill>
                  <a:srgbClr val="C00000"/>
                </a:solidFill>
                <a:latin typeface="Times New Roman"/>
                <a:ea typeface="Times New Roman"/>
                <a:cs typeface="Times New Roman"/>
                <a:sym typeface="Times New Roman"/>
              </a:rPr>
              <a:t>Theo em, những con số này nói lên điều gì về ngành du lịch tỉnh Quảng Ninh 2019?</a:t>
            </a:r>
            <a:endParaRPr/>
          </a:p>
        </p:txBody>
      </p:sp>
      <p:pic>
        <p:nvPicPr>
          <p:cNvPr id="311" name="Google Shape;311;g2f9e34e8df2_0_7" descr="Hike"/>
          <p:cNvPicPr preferRelativeResize="0"/>
          <p:nvPr/>
        </p:nvPicPr>
        <p:blipFill rotWithShape="1">
          <a:blip r:embed="rId4">
            <a:alphaModFix/>
          </a:blip>
          <a:srcRect/>
          <a:stretch/>
        </p:blipFill>
        <p:spPr>
          <a:xfrm>
            <a:off x="1691708" y="68868"/>
            <a:ext cx="914400" cy="914400"/>
          </a:xfrm>
          <a:prstGeom prst="rect">
            <a:avLst/>
          </a:prstGeom>
          <a:noFill/>
          <a:ln>
            <a:noFill/>
          </a:ln>
        </p:spPr>
      </p:pic>
      <p:pic>
        <p:nvPicPr>
          <p:cNvPr id="312" name="Google Shape;312;g2f9e34e8df2_0_7" descr="Bar graph with upward trend"/>
          <p:cNvPicPr preferRelativeResize="0">
            <a:picLocks noGrp="1"/>
          </p:cNvPicPr>
          <p:nvPr>
            <p:ph type="body" idx="1"/>
          </p:nvPr>
        </p:nvPicPr>
        <p:blipFill rotWithShape="1">
          <a:blip r:embed="rId5">
            <a:alphaModFix/>
          </a:blip>
          <a:srcRect/>
          <a:stretch/>
        </p:blipFill>
        <p:spPr>
          <a:xfrm>
            <a:off x="10761835" y="66158"/>
            <a:ext cx="914400" cy="914400"/>
          </a:xfrm>
          <a:prstGeom prst="rect">
            <a:avLst/>
          </a:prstGeom>
          <a:noFill/>
          <a:ln>
            <a:noFill/>
          </a:ln>
        </p:spPr>
      </p:pic>
      <p:pic>
        <p:nvPicPr>
          <p:cNvPr id="313" name="Google Shape;313;g2f9e34e8df2_0_7" descr="Dollar"/>
          <p:cNvPicPr preferRelativeResize="0"/>
          <p:nvPr/>
        </p:nvPicPr>
        <p:blipFill rotWithShape="1">
          <a:blip r:embed="rId6">
            <a:alphaModFix/>
          </a:blip>
          <a:srcRect/>
          <a:stretch/>
        </p:blipFill>
        <p:spPr>
          <a:xfrm>
            <a:off x="9565768" y="50447"/>
            <a:ext cx="914400" cy="914400"/>
          </a:xfrm>
          <a:prstGeom prst="rect">
            <a:avLst/>
          </a:prstGeom>
          <a:noFill/>
          <a:ln>
            <a:noFill/>
          </a:ln>
        </p:spPr>
      </p:pic>
      <p:pic>
        <p:nvPicPr>
          <p:cNvPr id="314" name="Google Shape;314;g2f9e34e8df2_0_7" descr="Hike"/>
          <p:cNvPicPr preferRelativeResize="0"/>
          <p:nvPr/>
        </p:nvPicPr>
        <p:blipFill rotWithShape="1">
          <a:blip r:embed="rId4">
            <a:alphaModFix/>
          </a:blip>
          <a:srcRect/>
          <a:stretch/>
        </p:blipFill>
        <p:spPr>
          <a:xfrm>
            <a:off x="877389" y="24820"/>
            <a:ext cx="914400" cy="914400"/>
          </a:xfrm>
          <a:prstGeom prst="rect">
            <a:avLst/>
          </a:prstGeom>
          <a:noFill/>
          <a:ln>
            <a:noFill/>
          </a:ln>
        </p:spPr>
      </p:pic>
      <p:sp>
        <p:nvSpPr>
          <p:cNvPr id="315" name="Google Shape;315;g2f9e34e8df2_0_7"/>
          <p:cNvSpPr txBox="1"/>
          <p:nvPr/>
        </p:nvSpPr>
        <p:spPr>
          <a:xfrm>
            <a:off x="7084624" y="4603409"/>
            <a:ext cx="2218500" cy="831000"/>
          </a:xfrm>
          <a:prstGeom prst="rect">
            <a:avLst/>
          </a:prstGeom>
          <a:solidFill>
            <a:srgbClr val="3F315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a:solidFill>
                  <a:schemeClr val="lt1"/>
                </a:solidFill>
                <a:latin typeface="Arial"/>
                <a:ea typeface="Arial"/>
                <a:cs typeface="Arial"/>
                <a:sym typeface="Arial"/>
              </a:rPr>
              <a:t>đóng góp </a:t>
            </a:r>
            <a:r>
              <a:rPr lang="en-US" sz="2400" b="1">
                <a:solidFill>
                  <a:schemeClr val="lt1"/>
                </a:solidFill>
                <a:latin typeface="Arial"/>
                <a:ea typeface="Arial"/>
                <a:cs typeface="Arial"/>
                <a:sym typeface="Arial"/>
              </a:rPr>
              <a:t>12,5 </a:t>
            </a:r>
            <a:r>
              <a:rPr lang="en-US" sz="2400" b="1" i="0">
                <a:solidFill>
                  <a:schemeClr val="lt1"/>
                </a:solidFill>
                <a:latin typeface="Arial"/>
                <a:ea typeface="Arial"/>
                <a:cs typeface="Arial"/>
                <a:sym typeface="Arial"/>
              </a:rPr>
              <a:t>% GDP</a:t>
            </a:r>
            <a:endParaRPr sz="2400" b="1">
              <a:solidFill>
                <a:schemeClr val="lt1"/>
              </a:solidFill>
              <a:latin typeface="Calibri"/>
              <a:ea typeface="Calibri"/>
              <a:cs typeface="Calibri"/>
              <a:sym typeface="Calibri"/>
            </a:endParaRPr>
          </a:p>
        </p:txBody>
      </p:sp>
      <p:sp>
        <p:nvSpPr>
          <p:cNvPr id="316" name="Google Shape;316;g2f9e34e8df2_0_7"/>
          <p:cNvSpPr txBox="1"/>
          <p:nvPr/>
        </p:nvSpPr>
        <p:spPr>
          <a:xfrm>
            <a:off x="362929" y="2901638"/>
            <a:ext cx="3162600" cy="400200"/>
          </a:xfrm>
          <a:prstGeom prst="rect">
            <a:avLst/>
          </a:prstGeom>
          <a:solidFill>
            <a:srgbClr val="E5DF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a:solidFill>
                  <a:schemeClr val="dk1"/>
                </a:solidFill>
                <a:latin typeface="Arial"/>
                <a:ea typeface="Arial"/>
                <a:cs typeface="Arial"/>
                <a:sym typeface="Arial"/>
              </a:rPr>
              <a:t>Số lượt khách quốc tế</a:t>
            </a:r>
            <a:endParaRPr sz="2000" b="1">
              <a:solidFill>
                <a:schemeClr val="dk1"/>
              </a:solidFill>
              <a:latin typeface="Calibri"/>
              <a:ea typeface="Calibri"/>
              <a:cs typeface="Calibri"/>
              <a:sym typeface="Calibri"/>
            </a:endParaRPr>
          </a:p>
        </p:txBody>
      </p:sp>
      <p:sp>
        <p:nvSpPr>
          <p:cNvPr id="317" name="Google Shape;317;g2f9e34e8df2_0_7"/>
          <p:cNvSpPr txBox="1"/>
          <p:nvPr/>
        </p:nvSpPr>
        <p:spPr>
          <a:xfrm>
            <a:off x="3869161" y="2889660"/>
            <a:ext cx="3456600" cy="400200"/>
          </a:xfrm>
          <a:prstGeom prst="rect">
            <a:avLst/>
          </a:prstGeom>
          <a:solidFill>
            <a:srgbClr val="E5DF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a:solidFill>
                  <a:schemeClr val="dk1"/>
                </a:solidFill>
                <a:latin typeface="Arial"/>
                <a:ea typeface="Arial"/>
                <a:cs typeface="Arial"/>
                <a:sym typeface="Arial"/>
              </a:rPr>
              <a:t>Số lượt khách trong nước</a:t>
            </a:r>
            <a:endParaRPr sz="2000" b="1">
              <a:solidFill>
                <a:schemeClr val="dk1"/>
              </a:solidFill>
              <a:latin typeface="Calibri"/>
              <a:ea typeface="Calibri"/>
              <a:cs typeface="Calibri"/>
              <a:sym typeface="Calibri"/>
            </a:endParaRPr>
          </a:p>
        </p:txBody>
      </p:sp>
      <p:sp>
        <p:nvSpPr>
          <p:cNvPr id="318" name="Google Shape;318;g2f9e34e8df2_0_7"/>
          <p:cNvSpPr txBox="1"/>
          <p:nvPr/>
        </p:nvSpPr>
        <p:spPr>
          <a:xfrm>
            <a:off x="7931327" y="2845947"/>
            <a:ext cx="3243600" cy="400200"/>
          </a:xfrm>
          <a:prstGeom prst="rect">
            <a:avLst/>
          </a:prstGeom>
          <a:solidFill>
            <a:srgbClr val="E5DF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Doanh thu nghìn tỉ đồng</a:t>
            </a:r>
            <a:endParaRPr sz="2000" b="1">
              <a:solidFill>
                <a:schemeClr val="dk1"/>
              </a:solidFill>
              <a:latin typeface="Calibri"/>
              <a:ea typeface="Calibri"/>
              <a:cs typeface="Calibri"/>
              <a:sym typeface="Calibri"/>
            </a:endParaRPr>
          </a:p>
        </p:txBody>
      </p:sp>
      <p:pic>
        <p:nvPicPr>
          <p:cNvPr id="319" name="Google Shape;319;g2f9e34e8df2_0_7"/>
          <p:cNvPicPr preferRelativeResize="0"/>
          <p:nvPr/>
        </p:nvPicPr>
        <p:blipFill rotWithShape="1">
          <a:blip r:embed="rId7">
            <a:alphaModFix/>
          </a:blip>
          <a:srcRect/>
          <a:stretch/>
        </p:blipFill>
        <p:spPr>
          <a:xfrm>
            <a:off x="167016" y="3490088"/>
            <a:ext cx="5680892" cy="30576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7"/>
                                        </p:tgtEl>
                                        <p:attrNameLst>
                                          <p:attrName>style.visibility</p:attrName>
                                        </p:attrNameLst>
                                      </p:cBhvr>
                                      <p:to>
                                        <p:strVal val="visible"/>
                                      </p:to>
                                    </p:set>
                                    <p:animEffect transition="in" filter="fade">
                                      <p:cBhvr>
                                        <p:cTn id="10" dur="1000"/>
                                        <p:tgtEl>
                                          <p:spTgt spid="307"/>
                                        </p:tgtEl>
                                      </p:cBhvr>
                                    </p:animEffect>
                                  </p:childTnLst>
                                </p:cTn>
                              </p:par>
                              <p:par>
                                <p:cTn id="11" presetID="10" presetClass="entr" presetSubtype="0" fill="hold" nodeType="withEffect">
                                  <p:stCondLst>
                                    <p:cond delay="0"/>
                                  </p:stCondLst>
                                  <p:childTnLst>
                                    <p:set>
                                      <p:cBhvr>
                                        <p:cTn id="12" dur="1" fill="hold">
                                          <p:stCondLst>
                                            <p:cond delay="0"/>
                                          </p:stCondLst>
                                        </p:cTn>
                                        <p:tgtEl>
                                          <p:spTgt spid="308"/>
                                        </p:tgtEl>
                                        <p:attrNameLst>
                                          <p:attrName>style.visibility</p:attrName>
                                        </p:attrNameLst>
                                      </p:cBhvr>
                                      <p:to>
                                        <p:strVal val="visible"/>
                                      </p:to>
                                    </p:set>
                                    <p:animEffect transition="in" filter="fade">
                                      <p:cBhvr>
                                        <p:cTn id="13" dur="1000"/>
                                        <p:tgtEl>
                                          <p:spTgt spid="308"/>
                                        </p:tgtEl>
                                      </p:cBhvr>
                                    </p:animEffect>
                                  </p:childTnLst>
                                </p:cTn>
                              </p:par>
                              <p:par>
                                <p:cTn id="14" presetID="10" presetClass="entr" presetSubtype="0" fill="hold" nodeType="withEffect">
                                  <p:stCondLst>
                                    <p:cond delay="0"/>
                                  </p:stCondLst>
                                  <p:childTnLst>
                                    <p:set>
                                      <p:cBhvr>
                                        <p:cTn id="15" dur="1" fill="hold">
                                          <p:stCondLst>
                                            <p:cond delay="0"/>
                                          </p:stCondLst>
                                        </p:cTn>
                                        <p:tgtEl>
                                          <p:spTgt spid="310"/>
                                        </p:tgtEl>
                                        <p:attrNameLst>
                                          <p:attrName>style.visibility</p:attrName>
                                        </p:attrNameLst>
                                      </p:cBhvr>
                                      <p:to>
                                        <p:strVal val="visible"/>
                                      </p:to>
                                    </p:set>
                                    <p:animEffect transition="in" filter="fade">
                                      <p:cBhvr>
                                        <p:cTn id="16" dur="1000"/>
                                        <p:tgtEl>
                                          <p:spTgt spid="3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6"/>
                                        </p:tgtEl>
                                        <p:attrNameLst>
                                          <p:attrName>style.visibility</p:attrName>
                                        </p:attrNameLst>
                                      </p:cBhvr>
                                      <p:to>
                                        <p:strVal val="visible"/>
                                      </p:to>
                                    </p:set>
                                    <p:animEffect transition="in" filter="fade">
                                      <p:cBhvr>
                                        <p:cTn id="21" dur="1000"/>
                                        <p:tgtEl>
                                          <p:spTgt spid="3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7"/>
                                        </p:tgtEl>
                                        <p:attrNameLst>
                                          <p:attrName>style.visibility</p:attrName>
                                        </p:attrNameLst>
                                      </p:cBhvr>
                                      <p:to>
                                        <p:strVal val="visible"/>
                                      </p:to>
                                    </p:set>
                                    <p:animEffect transition="in" filter="fade">
                                      <p:cBhvr>
                                        <p:cTn id="26" dur="1000"/>
                                        <p:tgtEl>
                                          <p:spTgt spid="3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8"/>
                                        </p:tgtEl>
                                        <p:attrNameLst>
                                          <p:attrName>style.visibility</p:attrName>
                                        </p:attrNameLst>
                                      </p:cBhvr>
                                      <p:to>
                                        <p:strVal val="visible"/>
                                      </p:to>
                                    </p:set>
                                    <p:animEffect transition="in" filter="fade">
                                      <p:cBhvr>
                                        <p:cTn id="31" dur="1000"/>
                                        <p:tgtEl>
                                          <p:spTgt spid="3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5"/>
                                        </p:tgtEl>
                                        <p:attrNameLst>
                                          <p:attrName>style.visibility</p:attrName>
                                        </p:attrNameLst>
                                      </p:cBhvr>
                                      <p:to>
                                        <p:strVal val="visible"/>
                                      </p:to>
                                    </p:set>
                                    <p:animEffect transition="in" filter="fade">
                                      <p:cBhvr>
                                        <p:cTn id="36"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6" descr="Káº¿t quáº£ hÃ¬nh áº£nh cho Du lá»ch 201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6" descr="Káº¿t quáº£ hÃ¬nh áº£nh cho Du lá»ch 2018"/>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6" descr="Káº¿t quáº£ hÃ¬nh áº£nh cho Du lá»ch 2018"/>
          <p:cNvSpPr/>
          <p:nvPr/>
        </p:nvSpPr>
        <p:spPr>
          <a:xfrm>
            <a:off x="6248400" y="35814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8" name="Google Shape;328;p16"/>
          <p:cNvPicPr preferRelativeResize="0"/>
          <p:nvPr/>
        </p:nvPicPr>
        <p:blipFill rotWithShape="1">
          <a:blip r:embed="rId3">
            <a:alphaModFix/>
          </a:blip>
          <a:srcRect/>
          <a:stretch/>
        </p:blipFill>
        <p:spPr>
          <a:xfrm>
            <a:off x="547150" y="344300"/>
            <a:ext cx="10767200" cy="5577275"/>
          </a:xfrm>
          <a:prstGeom prst="rect">
            <a:avLst/>
          </a:prstGeom>
          <a:noFill/>
          <a:ln>
            <a:noFill/>
          </a:ln>
        </p:spPr>
      </p:pic>
      <p:sp>
        <p:nvSpPr>
          <p:cNvPr id="329" name="Google Shape;329;p16"/>
          <p:cNvSpPr txBox="1"/>
          <p:nvPr/>
        </p:nvSpPr>
        <p:spPr>
          <a:xfrm>
            <a:off x="547150" y="6241300"/>
            <a:ext cx="9829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 Nhận xét về lượng khách  du lịch quốc tế ,lượng khách du lịch nội địa và doanh thu du lịch của Quảng Ninh qua các năm?</a:t>
            </a:r>
            <a:endParaRPr sz="28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7"/>
          <p:cNvSpPr/>
          <p:nvPr/>
        </p:nvSpPr>
        <p:spPr>
          <a:xfrm rot="10800000" flipH="1">
            <a:off x="5813425" y="8971916"/>
            <a:ext cx="1134110" cy="45719"/>
          </a:xfrm>
          <a:custGeom>
            <a:avLst/>
            <a:gdLst/>
            <a:ahLst/>
            <a:cxnLst/>
            <a:rect l="l" t="t" r="r" b="b"/>
            <a:pathLst>
              <a:path w="1134110" h="288290" extrusionOk="0">
                <a:moveTo>
                  <a:pt x="1134008" y="0"/>
                </a:moveTo>
                <a:lnTo>
                  <a:pt x="144005" y="0"/>
                </a:lnTo>
                <a:lnTo>
                  <a:pt x="98490" y="7340"/>
                </a:lnTo>
                <a:lnTo>
                  <a:pt x="58959" y="27782"/>
                </a:lnTo>
                <a:lnTo>
                  <a:pt x="27785" y="58954"/>
                </a:lnTo>
                <a:lnTo>
                  <a:pt x="7341" y="98485"/>
                </a:lnTo>
                <a:lnTo>
                  <a:pt x="0" y="144005"/>
                </a:lnTo>
                <a:lnTo>
                  <a:pt x="7341" y="189519"/>
                </a:lnTo>
                <a:lnTo>
                  <a:pt x="27785" y="229046"/>
                </a:lnTo>
                <a:lnTo>
                  <a:pt x="58959" y="260216"/>
                </a:lnTo>
                <a:lnTo>
                  <a:pt x="98490" y="280657"/>
                </a:lnTo>
                <a:lnTo>
                  <a:pt x="144005" y="287997"/>
                </a:lnTo>
                <a:lnTo>
                  <a:pt x="1134008" y="287997"/>
                </a:lnTo>
                <a:lnTo>
                  <a:pt x="1134008" y="0"/>
                </a:lnTo>
                <a:close/>
              </a:path>
            </a:pathLst>
          </a:custGeom>
          <a:solidFill>
            <a:srgbClr val="C7EAF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7"/>
          <p:cNvSpPr/>
          <p:nvPr/>
        </p:nvSpPr>
        <p:spPr>
          <a:xfrm>
            <a:off x="0" y="179025"/>
            <a:ext cx="11355600" cy="5777100"/>
          </a:xfrm>
          <a:prstGeom prst="rect">
            <a:avLst/>
          </a:prstGeom>
          <a:noFill/>
          <a:ln>
            <a:noFill/>
          </a:ln>
        </p:spPr>
        <p:txBody>
          <a:bodyPr spcFirstLastPara="1" wrap="square" lIns="91425" tIns="45700" rIns="91425" bIns="45700" anchor="ctr" anchorCtr="0">
            <a:spAutoFit/>
          </a:bodyPr>
          <a:lstStyle/>
          <a:p>
            <a:pPr marL="0" marR="0" lvl="0" indent="179388" algn="just" rtl="0">
              <a:lnSpc>
                <a:spcPct val="100000"/>
              </a:lnSpc>
              <a:spcBef>
                <a:spcPts val="0"/>
              </a:spcBef>
              <a:spcAft>
                <a:spcPts val="0"/>
              </a:spcAft>
              <a:buClr>
                <a:srgbClr val="231F20"/>
              </a:buClr>
              <a:buSzPts val="2800"/>
              <a:buFont typeface="Calibri"/>
              <a:buNone/>
            </a:pPr>
            <a:r>
              <a:rPr lang="en-US" sz="3200" i="0" u="none" strike="noStrike" cap="none">
                <a:solidFill>
                  <a:srgbClr val="231F20"/>
                </a:solidFill>
                <a:latin typeface="Times New Roman"/>
                <a:ea typeface="Times New Roman"/>
                <a:cs typeface="Times New Roman"/>
                <a:sym typeface="Times New Roman"/>
              </a:rPr>
              <a:t>* Tình hình phát triển</a:t>
            </a:r>
            <a:endParaRPr sz="1800">
              <a:latin typeface="Times New Roman"/>
              <a:ea typeface="Times New Roman"/>
              <a:cs typeface="Times New Roman"/>
              <a:sym typeface="Times New Roman"/>
            </a:endParaRPr>
          </a:p>
          <a:p>
            <a:pPr marL="0" marR="0" lvl="0" indent="179388" algn="just" rtl="0">
              <a:lnSpc>
                <a:spcPct val="100000"/>
              </a:lnSpc>
              <a:spcBef>
                <a:spcPts val="0"/>
              </a:spcBef>
              <a:spcAft>
                <a:spcPts val="0"/>
              </a:spcAft>
              <a:buClr>
                <a:srgbClr val="231F20"/>
              </a:buClr>
              <a:buSzPts val="2800"/>
              <a:buFont typeface="Calibri"/>
              <a:buNone/>
            </a:pPr>
            <a:r>
              <a:rPr lang="en-US" sz="3200" i="0" u="none" strike="noStrike" cap="none">
                <a:solidFill>
                  <a:srgbClr val="231F20"/>
                </a:solidFill>
                <a:latin typeface="Times New Roman"/>
                <a:ea typeface="Times New Roman"/>
                <a:cs typeface="Times New Roman"/>
                <a:sym typeface="Times New Roman"/>
              </a:rPr>
              <a:t>- Trong những năm gần đây ngành du lịch Quảng Ninh có những bước phát triển mạnh mẽ, lượng khách du lịch đến Quảng Ninh ngày càng tăng. </a:t>
            </a:r>
            <a:endParaRPr sz="1800">
              <a:latin typeface="Times New Roman"/>
              <a:ea typeface="Times New Roman"/>
              <a:cs typeface="Times New Roman"/>
              <a:sym typeface="Times New Roman"/>
            </a:endParaRPr>
          </a:p>
          <a:p>
            <a:pPr marL="0" marR="0" lvl="0" indent="179388" algn="just" rtl="0">
              <a:lnSpc>
                <a:spcPct val="100000"/>
              </a:lnSpc>
              <a:spcBef>
                <a:spcPts val="0"/>
              </a:spcBef>
              <a:spcAft>
                <a:spcPts val="0"/>
              </a:spcAft>
              <a:buClr>
                <a:srgbClr val="231F20"/>
              </a:buClr>
              <a:buSzPts val="2800"/>
              <a:buFont typeface="Calibri"/>
              <a:buNone/>
            </a:pPr>
            <a:r>
              <a:rPr lang="en-US" sz="3200" i="0" u="none" strike="noStrike" cap="none">
                <a:solidFill>
                  <a:srgbClr val="231F20"/>
                </a:solidFill>
                <a:latin typeface="Times New Roman"/>
                <a:ea typeface="Times New Roman"/>
                <a:cs typeface="Times New Roman"/>
                <a:sym typeface="Times New Roman"/>
              </a:rPr>
              <a:t>- Năm 2019, Quảng Ninh thu hút khoảng 14 triệu lượt khách. </a:t>
            </a:r>
            <a:endParaRPr sz="1800">
              <a:latin typeface="Times New Roman"/>
              <a:ea typeface="Times New Roman"/>
              <a:cs typeface="Times New Roman"/>
              <a:sym typeface="Times New Roman"/>
            </a:endParaRPr>
          </a:p>
          <a:p>
            <a:pPr marL="0" marR="0" lvl="0" indent="179388" algn="just" rtl="0">
              <a:lnSpc>
                <a:spcPct val="100000"/>
              </a:lnSpc>
              <a:spcBef>
                <a:spcPts val="0"/>
              </a:spcBef>
              <a:spcAft>
                <a:spcPts val="0"/>
              </a:spcAft>
              <a:buClr>
                <a:srgbClr val="231F20"/>
              </a:buClr>
              <a:buSzPts val="2800"/>
              <a:buFont typeface="Calibri"/>
              <a:buNone/>
            </a:pPr>
            <a:r>
              <a:rPr lang="en-US" sz="3200" i="0" u="none" strike="noStrike" cap="none">
                <a:solidFill>
                  <a:srgbClr val="231F20"/>
                </a:solidFill>
                <a:latin typeface="Times New Roman"/>
                <a:ea typeface="Times New Roman"/>
                <a:cs typeface="Times New Roman"/>
                <a:sym typeface="Times New Roman"/>
              </a:rPr>
              <a:t>- Tổng lượng khách du lịch tại Quảng Ninh tăng gần gấp đôi trong giai đoạn 2015-2019. </a:t>
            </a:r>
            <a:endParaRPr sz="1800">
              <a:latin typeface="Times New Roman"/>
              <a:ea typeface="Times New Roman"/>
              <a:cs typeface="Times New Roman"/>
              <a:sym typeface="Times New Roman"/>
            </a:endParaRPr>
          </a:p>
          <a:p>
            <a:pPr marL="342900" marR="0" lvl="0" indent="-368300" algn="just" rtl="0">
              <a:lnSpc>
                <a:spcPct val="100000"/>
              </a:lnSpc>
              <a:spcBef>
                <a:spcPts val="0"/>
              </a:spcBef>
              <a:spcAft>
                <a:spcPts val="0"/>
              </a:spcAft>
              <a:buClr>
                <a:srgbClr val="231F20"/>
              </a:buClr>
              <a:buSzPts val="3200"/>
              <a:buFont typeface="Times New Roman"/>
              <a:buChar char="-"/>
            </a:pPr>
            <a:r>
              <a:rPr lang="en-US" sz="3200" i="0" u="none" strike="noStrike" cap="none">
                <a:solidFill>
                  <a:srgbClr val="231F20"/>
                </a:solidFill>
                <a:latin typeface="Times New Roman"/>
                <a:ea typeface="Times New Roman"/>
                <a:cs typeface="Times New Roman"/>
                <a:sym typeface="Times New Roman"/>
              </a:rPr>
              <a:t>Thời gian lưu trú bình quân của một khách du lịch điển hình tại Quảng Ninh là 2,15 ngày </a:t>
            </a:r>
            <a:endParaRPr sz="1800">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231F20"/>
              </a:buClr>
              <a:buSzPts val="2800"/>
              <a:buFont typeface="Calibri"/>
              <a:buChar char="-"/>
            </a:pPr>
            <a:r>
              <a:rPr lang="en-US" sz="3200" i="0" u="none" strike="noStrike" cap="none">
                <a:solidFill>
                  <a:srgbClr val="231F20"/>
                </a:solidFill>
                <a:latin typeface="Times New Roman"/>
                <a:ea typeface="Times New Roman"/>
                <a:cs typeface="Times New Roman"/>
                <a:sym typeface="Times New Roman"/>
              </a:rPr>
              <a:t>Khách du lịch nước ngoài đến Quảng Ninh phần lớn là khu vực châu Á – Thái Bình Dươn</a:t>
            </a:r>
            <a:r>
              <a:rPr lang="en-US" sz="2800" b="0" i="0" u="none" strike="noStrike" cap="none">
                <a:solidFill>
                  <a:srgbClr val="231F20"/>
                </a:solidFill>
                <a:latin typeface="Calibri"/>
                <a:ea typeface="Calibri"/>
                <a:cs typeface="Calibri"/>
                <a:sym typeface="Calibri"/>
              </a:rPr>
              <a:t>g</a:t>
            </a:r>
            <a:r>
              <a:rPr lang="en-US" sz="1100" b="0" i="0" u="none" strike="noStrike" cap="none">
                <a:solidFill>
                  <a:srgbClr val="231F20"/>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p:nvPr/>
        </p:nvSpPr>
        <p:spPr>
          <a:xfrm flipH="1">
            <a:off x="1456660" y="1786270"/>
            <a:ext cx="8984512" cy="2806995"/>
          </a:xfrm>
          <a:prstGeom prst="star6">
            <a:avLst>
              <a:gd name="adj" fmla="val 28868"/>
              <a:gd name="hf" fmla="val 11547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Nêu một số khó khăn trong phát triển du lịch của tỉnh? Biện pháp?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
          <p:cNvPicPr preferRelativeResize="0"/>
          <p:nvPr/>
        </p:nvPicPr>
        <p:blipFill rotWithShape="1">
          <a:blip r:embed="rId3">
            <a:alphaModFix/>
          </a:blip>
          <a:srcRect/>
          <a:stretch/>
        </p:blipFill>
        <p:spPr>
          <a:xfrm>
            <a:off x="510363" y="287079"/>
            <a:ext cx="11036595" cy="58479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9"/>
          <p:cNvSpPr txBox="1"/>
          <p:nvPr/>
        </p:nvSpPr>
        <p:spPr>
          <a:xfrm>
            <a:off x="518337" y="232834"/>
            <a:ext cx="10975458"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231F20"/>
                </a:solidFill>
                <a:latin typeface="Times New Roman"/>
                <a:ea typeface="Times New Roman"/>
                <a:cs typeface="Times New Roman"/>
                <a:sym typeface="Times New Roman"/>
              </a:rPr>
              <a:t>* Khó khăn</a:t>
            </a:r>
            <a:endParaRPr/>
          </a:p>
          <a:p>
            <a:pPr marL="457200" marR="0" lvl="0" indent="-457200" algn="l" rtl="0">
              <a:spcBef>
                <a:spcPts val="0"/>
              </a:spcBef>
              <a:spcAft>
                <a:spcPts val="0"/>
              </a:spcAft>
              <a:buClr>
                <a:srgbClr val="231F20"/>
              </a:buClr>
              <a:buSzPts val="2800"/>
              <a:buFont typeface="Times New Roman"/>
              <a:buChar char="-"/>
            </a:pPr>
            <a:r>
              <a:rPr lang="en-US" sz="2800">
                <a:solidFill>
                  <a:srgbClr val="231F20"/>
                </a:solidFill>
                <a:latin typeface="Times New Roman"/>
                <a:ea typeface="Times New Roman"/>
                <a:cs typeface="Times New Roman"/>
                <a:sym typeface="Times New Roman"/>
              </a:rPr>
              <a:t>Các sản phẩm du lịch còn nghèo nàn, chất lượng chưa đáp ứng được yêu cầu. </a:t>
            </a:r>
            <a:endParaRPr/>
          </a:p>
          <a:p>
            <a:pPr marL="457200" marR="0" lvl="0" indent="-457200" algn="l" rtl="0">
              <a:spcBef>
                <a:spcPts val="0"/>
              </a:spcBef>
              <a:spcAft>
                <a:spcPts val="0"/>
              </a:spcAft>
              <a:buClr>
                <a:srgbClr val="231F20"/>
              </a:buClr>
              <a:buSzPts val="2800"/>
              <a:buFont typeface="Times New Roman"/>
              <a:buChar char="-"/>
            </a:pPr>
            <a:r>
              <a:rPr lang="en-US" sz="2800">
                <a:solidFill>
                  <a:srgbClr val="231F20"/>
                </a:solidFill>
                <a:latin typeface="Times New Roman"/>
                <a:ea typeface="Times New Roman"/>
                <a:cs typeface="Times New Roman"/>
                <a:sym typeface="Times New Roman"/>
              </a:rPr>
              <a:t>Còn hạn chế trong thu hút khách du lịch quốc tế, các nguồn lực phát triển du lịch chưa được tập trung để đáp ứng yêu cầu hội nhập kinh tế quốc tế; </a:t>
            </a:r>
            <a:endParaRPr/>
          </a:p>
          <a:p>
            <a:pPr marL="457200" marR="0" lvl="0" indent="-457200" algn="l" rtl="0">
              <a:spcBef>
                <a:spcPts val="0"/>
              </a:spcBef>
              <a:spcAft>
                <a:spcPts val="0"/>
              </a:spcAft>
              <a:buClr>
                <a:srgbClr val="231F20"/>
              </a:buClr>
              <a:buSzPts val="2800"/>
              <a:buFont typeface="Times New Roman"/>
              <a:buChar char="-"/>
            </a:pPr>
            <a:r>
              <a:rPr lang="en-US" sz="2800">
                <a:solidFill>
                  <a:srgbClr val="231F20"/>
                </a:solidFill>
                <a:latin typeface="Times New Roman"/>
                <a:ea typeface="Times New Roman"/>
                <a:cs typeface="Times New Roman"/>
                <a:sym typeface="Times New Roman"/>
              </a:rPr>
              <a:t>Tình trạng ô nhiễm môi trường ở các khu, điểm du lịch chưa được cải thiện;</a:t>
            </a:r>
            <a:endParaRPr/>
          </a:p>
          <a:p>
            <a:pPr marL="457200" marR="0" lvl="0" indent="-457200" algn="l" rtl="0">
              <a:spcBef>
                <a:spcPts val="0"/>
              </a:spcBef>
              <a:spcAft>
                <a:spcPts val="0"/>
              </a:spcAft>
              <a:buClr>
                <a:srgbClr val="231F20"/>
              </a:buClr>
              <a:buSzPts val="2800"/>
              <a:buFont typeface="Times New Roman"/>
              <a:buChar char="-"/>
            </a:pPr>
            <a:r>
              <a:rPr lang="en-US" sz="2800">
                <a:solidFill>
                  <a:srgbClr val="231F20"/>
                </a:solidFill>
                <a:latin typeface="Times New Roman"/>
                <a:ea typeface="Times New Roman"/>
                <a:cs typeface="Times New Roman"/>
                <a:sym typeface="Times New Roman"/>
              </a:rPr>
              <a:t>Tai nạn rủi ro trong hoạt động du lịch còn xảy ra và tiềm ẩn nguy cơ</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0"/>
          <p:cNvSpPr txBox="1"/>
          <p:nvPr/>
        </p:nvSpPr>
        <p:spPr>
          <a:xfrm>
            <a:off x="244548" y="192729"/>
            <a:ext cx="11642651" cy="6092117"/>
          </a:xfrm>
          <a:prstGeom prst="rect">
            <a:avLst/>
          </a:prstGeom>
          <a:noFill/>
          <a:ln>
            <a:noFill/>
          </a:ln>
        </p:spPr>
        <p:txBody>
          <a:bodyPr spcFirstLastPara="1" wrap="square" lIns="91425" tIns="45700" rIns="91425" bIns="45700" anchor="t" anchorCtr="0">
            <a:spAutoFit/>
          </a:bodyPr>
          <a:lstStyle/>
          <a:p>
            <a:pPr marL="773430" marR="773430" lvl="0" indent="0" algn="just" rtl="0">
              <a:lnSpc>
                <a:spcPct val="103000"/>
              </a:lnSpc>
              <a:spcBef>
                <a:spcPts val="0"/>
              </a:spcBef>
              <a:spcAft>
                <a:spcPts val="0"/>
              </a:spcAft>
              <a:buNone/>
            </a:pPr>
            <a:r>
              <a:rPr lang="en-US" sz="2400">
                <a:solidFill>
                  <a:srgbClr val="231F20"/>
                </a:solidFill>
                <a:latin typeface="Calibri"/>
                <a:ea typeface="Calibri"/>
                <a:cs typeface="Calibri"/>
                <a:sym typeface="Calibri"/>
              </a:rPr>
              <a:t>*Biện pháp</a:t>
            </a:r>
            <a:endParaRPr/>
          </a:p>
          <a:p>
            <a:pPr marL="1116330" marR="773430" lvl="0" indent="-342900" algn="just" rtl="0">
              <a:lnSpc>
                <a:spcPct val="103000"/>
              </a:lnSpc>
              <a:spcBef>
                <a:spcPts val="1430"/>
              </a:spcBef>
              <a:spcAft>
                <a:spcPts val="0"/>
              </a:spcAft>
              <a:buClr>
                <a:srgbClr val="231F20"/>
              </a:buClr>
              <a:buSzPts val="2400"/>
              <a:buFont typeface="Calibri"/>
              <a:buChar char="-"/>
            </a:pPr>
            <a:r>
              <a:rPr lang="en-US" sz="2400">
                <a:solidFill>
                  <a:srgbClr val="231F20"/>
                </a:solidFill>
                <a:latin typeface="Calibri"/>
                <a:ea typeface="Calibri"/>
                <a:cs typeface="Calibri"/>
                <a:sym typeface="Calibri"/>
              </a:rPr>
              <a:t>Phát triển du lịch theo hướng chuyên nghiệp, hiện đại, hiệu quả </a:t>
            </a:r>
            <a:endParaRPr/>
          </a:p>
          <a:p>
            <a:pPr marL="1116330" marR="773430" lvl="0" indent="-342900" algn="just" rtl="0">
              <a:lnSpc>
                <a:spcPct val="103000"/>
              </a:lnSpc>
              <a:spcBef>
                <a:spcPts val="1430"/>
              </a:spcBef>
              <a:spcAft>
                <a:spcPts val="0"/>
              </a:spcAft>
              <a:buClr>
                <a:srgbClr val="231F20"/>
              </a:buClr>
              <a:buSzPts val="2400"/>
              <a:buFont typeface="Calibri"/>
              <a:buChar char="-"/>
            </a:pPr>
            <a:r>
              <a:rPr lang="en-US" sz="2400">
                <a:solidFill>
                  <a:srgbClr val="231F20"/>
                </a:solidFill>
                <a:latin typeface="Calibri"/>
                <a:ea typeface="Calibri"/>
                <a:cs typeface="Calibri"/>
                <a:sym typeface="Calibri"/>
              </a:rPr>
              <a:t>Chuyển đổi phương thức phát triển từ “nâu” sang “xanh”, thu hút các nguồn lực trong nước và ngoài nước đầu tư cơ sở hạ tầng</a:t>
            </a:r>
            <a:endParaRPr/>
          </a:p>
          <a:p>
            <a:pPr marL="1116330" marR="773430" lvl="0" indent="-342900" algn="just" rtl="0">
              <a:lnSpc>
                <a:spcPct val="103000"/>
              </a:lnSpc>
              <a:spcBef>
                <a:spcPts val="1430"/>
              </a:spcBef>
              <a:spcAft>
                <a:spcPts val="0"/>
              </a:spcAft>
              <a:buClr>
                <a:srgbClr val="231F20"/>
              </a:buClr>
              <a:buSzPts val="2400"/>
              <a:buFont typeface="Calibri"/>
              <a:buChar char="-"/>
            </a:pPr>
            <a:r>
              <a:rPr lang="en-US" sz="2400">
                <a:solidFill>
                  <a:srgbClr val="231F20"/>
                </a:solidFill>
                <a:latin typeface="Calibri"/>
                <a:ea typeface="Calibri"/>
                <a:cs typeface="Calibri"/>
                <a:sym typeface="Calibri"/>
              </a:rPr>
              <a:t> Khai thác và phát huy các khu di tích lịch sử văn hoá, danh lam thắng cảnh để Quảng Ninh thực sự là trung tâm du lịch quốc tế của cả nước.</a:t>
            </a:r>
            <a:endParaRPr sz="2400">
              <a:solidFill>
                <a:schemeClr val="dk1"/>
              </a:solidFill>
              <a:latin typeface="Calibri"/>
              <a:ea typeface="Calibri"/>
              <a:cs typeface="Calibri"/>
              <a:sym typeface="Calibri"/>
            </a:endParaRPr>
          </a:p>
          <a:p>
            <a:pPr marL="1116330" marR="773430" lvl="0" indent="-342900" algn="just" rtl="0">
              <a:lnSpc>
                <a:spcPct val="103000"/>
              </a:lnSpc>
              <a:spcBef>
                <a:spcPts val="1430"/>
              </a:spcBef>
              <a:spcAft>
                <a:spcPts val="0"/>
              </a:spcAft>
              <a:buClr>
                <a:srgbClr val="231F20"/>
              </a:buClr>
              <a:buSzPts val="2400"/>
              <a:buFont typeface="Calibri"/>
              <a:buChar char="-"/>
            </a:pPr>
            <a:r>
              <a:rPr lang="en-US" sz="2400">
                <a:solidFill>
                  <a:srgbClr val="231F20"/>
                </a:solidFill>
                <a:latin typeface="Calibri"/>
                <a:ea typeface="Calibri"/>
                <a:cs typeface="Calibri"/>
                <a:sym typeface="Calibri"/>
              </a:rPr>
              <a:t>Làm mới các sản phẩm du lịch để tạo sức hút, khẳng định thế mạnh vượt trội, góp phần kéo dài thời gian lưu trú và gia tăng trải nghiệm mới cho du khách</a:t>
            </a:r>
            <a:endParaRPr/>
          </a:p>
          <a:p>
            <a:pPr marL="1116330" marR="773430" lvl="0" indent="-342900" algn="just" rtl="0">
              <a:lnSpc>
                <a:spcPct val="103000"/>
              </a:lnSpc>
              <a:spcBef>
                <a:spcPts val="1430"/>
              </a:spcBef>
              <a:spcAft>
                <a:spcPts val="0"/>
              </a:spcAft>
              <a:buClr>
                <a:srgbClr val="231F20"/>
              </a:buClr>
              <a:buSzPts val="2400"/>
              <a:buFont typeface="Calibri"/>
              <a:buChar char="-"/>
            </a:pPr>
            <a:r>
              <a:rPr lang="en-US" sz="2400">
                <a:solidFill>
                  <a:srgbClr val="231F20"/>
                </a:solidFill>
                <a:latin typeface="Calibri"/>
                <a:ea typeface="Calibri"/>
                <a:cs typeface="Calibri"/>
                <a:sym typeface="Calibri"/>
              </a:rPr>
              <a:t>Đồng thời, phát triển du lịch đi đôi với bảo tồn, phát huy tối đa các lợi thế tự nhiên, giữ gìn và phát huy bản sắc dân tộc, các giá trị văn hoá, gìn giữ cảnh quan và bảo vệ môi trường, gắn với phát triển kinh tế biển. </a:t>
            </a:r>
            <a:endParaRPr sz="2400">
              <a:solidFill>
                <a:srgbClr val="231F20"/>
              </a:solidFill>
              <a:latin typeface="Calibri"/>
              <a:ea typeface="Calibri"/>
              <a:cs typeface="Calibri"/>
              <a:sym typeface="Calibri"/>
            </a:endParaRPr>
          </a:p>
          <a:p>
            <a:pPr marL="773430" marR="773430" lvl="0" indent="0" algn="just" rtl="0">
              <a:lnSpc>
                <a:spcPct val="103000"/>
              </a:lnSpc>
              <a:spcBef>
                <a:spcPts val="1430"/>
              </a:spcBef>
              <a:spcAft>
                <a:spcPts val="0"/>
              </a:spcAft>
              <a:buNone/>
            </a:pPr>
            <a:r>
              <a:rPr lang="en-US" sz="2400">
                <a:solidFill>
                  <a:srgbClr val="231F20"/>
                </a:solidFill>
                <a:latin typeface="Calibri"/>
                <a:ea typeface="Calibri"/>
                <a:cs typeface="Calibri"/>
                <a:sym typeface="Calibri"/>
              </a:rPr>
              <a:t>- Phát huy tối đa tiềm năng lợi thế đặc trưng về tự nhiên, yếu tố con người, xã hội, lịch sử văn hoá Quảng Ninh và đẩy mạnh liên kết vùng cho phát triển du lịch.</a:t>
            </a:r>
            <a:endParaRPr sz="2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1"/>
          <p:cNvSpPr txBox="1">
            <a:spLocks noGrp="1"/>
          </p:cNvSpPr>
          <p:nvPr>
            <p:ph type="title"/>
          </p:nvPr>
        </p:nvSpPr>
        <p:spPr>
          <a:xfrm>
            <a:off x="200026" y="142875"/>
            <a:ext cx="9239250" cy="1116965"/>
          </a:xfrm>
          <a:prstGeom prst="rect">
            <a:avLst/>
          </a:prstGeom>
          <a:solidFill>
            <a:srgbClr val="205867"/>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2900"/>
              <a:buFont typeface="Tahoma"/>
              <a:buNone/>
            </a:pPr>
            <a:r>
              <a:rPr lang="en-US" b="1">
                <a:solidFill>
                  <a:schemeClr val="lt1"/>
                </a:solidFill>
                <a:latin typeface="Tahoma"/>
                <a:ea typeface="Tahoma"/>
                <a:cs typeface="Tahoma"/>
                <a:sym typeface="Tahoma"/>
              </a:rPr>
              <a:t>CHÚNG TA CÙNG HÀNH ĐỘNG</a:t>
            </a:r>
            <a:endParaRPr sz="8800">
              <a:solidFill>
                <a:schemeClr val="lt1"/>
              </a:solidFill>
            </a:endParaRPr>
          </a:p>
        </p:txBody>
      </p:sp>
      <p:sp>
        <p:nvSpPr>
          <p:cNvPr id="358" name="Google Shape;358;p21"/>
          <p:cNvSpPr txBox="1">
            <a:spLocks noGrp="1"/>
          </p:cNvSpPr>
          <p:nvPr>
            <p:ph type="body" idx="1"/>
          </p:nvPr>
        </p:nvSpPr>
        <p:spPr>
          <a:xfrm>
            <a:off x="166687" y="1511300"/>
            <a:ext cx="5895975" cy="4889500"/>
          </a:xfrm>
          <a:prstGeom prst="rect">
            <a:avLst/>
          </a:prstGeom>
          <a:solidFill>
            <a:srgbClr val="FBD4B4"/>
          </a:solidFill>
          <a:ln w="9525" cap="flat" cmpd="sng">
            <a:solidFill>
              <a:srgbClr val="0F243E"/>
            </a:solidFill>
            <a:prstDash val="solid"/>
            <a:round/>
            <a:headEnd type="none" w="sm" len="sm"/>
            <a:tailEnd type="none" w="sm" len="sm"/>
          </a:ln>
        </p:spPr>
        <p:txBody>
          <a:bodyPr spcFirstLastPara="1" wrap="square" lIns="91425" tIns="45700" rIns="91425" bIns="45700" anchor="t" anchorCtr="0">
            <a:normAutofit/>
          </a:bodyPr>
          <a:lstStyle/>
          <a:p>
            <a:pPr marL="342900" marR="0" lvl="0" indent="-342900" algn="just" rtl="0">
              <a:lnSpc>
                <a:spcPct val="120000"/>
              </a:lnSpc>
              <a:spcBef>
                <a:spcPts val="0"/>
              </a:spcBef>
              <a:spcAft>
                <a:spcPts val="0"/>
              </a:spcAft>
              <a:buClr>
                <a:schemeClr val="dk1"/>
              </a:buClr>
              <a:buSzPts val="2100"/>
              <a:buFont typeface="Arial"/>
              <a:buChar char="•"/>
            </a:pPr>
            <a:r>
              <a:rPr lang="en-US" b="1">
                <a:latin typeface="Tahoma"/>
                <a:ea typeface="Tahoma"/>
                <a:cs typeface="Tahoma"/>
                <a:sym typeface="Tahoma"/>
              </a:rPr>
              <a:t>Nhóm lẻ: </a:t>
            </a:r>
            <a:r>
              <a:rPr lang="en-US">
                <a:latin typeface="Tahoma"/>
                <a:ea typeface="Tahoma"/>
                <a:cs typeface="Tahoma"/>
                <a:sym typeface="Tahoma"/>
              </a:rPr>
              <a:t>suy nghĩ và trả lời câu hỏi: </a:t>
            </a:r>
            <a:r>
              <a:rPr lang="en-US" i="1">
                <a:latin typeface="Tahoma"/>
                <a:ea typeface="Tahoma"/>
                <a:cs typeface="Tahoma"/>
                <a:sym typeface="Tahoma"/>
              </a:rPr>
              <a:t>Em sẽ làm gì để đóng góp cho sự phát triển ngành du lịch và xây dựng hình ảnh quốc gia?</a:t>
            </a:r>
            <a:endParaRPr>
              <a:latin typeface="Times New Roman"/>
              <a:ea typeface="Times New Roman"/>
              <a:cs typeface="Times New Roman"/>
              <a:sym typeface="Times New Roman"/>
            </a:endParaRPr>
          </a:p>
          <a:p>
            <a:pPr marL="342900" marR="0" lvl="0" indent="-342900" algn="just" rtl="0">
              <a:lnSpc>
                <a:spcPct val="120000"/>
              </a:lnSpc>
              <a:spcBef>
                <a:spcPts val="0"/>
              </a:spcBef>
              <a:spcAft>
                <a:spcPts val="0"/>
              </a:spcAft>
              <a:buClr>
                <a:schemeClr val="dk1"/>
              </a:buClr>
              <a:buSzPts val="2100"/>
              <a:buFont typeface="Arial"/>
              <a:buChar char="•"/>
            </a:pPr>
            <a:r>
              <a:rPr lang="en-US" b="1">
                <a:latin typeface="Tahoma"/>
                <a:ea typeface="Tahoma"/>
                <a:cs typeface="Tahoma"/>
                <a:sym typeface="Tahoma"/>
              </a:rPr>
              <a:t>Nhóm chẵn: </a:t>
            </a:r>
            <a:r>
              <a:rPr lang="en-US" i="1">
                <a:latin typeface="Tahoma"/>
                <a:ea typeface="Tahoma"/>
                <a:cs typeface="Tahoma"/>
                <a:sym typeface="Tahoma"/>
              </a:rPr>
              <a:t>Đóng vai Nhà nước, đề xuất 1 giải pháp quan trọng nhất nhằm phát triển du lịch hiệu quả.</a:t>
            </a:r>
            <a:endParaRPr>
              <a:latin typeface="Times New Roman"/>
              <a:ea typeface="Times New Roman"/>
              <a:cs typeface="Times New Roman"/>
              <a:sym typeface="Times New Roman"/>
            </a:endParaRPr>
          </a:p>
          <a:p>
            <a:pPr marL="342900" marR="0" lvl="0" indent="-342900" algn="just" rtl="0">
              <a:lnSpc>
                <a:spcPct val="120000"/>
              </a:lnSpc>
              <a:spcBef>
                <a:spcPts val="0"/>
              </a:spcBef>
              <a:spcAft>
                <a:spcPts val="0"/>
              </a:spcAft>
              <a:buClr>
                <a:schemeClr val="dk1"/>
              </a:buClr>
              <a:buSzPts val="2100"/>
              <a:buFont typeface="Arial"/>
              <a:buChar char="•"/>
            </a:pPr>
            <a:r>
              <a:rPr lang="en-US" b="1">
                <a:latin typeface="Tahoma"/>
                <a:ea typeface="Tahoma"/>
                <a:cs typeface="Tahoma"/>
                <a:sym typeface="Tahoma"/>
              </a:rPr>
              <a:t>Hình thức thảo luận: </a:t>
            </a:r>
            <a:r>
              <a:rPr lang="en-US">
                <a:latin typeface="Tahoma"/>
                <a:ea typeface="Tahoma"/>
                <a:cs typeface="Tahoma"/>
                <a:sym typeface="Tahoma"/>
              </a:rPr>
              <a:t>Khăn trải bàn</a:t>
            </a:r>
            <a:endParaRPr>
              <a:latin typeface="Times New Roman"/>
              <a:ea typeface="Times New Roman"/>
              <a:cs typeface="Times New Roman"/>
              <a:sym typeface="Times New Roman"/>
            </a:endParaRPr>
          </a:p>
        </p:txBody>
      </p:sp>
      <p:pic>
        <p:nvPicPr>
          <p:cNvPr id="359" name="Google Shape;359;p21" descr="Các kĩ thuật dạy học tích cực ~ Tư liệu Ngữ văn THCS"/>
          <p:cNvPicPr preferRelativeResize="0"/>
          <p:nvPr/>
        </p:nvPicPr>
        <p:blipFill rotWithShape="1">
          <a:blip r:embed="rId3">
            <a:alphaModFix/>
          </a:blip>
          <a:srcRect/>
          <a:stretch/>
        </p:blipFill>
        <p:spPr>
          <a:xfrm>
            <a:off x="6639401" y="1511300"/>
            <a:ext cx="5025707" cy="3024717"/>
          </a:xfrm>
          <a:prstGeom prst="rect">
            <a:avLst/>
          </a:prstGeom>
          <a:noFill/>
          <a:ln w="9525" cap="flat" cmpd="sng">
            <a:solidFill>
              <a:srgbClr val="0F243E"/>
            </a:solidFill>
            <a:prstDash val="solid"/>
            <a:round/>
            <a:headEnd type="none" w="sm" len="sm"/>
            <a:tailEnd type="none" w="sm" len="sm"/>
          </a:ln>
        </p:spPr>
      </p:pic>
      <p:sp>
        <p:nvSpPr>
          <p:cNvPr id="360" name="Google Shape;360;p21"/>
          <p:cNvSpPr txBox="1"/>
          <p:nvPr/>
        </p:nvSpPr>
        <p:spPr>
          <a:xfrm>
            <a:off x="6503034" y="4787477"/>
            <a:ext cx="5298440" cy="1381532"/>
          </a:xfrm>
          <a:prstGeom prst="rect">
            <a:avLst/>
          </a:prstGeom>
          <a:solidFill>
            <a:srgbClr val="E5DFEC"/>
          </a:solidFill>
          <a:ln w="9525" cap="flat" cmpd="sng">
            <a:solidFill>
              <a:srgbClr val="0F243E"/>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20000"/>
              </a:lnSpc>
              <a:spcBef>
                <a:spcPts val="0"/>
              </a:spcBef>
              <a:spcAft>
                <a:spcPts val="0"/>
              </a:spcAft>
              <a:buClr>
                <a:schemeClr val="dk1"/>
              </a:buClr>
              <a:buSzPts val="2400"/>
              <a:buFont typeface="Arial"/>
              <a:buChar char="•"/>
            </a:pPr>
            <a:r>
              <a:rPr lang="en-US" sz="2400" b="1">
                <a:solidFill>
                  <a:schemeClr val="dk1"/>
                </a:solidFill>
                <a:latin typeface="Tahoma"/>
                <a:ea typeface="Tahoma"/>
                <a:cs typeface="Tahoma"/>
                <a:sym typeface="Tahoma"/>
              </a:rPr>
              <a:t>1 phút viết ý kiến ra góc</a:t>
            </a:r>
            <a:endParaRPr sz="2400" b="1">
              <a:solidFill>
                <a:schemeClr val="dk1"/>
              </a:solidFill>
              <a:latin typeface="Tahoma"/>
              <a:ea typeface="Tahoma"/>
              <a:cs typeface="Tahoma"/>
              <a:sym typeface="Tahoma"/>
            </a:endParaRPr>
          </a:p>
          <a:p>
            <a:pPr marL="342900" marR="0" lvl="0" indent="-342900" algn="just" rtl="0">
              <a:lnSpc>
                <a:spcPct val="120000"/>
              </a:lnSpc>
              <a:spcBef>
                <a:spcPts val="0"/>
              </a:spcBef>
              <a:spcAft>
                <a:spcPts val="0"/>
              </a:spcAft>
              <a:buClr>
                <a:schemeClr val="dk1"/>
              </a:buClr>
              <a:buSzPts val="2400"/>
              <a:buFont typeface="Arial"/>
              <a:buChar char="•"/>
            </a:pPr>
            <a:r>
              <a:rPr lang="en-US" sz="2400" b="1">
                <a:solidFill>
                  <a:schemeClr val="dk1"/>
                </a:solidFill>
                <a:latin typeface="Tahoma"/>
                <a:ea typeface="Tahoma"/>
                <a:cs typeface="Tahoma"/>
                <a:sym typeface="Tahoma"/>
              </a:rPr>
              <a:t>1 phút thống nhất trong nhóm</a:t>
            </a:r>
            <a:endParaRPr sz="2400" b="1">
              <a:solidFill>
                <a:schemeClr val="dk1"/>
              </a:solidFill>
              <a:latin typeface="Tahoma"/>
              <a:ea typeface="Tahoma"/>
              <a:cs typeface="Tahoma"/>
              <a:sym typeface="Tahoma"/>
            </a:endParaRPr>
          </a:p>
          <a:p>
            <a:pPr marL="342900" marR="0" lvl="0" indent="-342900" algn="just" rtl="0">
              <a:lnSpc>
                <a:spcPct val="120000"/>
              </a:lnSpc>
              <a:spcBef>
                <a:spcPts val="0"/>
              </a:spcBef>
              <a:spcAft>
                <a:spcPts val="0"/>
              </a:spcAft>
              <a:buClr>
                <a:schemeClr val="dk1"/>
              </a:buClr>
              <a:buSzPts val="2400"/>
              <a:buFont typeface="Arial"/>
              <a:buChar char="•"/>
            </a:pPr>
            <a:r>
              <a:rPr lang="en-US" sz="2400" b="1">
                <a:solidFill>
                  <a:schemeClr val="dk1"/>
                </a:solidFill>
                <a:latin typeface="Tahoma"/>
                <a:ea typeface="Tahoma"/>
                <a:cs typeface="Tahoma"/>
                <a:sym typeface="Tahoma"/>
              </a:rPr>
              <a:t>Trình bày trước lớp thông tin</a:t>
            </a:r>
            <a:endParaRPr sz="2400">
              <a:solidFill>
                <a:schemeClr val="dk1"/>
              </a:solidFill>
              <a:latin typeface="Times New Roman"/>
              <a:ea typeface="Times New Roman"/>
              <a:cs typeface="Times New Roman"/>
              <a:sym typeface="Times New Roman"/>
            </a:endParaRPr>
          </a:p>
        </p:txBody>
      </p:sp>
      <p:pic>
        <p:nvPicPr>
          <p:cNvPr id="361" name="Google Shape;361;p21"/>
          <p:cNvPicPr preferRelativeResize="0"/>
          <p:nvPr/>
        </p:nvPicPr>
        <p:blipFill rotWithShape="1">
          <a:blip r:embed="rId4">
            <a:alphaModFix/>
          </a:blip>
          <a:srcRect/>
          <a:stretch/>
        </p:blipFill>
        <p:spPr>
          <a:xfrm>
            <a:off x="9642319" y="185221"/>
            <a:ext cx="1835150" cy="10322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xEl>
                                              <p:pRg st="0" end="0"/>
                                            </p:txEl>
                                          </p:spTgt>
                                        </p:tgtEl>
                                        <p:attrNameLst>
                                          <p:attrName>style.visibility</p:attrName>
                                        </p:attrNameLst>
                                      </p:cBhvr>
                                      <p:to>
                                        <p:strVal val="visible"/>
                                      </p:to>
                                    </p:set>
                                    <p:animEffect transition="in" filter="fade">
                                      <p:cBhvr>
                                        <p:cTn id="12" dur="500"/>
                                        <p:tgtEl>
                                          <p:spTgt spid="3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
                                            <p:txEl>
                                              <p:pRg st="1" end="1"/>
                                            </p:txEl>
                                          </p:spTgt>
                                        </p:tgtEl>
                                        <p:attrNameLst>
                                          <p:attrName>style.visibility</p:attrName>
                                        </p:attrNameLst>
                                      </p:cBhvr>
                                      <p:to>
                                        <p:strVal val="visible"/>
                                      </p:to>
                                    </p:set>
                                    <p:animEffect transition="in" filter="fade">
                                      <p:cBhvr>
                                        <p:cTn id="17" dur="500"/>
                                        <p:tgtEl>
                                          <p:spTgt spid="3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
                                            <p:txEl>
                                              <p:pRg st="2" end="2"/>
                                            </p:txEl>
                                          </p:spTgt>
                                        </p:tgtEl>
                                        <p:attrNameLst>
                                          <p:attrName>style.visibility</p:attrName>
                                        </p:attrNameLst>
                                      </p:cBhvr>
                                      <p:to>
                                        <p:strVal val="visible"/>
                                      </p:to>
                                    </p:set>
                                    <p:animEffect transition="in" filter="fade">
                                      <p:cBhvr>
                                        <p:cTn id="22" dur="500"/>
                                        <p:tgtEl>
                                          <p:spTgt spid="3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9"/>
                                        </p:tgtEl>
                                        <p:attrNameLst>
                                          <p:attrName>style.visibility</p:attrName>
                                        </p:attrNameLst>
                                      </p:cBhvr>
                                      <p:to>
                                        <p:strVal val="visible"/>
                                      </p:to>
                                    </p:set>
                                    <p:animEffect transition="in" filter="fade">
                                      <p:cBhvr>
                                        <p:cTn id="27" dur="500"/>
                                        <p:tgtEl>
                                          <p:spTgt spid="3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
                                        </p:tgtEl>
                                        <p:attrNameLst>
                                          <p:attrName>style.visibility</p:attrName>
                                        </p:attrNameLst>
                                      </p:cBhvr>
                                      <p:to>
                                        <p:strVal val="visible"/>
                                      </p:to>
                                    </p:set>
                                    <p:animEffect transition="in" filter="fade">
                                      <p:cBhvr>
                                        <p:cTn id="32" dur="5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2"/>
          <p:cNvSpPr txBox="1"/>
          <p:nvPr/>
        </p:nvSpPr>
        <p:spPr>
          <a:xfrm>
            <a:off x="721840" y="137079"/>
            <a:ext cx="1929381" cy="239142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600" b="1">
                <a:solidFill>
                  <a:srgbClr val="ED7D31"/>
                </a:solidFill>
                <a:latin typeface="Poppins"/>
                <a:ea typeface="Poppins"/>
                <a:cs typeface="Poppins"/>
                <a:sym typeface="Poppins"/>
              </a:rPr>
              <a:t>-</a:t>
            </a:r>
            <a:endParaRPr sz="8800" b="1">
              <a:solidFill>
                <a:srgbClr val="ED7D31"/>
              </a:solidFill>
              <a:latin typeface="Poppins"/>
              <a:ea typeface="Poppins"/>
              <a:cs typeface="Poppins"/>
              <a:sym typeface="Poppins"/>
            </a:endParaRPr>
          </a:p>
        </p:txBody>
      </p:sp>
      <p:sp>
        <p:nvSpPr>
          <p:cNvPr id="367" name="Google Shape;367;p22"/>
          <p:cNvSpPr txBox="1"/>
          <p:nvPr/>
        </p:nvSpPr>
        <p:spPr>
          <a:xfrm>
            <a:off x="-187013" y="1891274"/>
            <a:ext cx="4076647" cy="374871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6600" b="1">
                <a:solidFill>
                  <a:srgbClr val="0070C0"/>
                </a:solidFill>
                <a:latin typeface="Poppins"/>
                <a:ea typeface="Poppins"/>
                <a:cs typeface="Poppins"/>
                <a:sym typeface="Poppins"/>
              </a:rPr>
              <a:t>LUYỆN TẬP – VẬN DỤNG</a:t>
            </a:r>
            <a:endParaRPr sz="5400">
              <a:solidFill>
                <a:srgbClr val="0070C0"/>
              </a:solidFill>
              <a:latin typeface="Poppins"/>
              <a:ea typeface="Poppins"/>
              <a:cs typeface="Poppins"/>
              <a:sym typeface="Poppins"/>
            </a:endParaRPr>
          </a:p>
        </p:txBody>
      </p:sp>
      <p:pic>
        <p:nvPicPr>
          <p:cNvPr id="368" name="Google Shape;368;p22" descr="Câu hỏi gợi ý dành cho bạn để luyện tập trước buổi phỏng vấn - JobHopin"/>
          <p:cNvPicPr preferRelativeResize="0"/>
          <p:nvPr/>
        </p:nvPicPr>
        <p:blipFill rotWithShape="1">
          <a:blip r:embed="rId3">
            <a:alphaModFix/>
          </a:blip>
          <a:srcRect l="3917" r="6479"/>
          <a:stretch/>
        </p:blipFill>
        <p:spPr>
          <a:xfrm>
            <a:off x="3402499" y="137079"/>
            <a:ext cx="8577431" cy="63816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3"/>
          <p:cNvSpPr/>
          <p:nvPr/>
        </p:nvSpPr>
        <p:spPr>
          <a:xfrm>
            <a:off x="8941349" y="387969"/>
            <a:ext cx="2583343" cy="1426081"/>
          </a:xfrm>
          <a:prstGeom prst="roundRect">
            <a:avLst>
              <a:gd name="adj" fmla="val 16667"/>
            </a:avLst>
          </a:prstGeom>
          <a:solidFill>
            <a:schemeClr val="lt1"/>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a:ea typeface="Poppins"/>
                <a:cs typeface="Poppins"/>
                <a:sym typeface="Poppins"/>
              </a:rPr>
              <a:t>Thời gian thảo luận: 5 phút. Sau đó trình bày</a:t>
            </a:r>
            <a:endParaRPr sz="2400" b="1">
              <a:solidFill>
                <a:schemeClr val="dk1"/>
              </a:solidFill>
              <a:latin typeface="Poppins"/>
              <a:ea typeface="Poppins"/>
              <a:cs typeface="Poppins"/>
              <a:sym typeface="Poppins"/>
            </a:endParaRPr>
          </a:p>
        </p:txBody>
      </p:sp>
      <p:sp>
        <p:nvSpPr>
          <p:cNvPr id="375" name="Google Shape;375;p23"/>
          <p:cNvSpPr/>
          <p:nvPr/>
        </p:nvSpPr>
        <p:spPr>
          <a:xfrm>
            <a:off x="5560645" y="400212"/>
            <a:ext cx="2756098" cy="1426080"/>
          </a:xfrm>
          <a:prstGeom prst="roundRect">
            <a:avLst>
              <a:gd name="adj" fmla="val 16667"/>
            </a:avLst>
          </a:prstGeom>
          <a:solidFill>
            <a:srgbClr val="DEEBF7"/>
          </a:solidFill>
          <a:ln w="9525"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a:ea typeface="Poppins"/>
                <a:cs typeface="Poppins"/>
                <a:sym typeface="Poppins"/>
              </a:rPr>
              <a:t>Làm việc nhóm, chọn 1 trong 2 nhiệm vụ sau: </a:t>
            </a:r>
            <a:endParaRPr/>
          </a:p>
        </p:txBody>
      </p:sp>
      <p:pic>
        <p:nvPicPr>
          <p:cNvPr id="376" name="Google Shape;376;p23"/>
          <p:cNvPicPr preferRelativeResize="0"/>
          <p:nvPr/>
        </p:nvPicPr>
        <p:blipFill rotWithShape="1">
          <a:blip r:embed="rId3">
            <a:alphaModFix/>
          </a:blip>
          <a:srcRect l="17969" t="25378" r="50990" b="21435"/>
          <a:stretch/>
        </p:blipFill>
        <p:spPr>
          <a:xfrm>
            <a:off x="11414794" y="1170945"/>
            <a:ext cx="455806" cy="781013"/>
          </a:xfrm>
          <a:prstGeom prst="rect">
            <a:avLst/>
          </a:prstGeom>
          <a:noFill/>
          <a:ln>
            <a:noFill/>
          </a:ln>
        </p:spPr>
      </p:pic>
      <p:pic>
        <p:nvPicPr>
          <p:cNvPr id="377" name="Google Shape;377;p23" descr="Copyediting | AnnaProofing"/>
          <p:cNvPicPr preferRelativeResize="0"/>
          <p:nvPr/>
        </p:nvPicPr>
        <p:blipFill rotWithShape="1">
          <a:blip r:embed="rId4">
            <a:alphaModFix/>
          </a:blip>
          <a:srcRect/>
          <a:stretch/>
        </p:blipFill>
        <p:spPr>
          <a:xfrm>
            <a:off x="8006961" y="1170945"/>
            <a:ext cx="683516" cy="727825"/>
          </a:xfrm>
          <a:prstGeom prst="rect">
            <a:avLst/>
          </a:prstGeom>
          <a:noFill/>
          <a:ln>
            <a:noFill/>
          </a:ln>
        </p:spPr>
      </p:pic>
      <p:pic>
        <p:nvPicPr>
          <p:cNvPr id="378" name="Google Shape;378;p23" descr="đào tạo hướng dẫn png | PNGEgg"/>
          <p:cNvPicPr preferRelativeResize="0"/>
          <p:nvPr/>
        </p:nvPicPr>
        <p:blipFill rotWithShape="1">
          <a:blip r:embed="rId5">
            <a:alphaModFix/>
          </a:blip>
          <a:srcRect/>
          <a:stretch/>
        </p:blipFill>
        <p:spPr>
          <a:xfrm>
            <a:off x="339904" y="1468509"/>
            <a:ext cx="3812946" cy="3736249"/>
          </a:xfrm>
          <a:prstGeom prst="rect">
            <a:avLst/>
          </a:prstGeom>
          <a:noFill/>
          <a:ln>
            <a:noFill/>
          </a:ln>
        </p:spPr>
      </p:pic>
      <p:grpSp>
        <p:nvGrpSpPr>
          <p:cNvPr id="379" name="Google Shape;379;p23"/>
          <p:cNvGrpSpPr/>
          <p:nvPr/>
        </p:nvGrpSpPr>
        <p:grpSpPr>
          <a:xfrm>
            <a:off x="4954295" y="2105127"/>
            <a:ext cx="7237705" cy="3252800"/>
            <a:chOff x="4990179" y="2530676"/>
            <a:chExt cx="7237705" cy="3252800"/>
          </a:xfrm>
        </p:grpSpPr>
        <p:sp>
          <p:nvSpPr>
            <p:cNvPr id="380" name="Google Shape;380;p23"/>
            <p:cNvSpPr txBox="1"/>
            <p:nvPr/>
          </p:nvSpPr>
          <p:spPr>
            <a:xfrm>
              <a:off x="5318528" y="2530676"/>
              <a:ext cx="6909356" cy="3099631"/>
            </a:xfrm>
            <a:prstGeom prst="rect">
              <a:avLst/>
            </a:prstGeom>
            <a:noFill/>
            <a:ln>
              <a:noFill/>
            </a:ln>
          </p:spPr>
          <p:txBody>
            <a:bodyPr spcFirstLastPara="1" wrap="square" lIns="91425" tIns="45700" rIns="91425" bIns="45700" anchor="t" anchorCtr="0">
              <a:spAutoFit/>
            </a:bodyPr>
            <a:lstStyle/>
            <a:p>
              <a:pPr marL="454025" marR="0" lvl="0" indent="0" algn="l" rtl="0">
                <a:lnSpc>
                  <a:spcPct val="115000"/>
                </a:lnSpc>
                <a:spcBef>
                  <a:spcPts val="0"/>
                </a:spcBef>
                <a:spcAft>
                  <a:spcPts val="0"/>
                </a:spcAft>
                <a:buNone/>
              </a:pPr>
              <a:r>
                <a:rPr lang="en-US" sz="2800" b="1">
                  <a:solidFill>
                    <a:srgbClr val="FF0000"/>
                  </a:solidFill>
                  <a:highlight>
                    <a:srgbClr val="FFFF00"/>
                  </a:highlight>
                  <a:latin typeface="Poppins"/>
                  <a:ea typeface="Poppins"/>
                  <a:cs typeface="Poppins"/>
                  <a:sym typeface="Poppins"/>
                </a:rPr>
                <a:t> </a:t>
              </a:r>
              <a:r>
                <a:rPr lang="en-US" sz="2400" b="1">
                  <a:solidFill>
                    <a:srgbClr val="FF0000"/>
                  </a:solidFill>
                  <a:highlight>
                    <a:srgbClr val="FFFF00"/>
                  </a:highlight>
                  <a:latin typeface="Poppins"/>
                  <a:ea typeface="Poppins"/>
                  <a:cs typeface="Poppins"/>
                  <a:sym typeface="Poppins"/>
                </a:rPr>
                <a:t>Học sinh vào vai là hướng dẫn viên du lịch, chọn 1 điểm du lịch ở Quảng Ninh để giới thiệu về điểm du lịch đó trong đó có gắn liền với các xu hướng phát triển mới trong ngành du lịch.</a:t>
              </a:r>
              <a:endParaRPr/>
            </a:p>
            <a:p>
              <a:pPr marL="454025" marR="0" lvl="0" indent="0" algn="l" rtl="0">
                <a:lnSpc>
                  <a:spcPct val="115000"/>
                </a:lnSpc>
                <a:spcBef>
                  <a:spcPts val="0"/>
                </a:spcBef>
                <a:spcAft>
                  <a:spcPts val="0"/>
                </a:spcAft>
                <a:buNone/>
              </a:pPr>
              <a:endParaRPr sz="2400" b="1">
                <a:solidFill>
                  <a:srgbClr val="FF0000"/>
                </a:solidFill>
                <a:highlight>
                  <a:srgbClr val="FFFF00"/>
                </a:highlight>
                <a:latin typeface="Poppins"/>
                <a:ea typeface="Poppins"/>
                <a:cs typeface="Poppins"/>
                <a:sym typeface="Poppins"/>
              </a:endParaRPr>
            </a:p>
            <a:p>
              <a:pPr marL="454025" marR="0" lvl="0" indent="0" algn="l" rtl="0">
                <a:lnSpc>
                  <a:spcPct val="115000"/>
                </a:lnSpc>
                <a:spcBef>
                  <a:spcPts val="0"/>
                </a:spcBef>
                <a:spcAft>
                  <a:spcPts val="0"/>
                </a:spcAft>
                <a:buNone/>
              </a:pPr>
              <a:r>
                <a:rPr lang="en-US" sz="2400" b="1">
                  <a:solidFill>
                    <a:srgbClr val="0070C0"/>
                  </a:solidFill>
                  <a:highlight>
                    <a:srgbClr val="FFFF00"/>
                  </a:highlight>
                  <a:latin typeface="Poppins"/>
                  <a:ea typeface="Poppins"/>
                  <a:cs typeface="Poppins"/>
                  <a:sym typeface="Poppins"/>
                </a:rPr>
                <a:t>HS đưa ra các giải pháp để mở rộng thị trường du lịch ở nước ta</a:t>
              </a:r>
              <a:r>
                <a:rPr lang="en-US" sz="2400" b="1">
                  <a:solidFill>
                    <a:srgbClr val="000000"/>
                  </a:solidFill>
                  <a:highlight>
                    <a:srgbClr val="FFFF00"/>
                  </a:highlight>
                  <a:latin typeface="Poppins"/>
                  <a:ea typeface="Poppins"/>
                  <a:cs typeface="Poppins"/>
                  <a:sym typeface="Poppins"/>
                </a:rPr>
                <a:t>.</a:t>
              </a:r>
              <a:endParaRPr sz="2000" b="1">
                <a:solidFill>
                  <a:schemeClr val="dk1"/>
                </a:solidFill>
                <a:highlight>
                  <a:srgbClr val="FFFF00"/>
                </a:highlight>
                <a:latin typeface="Poppins"/>
                <a:ea typeface="Poppins"/>
                <a:cs typeface="Poppins"/>
                <a:sym typeface="Poppins"/>
              </a:endParaRPr>
            </a:p>
          </p:txBody>
        </p:sp>
        <p:sp>
          <p:nvSpPr>
            <p:cNvPr id="381" name="Google Shape;381;p23"/>
            <p:cNvSpPr txBox="1"/>
            <p:nvPr/>
          </p:nvSpPr>
          <p:spPr>
            <a:xfrm>
              <a:off x="4990179" y="2712861"/>
              <a:ext cx="606350" cy="142192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9600" b="1">
                  <a:solidFill>
                    <a:srgbClr val="FF0000"/>
                  </a:solidFill>
                  <a:latin typeface="Poppins"/>
                  <a:ea typeface="Poppins"/>
                  <a:cs typeface="Poppins"/>
                  <a:sym typeface="Poppins"/>
                </a:rPr>
                <a:t>1</a:t>
              </a:r>
              <a:endParaRPr sz="9600">
                <a:solidFill>
                  <a:srgbClr val="FF0000"/>
                </a:solidFill>
                <a:latin typeface="Poppins"/>
                <a:ea typeface="Poppins"/>
                <a:cs typeface="Poppins"/>
                <a:sym typeface="Poppins"/>
              </a:endParaRPr>
            </a:p>
          </p:txBody>
        </p:sp>
        <p:sp>
          <p:nvSpPr>
            <p:cNvPr id="382" name="Google Shape;382;p23"/>
            <p:cNvSpPr txBox="1"/>
            <p:nvPr/>
          </p:nvSpPr>
          <p:spPr>
            <a:xfrm>
              <a:off x="5015353" y="4472348"/>
              <a:ext cx="606350" cy="131112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8800" b="1">
                  <a:solidFill>
                    <a:srgbClr val="FF0000"/>
                  </a:solidFill>
                  <a:latin typeface="Poppins"/>
                  <a:ea typeface="Poppins"/>
                  <a:cs typeface="Poppins"/>
                  <a:sym typeface="Poppins"/>
                </a:rPr>
                <a:t>2</a:t>
              </a:r>
              <a:endParaRPr sz="8800">
                <a:solidFill>
                  <a:srgbClr val="FF0000"/>
                </a:solidFill>
                <a:latin typeface="Poppins"/>
                <a:ea typeface="Poppins"/>
                <a:cs typeface="Poppins"/>
                <a:sym typeface="Poppins"/>
              </a:endParaRPr>
            </a:p>
          </p:txBody>
        </p:sp>
      </p:grpSp>
      <p:pic>
        <p:nvPicPr>
          <p:cNvPr id="383" name="Google Shape;383;p23"/>
          <p:cNvPicPr preferRelativeResize="0"/>
          <p:nvPr/>
        </p:nvPicPr>
        <p:blipFill rotWithShape="1">
          <a:blip r:embed="rId6">
            <a:alphaModFix/>
          </a:blip>
          <a:srcRect/>
          <a:stretch/>
        </p:blipFill>
        <p:spPr>
          <a:xfrm>
            <a:off x="8502625" y="5749600"/>
            <a:ext cx="2415974" cy="9441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24"/>
          <p:cNvSpPr/>
          <p:nvPr/>
        </p:nvSpPr>
        <p:spPr>
          <a:xfrm>
            <a:off x="0" y="0"/>
            <a:ext cx="12192000" cy="6858000"/>
          </a:xfrm>
          <a:prstGeom prst="rect">
            <a:avLst/>
          </a:prstGeom>
          <a:solidFill>
            <a:srgbClr val="7058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4"/>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0" name="Google Shape;390;p24" descr="Different Ways to Say Thank-You — Emily Post"/>
          <p:cNvPicPr preferRelativeResize="0"/>
          <p:nvPr/>
        </p:nvPicPr>
        <p:blipFill rotWithShape="1">
          <a:blip r:embed="rId3">
            <a:alphaModFix/>
          </a:blip>
          <a:srcRect/>
          <a:stretch/>
        </p:blipFill>
        <p:spPr>
          <a:xfrm>
            <a:off x="1922917" y="643467"/>
            <a:ext cx="8346166" cy="55710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3"/>
          <p:cNvSpPr txBox="1"/>
          <p:nvPr/>
        </p:nvSpPr>
        <p:spPr>
          <a:xfrm>
            <a:off x="391723" y="1126880"/>
            <a:ext cx="5230141" cy="2129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endParaRPr sz="5400" b="1">
              <a:solidFill>
                <a:srgbClr val="0154D4"/>
              </a:solidFill>
              <a:latin typeface="Poppins"/>
              <a:ea typeface="Poppins"/>
              <a:cs typeface="Poppins"/>
              <a:sym typeface="Poppins"/>
            </a:endParaRPr>
          </a:p>
        </p:txBody>
      </p:sp>
      <p:sp>
        <p:nvSpPr>
          <p:cNvPr id="177" name="Google Shape;177;p3"/>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3"/>
          <p:cNvSpPr txBox="1"/>
          <p:nvPr/>
        </p:nvSpPr>
        <p:spPr>
          <a:xfrm>
            <a:off x="86867" y="3007934"/>
            <a:ext cx="5137968" cy="275152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4800" b="1" cap="small">
                <a:solidFill>
                  <a:srgbClr val="FF0000"/>
                </a:solidFill>
                <a:latin typeface="Poppins"/>
                <a:ea typeface="Poppins"/>
                <a:cs typeface="Poppins"/>
                <a:sym typeface="Poppins"/>
              </a:rPr>
              <a:t>NGÀNH DU LỊCH CỦA TỈNH QUẢNG NINH</a:t>
            </a:r>
            <a:endParaRPr sz="4800">
              <a:solidFill>
                <a:srgbClr val="FF0000"/>
              </a:solidFill>
              <a:latin typeface="Poppins"/>
              <a:ea typeface="Poppins"/>
              <a:cs typeface="Poppins"/>
              <a:sym typeface="Poppins"/>
            </a:endParaRPr>
          </a:p>
        </p:txBody>
      </p:sp>
      <p:sp>
        <p:nvSpPr>
          <p:cNvPr id="179" name="Google Shape;179;p3"/>
          <p:cNvSpPr txBox="1"/>
          <p:nvPr/>
        </p:nvSpPr>
        <p:spPr>
          <a:xfrm>
            <a:off x="564389" y="1278021"/>
            <a:ext cx="3550411" cy="5909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3600" b="1">
                <a:solidFill>
                  <a:srgbClr val="0154D4"/>
                </a:solidFill>
                <a:latin typeface="Poppins"/>
                <a:ea typeface="Poppins"/>
                <a:cs typeface="Poppins"/>
                <a:sym typeface="Poppins"/>
              </a:rPr>
              <a:t>       Bài 6 </a:t>
            </a:r>
            <a:endParaRPr/>
          </a:p>
        </p:txBody>
      </p:sp>
      <p:pic>
        <p:nvPicPr>
          <p:cNvPr id="180" name="Google Shape;180;p3"/>
          <p:cNvPicPr preferRelativeResize="0"/>
          <p:nvPr/>
        </p:nvPicPr>
        <p:blipFill>
          <a:blip r:embed="rId3">
            <a:alphaModFix/>
          </a:blip>
          <a:stretch>
            <a:fillRect/>
          </a:stretch>
        </p:blipFill>
        <p:spPr>
          <a:xfrm>
            <a:off x="5480900" y="137700"/>
            <a:ext cx="6708050" cy="3118275"/>
          </a:xfrm>
          <a:prstGeom prst="rect">
            <a:avLst/>
          </a:prstGeom>
          <a:noFill/>
          <a:ln>
            <a:noFill/>
          </a:ln>
        </p:spPr>
      </p:pic>
      <p:pic>
        <p:nvPicPr>
          <p:cNvPr id="181" name="Google Shape;181;p3"/>
          <p:cNvPicPr preferRelativeResize="0"/>
          <p:nvPr/>
        </p:nvPicPr>
        <p:blipFill>
          <a:blip r:embed="rId4">
            <a:alphaModFix/>
          </a:blip>
          <a:stretch>
            <a:fillRect/>
          </a:stretch>
        </p:blipFill>
        <p:spPr>
          <a:xfrm>
            <a:off x="5480900" y="3566700"/>
            <a:ext cx="6708050" cy="3291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4" descr="Hình ảnh Vẽ Tay Phim Hoạt Hình Cậu Bé đánh Dấu Minh Họa Miễn Phí, Cậu Bé  Clipart, Bối Rối, Vấn đề Suy Nghĩ miễn phí tải tập tin PNG PSDComment và"/>
          <p:cNvPicPr preferRelativeResize="0"/>
          <p:nvPr/>
        </p:nvPicPr>
        <p:blipFill rotWithShape="1">
          <a:blip r:embed="rId3">
            <a:alphaModFix/>
          </a:blip>
          <a:srcRect l="31063" t="7342" r="15217" b="8600"/>
          <a:stretch/>
        </p:blipFill>
        <p:spPr>
          <a:xfrm>
            <a:off x="735620" y="4717860"/>
            <a:ext cx="1295503" cy="2027137"/>
          </a:xfrm>
          <a:prstGeom prst="rect">
            <a:avLst/>
          </a:prstGeom>
          <a:noFill/>
          <a:ln>
            <a:noFill/>
          </a:ln>
        </p:spPr>
      </p:pic>
      <p:sp>
        <p:nvSpPr>
          <p:cNvPr id="187" name="Google Shape;187;p4"/>
          <p:cNvSpPr/>
          <p:nvPr/>
        </p:nvSpPr>
        <p:spPr>
          <a:xfrm>
            <a:off x="295800" y="2990904"/>
            <a:ext cx="8622289" cy="1477157"/>
          </a:xfrm>
          <a:prstGeom prst="roundRect">
            <a:avLst>
              <a:gd name="adj" fmla="val 16667"/>
            </a:avLst>
          </a:prstGeom>
          <a:solidFill>
            <a:srgbClr val="DEEBF7"/>
          </a:solidFill>
          <a:ln w="95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a:ea typeface="Poppins"/>
                <a:cs typeface="Poppins"/>
                <a:sym typeface="Poppins"/>
              </a:rPr>
              <a:t>Mỗi lần chỉ 1 HS lên bảng. Đội nào lên 2 người cùng 1 lúc không được tính điểm ý liệt kê đó. Nếu HS trước chưa ghi xong thì cứ đúng 30s về chỗ, HS khác lên viết tiếp vào ý bạn trước chưa viết xong</a:t>
            </a:r>
            <a:endParaRPr sz="2400" b="1">
              <a:solidFill>
                <a:schemeClr val="dk1"/>
              </a:solidFill>
              <a:latin typeface="Poppins"/>
              <a:ea typeface="Poppins"/>
              <a:cs typeface="Poppins"/>
              <a:sym typeface="Poppins"/>
            </a:endParaRPr>
          </a:p>
        </p:txBody>
      </p:sp>
      <p:sp>
        <p:nvSpPr>
          <p:cNvPr id="188" name="Google Shape;188;p4"/>
          <p:cNvSpPr/>
          <p:nvPr/>
        </p:nvSpPr>
        <p:spPr>
          <a:xfrm>
            <a:off x="295800" y="1039869"/>
            <a:ext cx="2583343" cy="1660300"/>
          </a:xfrm>
          <a:prstGeom prst="roundRect">
            <a:avLst>
              <a:gd name="adj" fmla="val 16667"/>
            </a:avLst>
          </a:prstGeom>
          <a:solidFill>
            <a:schemeClr val="lt1"/>
          </a:solidFill>
          <a:ln w="95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a:ea typeface="Poppins"/>
                <a:cs typeface="Poppins"/>
                <a:sym typeface="Poppins"/>
              </a:rPr>
              <a:t>2 đội, chơi trò chơi tiếp sức. Sử dụng tài liệu</a:t>
            </a:r>
            <a:endParaRPr sz="2400" b="1">
              <a:solidFill>
                <a:schemeClr val="dk1"/>
              </a:solidFill>
              <a:latin typeface="Poppins"/>
              <a:ea typeface="Poppins"/>
              <a:cs typeface="Poppins"/>
              <a:sym typeface="Poppins"/>
            </a:endParaRPr>
          </a:p>
        </p:txBody>
      </p:sp>
      <p:sp>
        <p:nvSpPr>
          <p:cNvPr id="189" name="Google Shape;189;p4"/>
          <p:cNvSpPr/>
          <p:nvPr/>
        </p:nvSpPr>
        <p:spPr>
          <a:xfrm>
            <a:off x="3229806" y="1050445"/>
            <a:ext cx="8622290" cy="1648200"/>
          </a:xfrm>
          <a:prstGeom prst="roundRect">
            <a:avLst>
              <a:gd name="adj" fmla="val 16667"/>
            </a:avLst>
          </a:prstGeom>
          <a:solidFill>
            <a:srgbClr val="DEEBF7"/>
          </a:solidFill>
          <a:ln w="95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a:ea typeface="Poppins"/>
                <a:cs typeface="Poppins"/>
                <a:sym typeface="Poppins"/>
              </a:rPr>
              <a:t>Mỗi lượt lên bảng viết chỉ 1 HS, viết trong thời gian 30 giây phải về chỗ. Khi hết thời gian, đội nào vẫn còn viết trên bảng chưa về chỗ thì không được tính điểm</a:t>
            </a:r>
            <a:endParaRPr sz="2400" b="1">
              <a:solidFill>
                <a:schemeClr val="dk1"/>
              </a:solidFill>
              <a:latin typeface="Poppins"/>
              <a:ea typeface="Poppins"/>
              <a:cs typeface="Poppins"/>
              <a:sym typeface="Poppins"/>
            </a:endParaRPr>
          </a:p>
        </p:txBody>
      </p:sp>
      <p:sp>
        <p:nvSpPr>
          <p:cNvPr id="190" name="Google Shape;190;p4"/>
          <p:cNvSpPr/>
          <p:nvPr/>
        </p:nvSpPr>
        <p:spPr>
          <a:xfrm>
            <a:off x="9197471" y="2989269"/>
            <a:ext cx="2583342" cy="1477157"/>
          </a:xfrm>
          <a:prstGeom prst="roundRect">
            <a:avLst>
              <a:gd name="adj" fmla="val 16667"/>
            </a:avLst>
          </a:prstGeom>
          <a:solidFill>
            <a:schemeClr val="lt1"/>
          </a:solidFill>
          <a:ln w="9525"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Poppins"/>
                <a:ea typeface="Poppins"/>
                <a:cs typeface="Poppins"/>
                <a:sym typeface="Poppins"/>
              </a:rPr>
              <a:t>Đội liệt kê được nhiều ý hơn 🡪 chiến thắng</a:t>
            </a:r>
            <a:endParaRPr sz="2400" b="1">
              <a:solidFill>
                <a:schemeClr val="dk1"/>
              </a:solidFill>
              <a:latin typeface="Poppins"/>
              <a:ea typeface="Poppins"/>
              <a:cs typeface="Poppins"/>
              <a:sym typeface="Poppins"/>
            </a:endParaRPr>
          </a:p>
        </p:txBody>
      </p:sp>
      <p:pic>
        <p:nvPicPr>
          <p:cNvPr id="191" name="Google Shape;191;p4" descr="Hình ảnh Đồng Hồ Báo Thức Biểu Tượng, đồng Hồ Clipart, Đồng Hồ Biểu Tượng,  Biểu Tượng Báo động Vector và PNG với nền trong suốt để tải xuống miễn phí"/>
          <p:cNvPicPr preferRelativeResize="0"/>
          <p:nvPr/>
        </p:nvPicPr>
        <p:blipFill rotWithShape="1">
          <a:blip r:embed="rId4">
            <a:alphaModFix/>
          </a:blip>
          <a:srcRect l="16198" t="8931" r="15052" b="9818"/>
          <a:stretch/>
        </p:blipFill>
        <p:spPr>
          <a:xfrm>
            <a:off x="11384377" y="3706102"/>
            <a:ext cx="644735" cy="761959"/>
          </a:xfrm>
          <a:prstGeom prst="rect">
            <a:avLst/>
          </a:prstGeom>
          <a:noFill/>
          <a:ln>
            <a:noFill/>
          </a:ln>
        </p:spPr>
      </p:pic>
      <p:pic>
        <p:nvPicPr>
          <p:cNvPr id="192" name="Google Shape;192;p4" descr="Copy writer RGB color icon stock vector. Illustration of flat - 187369446"/>
          <p:cNvPicPr preferRelativeResize="0"/>
          <p:nvPr/>
        </p:nvPicPr>
        <p:blipFill rotWithShape="1">
          <a:blip r:embed="rId5">
            <a:alphaModFix/>
          </a:blip>
          <a:srcRect l="18377" t="22994" r="18409" b="27923"/>
          <a:stretch/>
        </p:blipFill>
        <p:spPr>
          <a:xfrm>
            <a:off x="8205506" y="3934236"/>
            <a:ext cx="843539" cy="659678"/>
          </a:xfrm>
          <a:prstGeom prst="rect">
            <a:avLst/>
          </a:prstGeom>
          <a:noFill/>
          <a:ln>
            <a:noFill/>
          </a:ln>
        </p:spPr>
      </p:pic>
      <p:grpSp>
        <p:nvGrpSpPr>
          <p:cNvPr id="193" name="Google Shape;193;p4"/>
          <p:cNvGrpSpPr/>
          <p:nvPr/>
        </p:nvGrpSpPr>
        <p:grpSpPr>
          <a:xfrm>
            <a:off x="87334" y="34761"/>
            <a:ext cx="4121132" cy="944171"/>
            <a:chOff x="506882" y="1093553"/>
            <a:chExt cx="4121132" cy="944171"/>
          </a:xfrm>
        </p:grpSpPr>
        <p:sp>
          <p:nvSpPr>
            <p:cNvPr id="194" name="Google Shape;194;p4"/>
            <p:cNvSpPr/>
            <p:nvPr/>
          </p:nvSpPr>
          <p:spPr>
            <a:xfrm>
              <a:off x="861614" y="1195268"/>
              <a:ext cx="3766400" cy="744065"/>
            </a:xfrm>
            <a:prstGeom prst="flowChartTerminator">
              <a:avLst/>
            </a:prstGeom>
            <a:solidFill>
              <a:srgbClr val="00647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FFFF00"/>
                  </a:solidFill>
                  <a:latin typeface="Arial"/>
                  <a:ea typeface="Arial"/>
                  <a:cs typeface="Arial"/>
                  <a:sym typeface="Arial"/>
                </a:rPr>
                <a:t>Hướng dẫn</a:t>
              </a:r>
              <a:endParaRPr sz="3600">
                <a:solidFill>
                  <a:srgbClr val="FFFF00"/>
                </a:solidFill>
                <a:latin typeface="Arial"/>
                <a:ea typeface="Arial"/>
                <a:cs typeface="Arial"/>
                <a:sym typeface="Arial"/>
              </a:endParaRPr>
            </a:p>
          </p:txBody>
        </p:sp>
        <p:pic>
          <p:nvPicPr>
            <p:cNvPr id="195" name="Google Shape;195;p4" descr="Copyediting | AnnaProofing"/>
            <p:cNvPicPr preferRelativeResize="0"/>
            <p:nvPr/>
          </p:nvPicPr>
          <p:blipFill rotWithShape="1">
            <a:blip r:embed="rId6">
              <a:alphaModFix/>
            </a:blip>
            <a:srcRect/>
            <a:stretch/>
          </p:blipFill>
          <p:spPr>
            <a:xfrm>
              <a:off x="506882" y="1093553"/>
              <a:ext cx="886691" cy="944171"/>
            </a:xfrm>
            <a:prstGeom prst="rect">
              <a:avLst/>
            </a:prstGeom>
            <a:noFill/>
            <a:ln>
              <a:noFill/>
            </a:ln>
          </p:spPr>
        </p:pic>
      </p:grpSp>
      <p:pic>
        <p:nvPicPr>
          <p:cNvPr id="196" name="Google Shape;196;p4"/>
          <p:cNvPicPr preferRelativeResize="0"/>
          <p:nvPr/>
        </p:nvPicPr>
        <p:blipFill rotWithShape="1">
          <a:blip r:embed="rId7">
            <a:alphaModFix/>
          </a:blip>
          <a:srcRect l="17969" t="25378" r="12353" b="32002"/>
          <a:stretch/>
        </p:blipFill>
        <p:spPr>
          <a:xfrm>
            <a:off x="2427749" y="2275350"/>
            <a:ext cx="1023420" cy="625986"/>
          </a:xfrm>
          <a:prstGeom prst="rect">
            <a:avLst/>
          </a:prstGeom>
          <a:noFill/>
          <a:ln>
            <a:noFill/>
          </a:ln>
        </p:spPr>
      </p:pic>
      <p:pic>
        <p:nvPicPr>
          <p:cNvPr id="197" name="Google Shape;197;p4" descr="Copyediting | AnnaProofing"/>
          <p:cNvPicPr preferRelativeResize="0"/>
          <p:nvPr/>
        </p:nvPicPr>
        <p:blipFill rotWithShape="1">
          <a:blip r:embed="rId6">
            <a:alphaModFix/>
          </a:blip>
          <a:srcRect/>
          <a:stretch/>
        </p:blipFill>
        <p:spPr>
          <a:xfrm>
            <a:off x="11313540" y="2154798"/>
            <a:ext cx="715572" cy="761959"/>
          </a:xfrm>
          <a:prstGeom prst="rect">
            <a:avLst/>
          </a:prstGeom>
          <a:noFill/>
          <a:ln>
            <a:noFill/>
          </a:ln>
        </p:spPr>
      </p:pic>
      <p:sp>
        <p:nvSpPr>
          <p:cNvPr id="198" name="Google Shape;198;p4"/>
          <p:cNvSpPr/>
          <p:nvPr/>
        </p:nvSpPr>
        <p:spPr>
          <a:xfrm>
            <a:off x="2406391" y="4956966"/>
            <a:ext cx="5799115" cy="900527"/>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154D4"/>
                </a:solidFill>
                <a:latin typeface="Poppins"/>
                <a:ea typeface="Poppins"/>
                <a:cs typeface="Poppins"/>
                <a:sym typeface="Poppins"/>
              </a:rPr>
              <a:t>Liệt kê vai trò của ngành </a:t>
            </a:r>
            <a:r>
              <a:rPr lang="en-US" sz="2800" b="1">
                <a:solidFill>
                  <a:srgbClr val="C00000"/>
                </a:solidFill>
                <a:latin typeface="Poppins"/>
                <a:ea typeface="Poppins"/>
                <a:cs typeface="Poppins"/>
                <a:sym typeface="Poppins"/>
              </a:rPr>
              <a:t>du lịch</a:t>
            </a:r>
            <a:r>
              <a:rPr lang="en-US" sz="2400" b="1">
                <a:solidFill>
                  <a:srgbClr val="0154D4"/>
                </a:solidFill>
                <a:latin typeface="Poppins"/>
                <a:ea typeface="Poppins"/>
                <a:cs typeface="Poppins"/>
                <a:sym typeface="Poppins"/>
              </a:rPr>
              <a:t>.</a:t>
            </a:r>
            <a:endParaRPr/>
          </a:p>
        </p:txBody>
      </p:sp>
      <p:sp>
        <p:nvSpPr>
          <p:cNvPr id="199" name="Google Shape;199;p4"/>
          <p:cNvSpPr txBox="1"/>
          <p:nvPr/>
        </p:nvSpPr>
        <p:spPr>
          <a:xfrm>
            <a:off x="4652742" y="182439"/>
            <a:ext cx="6450855" cy="7017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4400" b="1">
                <a:solidFill>
                  <a:srgbClr val="974806"/>
                </a:solidFill>
                <a:latin typeface="Poppins"/>
                <a:ea typeface="Poppins"/>
                <a:cs typeface="Poppins"/>
                <a:sym typeface="Poppins"/>
              </a:rPr>
              <a:t>TRÒ CHƠI TIẾP SỨC</a:t>
            </a:r>
            <a:endParaRPr sz="4400">
              <a:solidFill>
                <a:srgbClr val="974806"/>
              </a:solidFill>
              <a:latin typeface="Poppins"/>
              <a:ea typeface="Poppins"/>
              <a:cs typeface="Poppins"/>
              <a:sym typeface="Poppins"/>
            </a:endParaRPr>
          </a:p>
        </p:txBody>
      </p:sp>
      <p:pic>
        <p:nvPicPr>
          <p:cNvPr id="200" name="Google Shape;200;p4"/>
          <p:cNvPicPr preferRelativeResize="0"/>
          <p:nvPr/>
        </p:nvPicPr>
        <p:blipFill rotWithShape="1">
          <a:blip r:embed="rId8">
            <a:alphaModFix/>
          </a:blip>
          <a:srcRect/>
          <a:stretch/>
        </p:blipFill>
        <p:spPr>
          <a:xfrm>
            <a:off x="8918089" y="4982243"/>
            <a:ext cx="2583342" cy="1750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par>
                                <p:cTn id="8" presetID="10" presetClass="entr" presetSubtype="0"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500"/>
                                        <p:tgtEl>
                                          <p:spTgt spid="1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500"/>
                                        <p:tgtEl>
                                          <p:spTgt spid="189"/>
                                        </p:tgtEl>
                                      </p:cBhvr>
                                    </p:animEffect>
                                  </p:childTnLst>
                                </p:cTn>
                              </p:par>
                              <p:par>
                                <p:cTn id="16" presetID="10" presetClass="entr" presetSubtype="0" fill="hold" nodeType="withEffect">
                                  <p:stCondLst>
                                    <p:cond delay="0"/>
                                  </p:stCondLst>
                                  <p:childTnLst>
                                    <p:set>
                                      <p:cBhvr>
                                        <p:cTn id="17" dur="1" fill="hold">
                                          <p:stCondLst>
                                            <p:cond delay="0"/>
                                          </p:stCondLst>
                                        </p:cTn>
                                        <p:tgtEl>
                                          <p:spTgt spid="197"/>
                                        </p:tgtEl>
                                        <p:attrNameLst>
                                          <p:attrName>style.visibility</p:attrName>
                                        </p:attrNameLst>
                                      </p:cBhvr>
                                      <p:to>
                                        <p:strVal val="visible"/>
                                      </p:to>
                                    </p:set>
                                    <p:animEffect transition="in" filter="fade">
                                      <p:cBhvr>
                                        <p:cTn id="18" dur="500"/>
                                        <p:tgtEl>
                                          <p:spTgt spid="1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fade">
                                      <p:cBhvr>
                                        <p:cTn id="23" dur="500"/>
                                        <p:tgtEl>
                                          <p:spTgt spid="187"/>
                                        </p:tgtEl>
                                      </p:cBhvr>
                                    </p:animEffect>
                                  </p:childTnLst>
                                </p:cTn>
                              </p:par>
                              <p:par>
                                <p:cTn id="24" presetID="10" presetClass="entr" presetSubtype="0" fill="hold" nodeType="with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fade">
                                      <p:cBhvr>
                                        <p:cTn id="31" dur="500"/>
                                        <p:tgtEl>
                                          <p:spTgt spid="191"/>
                                        </p:tgtEl>
                                      </p:cBhvr>
                                    </p:animEffect>
                                  </p:childTnLst>
                                </p:cTn>
                              </p:par>
                              <p:par>
                                <p:cTn id="32" presetID="10" presetClass="entr" presetSubtype="0" fill="hold" nodeType="withEffect">
                                  <p:stCondLst>
                                    <p:cond delay="0"/>
                                  </p:stCondLst>
                                  <p:childTnLst>
                                    <p:set>
                                      <p:cBhvr>
                                        <p:cTn id="33" dur="1" fill="hold">
                                          <p:stCondLst>
                                            <p:cond delay="0"/>
                                          </p:stCondLst>
                                        </p:cTn>
                                        <p:tgtEl>
                                          <p:spTgt spid="190"/>
                                        </p:tgtEl>
                                        <p:attrNameLst>
                                          <p:attrName>style.visibility</p:attrName>
                                        </p:attrNameLst>
                                      </p:cBhvr>
                                      <p:to>
                                        <p:strVal val="visible"/>
                                      </p:to>
                                    </p:set>
                                    <p:animEffect transition="in" filter="fade">
                                      <p:cBhvr>
                                        <p:cTn id="34" dur="500"/>
                                        <p:tgtEl>
                                          <p:spTgt spid="19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6"/>
                                        </p:tgtEl>
                                        <p:attrNameLst>
                                          <p:attrName>style.visibility</p:attrName>
                                        </p:attrNameLst>
                                      </p:cBhvr>
                                      <p:to>
                                        <p:strVal val="visible"/>
                                      </p:to>
                                    </p:set>
                                    <p:animEffect transition="in" filter="fade">
                                      <p:cBhvr>
                                        <p:cTn id="39" dur="500"/>
                                        <p:tgtEl>
                                          <p:spTgt spid="186"/>
                                        </p:tgtEl>
                                      </p:cBhvr>
                                    </p:animEffect>
                                  </p:childTnLst>
                                </p:cTn>
                              </p:par>
                              <p:par>
                                <p:cTn id="40" presetID="10" presetClass="entr" presetSubtype="0" fill="hold" nodeType="withEffect">
                                  <p:stCondLst>
                                    <p:cond delay="0"/>
                                  </p:stCondLst>
                                  <p:childTnLst>
                                    <p:set>
                                      <p:cBhvr>
                                        <p:cTn id="41" dur="1" fill="hold">
                                          <p:stCondLst>
                                            <p:cond delay="0"/>
                                          </p:stCondLst>
                                        </p:cTn>
                                        <p:tgtEl>
                                          <p:spTgt spid="200"/>
                                        </p:tgtEl>
                                        <p:attrNameLst>
                                          <p:attrName>style.visibility</p:attrName>
                                        </p:attrNameLst>
                                      </p:cBhvr>
                                      <p:to>
                                        <p:strVal val="visible"/>
                                      </p:to>
                                    </p:set>
                                    <p:animEffect transition="in" filter="fade">
                                      <p:cBhvr>
                                        <p:cTn id="42"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5"/>
          <p:cNvSpPr txBox="1"/>
          <p:nvPr/>
        </p:nvSpPr>
        <p:spPr>
          <a:xfrm>
            <a:off x="99550" y="281920"/>
            <a:ext cx="6637565" cy="4476675"/>
          </a:xfrm>
          <a:prstGeom prst="rect">
            <a:avLst/>
          </a:prstGeom>
          <a:solidFill>
            <a:srgbClr val="E5DFEC"/>
          </a:solidFill>
          <a:ln>
            <a:noFill/>
          </a:ln>
        </p:spPr>
        <p:txBody>
          <a:bodyPr spcFirstLastPara="1" wrap="square" lIns="91425" tIns="45700" rIns="91425" bIns="45700" anchor="t" anchorCtr="0">
            <a:spAutoFit/>
          </a:bodyPr>
          <a:lstStyle/>
          <a:p>
            <a:pPr marL="342900" marR="0" lvl="0" indent="-342900" algn="just" rtl="0">
              <a:lnSpc>
                <a:spcPct val="120000"/>
              </a:lnSpc>
              <a:spcBef>
                <a:spcPts val="0"/>
              </a:spcBef>
              <a:spcAft>
                <a:spcPts val="0"/>
              </a:spcAft>
              <a:buClr>
                <a:srgbClr val="000000"/>
              </a:buClr>
              <a:buSzPts val="2400"/>
              <a:buFont typeface="Calibri"/>
              <a:buAutoNum type="arabicPeriod"/>
            </a:pPr>
            <a:r>
              <a:rPr lang="en-US" sz="2400" b="1">
                <a:solidFill>
                  <a:srgbClr val="000000"/>
                </a:solidFill>
                <a:latin typeface="Tahoma"/>
                <a:ea typeface="Tahoma"/>
                <a:cs typeface="Tahoma"/>
                <a:sym typeface="Tahoma"/>
              </a:rPr>
              <a:t>Vai trò:</a:t>
            </a:r>
            <a:endParaRPr sz="2000" b="1">
              <a:solidFill>
                <a:schemeClr val="dk1"/>
              </a:solidFill>
              <a:latin typeface="Tahoma"/>
              <a:ea typeface="Tahoma"/>
              <a:cs typeface="Tahoma"/>
              <a:sym typeface="Tahoma"/>
            </a:endParaRPr>
          </a:p>
          <a:p>
            <a:pPr marL="457200" marR="0" lvl="0" indent="0" algn="just" rtl="0">
              <a:lnSpc>
                <a:spcPct val="120000"/>
              </a:lnSpc>
              <a:spcBef>
                <a:spcPts val="0"/>
              </a:spcBef>
              <a:spcAft>
                <a:spcPts val="0"/>
              </a:spcAft>
              <a:buNone/>
            </a:pPr>
            <a:r>
              <a:rPr lang="en-US" sz="2400">
                <a:solidFill>
                  <a:srgbClr val="000000"/>
                </a:solidFill>
                <a:latin typeface="Tahoma"/>
                <a:ea typeface="Tahoma"/>
                <a:cs typeface="Tahoma"/>
                <a:sym typeface="Tahoma"/>
              </a:rPr>
              <a:t>- Khẳng định vị thế của ngành</a:t>
            </a:r>
            <a:endParaRPr sz="2000">
              <a:solidFill>
                <a:schemeClr val="dk1"/>
              </a:solidFill>
              <a:latin typeface="Tahoma"/>
              <a:ea typeface="Tahoma"/>
              <a:cs typeface="Tahoma"/>
              <a:sym typeface="Tahoma"/>
            </a:endParaRPr>
          </a:p>
          <a:p>
            <a:pPr marL="457200" marR="0" lvl="0" indent="0" algn="just" rtl="0">
              <a:lnSpc>
                <a:spcPct val="120000"/>
              </a:lnSpc>
              <a:spcBef>
                <a:spcPts val="0"/>
              </a:spcBef>
              <a:spcAft>
                <a:spcPts val="0"/>
              </a:spcAft>
              <a:buNone/>
            </a:pPr>
            <a:r>
              <a:rPr lang="en-US" sz="2400">
                <a:solidFill>
                  <a:srgbClr val="000000"/>
                </a:solidFill>
                <a:latin typeface="Tahoma"/>
                <a:ea typeface="Tahoma"/>
                <a:cs typeface="Tahoma"/>
                <a:sym typeface="Tahoma"/>
              </a:rPr>
              <a:t>- Góp phần vào quá trình chuyển dịch cơ cấu kinh tế.</a:t>
            </a:r>
            <a:endParaRPr sz="2000">
              <a:solidFill>
                <a:schemeClr val="dk1"/>
              </a:solidFill>
              <a:latin typeface="Tahoma"/>
              <a:ea typeface="Tahoma"/>
              <a:cs typeface="Tahoma"/>
              <a:sym typeface="Tahoma"/>
            </a:endParaRPr>
          </a:p>
          <a:p>
            <a:pPr marL="800100" marR="0" lvl="0" indent="-342900" algn="just" rtl="0">
              <a:lnSpc>
                <a:spcPct val="120000"/>
              </a:lnSpc>
              <a:spcBef>
                <a:spcPts val="0"/>
              </a:spcBef>
              <a:spcAft>
                <a:spcPts val="0"/>
              </a:spcAft>
              <a:buClr>
                <a:srgbClr val="000000"/>
              </a:buClr>
              <a:buSzPts val="2400"/>
              <a:buFont typeface="Tahoma"/>
              <a:buChar char="-"/>
            </a:pPr>
            <a:r>
              <a:rPr lang="en-US" sz="2400">
                <a:solidFill>
                  <a:srgbClr val="000000"/>
                </a:solidFill>
                <a:latin typeface="Tahoma"/>
                <a:ea typeface="Tahoma"/>
                <a:cs typeface="Tahoma"/>
                <a:sym typeface="Tahoma"/>
              </a:rPr>
              <a:t>Góp phần giải quyết việc làm, tăng thu nhập, nâng cao chất lượng cuộc sống.</a:t>
            </a:r>
            <a:endParaRPr sz="2400">
              <a:solidFill>
                <a:srgbClr val="000000"/>
              </a:solidFill>
              <a:latin typeface="Tahoma"/>
              <a:ea typeface="Tahoma"/>
              <a:cs typeface="Tahoma"/>
              <a:sym typeface="Tahoma"/>
            </a:endParaRPr>
          </a:p>
          <a:p>
            <a:pPr marL="800100" marR="0" lvl="0" indent="-342900" algn="just" rtl="0">
              <a:lnSpc>
                <a:spcPct val="120000"/>
              </a:lnSpc>
              <a:spcBef>
                <a:spcPts val="0"/>
              </a:spcBef>
              <a:spcAft>
                <a:spcPts val="0"/>
              </a:spcAft>
              <a:buClr>
                <a:srgbClr val="000000"/>
              </a:buClr>
              <a:buSzPts val="2400"/>
              <a:buFont typeface="Tahoma"/>
              <a:buChar char="-"/>
            </a:pPr>
            <a:r>
              <a:rPr lang="en-US" sz="2400">
                <a:solidFill>
                  <a:srgbClr val="000000"/>
                </a:solidFill>
                <a:latin typeface="Tahoma"/>
                <a:ea typeface="Tahoma"/>
                <a:cs typeface="Tahoma"/>
                <a:sym typeface="Tahoma"/>
              </a:rPr>
              <a:t>Bảo tồn, phát huy bản sắc văn hóa dân tộc</a:t>
            </a:r>
            <a:endParaRPr sz="2400">
              <a:solidFill>
                <a:srgbClr val="000000"/>
              </a:solidFill>
              <a:latin typeface="Tahoma"/>
              <a:ea typeface="Tahoma"/>
              <a:cs typeface="Tahoma"/>
              <a:sym typeface="Tahoma"/>
            </a:endParaRPr>
          </a:p>
          <a:p>
            <a:pPr marL="800100" marR="0" lvl="0" indent="-342900" algn="just" rtl="0">
              <a:lnSpc>
                <a:spcPct val="120000"/>
              </a:lnSpc>
              <a:spcBef>
                <a:spcPts val="0"/>
              </a:spcBef>
              <a:spcAft>
                <a:spcPts val="0"/>
              </a:spcAft>
              <a:buClr>
                <a:srgbClr val="000000"/>
              </a:buClr>
              <a:buSzPts val="2400"/>
              <a:buFont typeface="Tahoma"/>
              <a:buChar char="-"/>
            </a:pPr>
            <a:r>
              <a:rPr lang="en-US" sz="2400">
                <a:solidFill>
                  <a:srgbClr val="000000"/>
                </a:solidFill>
                <a:latin typeface="Tahoma"/>
                <a:ea typeface="Tahoma"/>
                <a:cs typeface="Tahoma"/>
                <a:sym typeface="Tahoma"/>
              </a:rPr>
              <a:t>Đẩy mạnh quan hệ hữu nghị, hợp tác và hội nhập quốc tế</a:t>
            </a:r>
            <a:endParaRPr sz="2000">
              <a:solidFill>
                <a:schemeClr val="dk1"/>
              </a:solidFill>
              <a:latin typeface="Tahoma"/>
              <a:ea typeface="Tahoma"/>
              <a:cs typeface="Tahoma"/>
              <a:sym typeface="Tahoma"/>
            </a:endParaRPr>
          </a:p>
        </p:txBody>
      </p:sp>
      <p:sp>
        <p:nvSpPr>
          <p:cNvPr id="206" name="Google Shape;206;p5"/>
          <p:cNvSpPr txBox="1"/>
          <p:nvPr/>
        </p:nvSpPr>
        <p:spPr>
          <a:xfrm>
            <a:off x="384215" y="5079540"/>
            <a:ext cx="2218425" cy="830997"/>
          </a:xfrm>
          <a:prstGeom prst="rect">
            <a:avLst/>
          </a:prstGeom>
          <a:solidFill>
            <a:srgbClr val="3F315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a:solidFill>
                  <a:schemeClr val="lt1"/>
                </a:solidFill>
                <a:latin typeface="Arial"/>
                <a:ea typeface="Arial"/>
                <a:cs typeface="Arial"/>
                <a:sym typeface="Arial"/>
              </a:rPr>
              <a:t>đóng góp </a:t>
            </a:r>
            <a:r>
              <a:rPr lang="en-US" sz="2400" b="1">
                <a:solidFill>
                  <a:schemeClr val="lt1"/>
                </a:solidFill>
                <a:latin typeface="Arial"/>
                <a:ea typeface="Arial"/>
                <a:cs typeface="Arial"/>
                <a:sym typeface="Arial"/>
              </a:rPr>
              <a:t>12,5</a:t>
            </a:r>
            <a:r>
              <a:rPr lang="en-US" sz="2400" b="1" i="0">
                <a:solidFill>
                  <a:schemeClr val="lt1"/>
                </a:solidFill>
                <a:latin typeface="Arial"/>
                <a:ea typeface="Arial"/>
                <a:cs typeface="Arial"/>
                <a:sym typeface="Arial"/>
              </a:rPr>
              <a:t>% GDP</a:t>
            </a:r>
            <a:endParaRPr sz="2400" b="1">
              <a:solidFill>
                <a:schemeClr val="lt1"/>
              </a:solidFill>
              <a:latin typeface="Calibri"/>
              <a:ea typeface="Calibri"/>
              <a:cs typeface="Calibri"/>
              <a:sym typeface="Calibri"/>
            </a:endParaRPr>
          </a:p>
        </p:txBody>
      </p:sp>
      <p:sp>
        <p:nvSpPr>
          <p:cNvPr id="207" name="Google Shape;207;p5"/>
          <p:cNvSpPr txBox="1"/>
          <p:nvPr/>
        </p:nvSpPr>
        <p:spPr>
          <a:xfrm>
            <a:off x="4371423" y="5041367"/>
            <a:ext cx="2218425" cy="1200329"/>
          </a:xfrm>
          <a:prstGeom prst="rect">
            <a:avLst/>
          </a:prstGeom>
          <a:solidFill>
            <a:srgbClr val="24406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a:solidFill>
                  <a:schemeClr val="lt1"/>
                </a:solidFill>
                <a:latin typeface="Arial"/>
                <a:ea typeface="Arial"/>
                <a:cs typeface="Arial"/>
                <a:sym typeface="Arial"/>
              </a:rPr>
              <a:t>Tổng thu đạt trên 29500 tỉ đồng</a:t>
            </a:r>
            <a:endParaRPr sz="2400" b="1">
              <a:solidFill>
                <a:schemeClr val="lt1"/>
              </a:solidFill>
              <a:latin typeface="Calibri"/>
              <a:ea typeface="Calibri"/>
              <a:cs typeface="Calibri"/>
              <a:sym typeface="Calibri"/>
            </a:endParaRPr>
          </a:p>
        </p:txBody>
      </p:sp>
      <p:sp>
        <p:nvSpPr>
          <p:cNvPr id="208" name="Google Shape;208;p5" descr="Các địa điểm du lịch Quảng Ninh (Cập nhật 09/202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9" name="Google Shape;209;p5"/>
          <p:cNvPicPr preferRelativeResize="0"/>
          <p:nvPr/>
        </p:nvPicPr>
        <p:blipFill rotWithShape="1">
          <a:blip r:embed="rId3">
            <a:alphaModFix/>
          </a:blip>
          <a:srcRect/>
          <a:stretch/>
        </p:blipFill>
        <p:spPr>
          <a:xfrm>
            <a:off x="6917868" y="281919"/>
            <a:ext cx="5274132" cy="4460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childTnLst>
                                </p:cTn>
                              </p:par>
                              <p:par>
                                <p:cTn id="13" presetID="10" presetClass="entr" presetSubtype="0" fill="hold" nodeType="withEffect">
                                  <p:stCondLst>
                                    <p:cond delay="0"/>
                                  </p:stCondLst>
                                  <p:childTnLst>
                                    <p:set>
                                      <p:cBhvr>
                                        <p:cTn id="14" dur="1" fill="hold">
                                          <p:stCondLst>
                                            <p:cond delay="0"/>
                                          </p:stCondLst>
                                        </p:cTn>
                                        <p:tgtEl>
                                          <p:spTgt spid="207"/>
                                        </p:tgtEl>
                                        <p:attrNameLst>
                                          <p:attrName>style.visibility</p:attrName>
                                        </p:attrNameLst>
                                      </p:cBhvr>
                                      <p:to>
                                        <p:strVal val="visible"/>
                                      </p:to>
                                    </p:set>
                                    <p:animEffect transition="in" filter="fade">
                                      <p:cBhvr>
                                        <p:cTn id="15"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p:nvPr/>
        </p:nvSpPr>
        <p:spPr>
          <a:xfrm>
            <a:off x="251174" y="158575"/>
            <a:ext cx="6923400" cy="66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700" b="1">
                <a:solidFill>
                  <a:schemeClr val="dk1"/>
                </a:solidFill>
                <a:latin typeface="Times New Roman"/>
                <a:ea typeface="Times New Roman"/>
                <a:cs typeface="Times New Roman"/>
                <a:sym typeface="Times New Roman"/>
              </a:rPr>
              <a:t>2. Tiềm năng phát triển du lịch</a:t>
            </a:r>
            <a:endParaRPr sz="3700" b="1">
              <a:solidFill>
                <a:schemeClr val="dk1"/>
              </a:solidFill>
              <a:latin typeface="Times New Roman"/>
              <a:ea typeface="Times New Roman"/>
              <a:cs typeface="Times New Roman"/>
              <a:sym typeface="Times New Roman"/>
            </a:endParaRPr>
          </a:p>
        </p:txBody>
      </p:sp>
      <p:sp>
        <p:nvSpPr>
          <p:cNvPr id="215" name="Google Shape;215;p6"/>
          <p:cNvSpPr txBox="1"/>
          <p:nvPr/>
        </p:nvSpPr>
        <p:spPr>
          <a:xfrm>
            <a:off x="487800" y="1298775"/>
            <a:ext cx="11216400" cy="4402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dirty="0">
                <a:solidFill>
                  <a:schemeClr val="dk1"/>
                </a:solidFill>
                <a:latin typeface="Times New Roman"/>
                <a:ea typeface="Times New Roman"/>
                <a:cs typeface="Times New Roman"/>
                <a:sym typeface="Times New Roman"/>
              </a:rPr>
              <a:t>HOẠT ĐỘNG NHÓM</a:t>
            </a:r>
            <a:endParaRPr sz="2500" dirty="0"/>
          </a:p>
          <a:p>
            <a:pPr marL="0" marR="0" lvl="0" indent="0" algn="ctr" rtl="0">
              <a:spcBef>
                <a:spcPts val="0"/>
              </a:spcBef>
              <a:spcAft>
                <a:spcPts val="0"/>
              </a:spcAft>
              <a:buNone/>
            </a:pPr>
            <a:r>
              <a:rPr lang="en-US" sz="3500" b="1" dirty="0">
                <a:solidFill>
                  <a:schemeClr val="dk1"/>
                </a:solidFill>
                <a:latin typeface="Times New Roman"/>
                <a:ea typeface="Times New Roman"/>
                <a:cs typeface="Times New Roman"/>
                <a:sym typeface="Times New Roman"/>
              </a:rPr>
              <a:t>( THỜI GIAN 5 PHÚT)</a:t>
            </a:r>
            <a:endParaRPr sz="2500" dirty="0"/>
          </a:p>
          <a:p>
            <a:pPr marL="285750" marR="0" lvl="0" indent="-355600" algn="l" rtl="0">
              <a:spcBef>
                <a:spcPts val="0"/>
              </a:spcBef>
              <a:spcAft>
                <a:spcPts val="0"/>
              </a:spcAft>
              <a:buClr>
                <a:schemeClr val="dk1"/>
              </a:buClr>
              <a:buSzPts val="3500"/>
              <a:buFont typeface="Times New Roman"/>
              <a:buChar char="-"/>
            </a:pPr>
            <a:r>
              <a:rPr lang="en-US" sz="3500" dirty="0">
                <a:solidFill>
                  <a:schemeClr val="dk1"/>
                </a:solidFill>
                <a:latin typeface="Times New Roman"/>
                <a:ea typeface="Times New Roman"/>
                <a:cs typeface="Times New Roman"/>
                <a:sym typeface="Times New Roman"/>
              </a:rPr>
              <a:t>GV chia </a:t>
            </a:r>
            <a:r>
              <a:rPr lang="en-US" sz="3500" dirty="0" err="1">
                <a:solidFill>
                  <a:schemeClr val="dk1"/>
                </a:solidFill>
                <a:latin typeface="Times New Roman"/>
                <a:ea typeface="Times New Roman"/>
                <a:cs typeface="Times New Roman"/>
                <a:sym typeface="Times New Roman"/>
              </a:rPr>
              <a:t>cả</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lớp</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thành</a:t>
            </a:r>
            <a:r>
              <a:rPr lang="en-US" sz="3500" dirty="0">
                <a:solidFill>
                  <a:schemeClr val="dk1"/>
                </a:solidFill>
                <a:latin typeface="Times New Roman"/>
                <a:ea typeface="Times New Roman"/>
                <a:cs typeface="Times New Roman"/>
                <a:sym typeface="Times New Roman"/>
              </a:rPr>
              <a:t> 4 </a:t>
            </a:r>
            <a:r>
              <a:rPr lang="en-US" sz="3500" dirty="0" err="1">
                <a:solidFill>
                  <a:schemeClr val="dk1"/>
                </a:solidFill>
                <a:latin typeface="Times New Roman"/>
                <a:ea typeface="Times New Roman"/>
                <a:cs typeface="Times New Roman"/>
                <a:sym typeface="Times New Roman"/>
              </a:rPr>
              <a:t>nhóm</a:t>
            </a:r>
            <a:r>
              <a:rPr lang="en-US" sz="3500" dirty="0">
                <a:solidFill>
                  <a:schemeClr val="dk1"/>
                </a:solidFill>
                <a:latin typeface="Times New Roman"/>
                <a:ea typeface="Times New Roman"/>
                <a:cs typeface="Times New Roman"/>
                <a:sym typeface="Times New Roman"/>
              </a:rPr>
              <a:t>.</a:t>
            </a:r>
            <a:endParaRPr sz="2500" dirty="0"/>
          </a:p>
          <a:p>
            <a:pPr marL="285750" marR="0" lvl="0" indent="-355600" algn="l" rtl="0">
              <a:spcBef>
                <a:spcPts val="0"/>
              </a:spcBef>
              <a:spcAft>
                <a:spcPts val="0"/>
              </a:spcAft>
              <a:buClr>
                <a:schemeClr val="dk1"/>
              </a:buClr>
              <a:buSzPts val="3500"/>
              <a:buFont typeface="Times New Roman"/>
              <a:buChar char="-"/>
            </a:pPr>
            <a:r>
              <a:rPr lang="en-US" sz="3500" dirty="0" err="1">
                <a:solidFill>
                  <a:schemeClr val="dk1"/>
                </a:solidFill>
                <a:latin typeface="Times New Roman"/>
                <a:ea typeface="Times New Roman"/>
                <a:cs typeface="Times New Roman"/>
                <a:sym typeface="Times New Roman"/>
              </a:rPr>
              <a:t>Yêu</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cầu</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Đọc</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thông</a:t>
            </a:r>
            <a:r>
              <a:rPr lang="en-US" sz="3500" dirty="0">
                <a:solidFill>
                  <a:schemeClr val="dk1"/>
                </a:solidFill>
                <a:latin typeface="Times New Roman"/>
                <a:ea typeface="Times New Roman"/>
                <a:cs typeface="Times New Roman"/>
                <a:sym typeface="Times New Roman"/>
              </a:rPr>
              <a:t> tin </a:t>
            </a:r>
            <a:r>
              <a:rPr lang="en-US" sz="3500" dirty="0" err="1">
                <a:solidFill>
                  <a:schemeClr val="dk1"/>
                </a:solidFill>
                <a:latin typeface="Times New Roman"/>
                <a:ea typeface="Times New Roman"/>
                <a:cs typeface="Times New Roman"/>
                <a:sym typeface="Times New Roman"/>
              </a:rPr>
              <a:t>trong</a:t>
            </a:r>
            <a:r>
              <a:rPr lang="en-US" sz="3500" dirty="0">
                <a:solidFill>
                  <a:schemeClr val="dk1"/>
                </a:solidFill>
                <a:latin typeface="Times New Roman"/>
                <a:ea typeface="Times New Roman"/>
                <a:cs typeface="Times New Roman"/>
                <a:sym typeface="Times New Roman"/>
              </a:rPr>
              <a:t> SGK </a:t>
            </a:r>
            <a:r>
              <a:rPr lang="en-US" sz="3500" dirty="0" err="1">
                <a:solidFill>
                  <a:schemeClr val="dk1"/>
                </a:solidFill>
                <a:latin typeface="Times New Roman"/>
                <a:ea typeface="Times New Roman"/>
                <a:cs typeface="Times New Roman"/>
                <a:sym typeface="Times New Roman"/>
              </a:rPr>
              <a:t>hoàn</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thành</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phiếu</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học</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tập</a:t>
            </a:r>
            <a:r>
              <a:rPr lang="en-US" sz="3500" dirty="0">
                <a:solidFill>
                  <a:schemeClr val="dk1"/>
                </a:solidFill>
                <a:latin typeface="Times New Roman"/>
                <a:ea typeface="Times New Roman"/>
                <a:cs typeface="Times New Roman"/>
                <a:sym typeface="Times New Roman"/>
              </a:rPr>
              <a:t> </a:t>
            </a:r>
            <a:endParaRPr sz="2500" dirty="0"/>
          </a:p>
          <a:p>
            <a:pPr marL="285750" marR="0" lvl="0" indent="-355600" algn="l" rtl="0">
              <a:spcBef>
                <a:spcPts val="0"/>
              </a:spcBef>
              <a:spcAft>
                <a:spcPts val="0"/>
              </a:spcAft>
              <a:buClr>
                <a:schemeClr val="dk1"/>
              </a:buClr>
              <a:buSzPts val="3500"/>
              <a:buFont typeface="Times New Roman"/>
              <a:buChar char="-"/>
            </a:pPr>
            <a:r>
              <a:rPr lang="en-US" sz="3500" dirty="0" err="1">
                <a:solidFill>
                  <a:schemeClr val="dk1"/>
                </a:solidFill>
                <a:latin typeface="Times New Roman"/>
                <a:ea typeface="Times New Roman"/>
                <a:cs typeface="Times New Roman"/>
                <a:sym typeface="Times New Roman"/>
              </a:rPr>
              <a:t>Nhiệm</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vụ</a:t>
            </a:r>
            <a:r>
              <a:rPr lang="en-US" sz="3500" dirty="0">
                <a:solidFill>
                  <a:schemeClr val="dk1"/>
                </a:solidFill>
                <a:latin typeface="Times New Roman"/>
                <a:ea typeface="Times New Roman"/>
                <a:cs typeface="Times New Roman"/>
                <a:sym typeface="Times New Roman"/>
              </a:rPr>
              <a:t>: </a:t>
            </a:r>
            <a:endParaRPr sz="3500" dirty="0">
              <a:solidFill>
                <a:schemeClr val="dk1"/>
              </a:solidFill>
              <a:latin typeface="Times New Roman"/>
              <a:ea typeface="Times New Roman"/>
              <a:cs typeface="Times New Roman"/>
              <a:sym typeface="Times New Roman"/>
            </a:endParaRPr>
          </a:p>
          <a:p>
            <a:pPr marL="457200" marR="0" lvl="0" indent="-450850" algn="l" rtl="0">
              <a:spcBef>
                <a:spcPts val="0"/>
              </a:spcBef>
              <a:spcAft>
                <a:spcPts val="0"/>
              </a:spcAft>
              <a:buClr>
                <a:schemeClr val="dk1"/>
              </a:buClr>
              <a:buSzPts val="3500"/>
              <a:buFont typeface="Times New Roman"/>
              <a:buChar char="+"/>
            </a:pPr>
            <a:r>
              <a:rPr lang="en-US" sz="3500" dirty="0" err="1">
                <a:solidFill>
                  <a:schemeClr val="dk1"/>
                </a:solidFill>
                <a:latin typeface="Times New Roman"/>
                <a:ea typeface="Times New Roman"/>
                <a:cs typeface="Times New Roman"/>
                <a:sym typeface="Times New Roman"/>
              </a:rPr>
              <a:t>Nhóm</a:t>
            </a:r>
            <a:r>
              <a:rPr lang="en-US" sz="3500" dirty="0">
                <a:solidFill>
                  <a:schemeClr val="dk1"/>
                </a:solidFill>
                <a:latin typeface="Times New Roman"/>
                <a:ea typeface="Times New Roman"/>
                <a:cs typeface="Times New Roman"/>
                <a:sym typeface="Times New Roman"/>
              </a:rPr>
              <a:t> 1,3 </a:t>
            </a:r>
            <a:r>
              <a:rPr lang="en-US" sz="3500" dirty="0" err="1">
                <a:solidFill>
                  <a:schemeClr val="dk1"/>
                </a:solidFill>
                <a:latin typeface="Times New Roman"/>
                <a:ea typeface="Times New Roman"/>
                <a:cs typeface="Times New Roman"/>
                <a:sym typeface="Times New Roman"/>
              </a:rPr>
              <a:t>tìm</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hiểu</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về</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tiềm</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năng</a:t>
            </a:r>
            <a:r>
              <a:rPr lang="en-US" sz="3500" dirty="0">
                <a:solidFill>
                  <a:schemeClr val="dk1"/>
                </a:solidFill>
                <a:latin typeface="Times New Roman"/>
                <a:ea typeface="Times New Roman"/>
                <a:cs typeface="Times New Roman"/>
                <a:sym typeface="Times New Roman"/>
              </a:rPr>
              <a:t> du </a:t>
            </a:r>
            <a:r>
              <a:rPr lang="en-US" sz="3500" dirty="0" err="1">
                <a:solidFill>
                  <a:schemeClr val="dk1"/>
                </a:solidFill>
                <a:latin typeface="Times New Roman"/>
                <a:ea typeface="Times New Roman"/>
                <a:cs typeface="Times New Roman"/>
                <a:sym typeface="Times New Roman"/>
              </a:rPr>
              <a:t>lịch</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tự</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nhiên</a:t>
            </a:r>
            <a:endParaRPr sz="3500" dirty="0">
              <a:solidFill>
                <a:schemeClr val="dk1"/>
              </a:solidFill>
              <a:latin typeface="Times New Roman"/>
              <a:ea typeface="Times New Roman"/>
              <a:cs typeface="Times New Roman"/>
              <a:sym typeface="Times New Roman"/>
            </a:endParaRPr>
          </a:p>
          <a:p>
            <a:pPr marL="457200" marR="0" lvl="0" indent="-450850" algn="l" rtl="0">
              <a:spcBef>
                <a:spcPts val="0"/>
              </a:spcBef>
              <a:spcAft>
                <a:spcPts val="0"/>
              </a:spcAft>
              <a:buClr>
                <a:schemeClr val="dk1"/>
              </a:buClr>
              <a:buSzPts val="3500"/>
              <a:buFont typeface="Times New Roman"/>
              <a:buChar char="+"/>
            </a:pPr>
            <a:r>
              <a:rPr lang="en-US" sz="3500" dirty="0" err="1">
                <a:solidFill>
                  <a:schemeClr val="dk1"/>
                </a:solidFill>
                <a:latin typeface="Times New Roman"/>
                <a:ea typeface="Times New Roman"/>
                <a:cs typeface="Times New Roman"/>
                <a:sym typeface="Times New Roman"/>
              </a:rPr>
              <a:t>Nhóm</a:t>
            </a:r>
            <a:r>
              <a:rPr lang="en-US" sz="3500" dirty="0">
                <a:solidFill>
                  <a:schemeClr val="dk1"/>
                </a:solidFill>
                <a:latin typeface="Times New Roman"/>
                <a:ea typeface="Times New Roman"/>
                <a:cs typeface="Times New Roman"/>
                <a:sym typeface="Times New Roman"/>
              </a:rPr>
              <a:t> 2,4 </a:t>
            </a:r>
            <a:r>
              <a:rPr lang="en-US" sz="3500" dirty="0" err="1">
                <a:solidFill>
                  <a:schemeClr val="dk1"/>
                </a:solidFill>
                <a:latin typeface="Times New Roman"/>
                <a:ea typeface="Times New Roman"/>
                <a:cs typeface="Times New Roman"/>
                <a:sym typeface="Times New Roman"/>
              </a:rPr>
              <a:t>tìm</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hiểu</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về</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tiềm</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năng</a:t>
            </a:r>
            <a:r>
              <a:rPr lang="en-US" sz="3500" dirty="0">
                <a:solidFill>
                  <a:schemeClr val="dk1"/>
                </a:solidFill>
                <a:latin typeface="Times New Roman"/>
                <a:ea typeface="Times New Roman"/>
                <a:cs typeface="Times New Roman"/>
                <a:sym typeface="Times New Roman"/>
              </a:rPr>
              <a:t> du </a:t>
            </a:r>
            <a:r>
              <a:rPr lang="en-US" sz="3500" dirty="0" err="1">
                <a:solidFill>
                  <a:schemeClr val="dk1"/>
                </a:solidFill>
                <a:latin typeface="Times New Roman"/>
                <a:ea typeface="Times New Roman"/>
                <a:cs typeface="Times New Roman"/>
                <a:sym typeface="Times New Roman"/>
              </a:rPr>
              <a:t>lịch</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nhân</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văn</a:t>
            </a:r>
            <a:endParaRPr sz="35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aphicFrame>
        <p:nvGraphicFramePr>
          <p:cNvPr id="220" name="Google Shape;220;p7"/>
          <p:cNvGraphicFramePr/>
          <p:nvPr/>
        </p:nvGraphicFramePr>
        <p:xfrm>
          <a:off x="191387" y="523220"/>
          <a:ext cx="11987525" cy="6505090"/>
        </p:xfrm>
        <a:graphic>
          <a:graphicData uri="http://schemas.openxmlformats.org/drawingml/2006/table">
            <a:tbl>
              <a:tblPr firstRow="1" firstCol="1" bandRow="1">
                <a:noFill/>
                <a:tableStyleId>{248557DA-4D93-4C84-BCAA-3E0D822DA125}</a:tableStyleId>
              </a:tblPr>
              <a:tblGrid>
                <a:gridCol w="2874075">
                  <a:extLst>
                    <a:ext uri="{9D8B030D-6E8A-4147-A177-3AD203B41FA5}">
                      <a16:colId xmlns:a16="http://schemas.microsoft.com/office/drawing/2014/main" val="20000"/>
                    </a:ext>
                  </a:extLst>
                </a:gridCol>
                <a:gridCol w="4122150">
                  <a:extLst>
                    <a:ext uri="{9D8B030D-6E8A-4147-A177-3AD203B41FA5}">
                      <a16:colId xmlns:a16="http://schemas.microsoft.com/office/drawing/2014/main" val="20001"/>
                    </a:ext>
                  </a:extLst>
                </a:gridCol>
                <a:gridCol w="4991300">
                  <a:extLst>
                    <a:ext uri="{9D8B030D-6E8A-4147-A177-3AD203B41FA5}">
                      <a16:colId xmlns:a16="http://schemas.microsoft.com/office/drawing/2014/main" val="20002"/>
                    </a:ext>
                  </a:extLst>
                </a:gridCol>
              </a:tblGrid>
              <a:tr h="605150">
                <a:tc>
                  <a:txBody>
                    <a:bodyPr/>
                    <a:lstStyle/>
                    <a:p>
                      <a:pPr marL="0" marR="0" lvl="0" indent="0" algn="ctr" rtl="0">
                        <a:lnSpc>
                          <a:spcPct val="115000"/>
                        </a:lnSpc>
                        <a:spcBef>
                          <a:spcPts val="0"/>
                        </a:spcBef>
                        <a:spcAft>
                          <a:spcPts val="0"/>
                        </a:spcAft>
                        <a:buNone/>
                      </a:pPr>
                      <a:r>
                        <a:rPr lang="en-US" sz="2800" u="none" strike="noStrike" cap="none">
                          <a:latin typeface="Times New Roman"/>
                          <a:ea typeface="Times New Roman"/>
                          <a:cs typeface="Times New Roman"/>
                          <a:sym typeface="Times New Roman"/>
                        </a:rPr>
                        <a:t>Nhóm tài nguyên</a:t>
                      </a:r>
                      <a:endParaRPr sz="2800" u="none" strike="noStrike" cap="none">
                        <a:solidFill>
                          <a:srgbClr val="000000"/>
                        </a:solidFill>
                        <a:latin typeface="Times New Roman"/>
                        <a:ea typeface="Times New Roman"/>
                        <a:cs typeface="Times New Roman"/>
                        <a:sym typeface="Times New Roman"/>
                      </a:endParaRPr>
                    </a:p>
                  </a:txBody>
                  <a:tcPr marL="63575" marR="63575" marT="0" marB="0"/>
                </a:tc>
                <a:tc>
                  <a:txBody>
                    <a:bodyPr/>
                    <a:lstStyle/>
                    <a:p>
                      <a:pPr marL="0" marR="0" lvl="0" indent="0" algn="ctr" rtl="0">
                        <a:lnSpc>
                          <a:spcPct val="115000"/>
                        </a:lnSpc>
                        <a:spcBef>
                          <a:spcPts val="0"/>
                        </a:spcBef>
                        <a:spcAft>
                          <a:spcPts val="0"/>
                        </a:spcAft>
                        <a:buNone/>
                      </a:pPr>
                      <a:r>
                        <a:rPr lang="en-US" sz="2800" u="none" strike="noStrike" cap="none">
                          <a:latin typeface="Times New Roman"/>
                          <a:ea typeface="Times New Roman"/>
                          <a:cs typeface="Times New Roman"/>
                          <a:sym typeface="Times New Roman"/>
                        </a:rPr>
                        <a:t>Tài nguyên</a:t>
                      </a:r>
                      <a:endParaRPr sz="2800" u="none" strike="noStrike" cap="none">
                        <a:solidFill>
                          <a:srgbClr val="000000"/>
                        </a:solidFill>
                        <a:latin typeface="Times New Roman"/>
                        <a:ea typeface="Times New Roman"/>
                        <a:cs typeface="Times New Roman"/>
                        <a:sym typeface="Times New Roman"/>
                      </a:endParaRPr>
                    </a:p>
                  </a:txBody>
                  <a:tcPr marL="63575" marR="63575" marT="0" marB="0"/>
                </a:tc>
                <a:tc>
                  <a:txBody>
                    <a:bodyPr/>
                    <a:lstStyle/>
                    <a:p>
                      <a:pPr marL="0" marR="0" lvl="0" indent="0" algn="ctr" rtl="0">
                        <a:lnSpc>
                          <a:spcPct val="115000"/>
                        </a:lnSpc>
                        <a:spcBef>
                          <a:spcPts val="0"/>
                        </a:spcBef>
                        <a:spcAft>
                          <a:spcPts val="0"/>
                        </a:spcAft>
                        <a:buNone/>
                      </a:pPr>
                      <a:r>
                        <a:rPr lang="en-US" sz="2800" u="none" strike="noStrike" cap="none">
                          <a:latin typeface="Times New Roman"/>
                          <a:ea typeface="Times New Roman"/>
                          <a:cs typeface="Times New Roman"/>
                          <a:sym typeface="Times New Roman"/>
                        </a:rPr>
                        <a:t>Ví dụ</a:t>
                      </a:r>
                      <a:endParaRPr sz="2800" u="none" strike="noStrike" cap="none">
                        <a:solidFill>
                          <a:srgbClr val="000000"/>
                        </a:solidFill>
                        <a:latin typeface="Times New Roman"/>
                        <a:ea typeface="Times New Roman"/>
                        <a:cs typeface="Times New Roman"/>
                        <a:sym typeface="Times New Roman"/>
                      </a:endParaRPr>
                    </a:p>
                  </a:txBody>
                  <a:tcPr marL="63575" marR="63575" marT="0" marB="0"/>
                </a:tc>
                <a:extLst>
                  <a:ext uri="{0D108BD9-81ED-4DB2-BD59-A6C34878D82A}">
                    <a16:rowId xmlns:a16="http://schemas.microsoft.com/office/drawing/2014/main" val="10000"/>
                  </a:ext>
                </a:extLst>
              </a:tr>
              <a:tr h="3293900">
                <a:tc>
                  <a:txBody>
                    <a:bodyPr/>
                    <a:lstStyle/>
                    <a:p>
                      <a:pPr marL="0" marR="0" lvl="0" indent="0" algn="just" rtl="0">
                        <a:lnSpc>
                          <a:spcPct val="115000"/>
                        </a:lnSpc>
                        <a:spcBef>
                          <a:spcPts val="0"/>
                        </a:spcBef>
                        <a:spcAft>
                          <a:spcPts val="0"/>
                        </a:spcAft>
                        <a:buNone/>
                      </a:pPr>
                      <a:r>
                        <a:rPr lang="en-US" sz="2800" u="none" strike="noStrike" cap="none">
                          <a:latin typeface="Times New Roman"/>
                          <a:ea typeface="Times New Roman"/>
                          <a:cs typeface="Times New Roman"/>
                          <a:sym typeface="Times New Roman"/>
                        </a:rPr>
                        <a:t>Tài nguyên du lịch tự nhiên</a:t>
                      </a:r>
                      <a:endParaRPr sz="2800" u="none" strike="noStrike" cap="none">
                        <a:solidFill>
                          <a:srgbClr val="000000"/>
                        </a:solidFill>
                        <a:latin typeface="Times New Roman"/>
                        <a:ea typeface="Times New Roman"/>
                        <a:cs typeface="Times New Roman"/>
                        <a:sym typeface="Times New Roman"/>
                      </a:endParaRPr>
                    </a:p>
                  </a:txBody>
                  <a:tcPr marL="63575" marR="63575" marT="0" marB="0"/>
                </a:tc>
                <a:tc>
                  <a:txBody>
                    <a:bodyPr/>
                    <a:lstStyle/>
                    <a:p>
                      <a:pPr marL="0" marR="0" lvl="0" indent="0" algn="just" rtl="0">
                        <a:lnSpc>
                          <a:spcPct val="115000"/>
                        </a:lnSpc>
                        <a:spcBef>
                          <a:spcPts val="0"/>
                        </a:spcBef>
                        <a:spcAft>
                          <a:spcPts val="0"/>
                        </a:spcAft>
                        <a:buNone/>
                      </a:pPr>
                      <a:r>
                        <a:rPr lang="en-US" sz="2800" u="none" strike="noStrike" cap="none">
                          <a:latin typeface="Times New Roman"/>
                          <a:ea typeface="Times New Roman"/>
                          <a:cs typeface="Times New Roman"/>
                          <a:sym typeface="Times New Roman"/>
                        </a:rPr>
                        <a:t>Phong cảnh đẹp</a:t>
                      </a:r>
                      <a:endParaRPr sz="2800" u="none" strike="noStrike" cap="none">
                        <a:latin typeface="Times New Roman"/>
                        <a:ea typeface="Times New Roman"/>
                        <a:cs typeface="Times New Roman"/>
                        <a:sym typeface="Times New Roman"/>
                      </a:endParaRPr>
                    </a:p>
                    <a:p>
                      <a:pPr marL="0" marR="0" lvl="0" indent="0" algn="just" rtl="0">
                        <a:lnSpc>
                          <a:spcPct val="115000"/>
                        </a:lnSpc>
                        <a:spcBef>
                          <a:spcPts val="1200"/>
                        </a:spcBef>
                        <a:spcAft>
                          <a:spcPts val="0"/>
                        </a:spcAft>
                        <a:buNone/>
                      </a:pPr>
                      <a:r>
                        <a:rPr lang="en-US" sz="2800" u="none" strike="noStrike" cap="none">
                          <a:latin typeface="Times New Roman"/>
                          <a:ea typeface="Times New Roman"/>
                          <a:cs typeface="Times New Roman"/>
                          <a:sym typeface="Times New Roman"/>
                        </a:rPr>
                        <a:t>Bãi tắm tốt</a:t>
                      </a:r>
                      <a:endParaRPr sz="2800" u="none" strike="noStrike" cap="none">
                        <a:latin typeface="Times New Roman"/>
                        <a:ea typeface="Times New Roman"/>
                        <a:cs typeface="Times New Roman"/>
                        <a:sym typeface="Times New Roman"/>
                      </a:endParaRPr>
                    </a:p>
                    <a:p>
                      <a:pPr marL="0" marR="0" lvl="0" indent="0" algn="just" rtl="0">
                        <a:lnSpc>
                          <a:spcPct val="115000"/>
                        </a:lnSpc>
                        <a:spcBef>
                          <a:spcPts val="1200"/>
                        </a:spcBef>
                        <a:spcAft>
                          <a:spcPts val="0"/>
                        </a:spcAft>
                        <a:buNone/>
                      </a:pPr>
                      <a:r>
                        <a:rPr lang="en-US" sz="2800" u="none" strike="noStrike" cap="none">
                          <a:latin typeface="Times New Roman"/>
                          <a:ea typeface="Times New Roman"/>
                          <a:cs typeface="Times New Roman"/>
                          <a:sym typeface="Times New Roman"/>
                        </a:rPr>
                        <a:t>Khí hậu tốt</a:t>
                      </a:r>
                      <a:endParaRPr sz="2800" u="none" strike="noStrike" cap="none">
                        <a:latin typeface="Times New Roman"/>
                        <a:ea typeface="Times New Roman"/>
                        <a:cs typeface="Times New Roman"/>
                        <a:sym typeface="Times New Roman"/>
                      </a:endParaRPr>
                    </a:p>
                    <a:p>
                      <a:pPr marL="0" marR="0" lvl="0" indent="0" algn="just" rtl="0">
                        <a:lnSpc>
                          <a:spcPct val="115000"/>
                        </a:lnSpc>
                        <a:spcBef>
                          <a:spcPts val="1200"/>
                        </a:spcBef>
                        <a:spcAft>
                          <a:spcPts val="0"/>
                        </a:spcAft>
                        <a:buNone/>
                      </a:pPr>
                      <a:r>
                        <a:rPr lang="en-US" sz="2800" u="none" strike="noStrike" cap="none">
                          <a:latin typeface="Times New Roman"/>
                          <a:ea typeface="Times New Roman"/>
                          <a:cs typeface="Times New Roman"/>
                          <a:sym typeface="Times New Roman"/>
                        </a:rPr>
                        <a:t>Tài nguyên động, thực vật quý hiếm</a:t>
                      </a:r>
                      <a:endParaRPr sz="2800" u="none" strike="noStrike" cap="none">
                        <a:solidFill>
                          <a:srgbClr val="000000"/>
                        </a:solidFill>
                        <a:latin typeface="Times New Roman"/>
                        <a:ea typeface="Times New Roman"/>
                        <a:cs typeface="Times New Roman"/>
                        <a:sym typeface="Times New Roman"/>
                      </a:endParaRPr>
                    </a:p>
                  </a:txBody>
                  <a:tcPr marL="63575" marR="63575" marT="0" marB="0"/>
                </a:tc>
                <a:tc>
                  <a:txBody>
                    <a:bodyPr/>
                    <a:lstStyle/>
                    <a:p>
                      <a:pPr marL="0" marR="0" lvl="0" indent="0" algn="just" rtl="0">
                        <a:lnSpc>
                          <a:spcPct val="115000"/>
                        </a:lnSpc>
                        <a:spcBef>
                          <a:spcPts val="0"/>
                        </a:spcBef>
                        <a:spcAft>
                          <a:spcPts val="0"/>
                        </a:spcAft>
                        <a:buNone/>
                      </a:pPr>
                      <a:r>
                        <a:rPr lang="en-US" sz="1600" u="none" strike="noStrike" cap="none"/>
                        <a:t> </a:t>
                      </a:r>
                      <a:endParaRPr sz="1700" u="none" strike="noStrike" cap="none">
                        <a:solidFill>
                          <a:srgbClr val="000000"/>
                        </a:solidFill>
                        <a:latin typeface="Times New Roman"/>
                        <a:ea typeface="Times New Roman"/>
                        <a:cs typeface="Times New Roman"/>
                        <a:sym typeface="Times New Roman"/>
                      </a:endParaRPr>
                    </a:p>
                  </a:txBody>
                  <a:tcPr marL="63575" marR="63575" marT="0" marB="0"/>
                </a:tc>
                <a:extLst>
                  <a:ext uri="{0D108BD9-81ED-4DB2-BD59-A6C34878D82A}">
                    <a16:rowId xmlns:a16="http://schemas.microsoft.com/office/drawing/2014/main" val="10001"/>
                  </a:ext>
                </a:extLst>
              </a:tr>
              <a:tr h="2159275">
                <a:tc>
                  <a:txBody>
                    <a:bodyPr/>
                    <a:lstStyle/>
                    <a:p>
                      <a:pPr marL="0" marR="0" lvl="0" indent="0" algn="just" rtl="0">
                        <a:lnSpc>
                          <a:spcPct val="115000"/>
                        </a:lnSpc>
                        <a:spcBef>
                          <a:spcPts val="0"/>
                        </a:spcBef>
                        <a:spcAft>
                          <a:spcPts val="0"/>
                        </a:spcAft>
                        <a:buNone/>
                      </a:pPr>
                      <a:r>
                        <a:rPr lang="en-US" sz="2800" u="none" strike="noStrike" cap="none">
                          <a:latin typeface="Times New Roman"/>
                          <a:ea typeface="Times New Roman"/>
                          <a:cs typeface="Times New Roman"/>
                          <a:sym typeface="Times New Roman"/>
                        </a:rPr>
                        <a:t>Tài nguyên du lịch nhân văn</a:t>
                      </a:r>
                      <a:endParaRPr sz="2800" u="none" strike="noStrike" cap="none">
                        <a:solidFill>
                          <a:srgbClr val="000000"/>
                        </a:solidFill>
                        <a:latin typeface="Times New Roman"/>
                        <a:ea typeface="Times New Roman"/>
                        <a:cs typeface="Times New Roman"/>
                        <a:sym typeface="Times New Roman"/>
                      </a:endParaRPr>
                    </a:p>
                  </a:txBody>
                  <a:tcPr marL="63575" marR="63575" marT="0" marB="0"/>
                </a:tc>
                <a:tc>
                  <a:txBody>
                    <a:bodyPr/>
                    <a:lstStyle/>
                    <a:p>
                      <a:pPr marL="0" marR="0" lvl="0" indent="0" algn="just" rtl="0">
                        <a:lnSpc>
                          <a:spcPct val="115000"/>
                        </a:lnSpc>
                        <a:spcBef>
                          <a:spcPts val="0"/>
                        </a:spcBef>
                        <a:spcAft>
                          <a:spcPts val="0"/>
                        </a:spcAft>
                        <a:buNone/>
                      </a:pPr>
                      <a:r>
                        <a:rPr lang="en-US" sz="2800" u="none" strike="noStrike" cap="none">
                          <a:latin typeface="Times New Roman"/>
                          <a:ea typeface="Times New Roman"/>
                          <a:cs typeface="Times New Roman"/>
                          <a:sym typeface="Times New Roman"/>
                        </a:rPr>
                        <a:t>Các công trình kiến trúc di tích lịch sử</a:t>
                      </a:r>
                      <a:endParaRPr sz="2800" u="none" strike="noStrike" cap="none">
                        <a:latin typeface="Times New Roman"/>
                        <a:ea typeface="Times New Roman"/>
                        <a:cs typeface="Times New Roman"/>
                        <a:sym typeface="Times New Roman"/>
                      </a:endParaRPr>
                    </a:p>
                    <a:p>
                      <a:pPr marL="0" marR="0" lvl="0" indent="0" algn="just" rtl="0">
                        <a:lnSpc>
                          <a:spcPct val="115000"/>
                        </a:lnSpc>
                        <a:spcBef>
                          <a:spcPts val="1200"/>
                        </a:spcBef>
                        <a:spcAft>
                          <a:spcPts val="0"/>
                        </a:spcAft>
                        <a:buNone/>
                      </a:pPr>
                      <a:r>
                        <a:rPr lang="en-US" sz="2800" u="none" strike="noStrike" cap="none">
                          <a:latin typeface="Times New Roman"/>
                          <a:ea typeface="Times New Roman"/>
                          <a:cs typeface="Times New Roman"/>
                          <a:sym typeface="Times New Roman"/>
                        </a:rPr>
                        <a:t>Lễ hội dân gian lễ hội truyền thống văn hoá dân gia</a:t>
                      </a:r>
                      <a:endParaRPr sz="2800" u="none" strike="noStrike" cap="none">
                        <a:solidFill>
                          <a:srgbClr val="000000"/>
                        </a:solidFill>
                        <a:latin typeface="Times New Roman"/>
                        <a:ea typeface="Times New Roman"/>
                        <a:cs typeface="Times New Roman"/>
                        <a:sym typeface="Times New Roman"/>
                      </a:endParaRPr>
                    </a:p>
                  </a:txBody>
                  <a:tcPr marL="63575" marR="63575" marT="0" marB="0"/>
                </a:tc>
                <a:tc>
                  <a:txBody>
                    <a:bodyPr/>
                    <a:lstStyle/>
                    <a:p>
                      <a:pPr marL="0" marR="0" lvl="0" indent="0" algn="just" rtl="0">
                        <a:lnSpc>
                          <a:spcPct val="115000"/>
                        </a:lnSpc>
                        <a:spcBef>
                          <a:spcPts val="0"/>
                        </a:spcBef>
                        <a:spcAft>
                          <a:spcPts val="0"/>
                        </a:spcAft>
                        <a:buNone/>
                      </a:pPr>
                      <a:r>
                        <a:rPr lang="en-US" sz="1600" u="none" strike="noStrike" cap="none"/>
                        <a:t> </a:t>
                      </a:r>
                      <a:endParaRPr sz="1700" u="none" strike="noStrike" cap="none">
                        <a:solidFill>
                          <a:srgbClr val="000000"/>
                        </a:solidFill>
                        <a:latin typeface="Times New Roman"/>
                        <a:ea typeface="Times New Roman"/>
                        <a:cs typeface="Times New Roman"/>
                        <a:sym typeface="Times New Roman"/>
                      </a:endParaRPr>
                    </a:p>
                  </a:txBody>
                  <a:tcPr marL="63575" marR="63575" marT="0" marB="0"/>
                </a:tc>
                <a:extLst>
                  <a:ext uri="{0D108BD9-81ED-4DB2-BD59-A6C34878D82A}">
                    <a16:rowId xmlns:a16="http://schemas.microsoft.com/office/drawing/2014/main" val="10002"/>
                  </a:ext>
                </a:extLst>
              </a:tr>
            </a:tbl>
          </a:graphicData>
        </a:graphic>
      </p:graphicFrame>
      <p:sp>
        <p:nvSpPr>
          <p:cNvPr id="221" name="Google Shape;221;p7"/>
          <p:cNvSpPr/>
          <p:nvPr/>
        </p:nvSpPr>
        <p:spPr>
          <a:xfrm>
            <a:off x="2248787" y="-61555"/>
            <a:ext cx="7403804"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Phiếu học tập</a:t>
            </a:r>
            <a:endParaRPr sz="3600" b="0" i="0" u="none" strike="noStrike" cap="none">
              <a:solidFill>
                <a:srgbClr val="FF0000"/>
              </a:solidFill>
              <a:latin typeface="Arial"/>
              <a:ea typeface="Arial"/>
              <a:cs typeface="Arial"/>
              <a:sym typeface="Arial"/>
            </a:endParaRPr>
          </a:p>
        </p:txBody>
      </p:sp>
      <p:sp>
        <p:nvSpPr>
          <p:cNvPr id="222" name="Google Shape;222;p7"/>
          <p:cNvSpPr txBox="1"/>
          <p:nvPr/>
        </p:nvSpPr>
        <p:spPr>
          <a:xfrm>
            <a:off x="7724000" y="1176975"/>
            <a:ext cx="42018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Times New Roman"/>
                <a:ea typeface="Times New Roman"/>
                <a:cs typeface="Times New Roman"/>
                <a:sym typeface="Times New Roman"/>
              </a:rPr>
              <a:t>Vịnh Hạ Long, Tuần Châu…</a:t>
            </a:r>
            <a:endParaRPr sz="2700">
              <a:solidFill>
                <a:schemeClr val="dk1"/>
              </a:solidFill>
              <a:latin typeface="Times New Roman"/>
              <a:ea typeface="Times New Roman"/>
              <a:cs typeface="Times New Roman"/>
              <a:sym typeface="Times New Roman"/>
            </a:endParaRPr>
          </a:p>
        </p:txBody>
      </p:sp>
      <p:sp>
        <p:nvSpPr>
          <p:cNvPr id="223" name="Google Shape;223;p7"/>
          <p:cNvSpPr txBox="1"/>
          <p:nvPr/>
        </p:nvSpPr>
        <p:spPr>
          <a:xfrm>
            <a:off x="7401950" y="1733875"/>
            <a:ext cx="51021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Times New Roman"/>
                <a:ea typeface="Times New Roman"/>
                <a:cs typeface="Times New Roman"/>
                <a:sym typeface="Times New Roman"/>
              </a:rPr>
              <a:t>Tuần Châu, Bãi Cháy, Quan Lạn…</a:t>
            </a:r>
            <a:endParaRPr sz="2700">
              <a:solidFill>
                <a:schemeClr val="dk1"/>
              </a:solidFill>
              <a:latin typeface="Times New Roman"/>
              <a:ea typeface="Times New Roman"/>
              <a:cs typeface="Times New Roman"/>
              <a:sym typeface="Times New Roman"/>
            </a:endParaRPr>
          </a:p>
        </p:txBody>
      </p:sp>
      <p:sp>
        <p:nvSpPr>
          <p:cNvPr id="224" name="Google Shape;224;p7"/>
          <p:cNvSpPr txBox="1"/>
          <p:nvPr/>
        </p:nvSpPr>
        <p:spPr>
          <a:xfrm>
            <a:off x="7492696" y="2277077"/>
            <a:ext cx="46644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Times New Roman"/>
                <a:ea typeface="Times New Roman"/>
                <a:cs typeface="Times New Roman"/>
                <a:sym typeface="Times New Roman"/>
              </a:rPr>
              <a:t>Vịnh Hạ Long, Cô Tô, Bình Liêu….</a:t>
            </a:r>
            <a:endParaRPr sz="2700">
              <a:solidFill>
                <a:schemeClr val="dk1"/>
              </a:solidFill>
              <a:latin typeface="Times New Roman"/>
              <a:ea typeface="Times New Roman"/>
              <a:cs typeface="Times New Roman"/>
              <a:sym typeface="Times New Roman"/>
            </a:endParaRPr>
          </a:p>
        </p:txBody>
      </p:sp>
      <p:sp>
        <p:nvSpPr>
          <p:cNvPr id="225" name="Google Shape;225;p7"/>
          <p:cNvSpPr txBox="1"/>
          <p:nvPr/>
        </p:nvSpPr>
        <p:spPr>
          <a:xfrm>
            <a:off x="7769896" y="3158553"/>
            <a:ext cx="36735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Times New Roman"/>
                <a:ea typeface="Times New Roman"/>
                <a:cs typeface="Times New Roman"/>
                <a:sym typeface="Times New Roman"/>
              </a:rPr>
              <a:t>Vườn quốc gia Bái Tử Long</a:t>
            </a:r>
            <a:endParaRPr sz="2700">
              <a:solidFill>
                <a:schemeClr val="dk1"/>
              </a:solidFill>
              <a:latin typeface="Times New Roman"/>
              <a:ea typeface="Times New Roman"/>
              <a:cs typeface="Times New Roman"/>
              <a:sym typeface="Times New Roman"/>
            </a:endParaRPr>
          </a:p>
        </p:txBody>
      </p:sp>
      <p:sp>
        <p:nvSpPr>
          <p:cNvPr id="226" name="Google Shape;226;p7"/>
          <p:cNvSpPr txBox="1"/>
          <p:nvPr/>
        </p:nvSpPr>
        <p:spPr>
          <a:xfrm>
            <a:off x="7401950" y="4422275"/>
            <a:ext cx="45240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Times New Roman"/>
                <a:ea typeface="Times New Roman"/>
                <a:cs typeface="Times New Roman"/>
                <a:sym typeface="Times New Roman"/>
              </a:rPr>
              <a:t>Yên Tử, Chùa Lôi Âm, bãi cọc </a:t>
            </a:r>
            <a:endParaRPr sz="1700"/>
          </a:p>
          <a:p>
            <a:pPr marL="0" marR="0" lvl="0" indent="0" algn="l" rtl="0">
              <a:spcBef>
                <a:spcPts val="0"/>
              </a:spcBef>
              <a:spcAft>
                <a:spcPts val="0"/>
              </a:spcAft>
              <a:buNone/>
            </a:pPr>
            <a:r>
              <a:rPr lang="en-US" sz="2700">
                <a:solidFill>
                  <a:schemeClr val="dk1"/>
                </a:solidFill>
                <a:latin typeface="Times New Roman"/>
                <a:ea typeface="Times New Roman"/>
                <a:cs typeface="Times New Roman"/>
                <a:sym typeface="Times New Roman"/>
              </a:rPr>
              <a:t>Bạch Đằng</a:t>
            </a:r>
            <a:endParaRPr sz="2700">
              <a:solidFill>
                <a:schemeClr val="dk1"/>
              </a:solidFill>
              <a:latin typeface="Times New Roman"/>
              <a:ea typeface="Times New Roman"/>
              <a:cs typeface="Times New Roman"/>
              <a:sym typeface="Times New Roman"/>
            </a:endParaRPr>
          </a:p>
        </p:txBody>
      </p:sp>
      <p:sp>
        <p:nvSpPr>
          <p:cNvPr id="227" name="Google Shape;227;p7"/>
          <p:cNvSpPr txBox="1"/>
          <p:nvPr/>
        </p:nvSpPr>
        <p:spPr>
          <a:xfrm>
            <a:off x="7679596" y="5345686"/>
            <a:ext cx="4546800" cy="133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dk1"/>
                </a:solidFill>
                <a:latin typeface="Times New Roman"/>
                <a:ea typeface="Times New Roman"/>
                <a:cs typeface="Times New Roman"/>
                <a:sym typeface="Times New Roman"/>
              </a:rPr>
              <a:t>Yên Tử, Cửa Ông, lễ hội Đình </a:t>
            </a:r>
            <a:endParaRPr sz="1700"/>
          </a:p>
          <a:p>
            <a:pPr marL="0" marR="0" lvl="0" indent="0" algn="l" rtl="0">
              <a:spcBef>
                <a:spcPts val="0"/>
              </a:spcBef>
              <a:spcAft>
                <a:spcPts val="0"/>
              </a:spcAft>
              <a:buNone/>
            </a:pPr>
            <a:r>
              <a:rPr lang="en-US" sz="2700">
                <a:solidFill>
                  <a:schemeClr val="dk1"/>
                </a:solidFill>
                <a:latin typeface="Times New Roman"/>
                <a:ea typeface="Times New Roman"/>
                <a:cs typeface="Times New Roman"/>
                <a:sym typeface="Times New Roman"/>
              </a:rPr>
              <a:t>Trà Cổ, đình Quan Lan, đua thuyền</a:t>
            </a:r>
            <a:endParaRPr sz="27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933"/>
              <a:buFont typeface="Calibri"/>
              <a:buNone/>
            </a:pPr>
            <a:endParaRPr/>
          </a:p>
        </p:txBody>
      </p:sp>
      <p:sp>
        <p:nvSpPr>
          <p:cNvPr id="233" name="Google Shape;233;p8"/>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p>
            <a:pPr marL="228611" lvl="0" indent="-93165" algn="l" rtl="0">
              <a:spcBef>
                <a:spcPts val="0"/>
              </a:spcBef>
              <a:spcAft>
                <a:spcPts val="0"/>
              </a:spcAft>
              <a:buClr>
                <a:schemeClr val="dk1"/>
              </a:buClr>
              <a:buSzPts val="2133"/>
              <a:buNone/>
            </a:pPr>
            <a:endParaRPr/>
          </a:p>
        </p:txBody>
      </p:sp>
      <p:grpSp>
        <p:nvGrpSpPr>
          <p:cNvPr id="234" name="Google Shape;234;p8"/>
          <p:cNvGrpSpPr/>
          <p:nvPr/>
        </p:nvGrpSpPr>
        <p:grpSpPr>
          <a:xfrm>
            <a:off x="0" y="0"/>
            <a:ext cx="12192000" cy="6857999"/>
            <a:chOff x="0" y="0"/>
            <a:chExt cx="8060422" cy="4963399"/>
          </a:xfrm>
        </p:grpSpPr>
        <p:pic>
          <p:nvPicPr>
            <p:cNvPr id="235" name="Google Shape;235;p8"/>
            <p:cNvPicPr preferRelativeResize="0"/>
            <p:nvPr/>
          </p:nvPicPr>
          <p:blipFill rotWithShape="1">
            <a:blip r:embed="rId3">
              <a:alphaModFix/>
            </a:blip>
            <a:srcRect/>
            <a:stretch/>
          </p:blipFill>
          <p:spPr>
            <a:xfrm>
              <a:off x="0" y="0"/>
              <a:ext cx="8060422" cy="4963399"/>
            </a:xfrm>
            <a:prstGeom prst="rect">
              <a:avLst/>
            </a:prstGeom>
            <a:noFill/>
            <a:ln>
              <a:noFill/>
            </a:ln>
          </p:spPr>
        </p:pic>
        <p:sp>
          <p:nvSpPr>
            <p:cNvPr id="236" name="Google Shape;236;p8"/>
            <p:cNvSpPr/>
            <p:nvPr/>
          </p:nvSpPr>
          <p:spPr>
            <a:xfrm>
              <a:off x="3770252" y="4780696"/>
              <a:ext cx="457200" cy="109855"/>
            </a:xfrm>
            <a:custGeom>
              <a:avLst/>
              <a:gdLst/>
              <a:ahLst/>
              <a:cxnLst/>
              <a:rect l="l" t="t" r="r" b="b"/>
              <a:pathLst>
                <a:path w="457200" h="109855" extrusionOk="0">
                  <a:moveTo>
                    <a:pt x="456679" y="109804"/>
                  </a:moveTo>
                  <a:lnTo>
                    <a:pt x="456679" y="0"/>
                  </a:lnTo>
                  <a:lnTo>
                    <a:pt x="0" y="0"/>
                  </a:lnTo>
                  <a:lnTo>
                    <a:pt x="0" y="109804"/>
                  </a:lnTo>
                  <a:lnTo>
                    <a:pt x="456679" y="109804"/>
                  </a:lnTo>
                  <a:close/>
                </a:path>
              </a:pathLst>
            </a:custGeom>
            <a:solidFill>
              <a:srgbClr val="A2DEF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7" name="Google Shape;237;p8"/>
            <p:cNvPicPr preferRelativeResize="0"/>
            <p:nvPr/>
          </p:nvPicPr>
          <p:blipFill rotWithShape="1">
            <a:blip r:embed="rId4">
              <a:alphaModFix/>
            </a:blip>
            <a:srcRect/>
            <a:stretch/>
          </p:blipFill>
          <p:spPr>
            <a:xfrm>
              <a:off x="2565873" y="1374810"/>
              <a:ext cx="2907347" cy="222177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9"/>
          <p:cNvPicPr preferRelativeResize="0"/>
          <p:nvPr/>
        </p:nvPicPr>
        <p:blipFill rotWithShape="1">
          <a:blip r:embed="rId3">
            <a:alphaModFix/>
          </a:blip>
          <a:srcRect/>
          <a:stretch/>
        </p:blipFill>
        <p:spPr>
          <a:xfrm>
            <a:off x="797442" y="329609"/>
            <a:ext cx="10504967" cy="5805377"/>
          </a:xfrm>
          <a:prstGeom prst="rect">
            <a:avLst/>
          </a:prstGeom>
          <a:noFill/>
          <a:ln>
            <a:noFill/>
          </a:ln>
        </p:spPr>
      </p:pic>
      <p:sp>
        <p:nvSpPr>
          <p:cNvPr id="243" name="Google Shape;243;p9"/>
          <p:cNvSpPr txBox="1"/>
          <p:nvPr/>
        </p:nvSpPr>
        <p:spPr>
          <a:xfrm>
            <a:off x="2754225" y="6241300"/>
            <a:ext cx="5825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Một số địa điêm du lịch tại Móng Cái</a:t>
            </a:r>
            <a:endParaRPr sz="28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1191</Words>
  <Application>Microsoft Office PowerPoint</Application>
  <PresentationFormat>Widescreen</PresentationFormat>
  <Paragraphs>116</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Poppins</vt:lpstr>
      <vt:lpstr>Times New Roman</vt:lpstr>
      <vt:lpstr>Arial</vt:lpstr>
      <vt:lpstr>Tahoma</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 em, những con số này nói lên điều gì về ngành du lịch tỉnh Quảng Ninh 2019?</vt:lpstr>
      <vt:lpstr>PowerPoint Presentation</vt:lpstr>
      <vt:lpstr>PowerPoint Presentation</vt:lpstr>
      <vt:lpstr>PowerPoint Presentation</vt:lpstr>
      <vt:lpstr>PowerPoint Presentation</vt:lpstr>
      <vt:lpstr>PowerPoint Presentation</vt:lpstr>
      <vt:lpstr>CHÚNG TA CÙNG HÀNH ĐỘNG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4</cp:revision>
  <dcterms:created xsi:type="dcterms:W3CDTF">2019-05-02T08:19:04Z</dcterms:created>
  <dcterms:modified xsi:type="dcterms:W3CDTF">2025-01-21T01:51:56Z</dcterms:modified>
</cp:coreProperties>
</file>