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314" r:id="rId2"/>
    <p:sldId id="295" r:id="rId3"/>
    <p:sldId id="331" r:id="rId4"/>
    <p:sldId id="315" r:id="rId5"/>
    <p:sldId id="323" r:id="rId6"/>
    <p:sldId id="322" r:id="rId7"/>
    <p:sldId id="309" r:id="rId8"/>
    <p:sldId id="329" r:id="rId9"/>
    <p:sldId id="319" r:id="rId10"/>
    <p:sldId id="320" r:id="rId11"/>
    <p:sldId id="321" r:id="rId12"/>
    <p:sldId id="307" r:id="rId13"/>
    <p:sldId id="318" r:id="rId14"/>
    <p:sldId id="308" r:id="rId15"/>
    <p:sldId id="325" r:id="rId16"/>
    <p:sldId id="326" r:id="rId17"/>
    <p:sldId id="328" r:id="rId18"/>
    <p:sldId id="327" r:id="rId19"/>
    <p:sldId id="303" r:id="rId20"/>
    <p:sldId id="330" r:id="rId21"/>
    <p:sldId id="317" r:id="rId22"/>
  </p:sldIdLst>
  <p:sldSz cx="8229600" cy="4572000"/>
  <p:notesSz cx="6858000" cy="9144000"/>
  <p:defaultText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40">
          <p15:clr>
            <a:srgbClr val="A4A3A4"/>
          </p15:clr>
        </p15:guide>
        <p15:guide id="2" pos="25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19FB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60"/>
  </p:normalViewPr>
  <p:slideViewPr>
    <p:cSldViewPr>
      <p:cViewPr>
        <p:scale>
          <a:sx n="112" d="100"/>
          <a:sy n="112" d="100"/>
        </p:scale>
        <p:origin x="468" y="-66"/>
      </p:cViewPr>
      <p:guideLst>
        <p:guide orient="horz" pos="1440"/>
        <p:guide pos="2592"/>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80AAD9-1C28-43B4-8031-A477F46F2202}" type="datetimeFigureOut">
              <a:rPr lang="en-US" smtClean="0"/>
              <a:t>11/30/2024</a:t>
            </a:fld>
            <a:endParaRPr lang="en-US"/>
          </a:p>
        </p:txBody>
      </p:sp>
      <p:sp>
        <p:nvSpPr>
          <p:cNvPr id="4" name="Slide Image Placeholder 3"/>
          <p:cNvSpPr>
            <a:spLocks noGrp="1" noRot="1" noChangeAspect="1"/>
          </p:cNvSpPr>
          <p:nvPr>
            <p:ph type="sldImg" idx="2"/>
          </p:nvPr>
        </p:nvSpPr>
        <p:spPr>
          <a:xfrm>
            <a:off x="342900" y="685800"/>
            <a:ext cx="61722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025013-4BF5-4603-9672-345FAFD9093C}" type="slidenum">
              <a:rPr lang="en-US" smtClean="0"/>
              <a:t>‹#›</a:t>
            </a:fld>
            <a:endParaRPr lang="en-US"/>
          </a:p>
        </p:txBody>
      </p:sp>
    </p:spTree>
    <p:extLst>
      <p:ext uri="{BB962C8B-B14F-4D97-AF65-F5344CB8AC3E}">
        <p14:creationId xmlns:p14="http://schemas.microsoft.com/office/powerpoint/2010/main" val="399845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951DACF9-D679-4696-8629-3DA69BED2266}" type="slidenum">
              <a:rPr lang="en-SG" smtClean="0"/>
              <a:t>15</a:t>
            </a:fld>
            <a:endParaRPr lang="en-SG"/>
          </a:p>
        </p:txBody>
      </p:sp>
    </p:spTree>
    <p:extLst>
      <p:ext uri="{BB962C8B-B14F-4D97-AF65-F5344CB8AC3E}">
        <p14:creationId xmlns:p14="http://schemas.microsoft.com/office/powerpoint/2010/main" val="3212346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420284"/>
            <a:ext cx="6995160" cy="980017"/>
          </a:xfrm>
        </p:spPr>
        <p:txBody>
          <a:bodyPr/>
          <a:lstStyle/>
          <a:p>
            <a:r>
              <a:rPr lang="en-US"/>
              <a:t>Click to edit Master title style</a:t>
            </a:r>
          </a:p>
        </p:txBody>
      </p:sp>
      <p:sp>
        <p:nvSpPr>
          <p:cNvPr id="3" name="Subtitle 2"/>
          <p:cNvSpPr>
            <a:spLocks noGrp="1"/>
          </p:cNvSpPr>
          <p:nvPr>
            <p:ph type="subTitle" idx="1"/>
          </p:nvPr>
        </p:nvSpPr>
        <p:spPr>
          <a:xfrm>
            <a:off x="1234440" y="2590800"/>
            <a:ext cx="5760720" cy="1168400"/>
          </a:xfrm>
        </p:spPr>
        <p:txBody>
          <a:bodyPr/>
          <a:lstStyle>
            <a:lvl1pPr marL="0" indent="0" algn="ctr">
              <a:buNone/>
              <a:defRPr>
                <a:solidFill>
                  <a:schemeClr val="tx1">
                    <a:tint val="75000"/>
                  </a:schemeClr>
                </a:solidFill>
              </a:defRPr>
            </a:lvl1pPr>
            <a:lvl2pPr marL="339608" indent="0" algn="ctr">
              <a:buNone/>
              <a:defRPr>
                <a:solidFill>
                  <a:schemeClr val="tx1">
                    <a:tint val="75000"/>
                  </a:schemeClr>
                </a:solidFill>
              </a:defRPr>
            </a:lvl2pPr>
            <a:lvl3pPr marL="679216" indent="0" algn="ctr">
              <a:buNone/>
              <a:defRPr>
                <a:solidFill>
                  <a:schemeClr val="tx1">
                    <a:tint val="75000"/>
                  </a:schemeClr>
                </a:solidFill>
              </a:defRPr>
            </a:lvl3pPr>
            <a:lvl4pPr marL="1018824" indent="0" algn="ctr">
              <a:buNone/>
              <a:defRPr>
                <a:solidFill>
                  <a:schemeClr val="tx1">
                    <a:tint val="75000"/>
                  </a:schemeClr>
                </a:solidFill>
              </a:defRPr>
            </a:lvl4pPr>
            <a:lvl5pPr marL="1358433" indent="0" algn="ctr">
              <a:buNone/>
              <a:defRPr>
                <a:solidFill>
                  <a:schemeClr val="tx1">
                    <a:tint val="75000"/>
                  </a:schemeClr>
                </a:solidFill>
              </a:defRPr>
            </a:lvl5pPr>
            <a:lvl6pPr marL="1698041" indent="0" algn="ctr">
              <a:buNone/>
              <a:defRPr>
                <a:solidFill>
                  <a:schemeClr val="tx1">
                    <a:tint val="75000"/>
                  </a:schemeClr>
                </a:solidFill>
              </a:defRPr>
            </a:lvl6pPr>
            <a:lvl7pPr marL="2037649" indent="0" algn="ctr">
              <a:buNone/>
              <a:defRPr>
                <a:solidFill>
                  <a:schemeClr val="tx1">
                    <a:tint val="75000"/>
                  </a:schemeClr>
                </a:solidFill>
              </a:defRPr>
            </a:lvl7pPr>
            <a:lvl8pPr marL="2377257" indent="0" algn="ctr">
              <a:buNone/>
              <a:defRPr>
                <a:solidFill>
                  <a:schemeClr val="tx1">
                    <a:tint val="75000"/>
                  </a:schemeClr>
                </a:solidFill>
              </a:defRPr>
            </a:lvl8pPr>
            <a:lvl9pPr marL="27168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BB18E7-283B-44E2-9AFD-97A1B6C20222}"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4118216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18755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73455" y="121710"/>
            <a:ext cx="1481614" cy="260138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8614" y="121710"/>
            <a:ext cx="4307681" cy="26013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7422101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0720169"/>
      </p:ext>
    </p:extLst>
  </p:cSld>
  <p:clrMapOvr>
    <a:masterClrMapping/>
  </p:clrMapOvr>
  <p:transition spd="slow" advTm="5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12505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BB18E7-283B-44E2-9AFD-97A1B6C20222}"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82158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1" y="2937934"/>
            <a:ext cx="6995160" cy="908050"/>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650081" y="1937810"/>
            <a:ext cx="6995160" cy="1000125"/>
          </a:xfrm>
        </p:spPr>
        <p:txBody>
          <a:bodyPr anchor="b"/>
          <a:lstStyle>
            <a:lvl1pPr marL="0" indent="0">
              <a:buNone/>
              <a:defRPr sz="1500">
                <a:solidFill>
                  <a:schemeClr val="tx1">
                    <a:tint val="75000"/>
                  </a:schemeClr>
                </a:solidFill>
              </a:defRPr>
            </a:lvl1pPr>
            <a:lvl2pPr marL="339608" indent="0">
              <a:buNone/>
              <a:defRPr sz="1300">
                <a:solidFill>
                  <a:schemeClr val="tx1">
                    <a:tint val="75000"/>
                  </a:schemeClr>
                </a:solidFill>
              </a:defRPr>
            </a:lvl2pPr>
            <a:lvl3pPr marL="679216" indent="0">
              <a:buNone/>
              <a:defRPr sz="1200">
                <a:solidFill>
                  <a:schemeClr val="tx1">
                    <a:tint val="75000"/>
                  </a:schemeClr>
                </a:solidFill>
              </a:defRPr>
            </a:lvl3pPr>
            <a:lvl4pPr marL="1018824" indent="0">
              <a:buNone/>
              <a:defRPr sz="1000">
                <a:solidFill>
                  <a:schemeClr val="tx1">
                    <a:tint val="75000"/>
                  </a:schemeClr>
                </a:solidFill>
              </a:defRPr>
            </a:lvl4pPr>
            <a:lvl5pPr marL="1358433" indent="0">
              <a:buNone/>
              <a:defRPr sz="1000">
                <a:solidFill>
                  <a:schemeClr val="tx1">
                    <a:tint val="75000"/>
                  </a:schemeClr>
                </a:solidFill>
              </a:defRPr>
            </a:lvl5pPr>
            <a:lvl6pPr marL="1698041" indent="0">
              <a:buNone/>
              <a:defRPr sz="1000">
                <a:solidFill>
                  <a:schemeClr val="tx1">
                    <a:tint val="75000"/>
                  </a:schemeClr>
                </a:solidFill>
              </a:defRPr>
            </a:lvl6pPr>
            <a:lvl7pPr marL="2037649" indent="0">
              <a:buNone/>
              <a:defRPr sz="1000">
                <a:solidFill>
                  <a:schemeClr val="tx1">
                    <a:tint val="75000"/>
                  </a:schemeClr>
                </a:solidFill>
              </a:defRPr>
            </a:lvl7pPr>
            <a:lvl8pPr marL="2377257" indent="0">
              <a:buNone/>
              <a:defRPr sz="1000">
                <a:solidFill>
                  <a:schemeClr val="tx1">
                    <a:tint val="75000"/>
                  </a:schemeClr>
                </a:solidFill>
              </a:defRPr>
            </a:lvl8pPr>
            <a:lvl9pPr marL="2716865" indent="0">
              <a:buNone/>
              <a:defRPr sz="10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B18E7-283B-44E2-9AFD-97A1B6C20222}" type="datetimeFigureOut">
              <a:rPr lang="en-US" smtClean="0"/>
              <a:t>11/30/2024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118633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8612"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0420" y="711200"/>
            <a:ext cx="2894648" cy="2011892"/>
          </a:xfrm>
        </p:spPr>
        <p:txBody>
          <a:bodyPr/>
          <a:lstStyle>
            <a:lvl1pPr>
              <a:defRPr sz="2100"/>
            </a:lvl1pPr>
            <a:lvl2pPr>
              <a:defRPr sz="18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BB18E7-283B-44E2-9AFD-97A1B6C20222}"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1711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11480" y="183092"/>
            <a:ext cx="7406640" cy="76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1023409"/>
            <a:ext cx="3636169"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4" name="Content Placeholder 3"/>
          <p:cNvSpPr>
            <a:spLocks noGrp="1"/>
          </p:cNvSpPr>
          <p:nvPr>
            <p:ph sz="half" idx="2"/>
          </p:nvPr>
        </p:nvSpPr>
        <p:spPr>
          <a:xfrm>
            <a:off x="411480" y="1449917"/>
            <a:ext cx="3636169"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2" y="1023409"/>
            <a:ext cx="3637598" cy="426508"/>
          </a:xfrm>
        </p:spPr>
        <p:txBody>
          <a:bodyPr anchor="b"/>
          <a:lstStyle>
            <a:lvl1pPr marL="0" indent="0">
              <a:buNone/>
              <a:defRPr sz="1800" b="1"/>
            </a:lvl1pPr>
            <a:lvl2pPr marL="339608" indent="0">
              <a:buNone/>
              <a:defRPr sz="1500" b="1"/>
            </a:lvl2pPr>
            <a:lvl3pPr marL="679216" indent="0">
              <a:buNone/>
              <a:defRPr sz="1300" b="1"/>
            </a:lvl3pPr>
            <a:lvl4pPr marL="1018824" indent="0">
              <a:buNone/>
              <a:defRPr sz="1200" b="1"/>
            </a:lvl4pPr>
            <a:lvl5pPr marL="1358433" indent="0">
              <a:buNone/>
              <a:defRPr sz="1200" b="1"/>
            </a:lvl5pPr>
            <a:lvl6pPr marL="1698041" indent="0">
              <a:buNone/>
              <a:defRPr sz="1200" b="1"/>
            </a:lvl6pPr>
            <a:lvl7pPr marL="2037649" indent="0">
              <a:buNone/>
              <a:defRPr sz="1200" b="1"/>
            </a:lvl7pPr>
            <a:lvl8pPr marL="2377257" indent="0">
              <a:buNone/>
              <a:defRPr sz="1200" b="1"/>
            </a:lvl8pPr>
            <a:lvl9pPr marL="2716865"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180522" y="1449917"/>
            <a:ext cx="3637598" cy="2634192"/>
          </a:xfrm>
        </p:spPr>
        <p:txBody>
          <a:bodyPr/>
          <a:lstStyle>
            <a:lvl1pPr>
              <a:defRPr sz="1800"/>
            </a:lvl1pPr>
            <a:lvl2pPr>
              <a:defRPr sz="1500"/>
            </a:lvl2pPr>
            <a:lvl3pPr>
              <a:defRPr sz="13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BB18E7-283B-44E2-9AFD-97A1B6C20222}" type="datetimeFigureOut">
              <a:rPr lang="en-US" smtClean="0"/>
              <a:t>11/30/2024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2938192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BB18E7-283B-44E2-9AFD-97A1B6C20222}" type="datetimeFigureOut">
              <a:rPr lang="en-US" smtClean="0"/>
              <a:t>11/30/2024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688751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B18E7-283B-44E2-9AFD-97A1B6C20222}" type="datetimeFigureOut">
              <a:rPr lang="en-US" smtClean="0"/>
              <a:t>11/30/2024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920440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182033"/>
            <a:ext cx="2707481" cy="77470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217545" y="182035"/>
            <a:ext cx="4600575" cy="390207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956735"/>
            <a:ext cx="2707481" cy="31273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1224791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3200401"/>
            <a:ext cx="4937760" cy="377825"/>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613059" y="408517"/>
            <a:ext cx="4937760" cy="2743200"/>
          </a:xfrm>
        </p:spPr>
        <p:txBody>
          <a:bodyPr/>
          <a:lstStyle>
            <a:lvl1pPr marL="0" indent="0">
              <a:buNone/>
              <a:defRPr sz="2400"/>
            </a:lvl1pPr>
            <a:lvl2pPr marL="339608" indent="0">
              <a:buNone/>
              <a:defRPr sz="2100"/>
            </a:lvl2pPr>
            <a:lvl3pPr marL="679216" indent="0">
              <a:buNone/>
              <a:defRPr sz="1800"/>
            </a:lvl3pPr>
            <a:lvl4pPr marL="1018824" indent="0">
              <a:buNone/>
              <a:defRPr sz="1500"/>
            </a:lvl4pPr>
            <a:lvl5pPr marL="1358433" indent="0">
              <a:buNone/>
              <a:defRPr sz="1500"/>
            </a:lvl5pPr>
            <a:lvl6pPr marL="1698041" indent="0">
              <a:buNone/>
              <a:defRPr sz="1500"/>
            </a:lvl6pPr>
            <a:lvl7pPr marL="2037649" indent="0">
              <a:buNone/>
              <a:defRPr sz="1500"/>
            </a:lvl7pPr>
            <a:lvl8pPr marL="2377257" indent="0">
              <a:buNone/>
              <a:defRPr sz="1500"/>
            </a:lvl8pPr>
            <a:lvl9pPr marL="2716865" indent="0">
              <a:buNone/>
              <a:defRPr sz="1500"/>
            </a:lvl9pPr>
          </a:lstStyle>
          <a:p>
            <a:endParaRPr lang="en-US"/>
          </a:p>
        </p:txBody>
      </p:sp>
      <p:sp>
        <p:nvSpPr>
          <p:cNvPr id="4" name="Text Placeholder 3"/>
          <p:cNvSpPr>
            <a:spLocks noGrp="1"/>
          </p:cNvSpPr>
          <p:nvPr>
            <p:ph type="body" sz="half" idx="2"/>
          </p:nvPr>
        </p:nvSpPr>
        <p:spPr>
          <a:xfrm>
            <a:off x="1613059" y="3578226"/>
            <a:ext cx="4937760" cy="536575"/>
          </a:xfrm>
        </p:spPr>
        <p:txBody>
          <a:bodyPr/>
          <a:lstStyle>
            <a:lvl1pPr marL="0" indent="0">
              <a:buNone/>
              <a:defRPr sz="1000"/>
            </a:lvl1pPr>
            <a:lvl2pPr marL="339608" indent="0">
              <a:buNone/>
              <a:defRPr sz="900"/>
            </a:lvl2pPr>
            <a:lvl3pPr marL="679216" indent="0">
              <a:buNone/>
              <a:defRPr sz="700"/>
            </a:lvl3pPr>
            <a:lvl4pPr marL="1018824" indent="0">
              <a:buNone/>
              <a:defRPr sz="700"/>
            </a:lvl4pPr>
            <a:lvl5pPr marL="1358433" indent="0">
              <a:buNone/>
              <a:defRPr sz="700"/>
            </a:lvl5pPr>
            <a:lvl6pPr marL="1698041" indent="0">
              <a:buNone/>
              <a:defRPr sz="700"/>
            </a:lvl6pPr>
            <a:lvl7pPr marL="2037649" indent="0">
              <a:buNone/>
              <a:defRPr sz="700"/>
            </a:lvl7pPr>
            <a:lvl8pPr marL="2377257" indent="0">
              <a:buNone/>
              <a:defRPr sz="700"/>
            </a:lvl8pPr>
            <a:lvl9pPr marL="2716865"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66BB18E7-283B-44E2-9AFD-97A1B6C20222}" type="datetimeFigureOut">
              <a:rPr lang="en-US" smtClean="0"/>
              <a:t>11/30/2024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E1E0CF-1486-4E5B-884E-F48A0AA50DBA}" type="slidenum">
              <a:rPr lang="en-US" smtClean="0"/>
              <a:t>‹#›</a:t>
            </a:fld>
            <a:endParaRPr lang="en-US"/>
          </a:p>
        </p:txBody>
      </p:sp>
    </p:spTree>
    <p:extLst>
      <p:ext uri="{BB962C8B-B14F-4D97-AF65-F5344CB8AC3E}">
        <p14:creationId xmlns:p14="http://schemas.microsoft.com/office/powerpoint/2010/main" val="3215284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183092"/>
            <a:ext cx="7406640" cy="762000"/>
          </a:xfrm>
          <a:prstGeom prst="rect">
            <a:avLst/>
          </a:prstGeom>
        </p:spPr>
        <p:txBody>
          <a:bodyPr vert="horz" lIns="67922" tIns="33961" rIns="67922" bIns="33961" rtlCol="0" anchor="ctr">
            <a:normAutofit/>
          </a:bodyPr>
          <a:lstStyle/>
          <a:p>
            <a:r>
              <a:rPr lang="en-US"/>
              <a:t>Click to edit Master title style</a:t>
            </a:r>
          </a:p>
        </p:txBody>
      </p:sp>
      <p:sp>
        <p:nvSpPr>
          <p:cNvPr id="3" name="Text Placeholder 2"/>
          <p:cNvSpPr>
            <a:spLocks noGrp="1"/>
          </p:cNvSpPr>
          <p:nvPr>
            <p:ph type="body" idx="1"/>
          </p:nvPr>
        </p:nvSpPr>
        <p:spPr>
          <a:xfrm>
            <a:off x="411480" y="1066801"/>
            <a:ext cx="7406640" cy="3017309"/>
          </a:xfrm>
          <a:prstGeom prst="rect">
            <a:avLst/>
          </a:prstGeom>
        </p:spPr>
        <p:txBody>
          <a:bodyPr vert="horz" lIns="67922" tIns="33961" rIns="67922" bIns="3396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4237568"/>
            <a:ext cx="1920240" cy="243417"/>
          </a:xfrm>
          <a:prstGeom prst="rect">
            <a:avLst/>
          </a:prstGeom>
        </p:spPr>
        <p:txBody>
          <a:bodyPr vert="horz" lIns="67922" tIns="33961" rIns="67922" bIns="33961" rtlCol="0" anchor="ctr"/>
          <a:lstStyle>
            <a:lvl1pPr algn="l">
              <a:defRPr sz="900">
                <a:solidFill>
                  <a:schemeClr val="tx1">
                    <a:tint val="75000"/>
                  </a:schemeClr>
                </a:solidFill>
              </a:defRPr>
            </a:lvl1pPr>
          </a:lstStyle>
          <a:p>
            <a:fld id="{66BB18E7-283B-44E2-9AFD-97A1B6C20222}" type="datetimeFigureOut">
              <a:rPr lang="en-US" smtClean="0"/>
              <a:t>11/30/2024</a:t>
            </a:fld>
            <a:endParaRPr lang="en-US"/>
          </a:p>
        </p:txBody>
      </p:sp>
      <p:sp>
        <p:nvSpPr>
          <p:cNvPr id="5" name="Footer Placeholder 4"/>
          <p:cNvSpPr>
            <a:spLocks noGrp="1"/>
          </p:cNvSpPr>
          <p:nvPr>
            <p:ph type="ftr" sz="quarter" idx="3"/>
          </p:nvPr>
        </p:nvSpPr>
        <p:spPr>
          <a:xfrm>
            <a:off x="2811780" y="4237568"/>
            <a:ext cx="2606040" cy="243417"/>
          </a:xfrm>
          <a:prstGeom prst="rect">
            <a:avLst/>
          </a:prstGeom>
        </p:spPr>
        <p:txBody>
          <a:bodyPr vert="horz" lIns="67922" tIns="33961" rIns="67922" bIns="33961"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4237568"/>
            <a:ext cx="1920240" cy="243417"/>
          </a:xfrm>
          <a:prstGeom prst="rect">
            <a:avLst/>
          </a:prstGeom>
        </p:spPr>
        <p:txBody>
          <a:bodyPr vert="horz" lIns="67922" tIns="33961" rIns="67922" bIns="33961" rtlCol="0" anchor="ctr"/>
          <a:lstStyle>
            <a:lvl1pPr algn="r">
              <a:defRPr sz="900">
                <a:solidFill>
                  <a:schemeClr val="tx1">
                    <a:tint val="75000"/>
                  </a:schemeClr>
                </a:solidFill>
              </a:defRPr>
            </a:lvl1pPr>
          </a:lstStyle>
          <a:p>
            <a:fld id="{91E1E0CF-1486-4E5B-884E-F48A0AA50DBA}" type="slidenum">
              <a:rPr lang="en-US" smtClean="0"/>
              <a:t>‹#›</a:t>
            </a:fld>
            <a:endParaRPr lang="en-US"/>
          </a:p>
        </p:txBody>
      </p:sp>
    </p:spTree>
    <p:extLst>
      <p:ext uri="{BB962C8B-B14F-4D97-AF65-F5344CB8AC3E}">
        <p14:creationId xmlns:p14="http://schemas.microsoft.com/office/powerpoint/2010/main" val="1362415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Lst>
  <p:txStyles>
    <p:titleStyle>
      <a:lvl1pPr algn="ctr" defTabSz="679216" rtl="0" eaLnBrk="1" latinLnBrk="0" hangingPunct="1">
        <a:spcBef>
          <a:spcPct val="0"/>
        </a:spcBef>
        <a:buNone/>
        <a:defRPr sz="3300" kern="1200">
          <a:solidFill>
            <a:schemeClr val="tx1"/>
          </a:solidFill>
          <a:latin typeface="+mj-lt"/>
          <a:ea typeface="+mj-ea"/>
          <a:cs typeface="+mj-cs"/>
        </a:defRPr>
      </a:lvl1pPr>
    </p:titleStyle>
    <p:bodyStyle>
      <a:lvl1pPr marL="254706" indent="-254706" algn="l" defTabSz="679216"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1863" indent="-212255" algn="l" defTabSz="679216"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49020" indent="-169804" algn="l" defTabSz="679216"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18862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28237"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67845"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07453"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47061"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886669" indent="-169804" algn="l" defTabSz="679216"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79216" rtl="0" eaLnBrk="1" latinLnBrk="0" hangingPunct="1">
        <a:defRPr sz="1300" kern="1200">
          <a:solidFill>
            <a:schemeClr val="tx1"/>
          </a:solidFill>
          <a:latin typeface="+mn-lt"/>
          <a:ea typeface="+mn-ea"/>
          <a:cs typeface="+mn-cs"/>
        </a:defRPr>
      </a:lvl1pPr>
      <a:lvl2pPr marL="339608" algn="l" defTabSz="679216" rtl="0" eaLnBrk="1" latinLnBrk="0" hangingPunct="1">
        <a:defRPr sz="1300" kern="1200">
          <a:solidFill>
            <a:schemeClr val="tx1"/>
          </a:solidFill>
          <a:latin typeface="+mn-lt"/>
          <a:ea typeface="+mn-ea"/>
          <a:cs typeface="+mn-cs"/>
        </a:defRPr>
      </a:lvl2pPr>
      <a:lvl3pPr marL="679216" algn="l" defTabSz="679216" rtl="0" eaLnBrk="1" latinLnBrk="0" hangingPunct="1">
        <a:defRPr sz="1300" kern="1200">
          <a:solidFill>
            <a:schemeClr val="tx1"/>
          </a:solidFill>
          <a:latin typeface="+mn-lt"/>
          <a:ea typeface="+mn-ea"/>
          <a:cs typeface="+mn-cs"/>
        </a:defRPr>
      </a:lvl3pPr>
      <a:lvl4pPr marL="1018824" algn="l" defTabSz="679216" rtl="0" eaLnBrk="1" latinLnBrk="0" hangingPunct="1">
        <a:defRPr sz="1300" kern="1200">
          <a:solidFill>
            <a:schemeClr val="tx1"/>
          </a:solidFill>
          <a:latin typeface="+mn-lt"/>
          <a:ea typeface="+mn-ea"/>
          <a:cs typeface="+mn-cs"/>
        </a:defRPr>
      </a:lvl4pPr>
      <a:lvl5pPr marL="1358433" algn="l" defTabSz="679216" rtl="0" eaLnBrk="1" latinLnBrk="0" hangingPunct="1">
        <a:defRPr sz="1300" kern="1200">
          <a:solidFill>
            <a:schemeClr val="tx1"/>
          </a:solidFill>
          <a:latin typeface="+mn-lt"/>
          <a:ea typeface="+mn-ea"/>
          <a:cs typeface="+mn-cs"/>
        </a:defRPr>
      </a:lvl5pPr>
      <a:lvl6pPr marL="1698041" algn="l" defTabSz="679216" rtl="0" eaLnBrk="1" latinLnBrk="0" hangingPunct="1">
        <a:defRPr sz="1300" kern="1200">
          <a:solidFill>
            <a:schemeClr val="tx1"/>
          </a:solidFill>
          <a:latin typeface="+mn-lt"/>
          <a:ea typeface="+mn-ea"/>
          <a:cs typeface="+mn-cs"/>
        </a:defRPr>
      </a:lvl6pPr>
      <a:lvl7pPr marL="2037649" algn="l" defTabSz="679216" rtl="0" eaLnBrk="1" latinLnBrk="0" hangingPunct="1">
        <a:defRPr sz="1300" kern="1200">
          <a:solidFill>
            <a:schemeClr val="tx1"/>
          </a:solidFill>
          <a:latin typeface="+mn-lt"/>
          <a:ea typeface="+mn-ea"/>
          <a:cs typeface="+mn-cs"/>
        </a:defRPr>
      </a:lvl7pPr>
      <a:lvl8pPr marL="2377257" algn="l" defTabSz="679216" rtl="0" eaLnBrk="1" latinLnBrk="0" hangingPunct="1">
        <a:defRPr sz="1300" kern="1200">
          <a:solidFill>
            <a:schemeClr val="tx1"/>
          </a:solidFill>
          <a:latin typeface="+mn-lt"/>
          <a:ea typeface="+mn-ea"/>
          <a:cs typeface="+mn-cs"/>
        </a:defRPr>
      </a:lvl8pPr>
      <a:lvl9pPr marL="2716865" algn="l" defTabSz="679216"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68839"/>
            <a:ext cx="5943600" cy="283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txBox="1">
            <a:spLocks/>
          </p:cNvSpPr>
          <p:nvPr/>
        </p:nvSpPr>
        <p:spPr>
          <a:xfrm>
            <a:off x="864924" y="84148"/>
            <a:ext cx="6039492" cy="457200"/>
          </a:xfrm>
          <a:prstGeom prst="rect">
            <a:avLst/>
          </a:prstGeom>
        </p:spPr>
        <p:txBody>
          <a:bodyPr>
            <a:normAutofit fontScale="97500"/>
          </a:bodyPr>
          <a:lstStyle>
            <a:lvl1pPr algn="ctr" defTabSz="679216" rtl="0" eaLnBrk="1" latinLnBrk="0" hangingPunct="1">
              <a:spcBef>
                <a:spcPct val="0"/>
              </a:spcBef>
              <a:buNone/>
              <a:defRPr sz="3300" kern="1200">
                <a:solidFill>
                  <a:schemeClr val="tx1"/>
                </a:solidFill>
                <a:latin typeface="+mj-lt"/>
                <a:ea typeface="+mj-ea"/>
                <a:cs typeface="+mj-cs"/>
              </a:defRPr>
            </a:lvl1pPr>
          </a:lstStyle>
          <a:p>
            <a:endParaRPr lang="en-US" sz="1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Rectangle 4"/>
          <p:cNvSpPr/>
          <p:nvPr/>
        </p:nvSpPr>
        <p:spPr>
          <a:xfrm>
            <a:off x="1295400" y="457200"/>
            <a:ext cx="57912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ĐỀ : </a:t>
            </a:r>
          </a:p>
          <a:p>
            <a:pPr algn="ctr"/>
            <a:r>
              <a:rPr lang="vi-VN" sz="20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VĂN HÓA LỊCH SỬ TRUYỀN THỐNG</a:t>
            </a:r>
          </a:p>
          <a:p>
            <a:pPr algn="ctr"/>
            <a:r>
              <a:rPr lang="vi-VN"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rPr>
              <a:t>BÀI 5: VỊNH HẠ LONG VỚI GIÁ TRỊ VĂN HÓA, LỊCH SỬ</a:t>
            </a:r>
            <a:endParaRPr lang="en-US" sz="1600" b="1" dirty="0">
              <a:solidFill>
                <a:srgbClr val="0033CC"/>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399190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86199"/>
            <a:ext cx="7467600" cy="523220"/>
          </a:xfrm>
          <a:prstGeom prst="rect">
            <a:avLst/>
          </a:prstGeom>
        </p:spPr>
        <p:txBody>
          <a:bodyPr wrap="square">
            <a:spAutoFit/>
          </a:bodyPr>
          <a:lstStyle/>
          <a:p>
            <a:r>
              <a:rPr lang="vi-VN" sz="1400" b="1" dirty="0">
                <a:latin typeface="Times New Roman" pitchFamily="18" charset="0"/>
                <a:cs typeface="Times New Roman" pitchFamily="18" charset="0"/>
              </a:rPr>
              <a:t>24 − 3 − 1946, Hồ Chủ tịch hội đàm với Cao uỷ Pháp Đác-giăng-li-ơ trên </a:t>
            </a:r>
            <a:r>
              <a:rPr lang="en-US" sz="1400" b="1" dirty="0" err="1">
                <a:latin typeface="Times New Roman" pitchFamily="18" charset="0"/>
                <a:cs typeface="Times New Roman" pitchFamily="18" charset="0"/>
              </a:rPr>
              <a:t>chiến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hạm</a:t>
            </a:r>
            <a:r>
              <a:rPr lang="en-US" sz="1400" b="1" dirty="0">
                <a:latin typeface="Times New Roman" pitchFamily="18" charset="0"/>
                <a:cs typeface="Times New Roman" pitchFamily="18" charset="0"/>
              </a:rPr>
              <a:t> Ê-min </a:t>
            </a:r>
            <a:r>
              <a:rPr lang="en-US" sz="1400" b="1" dirty="0" err="1">
                <a:latin typeface="Times New Roman" pitchFamily="18" charset="0"/>
                <a:cs typeface="Times New Roman" pitchFamily="18" charset="0"/>
              </a:rPr>
              <a:t>Béc-tanh</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chiến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hạm</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Rạng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Đông</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trên</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vịnh</a:t>
            </a:r>
            <a:r>
              <a:rPr lang="en-US" sz="1400" b="1" dirty="0">
                <a:latin typeface="Times New Roman" pitchFamily="18" charset="0"/>
                <a:cs typeface="Times New Roman" pitchFamily="18" charset="0"/>
              </a:rPr>
              <a:t> </a:t>
            </a:r>
            <a:r>
              <a:rPr lang="en-US" sz="1400" b="1" dirty="0" err="1">
                <a:latin typeface="Times New Roman" pitchFamily="18" charset="0"/>
                <a:cs typeface="Times New Roman" pitchFamily="18" charset="0"/>
              </a:rPr>
              <a:t>Hạ</a:t>
            </a:r>
            <a:r>
              <a:rPr lang="en-US" sz="1400" b="1" dirty="0">
                <a:latin typeface="Times New Roman" pitchFamily="18" charset="0"/>
                <a:cs typeface="Times New Roman" pitchFamily="18" charset="0"/>
              </a:rPr>
              <a:t> Long.</a:t>
            </a:r>
            <a:endParaRPr lang="vi-VN" sz="1400" b="1" dirty="0">
              <a:latin typeface="Times New Roman" pitchFamily="18" charset="0"/>
              <a:cs typeface="Times New Roman" pitchFamily="18" charset="0"/>
            </a:endParaRPr>
          </a:p>
        </p:txBody>
      </p:sp>
      <p:sp>
        <p:nvSpPr>
          <p:cNvPr id="7" name="Rectangle 6"/>
          <p:cNvSpPr/>
          <p:nvPr/>
        </p:nvSpPr>
        <p:spPr>
          <a:xfrm>
            <a:off x="381000" y="152400"/>
            <a:ext cx="6858000" cy="646331"/>
          </a:xfrm>
          <a:prstGeom prst="rect">
            <a:avLst/>
          </a:prstGeom>
        </p:spPr>
        <p:txBody>
          <a:bodyPr wrap="square">
            <a:spAutoFit/>
          </a:bodyPr>
          <a:lstStyle/>
          <a:p>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Vài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nét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vùng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Hạ</a:t>
            </a:r>
            <a:r>
              <a:rPr lang="en-US" sz="1800" b="1" dirty="0">
                <a:latin typeface="Times New Roman" pitchFamily="18" charset="0"/>
                <a:cs typeface="Times New Roman" pitchFamily="18" charset="0"/>
              </a:rPr>
              <a:t> Long</a:t>
            </a:r>
            <a:endParaRPr lang="vi-VN" sz="1800" b="1" dirty="0">
              <a:latin typeface="Times New Roman" pitchFamily="18" charset="0"/>
              <a:cs typeface="Times New Roman" pitchFamily="18" charset="0"/>
            </a:endParaRPr>
          </a:p>
          <a:p>
            <a:r>
              <a:rPr lang="vi-VN" sz="1800" b="1" dirty="0">
                <a:effectLst/>
                <a:latin typeface="Times New Roman" pitchFamily="18" charset="0"/>
                <a:cs typeface="Times New Roman" pitchFamily="18" charset="0"/>
              </a:rPr>
              <a:t>2.1. Giá trị văn hóa của vùng đất Hạ Long:</a:t>
            </a:r>
            <a:endParaRPr lang="en-US" sz="1800" b="1" dirty="0">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78628"/>
            <a:ext cx="6400800" cy="3087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450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886199"/>
            <a:ext cx="7086600" cy="523220"/>
          </a:xfrm>
          <a:prstGeom prst="rect">
            <a:avLst/>
          </a:prstGeom>
        </p:spPr>
        <p:txBody>
          <a:bodyPr wrap="square">
            <a:spAutoFit/>
          </a:bodyPr>
          <a:lstStyle/>
          <a:p>
            <a:r>
              <a:rPr lang="vi-VN" sz="1400" dirty="0"/>
              <a:t>Quân dân Quảng Ninh bắn trúng 03 máy bay phản lực Mỹ, trong đó có 02 chiếc</a:t>
            </a:r>
          </a:p>
          <a:p>
            <a:r>
              <a:rPr lang="vi-VN" sz="1400" dirty="0"/>
              <a:t>rơi tại chỗ.</a:t>
            </a:r>
            <a:endParaRPr lang="vi-VN" sz="1400" b="1" dirty="0">
              <a:latin typeface="Times New Roman" pitchFamily="18" charset="0"/>
              <a:cs typeface="Times New Roman" pitchFamily="18" charset="0"/>
            </a:endParaRPr>
          </a:p>
        </p:txBody>
      </p:sp>
      <p:sp>
        <p:nvSpPr>
          <p:cNvPr id="7" name="Rectangle 6"/>
          <p:cNvSpPr/>
          <p:nvPr/>
        </p:nvSpPr>
        <p:spPr>
          <a:xfrm>
            <a:off x="381000" y="152400"/>
            <a:ext cx="6858000" cy="646331"/>
          </a:xfrm>
          <a:prstGeom prst="rect">
            <a:avLst/>
          </a:prstGeom>
        </p:spPr>
        <p:txBody>
          <a:bodyPr wrap="square">
            <a:spAutoFit/>
          </a:bodyPr>
          <a:lstStyle/>
          <a:p>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Vài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nét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vùng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Hạ</a:t>
            </a:r>
            <a:r>
              <a:rPr lang="en-US" sz="1800" b="1" dirty="0">
                <a:latin typeface="Times New Roman" pitchFamily="18" charset="0"/>
                <a:cs typeface="Times New Roman" pitchFamily="18" charset="0"/>
              </a:rPr>
              <a:t> Long</a:t>
            </a:r>
            <a:endParaRPr lang="vi-VN" sz="1800" b="1" dirty="0">
              <a:latin typeface="Times New Roman" pitchFamily="18" charset="0"/>
              <a:cs typeface="Times New Roman" pitchFamily="18" charset="0"/>
            </a:endParaRPr>
          </a:p>
          <a:p>
            <a:r>
              <a:rPr lang="vi-VN" sz="1800" b="1" dirty="0">
                <a:effectLst/>
                <a:latin typeface="Times New Roman" pitchFamily="18" charset="0"/>
                <a:cs typeface="Times New Roman" pitchFamily="18" charset="0"/>
              </a:rPr>
              <a:t>2.1. Giá trị văn hóa của vùng đất Hạ Long:</a:t>
            </a:r>
            <a:endParaRPr lang="en-US" sz="1800" b="1" dirty="0">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798732"/>
            <a:ext cx="6400800" cy="3011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5733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3657600"/>
            <a:ext cx="6057900" cy="292388"/>
          </a:xfrm>
          <a:prstGeom prst="rect">
            <a:avLst/>
          </a:prstGeom>
        </p:spPr>
        <p:txBody>
          <a:bodyPr wrap="square">
            <a:spAutoFit/>
          </a:bodyPr>
          <a:lstStyle/>
          <a:p>
            <a:r>
              <a:rPr lang="vi-VN" dirty="0"/>
              <a:t>Sông Bạch Đằng với ba chiến thắng </a:t>
            </a:r>
            <a:r>
              <a:rPr lang="vi-VN"/>
              <a:t>quân xâm </a:t>
            </a:r>
            <a:r>
              <a:rPr lang="vi-VN" dirty="0"/>
              <a:t>lược vang dội 938, 981, 1288</a:t>
            </a:r>
            <a:endParaRPr lang="en-US" dirty="0"/>
          </a:p>
        </p:txBody>
      </p:sp>
      <p:sp>
        <p:nvSpPr>
          <p:cNvPr id="7" name="Rectangle 6"/>
          <p:cNvSpPr/>
          <p:nvPr/>
        </p:nvSpPr>
        <p:spPr>
          <a:xfrm>
            <a:off x="381000" y="152400"/>
            <a:ext cx="6858000" cy="646331"/>
          </a:xfrm>
          <a:prstGeom prst="rect">
            <a:avLst/>
          </a:prstGeom>
        </p:spPr>
        <p:txBody>
          <a:bodyPr wrap="square">
            <a:spAutoFit/>
          </a:bodyPr>
          <a:lstStyle/>
          <a:p>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Vài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nét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vùng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Hạ</a:t>
            </a:r>
            <a:r>
              <a:rPr lang="en-US" sz="1800" b="1" dirty="0">
                <a:latin typeface="Times New Roman" pitchFamily="18" charset="0"/>
                <a:cs typeface="Times New Roman" pitchFamily="18" charset="0"/>
              </a:rPr>
              <a:t> Long</a:t>
            </a:r>
            <a:endParaRPr lang="vi-VN" sz="1800" b="1" dirty="0">
              <a:latin typeface="Times New Roman" pitchFamily="18" charset="0"/>
              <a:cs typeface="Times New Roman" pitchFamily="18" charset="0"/>
            </a:endParaRPr>
          </a:p>
          <a:p>
            <a:r>
              <a:rPr lang="vi-VN" sz="1800" b="1" dirty="0">
                <a:effectLst/>
                <a:latin typeface="Times New Roman" pitchFamily="18" charset="0"/>
                <a:cs typeface="Times New Roman" pitchFamily="18" charset="0"/>
              </a:rPr>
              <a:t>2.1. Giá trị văn hóa của vùng đất Hạ Long:</a:t>
            </a:r>
            <a:endParaRPr lang="en-US" sz="1800" b="1" dirty="0">
              <a:effectLst/>
              <a:latin typeface="Times New Roman" pitchFamily="18" charset="0"/>
              <a:cs typeface="Times New Roman" pitchFamily="18" charset="0"/>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914400"/>
            <a:ext cx="3276600" cy="247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914400"/>
            <a:ext cx="3429000" cy="2470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7764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066800"/>
            <a:ext cx="3182757" cy="26321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381000" y="3962400"/>
            <a:ext cx="3352801" cy="292388"/>
          </a:xfrm>
          <a:prstGeom prst="rect">
            <a:avLst/>
          </a:prstGeom>
        </p:spPr>
        <p:txBody>
          <a:bodyPr wrap="square">
            <a:spAutoFit/>
          </a:bodyPr>
          <a:lstStyle/>
          <a:p>
            <a:r>
              <a:rPr lang="vi-VN" i="1" dirty="0"/>
              <a:t>Lễ hội đền Đức Ông Trần Quốc Nghiễn </a:t>
            </a:r>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066800"/>
            <a:ext cx="3200400" cy="263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4845153" y="3886200"/>
            <a:ext cx="2311851" cy="292388"/>
          </a:xfrm>
          <a:prstGeom prst="rect">
            <a:avLst/>
          </a:prstGeom>
        </p:spPr>
        <p:txBody>
          <a:bodyPr wrap="none">
            <a:spAutoFit/>
          </a:bodyPr>
          <a:lstStyle/>
          <a:p>
            <a:r>
              <a:rPr lang="vi-VN" i="1" dirty="0"/>
              <a:t>Hình 5.8. Lễ hội đền Bà Men</a:t>
            </a:r>
            <a:endParaRPr lang="en-US" dirty="0"/>
          </a:p>
        </p:txBody>
      </p:sp>
      <p:sp>
        <p:nvSpPr>
          <p:cNvPr id="7" name="Rectangle 6"/>
          <p:cNvSpPr/>
          <p:nvPr/>
        </p:nvSpPr>
        <p:spPr>
          <a:xfrm>
            <a:off x="381000" y="152400"/>
            <a:ext cx="6858000" cy="646331"/>
          </a:xfrm>
          <a:prstGeom prst="rect">
            <a:avLst/>
          </a:prstGeom>
        </p:spPr>
        <p:txBody>
          <a:bodyPr wrap="square">
            <a:spAutoFit/>
          </a:bodyPr>
          <a:lstStyle/>
          <a:p>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Vài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nét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vùng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Hạ</a:t>
            </a:r>
            <a:r>
              <a:rPr lang="en-US" sz="1800" b="1" dirty="0">
                <a:latin typeface="Times New Roman" pitchFamily="18" charset="0"/>
                <a:cs typeface="Times New Roman" pitchFamily="18" charset="0"/>
              </a:rPr>
              <a:t> Long</a:t>
            </a:r>
            <a:endParaRPr lang="vi-VN" sz="1800" b="1" dirty="0">
              <a:latin typeface="Times New Roman" pitchFamily="18" charset="0"/>
              <a:cs typeface="Times New Roman" pitchFamily="18" charset="0"/>
            </a:endParaRPr>
          </a:p>
          <a:p>
            <a:r>
              <a:rPr lang="vi-VN" sz="1800" b="1" dirty="0">
                <a:effectLst/>
                <a:latin typeface="Times New Roman" pitchFamily="18" charset="0"/>
                <a:cs typeface="Times New Roman" pitchFamily="18" charset="0"/>
              </a:rPr>
              <a:t>2.2. Vài nét về con người Hạ Long:</a:t>
            </a:r>
            <a:endParaRPr lang="en-US" sz="1800" b="1"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704146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573923"/>
            <a:ext cx="2209800" cy="2931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590800" y="3663210"/>
            <a:ext cx="2098071" cy="892552"/>
          </a:xfrm>
          <a:prstGeom prst="rect">
            <a:avLst/>
          </a:prstGeom>
        </p:spPr>
        <p:txBody>
          <a:bodyPr wrap="square">
            <a:spAutoFit/>
          </a:bodyPr>
          <a:lstStyle/>
          <a:p>
            <a:r>
              <a:rPr lang="vi-VN" dirty="0"/>
              <a:t>Rước tượng Đức thánh Trần trong lễ hội Bạch Đằng tại TX Quảng Yên </a:t>
            </a:r>
          </a:p>
          <a:p>
            <a:r>
              <a:rPr lang="vi-VN" dirty="0"/>
              <a:t> </a:t>
            </a:r>
          </a:p>
        </p:txBody>
      </p:sp>
      <p:pic>
        <p:nvPicPr>
          <p:cNvPr id="1026" name="Picture 2" descr="http://www.didulich.net/Portals/0/nam2021/thang01/DinhGiangVong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573923"/>
            <a:ext cx="1981200" cy="291882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2178" y="3736872"/>
            <a:ext cx="2133600" cy="492443"/>
          </a:xfrm>
          <a:prstGeom prst="rect">
            <a:avLst/>
          </a:prstGeom>
        </p:spPr>
        <p:txBody>
          <a:bodyPr wrap="square">
            <a:spAutoFit/>
          </a:bodyPr>
          <a:lstStyle/>
          <a:p>
            <a:r>
              <a:rPr lang="vi-VN" dirty="0"/>
              <a:t>Lễ rước nước của Lễ hội đình Giang Võng</a:t>
            </a:r>
            <a:endParaRPr lang="en-US" dirty="0"/>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609600"/>
            <a:ext cx="2444588" cy="2895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953000" y="3661016"/>
            <a:ext cx="2514600" cy="492443"/>
          </a:xfrm>
          <a:prstGeom prst="rect">
            <a:avLst/>
          </a:prstGeom>
        </p:spPr>
        <p:txBody>
          <a:bodyPr wrap="square">
            <a:spAutoFit/>
          </a:bodyPr>
          <a:lstStyle/>
          <a:p>
            <a:r>
              <a:rPr lang="en-US" dirty="0" err="1"/>
              <a:t>Hình</a:t>
            </a:r>
            <a:r>
              <a:rPr lang="en-US" dirty="0"/>
              <a:t> 5.9. </a:t>
            </a:r>
            <a:r>
              <a:rPr lang="en-US" dirty="0" err="1"/>
              <a:t>Biểu</a:t>
            </a:r>
            <a:r>
              <a:rPr lang="en-US" dirty="0"/>
              <a:t> </a:t>
            </a:r>
            <a:r>
              <a:rPr lang="en-US" dirty="0" err="1"/>
              <a:t>diễn</a:t>
            </a:r>
            <a:r>
              <a:rPr lang="en-US" dirty="0"/>
              <a:t> </a:t>
            </a:r>
            <a:r>
              <a:rPr lang="en-US" dirty="0" err="1"/>
              <a:t>hát</a:t>
            </a:r>
            <a:r>
              <a:rPr lang="en-US" dirty="0"/>
              <a:t> </a:t>
            </a:r>
            <a:r>
              <a:rPr lang="en-US" dirty="0" err="1"/>
              <a:t>giao</a:t>
            </a:r>
            <a:r>
              <a:rPr lang="en-US" dirty="0"/>
              <a:t> </a:t>
            </a:r>
            <a:r>
              <a:rPr lang="en-US" dirty="0" err="1"/>
              <a:t>duyên</a:t>
            </a:r>
            <a:endParaRPr lang="en-US" dirty="0"/>
          </a:p>
          <a:p>
            <a:r>
              <a:rPr lang="en-US" dirty="0" err="1"/>
              <a:t>trên</a:t>
            </a:r>
            <a:r>
              <a:rPr lang="en-US" dirty="0"/>
              <a:t> </a:t>
            </a:r>
            <a:r>
              <a:rPr lang="en-US" dirty="0" err="1"/>
              <a:t>vịnh</a:t>
            </a:r>
            <a:r>
              <a:rPr lang="en-US" dirty="0"/>
              <a:t> </a:t>
            </a:r>
            <a:r>
              <a:rPr lang="en-US" dirty="0" err="1"/>
              <a:t>Hạ</a:t>
            </a:r>
            <a:r>
              <a:rPr lang="en-US" dirty="0"/>
              <a:t> Long</a:t>
            </a:r>
          </a:p>
        </p:txBody>
      </p:sp>
    </p:spTree>
    <p:extLst>
      <p:ext uri="{BB962C8B-B14F-4D97-AF65-F5344CB8AC3E}">
        <p14:creationId xmlns:p14="http://schemas.microsoft.com/office/powerpoint/2010/main" val="3894328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包含 鲜花, 植物, 室内&#10;&#10;已生成高可信度的说明"/>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466769">
            <a:off x="2564550" y="-914126"/>
            <a:ext cx="3100498" cy="4367999"/>
          </a:xfrm>
          <a:prstGeom prst="rect">
            <a:avLst/>
          </a:prstGeom>
        </p:spPr>
      </p:pic>
      <p:pic>
        <p:nvPicPr>
          <p:cNvPr id="3" name="图片 2" descr="图片包含 动物, 软体动物&#10;&#10;已生成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937000"/>
            <a:ext cx="8229600" cy="635000"/>
          </a:xfrm>
          <a:prstGeom prst="rect">
            <a:avLst/>
          </a:prstGeom>
        </p:spPr>
      </p:pic>
      <p:pic>
        <p:nvPicPr>
          <p:cNvPr id="4" name="图片 3"/>
          <p:cNvPicPr>
            <a:picLocks noChangeAspect="1"/>
          </p:cNvPicPr>
          <p:nvPr/>
        </p:nvPicPr>
        <p:blipFill>
          <a:blip r:embed="rId5"/>
          <a:stretch>
            <a:fillRect/>
          </a:stretch>
        </p:blipFill>
        <p:spPr>
          <a:xfrm>
            <a:off x="3005034" y="309612"/>
            <a:ext cx="1633468" cy="1539511"/>
          </a:xfrm>
          <a:prstGeom prst="rect">
            <a:avLst/>
          </a:prstGeom>
        </p:spPr>
      </p:pic>
      <p:sp>
        <p:nvSpPr>
          <p:cNvPr id="6" name="Rectangle 5">
            <a:extLst>
              <a:ext uri="{FF2B5EF4-FFF2-40B4-BE49-F238E27FC236}">
                <a16:creationId xmlns:a16="http://schemas.microsoft.com/office/drawing/2014/main" id="{11D589B6-6573-46B0-8EB3-617054E5B10A}"/>
              </a:ext>
            </a:extLst>
          </p:cNvPr>
          <p:cNvSpPr/>
          <p:nvPr/>
        </p:nvSpPr>
        <p:spPr>
          <a:xfrm>
            <a:off x="884102" y="1524000"/>
            <a:ext cx="5761858" cy="1493209"/>
          </a:xfrm>
          <a:prstGeom prst="rect">
            <a:avLst/>
          </a:prstGeom>
        </p:spPr>
        <p:txBody>
          <a:bodyPr wrap="none" lIns="61448" tIns="30724" rIns="61448" bIns="30724">
            <a:spAutoFit/>
          </a:bodyPr>
          <a:lstStyle/>
          <a:p>
            <a:pPr algn="ctr"/>
            <a:r>
              <a:rPr lang="en-US" sz="9300" b="1" dirty="0" err="1">
                <a:solidFill>
                  <a:srgbClr val="CF5F13"/>
                </a:solidFill>
                <a:latin typeface="#9Slide03 Arima Madurai Black" panose="00000A00000000000000" pitchFamily="2" charset="0"/>
                <a:cs typeface="#9Slide03 Arima Madurai Black" panose="00000A00000000000000" pitchFamily="2" charset="0"/>
              </a:rPr>
              <a:t>Luyện</a:t>
            </a:r>
            <a:r>
              <a:rPr lang="en-US" sz="9300" b="1" dirty="0">
                <a:solidFill>
                  <a:srgbClr val="CF5F13"/>
                </a:solidFill>
                <a:latin typeface="#9Slide03 Arima Madurai Black" panose="00000A00000000000000" pitchFamily="2" charset="0"/>
                <a:cs typeface="#9Slide03 Arima Madurai Black" panose="00000A00000000000000" pitchFamily="2" charset="0"/>
              </a:rPr>
              <a:t> </a:t>
            </a:r>
            <a:r>
              <a:rPr lang="en-US" sz="9300" b="1" dirty="0" err="1">
                <a:solidFill>
                  <a:srgbClr val="CF5F13"/>
                </a:solidFill>
                <a:latin typeface="#9Slide03 Arima Madurai Black" panose="00000A00000000000000" pitchFamily="2" charset="0"/>
                <a:cs typeface="#9Slide03 Arima Madurai Black" panose="00000A00000000000000" pitchFamily="2" charset="0"/>
              </a:rPr>
              <a:t>tập</a:t>
            </a:r>
            <a:endParaRPr lang="en-US" sz="9300" b="1" dirty="0">
              <a:solidFill>
                <a:srgbClr val="CF5F13"/>
              </a:solidFill>
              <a:latin typeface="#9Slide03 Arima Madurai Black" panose="00000A00000000000000" pitchFamily="2" charset="0"/>
              <a:cs typeface="#9Slide03 Arima Madurai Black" panose="00000A00000000000000" pitchFamily="2" charset="0"/>
            </a:endParaRPr>
          </a:p>
        </p:txBody>
      </p:sp>
    </p:spTree>
    <p:extLst>
      <p:ext uri="{BB962C8B-B14F-4D97-AF65-F5344CB8AC3E}">
        <p14:creationId xmlns:p14="http://schemas.microsoft.com/office/powerpoint/2010/main" val="5723125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3">
            <a:extLst>
              <a:ext uri="{FF2B5EF4-FFF2-40B4-BE49-F238E27FC236}">
                <a16:creationId xmlns:a16="http://schemas.microsoft.com/office/drawing/2014/main" id="{F487CB42-D852-4CE3-A749-3B7792AFE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8229600" cy="4572000"/>
          </a:xfrm>
          <a:prstGeom prst="rect">
            <a:avLst/>
          </a:prstGeom>
        </p:spPr>
      </p:pic>
      <p:pic>
        <p:nvPicPr>
          <p:cNvPr id="3" name="Picture 2" descr="22858PICdbgea5Gz679dY_PIC2018.png">
            <a:extLst>
              <a:ext uri="{FF2B5EF4-FFF2-40B4-BE49-F238E27FC236}">
                <a16:creationId xmlns:a16="http://schemas.microsoft.com/office/drawing/2014/main" id="{FC340B59-C102-4598-82EB-2C7A228022D7}"/>
              </a:ext>
            </a:extLst>
          </p:cNvPr>
          <p:cNvPicPr>
            <a:picLocks noChangeAspect="1"/>
          </p:cNvPicPr>
          <p:nvPr/>
        </p:nvPicPr>
        <p:blipFill>
          <a:blip r:embed="rId4" cstate="print"/>
          <a:stretch>
            <a:fillRect/>
          </a:stretch>
        </p:blipFill>
        <p:spPr>
          <a:xfrm>
            <a:off x="4845706" y="1229883"/>
            <a:ext cx="3383894" cy="3342117"/>
          </a:xfrm>
          <a:prstGeom prst="rect">
            <a:avLst/>
          </a:prstGeom>
        </p:spPr>
      </p:pic>
      <p:pic>
        <p:nvPicPr>
          <p:cNvPr id="4" name="PA_图片 18">
            <a:extLst>
              <a:ext uri="{FF2B5EF4-FFF2-40B4-BE49-F238E27FC236}">
                <a16:creationId xmlns:a16="http://schemas.microsoft.com/office/drawing/2014/main" id="{4AFCA43A-25CE-41C1-BC49-DEC9F4F00173}"/>
              </a:ext>
            </a:extLst>
          </p:cNvPr>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rot="16200000">
            <a:off x="2095501" y="-952501"/>
            <a:ext cx="2666999" cy="5486401"/>
          </a:xfrm>
          <a:prstGeom prst="rect">
            <a:avLst/>
          </a:prstGeom>
        </p:spPr>
      </p:pic>
      <p:sp>
        <p:nvSpPr>
          <p:cNvPr id="5" name="TextBox 4">
            <a:extLst>
              <a:ext uri="{FF2B5EF4-FFF2-40B4-BE49-F238E27FC236}">
                <a16:creationId xmlns:a16="http://schemas.microsoft.com/office/drawing/2014/main" id="{C6A6DA3F-4E08-4130-9319-E734D6DC3AF5}"/>
              </a:ext>
            </a:extLst>
          </p:cNvPr>
          <p:cNvSpPr txBox="1"/>
          <p:nvPr/>
        </p:nvSpPr>
        <p:spPr>
          <a:xfrm>
            <a:off x="1219200" y="1229883"/>
            <a:ext cx="4495800" cy="1785597"/>
          </a:xfrm>
          <a:prstGeom prst="rect">
            <a:avLst/>
          </a:prstGeom>
          <a:noFill/>
        </p:spPr>
        <p:txBody>
          <a:bodyPr wrap="square" lIns="61448" tIns="30724" rIns="61448" bIns="30724" rtlCol="0">
            <a:spAutoFit/>
          </a:bodyPr>
          <a:lstStyle/>
          <a:p>
            <a:r>
              <a:rPr lang="vi-VN" sz="1600" b="1" i="1" dirty="0"/>
              <a:t>Nhóm 1,2</a:t>
            </a:r>
            <a:r>
              <a:rPr lang="vi-VN" sz="1600" b="1" dirty="0"/>
              <a:t>:</a:t>
            </a:r>
            <a:r>
              <a:rPr lang="vi-VN" sz="1600" i="1" dirty="0"/>
              <a:t> </a:t>
            </a:r>
            <a:r>
              <a:rPr lang="en-US" sz="1600" i="1" dirty="0" err="1"/>
              <a:t>Chứng</a:t>
            </a:r>
            <a:r>
              <a:rPr lang="en-US" sz="1600" i="1" dirty="0"/>
              <a:t> minh </a:t>
            </a:r>
            <a:r>
              <a:rPr lang="en-US" sz="1600" i="1" dirty="0" err="1"/>
              <a:t>rằng</a:t>
            </a:r>
            <a:r>
              <a:rPr lang="en-US" sz="1600" i="1" dirty="0"/>
              <a:t> </a:t>
            </a:r>
            <a:r>
              <a:rPr lang="en-US" sz="1600" i="1" dirty="0" err="1"/>
              <a:t>văn</a:t>
            </a:r>
            <a:r>
              <a:rPr lang="en-US" sz="1600" i="1" dirty="0"/>
              <a:t> </a:t>
            </a:r>
            <a:r>
              <a:rPr lang="en-US" sz="1600" i="1" dirty="0" err="1"/>
              <a:t>hoá</a:t>
            </a:r>
            <a:r>
              <a:rPr lang="en-US" sz="1600" i="1" dirty="0"/>
              <a:t> </a:t>
            </a:r>
            <a:r>
              <a:rPr lang="en-US" sz="1600" i="1" dirty="0" err="1"/>
              <a:t>Hạ</a:t>
            </a:r>
            <a:r>
              <a:rPr lang="en-US" sz="1600" i="1" dirty="0"/>
              <a:t> Long </a:t>
            </a:r>
            <a:r>
              <a:rPr lang="en-US" sz="1600" i="1" dirty="0" err="1"/>
              <a:t>là</a:t>
            </a:r>
            <a:r>
              <a:rPr lang="en-US" sz="1600" i="1" dirty="0"/>
              <a:t> </a:t>
            </a:r>
            <a:r>
              <a:rPr lang="en-US" sz="1600" i="1" dirty="0" err="1"/>
              <a:t>nền</a:t>
            </a:r>
            <a:r>
              <a:rPr lang="en-US" sz="1600" i="1" dirty="0"/>
              <a:t> </a:t>
            </a:r>
            <a:r>
              <a:rPr lang="en-US" sz="1600" i="1" dirty="0" err="1"/>
              <a:t>văn</a:t>
            </a:r>
            <a:r>
              <a:rPr lang="en-US" sz="1600" i="1" dirty="0"/>
              <a:t> </a:t>
            </a:r>
            <a:r>
              <a:rPr lang="en-US" sz="1600" i="1" dirty="0" err="1"/>
              <a:t>hoá</a:t>
            </a:r>
            <a:r>
              <a:rPr lang="en-US" sz="1600" i="1" dirty="0"/>
              <a:t> </a:t>
            </a:r>
            <a:r>
              <a:rPr lang="en-US" sz="1600" i="1" dirty="0" err="1"/>
              <a:t>tổng</a:t>
            </a:r>
            <a:r>
              <a:rPr lang="en-US" sz="1600" i="1" dirty="0"/>
              <a:t> </a:t>
            </a:r>
            <a:r>
              <a:rPr lang="en-US" sz="1600" i="1" dirty="0" err="1"/>
              <a:t>hoà</a:t>
            </a:r>
            <a:r>
              <a:rPr lang="en-US" sz="1600" i="1" dirty="0"/>
              <a:t> </a:t>
            </a:r>
            <a:r>
              <a:rPr lang="en-US" sz="1600" i="1" dirty="0" err="1"/>
              <a:t>của</a:t>
            </a:r>
            <a:r>
              <a:rPr lang="en-US" sz="1600" i="1" dirty="0"/>
              <a:t> </a:t>
            </a:r>
            <a:r>
              <a:rPr lang="en-US" sz="1600" i="1" dirty="0" err="1"/>
              <a:t>giá</a:t>
            </a:r>
            <a:r>
              <a:rPr lang="en-US" sz="1600" i="1" dirty="0"/>
              <a:t> </a:t>
            </a:r>
            <a:r>
              <a:rPr lang="en-US" sz="1600" i="1" dirty="0" err="1"/>
              <a:t>trị</a:t>
            </a:r>
            <a:r>
              <a:rPr lang="en-US" sz="1600" i="1" dirty="0"/>
              <a:t> </a:t>
            </a:r>
            <a:r>
              <a:rPr lang="en-US" sz="1600" i="1" dirty="0" err="1"/>
              <a:t>lịch</a:t>
            </a:r>
            <a:r>
              <a:rPr lang="en-US" sz="1600" i="1" dirty="0"/>
              <a:t> </a:t>
            </a:r>
            <a:r>
              <a:rPr lang="en-US" sz="1600" i="1" dirty="0" err="1"/>
              <a:t>sử</a:t>
            </a:r>
            <a:r>
              <a:rPr lang="en-US" sz="1600" i="1" dirty="0"/>
              <a:t> </a:t>
            </a:r>
            <a:r>
              <a:rPr lang="en-US" sz="1600" i="1" dirty="0" err="1"/>
              <a:t>và</a:t>
            </a:r>
            <a:r>
              <a:rPr lang="en-US" sz="1600" i="1" dirty="0"/>
              <a:t> </a:t>
            </a:r>
            <a:r>
              <a:rPr lang="en-US" sz="1600" i="1" dirty="0" err="1"/>
              <a:t>giá</a:t>
            </a:r>
            <a:r>
              <a:rPr lang="en-US" sz="1600" i="1" dirty="0"/>
              <a:t> </a:t>
            </a:r>
            <a:r>
              <a:rPr lang="en-US" sz="1600" i="1" dirty="0" err="1"/>
              <a:t>trị</a:t>
            </a:r>
            <a:r>
              <a:rPr lang="en-US" sz="1600" i="1" dirty="0"/>
              <a:t> con </a:t>
            </a:r>
            <a:r>
              <a:rPr lang="en-US" sz="1600" i="1" dirty="0" err="1"/>
              <a:t>người</a:t>
            </a:r>
            <a:r>
              <a:rPr lang="vi-VN" sz="1600" i="1" dirty="0"/>
              <a:t>?</a:t>
            </a:r>
            <a:endParaRPr lang="en-US" sz="1600" dirty="0"/>
          </a:p>
          <a:p>
            <a:r>
              <a:rPr lang="vi-VN" sz="1600" b="1" i="1" dirty="0"/>
              <a:t>Nhóm 3,4:</a:t>
            </a:r>
            <a:r>
              <a:rPr lang="vi-VN" sz="1600" i="1" dirty="0"/>
              <a:t> Với vai trò là học sinh, em cần làm gì để gìn giữ và phát huy những giá trị của văn hoá Hạ Long?</a:t>
            </a:r>
            <a:endParaRPr lang="en-US" sz="1600" dirty="0"/>
          </a:p>
          <a:p>
            <a:pPr algn="ctr"/>
            <a:endParaRPr lang="en-US" sz="1600" dirty="0">
              <a:latin typeface="+mj-lt"/>
            </a:endParaRPr>
          </a:p>
        </p:txBody>
      </p:sp>
    </p:spTree>
    <p:extLst>
      <p:ext uri="{BB962C8B-B14F-4D97-AF65-F5344CB8AC3E}">
        <p14:creationId xmlns:p14="http://schemas.microsoft.com/office/powerpoint/2010/main" val="46125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6">
            <a:extLst>
              <a:ext uri="{FF2B5EF4-FFF2-40B4-BE49-F238E27FC236}">
                <a16:creationId xmlns:a16="http://schemas.microsoft.com/office/drawing/2014/main" id="{51A16098-1F4B-42EC-9F21-245E08E1DE14}"/>
              </a:ext>
            </a:extLst>
          </p:cNvPr>
          <p:cNvSpPr>
            <a:spLocks noChangeArrowheads="1"/>
          </p:cNvSpPr>
          <p:nvPr/>
        </p:nvSpPr>
        <p:spPr bwMode="auto">
          <a:xfrm>
            <a:off x="315521" y="577167"/>
            <a:ext cx="3390343" cy="3350967"/>
          </a:xfrm>
          <a:prstGeom prst="ellipse">
            <a:avLst/>
          </a:prstGeom>
          <a:noFill/>
          <a:ln w="9">
            <a:solidFill>
              <a:schemeClr val="accent2"/>
            </a:solidFill>
            <a:prstDash val="dash"/>
            <a:round/>
            <a:headEnd/>
            <a:tailEnd/>
          </a:ln>
          <a:extLst>
            <a:ext uri="{909E8E84-426E-40DD-AFC4-6F175D3DCCD1}">
              <a14:hiddenFill xmlns:a14="http://schemas.microsoft.com/office/drawing/2010/main">
                <a:solidFill>
                  <a:srgbClr val="FFFFFF"/>
                </a:solidFill>
              </a14:hiddenFill>
            </a:ext>
          </a:extLst>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b="1">
              <a:solidFill>
                <a:schemeClr val="tx1"/>
              </a:solidFill>
              <a:ea typeface="宋体" pitchFamily="2" charset="-122"/>
            </a:endParaRPr>
          </a:p>
        </p:txBody>
      </p:sp>
      <p:sp>
        <p:nvSpPr>
          <p:cNvPr id="3" name="Oval 10">
            <a:extLst>
              <a:ext uri="{FF2B5EF4-FFF2-40B4-BE49-F238E27FC236}">
                <a16:creationId xmlns:a16="http://schemas.microsoft.com/office/drawing/2014/main" id="{04CD2AE4-ED58-4DFF-8754-1E66A77A5DFD}"/>
              </a:ext>
            </a:extLst>
          </p:cNvPr>
          <p:cNvSpPr>
            <a:spLocks noChangeArrowheads="1"/>
          </p:cNvSpPr>
          <p:nvPr/>
        </p:nvSpPr>
        <p:spPr bwMode="auto">
          <a:xfrm>
            <a:off x="2856672" y="729530"/>
            <a:ext cx="395148" cy="390435"/>
          </a:xfrm>
          <a:prstGeom prst="ellipse">
            <a:avLst/>
          </a:prstGeom>
          <a:solidFill>
            <a:schemeClr val="accent1"/>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600" b="1" dirty="0">
                <a:solidFill>
                  <a:schemeClr val="bg1"/>
                </a:solidFill>
                <a:latin typeface="微软雅黑" pitchFamily="34" charset="-122"/>
              </a:rPr>
              <a:t>1</a:t>
            </a:r>
            <a:endParaRPr lang="zh-CN" altLang="en-US" sz="1600" b="1" dirty="0">
              <a:solidFill>
                <a:schemeClr val="bg1"/>
              </a:solidFill>
              <a:latin typeface="微软雅黑" pitchFamily="34" charset="-122"/>
            </a:endParaRPr>
          </a:p>
        </p:txBody>
      </p:sp>
      <p:sp>
        <p:nvSpPr>
          <p:cNvPr id="4" name="Oval 11">
            <a:extLst>
              <a:ext uri="{FF2B5EF4-FFF2-40B4-BE49-F238E27FC236}">
                <a16:creationId xmlns:a16="http://schemas.microsoft.com/office/drawing/2014/main" id="{5BCEA225-B6BB-4603-ABE5-AC965BADBC1B}"/>
              </a:ext>
            </a:extLst>
          </p:cNvPr>
          <p:cNvSpPr>
            <a:spLocks noChangeArrowheads="1"/>
          </p:cNvSpPr>
          <p:nvPr/>
        </p:nvSpPr>
        <p:spPr bwMode="auto">
          <a:xfrm>
            <a:off x="2654764" y="3550118"/>
            <a:ext cx="395148" cy="390435"/>
          </a:xfrm>
          <a:prstGeom prst="ellipse">
            <a:avLst/>
          </a:prstGeom>
          <a:solidFill>
            <a:schemeClr val="accent1"/>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600" b="1" dirty="0">
                <a:solidFill>
                  <a:schemeClr val="bg1"/>
                </a:solidFill>
                <a:latin typeface="微软雅黑" pitchFamily="34" charset="-122"/>
              </a:rPr>
              <a:t>5</a:t>
            </a:r>
            <a:endParaRPr lang="zh-CN" altLang="en-US" sz="1600" b="1" dirty="0">
              <a:solidFill>
                <a:schemeClr val="bg1"/>
              </a:solidFill>
              <a:latin typeface="微软雅黑" pitchFamily="34" charset="-122"/>
            </a:endParaRPr>
          </a:p>
        </p:txBody>
      </p:sp>
      <p:sp>
        <p:nvSpPr>
          <p:cNvPr id="5" name="Oval 12">
            <a:extLst>
              <a:ext uri="{FF2B5EF4-FFF2-40B4-BE49-F238E27FC236}">
                <a16:creationId xmlns:a16="http://schemas.microsoft.com/office/drawing/2014/main" id="{67380E9A-5285-4132-821E-3C0CA5C0AFBF}"/>
              </a:ext>
            </a:extLst>
          </p:cNvPr>
          <p:cNvSpPr>
            <a:spLocks noChangeArrowheads="1"/>
          </p:cNvSpPr>
          <p:nvPr/>
        </p:nvSpPr>
        <p:spPr bwMode="auto">
          <a:xfrm>
            <a:off x="3189113" y="3007211"/>
            <a:ext cx="396218" cy="390434"/>
          </a:xfrm>
          <a:prstGeom prst="ellipse">
            <a:avLst/>
          </a:prstGeom>
          <a:solidFill>
            <a:schemeClr val="accent2"/>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600" b="1" dirty="0">
                <a:solidFill>
                  <a:schemeClr val="bg1"/>
                </a:solidFill>
                <a:latin typeface="微软雅黑" pitchFamily="34" charset="-122"/>
              </a:rPr>
              <a:t>4</a:t>
            </a:r>
            <a:endParaRPr lang="zh-CN" altLang="en-US" sz="1600" b="1" dirty="0">
              <a:solidFill>
                <a:schemeClr val="bg1"/>
              </a:solidFill>
              <a:latin typeface="微软雅黑" pitchFamily="34" charset="-122"/>
            </a:endParaRPr>
          </a:p>
        </p:txBody>
      </p:sp>
      <p:sp>
        <p:nvSpPr>
          <p:cNvPr id="6" name="Oval 13">
            <a:extLst>
              <a:ext uri="{FF2B5EF4-FFF2-40B4-BE49-F238E27FC236}">
                <a16:creationId xmlns:a16="http://schemas.microsoft.com/office/drawing/2014/main" id="{613D4835-53C9-483F-81B4-ADD12A654B9D}"/>
              </a:ext>
            </a:extLst>
          </p:cNvPr>
          <p:cNvSpPr>
            <a:spLocks noChangeArrowheads="1"/>
          </p:cNvSpPr>
          <p:nvPr/>
        </p:nvSpPr>
        <p:spPr bwMode="auto">
          <a:xfrm>
            <a:off x="3377872" y="1456779"/>
            <a:ext cx="396218" cy="390434"/>
          </a:xfrm>
          <a:prstGeom prst="ellipse">
            <a:avLst/>
          </a:prstGeom>
          <a:solidFill>
            <a:schemeClr val="accent2"/>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600" b="1">
                <a:solidFill>
                  <a:schemeClr val="bg1"/>
                </a:solidFill>
                <a:latin typeface="微软雅黑" pitchFamily="34" charset="-122"/>
              </a:rPr>
              <a:t>2</a:t>
            </a:r>
            <a:endParaRPr lang="zh-CN" altLang="en-US" sz="1600" b="1">
              <a:solidFill>
                <a:schemeClr val="bg1"/>
              </a:solidFill>
              <a:latin typeface="微软雅黑" pitchFamily="34" charset="-122"/>
            </a:endParaRPr>
          </a:p>
        </p:txBody>
      </p:sp>
      <p:sp>
        <p:nvSpPr>
          <p:cNvPr id="7" name="Oval 14">
            <a:extLst>
              <a:ext uri="{FF2B5EF4-FFF2-40B4-BE49-F238E27FC236}">
                <a16:creationId xmlns:a16="http://schemas.microsoft.com/office/drawing/2014/main" id="{C216BD58-7FCF-4954-B34F-F379D204F592}"/>
              </a:ext>
            </a:extLst>
          </p:cNvPr>
          <p:cNvSpPr>
            <a:spLocks noChangeArrowheads="1"/>
          </p:cNvSpPr>
          <p:nvPr/>
        </p:nvSpPr>
        <p:spPr bwMode="auto">
          <a:xfrm>
            <a:off x="3449929" y="2252650"/>
            <a:ext cx="395148" cy="390434"/>
          </a:xfrm>
          <a:prstGeom prst="ellipse">
            <a:avLst/>
          </a:prstGeom>
          <a:solidFill>
            <a:schemeClr val="accent1"/>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spcBef>
                <a:spcPct val="0"/>
              </a:spcBef>
              <a:buFontTx/>
              <a:buNone/>
            </a:pPr>
            <a:r>
              <a:rPr lang="en-US" altLang="zh-CN" sz="1600" b="1">
                <a:solidFill>
                  <a:schemeClr val="bg1"/>
                </a:solidFill>
                <a:latin typeface="微软雅黑" pitchFamily="34" charset="-122"/>
              </a:rPr>
              <a:t>3</a:t>
            </a:r>
            <a:endParaRPr lang="zh-CN" altLang="en-US" sz="1600" b="1">
              <a:solidFill>
                <a:schemeClr val="bg1"/>
              </a:solidFill>
              <a:latin typeface="微软雅黑" pitchFamily="34" charset="-122"/>
            </a:endParaRPr>
          </a:p>
        </p:txBody>
      </p:sp>
      <p:sp>
        <p:nvSpPr>
          <p:cNvPr id="8" name="矩形 1">
            <a:extLst>
              <a:ext uri="{FF2B5EF4-FFF2-40B4-BE49-F238E27FC236}">
                <a16:creationId xmlns:a16="http://schemas.microsoft.com/office/drawing/2014/main" id="{B8CFC314-39E1-4BB8-820C-705C0E5C8E4D}"/>
              </a:ext>
            </a:extLst>
          </p:cNvPr>
          <p:cNvSpPr>
            <a:spLocks noChangeArrowheads="1"/>
          </p:cNvSpPr>
          <p:nvPr/>
        </p:nvSpPr>
        <p:spPr bwMode="auto">
          <a:xfrm>
            <a:off x="3352800" y="367615"/>
            <a:ext cx="4601977" cy="823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448" tIns="30724" rIns="61448" bIns="30724">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lnSpc>
                <a:spcPct val="150000"/>
              </a:lnSpc>
            </a:pPr>
            <a:r>
              <a:rPr lang="vi-VN" sz="19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 </a:t>
            </a:r>
            <a:r>
              <a:rPr lang="vi-V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Tìm hiểu những bản sắc văn hóa vốn có của văn hóa Hạ Long...</a:t>
            </a:r>
            <a:endParaRPr lang="zh-CN" altLang="zh-C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Oval 7">
            <a:extLst>
              <a:ext uri="{FF2B5EF4-FFF2-40B4-BE49-F238E27FC236}">
                <a16:creationId xmlns:a16="http://schemas.microsoft.com/office/drawing/2014/main" id="{073345C2-2D16-4EAC-ADB7-5C0374C063F5}"/>
              </a:ext>
            </a:extLst>
          </p:cNvPr>
          <p:cNvSpPr>
            <a:spLocks noChangeArrowheads="1"/>
          </p:cNvSpPr>
          <p:nvPr/>
        </p:nvSpPr>
        <p:spPr bwMode="auto">
          <a:xfrm>
            <a:off x="129959" y="779513"/>
            <a:ext cx="3003764" cy="2965823"/>
          </a:xfrm>
          <a:prstGeom prst="ellipse">
            <a:avLst/>
          </a:prstGeom>
          <a:solidFill>
            <a:schemeClr val="bg1">
              <a:lumMod val="75000"/>
            </a:schemeClr>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b="1">
              <a:solidFill>
                <a:schemeClr val="tx1"/>
              </a:solidFill>
              <a:ea typeface="宋体" pitchFamily="2" charset="-122"/>
            </a:endParaRPr>
          </a:p>
        </p:txBody>
      </p:sp>
      <p:pic>
        <p:nvPicPr>
          <p:cNvPr id="2050" name="Picture 2" descr="Káº¿t quáº£ hÃ¬nh áº£nh cho ra khÆ¡i">
            <a:extLst>
              <a:ext uri="{FF2B5EF4-FFF2-40B4-BE49-F238E27FC236}">
                <a16:creationId xmlns:a16="http://schemas.microsoft.com/office/drawing/2014/main" id="{AC15A8D2-7615-4F7C-82D0-53F0A885DA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724" y="952882"/>
            <a:ext cx="2673732" cy="261019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Oval 9">
            <a:extLst>
              <a:ext uri="{FF2B5EF4-FFF2-40B4-BE49-F238E27FC236}">
                <a16:creationId xmlns:a16="http://schemas.microsoft.com/office/drawing/2014/main" id="{F842C557-2E44-4394-B753-65C18A9903A4}"/>
              </a:ext>
            </a:extLst>
          </p:cNvPr>
          <p:cNvSpPr>
            <a:spLocks noChangeArrowheads="1"/>
          </p:cNvSpPr>
          <p:nvPr/>
        </p:nvSpPr>
        <p:spPr bwMode="auto">
          <a:xfrm>
            <a:off x="50221" y="2867157"/>
            <a:ext cx="1073783" cy="1060977"/>
          </a:xfrm>
          <a:prstGeom prst="ellipse">
            <a:avLst/>
          </a:prstGeom>
          <a:solidFill>
            <a:schemeClr val="accent1"/>
          </a:solidFill>
          <a:ln>
            <a:noFill/>
          </a:ln>
        </p:spPr>
        <p:txBody>
          <a:bodyPr lIns="61413" tIns="30706" rIns="61413" bIns="30706"/>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eaLnBrk="1" hangingPunct="1">
              <a:spcBef>
                <a:spcPct val="0"/>
              </a:spcBef>
              <a:buFontTx/>
              <a:buNone/>
            </a:pPr>
            <a:endParaRPr lang="zh-CN" altLang="en-US" sz="1200" b="1">
              <a:solidFill>
                <a:schemeClr val="tx1"/>
              </a:solidFill>
              <a:ea typeface="宋体" pitchFamily="2" charset="-122"/>
            </a:endParaRPr>
          </a:p>
        </p:txBody>
      </p:sp>
      <p:sp>
        <p:nvSpPr>
          <p:cNvPr id="20" name="TextBox 18">
            <a:extLst>
              <a:ext uri="{FF2B5EF4-FFF2-40B4-BE49-F238E27FC236}">
                <a16:creationId xmlns:a16="http://schemas.microsoft.com/office/drawing/2014/main" id="{768EA7D3-DF03-4093-A52D-0B7309F6DCAB}"/>
              </a:ext>
            </a:extLst>
          </p:cNvPr>
          <p:cNvSpPr txBox="1">
            <a:spLocks noChangeArrowheads="1"/>
          </p:cNvSpPr>
          <p:nvPr/>
        </p:nvSpPr>
        <p:spPr bwMode="auto">
          <a:xfrm>
            <a:off x="141061" y="3048958"/>
            <a:ext cx="892102" cy="7268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1413" tIns="30706" rIns="61413" bIns="30706">
            <a:spAutoFit/>
          </a:bodyPr>
          <a:lstStyle>
            <a:lvl1pPr eaLnBrk="0" hangingPunct="0">
              <a:spcBef>
                <a:spcPct val="20000"/>
              </a:spcBef>
              <a:buChar char="•"/>
              <a:defRPr sz="2000">
                <a:solidFill>
                  <a:schemeClr val="accent1"/>
                </a:solidFill>
                <a:latin typeface="Arial" pitchFamily="34" charset="0"/>
                <a:ea typeface="微软雅黑" pitchFamily="34" charset="-122"/>
              </a:defRPr>
            </a:lvl1pPr>
            <a:lvl2pPr marL="742950" indent="-285750" eaLnBrk="0" hangingPunct="0">
              <a:spcBef>
                <a:spcPct val="20000"/>
              </a:spcBef>
              <a:buChar char="–"/>
              <a:defRPr sz="2000">
                <a:solidFill>
                  <a:schemeClr val="accent1"/>
                </a:solidFill>
                <a:latin typeface="Arial" pitchFamily="34" charset="0"/>
                <a:ea typeface="仿宋_GB2312" pitchFamily="1" charset="-122"/>
              </a:defRPr>
            </a:lvl2pPr>
            <a:lvl3pPr marL="1143000" indent="-228600" eaLnBrk="0" hangingPunct="0">
              <a:spcBef>
                <a:spcPct val="20000"/>
              </a:spcBef>
              <a:buChar char="•"/>
              <a:defRPr sz="2400">
                <a:solidFill>
                  <a:schemeClr val="tx1"/>
                </a:solidFill>
                <a:latin typeface="Arial" pitchFamily="34" charset="0"/>
                <a:ea typeface="宋体" pitchFamily="2" charset="-122"/>
              </a:defRPr>
            </a:lvl3pPr>
            <a:lvl4pPr marL="1600200" indent="-228600" eaLnBrk="0" hangingPunct="0">
              <a:spcBef>
                <a:spcPct val="20000"/>
              </a:spcBef>
              <a:buChar char="–"/>
              <a:defRPr sz="2000">
                <a:solidFill>
                  <a:schemeClr val="tx1"/>
                </a:solidFill>
                <a:latin typeface="Arial" pitchFamily="34" charset="0"/>
                <a:ea typeface="宋体" pitchFamily="2" charset="-122"/>
              </a:defRPr>
            </a:lvl4pPr>
            <a:lvl5pPr marL="2057400" indent="-228600" eaLnBrk="0" hangingPunct="0">
              <a:spcBef>
                <a:spcPct val="20000"/>
              </a:spcBef>
              <a:buChar char="»"/>
              <a:defRPr sz="2000">
                <a:solidFill>
                  <a:schemeClr val="tx1"/>
                </a:solidFill>
                <a:latin typeface="Arial" pitchFamily="34" charset="0"/>
                <a:ea typeface="宋体" pitchFamily="2" charset="-122"/>
              </a:defRPr>
            </a:lvl5pPr>
            <a:lvl6pPr marL="25146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6pPr>
            <a:lvl7pPr marL="29718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7pPr>
            <a:lvl8pPr marL="34290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8pPr>
            <a:lvl9pPr marL="3886200" indent="-228600" eaLnBrk="0" fontAlgn="base" hangingPunct="0">
              <a:spcBef>
                <a:spcPct val="20000"/>
              </a:spcBef>
              <a:spcAft>
                <a:spcPct val="0"/>
              </a:spcAft>
              <a:buChar char="»"/>
              <a:defRPr sz="2000">
                <a:solidFill>
                  <a:schemeClr val="tx1"/>
                </a:solidFill>
                <a:latin typeface="Arial" pitchFamily="34" charset="0"/>
                <a:ea typeface="宋体" pitchFamily="2" charset="-122"/>
              </a:defRPr>
            </a:lvl9pPr>
          </a:lstStyle>
          <a:p>
            <a:pPr algn="ctr" eaLnBrk="1" hangingPunct="1">
              <a:lnSpc>
                <a:spcPct val="80000"/>
              </a:lnSpc>
              <a:spcBef>
                <a:spcPct val="0"/>
              </a:spcBef>
              <a:buFontTx/>
              <a:buNone/>
            </a:pPr>
            <a:r>
              <a:rPr lang="vi-VN" altLang="zh-CN" sz="1800" b="1" dirty="0">
                <a:solidFill>
                  <a:schemeClr val="bg1"/>
                </a:solidFill>
                <a:latin typeface="Times New Roman" panose="02020603050405020304" pitchFamily="18" charset="0"/>
                <a:cs typeface="Times New Roman" panose="02020603050405020304" pitchFamily="18" charset="0"/>
              </a:rPr>
              <a:t>Nhiệm vụ của HS</a:t>
            </a:r>
            <a:endParaRPr lang="en-US" altLang="zh-CN" sz="1800" b="1" dirty="0">
              <a:solidFill>
                <a:schemeClr val="bg1"/>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3774090" y="1197487"/>
            <a:ext cx="4114800" cy="523220"/>
          </a:xfrm>
          <a:prstGeom prst="rect">
            <a:avLst/>
          </a:prstGeom>
        </p:spPr>
        <p:txBody>
          <a:bodyPr>
            <a:spAutoFit/>
          </a:bodyPr>
          <a:lstStyle/>
          <a:p>
            <a:r>
              <a:rPr lang="vi-V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 Tích cực trau dồi hiểu biết của mình về những giá trị văn hóa tốt đẹp của tỉnh nhà...</a:t>
            </a:r>
            <a:endParaRPr lang="en-US"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5" name="Rectangle 14"/>
          <p:cNvSpPr/>
          <p:nvPr/>
        </p:nvSpPr>
        <p:spPr>
          <a:xfrm>
            <a:off x="3845077" y="1955424"/>
            <a:ext cx="4114800" cy="523220"/>
          </a:xfrm>
          <a:prstGeom prst="rect">
            <a:avLst/>
          </a:prstGeom>
        </p:spPr>
        <p:txBody>
          <a:bodyPr>
            <a:spAutoFit/>
          </a:bodyPr>
          <a:lstStyle/>
          <a:p>
            <a:r>
              <a:rPr lang="vi-VN" dirty="0"/>
              <a:t> </a:t>
            </a:r>
            <a:r>
              <a:rPr lang="vi-VN"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rPr>
              <a:t>Học sinh cần phải đặt trách nhiệm giữ gìn bản sắc văn hóa dân tộc lên hàng đầu....</a:t>
            </a:r>
            <a:endParaRPr lang="en-US" sz="1400" dirty="0">
              <a:solidFill>
                <a:srgbClr val="595959"/>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18205607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1)">
                                      <p:cBhvr>
                                        <p:cTn id="10" dur="2000"/>
                                        <p:tgtEl>
                                          <p:spTgt spid="14"/>
                                        </p:tgtEl>
                                      </p:cBhvr>
                                    </p:animEffect>
                                  </p:childTnLst>
                                </p:cTn>
                              </p:par>
                            </p:childTnLst>
                          </p:cTn>
                        </p:par>
                        <p:par>
                          <p:cTn id="11" fill="hold">
                            <p:stCondLst>
                              <p:cond delay="2000"/>
                            </p:stCondLst>
                            <p:childTnLst>
                              <p:par>
                                <p:cTn id="12" presetID="53" presetClass="entr" presetSubtype="16"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animEffect transition="in" filter="fade">
                                      <p:cBhvr>
                                        <p:cTn id="16" dur="500"/>
                                        <p:tgtEl>
                                          <p:spTgt spid="2"/>
                                        </p:tgtEl>
                                      </p:cBhvr>
                                    </p:animEffect>
                                  </p:childTnLst>
                                </p:cTn>
                              </p:par>
                            </p:childTnLst>
                          </p:cTn>
                        </p:par>
                        <p:par>
                          <p:cTn id="17" fill="hold">
                            <p:stCondLst>
                              <p:cond delay="2500"/>
                            </p:stCondLst>
                            <p:childTnLst>
                              <p:par>
                                <p:cTn id="18" presetID="1"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7"/>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childTnLst>
                                </p:cTn>
                              </p:par>
                              <p:par>
                                <p:cTn id="28" presetID="35" presetClass="path" presetSubtype="0" accel="50000" decel="50000" fill="hold" grpId="1" nodeType="withEffect">
                                  <p:stCondLst>
                                    <p:cond delay="0"/>
                                  </p:stCondLst>
                                  <p:childTnLst>
                                    <p:animMotion origin="layout" path="M -3.75E-6 -3.33333E-6 L -0.17356 0.29051 " pathEditMode="relative" rAng="0" ptsTypes="AA">
                                      <p:cBhvr>
                                        <p:cTn id="29" dur="500" spd="-99900" fill="hold"/>
                                        <p:tgtEl>
                                          <p:spTgt spid="3"/>
                                        </p:tgtEl>
                                        <p:attrNameLst>
                                          <p:attrName>ppt_x,ppt_y</p:attrName>
                                        </p:attrNameLst>
                                      </p:cBhvr>
                                      <p:rCtr x="-8685" y="14514"/>
                                    </p:animMotion>
                                  </p:childTnLst>
                                </p:cTn>
                              </p:par>
                              <p:par>
                                <p:cTn id="30" presetID="35" presetClass="path" presetSubtype="0" accel="50000" decel="50000" fill="hold" grpId="1" nodeType="withEffect">
                                  <p:stCondLst>
                                    <p:cond delay="0"/>
                                  </p:stCondLst>
                                  <p:childTnLst>
                                    <p:animMotion origin="layout" path="M 3.75E-6 2.96296E-6 L -0.23138 0.15555 " pathEditMode="relative" rAng="0" ptsTypes="AA">
                                      <p:cBhvr>
                                        <p:cTn id="31" dur="500" spd="-99900" fill="hold"/>
                                        <p:tgtEl>
                                          <p:spTgt spid="6"/>
                                        </p:tgtEl>
                                        <p:attrNameLst>
                                          <p:attrName>ppt_x,ppt_y</p:attrName>
                                        </p:attrNameLst>
                                      </p:cBhvr>
                                      <p:rCtr x="-11576" y="7778"/>
                                    </p:animMotion>
                                  </p:childTnLst>
                                </p:cTn>
                              </p:par>
                              <p:par>
                                <p:cTn id="32" presetID="35" presetClass="path" presetSubtype="0" accel="50000" decel="50000" fill="hold" grpId="1" nodeType="withEffect">
                                  <p:stCondLst>
                                    <p:cond delay="0"/>
                                  </p:stCondLst>
                                  <p:childTnLst>
                                    <p:animMotion origin="layout" path="M 3.75E-6 -2.59259E-6 L -0.25 -2.59259E-6 " pathEditMode="relative" rAng="0" ptsTypes="AA">
                                      <p:cBhvr>
                                        <p:cTn id="33" dur="500" spd="-99900" fill="hold"/>
                                        <p:tgtEl>
                                          <p:spTgt spid="7"/>
                                        </p:tgtEl>
                                        <p:attrNameLst>
                                          <p:attrName>ppt_x,ppt_y</p:attrName>
                                        </p:attrNameLst>
                                      </p:cBhvr>
                                      <p:rCtr x="-12500" y="0"/>
                                    </p:animMotion>
                                  </p:childTnLst>
                                </p:cTn>
                              </p:par>
                              <p:par>
                                <p:cTn id="34" presetID="35" presetClass="path" presetSubtype="0" accel="50000" decel="50000" fill="hold" grpId="1" nodeType="withEffect">
                                  <p:stCondLst>
                                    <p:cond delay="0"/>
                                  </p:stCondLst>
                                  <p:childTnLst>
                                    <p:animMotion origin="layout" path="M 3.75E-6 1.85185E-6 L -0.23138 -0.15556 " pathEditMode="relative" rAng="0" ptsTypes="AA">
                                      <p:cBhvr>
                                        <p:cTn id="35" dur="500" spd="-99900" fill="hold"/>
                                        <p:tgtEl>
                                          <p:spTgt spid="5"/>
                                        </p:tgtEl>
                                        <p:attrNameLst>
                                          <p:attrName>ppt_x,ppt_y</p:attrName>
                                        </p:attrNameLst>
                                      </p:cBhvr>
                                      <p:rCtr x="-11576" y="-7778"/>
                                    </p:animMotion>
                                  </p:childTnLst>
                                </p:cTn>
                              </p:par>
                              <p:par>
                                <p:cTn id="36" presetID="35" presetClass="path" presetSubtype="0" accel="50000" decel="50000" fill="hold" grpId="1" nodeType="withEffect">
                                  <p:stCondLst>
                                    <p:cond delay="0"/>
                                  </p:stCondLst>
                                  <p:childTnLst>
                                    <p:animMotion origin="layout" path="M -3.75E-6 -1.85185E-6 L -0.17356 -0.29051 " pathEditMode="relative" rAng="0" ptsTypes="AA">
                                      <p:cBhvr>
                                        <p:cTn id="37" dur="500" spd="-99900" fill="hold"/>
                                        <p:tgtEl>
                                          <p:spTgt spid="4"/>
                                        </p:tgtEl>
                                        <p:attrNameLst>
                                          <p:attrName>ppt_x,ppt_y</p:attrName>
                                        </p:attrNameLst>
                                      </p:cBhvr>
                                      <p:rCtr x="-8685" y="-14537"/>
                                    </p:animMotion>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1000" fill="hold"/>
                                        <p:tgtEl>
                                          <p:spTgt spid="19"/>
                                        </p:tgtEl>
                                        <p:attrNameLst>
                                          <p:attrName>ppt_w</p:attrName>
                                        </p:attrNameLst>
                                      </p:cBhvr>
                                      <p:tavLst>
                                        <p:tav tm="0">
                                          <p:val>
                                            <p:fltVal val="0"/>
                                          </p:val>
                                        </p:tav>
                                        <p:tav tm="100000">
                                          <p:val>
                                            <p:strVal val="#ppt_w"/>
                                          </p:val>
                                        </p:tav>
                                      </p:tavLst>
                                    </p:anim>
                                    <p:anim calcmode="lin" valueType="num">
                                      <p:cBhvr>
                                        <p:cTn id="43" dur="1000" fill="hold"/>
                                        <p:tgtEl>
                                          <p:spTgt spid="19"/>
                                        </p:tgtEl>
                                        <p:attrNameLst>
                                          <p:attrName>ppt_h</p:attrName>
                                        </p:attrNameLst>
                                      </p:cBhvr>
                                      <p:tavLst>
                                        <p:tav tm="0">
                                          <p:val>
                                            <p:fltVal val="0"/>
                                          </p:val>
                                        </p:tav>
                                        <p:tav tm="100000">
                                          <p:val>
                                            <p:strVal val="#ppt_h"/>
                                          </p:val>
                                        </p:tav>
                                      </p:tavLst>
                                    </p:anim>
                                    <p:anim calcmode="lin" valueType="num">
                                      <p:cBhvr>
                                        <p:cTn id="44" dur="1000" fill="hold"/>
                                        <p:tgtEl>
                                          <p:spTgt spid="19"/>
                                        </p:tgtEl>
                                        <p:attrNameLst>
                                          <p:attrName>style.rotation</p:attrName>
                                        </p:attrNameLst>
                                      </p:cBhvr>
                                      <p:tavLst>
                                        <p:tav tm="0">
                                          <p:val>
                                            <p:fltVal val="90"/>
                                          </p:val>
                                        </p:tav>
                                        <p:tav tm="100000">
                                          <p:val>
                                            <p:fltVal val="0"/>
                                          </p:val>
                                        </p:tav>
                                      </p:tavLst>
                                    </p:anim>
                                    <p:animEffect transition="in" filter="fade">
                                      <p:cBhvr>
                                        <p:cTn id="45" dur="1000"/>
                                        <p:tgtEl>
                                          <p:spTgt spid="19"/>
                                        </p:tgtEl>
                                      </p:cBhvr>
                                    </p:animEffect>
                                  </p:childTnLst>
                                </p:cTn>
                              </p:par>
                              <p:par>
                                <p:cTn id="46" presetID="31" presetClass="entr" presetSubtype="0" fill="hold" grpId="0" nodeType="with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1000" fill="hold"/>
                                        <p:tgtEl>
                                          <p:spTgt spid="20"/>
                                        </p:tgtEl>
                                        <p:attrNameLst>
                                          <p:attrName>ppt_w</p:attrName>
                                        </p:attrNameLst>
                                      </p:cBhvr>
                                      <p:tavLst>
                                        <p:tav tm="0">
                                          <p:val>
                                            <p:fltVal val="0"/>
                                          </p:val>
                                        </p:tav>
                                        <p:tav tm="100000">
                                          <p:val>
                                            <p:strVal val="#ppt_w"/>
                                          </p:val>
                                        </p:tav>
                                      </p:tavLst>
                                    </p:anim>
                                    <p:anim calcmode="lin" valueType="num">
                                      <p:cBhvr>
                                        <p:cTn id="49" dur="1000" fill="hold"/>
                                        <p:tgtEl>
                                          <p:spTgt spid="20"/>
                                        </p:tgtEl>
                                        <p:attrNameLst>
                                          <p:attrName>ppt_h</p:attrName>
                                        </p:attrNameLst>
                                      </p:cBhvr>
                                      <p:tavLst>
                                        <p:tav tm="0">
                                          <p:val>
                                            <p:fltVal val="0"/>
                                          </p:val>
                                        </p:tav>
                                        <p:tav tm="100000">
                                          <p:val>
                                            <p:strVal val="#ppt_h"/>
                                          </p:val>
                                        </p:tav>
                                      </p:tavLst>
                                    </p:anim>
                                    <p:anim calcmode="lin" valueType="num">
                                      <p:cBhvr>
                                        <p:cTn id="50" dur="1000" fill="hold"/>
                                        <p:tgtEl>
                                          <p:spTgt spid="20"/>
                                        </p:tgtEl>
                                        <p:attrNameLst>
                                          <p:attrName>style.rotation</p:attrName>
                                        </p:attrNameLst>
                                      </p:cBhvr>
                                      <p:tavLst>
                                        <p:tav tm="0">
                                          <p:val>
                                            <p:fltVal val="90"/>
                                          </p:val>
                                        </p:tav>
                                        <p:tav tm="100000">
                                          <p:val>
                                            <p:fltVal val="0"/>
                                          </p:val>
                                        </p:tav>
                                      </p:tavLst>
                                    </p:anim>
                                    <p:animEffect transition="in" filter="fade">
                                      <p:cBhvr>
                                        <p:cTn id="51" dur="10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8"/>
                                        </p:tgtEl>
                                        <p:attrNameLst>
                                          <p:attrName>style.visibility</p:attrName>
                                        </p:attrNameLst>
                                      </p:cBhvr>
                                      <p:to>
                                        <p:strVal val="visible"/>
                                      </p:to>
                                    </p:set>
                                    <p:animEffect transition="in" filter="barn(inVertical)">
                                      <p:cBhvr>
                                        <p:cTn id="5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autoUpdateAnimBg="0"/>
      <p:bldP spid="3" grpId="1" animBg="1" autoUpdateAnimBg="0"/>
      <p:bldP spid="4" grpId="0" animBg="1" autoUpdateAnimBg="0"/>
      <p:bldP spid="4" grpId="1" animBg="1" autoUpdateAnimBg="0"/>
      <p:bldP spid="5" grpId="0" animBg="1" autoUpdateAnimBg="0"/>
      <p:bldP spid="5" grpId="1" animBg="1" autoUpdateAnimBg="0"/>
      <p:bldP spid="6" grpId="0" animBg="1" autoUpdateAnimBg="0"/>
      <p:bldP spid="6" grpId="1" animBg="1" autoUpdateAnimBg="0"/>
      <p:bldP spid="7" grpId="0" animBg="1" autoUpdateAnimBg="0"/>
      <p:bldP spid="7" grpId="1" animBg="1" autoUpdateAnimBg="0"/>
      <p:bldP spid="8" grpId="0"/>
      <p:bldP spid="14"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8F6F7B-62A3-4B65-9FC4-680424F95D73}"/>
              </a:ext>
            </a:extLst>
          </p:cNvPr>
          <p:cNvSpPr txBox="1">
            <a:spLocks noChangeArrowheads="1"/>
          </p:cNvSpPr>
          <p:nvPr/>
        </p:nvSpPr>
        <p:spPr>
          <a:xfrm>
            <a:off x="584488" y="1217083"/>
            <a:ext cx="7098030" cy="2900892"/>
          </a:xfrm>
          <a:prstGeom prst="rect">
            <a:avLst/>
          </a:prstGeom>
          <a:noFill/>
        </p:spPr>
        <p:txBody>
          <a:bodyPr lIns="61448" tIns="30724" rIns="61448" bIns="30724"/>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a:t>  </a:t>
            </a:r>
          </a:p>
        </p:txBody>
      </p:sp>
      <p:pic>
        <p:nvPicPr>
          <p:cNvPr id="3" name="Picture 5">
            <a:extLst>
              <a:ext uri="{FF2B5EF4-FFF2-40B4-BE49-F238E27FC236}">
                <a16:creationId xmlns:a16="http://schemas.microsoft.com/office/drawing/2014/main" id="{96470F59-417C-496D-AA8A-5462A5D694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79" y="329142"/>
            <a:ext cx="7880076"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 name="AutoShape 6">
            <a:extLst>
              <a:ext uri="{FF2B5EF4-FFF2-40B4-BE49-F238E27FC236}">
                <a16:creationId xmlns:a16="http://schemas.microsoft.com/office/drawing/2014/main" id="{B82475E1-7EC2-4DC6-94B3-5927208AA74A}"/>
              </a:ext>
            </a:extLst>
          </p:cNvPr>
          <p:cNvSpPr>
            <a:spLocks noChangeArrowheads="1"/>
          </p:cNvSpPr>
          <p:nvPr/>
        </p:nvSpPr>
        <p:spPr bwMode="auto">
          <a:xfrm>
            <a:off x="261851" y="454025"/>
            <a:ext cx="1923746" cy="954617"/>
          </a:xfrm>
          <a:prstGeom prst="roundRect">
            <a:avLst>
              <a:gd name="adj" fmla="val 16667"/>
            </a:avLst>
          </a:prstGeom>
          <a:solidFill>
            <a:srgbClr val="00FFFF"/>
          </a:solidFill>
          <a:ln w="9525">
            <a:solidFill>
              <a:schemeClr val="tx1"/>
            </a:solidFill>
            <a:round/>
            <a:headEnd/>
            <a:tailEnd/>
          </a:ln>
        </p:spPr>
        <p:txBody>
          <a:bodyPr lIns="61448" tIns="30724" rIns="61448" bIns="30724"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vi-VN" altLang="en-US" sz="2000" b="1" dirty="0">
                <a:solidFill>
                  <a:srgbClr val="FF0000"/>
                </a:solidFill>
                <a:latin typeface="Times New Roman" panose="02020603050405020304" pitchFamily="18" charset="0"/>
              </a:rPr>
              <a:t>VẬN DỤNG</a:t>
            </a:r>
            <a:endParaRPr lang="en-US" altLang="en-US" sz="2000" b="1" dirty="0">
              <a:solidFill>
                <a:srgbClr val="FF0000"/>
              </a:solidFill>
              <a:latin typeface="Times New Roman" panose="02020603050405020304" pitchFamily="18" charset="0"/>
            </a:endParaRPr>
          </a:p>
        </p:txBody>
      </p:sp>
      <p:sp>
        <p:nvSpPr>
          <p:cNvPr id="8" name="Rectangle 7"/>
          <p:cNvSpPr/>
          <p:nvPr/>
        </p:nvSpPr>
        <p:spPr>
          <a:xfrm>
            <a:off x="2895600" y="685800"/>
            <a:ext cx="4786918" cy="1938992"/>
          </a:xfrm>
          <a:prstGeom prst="rect">
            <a:avLst/>
          </a:prstGeom>
        </p:spPr>
        <p:txBody>
          <a:bodyPr wrap="square">
            <a:spAutoFit/>
          </a:bodyPr>
          <a:lstStyle/>
          <a:p>
            <a:r>
              <a:rPr lang="en-US" sz="2400" dirty="0" err="1"/>
              <a:t>Đóng</a:t>
            </a:r>
            <a:r>
              <a:rPr lang="en-US" sz="2400" dirty="0"/>
              <a:t> </a:t>
            </a:r>
            <a:r>
              <a:rPr lang="en-US" sz="2400" dirty="0" err="1"/>
              <a:t>vai</a:t>
            </a:r>
            <a:r>
              <a:rPr lang="en-US" sz="2400" dirty="0"/>
              <a:t> </a:t>
            </a:r>
            <a:r>
              <a:rPr lang="en-US" sz="2400" dirty="0" err="1"/>
              <a:t>là</a:t>
            </a:r>
            <a:r>
              <a:rPr lang="en-US" sz="2400" dirty="0"/>
              <a:t> </a:t>
            </a:r>
            <a:r>
              <a:rPr lang="en-US" sz="2400" dirty="0" err="1"/>
              <a:t>một</a:t>
            </a:r>
            <a:r>
              <a:rPr lang="en-US" sz="2400" dirty="0"/>
              <a:t> </a:t>
            </a:r>
            <a:r>
              <a:rPr lang="en-US" sz="2400" dirty="0" err="1"/>
              <a:t>hướng</a:t>
            </a:r>
            <a:r>
              <a:rPr lang="en-US" sz="2400" dirty="0"/>
              <a:t> </a:t>
            </a:r>
            <a:r>
              <a:rPr lang="en-US" sz="2400" dirty="0" err="1"/>
              <a:t>dẫn</a:t>
            </a:r>
            <a:r>
              <a:rPr lang="en-US" sz="2400" dirty="0"/>
              <a:t> </a:t>
            </a:r>
            <a:r>
              <a:rPr lang="en-US" sz="2400" dirty="0" err="1"/>
              <a:t>viên</a:t>
            </a:r>
            <a:r>
              <a:rPr lang="en-US" sz="2400" dirty="0"/>
              <a:t> du </a:t>
            </a:r>
            <a:r>
              <a:rPr lang="en-US" sz="2400" dirty="0" err="1"/>
              <a:t>lịch</a:t>
            </a:r>
            <a:r>
              <a:rPr lang="en-US" sz="2400" dirty="0"/>
              <a:t>, </a:t>
            </a:r>
            <a:r>
              <a:rPr lang="en-US" sz="2400" dirty="0" err="1"/>
              <a:t>hãy</a:t>
            </a:r>
            <a:r>
              <a:rPr lang="en-US" sz="2400" dirty="0"/>
              <a:t> </a:t>
            </a:r>
            <a:r>
              <a:rPr lang="en-US" sz="2400" dirty="0" err="1"/>
              <a:t>viết</a:t>
            </a:r>
            <a:r>
              <a:rPr lang="en-US" sz="2400" dirty="0"/>
              <a:t> </a:t>
            </a:r>
            <a:r>
              <a:rPr lang="en-US" sz="2400" dirty="0" err="1"/>
              <a:t>một</a:t>
            </a:r>
            <a:r>
              <a:rPr lang="en-US" sz="2400" dirty="0"/>
              <a:t> </a:t>
            </a:r>
            <a:r>
              <a:rPr lang="en-US" sz="2400" dirty="0" err="1"/>
              <a:t>bài</a:t>
            </a:r>
            <a:r>
              <a:rPr lang="en-US" sz="2400" dirty="0"/>
              <a:t> </a:t>
            </a:r>
            <a:r>
              <a:rPr lang="en-US" sz="2400" dirty="0" err="1"/>
              <a:t>giới</a:t>
            </a:r>
            <a:r>
              <a:rPr lang="en-US" sz="2400" dirty="0"/>
              <a:t> </a:t>
            </a:r>
            <a:r>
              <a:rPr lang="en-US" sz="2400" dirty="0" err="1"/>
              <a:t>thiệu</a:t>
            </a:r>
            <a:r>
              <a:rPr lang="en-US" sz="2400" dirty="0"/>
              <a:t> </a:t>
            </a:r>
            <a:r>
              <a:rPr lang="en-US" sz="2400" dirty="0" err="1"/>
              <a:t>nhằm</a:t>
            </a:r>
            <a:r>
              <a:rPr lang="en-US" sz="2400" dirty="0"/>
              <a:t> </a:t>
            </a:r>
            <a:r>
              <a:rPr lang="en-US" sz="2400" dirty="0" err="1"/>
              <a:t>quảng</a:t>
            </a:r>
            <a:r>
              <a:rPr lang="en-US" sz="2400" dirty="0"/>
              <a:t> </a:t>
            </a:r>
            <a:r>
              <a:rPr lang="en-US" sz="2400" dirty="0" err="1"/>
              <a:t>bá</a:t>
            </a:r>
            <a:r>
              <a:rPr lang="en-US" sz="2400" dirty="0"/>
              <a:t> </a:t>
            </a:r>
            <a:r>
              <a:rPr lang="en-US" sz="2400" dirty="0" err="1"/>
              <a:t>hình</a:t>
            </a:r>
            <a:r>
              <a:rPr lang="en-US" sz="2400" dirty="0"/>
              <a:t> </a:t>
            </a:r>
            <a:r>
              <a:rPr lang="en-US" sz="2400" dirty="0" err="1"/>
              <a:t>ảnh</a:t>
            </a:r>
            <a:r>
              <a:rPr lang="en-US" sz="2400" dirty="0"/>
              <a:t> </a:t>
            </a:r>
            <a:r>
              <a:rPr lang="en-US" sz="2400" dirty="0" err="1"/>
              <a:t>văn</a:t>
            </a:r>
            <a:r>
              <a:rPr lang="en-US" sz="2400" dirty="0"/>
              <a:t> </a:t>
            </a:r>
            <a:r>
              <a:rPr lang="en-US" sz="2400" dirty="0" err="1"/>
              <a:t>hoá</a:t>
            </a:r>
            <a:r>
              <a:rPr lang="en-US" sz="2400" dirty="0"/>
              <a:t> </a:t>
            </a:r>
            <a:r>
              <a:rPr lang="en-US" sz="2400" dirty="0" err="1"/>
              <a:t>và</a:t>
            </a:r>
            <a:r>
              <a:rPr lang="en-US" sz="2400" dirty="0"/>
              <a:t> con </a:t>
            </a:r>
            <a:r>
              <a:rPr lang="en-US" sz="2400" dirty="0" err="1"/>
              <a:t>người</a:t>
            </a:r>
            <a:r>
              <a:rPr lang="en-US" sz="2400" dirty="0"/>
              <a:t> </a:t>
            </a:r>
            <a:r>
              <a:rPr lang="en-US" sz="2400" dirty="0" err="1"/>
              <a:t>Hạ</a:t>
            </a:r>
            <a:r>
              <a:rPr lang="en-US" sz="2400" dirty="0"/>
              <a:t> Long </a:t>
            </a:r>
            <a:r>
              <a:rPr lang="en-US" sz="2400" dirty="0" err="1"/>
              <a:t>với</a:t>
            </a:r>
            <a:r>
              <a:rPr lang="en-US" sz="2400" dirty="0"/>
              <a:t> </a:t>
            </a:r>
            <a:r>
              <a:rPr lang="en-US" sz="2400" dirty="0" err="1"/>
              <a:t>bạn</a:t>
            </a:r>
            <a:r>
              <a:rPr lang="en-US" sz="2400" dirty="0"/>
              <a:t> </a:t>
            </a:r>
            <a:r>
              <a:rPr lang="en-US" sz="2400" dirty="0" err="1"/>
              <a:t>bè</a:t>
            </a:r>
            <a:r>
              <a:rPr lang="en-US" sz="2400" dirty="0"/>
              <a:t> </a:t>
            </a:r>
            <a:r>
              <a:rPr lang="en-US" sz="2400" dirty="0" err="1"/>
              <a:t>trong</a:t>
            </a:r>
            <a:r>
              <a:rPr lang="en-US" sz="2400" dirty="0"/>
              <a:t> </a:t>
            </a:r>
            <a:r>
              <a:rPr lang="en-US" sz="2400" dirty="0" err="1"/>
              <a:t>nước</a:t>
            </a:r>
            <a:r>
              <a:rPr lang="en-US" sz="2400" dirty="0"/>
              <a:t> </a:t>
            </a:r>
            <a:r>
              <a:rPr lang="en-US" sz="2400" dirty="0" err="1"/>
              <a:t>và</a:t>
            </a:r>
            <a:r>
              <a:rPr lang="en-US" sz="2400" dirty="0"/>
              <a:t> </a:t>
            </a:r>
            <a:r>
              <a:rPr lang="en-US" sz="2400" dirty="0" err="1"/>
              <a:t>quốc</a:t>
            </a:r>
            <a:r>
              <a:rPr lang="en-US" sz="2400" dirty="0"/>
              <a:t> </a:t>
            </a:r>
            <a:r>
              <a:rPr lang="en-US" sz="2400" dirty="0" err="1"/>
              <a:t>tế</a:t>
            </a:r>
            <a:r>
              <a:rPr lang="en-US" sz="2400" dirty="0"/>
              <a:t> (</a:t>
            </a:r>
            <a:r>
              <a:rPr lang="en-US" sz="2400" dirty="0" err="1"/>
              <a:t>bằng</a:t>
            </a:r>
            <a:r>
              <a:rPr lang="vi-VN" sz="2400" dirty="0"/>
              <a:t> Ti</a:t>
            </a:r>
            <a:r>
              <a:rPr lang="en-US" sz="2400" dirty="0" err="1"/>
              <a:t>ếng</a:t>
            </a:r>
            <a:r>
              <a:rPr lang="en-US" sz="2400" dirty="0"/>
              <a:t> </a:t>
            </a:r>
            <a:r>
              <a:rPr lang="en-US" sz="2400" dirty="0" err="1"/>
              <a:t>Anh</a:t>
            </a:r>
            <a:r>
              <a:rPr lang="en-US" sz="2400" dirty="0"/>
              <a:t>).</a:t>
            </a:r>
          </a:p>
        </p:txBody>
      </p:sp>
    </p:spTree>
    <p:extLst>
      <p:ext uri="{BB962C8B-B14F-4D97-AF65-F5344CB8AC3E}">
        <p14:creationId xmlns:p14="http://schemas.microsoft.com/office/powerpoint/2010/main" val="18239174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par>
                                <p:cTn id="11" presetID="35"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anim calcmode="lin" valueType="num">
                                      <p:cBhvr>
                                        <p:cTn id="14" dur="2000" fill="hold"/>
                                        <p:tgtEl>
                                          <p:spTgt spid="3"/>
                                        </p:tgtEl>
                                        <p:attrNameLst>
                                          <p:attrName>style.rotation</p:attrName>
                                        </p:attrNameLst>
                                      </p:cBhvr>
                                      <p:tavLst>
                                        <p:tav tm="0">
                                          <p:val>
                                            <p:fltVal val="720"/>
                                          </p:val>
                                        </p:tav>
                                        <p:tav tm="100000">
                                          <p:val>
                                            <p:fltVal val="0"/>
                                          </p:val>
                                        </p:tav>
                                      </p:tavLst>
                                    </p:anim>
                                    <p:anim calcmode="lin" valueType="num">
                                      <p:cBhvr>
                                        <p:cTn id="15" dur="2000" fill="hold"/>
                                        <p:tgtEl>
                                          <p:spTgt spid="3"/>
                                        </p:tgtEl>
                                        <p:attrNameLst>
                                          <p:attrName>ppt_h</p:attrName>
                                        </p:attrNameLst>
                                      </p:cBhvr>
                                      <p:tavLst>
                                        <p:tav tm="0">
                                          <p:val>
                                            <p:fltVal val="0"/>
                                          </p:val>
                                        </p:tav>
                                        <p:tav tm="100000">
                                          <p:val>
                                            <p:strVal val="#ppt_h"/>
                                          </p:val>
                                        </p:tav>
                                      </p:tavLst>
                                    </p:anim>
                                    <p:anim calcmode="lin" valueType="num">
                                      <p:cBhvr>
                                        <p:cTn id="16"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utoShape 52">
            <a:hlinkClick r:id="" action="ppaction://noaction"/>
          </p:cNvPr>
          <p:cNvSpPr>
            <a:spLocks noChangeArrowheads="1"/>
          </p:cNvSpPr>
          <p:nvPr/>
        </p:nvSpPr>
        <p:spPr bwMode="gray">
          <a:xfrm>
            <a:off x="990601" y="205236"/>
            <a:ext cx="2971800" cy="465137"/>
          </a:xfrm>
          <a:prstGeom prst="roundRect">
            <a:avLst>
              <a:gd name="adj" fmla="val 50000"/>
            </a:avLst>
          </a:prstGeom>
          <a:ln>
            <a:headEnd/>
            <a:tailEnd/>
          </a:ln>
        </p:spPr>
        <p:style>
          <a:lnRef idx="2">
            <a:schemeClr val="accent6"/>
          </a:lnRef>
          <a:fillRef idx="1">
            <a:schemeClr val="lt1"/>
          </a:fillRef>
          <a:effectRef idx="0">
            <a:schemeClr val="accent6"/>
          </a:effectRef>
          <a:fontRef idx="minor">
            <a:schemeClr val="dk1"/>
          </a:fontRef>
        </p:style>
        <p:txBody>
          <a:bodyPr wrap="none" anchor="ctr"/>
          <a:lstStyle/>
          <a:p>
            <a:pPr eaLnBrk="0" hangingPunct="0"/>
            <a:r>
              <a:rPr lang="vi-VN" sz="1800" b="1" dirty="0">
                <a:solidFill>
                  <a:srgbClr val="FF0000"/>
                </a:solidFill>
                <a:latin typeface="Times New Roman" pitchFamily="18" charset="0"/>
              </a:rPr>
              <a:t>DỰ ÁN (Giao từ bài 4)</a:t>
            </a:r>
            <a:endParaRPr lang="en-US" sz="1800" b="1" dirty="0">
              <a:solidFill>
                <a:srgbClr val="FF0000"/>
              </a:solidFill>
              <a:latin typeface="Times New Roman" pitchFamily="18" charset="0"/>
            </a:endParaRPr>
          </a:p>
        </p:txBody>
      </p:sp>
      <p:sp>
        <p:nvSpPr>
          <p:cNvPr id="4" name="Rectangle 3"/>
          <p:cNvSpPr/>
          <p:nvPr/>
        </p:nvSpPr>
        <p:spPr>
          <a:xfrm>
            <a:off x="2968288" y="838200"/>
            <a:ext cx="4727912" cy="2246769"/>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r>
              <a:rPr lang="vi-VN" sz="2000" b="1" dirty="0"/>
              <a:t>Thuyết trình và làm sản phẩm</a:t>
            </a:r>
            <a:r>
              <a:rPr lang="vi-VN" sz="2000" dirty="0"/>
              <a:t> (thiết kế đồ hoạ thông tin (infographic), sổ tay giới thiệu, viết truyện tranh, làm video...) </a:t>
            </a:r>
            <a:r>
              <a:rPr lang="vi-VN" sz="2000" b="1" dirty="0"/>
              <a:t>về các di chỉ khảo cổ văn hoá Hạ Long</a:t>
            </a:r>
            <a:r>
              <a:rPr lang="vi-VN" sz="2000" dirty="0"/>
              <a:t>, các dấu ấn thời kì kháng chiến chống Pháp và chống Mỹ của vùng đất Hạ Long.</a:t>
            </a:r>
            <a:endParaRPr lang="en-US" sz="20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95400"/>
            <a:ext cx="2663488" cy="2667586"/>
          </a:xfrm>
          <a:prstGeom prst="rect">
            <a:avLst/>
          </a:prstGeom>
        </p:spPr>
      </p:pic>
      <p:sp>
        <p:nvSpPr>
          <p:cNvPr id="3" name="TextBox 2">
            <a:extLst>
              <a:ext uri="{FF2B5EF4-FFF2-40B4-BE49-F238E27FC236}">
                <a16:creationId xmlns:a16="http://schemas.microsoft.com/office/drawing/2014/main" id="{B4DDECB3-8741-BE78-2A22-A8D4B8DCF7CA}"/>
              </a:ext>
            </a:extLst>
          </p:cNvPr>
          <p:cNvSpPr txBox="1"/>
          <p:nvPr/>
        </p:nvSpPr>
        <p:spPr>
          <a:xfrm>
            <a:off x="2057400" y="1028541"/>
            <a:ext cx="4114800" cy="2514919"/>
          </a:xfrm>
          <a:prstGeom prst="rect">
            <a:avLst/>
          </a:prstGeom>
          <a:noFill/>
        </p:spPr>
        <p:txBody>
          <a:bodyPr wrap="square">
            <a:spAutoFit/>
          </a:bodyPr>
          <a:lstStyle/>
          <a:p>
            <a:pPr indent="457200" algn="just">
              <a:lnSpc>
                <a:spcPct val="135000"/>
              </a:lnSpc>
              <a:spcAft>
                <a:spcPts val="800"/>
              </a:spcAft>
            </a:pP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Văn </a:t>
            </a:r>
            <a:r>
              <a:rPr lang="vi-VN" sz="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Hạ Long từ thời kì tiền sử (giai đoạn sơ kì Đá mới) kéo dài cho đến ngày nay vừa mang nét chung giao thoa với nền văn </a:t>
            </a:r>
            <a:r>
              <a:rPr lang="vi-VN" sz="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hoá</a:t>
            </a: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đồng bằng Bắc Bộ vừa mang những nét riêng của cộng đồng người sinh sống trên vùng biển giàu tài nguyên. </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35000"/>
              </a:lnSpc>
              <a:spcAft>
                <a:spcPts val="800"/>
              </a:spcAft>
            </a:pP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Hạ Long được xác định là một trong những cái nôi của người Việt cổ.</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7200" algn="just">
              <a:lnSpc>
                <a:spcPct val="135000"/>
              </a:lnSpc>
              <a:spcAft>
                <a:spcPts val="800"/>
              </a:spcAft>
            </a:pP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Vùng đất Hạ Long ghi lại dấu ấn từ quá trình hình thành xã hội nguyên </a:t>
            </a:r>
            <a:r>
              <a:rPr lang="vi-VN" sz="1200" dirty="0" err="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thuỷ</a:t>
            </a:r>
            <a:r>
              <a:rPr lang="vi-VN" sz="1200" dirty="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đến xây dựng và bảo vệ Tổ quốc của ông cha ta thời kì phong kiến tiến đến chủ nghĩa xã hội.</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701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29292" y="0"/>
            <a:ext cx="7467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81"/>
          <p:cNvGrpSpPr>
            <a:grpSpLocks/>
          </p:cNvGrpSpPr>
          <p:nvPr/>
        </p:nvGrpSpPr>
        <p:grpSpPr bwMode="auto">
          <a:xfrm>
            <a:off x="228600" y="169028"/>
            <a:ext cx="355600" cy="381000"/>
            <a:chOff x="2078" y="1680"/>
            <a:chExt cx="1615" cy="1615"/>
          </a:xfrm>
        </p:grpSpPr>
        <p:sp>
          <p:nvSpPr>
            <p:cNvPr id="23" name="Oval 8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a:effectLst/>
          </p:spPr>
          <p:txBody>
            <a:bodyPr wrap="none" anchor="ctr"/>
            <a:lstStyle/>
            <a:p>
              <a:endParaRPr lang="vi-VN"/>
            </a:p>
          </p:txBody>
        </p:sp>
        <p:sp>
          <p:nvSpPr>
            <p:cNvPr id="24" name="Oval 8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a:effectLst/>
          </p:spPr>
          <p:txBody>
            <a:bodyPr wrap="none" anchor="ctr"/>
            <a:lstStyle/>
            <a:p>
              <a:endParaRPr lang="vi-VN"/>
            </a:p>
          </p:txBody>
        </p:sp>
        <p:sp>
          <p:nvSpPr>
            <p:cNvPr id="25" name="Oval 84"/>
            <p:cNvSpPr>
              <a:spLocks noChangeArrowheads="1"/>
            </p:cNvSpPr>
            <p:nvPr/>
          </p:nvSpPr>
          <p:spPr bwMode="gray">
            <a:xfrm>
              <a:off x="2251" y="1855"/>
              <a:ext cx="1262"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auto">
                <a:spcBef>
                  <a:spcPts val="0"/>
                </a:spcBef>
                <a:spcAft>
                  <a:spcPts val="0"/>
                </a:spcAft>
                <a:defRPr/>
              </a:pPr>
              <a:endParaRPr lang="en-US">
                <a:latin typeface="+mn-lt"/>
                <a:cs typeface="+mn-cs"/>
              </a:endParaRPr>
            </a:p>
          </p:txBody>
        </p:sp>
        <p:sp>
          <p:nvSpPr>
            <p:cNvPr id="26" name="Oval 85"/>
            <p:cNvSpPr>
              <a:spLocks noChangeArrowheads="1"/>
            </p:cNvSpPr>
            <p:nvPr/>
          </p:nvSpPr>
          <p:spPr bwMode="gray">
            <a:xfrm>
              <a:off x="2254" y="1856"/>
              <a:ext cx="1262" cy="1264"/>
            </a:xfrm>
            <a:prstGeom prst="ellipse">
              <a:avLst/>
            </a:prstGeom>
            <a:gradFill rotWithShape="1">
              <a:gsLst>
                <a:gs pos="0">
                  <a:srgbClr val="000000"/>
                </a:gs>
                <a:gs pos="100000">
                  <a:srgbClr val="E35E23"/>
                </a:gs>
              </a:gsLst>
              <a:lin ang="2700000" scaled="1"/>
            </a:gradFill>
            <a:ln w="38100" algn="ctr">
              <a:noFill/>
              <a:round/>
              <a:headEnd/>
              <a:tailEnd/>
            </a:ln>
            <a:effectLst/>
          </p:spPr>
          <p:txBody>
            <a:bodyPr wrap="none" anchor="ctr">
              <a:spAutoFit/>
            </a:bodyPr>
            <a:lstStyle/>
            <a:p>
              <a:endParaRPr lang="vi-VN"/>
            </a:p>
          </p:txBody>
        </p:sp>
        <p:sp>
          <p:nvSpPr>
            <p:cNvPr id="27" name="Oval 86"/>
            <p:cNvSpPr>
              <a:spLocks noChangeArrowheads="1"/>
            </p:cNvSpPr>
            <p:nvPr/>
          </p:nvSpPr>
          <p:spPr bwMode="gray">
            <a:xfrm>
              <a:off x="2338" y="1936"/>
              <a:ext cx="1096"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auto">
                <a:spcBef>
                  <a:spcPts val="0"/>
                </a:spcBef>
                <a:spcAft>
                  <a:spcPts val="0"/>
                </a:spcAft>
                <a:defRPr/>
              </a:pPr>
              <a:endParaRPr lang="en-US">
                <a:latin typeface="+mn-lt"/>
                <a:cs typeface="+mn-cs"/>
              </a:endParaRPr>
            </a:p>
          </p:txBody>
        </p:sp>
        <p:sp>
          <p:nvSpPr>
            <p:cNvPr id="28" name="Oval 87"/>
            <p:cNvSpPr>
              <a:spLocks noChangeArrowheads="1"/>
            </p:cNvSpPr>
            <p:nvPr/>
          </p:nvSpPr>
          <p:spPr bwMode="gray">
            <a:xfrm>
              <a:off x="2337" y="1939"/>
              <a:ext cx="1096" cy="1098"/>
            </a:xfrm>
            <a:prstGeom prst="ellipse">
              <a:avLst/>
            </a:prstGeom>
            <a:gradFill rotWithShape="1">
              <a:gsLst>
                <a:gs pos="0">
                  <a:srgbClr val="E35E23"/>
                </a:gs>
                <a:gs pos="100000">
                  <a:srgbClr val="6E2E11"/>
                </a:gs>
              </a:gsLst>
              <a:lin ang="2700000" scaled="1"/>
            </a:gradFill>
            <a:ln w="38100" algn="ctr">
              <a:noFill/>
              <a:round/>
              <a:headEnd/>
              <a:tailEnd/>
            </a:ln>
            <a:effectLst/>
          </p:spPr>
          <p:txBody>
            <a:bodyPr anchor="ctr">
              <a:spAutoFit/>
            </a:bodyPr>
            <a:lstStyle/>
            <a:p>
              <a:endParaRPr lang="vi-VN"/>
            </a:p>
          </p:txBody>
        </p:sp>
      </p:grpSp>
      <p:sp>
        <p:nvSpPr>
          <p:cNvPr id="29" name="Text Box 9"/>
          <p:cNvSpPr txBox="1">
            <a:spLocks noChangeArrowheads="1"/>
          </p:cNvSpPr>
          <p:nvPr/>
        </p:nvSpPr>
        <p:spPr bwMode="gray">
          <a:xfrm>
            <a:off x="294877" y="203008"/>
            <a:ext cx="368531"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3200">
                <a:solidFill>
                  <a:schemeClr val="tx1"/>
                </a:solidFill>
                <a:latin typeface="Arial" charset="0"/>
                <a:cs typeface="Arial" charset="0"/>
              </a:defRPr>
            </a:lvl1pPr>
            <a:lvl2pPr>
              <a:defRPr sz="2800">
                <a:solidFill>
                  <a:schemeClr val="tx1"/>
                </a:solidFill>
                <a:latin typeface="Arial" charset="0"/>
                <a:cs typeface="Arial" charset="0"/>
              </a:defRPr>
            </a:lvl2pPr>
            <a:lvl3pPr>
              <a:defRPr sz="2400">
                <a:solidFill>
                  <a:schemeClr val="tx1"/>
                </a:solidFill>
                <a:latin typeface="Arial" charset="0"/>
                <a:cs typeface="Arial" charset="0"/>
              </a:defRPr>
            </a:lvl3pPr>
            <a:lvl4pPr>
              <a:defRPr sz="2000">
                <a:solidFill>
                  <a:schemeClr val="tx1"/>
                </a:solidFill>
                <a:latin typeface="Arial" charset="0"/>
                <a:cs typeface="Arial" charset="0"/>
              </a:defRPr>
            </a:lvl4pPr>
            <a:lvl5pPr>
              <a:defRPr sz="2000">
                <a:solidFill>
                  <a:schemeClr val="tx1"/>
                </a:solidFill>
                <a:latin typeface="Arial" charset="0"/>
                <a:cs typeface="Arial" charset="0"/>
              </a:defRPr>
            </a:lvl5pPr>
            <a:lvl6pPr eaLnBrk="0" hangingPunct="0">
              <a:defRPr sz="2000">
                <a:solidFill>
                  <a:schemeClr val="tx1"/>
                </a:solidFill>
                <a:latin typeface="Arial" charset="0"/>
                <a:cs typeface="Arial" charset="0"/>
              </a:defRPr>
            </a:lvl6pPr>
            <a:lvl7pPr eaLnBrk="0" hangingPunct="0">
              <a:defRPr sz="2000">
                <a:solidFill>
                  <a:schemeClr val="tx1"/>
                </a:solidFill>
                <a:latin typeface="Arial" charset="0"/>
                <a:cs typeface="Arial" charset="0"/>
              </a:defRPr>
            </a:lvl7pPr>
            <a:lvl8pPr eaLnBrk="0" hangingPunct="0">
              <a:defRPr sz="2000">
                <a:solidFill>
                  <a:schemeClr val="tx1"/>
                </a:solidFill>
                <a:latin typeface="Arial" charset="0"/>
                <a:cs typeface="Arial" charset="0"/>
              </a:defRPr>
            </a:lvl8pPr>
            <a:lvl9pPr eaLnBrk="0" hangingPunct="0">
              <a:defRPr sz="2000">
                <a:solidFill>
                  <a:schemeClr val="tx1"/>
                </a:solidFill>
                <a:latin typeface="Arial" charset="0"/>
                <a:cs typeface="Arial" charset="0"/>
              </a:defRPr>
            </a:lvl9pPr>
          </a:lstStyle>
          <a:p>
            <a:pPr eaLnBrk="1" hangingPunct="1"/>
            <a:r>
              <a:rPr lang="vi-VN"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a:t>
            </a:r>
            <a:endParaRPr lang="en-US" altLang="en-US" sz="1600" b="1"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6" name="Rectangle 15"/>
          <p:cNvSpPr/>
          <p:nvPr/>
        </p:nvSpPr>
        <p:spPr>
          <a:xfrm>
            <a:off x="391550" y="1611448"/>
            <a:ext cx="1896667" cy="609600"/>
          </a:xfrm>
          <a:prstGeom prst="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vi-VN" sz="2000" dirty="0"/>
              <a:t>1. </a:t>
            </a:r>
            <a:r>
              <a:rPr lang="en-US" sz="2000" dirty="0"/>
              <a:t>V</a:t>
            </a:r>
            <a:r>
              <a:rPr lang="vi-VN" sz="2000" dirty="0"/>
              <a:t>ă</a:t>
            </a:r>
            <a:r>
              <a:rPr lang="en-US" sz="2000" dirty="0"/>
              <a:t>n </a:t>
            </a:r>
            <a:r>
              <a:rPr lang="en-US" sz="2000" dirty="0" err="1"/>
              <a:t>hoá</a:t>
            </a:r>
            <a:r>
              <a:rPr lang="en-US" sz="2000" dirty="0"/>
              <a:t> H</a:t>
            </a:r>
            <a:r>
              <a:rPr lang="vi-VN" sz="2000" dirty="0"/>
              <a:t>ạ </a:t>
            </a:r>
            <a:r>
              <a:rPr lang="en-US" sz="2000" dirty="0"/>
              <a:t> Long</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7" name="Rectangle 16"/>
          <p:cNvSpPr/>
          <p:nvPr/>
        </p:nvSpPr>
        <p:spPr>
          <a:xfrm>
            <a:off x="391550" y="2514600"/>
            <a:ext cx="1896667" cy="609600"/>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vi-VN" sz="2000" dirty="0"/>
              <a:t>2. </a:t>
            </a:r>
            <a:r>
              <a:rPr lang="en-US" sz="2000" dirty="0"/>
              <a:t>V</a:t>
            </a:r>
            <a:r>
              <a:rPr lang="vi-VN" sz="2000" dirty="0"/>
              <a:t>ă</a:t>
            </a:r>
            <a:r>
              <a:rPr lang="en-US" sz="2000" dirty="0"/>
              <a:t>n </a:t>
            </a:r>
            <a:r>
              <a:rPr lang="en-US" sz="2000" dirty="0" err="1"/>
              <a:t>hoá</a:t>
            </a:r>
            <a:r>
              <a:rPr lang="en-US" sz="2000" dirty="0"/>
              <a:t> </a:t>
            </a:r>
            <a:r>
              <a:rPr lang="en-US" sz="2000" dirty="0" err="1"/>
              <a:t>Soi</a:t>
            </a:r>
            <a:r>
              <a:rPr lang="en-US" sz="2000" dirty="0"/>
              <a:t> </a:t>
            </a:r>
            <a:r>
              <a:rPr lang="en-US" sz="2000" dirty="0" err="1"/>
              <a:t>Nh</a:t>
            </a:r>
            <a:r>
              <a:rPr lang="vi-VN" sz="2000" dirty="0"/>
              <a:t>ụ</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18" name="Rectangle 17"/>
          <p:cNvSpPr/>
          <p:nvPr/>
        </p:nvSpPr>
        <p:spPr>
          <a:xfrm>
            <a:off x="405629" y="3386965"/>
            <a:ext cx="1896667" cy="609600"/>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vi-VN" sz="2000" dirty="0"/>
              <a:t>3. </a:t>
            </a:r>
            <a:r>
              <a:rPr lang="en-US" sz="2000" dirty="0"/>
              <a:t>V</a:t>
            </a:r>
            <a:r>
              <a:rPr lang="vi-VN" sz="2000" dirty="0"/>
              <a:t>ă</a:t>
            </a:r>
            <a:r>
              <a:rPr lang="en-US" sz="2000" dirty="0"/>
              <a:t>n </a:t>
            </a:r>
            <a:r>
              <a:rPr lang="en-US" sz="2000" dirty="0" err="1"/>
              <a:t>hoá</a:t>
            </a:r>
            <a:r>
              <a:rPr lang="en-US" sz="2000" dirty="0"/>
              <a:t> </a:t>
            </a:r>
            <a:r>
              <a:rPr lang="en-US" sz="2000" dirty="0" err="1"/>
              <a:t>Cái</a:t>
            </a:r>
            <a:r>
              <a:rPr lang="en-US" sz="2000" dirty="0"/>
              <a:t> </a:t>
            </a:r>
            <a:r>
              <a:rPr lang="en-US" sz="2000" dirty="0" err="1"/>
              <a:t>Bèo</a:t>
            </a:r>
            <a:endParaRPr lang="en-US" sz="2000" b="1"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169028"/>
            <a:ext cx="2057400" cy="1354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750" y="1514650"/>
            <a:ext cx="2051050"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675" y="3048000"/>
            <a:ext cx="1974850" cy="128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Explosion 2 29"/>
          <p:cNvSpPr/>
          <p:nvPr/>
        </p:nvSpPr>
        <p:spPr>
          <a:xfrm>
            <a:off x="563723" y="152400"/>
            <a:ext cx="2103277" cy="1447800"/>
          </a:xfrm>
          <a:prstGeom prst="irregularSeal2">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200" b="1" dirty="0">
                <a:latin typeface="Times New Roman" pitchFamily="18" charset="0"/>
                <a:cs typeface="Times New Roman" pitchFamily="18" charset="0"/>
              </a:rPr>
              <a:t>TRÒ CHƠI</a:t>
            </a:r>
          </a:p>
          <a:p>
            <a:pPr algn="ctr"/>
            <a:r>
              <a:rPr lang="en-US" sz="1200" b="1" dirty="0">
                <a:latin typeface="Times New Roman" pitchFamily="18" charset="0"/>
                <a:cs typeface="Times New Roman" pitchFamily="18" charset="0"/>
              </a:rPr>
              <a:t>“</a:t>
            </a:r>
            <a:r>
              <a:rPr lang="vi-VN" sz="1200" b="1" dirty="0">
                <a:latin typeface="Times New Roman" pitchFamily="18" charset="0"/>
                <a:cs typeface="Times New Roman" pitchFamily="18" charset="0"/>
              </a:rPr>
              <a:t>Ai nhanh tay hơn</a:t>
            </a:r>
            <a:r>
              <a:rPr lang="en-US" sz="1200" b="1" dirty="0">
                <a:latin typeface="Times New Roman" pitchFamily="18" charset="0"/>
                <a:cs typeface="Times New Roman" pitchFamily="18" charset="0"/>
              </a:rPr>
              <a:t>”</a:t>
            </a:r>
            <a:endParaRPr lang="en-US" sz="1200" dirty="0">
              <a:latin typeface="Times New Roman" pitchFamily="18" charset="0"/>
              <a:cs typeface="Times New Roman" pitchFamily="18" charset="0"/>
            </a:endParaRPr>
          </a:p>
        </p:txBody>
      </p:sp>
      <p:sp>
        <p:nvSpPr>
          <p:cNvPr id="31" name="Cloud Callout 30"/>
          <p:cNvSpPr/>
          <p:nvPr/>
        </p:nvSpPr>
        <p:spPr>
          <a:xfrm>
            <a:off x="5658492" y="489163"/>
            <a:ext cx="2438400" cy="996518"/>
          </a:xfrm>
          <a:prstGeom prst="cloudCallout">
            <a:avLst>
              <a:gd name="adj1" fmla="val -30079"/>
              <a:gd name="adj2" fmla="val 66259"/>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1800" dirty="0">
                <a:latin typeface="Times New Roman" pitchFamily="18" charset="0"/>
                <a:cs typeface="Times New Roman" pitchFamily="18" charset="0"/>
              </a:rPr>
              <a:t>Hãy ghép ảnh tương ứng với nền văn hóa</a:t>
            </a:r>
            <a:r>
              <a:rPr lang="en-US" sz="1800" dirty="0">
                <a:latin typeface="Times New Roman" pitchFamily="18" charset="0"/>
                <a:cs typeface="Times New Roman" pitchFamily="18" charset="0"/>
              </a:rPr>
              <a:t>? </a:t>
            </a:r>
          </a:p>
        </p:txBody>
      </p:sp>
    </p:spTree>
    <p:extLst>
      <p:ext uri="{BB962C8B-B14F-4D97-AF65-F5344CB8AC3E}">
        <p14:creationId xmlns:p14="http://schemas.microsoft.com/office/powerpoint/2010/main" val="204813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01785-7763-3FAF-45D3-44DE4633C440}"/>
              </a:ext>
            </a:extLst>
          </p:cNvPr>
          <p:cNvSpPr>
            <a:spLocks noGrp="1"/>
          </p:cNvSpPr>
          <p:nvPr>
            <p:ph type="title"/>
          </p:nvPr>
        </p:nvSpPr>
        <p:spPr/>
        <p:txBody>
          <a:bodyPr>
            <a:normAutofit/>
          </a:bodyPr>
          <a:lstStyle/>
          <a:p>
            <a:pPr indent="457200">
              <a:lnSpc>
                <a:spcPct val="135000"/>
              </a:lnSpc>
              <a:spcAft>
                <a:spcPts val="800"/>
              </a:spcAft>
            </a:pPr>
            <a:r>
              <a:rPr lang="vi-VN" dirty="0"/>
              <a:t>Giá trị văn hóa lịch sử của vùng đất </a:t>
            </a:r>
            <a:r>
              <a:rPr lang="vi-VN"/>
              <a:t>qn</a:t>
            </a:r>
            <a:endParaRPr lang="en-US" dirty="0"/>
          </a:p>
        </p:txBody>
      </p:sp>
      <p:sp>
        <p:nvSpPr>
          <p:cNvPr id="3" name="Content Placeholder 2">
            <a:extLst>
              <a:ext uri="{FF2B5EF4-FFF2-40B4-BE49-F238E27FC236}">
                <a16:creationId xmlns:a16="http://schemas.microsoft.com/office/drawing/2014/main" id="{F8E1DA5A-E718-6881-B12B-79013B90351E}"/>
              </a:ext>
            </a:extLst>
          </p:cNvPr>
          <p:cNvSpPr>
            <a:spLocks noGrp="1"/>
          </p:cNvSpPr>
          <p:nvPr>
            <p:ph idx="1"/>
          </p:nvPr>
        </p:nvSpPr>
        <p:spPr/>
        <p:txBody>
          <a:bodyPr>
            <a:normAutofit fontScale="92500" lnSpcReduction="20000"/>
          </a:bodyPr>
          <a:lstStyle/>
          <a:p>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Văn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Hạ Long từ thời kì tiền sử (giai đoạn sơ kì Đá mới) kéo dài cho đến ngày nay vừa mang nét chung giao thoa với nền văn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đồng bằng Bắc Bộ vừa mang những nét riêng của cộng đồng người sinh sống trên vùng biển giàu tài nguyên. </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Hạ Long được xác định là một trong những cái nôi của người Việt cổ.</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Vùng đất Hạ Long ghi lại dấu ấn từ quá trình hình thành xã hội nguyên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thuỷ</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đến xây dựng và bảo vệ Tổ quốc của ông cha ta thời kì phong kiến tiến đến chủ nghĩa xã hội.</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a:p>
            <a:endParaRPr lang="en-US" dirty="0"/>
          </a:p>
        </p:txBody>
      </p:sp>
    </p:spTree>
    <p:extLst>
      <p:ext uri="{BB962C8B-B14F-4D97-AF65-F5344CB8AC3E}">
        <p14:creationId xmlns:p14="http://schemas.microsoft.com/office/powerpoint/2010/main" val="9970037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59356"/>
            <a:ext cx="6096000" cy="4071514"/>
          </a:xfrm>
          <a:prstGeom prst="rect">
            <a:avLst/>
          </a:prstGeom>
        </p:spPr>
        <p:txBody>
          <a:bodyPr wrap="square" lIns="81930" tIns="40965" rIns="81930" bIns="40965">
            <a:spAutoFit/>
          </a:bodyPr>
          <a:lstStyle/>
          <a:p>
            <a:pPr indent="409651" algn="ctr">
              <a:lnSpc>
                <a:spcPct val="120000"/>
              </a:lnSpc>
            </a:pPr>
            <a:r>
              <a:rPr lang="vi-VN" sz="16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rPr>
              <a:t>HƯỚNG DẪN VỀ NHÀ</a:t>
            </a:r>
            <a:endParaRPr lang="x-none" sz="1600" b="1" dirty="0">
              <a:solidFill>
                <a:schemeClr val="tx2"/>
              </a:solidFill>
              <a:latin typeface="Times New Roman" panose="02020603050405020304" pitchFamily="18" charset="0"/>
              <a:ea typeface="Calibri" panose="020F0502020204030204" pitchFamily="34" charset="0"/>
              <a:cs typeface="Times New Roman" panose="02020603050405020304" pitchFamily="18" charset="0"/>
            </a:endParaRPr>
          </a:p>
          <a:p>
            <a:r>
              <a:rPr lang="vi-VN" sz="1600" b="1" dirty="0">
                <a:latin typeface="Times New Roman" pitchFamily="18" charset="0"/>
                <a:cs typeface="Times New Roman" pitchFamily="18" charset="0"/>
              </a:rPr>
              <a:t>1. </a:t>
            </a:r>
            <a:r>
              <a:rPr lang="en-US" sz="1600" b="1" dirty="0" err="1">
                <a:latin typeface="Times New Roman" pitchFamily="18" charset="0"/>
                <a:cs typeface="Times New Roman" pitchFamily="18" charset="0"/>
              </a:rPr>
              <a:t>Học</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di </a:t>
            </a:r>
            <a:r>
              <a:rPr lang="en-US" sz="1600" dirty="0" err="1">
                <a:latin typeface="Times New Roman" pitchFamily="18" charset="0"/>
                <a:cs typeface="Times New Roman" pitchFamily="18" charset="0"/>
              </a:rPr>
              <a:t>chỉ</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khảo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cổ</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nền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hóa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a:t>
            </a:r>
            <a:r>
              <a:rPr lang="en-US" sz="1600" dirty="0">
                <a:latin typeface="Times New Roman" pitchFamily="18" charset="0"/>
                <a:cs typeface="Times New Roman" pitchFamily="18" charset="0"/>
              </a:rPr>
              <a:t> Long</a:t>
            </a:r>
          </a:p>
          <a:p>
            <a:r>
              <a:rPr lang="vi-V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Giới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thiệu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một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vài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nét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văn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hóa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vùng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đất</a:t>
            </a:r>
            <a:r>
              <a:rPr lang="en-US" sz="1600" dirty="0">
                <a:latin typeface="Times New Roman" pitchFamily="18" charset="0"/>
                <a:cs typeface="Times New Roman" pitchFamily="18" charset="0"/>
              </a:rPr>
              <a:t>, con </a:t>
            </a:r>
            <a:r>
              <a:rPr lang="en-US" sz="1600" dirty="0" err="1">
                <a:latin typeface="Times New Roman" pitchFamily="18" charset="0"/>
                <a:cs typeface="Times New Roman" pitchFamily="18" charset="0"/>
              </a:rPr>
              <a:t>người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a:t>
            </a:r>
            <a:r>
              <a:rPr lang="en-US" sz="1600" dirty="0">
                <a:latin typeface="Times New Roman" pitchFamily="18" charset="0"/>
                <a:cs typeface="Times New Roman" pitchFamily="18" charset="0"/>
              </a:rPr>
              <a:t> Long</a:t>
            </a:r>
          </a:p>
          <a:p>
            <a:r>
              <a:rPr lang="vi-VN"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ý </a:t>
            </a:r>
            <a:r>
              <a:rPr lang="en-US" sz="1600" dirty="0" err="1">
                <a:latin typeface="Times New Roman" pitchFamily="18" charset="0"/>
                <a:cs typeface="Times New Roman" pitchFamily="18" charset="0"/>
              </a:rPr>
              <a:t>thức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bảo</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tồn</a:t>
            </a:r>
            <a:r>
              <a:rPr lang="vi-VN" sz="1600" dirty="0">
                <a:latin typeface="Times New Roman" pitchFamily="18" charset="0"/>
                <a:cs typeface="Times New Roman" pitchFamily="18" charset="0"/>
              </a:rPr>
              <a:t>, giữ gìn các di chỉ khảo cổ, di sản văn hóa vịnh Hạ Long </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thiện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dự</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án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sau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xét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góp</a:t>
            </a:r>
            <a:r>
              <a:rPr lang="en-US" sz="1600" dirty="0">
                <a:latin typeface="Times New Roman" pitchFamily="18" charset="0"/>
                <a:cs typeface="Times New Roman" pitchFamily="18" charset="0"/>
              </a:rPr>
              <a:t> ý)</a:t>
            </a:r>
          </a:p>
          <a:p>
            <a:r>
              <a:rPr lang="vi-VN" sz="1600" b="1" dirty="0">
                <a:latin typeface="Times New Roman" pitchFamily="18" charset="0"/>
                <a:cs typeface="Times New Roman" pitchFamily="18" charset="0"/>
              </a:rPr>
              <a:t>2. </a:t>
            </a:r>
            <a:r>
              <a:rPr lang="en-US" sz="1600" b="1" dirty="0" err="1">
                <a:latin typeface="Times New Roman" pitchFamily="18" charset="0"/>
                <a:cs typeface="Times New Roman" pitchFamily="18" charset="0"/>
              </a:rPr>
              <a:t>Chuẩn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bị</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vi-VN" sz="1600" b="1" dirty="0">
                <a:latin typeface="Times New Roman" pitchFamily="18" charset="0"/>
                <a:cs typeface="Times New Roman" pitchFamily="18" charset="0"/>
              </a:rPr>
              <a:t> mới</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Bài</a:t>
            </a:r>
            <a:r>
              <a:rPr lang="en-US" sz="1600" b="1" dirty="0">
                <a:latin typeface="Times New Roman" pitchFamily="18" charset="0"/>
                <a:cs typeface="Times New Roman" pitchFamily="18" charset="0"/>
              </a:rPr>
              <a:t> 6. </a:t>
            </a:r>
            <a:r>
              <a:rPr lang="en-US" sz="1600" b="1" dirty="0" err="1">
                <a:latin typeface="Times New Roman" pitchFamily="18" charset="0"/>
                <a:cs typeface="Times New Roman" pitchFamily="18" charset="0"/>
              </a:rPr>
              <a:t>Phật</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hoàng</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Trần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Nhân</a:t>
            </a:r>
            <a:r>
              <a:rPr lang="en-US" sz="1600" b="1" dirty="0">
                <a:latin typeface="Times New Roman" pitchFamily="18" charset="0"/>
                <a:cs typeface="Times New Roman" pitchFamily="18" charset="0"/>
              </a:rPr>
              <a:t> </a:t>
            </a:r>
            <a:r>
              <a:rPr lang="en-US" sz="1600" b="1" dirty="0" err="1">
                <a:latin typeface="Times New Roman" pitchFamily="18" charset="0"/>
                <a:cs typeface="Times New Roman" pitchFamily="18" charset="0"/>
              </a:rPr>
              <a:t>Tông</a:t>
            </a:r>
            <a:r>
              <a:rPr lang="vi-VN" sz="1600" b="1" dirty="0">
                <a:latin typeface="Times New Roman" pitchFamily="18" charset="0"/>
                <a:cs typeface="Times New Roman" pitchFamily="18" charset="0"/>
              </a:rPr>
              <a:t> với Quảng Ninh. </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được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Tông</a:t>
            </a:r>
            <a:r>
              <a:rPr lang="en-US" sz="1600" dirty="0">
                <a:latin typeface="Times New Roman" pitchFamily="18" charset="0"/>
                <a:cs typeface="Times New Roman" pitchFamily="18" charset="0"/>
              </a:rPr>
              <a:t>.</a:t>
            </a:r>
          </a:p>
          <a:p>
            <a:r>
              <a:rPr lang="vi-VN" sz="1600" dirty="0">
                <a:latin typeface="Times New Roman" pitchFamily="18" charset="0"/>
                <a:cs typeface="Times New Roman" pitchFamily="18" charset="0"/>
              </a:rPr>
              <a: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Hãy</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thiết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kế</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sơ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đồ</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quá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trình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hành</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Phật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Tông</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N</a:t>
            </a:r>
            <a:r>
              <a:rPr lang="en-US" sz="1600" dirty="0" err="1">
                <a:latin typeface="Times New Roman" pitchFamily="18" charset="0"/>
                <a:cs typeface="Times New Roman" pitchFamily="18" charset="0"/>
              </a:rPr>
              <a:t>êu</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am </a:t>
            </a:r>
            <a:r>
              <a:rPr lang="en-US" sz="1600" dirty="0" err="1">
                <a:latin typeface="Times New Roman" pitchFamily="18" charset="0"/>
                <a:cs typeface="Times New Roman" pitchFamily="18" charset="0"/>
              </a:rPr>
              <a:t>Ngoạ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Vị</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trí</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kiến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trúc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của</a:t>
            </a:r>
            <a:r>
              <a:rPr lang="en-US" sz="1600" dirty="0">
                <a:latin typeface="Times New Roman" pitchFamily="18" charset="0"/>
                <a:cs typeface="Times New Roman" pitchFamily="18" charset="0"/>
              </a:rPr>
              <a:t> am </a:t>
            </a:r>
            <a:r>
              <a:rPr lang="en-US" sz="1600" dirty="0" err="1">
                <a:latin typeface="Times New Roman" pitchFamily="18" charset="0"/>
                <a:cs typeface="Times New Roman" pitchFamily="18" charset="0"/>
              </a:rPr>
              <a:t>Ngoạ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có</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gì</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đặc</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biệt</a:t>
            </a:r>
            <a:r>
              <a:rPr lang="vi-VN" sz="1600" dirty="0">
                <a:latin typeface="Times New Roman" pitchFamily="18" charset="0"/>
                <a:cs typeface="Times New Roman" pitchFamily="18" charset="0"/>
              </a:rPr>
              <a:t>.</a:t>
            </a:r>
            <a:endParaRPr lang="en-US" sz="1600" dirty="0">
              <a:latin typeface="Times New Roman" pitchFamily="18" charset="0"/>
              <a:cs typeface="Times New Roman" pitchFamily="18" charset="0"/>
            </a:endParaRPr>
          </a:p>
          <a:p>
            <a:r>
              <a:rPr lang="vi-VN"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Vì</a:t>
            </a:r>
            <a:r>
              <a:rPr lang="vi-VN" sz="1600" dirty="0">
                <a:latin typeface="Times New Roman" pitchFamily="18" charset="0"/>
                <a:cs typeface="Times New Roman" pitchFamily="18" charset="0"/>
              </a:rPr>
              <a:t> sao </a:t>
            </a:r>
            <a:r>
              <a:rPr lang="en-US" sz="1600" dirty="0" err="1">
                <a:latin typeface="Times New Roman" pitchFamily="18" charset="0"/>
                <a:cs typeface="Times New Roman" pitchFamily="18" charset="0"/>
              </a:rPr>
              <a:t>Phật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hoàng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Trần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Tông</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chọn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Ngoạ</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Vân</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làm</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nơi</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nhập</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niết</a:t>
            </a: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bàn</a:t>
            </a:r>
            <a:r>
              <a:rPr lang="en-US" sz="1600" dirty="0">
                <a:latin typeface="Times New Roman" pitchFamily="18" charset="0"/>
                <a:cs typeface="Times New Roman" pitchFamily="18" charset="0"/>
              </a:rPr>
              <a:t>?</a:t>
            </a:r>
          </a:p>
        </p:txBody>
      </p:sp>
      <p:grpSp>
        <p:nvGrpSpPr>
          <p:cNvPr id="3" name="组合 21">
            <a:extLst>
              <a:ext uri="{FF2B5EF4-FFF2-40B4-BE49-F238E27FC236}">
                <a16:creationId xmlns:a16="http://schemas.microsoft.com/office/drawing/2014/main" id="{E85DD2F0-536E-45A4-AAE1-3EF30AA43F34}"/>
              </a:ext>
            </a:extLst>
          </p:cNvPr>
          <p:cNvGrpSpPr/>
          <p:nvPr/>
        </p:nvGrpSpPr>
        <p:grpSpPr>
          <a:xfrm>
            <a:off x="133717" y="228600"/>
            <a:ext cx="1573850" cy="3722241"/>
            <a:chOff x="-322450" y="168871"/>
            <a:chExt cx="5413655" cy="6340430"/>
          </a:xfrm>
        </p:grpSpPr>
        <p:pic>
          <p:nvPicPr>
            <p:cNvPr id="4" name="图片 13">
              <a:extLst>
                <a:ext uri="{FF2B5EF4-FFF2-40B4-BE49-F238E27FC236}">
                  <a16:creationId xmlns:a16="http://schemas.microsoft.com/office/drawing/2014/main" id="{AA15C525-C84E-45DA-9CCF-622ED8F7AC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8165119">
              <a:off x="-618408" y="3066073"/>
              <a:ext cx="2942875" cy="2350960"/>
            </a:xfrm>
            <a:prstGeom prst="rect">
              <a:avLst/>
            </a:prstGeom>
          </p:spPr>
        </p:pic>
        <p:grpSp>
          <p:nvGrpSpPr>
            <p:cNvPr id="5" name="组合 20">
              <a:extLst>
                <a:ext uri="{FF2B5EF4-FFF2-40B4-BE49-F238E27FC236}">
                  <a16:creationId xmlns:a16="http://schemas.microsoft.com/office/drawing/2014/main" id="{75441118-0E7E-4101-80CF-65540FFFBE13}"/>
                </a:ext>
              </a:extLst>
            </p:cNvPr>
            <p:cNvGrpSpPr/>
            <p:nvPr/>
          </p:nvGrpSpPr>
          <p:grpSpPr>
            <a:xfrm>
              <a:off x="-237411" y="168871"/>
              <a:ext cx="5328616" cy="6340430"/>
              <a:chOff x="-237411" y="168871"/>
              <a:chExt cx="5328616" cy="6340430"/>
            </a:xfrm>
          </p:grpSpPr>
          <p:pic>
            <p:nvPicPr>
              <p:cNvPr id="6" name="图片 18">
                <a:extLst>
                  <a:ext uri="{FF2B5EF4-FFF2-40B4-BE49-F238E27FC236}">
                    <a16:creationId xmlns:a16="http://schemas.microsoft.com/office/drawing/2014/main" id="{D1349DC1-E385-4A19-9AC6-AF7E19E8AF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1947025" y="4583954"/>
                <a:ext cx="1837411" cy="1743573"/>
              </a:xfrm>
              <a:prstGeom prst="rect">
                <a:avLst/>
              </a:prstGeom>
            </p:spPr>
          </p:pic>
          <p:pic>
            <p:nvPicPr>
              <p:cNvPr id="7" name="图片 5">
                <a:extLst>
                  <a:ext uri="{FF2B5EF4-FFF2-40B4-BE49-F238E27FC236}">
                    <a16:creationId xmlns:a16="http://schemas.microsoft.com/office/drawing/2014/main" id="{60AA593B-1ED9-412C-9BE4-82D388D42F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2969" y="3163758"/>
                <a:ext cx="2660207" cy="3345543"/>
              </a:xfrm>
              <a:prstGeom prst="rect">
                <a:avLst/>
              </a:prstGeom>
            </p:spPr>
          </p:pic>
          <p:pic>
            <p:nvPicPr>
              <p:cNvPr id="8" name="图片 6">
                <a:extLst>
                  <a:ext uri="{FF2B5EF4-FFF2-40B4-BE49-F238E27FC236}">
                    <a16:creationId xmlns:a16="http://schemas.microsoft.com/office/drawing/2014/main" id="{1937F7CD-D077-4425-91D8-ED616377654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549833">
                <a:off x="2491839" y="2556761"/>
                <a:ext cx="2350495" cy="1865085"/>
              </a:xfrm>
              <a:prstGeom prst="rect">
                <a:avLst/>
              </a:prstGeom>
            </p:spPr>
          </p:pic>
          <p:pic>
            <p:nvPicPr>
              <p:cNvPr id="9" name="图片 7">
                <a:extLst>
                  <a:ext uri="{FF2B5EF4-FFF2-40B4-BE49-F238E27FC236}">
                    <a16:creationId xmlns:a16="http://schemas.microsoft.com/office/drawing/2014/main" id="{C1FC7C9C-45AD-4CF8-BF4F-266EFDCC77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861528">
                <a:off x="2114473" y="366144"/>
                <a:ext cx="2976732" cy="2378007"/>
              </a:xfrm>
              <a:prstGeom prst="rect">
                <a:avLst/>
              </a:prstGeom>
            </p:spPr>
          </p:pic>
          <p:pic>
            <p:nvPicPr>
              <p:cNvPr id="10" name="图片 8">
                <a:extLst>
                  <a:ext uri="{FF2B5EF4-FFF2-40B4-BE49-F238E27FC236}">
                    <a16:creationId xmlns:a16="http://schemas.microsoft.com/office/drawing/2014/main" id="{6C73A567-113D-4B4D-A61F-FE43441F87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1366" y="244975"/>
                <a:ext cx="2031433" cy="2673808"/>
              </a:xfrm>
              <a:prstGeom prst="rect">
                <a:avLst/>
              </a:prstGeom>
            </p:spPr>
          </p:pic>
          <p:pic>
            <p:nvPicPr>
              <p:cNvPr id="11" name="图片 9">
                <a:extLst>
                  <a:ext uri="{FF2B5EF4-FFF2-40B4-BE49-F238E27FC236}">
                    <a16:creationId xmlns:a16="http://schemas.microsoft.com/office/drawing/2014/main" id="{96A42D41-9CF3-492C-A41B-186F2B8EA47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5315199">
                <a:off x="390854" y="3108774"/>
                <a:ext cx="2765153" cy="3345543"/>
              </a:xfrm>
              <a:prstGeom prst="rect">
                <a:avLst/>
              </a:prstGeom>
            </p:spPr>
          </p:pic>
          <p:pic>
            <p:nvPicPr>
              <p:cNvPr id="12" name="图片 10">
                <a:extLst>
                  <a:ext uri="{FF2B5EF4-FFF2-40B4-BE49-F238E27FC236}">
                    <a16:creationId xmlns:a16="http://schemas.microsoft.com/office/drawing/2014/main" id="{65AD514F-9A05-414A-91AE-4B78DE9038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200000">
                <a:off x="2745222" y="1976022"/>
                <a:ext cx="1837411" cy="1743573"/>
              </a:xfrm>
              <a:prstGeom prst="rect">
                <a:avLst/>
              </a:prstGeom>
            </p:spPr>
          </p:pic>
          <p:pic>
            <p:nvPicPr>
              <p:cNvPr id="13" name="图片 11">
                <a:extLst>
                  <a:ext uri="{FF2B5EF4-FFF2-40B4-BE49-F238E27FC236}">
                    <a16:creationId xmlns:a16="http://schemas.microsoft.com/office/drawing/2014/main" id="{C6F26DB4-7570-4BD4-81F5-A1993F7A10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589177">
                <a:off x="2482345" y="3694120"/>
                <a:ext cx="2455705" cy="1598734"/>
              </a:xfrm>
              <a:prstGeom prst="rect">
                <a:avLst/>
              </a:prstGeom>
            </p:spPr>
          </p:pic>
          <p:pic>
            <p:nvPicPr>
              <p:cNvPr id="14" name="图片 14">
                <a:extLst>
                  <a:ext uri="{FF2B5EF4-FFF2-40B4-BE49-F238E27FC236}">
                    <a16:creationId xmlns:a16="http://schemas.microsoft.com/office/drawing/2014/main" id="{895E4133-4C81-4918-A132-135862CB02F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16200000">
                <a:off x="-611981" y="1331738"/>
                <a:ext cx="3724570" cy="2975429"/>
              </a:xfrm>
              <a:prstGeom prst="rect">
                <a:avLst/>
              </a:prstGeom>
            </p:spPr>
          </p:pic>
          <p:pic>
            <p:nvPicPr>
              <p:cNvPr id="15" name="图片 15">
                <a:extLst>
                  <a:ext uri="{FF2B5EF4-FFF2-40B4-BE49-F238E27FC236}">
                    <a16:creationId xmlns:a16="http://schemas.microsoft.com/office/drawing/2014/main" id="{C4EBF079-FCC0-449F-B346-99BB5130B656}"/>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rot="15510184">
                <a:off x="1097483" y="597357"/>
                <a:ext cx="2455705" cy="1598734"/>
              </a:xfrm>
              <a:prstGeom prst="rect">
                <a:avLst/>
              </a:prstGeom>
            </p:spPr>
          </p:pic>
        </p:grpSp>
      </p:grpSp>
    </p:spTree>
    <p:extLst>
      <p:ext uri="{BB962C8B-B14F-4D97-AF65-F5344CB8AC3E}">
        <p14:creationId xmlns:p14="http://schemas.microsoft.com/office/powerpoint/2010/main" val="1472974383"/>
      </p:ext>
    </p:extLst>
  </p:cSld>
  <p:clrMapOvr>
    <a:masterClrMapping/>
  </p:clrMapOvr>
  <p:transition spd="slow"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A950AC-3DF6-4E7E-8AC5-29452861F163}"/>
              </a:ext>
            </a:extLst>
          </p:cNvPr>
          <p:cNvSpPr>
            <a:spLocks noGrp="1"/>
          </p:cNvSpPr>
          <p:nvPr>
            <p:ph idx="1"/>
          </p:nvPr>
        </p:nvSpPr>
        <p:spPr/>
        <p:txBody>
          <a:bodyPr/>
          <a:lstStyle/>
          <a:p>
            <a:endParaRPr lang="en-US" dirty="0"/>
          </a:p>
        </p:txBody>
      </p:sp>
      <p:sp>
        <p:nvSpPr>
          <p:cNvPr id="4" name="Title 3">
            <a:extLst>
              <a:ext uri="{FF2B5EF4-FFF2-40B4-BE49-F238E27FC236}">
                <a16:creationId xmlns:a16="http://schemas.microsoft.com/office/drawing/2014/main" id="{9BA44311-D434-4EDB-9B78-F590368A69B8}"/>
              </a:ext>
            </a:extLst>
          </p:cNvPr>
          <p:cNvSpPr>
            <a:spLocks noGrp="1"/>
          </p:cNvSpPr>
          <p:nvPr>
            <p:ph type="title"/>
          </p:nvPr>
        </p:nvSpPr>
        <p:spPr>
          <a:xfrm>
            <a:off x="411480" y="345133"/>
            <a:ext cx="6987529" cy="437917"/>
          </a:xfrm>
          <a:prstGeom prst="rect">
            <a:avLst/>
          </a:prstGeom>
        </p:spPr>
        <p:txBody>
          <a:bodyPr wrap="square">
            <a:spAutoFit/>
          </a:bodyPr>
          <a:lstStyle/>
          <a:p>
            <a:r>
              <a:rPr lang="en-US" sz="2400" b="1" dirty="0">
                <a:latin typeface="Times New Roman" pitchFamily="18" charset="0"/>
                <a:cs typeface="Times New Roman" pitchFamily="18" charset="0"/>
              </a:rPr>
              <a:t>1. </a:t>
            </a:r>
            <a:r>
              <a:rPr lang="en-US" sz="2400" b="1" dirty="0" err="1">
                <a:latin typeface="Times New Roman" pitchFamily="18" charset="0"/>
                <a:cs typeface="Times New Roman" pitchFamily="18" charset="0"/>
              </a:rPr>
              <a:t>Các</a:t>
            </a:r>
            <a:r>
              <a:rPr lang="vi-VN" sz="2400" b="1" dirty="0">
                <a:latin typeface="Times New Roman" pitchFamily="18" charset="0"/>
                <a:cs typeface="Times New Roman" pitchFamily="18" charset="0"/>
              </a:rPr>
              <a:t> di chỉ khảo cổ thuộc nền văn hóa Hạ Long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738898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5006499" cy="369332"/>
          </a:xfrm>
          <a:prstGeom prst="rect">
            <a:avLst/>
          </a:prstGeom>
        </p:spPr>
        <p:txBody>
          <a:bodyPr wrap="none">
            <a:spAutoFit/>
          </a:bodyPr>
          <a:lstStyle/>
          <a:p>
            <a:r>
              <a:rPr lang="en-US" sz="1800" b="1" dirty="0">
                <a:latin typeface="Times New Roman" pitchFamily="18" charset="0"/>
                <a:cs typeface="Times New Roman" pitchFamily="18" charset="0"/>
              </a:rPr>
              <a:t>1. </a:t>
            </a:r>
            <a:r>
              <a:rPr lang="en-US" sz="1800" b="1" dirty="0" err="1">
                <a:latin typeface="Times New Roman" pitchFamily="18" charset="0"/>
                <a:cs typeface="Times New Roman" pitchFamily="18" charset="0"/>
              </a:rPr>
              <a:t>Các</a:t>
            </a:r>
            <a:r>
              <a:rPr lang="vi-VN" sz="1800" b="1" dirty="0">
                <a:latin typeface="Times New Roman" pitchFamily="18" charset="0"/>
                <a:cs typeface="Times New Roman" pitchFamily="18" charset="0"/>
              </a:rPr>
              <a:t> di chỉ khảo cổ thuộc nền văn hóa Hạ Long</a:t>
            </a:r>
            <a:endParaRPr lang="en-US" sz="1800" dirty="0">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68324"/>
            <a:ext cx="7790890" cy="377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85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47726"/>
            <a:ext cx="7315200" cy="40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395960" y="133224"/>
            <a:ext cx="5006499" cy="369332"/>
          </a:xfrm>
          <a:prstGeom prst="rect">
            <a:avLst/>
          </a:prstGeom>
        </p:spPr>
        <p:txBody>
          <a:bodyPr wrap="none">
            <a:spAutoFit/>
          </a:bodyPr>
          <a:lstStyle/>
          <a:p>
            <a:r>
              <a:rPr lang="en-US" sz="1800" b="1" dirty="0">
                <a:latin typeface="Times New Roman" pitchFamily="18" charset="0"/>
                <a:cs typeface="Times New Roman" pitchFamily="18" charset="0"/>
              </a:rPr>
              <a:t>1. </a:t>
            </a:r>
            <a:r>
              <a:rPr lang="en-US" sz="1800" b="1" dirty="0" err="1">
                <a:latin typeface="Times New Roman" pitchFamily="18" charset="0"/>
                <a:cs typeface="Times New Roman" pitchFamily="18" charset="0"/>
              </a:rPr>
              <a:t>Các</a:t>
            </a:r>
            <a:r>
              <a:rPr lang="vi-VN" sz="1800" b="1" dirty="0">
                <a:latin typeface="Times New Roman" pitchFamily="18" charset="0"/>
                <a:cs typeface="Times New Roman" pitchFamily="18" charset="0"/>
              </a:rPr>
              <a:t> di chỉ khảo cổ thuộc nền văn hóa Hạ Long</a:t>
            </a:r>
            <a:endParaRPr lang="en-US" sz="1800" dirty="0">
              <a:latin typeface="Times New Roman" pitchFamily="18" charset="0"/>
              <a:cs typeface="Times New Roman" pitchFamily="18" charset="0"/>
            </a:endParaRPr>
          </a:p>
        </p:txBody>
      </p:sp>
    </p:spTree>
    <p:extLst>
      <p:ext uri="{BB962C8B-B14F-4D97-AF65-F5344CB8AC3E}">
        <p14:creationId xmlns:p14="http://schemas.microsoft.com/office/powerpoint/2010/main" val="15769315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
            <a:ext cx="56388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2858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838200"/>
            <a:ext cx="2392879" cy="304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5693415" y="3962400"/>
            <a:ext cx="1674048" cy="292388"/>
          </a:xfrm>
          <a:prstGeom prst="rect">
            <a:avLst/>
          </a:prstGeom>
        </p:spPr>
        <p:txBody>
          <a:bodyPr wrap="none">
            <a:spAutoFit/>
          </a:bodyPr>
          <a:lstStyle/>
          <a:p>
            <a:r>
              <a:rPr lang="it-IT" dirty="0"/>
              <a:t>Di chỉ khảo cổ Cái Bèo</a:t>
            </a:r>
            <a:endParaRPr lang="en-US"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583" y="826045"/>
            <a:ext cx="2524417" cy="30830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42583" y="4038600"/>
            <a:ext cx="2135713" cy="292388"/>
          </a:xfrm>
          <a:prstGeom prst="rect">
            <a:avLst/>
          </a:prstGeom>
        </p:spPr>
        <p:txBody>
          <a:bodyPr wrap="none">
            <a:spAutoFit/>
          </a:bodyPr>
          <a:lstStyle/>
          <a:p>
            <a:r>
              <a:rPr lang="en-US" i="1" dirty="0"/>
              <a:t>Di </a:t>
            </a:r>
            <a:r>
              <a:rPr lang="en-US" i="1" dirty="0" err="1"/>
              <a:t>chỉ</a:t>
            </a:r>
            <a:r>
              <a:rPr lang="en-US" i="1" dirty="0"/>
              <a:t> </a:t>
            </a:r>
            <a:r>
              <a:rPr lang="en-US" i="1" dirty="0" err="1"/>
              <a:t>khảo</a:t>
            </a:r>
            <a:r>
              <a:rPr lang="en-US" i="1" dirty="0"/>
              <a:t> </a:t>
            </a:r>
            <a:r>
              <a:rPr lang="en-US" i="1" dirty="0" err="1"/>
              <a:t>cổ</a:t>
            </a:r>
            <a:r>
              <a:rPr lang="en-US" i="1" dirty="0"/>
              <a:t> hang </a:t>
            </a:r>
            <a:r>
              <a:rPr lang="en-US" i="1" dirty="0" err="1"/>
              <a:t>Tiên</a:t>
            </a:r>
            <a:r>
              <a:rPr lang="en-US" i="1" dirty="0"/>
              <a:t> </a:t>
            </a:r>
            <a:r>
              <a:rPr lang="en-US" i="1" dirty="0" err="1"/>
              <a:t>Ông</a:t>
            </a:r>
            <a:endParaRPr lang="en-US" i="1"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826045"/>
            <a:ext cx="23622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2706269" y="4021513"/>
            <a:ext cx="2743200" cy="292388"/>
          </a:xfrm>
          <a:prstGeom prst="rect">
            <a:avLst/>
          </a:prstGeom>
        </p:spPr>
        <p:txBody>
          <a:bodyPr wrap="square">
            <a:spAutoFit/>
          </a:bodyPr>
          <a:lstStyle/>
          <a:p>
            <a:r>
              <a:rPr lang="vi-VN" i="1" dirty="0"/>
              <a:t>Di chỉ khảo cổ hang Soi Nhụ</a:t>
            </a:r>
            <a:endParaRPr lang="en-US" i="1" dirty="0"/>
          </a:p>
        </p:txBody>
      </p:sp>
      <p:sp>
        <p:nvSpPr>
          <p:cNvPr id="8" name="Rectangle 7"/>
          <p:cNvSpPr/>
          <p:nvPr/>
        </p:nvSpPr>
        <p:spPr>
          <a:xfrm>
            <a:off x="2134769" y="152400"/>
            <a:ext cx="3886200" cy="461665"/>
          </a:xfrm>
          <a:prstGeom prst="rect">
            <a:avLst/>
          </a:prstGeom>
        </p:spPr>
        <p:txBody>
          <a:bodyPr wrap="square">
            <a:spAutoFit/>
          </a:bodyPr>
          <a:lstStyle/>
          <a:p>
            <a:r>
              <a:rPr lang="vi-VN" sz="2400" dirty="0">
                <a:solidFill>
                  <a:schemeClr val="tx2"/>
                </a:solidFill>
              </a:rPr>
              <a:t>Một số di chỉ khảo cổ</a:t>
            </a:r>
            <a:endParaRPr lang="en-US" sz="2400" dirty="0">
              <a:solidFill>
                <a:schemeClr val="tx2"/>
              </a:solidFill>
            </a:endParaRPr>
          </a:p>
        </p:txBody>
      </p:sp>
    </p:spTree>
    <p:extLst>
      <p:ext uri="{BB962C8B-B14F-4D97-AF65-F5344CB8AC3E}">
        <p14:creationId xmlns:p14="http://schemas.microsoft.com/office/powerpoint/2010/main" val="2811634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E3EA8B-FCC3-341A-17A0-FAF6B07DA8D5}"/>
              </a:ext>
            </a:extLst>
          </p:cNvPr>
          <p:cNvSpPr>
            <a:spLocks noGrp="1"/>
          </p:cNvSpPr>
          <p:nvPr>
            <p:ph idx="1"/>
          </p:nvPr>
        </p:nvSpPr>
        <p:spPr>
          <a:xfrm>
            <a:off x="411480" y="457200"/>
            <a:ext cx="7406640" cy="3931707"/>
          </a:xfrm>
        </p:spPr>
        <p:txBody>
          <a:bodyPr>
            <a:normAutofit fontScale="92500" lnSpcReduction="20000"/>
          </a:bodyPr>
          <a:lstStyle/>
          <a:p>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Các di chỉ khảo cổ trên vịnh Hạ Long: còn khoảng 4 hang động có dấu tích khảo cổ của văn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Soi Nhụ là hang Trống, hang Luồn, hang Bồ Nâu, hang Thiên Long và 1 hang động có dấu tích của văn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Hạ Long giai đoạn muộn là hang Trinh Nữ.</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Các di chỉ khảo cổ cùng với các di vật khảo cổ khai quật được đã giúp các nhà nghiên cứu tái hiện lại các giai đoạn văn </a:t>
            </a:r>
            <a:r>
              <a:rPr lang="vi-VN" dirty="0" err="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hoá</a:t>
            </a: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diễn ra trên khu vực vịnh Hạ Long thời tiền sử.</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Hiện nay do sự tác động của các yếu tố khách quan và chủ quan khiến một số di chỉ khảo cổ bị thu hẹp, xuống cấp, thậm chí biến mất.</a:t>
            </a:r>
            <a:br>
              <a:rPr lang="en-US" dirty="0">
                <a:latin typeface="Times New Roman" panose="02020603050405020304" pitchFamily="18" charset="0"/>
                <a:ea typeface="Calibri" panose="020F0502020204030204" pitchFamily="34" charset="0"/>
                <a:cs typeface="Times New Roman" panose="02020603050405020304" pitchFamily="18" charset="0"/>
              </a:rPr>
            </a:br>
            <a:r>
              <a:rPr lang="vi-VN"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=&gt; Đưa ra các giải pháp tối ưu có thể vừa bảo tồn, gìn giữ các di chỉ khảo cổ.</a:t>
            </a:r>
            <a:br>
              <a:rPr lang="en-US" dirty="0">
                <a:latin typeface="Times New Roman" panose="02020603050405020304" pitchFamily="18" charset="0"/>
                <a:ea typeface="Calibri" panose="020F0502020204030204" pitchFamily="34" charset="0"/>
                <a:cs typeface="Times New Roman" panose="02020603050405020304" pitchFamily="18" charset="0"/>
              </a:rPr>
            </a:br>
            <a:endParaRPr lang="en-US" dirty="0"/>
          </a:p>
          <a:p>
            <a:endParaRPr lang="en-US" dirty="0"/>
          </a:p>
        </p:txBody>
      </p:sp>
    </p:spTree>
    <p:extLst>
      <p:ext uri="{BB962C8B-B14F-4D97-AF65-F5344CB8AC3E}">
        <p14:creationId xmlns:p14="http://schemas.microsoft.com/office/powerpoint/2010/main" val="1429900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450" y="4108594"/>
            <a:ext cx="6057900" cy="292388"/>
          </a:xfrm>
          <a:prstGeom prst="rect">
            <a:avLst/>
          </a:prstGeom>
        </p:spPr>
        <p:txBody>
          <a:bodyPr wrap="square">
            <a:spAutoFit/>
          </a:bodyPr>
          <a:lstStyle/>
          <a:p>
            <a:pPr algn="ctr"/>
            <a:r>
              <a:rPr lang="vi-VN" dirty="0"/>
              <a:t>01 − 5 − 1930, lá cờ đỏ búa liềm tung bay phấp phới trên đỉnh núi Bài Thơ</a:t>
            </a:r>
          </a:p>
        </p:txBody>
      </p:sp>
      <p:sp>
        <p:nvSpPr>
          <p:cNvPr id="7" name="Rectangle 6"/>
          <p:cNvSpPr/>
          <p:nvPr/>
        </p:nvSpPr>
        <p:spPr>
          <a:xfrm>
            <a:off x="381000" y="152400"/>
            <a:ext cx="6858000" cy="646331"/>
          </a:xfrm>
          <a:prstGeom prst="rect">
            <a:avLst/>
          </a:prstGeom>
        </p:spPr>
        <p:txBody>
          <a:bodyPr wrap="square">
            <a:spAutoFit/>
          </a:bodyPr>
          <a:lstStyle/>
          <a:p>
            <a:r>
              <a:rPr lang="en-US" sz="1800" b="1" dirty="0">
                <a:latin typeface="Times New Roman" pitchFamily="18" charset="0"/>
                <a:cs typeface="Times New Roman" pitchFamily="18" charset="0"/>
              </a:rPr>
              <a:t>2. </a:t>
            </a:r>
            <a:r>
              <a:rPr lang="en-US" sz="1800" b="1" dirty="0" err="1">
                <a:latin typeface="Times New Roman" pitchFamily="18" charset="0"/>
                <a:cs typeface="Times New Roman" pitchFamily="18" charset="0"/>
              </a:rPr>
              <a:t>Vài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nét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giá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trị</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văn</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hoá</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của</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vùng</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đất</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và</a:t>
            </a:r>
            <a:r>
              <a:rPr lang="en-US" sz="1800" b="1" dirty="0">
                <a:latin typeface="Times New Roman" pitchFamily="18" charset="0"/>
                <a:cs typeface="Times New Roman" pitchFamily="18" charset="0"/>
              </a:rPr>
              <a:t> con </a:t>
            </a:r>
            <a:r>
              <a:rPr lang="en-US" sz="1800" b="1" dirty="0" err="1">
                <a:latin typeface="Times New Roman" pitchFamily="18" charset="0"/>
                <a:cs typeface="Times New Roman" pitchFamily="18" charset="0"/>
              </a:rPr>
              <a:t>người</a:t>
            </a:r>
            <a:r>
              <a:rPr lang="en-US" sz="1800" b="1" dirty="0">
                <a:latin typeface="Times New Roman" pitchFamily="18" charset="0"/>
                <a:cs typeface="Times New Roman" pitchFamily="18" charset="0"/>
              </a:rPr>
              <a:t> </a:t>
            </a:r>
            <a:r>
              <a:rPr lang="en-US" sz="1800" b="1" dirty="0" err="1">
                <a:latin typeface="Times New Roman" pitchFamily="18" charset="0"/>
                <a:cs typeface="Times New Roman" pitchFamily="18" charset="0"/>
              </a:rPr>
              <a:t>Hạ</a:t>
            </a:r>
            <a:r>
              <a:rPr lang="en-US" sz="1800" b="1" dirty="0">
                <a:latin typeface="Times New Roman" pitchFamily="18" charset="0"/>
                <a:cs typeface="Times New Roman" pitchFamily="18" charset="0"/>
              </a:rPr>
              <a:t> Long</a:t>
            </a:r>
            <a:endParaRPr lang="vi-VN" sz="1800" b="1" dirty="0">
              <a:latin typeface="Times New Roman" pitchFamily="18" charset="0"/>
              <a:cs typeface="Times New Roman" pitchFamily="18" charset="0"/>
            </a:endParaRPr>
          </a:p>
          <a:p>
            <a:r>
              <a:rPr lang="vi-VN" sz="1800" b="1" dirty="0">
                <a:effectLst/>
                <a:latin typeface="Times New Roman" pitchFamily="18" charset="0"/>
                <a:cs typeface="Times New Roman" pitchFamily="18" charset="0"/>
              </a:rPr>
              <a:t>2.1. Giá trị văn hóa của vùng đất Hạ Long:</a:t>
            </a:r>
            <a:endParaRPr lang="en-US" sz="1800" b="1" dirty="0">
              <a:effectLst/>
              <a:latin typeface="Times New Roman" pitchFamily="18" charset="0"/>
              <a:cs typeface="Times New Roman" pitchFamily="18" charset="0"/>
            </a:endParaRPr>
          </a:p>
        </p:txBody>
      </p:sp>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98730"/>
            <a:ext cx="5486400" cy="330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645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785</TotalTime>
  <Words>1061</Words>
  <Application>Microsoft Office PowerPoint</Application>
  <PresentationFormat>Custom</PresentationFormat>
  <Paragraphs>74</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微软雅黑</vt:lpstr>
      <vt:lpstr>宋体</vt:lpstr>
      <vt:lpstr>#9Slide03 Arima Madurai Black</vt:lpstr>
      <vt:lpstr>Arial</vt:lpstr>
      <vt:lpstr>Calibri</vt:lpstr>
      <vt:lpstr>Times New Roman</vt:lpstr>
      <vt:lpstr>Office Theme</vt:lpstr>
      <vt:lpstr>PowerPoint Presentation</vt:lpstr>
      <vt:lpstr>PowerPoint Presentation</vt:lpstr>
      <vt:lpstr>1. Các di chỉ khảo cổ thuộc nền văn hóa Hạ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Giá trị văn hóa lịch sử của vùng đất qn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Administrator</cp:lastModifiedBy>
  <cp:revision>127</cp:revision>
  <dcterms:created xsi:type="dcterms:W3CDTF">2021-08-05T08:35:56Z</dcterms:created>
  <dcterms:modified xsi:type="dcterms:W3CDTF">2024-11-30T09:15:39Z</dcterms:modified>
</cp:coreProperties>
</file>