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6" r:id="rId4"/>
    <p:sldId id="267" r:id="rId5"/>
    <p:sldId id="268" r:id="rId6"/>
    <p:sldId id="269" r:id="rId7"/>
    <p:sldId id="270" r:id="rId8"/>
    <p:sldId id="271" r:id="rId9"/>
    <p:sldId id="256" r:id="rId10"/>
    <p:sldId id="272" r:id="rId11"/>
    <p:sldId id="273" r:id="rId12"/>
    <p:sldId id="274" r:id="rId13"/>
    <p:sldId id="275" r:id="rId14"/>
    <p:sldId id="276" r:id="rId15"/>
    <p:sldId id="277" r:id="rId16"/>
    <p:sldId id="278" r:id="rId17"/>
    <p:sldId id="257" r:id="rId18"/>
    <p:sldId id="279" r:id="rId19"/>
    <p:sldId id="258" r:id="rId20"/>
    <p:sldId id="259"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8" d="100"/>
          <a:sy n="78" d="100"/>
        </p:scale>
        <p:origin x="4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A5841F-DC05-40C1-B28E-A5CFDA177A8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1108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93768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601269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5841F-DC05-40C1-B28E-A5CFDA177A8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3781900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0A5841F-DC05-40C1-B28E-A5CFDA177A8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47524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0A5841F-DC05-40C1-B28E-A5CFDA177A8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150127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841F-DC05-40C1-B28E-A5CFDA177A80}"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08677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0A5841F-DC05-40C1-B28E-A5CFDA177A80}"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793937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5841F-DC05-40C1-B28E-A5CFDA177A80}"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27502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487226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0A5841F-DC05-40C1-B28E-A5CFDA177A8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D64DC7-A307-4C3A-917C-CEE56804F8F1}" type="slidenum">
              <a:rPr lang="en-US" smtClean="0"/>
              <a:t>‹#›</a:t>
            </a:fld>
            <a:endParaRPr lang="en-US"/>
          </a:p>
        </p:txBody>
      </p:sp>
    </p:spTree>
    <p:extLst>
      <p:ext uri="{BB962C8B-B14F-4D97-AF65-F5344CB8AC3E}">
        <p14:creationId xmlns:p14="http://schemas.microsoft.com/office/powerpoint/2010/main" val="25616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5841F-DC05-40C1-B28E-A5CFDA177A80}" type="datetimeFigureOut">
              <a:rPr lang="en-US" smtClean="0"/>
              <a:t>5/17/2025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64DC7-A307-4C3A-917C-CEE56804F8F1}" type="slidenum">
              <a:rPr lang="en-US" smtClean="0"/>
              <a:t>‹#›</a:t>
            </a:fld>
            <a:endParaRPr lang="en-US"/>
          </a:p>
        </p:txBody>
      </p:sp>
    </p:spTree>
    <p:extLst>
      <p:ext uri="{BB962C8B-B14F-4D97-AF65-F5344CB8AC3E}">
        <p14:creationId xmlns:p14="http://schemas.microsoft.com/office/powerpoint/2010/main" val="152735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emf"/><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2777" y="2922061"/>
            <a:ext cx="11498580" cy="830997"/>
          </a:xfrm>
          <a:prstGeom prst="rect">
            <a:avLst/>
          </a:prstGeom>
          <a:noFill/>
        </p:spPr>
        <p:txBody>
          <a:bodyPr wrap="square" rtlCol="0">
            <a:spAutoFit/>
          </a:bodyPr>
          <a:lstStyle/>
          <a:p>
            <a:r>
              <a:rPr lang="en-US" sz="4800">
                <a:latin typeface="Times" panose="02020603050405020304" pitchFamily="18" charset="0"/>
                <a:cs typeface="Times" panose="02020603050405020304" pitchFamily="18" charset="0"/>
              </a:rPr>
              <a:t>BÀI 6: TỰ NHẬN THỨC BẢN THÂN</a:t>
            </a:r>
          </a:p>
        </p:txBody>
      </p:sp>
    </p:spTree>
    <p:extLst>
      <p:ext uri="{BB962C8B-B14F-4D97-AF65-F5344CB8AC3E}">
        <p14:creationId xmlns:p14="http://schemas.microsoft.com/office/powerpoint/2010/main" val="351879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707417" y="2463890"/>
            <a:ext cx="2900751" cy="4359018"/>
          </a:xfrm>
          <a:prstGeom prst="rect">
            <a:avLst/>
          </a:prstGeom>
        </p:spPr>
      </p:pic>
      <p:pic>
        <p:nvPicPr>
          <p:cNvPr id="6"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1848649" y="609600"/>
            <a:ext cx="8283243" cy="5057421"/>
          </a:xfrm>
          <a:prstGeom prst="rect">
            <a:avLst/>
          </a:prstGeom>
        </p:spPr>
      </p:pic>
      <p:pic>
        <p:nvPicPr>
          <p:cNvPr id="9" name="Shape 1"/>
          <p:cNvPicPr/>
          <p:nvPr/>
        </p:nvPicPr>
        <p:blipFill>
          <a:blip r:embed="rId5"/>
          <a:stretch/>
        </p:blipFill>
        <p:spPr>
          <a:xfrm>
            <a:off x="11033760" y="0"/>
            <a:ext cx="1158240" cy="1048385"/>
          </a:xfrm>
          <a:prstGeom prst="rect">
            <a:avLst/>
          </a:prstGeom>
          <a:noFill/>
          <a:ln>
            <a:noFill/>
          </a:ln>
        </p:spPr>
      </p:pic>
      <p:sp>
        <p:nvSpPr>
          <p:cNvPr id="10" name="Rectangle 9"/>
          <p:cNvSpPr/>
          <p:nvPr/>
        </p:nvSpPr>
        <p:spPr>
          <a:xfrm>
            <a:off x="3345180" y="1863725"/>
            <a:ext cx="6096000" cy="1815882"/>
          </a:xfrm>
          <a:prstGeom prst="rect">
            <a:avLst/>
          </a:prstGeom>
        </p:spPr>
        <p:txBody>
          <a:bodyPr>
            <a:spAutoFit/>
          </a:bodyPr>
          <a:lstStyle/>
          <a:p>
            <a:r>
              <a:rPr lang="en-US" sz="2800">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lang="en-US" sz="2800"/>
          </a:p>
        </p:txBody>
      </p:sp>
    </p:spTree>
    <p:extLst>
      <p:ext uri="{BB962C8B-B14F-4D97-AF65-F5344CB8AC3E}">
        <p14:creationId xmlns:p14="http://schemas.microsoft.com/office/powerpoint/2010/main" val="247095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22636" y="731349"/>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5" name="TextBox 4"/>
          <p:cNvSpPr txBox="1"/>
          <p:nvPr/>
        </p:nvSpPr>
        <p:spPr>
          <a:xfrm>
            <a:off x="3255127" y="2948939"/>
            <a:ext cx="5545974" cy="1077218"/>
          </a:xfrm>
          <a:prstGeom prst="rect">
            <a:avLst/>
          </a:prstGeom>
          <a:noFill/>
        </p:spPr>
        <p:txBody>
          <a:bodyPr wrap="square" rtlCol="0">
            <a:spAutoFit/>
          </a:bodyPr>
          <a:lstStyle/>
          <a:p>
            <a:pPr algn="ctr"/>
            <a:r>
              <a:rPr lang="en-US" sz="3200" b="1">
                <a:solidFill>
                  <a:srgbClr val="FF0000"/>
                </a:solidFill>
                <a:latin typeface="Times" panose="02020603050405020304" pitchFamily="18" charset="0"/>
                <a:cs typeface="Times" panose="02020603050405020304" pitchFamily="18" charset="0"/>
              </a:rPr>
              <a:t>2. Ý nghĩa của tự nhận thức bản thân</a:t>
            </a:r>
          </a:p>
        </p:txBody>
      </p:sp>
    </p:spTree>
    <p:extLst>
      <p:ext uri="{BB962C8B-B14F-4D97-AF65-F5344CB8AC3E}">
        <p14:creationId xmlns:p14="http://schemas.microsoft.com/office/powerpoint/2010/main" val="107852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2500" t="14756" r="15545" b="38422"/>
          <a:stretch/>
        </p:blipFill>
        <p:spPr bwMode="auto">
          <a:xfrm>
            <a:off x="0" y="1165860"/>
            <a:ext cx="12024360" cy="5692139"/>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0" y="251460"/>
            <a:ext cx="3122843" cy="523220"/>
          </a:xfrm>
          <a:prstGeom prst="rect">
            <a:avLst/>
          </a:prstGeom>
          <a:noFill/>
        </p:spPr>
        <p:txBody>
          <a:bodyPr wrap="none" rtlCol="0">
            <a:spAutoFit/>
          </a:bodyPr>
          <a:lstStyle/>
          <a:p>
            <a:r>
              <a:rPr lang="en-US" sz="2800" b="1">
                <a:latin typeface="Times" panose="02020603050405020304" pitchFamily="18" charset="0"/>
                <a:cs typeface="Times" panose="02020603050405020304" pitchFamily="18" charset="0"/>
              </a:rPr>
              <a:t>ĐỌC THÔNG TIN</a:t>
            </a:r>
          </a:p>
        </p:txBody>
      </p:sp>
    </p:spTree>
    <p:extLst>
      <p:ext uri="{BB962C8B-B14F-4D97-AF65-F5344CB8AC3E}">
        <p14:creationId xmlns:p14="http://schemas.microsoft.com/office/powerpoint/2010/main" val="714781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2094870" y="352701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loud Callout 3"/>
          <p:cNvSpPr/>
          <p:nvPr/>
        </p:nvSpPr>
        <p:spPr>
          <a:xfrm>
            <a:off x="8580120" y="0"/>
            <a:ext cx="3611880" cy="2681194"/>
          </a:xfrm>
          <a:prstGeom prst="cloudCallout">
            <a:avLst>
              <a:gd name="adj1" fmla="val -58175"/>
              <a:gd name="adj2" fmla="val 992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Theo em, tự nhận thức bản thân có ý nghĩa như thế nào đối với mỗi chúng ta?</a:t>
            </a:r>
          </a:p>
        </p:txBody>
      </p:sp>
      <p:sp>
        <p:nvSpPr>
          <p:cNvPr id="5" name="Cloud Callout 4"/>
          <p:cNvSpPr/>
          <p:nvPr/>
        </p:nvSpPr>
        <p:spPr>
          <a:xfrm>
            <a:off x="0" y="502920"/>
            <a:ext cx="3611880" cy="2681194"/>
          </a:xfrm>
          <a:prstGeom prst="cloudCallout">
            <a:avLst>
              <a:gd name="adj1" fmla="val 29800"/>
              <a:gd name="adj2" fmla="val 8812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Những nội dung nào trong thông tin trên cho thấy Quân  đã tự tin vào bản thân?</a:t>
            </a:r>
          </a:p>
        </p:txBody>
      </p:sp>
      <p:sp>
        <p:nvSpPr>
          <p:cNvPr id="6" name="TextBox 5"/>
          <p:cNvSpPr txBox="1"/>
          <p:nvPr/>
        </p:nvSpPr>
        <p:spPr>
          <a:xfrm>
            <a:off x="3733800" y="210532"/>
            <a:ext cx="4846320" cy="584775"/>
          </a:xfrm>
          <a:prstGeom prst="rect">
            <a:avLst/>
          </a:prstGeom>
          <a:noFill/>
        </p:spPr>
        <p:txBody>
          <a:bodyPr wrap="square" rtlCol="0">
            <a:spAutoFit/>
          </a:bodyPr>
          <a:lstStyle/>
          <a:p>
            <a:r>
              <a:rPr lang="en-US" sz="3200" b="1">
                <a:solidFill>
                  <a:srgbClr val="FF0000"/>
                </a:solidFill>
                <a:latin typeface="Times" panose="02020603050405020304" pitchFamily="18" charset="0"/>
                <a:cs typeface="Times" panose="02020603050405020304" pitchFamily="18" charset="0"/>
              </a:rPr>
              <a:t>CẶP ĐÔI CHIA SẺ</a:t>
            </a:r>
          </a:p>
        </p:txBody>
      </p:sp>
    </p:spTree>
    <p:extLst>
      <p:ext uri="{BB962C8B-B14F-4D97-AF65-F5344CB8AC3E}">
        <p14:creationId xmlns:p14="http://schemas.microsoft.com/office/powerpoint/2010/main" val="3657028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8283243" cy="5057421"/>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315776"/>
            <a:ext cx="6096000" cy="2810385"/>
          </a:xfrm>
          <a:prstGeom prst="rect">
            <a:avLst/>
          </a:prstGeom>
        </p:spPr>
        <p:txBody>
          <a:bodyPr>
            <a:spAutoFit/>
          </a:bodyPr>
          <a:lstStyle/>
          <a:p>
            <a:pPr>
              <a:lnSpc>
                <a:spcPct val="107000"/>
              </a:lnSpc>
              <a:spcAft>
                <a:spcPts val="800"/>
              </a:spcAft>
            </a:pPr>
            <a:r>
              <a:rPr lang="en-US" sz="2800" b="1">
                <a:latin typeface="Times New Roman" panose="02020603050405020304" pitchFamily="18" charset="0"/>
                <a:ea typeface="Calibri" panose="020F0502020204030204" pitchFamily="34" charset="0"/>
                <a:cs typeface="Times New Roman" panose="02020603050405020304" pitchFamily="18" charset="0"/>
              </a:rPr>
              <a:t>Ý nghĩa của tự nhận thức bản thân.</a:t>
            </a:r>
            <a:endParaRPr lang="en-US" sz="2800">
              <a:latin typeface="Calibri" panose="020F0502020204030204" pitchFamily="34" charset="0"/>
              <a:ea typeface="Calibri" panose="020F0502020204030204" pitchFamily="34" charset="0"/>
              <a:cs typeface="Times New Roman" panose="02020603050405020304" pitchFamily="18" charset="0"/>
            </a:endParaRPr>
          </a:p>
          <a:p>
            <a:r>
              <a:rPr lang="en-US" sz="2800">
                <a:latin typeface="Times New Roman" panose="02020603050405020304" pitchFamily="18" charset="0"/>
                <a:ea typeface="Calibri" panose="020F0502020204030204" pitchFamily="34" charset="0"/>
              </a:rPr>
              <a:t>- Tự nhận thức bản thân giúp chúng ta tin tưởng vào những giá trị của mình để phát huy những ưu điểm, hạn chế nhược điểm và kiên định với những mục tiêu đã đặt ra.</a:t>
            </a:r>
            <a:endParaRPr lang="en-US" sz="2800"/>
          </a:p>
        </p:txBody>
      </p:sp>
    </p:spTree>
    <p:extLst>
      <p:ext uri="{BB962C8B-B14F-4D97-AF65-F5344CB8AC3E}">
        <p14:creationId xmlns:p14="http://schemas.microsoft.com/office/powerpoint/2010/main" val="29006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9125" y="185125"/>
            <a:ext cx="5989973" cy="553357"/>
          </a:xfrm>
          <a:prstGeom prst="rect">
            <a:avLst/>
          </a:prstGeom>
        </p:spPr>
        <p:txBody>
          <a:bodyPr wrap="none">
            <a:spAutoFit/>
          </a:bodyPr>
          <a:lstStyle/>
          <a:p>
            <a:pPr>
              <a:lnSpc>
                <a:spcPct val="107000"/>
              </a:lnSpc>
              <a:spcAft>
                <a:spcPts val="800"/>
              </a:spcAft>
            </a:pPr>
            <a:r>
              <a:rPr lang="en-US" sz="2800">
                <a:solidFill>
                  <a:srgbClr val="FF0000"/>
                </a:solidFill>
                <a:latin typeface="Snap ITC" panose="04040A07060A02020202" pitchFamily="82" charset="0"/>
                <a:ea typeface="Calibri" panose="020F0502020204030204" pitchFamily="34" charset="0"/>
                <a:cs typeface="Times New Roman" panose="02020603050405020304" pitchFamily="18" charset="0"/>
              </a:rPr>
              <a:t>Trò chơi “ Thử tài hiểu biết”</a:t>
            </a:r>
            <a:endParaRPr lang="en-US" sz="2800">
              <a:solidFill>
                <a:srgbClr val="FF0000"/>
              </a:solidFill>
              <a:effectLst/>
              <a:latin typeface="Snap ITC" panose="04040A07060A02020202" pitchFamily="82" charset="0"/>
              <a:ea typeface="Calibri" panose="020F0502020204030204" pitchFamily="34" charset="0"/>
              <a:cs typeface="Times New Roman" panose="02020603050405020304" pitchFamily="18" charset="0"/>
            </a:endParaRPr>
          </a:p>
        </p:txBody>
      </p:sp>
      <p:pic>
        <p:nvPicPr>
          <p:cNvPr id="10" name="Picture 9"/>
          <p:cNvPicPr/>
          <p:nvPr/>
        </p:nvPicPr>
        <p:blipFill rotWithShape="1">
          <a:blip r:embed="rId2">
            <a:extLst>
              <a:ext uri="{28A0092B-C50C-407E-A947-70E740481C1C}">
                <a14:useLocalDpi xmlns:a14="http://schemas.microsoft.com/office/drawing/2010/main" val="0"/>
              </a:ext>
            </a:extLst>
          </a:blip>
          <a:srcRect l="23305" t="19639" r="23465" b="43553"/>
          <a:stretch/>
        </p:blipFill>
        <p:spPr bwMode="auto">
          <a:xfrm>
            <a:off x="230187" y="1486217"/>
            <a:ext cx="5321527" cy="2219462"/>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a:blip r:embed="rId3"/>
          <a:stretch>
            <a:fillRect/>
          </a:stretch>
        </p:blipFill>
        <p:spPr>
          <a:xfrm>
            <a:off x="6187447" y="3850442"/>
            <a:ext cx="5843443" cy="3007558"/>
          </a:xfrm>
          <a:prstGeom prst="rect">
            <a:avLst/>
          </a:prstGeom>
        </p:spPr>
      </p:pic>
      <p:pic>
        <p:nvPicPr>
          <p:cNvPr id="7" name="Picture 6"/>
          <p:cNvPicPr>
            <a:picLocks noChangeAspect="1"/>
          </p:cNvPicPr>
          <p:nvPr/>
        </p:nvPicPr>
        <p:blipFill>
          <a:blip r:embed="rId4"/>
          <a:stretch>
            <a:fillRect/>
          </a:stretch>
        </p:blipFill>
        <p:spPr>
          <a:xfrm>
            <a:off x="69670" y="3850442"/>
            <a:ext cx="6187446" cy="2876929"/>
          </a:xfrm>
          <a:prstGeom prst="rect">
            <a:avLst/>
          </a:prstGeom>
        </p:spPr>
      </p:pic>
      <p:pic>
        <p:nvPicPr>
          <p:cNvPr id="8" name="Picture 7"/>
          <p:cNvPicPr>
            <a:picLocks noChangeAspect="1"/>
          </p:cNvPicPr>
          <p:nvPr/>
        </p:nvPicPr>
        <p:blipFill>
          <a:blip r:embed="rId5"/>
          <a:stretch>
            <a:fillRect/>
          </a:stretch>
        </p:blipFill>
        <p:spPr>
          <a:xfrm>
            <a:off x="6187447" y="1436602"/>
            <a:ext cx="5843443" cy="2269077"/>
          </a:xfrm>
          <a:prstGeom prst="rect">
            <a:avLst/>
          </a:prstGeom>
        </p:spPr>
      </p:pic>
      <p:sp>
        <p:nvSpPr>
          <p:cNvPr id="9" name="Rectangle 8"/>
          <p:cNvSpPr/>
          <p:nvPr/>
        </p:nvSpPr>
        <p:spPr>
          <a:xfrm>
            <a:off x="422364" y="738482"/>
            <a:ext cx="11608525" cy="468077"/>
          </a:xfrm>
          <a:prstGeom prst="rect">
            <a:avLst/>
          </a:prstGeom>
        </p:spPr>
        <p:txBody>
          <a:bodyPr wrap="square">
            <a:spAutoFit/>
          </a:bodyPr>
          <a:lstStyle/>
          <a:p>
            <a:pPr>
              <a:lnSpc>
                <a:spcPct val="107000"/>
              </a:lnSpc>
              <a:spcAft>
                <a:spcPts val="800"/>
              </a:spcAft>
            </a:pPr>
            <a:r>
              <a:rPr lang="en-US"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Các bạn học sinh dưới đây đang sử dụng cách nào để có thể tự nhận thức bản thân?</a:t>
            </a:r>
            <a:endParaRPr lang="en-US" sz="2400" b="1" i="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ounded Rectangle 10"/>
          <p:cNvSpPr/>
          <p:nvPr/>
        </p:nvSpPr>
        <p:spPr>
          <a:xfrm>
            <a:off x="2034872"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1</a:t>
            </a:r>
          </a:p>
        </p:txBody>
      </p:sp>
      <p:sp>
        <p:nvSpPr>
          <p:cNvPr id="16" name="Rounded Rectangle 15"/>
          <p:cNvSpPr/>
          <p:nvPr/>
        </p:nvSpPr>
        <p:spPr>
          <a:xfrm>
            <a:off x="8730973" y="3582842"/>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2</a:t>
            </a:r>
          </a:p>
        </p:txBody>
      </p:sp>
      <p:sp>
        <p:nvSpPr>
          <p:cNvPr id="17" name="Rounded Rectangle 16"/>
          <p:cNvSpPr/>
          <p:nvPr/>
        </p:nvSpPr>
        <p:spPr>
          <a:xfrm>
            <a:off x="2890950" y="6425433"/>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3</a:t>
            </a:r>
          </a:p>
        </p:txBody>
      </p:sp>
      <p:sp>
        <p:nvSpPr>
          <p:cNvPr id="18" name="Rounded Rectangle 17"/>
          <p:cNvSpPr/>
          <p:nvPr/>
        </p:nvSpPr>
        <p:spPr>
          <a:xfrm>
            <a:off x="8434468" y="6451938"/>
            <a:ext cx="1119145" cy="4024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Hình 4</a:t>
            </a:r>
          </a:p>
        </p:txBody>
      </p:sp>
    </p:spTree>
    <p:extLst>
      <p:ext uri="{BB962C8B-B14F-4D97-AF65-F5344CB8AC3E}">
        <p14:creationId xmlns:p14="http://schemas.microsoft.com/office/powerpoint/2010/main" val="2735768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07417" y="2463890"/>
            <a:ext cx="2900751" cy="4359018"/>
          </a:xfrm>
          <a:prstGeom prst="rect">
            <a:avLst/>
          </a:prstGeom>
        </p:spPr>
      </p:pic>
      <p:pic>
        <p:nvPicPr>
          <p:cNvPr id="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2" y="4802902"/>
            <a:ext cx="1738674" cy="196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1848649" y="609600"/>
            <a:ext cx="9019648" cy="6213308"/>
          </a:xfrm>
          <a:prstGeom prst="rect">
            <a:avLst/>
          </a:prstGeom>
        </p:spPr>
      </p:pic>
      <p:pic>
        <p:nvPicPr>
          <p:cNvPr id="5" name="Shape 1"/>
          <p:cNvPicPr/>
          <p:nvPr/>
        </p:nvPicPr>
        <p:blipFill>
          <a:blip r:embed="rId5"/>
          <a:stretch/>
        </p:blipFill>
        <p:spPr>
          <a:xfrm>
            <a:off x="11033760" y="0"/>
            <a:ext cx="1158240" cy="1048385"/>
          </a:xfrm>
          <a:prstGeom prst="rect">
            <a:avLst/>
          </a:prstGeom>
          <a:noFill/>
          <a:ln>
            <a:noFill/>
          </a:ln>
        </p:spPr>
      </p:pic>
      <p:sp>
        <p:nvSpPr>
          <p:cNvPr id="7" name="Rectangle 6"/>
          <p:cNvSpPr/>
          <p:nvPr/>
        </p:nvSpPr>
        <p:spPr>
          <a:xfrm>
            <a:off x="3139440" y="1205045"/>
            <a:ext cx="6096000" cy="3546612"/>
          </a:xfrm>
          <a:prstGeom prst="rect">
            <a:avLst/>
          </a:prstGeom>
        </p:spPr>
        <p:txBody>
          <a:bodyPr>
            <a:spAutoFit/>
          </a:bodyPr>
          <a:lstStyle/>
          <a:p>
            <a:pPr>
              <a:lnSpc>
                <a:spcPct val="107000"/>
              </a:lnSpc>
              <a:spcAft>
                <a:spcPts val="800"/>
              </a:spcAft>
            </a:pPr>
            <a:r>
              <a:rPr lang="en-US" sz="2000" b="1">
                <a:latin typeface="Times New Roman" panose="02020603050405020304" pitchFamily="18" charset="0"/>
                <a:ea typeface="Calibri" panose="020F0502020204030204" pitchFamily="34" charset="0"/>
                <a:cs typeface="Times New Roman" panose="02020603050405020304" pitchFamily="18" charset="0"/>
              </a:rPr>
              <a:t>Các cách tự nhận thức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Tự suy nghĩ, phân tích, đánh giá điểm mạnh, điểm yếu, sở thích, tính cách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những nhận xét, đánh giá của người khác về mình với tự nhận xét, tự đánh giá của bản thân.</a:t>
            </a:r>
            <a:endParaRPr lang="en-US" sz="16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 So sánh mình với những tấm gương tốt, việc tốt để thấy mình cần phát huy vfa cần cố gắng điều gì.</a:t>
            </a:r>
            <a:endParaRPr lang="en-US" sz="1600">
              <a:latin typeface="Calibri" panose="020F0502020204030204" pitchFamily="34" charset="0"/>
              <a:ea typeface="Calibri" panose="020F0502020204030204" pitchFamily="34" charset="0"/>
              <a:cs typeface="Times New Roman" panose="02020603050405020304" pitchFamily="18" charset="0"/>
            </a:endParaRPr>
          </a:p>
          <a:p>
            <a:r>
              <a:rPr lang="en-US" sz="2000">
                <a:latin typeface="Times New Roman" panose="02020603050405020304" pitchFamily="18" charset="0"/>
                <a:ea typeface="Calibri" panose="020F0502020204030204" pitchFamily="34" charset="0"/>
              </a:rPr>
              <a:t>- Lập kế hoạch phát huy ưu điểm và sửa chữa nhược điểm của bản thân.</a:t>
            </a:r>
            <a:endParaRPr lang="en-US" sz="2800"/>
          </a:p>
        </p:txBody>
      </p:sp>
    </p:spTree>
    <p:extLst>
      <p:ext uri="{BB962C8B-B14F-4D97-AF65-F5344CB8AC3E}">
        <p14:creationId xmlns:p14="http://schemas.microsoft.com/office/powerpoint/2010/main" val="325536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7386" y="240620"/>
            <a:ext cx="13126734" cy="6708710"/>
          </a:xfrm>
          <a:prstGeom prst="rect">
            <a:avLst/>
          </a:prstGeom>
        </p:spPr>
      </p:pic>
      <p:sp>
        <p:nvSpPr>
          <p:cNvPr id="3" name="Text Box 33"/>
          <p:cNvSpPr txBox="1">
            <a:spLocks noChangeArrowheads="1"/>
          </p:cNvSpPr>
          <p:nvPr/>
        </p:nvSpPr>
        <p:spPr bwMode="auto">
          <a:xfrm>
            <a:off x="1129592" y="724624"/>
            <a:ext cx="9614608" cy="830997"/>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sz="2400" b="1">
                <a:solidFill>
                  <a:srgbClr val="FF00FF"/>
                </a:solidFill>
                <a:latin typeface="Snap ITC" panose="04040A07060A02020202" pitchFamily="82" charset="0"/>
              </a:rPr>
              <a:t>Trong những việc làm sau, việc nào nên làm, việc nào không nên làm để tự nhận thức bản thân? Vì sao?</a:t>
            </a:r>
            <a:endParaRPr lang="en-US" altLang="en-US" sz="2400" b="1" dirty="0">
              <a:solidFill>
                <a:srgbClr val="FF00FF"/>
              </a:solidFill>
              <a:latin typeface="Snap ITC" panose="04040A07060A02020202" pitchFamily="82" charset="0"/>
            </a:endParaRPr>
          </a:p>
        </p:txBody>
      </p:sp>
      <p:pic>
        <p:nvPicPr>
          <p:cNvPr id="4"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37403" y="-61863"/>
            <a:ext cx="1440259" cy="2112622"/>
          </a:xfrm>
          <a:prstGeom prst="rect">
            <a:avLst/>
          </a:prstGeom>
        </p:spPr>
      </p:pic>
      <p:pic>
        <p:nvPicPr>
          <p:cNvPr id="5" name="Shape 1"/>
          <p:cNvPicPr/>
          <p:nvPr/>
        </p:nvPicPr>
        <p:blipFill>
          <a:blip r:embed="rId4"/>
          <a:stretch/>
        </p:blipFill>
        <p:spPr>
          <a:xfrm>
            <a:off x="11033760" y="0"/>
            <a:ext cx="1158240" cy="1048385"/>
          </a:xfrm>
          <a:prstGeom prst="rect">
            <a:avLst/>
          </a:prstGeom>
          <a:noFill/>
          <a:ln>
            <a:noFill/>
          </a:ln>
        </p:spPr>
      </p:pic>
      <p:sp>
        <p:nvSpPr>
          <p:cNvPr id="6" name="Rectangle 5"/>
          <p:cNvSpPr/>
          <p:nvPr/>
        </p:nvSpPr>
        <p:spPr>
          <a:xfrm>
            <a:off x="845820" y="2315809"/>
            <a:ext cx="10187939" cy="3648884"/>
          </a:xfrm>
          <a:prstGeom prst="rect">
            <a:avLst/>
          </a:prstGeom>
        </p:spPr>
        <p:txBody>
          <a:bodyPr wrap="square">
            <a:spAutoFit/>
          </a:bodyPr>
          <a:lstStyle/>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A</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Tự suy nghĩ về những nhược điểm của mình để sửa chữa.</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B</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Hỏi những người thân và bạn bè về ưu điểm, nhược điểm của mình.</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C</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Xem bói để tìm hiểu các đặc điểm của bản thân.</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D</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Thường xuyên đặt ra các mục tiêu và tự đánh giá việc thực hiện mục tiêu.</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a:p>
            <a:pPr>
              <a:lnSpc>
                <a:spcPct val="107000"/>
              </a:lnSpc>
            </a:pPr>
            <a:r>
              <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E</a:t>
            </a:r>
            <a:r>
              <a:rPr lang="en-US" sz="2400">
                <a:solidFill>
                  <a:prstClr val="black"/>
                </a:solidFill>
                <a:latin typeface="SVN-Vanilla Daisy Pro" panose="00000500000000000000" pitchFamily="2" charset="0"/>
                <a:ea typeface="Calibri" panose="020F0502020204030204" pitchFamily="34" charset="0"/>
                <a:cs typeface="Times New Roman" panose="02020603050405020304" pitchFamily="18" charset="0"/>
              </a:rPr>
              <a:t>. Luôn tự trách bản thân, ngay cả khi không có khuyết điểm.</a:t>
            </a:r>
            <a:endParaRPr lang="en-US" sz="2400" dirty="0">
              <a:solidFill>
                <a:prstClr val="black"/>
              </a:solidFill>
              <a:latin typeface="SVN-Vanilla Daisy Pro" panose="00000500000000000000" pitchFamily="2"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stretch>
            <a:fillRect/>
          </a:stretch>
        </p:blipFill>
        <p:spPr>
          <a:xfrm>
            <a:off x="10038097" y="1491184"/>
            <a:ext cx="2280885" cy="1344792"/>
          </a:xfrm>
          <a:prstGeom prst="ellipse">
            <a:avLst/>
          </a:prstGeom>
          <a:ln>
            <a:noFill/>
          </a:ln>
          <a:effectLst>
            <a:softEdge rad="112500"/>
          </a:effectLst>
        </p:spPr>
      </p:pic>
      <p:pic>
        <p:nvPicPr>
          <p:cNvPr id="9" name="Google Shape;155;p8"/>
          <p:cNvPicPr preferRelativeResize="0"/>
          <p:nvPr/>
        </p:nvPicPr>
        <p:blipFill rotWithShape="1">
          <a:blip r:embed="rId6">
            <a:alphaModFix/>
          </a:blip>
          <a:srcRect/>
          <a:stretch/>
        </p:blipFill>
        <p:spPr>
          <a:xfrm>
            <a:off x="9993933" y="3262666"/>
            <a:ext cx="1653119" cy="1437033"/>
          </a:xfrm>
          <a:prstGeom prst="rect">
            <a:avLst/>
          </a:prstGeom>
          <a:noFill/>
          <a:ln>
            <a:noFill/>
          </a:ln>
        </p:spPr>
      </p:pic>
      <p:pic>
        <p:nvPicPr>
          <p:cNvPr id="10" name="图片 6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464" y="-376427"/>
            <a:ext cx="340569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7"/>
          <p:cNvSpPr txBox="1">
            <a:spLocks noChangeArrowheads="1"/>
          </p:cNvSpPr>
          <p:nvPr/>
        </p:nvSpPr>
        <p:spPr bwMode="auto">
          <a:xfrm>
            <a:off x="4041536" y="-61863"/>
            <a:ext cx="366536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lgn="l"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 BÀI TẬP </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675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628" y="0"/>
            <a:ext cx="6648994" cy="6708710"/>
          </a:xfrm>
          <a:prstGeom prst="rect">
            <a:avLst/>
          </a:prstGeom>
        </p:spPr>
      </p:pic>
      <p:sp>
        <p:nvSpPr>
          <p:cNvPr id="3" name="Rectangle 2"/>
          <p:cNvSpPr/>
          <p:nvPr/>
        </p:nvSpPr>
        <p:spPr>
          <a:xfrm>
            <a:off x="526869" y="2193156"/>
            <a:ext cx="5142411" cy="3956661"/>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Việc nên làm:</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A. Tự suy nghĩ về những nhược điểm của mình để sửa chữa.</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D. Thường xuyên đặt ra các mục tiêu và tự đánh giá việc thực hiện mục tiêu.</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B. Hỏi những người thân và bạn bè về ưu điểm, nhược điểm của mình.</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5669280" y="0"/>
            <a:ext cx="6648994" cy="6708710"/>
          </a:xfrm>
          <a:prstGeom prst="rect">
            <a:avLst/>
          </a:prstGeom>
        </p:spPr>
      </p:pic>
      <p:sp>
        <p:nvSpPr>
          <p:cNvPr id="5" name="Rectangle 4"/>
          <p:cNvSpPr/>
          <p:nvPr/>
        </p:nvSpPr>
        <p:spPr>
          <a:xfrm>
            <a:off x="6326777" y="2050072"/>
            <a:ext cx="4946469" cy="4242828"/>
          </a:xfrm>
          <a:prstGeom prst="rect">
            <a:avLst/>
          </a:prstGeom>
        </p:spPr>
        <p:txBody>
          <a:bodyPr wrap="square">
            <a:spAutoFit/>
          </a:bodyPr>
          <a:lstStyle/>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Không nên làm: </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E. Luôn tự trách bản thân, ngay cả khi không có khuyết điểm. =&gt; Bạn không nên làm thế vì như vậy sẽ làm nhụt đi ý chí và sự tự tin của bạn.</a:t>
            </a:r>
          </a:p>
          <a:p>
            <a:pPr>
              <a:lnSpc>
                <a:spcPct val="107000"/>
              </a:lnSpc>
              <a:spcAft>
                <a:spcPts val="800"/>
              </a:spcAft>
            </a:pPr>
            <a:r>
              <a:rPr lang="en-US" sz="2400">
                <a:latin typeface="Segoe Print" panose="02000600000000000000" pitchFamily="2" charset="0"/>
                <a:ea typeface="Calibri" panose="020F0502020204030204" pitchFamily="34" charset="0"/>
                <a:cs typeface="Times New Roman" panose="02020603050405020304" pitchFamily="18" charset="0"/>
              </a:rPr>
              <a:t>C. Xem bói đề tìm hiếu các đặc điểm của bản thân.=&gt; Chỉ có bản thân mới biết bạn có ưu nhược điểm gì.</a:t>
            </a:r>
            <a:endParaRPr lang="en-US" sz="2400">
              <a:effectLst/>
              <a:latin typeface="Segoe Print" panose="020006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38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7"/>
          <p:cNvSpPr>
            <a:spLocks noChangeArrowheads="1"/>
          </p:cNvSpPr>
          <p:nvPr/>
        </p:nvSpPr>
        <p:spPr bwMode="auto">
          <a:xfrm>
            <a:off x="5476395" y="1209190"/>
            <a:ext cx="3124200" cy="2133600"/>
          </a:xfrm>
          <a:prstGeom prst="cloudCallout">
            <a:avLst>
              <a:gd name="adj1" fmla="val -17685"/>
              <a:gd name="adj2" fmla="val 85880"/>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Em có</a:t>
            </a:r>
            <a:r>
              <a:rPr kumimoji="0" lang="en-US" sz="20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đồng ý với suy nghĩ của Hồng không? Vì sao?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rPr>
              <a:t>.</a:t>
            </a:r>
          </a:p>
        </p:txBody>
      </p:sp>
      <p:sp>
        <p:nvSpPr>
          <p:cNvPr id="5" name="AutoShape 7"/>
          <p:cNvSpPr>
            <a:spLocks noChangeArrowheads="1"/>
          </p:cNvSpPr>
          <p:nvPr/>
        </p:nvSpPr>
        <p:spPr bwMode="auto">
          <a:xfrm>
            <a:off x="9067800" y="1209190"/>
            <a:ext cx="3124200" cy="1915498"/>
          </a:xfrm>
          <a:prstGeom prst="cloudCallout">
            <a:avLst>
              <a:gd name="adj1" fmla="val -17685"/>
              <a:gd name="adj2" fmla="val 85880"/>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prstClr val="black"/>
                </a:solidFill>
                <a:effectLst/>
                <a:uLnTx/>
                <a:uFillTx/>
                <a:latin typeface="#9Slide05 Brannboll Ny" panose="02000000000000000000" pitchFamily="2" charset="0"/>
              </a:rPr>
              <a:t>…</a:t>
            </a:r>
            <a:endParaRPr kumimoji="0" lang="en-US" sz="2000" b="0" i="0" u="none" strike="noStrike" kern="0" cap="none" spc="0" normalizeH="0" baseline="0" noProof="0" dirty="0">
              <a:ln>
                <a:noFill/>
              </a:ln>
              <a:solidFill>
                <a:prstClr val="black"/>
              </a:solidFill>
              <a:effectLst/>
              <a:uLnTx/>
              <a:uFillTx/>
              <a:latin typeface="#9Slide05 Brannboll Ny" panose="02000000000000000000" pitchFamily="2" charset="0"/>
            </a:endParaRPr>
          </a:p>
        </p:txBody>
      </p:sp>
      <p:pic>
        <p:nvPicPr>
          <p:cNvPr id="6" name="Google Shape;154;p8"/>
          <p:cNvPicPr preferRelativeResize="0"/>
          <p:nvPr/>
        </p:nvPicPr>
        <p:blipFill rotWithShape="1">
          <a:blip r:embed="rId3">
            <a:alphaModFix/>
          </a:blip>
          <a:srcRect l="16992" t="-937" r="50159" b="17086"/>
          <a:stretch/>
        </p:blipFill>
        <p:spPr>
          <a:xfrm>
            <a:off x="233265" y="774441"/>
            <a:ext cx="5153445" cy="6176866"/>
          </a:xfrm>
          <a:prstGeom prst="rect">
            <a:avLst/>
          </a:prstGeom>
          <a:noFill/>
          <a:ln>
            <a:noFill/>
          </a:ln>
        </p:spPr>
      </p:pic>
      <p:sp>
        <p:nvSpPr>
          <p:cNvPr id="7" name="Snip Diagonal Corner Rectangle 6"/>
          <p:cNvSpPr/>
          <p:nvPr/>
        </p:nvSpPr>
        <p:spPr>
          <a:xfrm>
            <a:off x="489784" y="1209190"/>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9" name="Table 8"/>
          <p:cNvGraphicFramePr>
            <a:graphicFrameLocks noGrp="1"/>
          </p:cNvGraphicFramePr>
          <p:nvPr>
            <p:extLst>
              <p:ext uri="{D42A27DB-BD31-4B8C-83A1-F6EECF244321}">
                <p14:modId xmlns:p14="http://schemas.microsoft.com/office/powerpoint/2010/main" val="4292199823"/>
              </p:ext>
            </p:extLst>
          </p:nvPr>
        </p:nvGraphicFramePr>
        <p:xfrm>
          <a:off x="601705" y="2497270"/>
          <a:ext cx="4147577" cy="2926080"/>
        </p:xfrm>
        <a:graphic>
          <a:graphicData uri="http://schemas.openxmlformats.org/drawingml/2006/table">
            <a:tbl>
              <a:tblPr/>
              <a:tblGrid>
                <a:gridCol w="4147577">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a:solidFill>
                            <a:schemeClr val="tx1"/>
                          </a:solidFill>
                          <a:effectLst/>
                          <a:latin typeface="Times" panose="02020603050405020304" pitchFamily="18" charset="0"/>
                          <a:ea typeface="+mn-ea"/>
                          <a:cs typeface="Times" panose="02020603050405020304" pitchFamily="18" charset="0"/>
                        </a:rPr>
                        <a:t>2.</a:t>
                      </a:r>
                      <a:r>
                        <a:rPr lang="en-US" sz="2400" kern="1200" baseline="0">
                          <a:solidFill>
                            <a:schemeClr val="tx1"/>
                          </a:solidFill>
                          <a:effectLst/>
                          <a:latin typeface="Times" panose="02020603050405020304" pitchFamily="18" charset="0"/>
                          <a:ea typeface="+mn-ea"/>
                          <a:cs typeface="Times" panose="02020603050405020304" pitchFamily="18" charset="0"/>
                        </a:rPr>
                        <a:t> Hồng rất tự tin vào những ưu điểm của bản thân. Mặc dù hát không hay, nhưng Hồng luôn mơ ước trở thành một ca sĩ nổi tiếng. Hồng nghĩ rằng, muốn làm ca sĩ thì không cần phải hát hay, chỉ cần xinh đẹp, ăn mặc thời trang, biết nhảy múa là được.</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0"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25129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3" name="Picture 2"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4" name="TextBox 3"/>
          <p:cNvSpPr txBox="1"/>
          <p:nvPr/>
        </p:nvSpPr>
        <p:spPr>
          <a:xfrm>
            <a:off x="4135459" y="3278205"/>
            <a:ext cx="4164923" cy="830997"/>
          </a:xfrm>
          <a:prstGeom prst="rect">
            <a:avLst/>
          </a:prstGeom>
          <a:noFill/>
        </p:spPr>
        <p:txBody>
          <a:bodyPr wrap="none" rtlCol="0">
            <a:spAutoFit/>
          </a:bodyPr>
          <a:lstStyle/>
          <a:p>
            <a:r>
              <a:rPr lang="en-US" sz="4800">
                <a:latin typeface="Times" panose="02020603050405020304" pitchFamily="18" charset="0"/>
                <a:cs typeface="Times" panose="02020603050405020304" pitchFamily="18" charset="0"/>
              </a:rPr>
              <a:t>I. KHỞI ĐỘNG</a:t>
            </a:r>
          </a:p>
        </p:txBody>
      </p:sp>
    </p:spTree>
    <p:extLst>
      <p:ext uri="{BB962C8B-B14F-4D97-AF65-F5344CB8AC3E}">
        <p14:creationId xmlns:p14="http://schemas.microsoft.com/office/powerpoint/2010/main" val="1843227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7680959" y="3985328"/>
            <a:ext cx="4511041"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7"/>
          <p:cNvSpPr>
            <a:spLocks noChangeArrowheads="1"/>
          </p:cNvSpPr>
          <p:nvPr/>
        </p:nvSpPr>
        <p:spPr bwMode="auto">
          <a:xfrm>
            <a:off x="5943600" y="984663"/>
            <a:ext cx="3124200" cy="2133600"/>
          </a:xfrm>
          <a:prstGeom prst="cloudCallout">
            <a:avLst>
              <a:gd name="adj1" fmla="val 34580"/>
              <a:gd name="adj2" fmla="val 99349"/>
            </a:avLst>
          </a:prstGeom>
          <a:solidFill>
            <a:srgbClr val="FFCCFF"/>
          </a:solidFill>
          <a:ln w="9525">
            <a:solidFill>
              <a:sysClr val="windowText" lastClr="000000"/>
            </a:solidFill>
            <a:round/>
            <a:headEnd/>
            <a:tailEnd/>
          </a:ln>
          <a:effectLst/>
          <a:ex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Minh đã</a:t>
            </a:r>
            <a:r>
              <a:rPr kumimoji="0" lang="en-US" sz="20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sử dụng cách thức nào để tự nhận thức bản thân</a:t>
            </a:r>
            <a:r>
              <a:rPr kumimoji="0" lang="en-US" sz="20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a:ln>
                  <a:noFill/>
                </a:ln>
                <a:solidFill>
                  <a:srgbClr val="A50021"/>
                </a:solidFill>
                <a:effectLst/>
                <a:uLnTx/>
                <a:uFillTx/>
                <a:latin typeface="Times" panose="02020603050405020304" pitchFamily="18" charset="0"/>
                <a:cs typeface="Times" panose="02020603050405020304" pitchFamily="18" charset="0"/>
              </a:rPr>
              <a:t>.</a:t>
            </a:r>
          </a:p>
        </p:txBody>
      </p:sp>
      <p:sp>
        <p:nvSpPr>
          <p:cNvPr id="6" name="AutoShape 7"/>
          <p:cNvSpPr>
            <a:spLocks noChangeArrowheads="1"/>
          </p:cNvSpPr>
          <p:nvPr/>
        </p:nvSpPr>
        <p:spPr bwMode="auto">
          <a:xfrm>
            <a:off x="9067800" y="574766"/>
            <a:ext cx="3124200" cy="2549922"/>
          </a:xfrm>
          <a:prstGeom prst="cloudCallout">
            <a:avLst>
              <a:gd name="adj1" fmla="val 18273"/>
              <a:gd name="adj2" fmla="val 102785"/>
            </a:avLst>
          </a:prstGeom>
          <a:solidFill>
            <a:srgbClr val="9BBB59">
              <a:lumMod val="20000"/>
              <a:lumOff val="80000"/>
            </a:srgbClr>
          </a:solidFill>
          <a:ln w="9525">
            <a:solidFill>
              <a:sysClr val="windowText" lastClr="000000"/>
            </a:solidFill>
            <a:round/>
            <a:headEnd/>
            <a:tailEnd/>
          </a:ln>
          <a:effectLst/>
          <a:extLst/>
        </p:spPr>
        <p:txBody>
          <a:bodyPr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a:solidFill>
                  <a:prstClr val="black"/>
                </a:solidFill>
                <a:latin typeface="Times" panose="02020603050405020304" pitchFamily="18" charset="0"/>
                <a:cs typeface="Times" panose="02020603050405020304" pitchFamily="18" charset="0"/>
              </a:rPr>
              <a:t>Để tự nhận thức bản thân tốt hơn, theo Em bạn Minh nên áp dụng them cách thức nào?</a:t>
            </a:r>
            <a:endParaRPr kumimoji="0" lang="en-US" sz="2000" b="0" i="0" u="none" strike="noStrike" kern="0" cap="none" spc="0" normalizeH="0" baseline="0" noProof="0" dirty="0">
              <a:ln>
                <a:noFill/>
              </a:ln>
              <a:solidFill>
                <a:prstClr val="black"/>
              </a:solidFill>
              <a:effectLst/>
              <a:uLnTx/>
              <a:uFillTx/>
              <a:latin typeface="Times" panose="02020603050405020304" pitchFamily="18" charset="0"/>
              <a:cs typeface="Times" panose="02020603050405020304" pitchFamily="18" charset="0"/>
            </a:endParaRPr>
          </a:p>
        </p:txBody>
      </p:sp>
      <p:pic>
        <p:nvPicPr>
          <p:cNvPr id="7" name="Google Shape;154;p8"/>
          <p:cNvPicPr preferRelativeResize="0"/>
          <p:nvPr/>
        </p:nvPicPr>
        <p:blipFill rotWithShape="1">
          <a:blip r:embed="rId3">
            <a:alphaModFix/>
          </a:blip>
          <a:srcRect l="16992" t="-937" r="50159" b="17086"/>
          <a:stretch/>
        </p:blipFill>
        <p:spPr>
          <a:xfrm>
            <a:off x="233265" y="774441"/>
            <a:ext cx="6376541" cy="6176866"/>
          </a:xfrm>
          <a:prstGeom prst="rect">
            <a:avLst/>
          </a:prstGeom>
          <a:noFill/>
          <a:ln>
            <a:noFill/>
          </a:ln>
        </p:spPr>
      </p:pic>
      <p:sp>
        <p:nvSpPr>
          <p:cNvPr id="8" name="Snip Diagonal Corner Rectangle 7"/>
          <p:cNvSpPr/>
          <p:nvPr/>
        </p:nvSpPr>
        <p:spPr>
          <a:xfrm>
            <a:off x="435996" y="11671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a:solidFill>
                  <a:prstClr val="black"/>
                </a:solidFill>
                <a:latin typeface="Times New Roman" panose="02020603050405020304" pitchFamily="18" charset="0"/>
                <a:cs typeface="Times New Roman" panose="02020603050405020304" pitchFamily="18" charset="0"/>
              </a:rPr>
              <a:t>Xử </a:t>
            </a:r>
            <a:r>
              <a:rPr lang="en-US" sz="2400" b="1" kern="0" dirty="0" err="1">
                <a:solidFill>
                  <a:prstClr val="black"/>
                </a:solidFill>
                <a:latin typeface="Times New Roman" panose="02020603050405020304" pitchFamily="18" charset="0"/>
                <a:cs typeface="Times New Roman" panose="02020603050405020304" pitchFamily="18" charset="0"/>
              </a:rPr>
              <a:t>lí</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tình</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huống</a:t>
            </a:r>
            <a:endParaRPr lang="en-US" sz="2400" b="1" kern="0" dirty="0">
              <a:solidFill>
                <a:prstClr val="black"/>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0" name="Table 9"/>
          <p:cNvGraphicFramePr>
            <a:graphicFrameLocks noGrp="1"/>
          </p:cNvGraphicFramePr>
          <p:nvPr>
            <p:extLst>
              <p:ext uri="{D42A27DB-BD31-4B8C-83A1-F6EECF244321}">
                <p14:modId xmlns:p14="http://schemas.microsoft.com/office/powerpoint/2010/main" val="1905222903"/>
              </p:ext>
            </p:extLst>
          </p:nvPr>
        </p:nvGraphicFramePr>
        <p:xfrm>
          <a:off x="601705" y="2497270"/>
          <a:ext cx="5341895" cy="3657600"/>
        </p:xfrm>
        <a:graphic>
          <a:graphicData uri="http://schemas.openxmlformats.org/drawingml/2006/table">
            <a:tbl>
              <a:tblPr/>
              <a:tblGrid>
                <a:gridCol w="5341895">
                  <a:extLst>
                    <a:ext uri="{9D8B030D-6E8A-4147-A177-3AD203B41FA5}">
                      <a16:colId xmlns:a16="http://schemas.microsoft.com/office/drawing/2014/main" val="20000"/>
                    </a:ext>
                  </a:extLst>
                </a:gridCol>
              </a:tblGrid>
              <a:tr h="9601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2400" kern="1200">
                          <a:solidFill>
                            <a:schemeClr val="tx1"/>
                          </a:solidFill>
                          <a:effectLst/>
                          <a:latin typeface="Times" panose="02020603050405020304" pitchFamily="18" charset="0"/>
                          <a:ea typeface="+mn-ea"/>
                          <a:cs typeface="Times" panose="02020603050405020304" pitchFamily="18" charset="0"/>
                        </a:rPr>
                        <a:t>3.</a:t>
                      </a:r>
                      <a:r>
                        <a:rPr lang="en-US" sz="2400" kern="1200" baseline="0">
                          <a:solidFill>
                            <a:schemeClr val="tx1"/>
                          </a:solidFill>
                          <a:effectLst/>
                          <a:latin typeface="Times" panose="02020603050405020304" pitchFamily="18" charset="0"/>
                          <a:ea typeface="+mn-ea"/>
                          <a:cs typeface="Times" panose="02020603050405020304" pitchFamily="18" charset="0"/>
                        </a:rPr>
                        <a:t> bạn Minh ở lớp 6A có hoàn cảnh gia đình khó khan nên thường cảm thấy tự ti, mặc cảm về bản thân, nhiều lúc muốn thôi học. Một lần, Minh đã đọc trên báo về một tấm gương vượt khó, cũng có hoàn cảnh khó khăn như mình nhưng đã nỗ lực vươn lên trở thành một sinh viên ưu tú, được ra nước ngoài học tập và thành đạt. Minh đã quyết tâm lấy tấm gương đó làm động lực để mình học giỏi và đạt được ước mơ.</a:t>
                      </a:r>
                      <a:endParaRPr lang="en-US" sz="2400" kern="1200" dirty="0">
                        <a:solidFill>
                          <a:schemeClr val="tx1"/>
                        </a:solidFill>
                        <a:effectLst/>
                        <a:latin typeface="Times" panose="02020603050405020304" pitchFamily="18" charset="0"/>
                        <a:ea typeface="+mn-ea"/>
                        <a:cs typeface="Times" panose="02020603050405020304" pitchFamily="18" charset="0"/>
                      </a:endParaRPr>
                    </a:p>
                  </a:txBody>
                  <a:tcPr marL="0" marR="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1" name="Shape 1"/>
          <p:cNvPicPr/>
          <p:nvPr/>
        </p:nvPicPr>
        <p:blipFill>
          <a:blip r:embed="rId5"/>
          <a:stretch/>
        </p:blipFill>
        <p:spPr>
          <a:xfrm>
            <a:off x="10487608" y="4781"/>
            <a:ext cx="1704392" cy="979882"/>
          </a:xfrm>
          <a:prstGeom prst="rect">
            <a:avLst/>
          </a:prstGeom>
          <a:noFill/>
          <a:ln>
            <a:noFill/>
          </a:ln>
        </p:spPr>
      </p:pic>
    </p:spTree>
    <p:extLst>
      <p:ext uri="{BB962C8B-B14F-4D97-AF65-F5344CB8AC3E}">
        <p14:creationId xmlns:p14="http://schemas.microsoft.com/office/powerpoint/2010/main" val="114483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stretch>
            <a:fillRect/>
          </a:stretch>
        </p:blipFill>
        <p:spPr>
          <a:xfrm>
            <a:off x="9842864" y="2498982"/>
            <a:ext cx="2516829" cy="4359018"/>
          </a:xfrm>
          <a:prstGeom prst="rect">
            <a:avLst/>
          </a:prstGeom>
        </p:spPr>
      </p:pic>
      <p:pic>
        <p:nvPicPr>
          <p:cNvPr id="25"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160098" y="398193"/>
            <a:ext cx="2150029" cy="2112622"/>
          </a:xfrm>
          <a:prstGeom prst="rect">
            <a:avLst/>
          </a:prstGeom>
        </p:spPr>
      </p:pic>
      <p:pic>
        <p:nvPicPr>
          <p:cNvPr id="26" name="Shape 1"/>
          <p:cNvPicPr/>
          <p:nvPr/>
        </p:nvPicPr>
        <p:blipFill>
          <a:blip r:embed="rId4"/>
          <a:stretch/>
        </p:blipFill>
        <p:spPr>
          <a:xfrm>
            <a:off x="11033760" y="0"/>
            <a:ext cx="1158240" cy="1048385"/>
          </a:xfrm>
          <a:prstGeom prst="rect">
            <a:avLst/>
          </a:prstGeom>
          <a:noFill/>
          <a:ln>
            <a:noFill/>
          </a:ln>
        </p:spPr>
      </p:pic>
      <p:sp>
        <p:nvSpPr>
          <p:cNvPr id="27" name="Rounded Rectangle 26"/>
          <p:cNvSpPr/>
          <p:nvPr/>
        </p:nvSpPr>
        <p:spPr>
          <a:xfrm>
            <a:off x="0" y="3163094"/>
            <a:ext cx="220762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Tự nhận thức bản thân</a:t>
            </a:r>
          </a:p>
        </p:txBody>
      </p:sp>
      <p:sp>
        <p:nvSpPr>
          <p:cNvPr id="28" name="Rounded Rectangle 27"/>
          <p:cNvSpPr/>
          <p:nvPr/>
        </p:nvSpPr>
        <p:spPr>
          <a:xfrm>
            <a:off x="2926078" y="382180"/>
            <a:ext cx="1045029" cy="666205"/>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Khái niệm</a:t>
            </a:r>
          </a:p>
        </p:txBody>
      </p:sp>
      <p:sp>
        <p:nvSpPr>
          <p:cNvPr id="29" name="Rounded Rectangle 28"/>
          <p:cNvSpPr/>
          <p:nvPr/>
        </p:nvSpPr>
        <p:spPr>
          <a:xfrm>
            <a:off x="4739639" y="201469"/>
            <a:ext cx="5525589" cy="102860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Times New Roman" panose="02020603050405020304" pitchFamily="18" charset="0"/>
                <a:cs typeface="Times" panose="02020603050405020304" pitchFamily="18" charset="0"/>
              </a:rPr>
              <a:t>Tự nhận thức bản thân là tự nhận ra những điểm mạnh, điểm yếu, đặc điểm riêng của mình để từ đó hoàn thiện bản thân.</a:t>
            </a:r>
            <a:endParaRPr lang="en-US" sz="2000">
              <a:latin typeface="Times" panose="02020603050405020304" pitchFamily="18" charset="0"/>
              <a:cs typeface="Times" panose="02020603050405020304" pitchFamily="18" charset="0"/>
            </a:endParaRPr>
          </a:p>
        </p:txBody>
      </p:sp>
      <p:sp>
        <p:nvSpPr>
          <p:cNvPr id="30" name="Rounded Rectangle 29"/>
          <p:cNvSpPr/>
          <p:nvPr/>
        </p:nvSpPr>
        <p:spPr>
          <a:xfrm>
            <a:off x="2963039" y="2248694"/>
            <a:ext cx="1008068" cy="9144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Ý nghĩa</a:t>
            </a:r>
          </a:p>
        </p:txBody>
      </p:sp>
      <p:sp>
        <p:nvSpPr>
          <p:cNvPr id="31" name="Rounded Rectangle 30"/>
          <p:cNvSpPr/>
          <p:nvPr/>
        </p:nvSpPr>
        <p:spPr>
          <a:xfrm>
            <a:off x="4739640" y="1709127"/>
            <a:ext cx="5525588" cy="160337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Tự nhận thức bản thân giúp chúng ta tin tưởng vào những giá trị của mình để phát huy những ưu điểm, hạn chế nhược điểm và kiên định với những mục tiêu đã đặt ra.</a:t>
            </a:r>
            <a:endParaRPr lang="en-US" sz="2000">
              <a:latin typeface="Times" panose="02020603050405020304" pitchFamily="18" charset="0"/>
              <a:cs typeface="Times" panose="02020603050405020304" pitchFamily="18" charset="0"/>
            </a:endParaRPr>
          </a:p>
        </p:txBody>
      </p:sp>
      <p:sp>
        <p:nvSpPr>
          <p:cNvPr id="32" name="Rounded Rectangle 31"/>
          <p:cNvSpPr/>
          <p:nvPr/>
        </p:nvSpPr>
        <p:spPr>
          <a:xfrm>
            <a:off x="2926078" y="4183471"/>
            <a:ext cx="1045029" cy="2530838"/>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000">
                <a:latin typeface="Times" panose="02020603050405020304" pitchFamily="18" charset="0"/>
                <a:cs typeface="Times" panose="02020603050405020304" pitchFamily="18" charset="0"/>
              </a:rPr>
              <a:t>Các cách tự nhận thức bản thân</a:t>
            </a:r>
          </a:p>
        </p:txBody>
      </p:sp>
      <p:sp>
        <p:nvSpPr>
          <p:cNvPr id="33" name="Rounded Rectangle 32"/>
          <p:cNvSpPr/>
          <p:nvPr/>
        </p:nvSpPr>
        <p:spPr>
          <a:xfrm>
            <a:off x="4739639" y="3791551"/>
            <a:ext cx="5525588" cy="6853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Tự suy nghĩ, phân tích, đánh giá điểm mạnh, điểm yếu, sở thích, tính cách của bản thân.</a:t>
            </a:r>
          </a:p>
        </p:txBody>
      </p:sp>
      <p:sp>
        <p:nvSpPr>
          <p:cNvPr id="34" name="Rounded Rectangle 33"/>
          <p:cNvSpPr/>
          <p:nvPr/>
        </p:nvSpPr>
        <p:spPr>
          <a:xfrm>
            <a:off x="4739639" y="4581406"/>
            <a:ext cx="5525588" cy="70117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những nhận xét, đánh giá của người khác về mình với tự nhận xét, tự đánh giá của bản thân.</a:t>
            </a:r>
          </a:p>
        </p:txBody>
      </p:sp>
      <p:sp>
        <p:nvSpPr>
          <p:cNvPr id="35" name="Rounded Rectangle 34"/>
          <p:cNvSpPr/>
          <p:nvPr/>
        </p:nvSpPr>
        <p:spPr>
          <a:xfrm>
            <a:off x="4739639" y="5374618"/>
            <a:ext cx="5525588" cy="75967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800"/>
              </a:spcAft>
            </a:pPr>
            <a:r>
              <a:rPr lang="en-US" sz="2000">
                <a:latin typeface="Times" panose="02020603050405020304" pitchFamily="18" charset="0"/>
                <a:ea typeface="Calibri" panose="020F0502020204030204" pitchFamily="34" charset="0"/>
                <a:cs typeface="Times" panose="02020603050405020304" pitchFamily="18" charset="0"/>
              </a:rPr>
              <a:t>So sánh mình với những tấm gương tốt, việc tốt để thấy mình cần phát huy và cần cố gắng điều gì.</a:t>
            </a:r>
          </a:p>
        </p:txBody>
      </p:sp>
      <p:sp>
        <p:nvSpPr>
          <p:cNvPr id="36" name="Rounded Rectangle 35"/>
          <p:cNvSpPr/>
          <p:nvPr/>
        </p:nvSpPr>
        <p:spPr>
          <a:xfrm>
            <a:off x="4739639" y="6226328"/>
            <a:ext cx="5525588" cy="70787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a:latin typeface="Times" panose="02020603050405020304" pitchFamily="18" charset="0"/>
                <a:ea typeface="Calibri" panose="020F0502020204030204" pitchFamily="34" charset="0"/>
                <a:cs typeface="Times" panose="02020603050405020304" pitchFamily="18" charset="0"/>
              </a:rPr>
              <a:t>Lập kế hoạch phát huy ưu điểm và sửa chữa nhược điểm của bản thân.</a:t>
            </a:r>
            <a:endParaRPr lang="en-US" sz="2000">
              <a:latin typeface="Times" panose="02020603050405020304" pitchFamily="18" charset="0"/>
              <a:cs typeface="Times" panose="02020603050405020304" pitchFamily="18" charset="0"/>
            </a:endParaRPr>
          </a:p>
        </p:txBody>
      </p:sp>
      <p:cxnSp>
        <p:nvCxnSpPr>
          <p:cNvPr id="38" name="Straight Arrow Connector 37"/>
          <p:cNvCxnSpPr>
            <a:stCxn id="27" idx="3"/>
            <a:endCxn id="28" idx="1"/>
          </p:cNvCxnSpPr>
          <p:nvPr/>
        </p:nvCxnSpPr>
        <p:spPr>
          <a:xfrm flipV="1">
            <a:off x="2207623" y="715283"/>
            <a:ext cx="718455" cy="29050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7" idx="3"/>
            <a:endCxn id="30" idx="1"/>
          </p:cNvCxnSpPr>
          <p:nvPr/>
        </p:nvCxnSpPr>
        <p:spPr>
          <a:xfrm flipV="1">
            <a:off x="2207623" y="2705894"/>
            <a:ext cx="75541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3"/>
            <a:endCxn id="32" idx="1"/>
          </p:cNvCxnSpPr>
          <p:nvPr/>
        </p:nvCxnSpPr>
        <p:spPr>
          <a:xfrm>
            <a:off x="2207623" y="3620294"/>
            <a:ext cx="718455" cy="18285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8" idx="3"/>
            <a:endCxn id="29" idx="1"/>
          </p:cNvCxnSpPr>
          <p:nvPr/>
        </p:nvCxnSpPr>
        <p:spPr>
          <a:xfrm>
            <a:off x="3971107" y="715283"/>
            <a:ext cx="768532" cy="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0" idx="3"/>
          </p:cNvCxnSpPr>
          <p:nvPr/>
        </p:nvCxnSpPr>
        <p:spPr>
          <a:xfrm>
            <a:off x="3971107" y="2705894"/>
            <a:ext cx="7685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32" idx="3"/>
            <a:endCxn id="33" idx="1"/>
          </p:cNvCxnSpPr>
          <p:nvPr/>
        </p:nvCxnSpPr>
        <p:spPr>
          <a:xfrm flipV="1">
            <a:off x="3971107" y="4134238"/>
            <a:ext cx="768532" cy="1314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2" idx="3"/>
            <a:endCxn id="34" idx="1"/>
          </p:cNvCxnSpPr>
          <p:nvPr/>
        </p:nvCxnSpPr>
        <p:spPr>
          <a:xfrm flipV="1">
            <a:off x="3971107" y="4931993"/>
            <a:ext cx="768532" cy="516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32" idx="3"/>
            <a:endCxn id="35" idx="1"/>
          </p:cNvCxnSpPr>
          <p:nvPr/>
        </p:nvCxnSpPr>
        <p:spPr>
          <a:xfrm>
            <a:off x="3971107" y="5448890"/>
            <a:ext cx="768532" cy="305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32" idx="3"/>
            <a:endCxn id="36" idx="1"/>
          </p:cNvCxnSpPr>
          <p:nvPr/>
        </p:nvCxnSpPr>
        <p:spPr>
          <a:xfrm>
            <a:off x="3971107" y="5448890"/>
            <a:ext cx="768532" cy="11313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8444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552" t="18446" r="18269" b="34732"/>
          <a:stretch/>
        </p:blipFill>
        <p:spPr bwMode="auto">
          <a:xfrm>
            <a:off x="0" y="0"/>
            <a:ext cx="11978639"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3982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1" y="769385"/>
            <a:ext cx="10743206" cy="5432632"/>
          </a:xfrm>
          <a:prstGeom prst="rect">
            <a:avLst/>
          </a:prstGeom>
        </p:spPr>
      </p:pic>
      <p:pic>
        <p:nvPicPr>
          <p:cNvPr id="5" name="Picture 4" descr="F:\360安全浏览器下载\六一\Nipic_2531170_60e991fb751d3f8f\Nipic_2531170_20140501162158900000 [转换].png"/>
          <p:cNvPicPr>
            <a:picLocks noChangeAspect="1" noChangeArrowheads="1"/>
          </p:cNvPicPr>
          <p:nvPr/>
        </p:nvPicPr>
        <p:blipFill>
          <a:blip r:embed="rId3"/>
          <a:srcRect/>
          <a:stretch>
            <a:fillRect/>
          </a:stretch>
        </p:blipFill>
        <p:spPr bwMode="auto">
          <a:xfrm>
            <a:off x="2857501" y="1185392"/>
            <a:ext cx="6720840" cy="5016625"/>
          </a:xfrm>
          <a:prstGeom prst="rect">
            <a:avLst/>
          </a:prstGeom>
          <a:noFill/>
          <a:ln w="9525">
            <a:noFill/>
            <a:miter lim="800000"/>
            <a:headEnd/>
            <a:tailEnd/>
          </a:ln>
        </p:spPr>
      </p:pic>
      <p:sp>
        <p:nvSpPr>
          <p:cNvPr id="6" name="TextBox 5"/>
          <p:cNvSpPr txBox="1"/>
          <p:nvPr/>
        </p:nvSpPr>
        <p:spPr>
          <a:xfrm>
            <a:off x="4135459" y="3278205"/>
            <a:ext cx="4166525" cy="830997"/>
          </a:xfrm>
          <a:prstGeom prst="rect">
            <a:avLst/>
          </a:prstGeom>
          <a:noFill/>
        </p:spPr>
        <p:txBody>
          <a:bodyPr wrap="none" rtlCol="0">
            <a:spAutoFit/>
          </a:bodyPr>
          <a:lstStyle/>
          <a:p>
            <a:r>
              <a:rPr lang="en-US" sz="4800">
                <a:latin typeface="Times" panose="02020603050405020304" pitchFamily="18" charset="0"/>
                <a:cs typeface="Times" panose="02020603050405020304" pitchFamily="18" charset="0"/>
              </a:rPr>
              <a:t>II. KHÁM PHÁ</a:t>
            </a:r>
          </a:p>
        </p:txBody>
      </p:sp>
    </p:spTree>
    <p:extLst>
      <p:ext uri="{BB962C8B-B14F-4D97-AF65-F5344CB8AC3E}">
        <p14:creationId xmlns:p14="http://schemas.microsoft.com/office/powerpoint/2010/main" val="3355352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6916" y="624234"/>
            <a:ext cx="10174557" cy="5604731"/>
            <a:chOff x="676916" y="624234"/>
            <a:chExt cx="10174557" cy="5604731"/>
          </a:xfrm>
        </p:grpSpPr>
        <p:pic>
          <p:nvPicPr>
            <p:cNvPr id="3" name="Picture 2">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a:extLst/>
          </p:spPr>
        </p:pic>
      </p:grpSp>
      <p:sp>
        <p:nvSpPr>
          <p:cNvPr id="7" name="Rectangle 6"/>
          <p:cNvSpPr/>
          <p:nvPr/>
        </p:nvSpPr>
        <p:spPr>
          <a:xfrm>
            <a:off x="3582606" y="2704490"/>
            <a:ext cx="5558449"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err="1">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a:solidFill>
                  <a:srgbClr val="FF0000"/>
                </a:solidFill>
                <a:latin typeface="#9Slide06 SVNSlow Attack" pitchFamily="2" charset="0"/>
                <a:ea typeface="Arial" panose="020B0604020202020204" pitchFamily="34" charset="0"/>
                <a:cs typeface="Arial" panose="020B0604020202020204" pitchFamily="34" charset="0"/>
              </a:rPr>
              <a:t> tự nhận thức bản thân.</a:t>
            </a:r>
            <a:endParaRPr lang="en-US" sz="3600" b="1" dirty="0">
              <a:solidFill>
                <a:srgbClr val="FF0000"/>
              </a:solidFill>
              <a:latin typeface="#9Slide06 SVNSlow Attack" pitchFamily="2" charset="0"/>
              <a:ea typeface="Arial" panose="020B0604020202020204" pitchFamily="34" charset="0"/>
              <a:cs typeface="Arial" panose="020B0604020202020204" pitchFamily="34" charset="0"/>
            </a:endParaRPr>
          </a:p>
        </p:txBody>
      </p:sp>
      <p:pic>
        <p:nvPicPr>
          <p:cNvPr id="8" name="Shape 1"/>
          <p:cNvPicPr/>
          <p:nvPr/>
        </p:nvPicPr>
        <p:blipFill>
          <a:blip r:embed="rId5"/>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536531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07039082"/>
              </p:ext>
            </p:extLst>
          </p:nvPr>
        </p:nvGraphicFramePr>
        <p:xfrm>
          <a:off x="0" y="205740"/>
          <a:ext cx="12192000" cy="6652260"/>
        </p:xfrm>
        <a:graphic>
          <a:graphicData uri="http://schemas.openxmlformats.org/drawingml/2006/table">
            <a:tbl>
              <a:tblPr firstRow="1" firstCol="1" bandRow="1"/>
              <a:tblGrid>
                <a:gridCol w="12192000">
                  <a:extLst>
                    <a:ext uri="{9D8B030D-6E8A-4147-A177-3AD203B41FA5}">
                      <a16:colId xmlns:a16="http://schemas.microsoft.com/office/drawing/2014/main" val="1544106080"/>
                    </a:ext>
                  </a:extLst>
                </a:gridCol>
              </a:tblGrid>
              <a:tr h="6652260">
                <a:tc>
                  <a:txBody>
                    <a:bodyPr/>
                    <a:lstStyle/>
                    <a:p>
                      <a:pPr marR="91440">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ĐỌC THÔNG TIN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ctr">
                        <a:lnSpc>
                          <a:spcPct val="107000"/>
                        </a:lnSpc>
                        <a:spcAft>
                          <a:spcPts val="0"/>
                        </a:spcAft>
                      </a:pPr>
                      <a:r>
                        <a:rPr lang="es-ES" sz="3200" b="1">
                          <a:effectLst/>
                          <a:latin typeface="Times" panose="02020603050405020304" pitchFamily="18" charset="0"/>
                          <a:ea typeface="Calibri" panose="020F0502020204030204" pitchFamily="34" charset="0"/>
                          <a:cs typeface="Times" panose="02020603050405020304" pitchFamily="18" charset="0"/>
                        </a:rPr>
                        <a:t>VƯỢT QUA MÔN KHOA HỌC TỰ NHIÊN</a:t>
                      </a:r>
                      <a:endParaRPr lang="en-US" sz="3200">
                        <a:effectLst/>
                        <a:latin typeface="Times" panose="02020603050405020304" pitchFamily="18" charset="0"/>
                        <a:ea typeface="Calibri" panose="020F0502020204030204" pitchFamily="34" charset="0"/>
                        <a:cs typeface="Times" panose="02020603050405020304" pitchFamily="18" charset="0"/>
                      </a:endParaRPr>
                    </a:p>
                    <a:p>
                      <a:pPr marR="91440" algn="just">
                        <a:lnSpc>
                          <a:spcPct val="107000"/>
                        </a:lnSpc>
                        <a:spcAft>
                          <a:spcPts val="0"/>
                        </a:spcAft>
                      </a:pPr>
                      <a:r>
                        <a:rPr lang="es-ES" sz="3200">
                          <a:effectLst/>
                          <a:latin typeface="Times" panose="02020603050405020304" pitchFamily="18" charset="0"/>
                          <a:ea typeface="Calibri" panose="020F0502020204030204" pitchFamily="34" charset="0"/>
                          <a:cs typeface="Times" panose="02020603050405020304" pitchFamily="18" charset="0"/>
                        </a:rPr>
                        <a:t>     Ngọc học giỏi rất nhiều môn học, nhưng môn Khoa học Tự nhiên là một trở ngại của em. Lần nào làm bài kiểm tra, Ngọc cũng bị điểm kém. Ngọc rất buồn và cảm thấy thất vọng về bản thân. Biết được điều này, cô giáo khuyên Ngọc nên tự khám phá bản thân và có niềm tin vào chính mình. Nghe lời khuyên của cô, Ngọc đã đặt mục tiêu khám phá điểm mạnh, điểm yếu và cố gắng vượt qua thử thách của môn Khoa học Tự nhiên. Kể từ đó, môn Khoa học Tự nhiên không còn là trở ngại đối với Ngọc nữa.</a:t>
                      </a:r>
                      <a:endParaRPr lang="en-US" sz="320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2719301"/>
                  </a:ext>
                </a:extLst>
              </a:tr>
            </a:tbl>
          </a:graphicData>
        </a:graphic>
      </p:graphicFrame>
    </p:spTree>
    <p:extLst>
      <p:ext uri="{BB962C8B-B14F-4D97-AF65-F5344CB8AC3E}">
        <p14:creationId xmlns:p14="http://schemas.microsoft.com/office/powerpoint/2010/main" val="268587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9390" t="14472" r="20833" b="10613"/>
          <a:stretch/>
        </p:blipFill>
        <p:spPr bwMode="auto">
          <a:xfrm>
            <a:off x="228600" y="0"/>
            <a:ext cx="11963400" cy="6858000"/>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5120640" y="0"/>
            <a:ext cx="3421962" cy="461665"/>
          </a:xfrm>
          <a:prstGeom prst="rect">
            <a:avLst/>
          </a:prstGeom>
          <a:noFill/>
        </p:spPr>
        <p:txBody>
          <a:bodyPr wrap="none" rtlCol="0">
            <a:spAutoFit/>
          </a:bodyPr>
          <a:lstStyle/>
          <a:p>
            <a:r>
              <a:rPr lang="en-US" sz="2400" b="1">
                <a:solidFill>
                  <a:srgbClr val="FF0000"/>
                </a:solidFill>
                <a:latin typeface="Times" panose="02020603050405020304" pitchFamily="18" charset="0"/>
                <a:cs typeface="Times" panose="02020603050405020304" pitchFamily="18" charset="0"/>
              </a:rPr>
              <a:t>QUAN SÁT HÌNH ẢNH</a:t>
            </a:r>
          </a:p>
        </p:txBody>
      </p:sp>
    </p:spTree>
    <p:extLst>
      <p:ext uri="{BB962C8B-B14F-4D97-AF65-F5344CB8AC3E}">
        <p14:creationId xmlns:p14="http://schemas.microsoft.com/office/powerpoint/2010/main" val="302716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3" name="Straight Arrow Connector 2">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4"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5"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6"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8"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a:effectLst/>
                <a:latin typeface="Times New Roman" panose="02020603050405020304" pitchFamily="18" charset="0"/>
                <a:ea typeface="Times New Roman" panose="02020603050405020304" pitchFamily="18" charset="0"/>
              </a:rPr>
              <a:t>……………………………………………………</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9" name="Straight Arrow Connector 8">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0" name="Straight Arrow Connector 9">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1" name="Straight Connector 10">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2" name="Straight Connector 11">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3" name="Straight Connector 12">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4"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5"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2162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down)">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rgbClr val="ED7D31">
              <a:lumMod val="20000"/>
              <a:lumOff val="80000"/>
            </a:srgbClr>
          </a:solidFill>
          <a:ln w="12700" cap="flat" cmpd="sng" algn="ctr">
            <a:solidFill>
              <a:srgbClr val="4472C4">
                <a:shade val="50000"/>
              </a:srgbClr>
            </a:solidFill>
            <a:prstDash val="solid"/>
            <a:miter lim="800000"/>
          </a:ln>
          <a:effectLst>
            <a:glow rad="139700">
              <a:srgbClr val="ED7D31">
                <a:satMod val="175000"/>
                <a:alpha val="40000"/>
              </a:srgbClr>
            </a:glo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PHIẾU BÀI TẬP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0000"/>
                </a:solidFill>
                <a:effectLst/>
                <a:uLnTx/>
                <a:uFillTx/>
                <a:latin typeface="Times" panose="02020603050405020304" pitchFamily="18" charset="0"/>
                <a:ea typeface="Times New Roman" panose="02020603050405020304" pitchFamily="18" charset="0"/>
                <a:cs typeface="Times" panose="02020603050405020304" pitchFamily="18" charset="0"/>
              </a:rPr>
              <a:t>(THẢO LUẬN NHÓM)</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rPr>
              <a:t> </a:t>
            </a:r>
          </a:p>
        </p:txBody>
      </p:sp>
      <p:cxnSp>
        <p:nvCxnSpPr>
          <p:cNvPr id="5" name="Straight Arrow Connector 4">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noFill/>
          <a:ln w="28575" cap="flat" cmpd="sng" algn="ctr">
            <a:solidFill>
              <a:srgbClr val="FF9933"/>
            </a:solidFill>
            <a:prstDash val="solid"/>
            <a:miter lim="800000"/>
            <a:tailEnd type="triangle"/>
          </a:ln>
          <a:effectLst/>
        </p:spPr>
      </p:cxnSp>
      <p:sp>
        <p:nvSpPr>
          <p:cNvPr id="6" name="Rectangle: Rounded Corners 13">
            <a:extLst>
              <a:ext uri="{FF2B5EF4-FFF2-40B4-BE49-F238E27FC236}">
                <a16:creationId xmlns:a16="http://schemas.microsoft.com/office/drawing/2014/main" id="{D57A15F4-FE97-4AD2-BA74-AA0DC8068413}"/>
              </a:ext>
            </a:extLst>
          </p:cNvPr>
          <p:cNvSpPr/>
          <p:nvPr/>
        </p:nvSpPr>
        <p:spPr>
          <a:xfrm>
            <a:off x="657802" y="2145607"/>
            <a:ext cx="3822412" cy="2034505"/>
          </a:xfrm>
          <a:prstGeom prst="roundRect">
            <a:avLst/>
          </a:prstGeom>
          <a:solidFill>
            <a:srgbClr val="CCFFCC"/>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solidFill>
                  <a:prstClr val="black"/>
                </a:solidFill>
                <a:effectLst/>
                <a:uLnTx/>
                <a:uFillTx/>
                <a:latin typeface="Times" panose="02020603050405020304" pitchFamily="18" charset="0"/>
                <a:cs typeface="Times" panose="02020603050405020304" pitchFamily="18" charset="0"/>
              </a:rPr>
              <a:t>Qua phần</a:t>
            </a:r>
            <a:r>
              <a:rPr kumimoji="0" lang="en-US" sz="2400" b="0" i="0" u="none" strike="noStrike" kern="0" cap="none" spc="0" normalizeH="0" noProof="0">
                <a:ln>
                  <a:noFill/>
                </a:ln>
                <a:solidFill>
                  <a:prstClr val="black"/>
                </a:solidFill>
                <a:effectLst/>
                <a:uLnTx/>
                <a:uFillTx/>
                <a:latin typeface="Times" panose="02020603050405020304" pitchFamily="18" charset="0"/>
                <a:cs typeface="Times" panose="02020603050405020304" pitchFamily="18" charset="0"/>
              </a:rPr>
              <a:t> đọc thông tin: Em thấy từu lời khuyên của cô giáo, Ngọc đã làm gì để vượt qua trở ngại môn Khoa học Tự nhiên.</a:t>
            </a:r>
          </a:p>
        </p:txBody>
      </p:sp>
      <p:sp>
        <p:nvSpPr>
          <p:cNvPr id="7" name="Rectangle: Rounded Corners 15">
            <a:extLst>
              <a:ext uri="{FF2B5EF4-FFF2-40B4-BE49-F238E27FC236}">
                <a16:creationId xmlns:a16="http://schemas.microsoft.com/office/drawing/2014/main" id="{F00E3249-ACD5-4D11-8D94-2D016D6532E8}"/>
              </a:ext>
            </a:extLst>
          </p:cNvPr>
          <p:cNvSpPr/>
          <p:nvPr/>
        </p:nvSpPr>
        <p:spPr>
          <a:xfrm>
            <a:off x="4605021" y="2226888"/>
            <a:ext cx="3938088" cy="195322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phần</a:t>
            </a:r>
            <a:r>
              <a:rPr kumimoji="0" lang="en-US" sz="240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hình ảnh: Cả hai bạn Minh và Hăng đã nhận ra những điểm mạnh, điểm yếu của bản thân, còn em thì sao?</a:t>
            </a:r>
            <a:endParaRPr kumimoji="0" lang="en-US" sz="240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sp>
        <p:nvSpPr>
          <p:cNvPr id="8"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Ngọc đã đặt mục tiêu khám phá điểm mạnh, điểm yếu và vượt qua môn khoa học tự nhiên.</a:t>
            </a:r>
          </a:p>
        </p:txBody>
      </p:sp>
      <p:sp>
        <p:nvSpPr>
          <p:cNvPr id="9"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a:latin typeface="Times New Roman" panose="02020603050405020304" pitchFamily="18" charset="0"/>
                <a:ea typeface="Times New Roman" panose="02020603050405020304" pitchFamily="18" charset="0"/>
              </a:rPr>
              <a:t>(Thông qua trò chơi phần khởi động)</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endParaRPr>
          </a:p>
        </p:txBody>
      </p:sp>
      <p:sp>
        <p:nvSpPr>
          <p:cNvPr id="10" name="Rectangle: Rounded Corners 25">
            <a:extLst>
              <a:ext uri="{FF2B5EF4-FFF2-40B4-BE49-F238E27FC236}">
                <a16:creationId xmlns:a16="http://schemas.microsoft.com/office/drawing/2014/main" id="{80C22BBF-9AA1-43CF-8D6D-95361CBA2933}"/>
              </a:ext>
            </a:extLst>
          </p:cNvPr>
          <p:cNvSpPr/>
          <p:nvPr/>
        </p:nvSpPr>
        <p:spPr>
          <a:xfrm>
            <a:off x="8386734" y="4629727"/>
            <a:ext cx="3469292" cy="2122055"/>
          </a:xfrm>
          <a:prstGeom prst="roundRect">
            <a:avLst/>
          </a:prstGeom>
          <a:solidFill>
            <a:srgbClr val="A5A5A5">
              <a:lumMod val="40000"/>
              <a:lumOff val="60000"/>
            </a:srgbClr>
          </a:solidFill>
          <a:ln w="12700" cap="flat" cmpd="sng" algn="ctr">
            <a:solidFill>
              <a:srgbClr val="4472C4">
                <a:shade val="50000"/>
              </a:srgbClr>
            </a:solidFill>
            <a:prstDash val="solid"/>
            <a:miter lim="800000"/>
          </a:ln>
          <a:effectLst/>
        </p:spPr>
        <p:txBody>
          <a:bodyPr rtlCol="0" anchor="ctr"/>
          <a:lstStyle/>
          <a:p>
            <a:pPr lvl="0"/>
            <a:r>
              <a:rPr lang="en-US" sz="2400">
                <a:effectLst/>
                <a:latin typeface="Times New Roman" panose="02020603050405020304" pitchFamily="18" charset="0"/>
                <a:ea typeface="Times New Roman" panose="02020603050405020304" pitchFamily="18" charset="0"/>
              </a:rPr>
              <a:t>Tự nhận thức bản thân là tự nhận ra những điểm mạnh, điểm yếu, đặc điểm riêng của mình để từ đó hoàn thiện bản thân.</a:t>
            </a:r>
            <a:endParaRPr kumimoji="0" lang="en-US" sz="2400" b="0" i="0" u="none" strike="noStrike" kern="0" cap="none" spc="0" normalizeH="0" baseline="0" noProof="0" dirty="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p:cxnSp>
        <p:nvCxnSpPr>
          <p:cNvPr id="11" name="Straight Arrow Connector 10">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noFill/>
          <a:ln w="28575" cap="flat" cmpd="sng" algn="ctr">
            <a:solidFill>
              <a:srgbClr val="FF9933"/>
            </a:solidFill>
            <a:prstDash val="solid"/>
            <a:miter lim="800000"/>
            <a:tailEnd type="triangle"/>
          </a:ln>
          <a:effectLst/>
        </p:spPr>
      </p:cxnSp>
      <p:cxnSp>
        <p:nvCxnSpPr>
          <p:cNvPr id="12" name="Straight Arrow Connector 11">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noFill/>
          <a:ln w="28575" cap="flat" cmpd="sng" algn="ctr">
            <a:solidFill>
              <a:srgbClr val="FF9933"/>
            </a:solidFill>
            <a:prstDash val="solid"/>
            <a:miter lim="800000"/>
            <a:tailEnd type="triangle"/>
          </a:ln>
          <a:effectLst/>
        </p:spPr>
      </p:cxnSp>
      <p:cxnSp>
        <p:nvCxnSpPr>
          <p:cNvPr id="13" name="Straight Connector 12">
            <a:extLst>
              <a:ext uri="{FF2B5EF4-FFF2-40B4-BE49-F238E27FC236}">
                <a16:creationId xmlns:a16="http://schemas.microsoft.com/office/drawing/2014/main" id="{C76D9141-C5C8-4EDF-8BAE-38C3C91A0D8B}"/>
              </a:ext>
            </a:extLst>
          </p:cNvPr>
          <p:cNvCxnSpPr>
            <a:cxnSpLocks/>
          </p:cNvCxnSpPr>
          <p:nvPr/>
        </p:nvCxnSpPr>
        <p:spPr>
          <a:xfrm flipH="1">
            <a:off x="2660303" y="4180114"/>
            <a:ext cx="17583" cy="449613"/>
          </a:xfrm>
          <a:prstGeom prst="line">
            <a:avLst/>
          </a:prstGeom>
          <a:noFill/>
          <a:ln w="28575" cap="flat" cmpd="sng" algn="ctr">
            <a:solidFill>
              <a:srgbClr val="ED7D31"/>
            </a:solidFill>
            <a:prstDash val="dash"/>
            <a:round/>
            <a:headEnd type="none" w="med" len="med"/>
            <a:tailEnd type="none" w="med" len="med"/>
          </a:ln>
          <a:effectLst/>
        </p:spPr>
      </p:cxnSp>
      <p:cxnSp>
        <p:nvCxnSpPr>
          <p:cNvPr id="14" name="Straight Connector 13">
            <a:extLst>
              <a:ext uri="{FF2B5EF4-FFF2-40B4-BE49-F238E27FC236}">
                <a16:creationId xmlns:a16="http://schemas.microsoft.com/office/drawing/2014/main" id="{18EAD728-281A-4CBC-B6CB-AC46CE78C292}"/>
              </a:ext>
            </a:extLst>
          </p:cNvPr>
          <p:cNvCxnSpPr>
            <a:cxnSpLocks/>
          </p:cNvCxnSpPr>
          <p:nvPr/>
        </p:nvCxnSpPr>
        <p:spPr>
          <a:xfrm>
            <a:off x="6297584" y="4180112"/>
            <a:ext cx="39023" cy="515654"/>
          </a:xfrm>
          <a:prstGeom prst="line">
            <a:avLst/>
          </a:prstGeom>
          <a:noFill/>
          <a:ln w="28575" cap="flat" cmpd="sng" algn="ctr">
            <a:solidFill>
              <a:srgbClr val="ED7D3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noFill/>
          <a:ln w="28575" cap="flat" cmpd="sng" algn="ctr">
            <a:solidFill>
              <a:srgbClr val="ED7D31"/>
            </a:solidFill>
            <a:prstDash val="dash"/>
            <a:round/>
            <a:headEnd type="none" w="med" len="med"/>
            <a:tailEnd type="none" w="med" len="med"/>
          </a:ln>
          <a:effectLst/>
        </p:spPr>
      </p:cxnSp>
      <p:sp>
        <p:nvSpPr>
          <p:cNvPr id="16" name="Rectangle: Rounded Corners 15">
            <a:extLst>
              <a:ext uri="{FF2B5EF4-FFF2-40B4-BE49-F238E27FC236}">
                <a16:creationId xmlns:a16="http://schemas.microsoft.com/office/drawing/2014/main" id="{F00E3249-ACD5-4D11-8D94-2D016D6532E8}"/>
              </a:ext>
            </a:extLst>
          </p:cNvPr>
          <p:cNvSpPr/>
          <p:nvPr/>
        </p:nvSpPr>
        <p:spPr>
          <a:xfrm>
            <a:off x="8672137" y="2216728"/>
            <a:ext cx="3183889" cy="1963384"/>
          </a:xfrm>
          <a:prstGeom prst="roundRect">
            <a:avLst/>
          </a:prstGeom>
          <a:solidFill>
            <a:srgbClr val="CCFFCC"/>
          </a:solidFill>
          <a:ln w="12700" cap="flat" cmpd="sng" algn="ctr">
            <a:solidFill>
              <a:srgbClr val="4472C4">
                <a:shade val="50000"/>
              </a:srgbClr>
            </a:solidFill>
            <a:prstDash val="solid"/>
            <a:miter lim="800000"/>
          </a:ln>
          <a:effectLst>
            <a:outerShdw blurRad="50800" dist="38100" dir="2700000" algn="tl" rotWithShape="0">
              <a:prstClr val="black">
                <a:alpha val="40000"/>
              </a:prst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a:ln>
                  <a:noFill/>
                </a:ln>
                <a:effectLst/>
                <a:uLnTx/>
                <a:uFillTx/>
                <a:latin typeface="Times New Roman" panose="02020603050405020304" pitchFamily="18" charset="0"/>
                <a:ea typeface="Times New Roman" panose="02020603050405020304" pitchFamily="18" charset="0"/>
                <a:cs typeface="+mn-cs"/>
              </a:rPr>
              <a:t>Qua đó,</a:t>
            </a:r>
            <a:r>
              <a:rPr kumimoji="0" lang="en-US" sz="2400" b="0" i="0" u="none" strike="noStrike" kern="0" cap="none" spc="0" normalizeH="0" noProof="0">
                <a:ln>
                  <a:noFill/>
                </a:ln>
                <a:effectLst/>
                <a:uLnTx/>
                <a:uFillTx/>
                <a:latin typeface="Times New Roman" panose="02020603050405020304" pitchFamily="18" charset="0"/>
                <a:ea typeface="Times New Roman" panose="02020603050405020304" pitchFamily="18" charset="0"/>
                <a:cs typeface="+mn-cs"/>
              </a:rPr>
              <a:t> em hiểu thế nào là tự nhận thức bản thân</a:t>
            </a:r>
            <a:endParaRPr kumimoji="0" lang="en-US" sz="2400" b="0" i="0" u="none" strike="noStrike" kern="0" cap="none" spc="0" normalizeH="0" baseline="0" noProof="0" dirty="0">
              <a:ln>
                <a:noFill/>
              </a:ln>
              <a:effectLst/>
              <a:uLnTx/>
              <a:uFillTx/>
              <a:latin typeface="Times New Roman" panose="02020603050405020304" pitchFamily="18" charset="0"/>
              <a:ea typeface="Times New Roman" panose="02020603050405020304" pitchFamily="18" charset="0"/>
              <a:cs typeface="+mn-cs"/>
            </a:endParaRPr>
          </a:p>
        </p:txBody>
      </p:sp>
      <p:pic>
        <p:nvPicPr>
          <p:cNvPr id="17" name="Shape 1"/>
          <p:cNvPicPr/>
          <p:nvPr/>
        </p:nvPicPr>
        <p:blipFill>
          <a:blip r:embed="rId2"/>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36265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down)">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1286</Words>
  <Application>Microsoft Office PowerPoint</Application>
  <PresentationFormat>Widescreen</PresentationFormat>
  <Paragraphs>79</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#9Slide05 Brannboll Ny</vt:lpstr>
      <vt:lpstr>#9Slide06 SVNSlow Attack</vt:lpstr>
      <vt:lpstr>Arial</vt:lpstr>
      <vt:lpstr>Calibri</vt:lpstr>
      <vt:lpstr>Calibri Light</vt:lpstr>
      <vt:lpstr>Segoe Print</vt:lpstr>
      <vt:lpstr>Snap ITC</vt:lpstr>
      <vt:lpstr>SVN-Vanilla Daisy Pro</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35</cp:revision>
  <dcterms:created xsi:type="dcterms:W3CDTF">2021-07-10T07:14:28Z</dcterms:created>
  <dcterms:modified xsi:type="dcterms:W3CDTF">2025-05-17T09:00:44Z</dcterms:modified>
</cp:coreProperties>
</file>