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33" r:id="rId5"/>
    <p:sldMasterId id="2147483745" r:id="rId6"/>
    <p:sldMasterId id="2147483757" r:id="rId7"/>
    <p:sldMasterId id="2147483769" r:id="rId8"/>
    <p:sldMasterId id="2147483781" r:id="rId9"/>
    <p:sldMasterId id="2147483793" r:id="rId10"/>
    <p:sldMasterId id="2147483805" r:id="rId11"/>
    <p:sldMasterId id="2147483817" r:id="rId12"/>
    <p:sldMasterId id="2147483829" r:id="rId13"/>
    <p:sldMasterId id="2147483841" r:id="rId14"/>
    <p:sldMasterId id="2147483853" r:id="rId15"/>
    <p:sldMasterId id="2147483865" r:id="rId16"/>
    <p:sldMasterId id="2147483877" r:id="rId17"/>
    <p:sldMasterId id="2147483889" r:id="rId18"/>
    <p:sldMasterId id="2147483901" r:id="rId19"/>
    <p:sldMasterId id="2147483913" r:id="rId20"/>
    <p:sldMasterId id="2147483925" r:id="rId21"/>
    <p:sldMasterId id="2147483937" r:id="rId22"/>
    <p:sldMasterId id="2147483949" r:id="rId23"/>
    <p:sldMasterId id="2147483961" r:id="rId24"/>
    <p:sldMasterId id="2147483973" r:id="rId25"/>
    <p:sldMasterId id="2147483985" r:id="rId26"/>
    <p:sldMasterId id="2147483997" r:id="rId27"/>
    <p:sldMasterId id="2147484009" r:id="rId28"/>
    <p:sldMasterId id="2147484021" r:id="rId29"/>
    <p:sldMasterId id="2147484033" r:id="rId30"/>
    <p:sldMasterId id="2147484045" r:id="rId31"/>
    <p:sldMasterId id="2147484057" r:id="rId32"/>
    <p:sldMasterId id="2147484069" r:id="rId33"/>
    <p:sldMasterId id="2147484081" r:id="rId34"/>
    <p:sldMasterId id="2147484093" r:id="rId35"/>
    <p:sldMasterId id="2147484105" r:id="rId36"/>
    <p:sldMasterId id="2147484117" r:id="rId37"/>
    <p:sldMasterId id="2147484129" r:id="rId38"/>
    <p:sldMasterId id="2147484141" r:id="rId39"/>
    <p:sldMasterId id="2147484153" r:id="rId40"/>
    <p:sldMasterId id="2147484165" r:id="rId41"/>
    <p:sldMasterId id="2147484177" r:id="rId42"/>
    <p:sldMasterId id="2147484189" r:id="rId43"/>
    <p:sldMasterId id="2147484201" r:id="rId44"/>
    <p:sldMasterId id="2147484213" r:id="rId45"/>
  </p:sldMasterIdLst>
  <p:notesMasterIdLst>
    <p:notesMasterId r:id="rId93"/>
  </p:notesMasterIdLst>
  <p:sldIdLst>
    <p:sldId id="257" r:id="rId46"/>
    <p:sldId id="261" r:id="rId47"/>
    <p:sldId id="262" r:id="rId48"/>
    <p:sldId id="267" r:id="rId49"/>
    <p:sldId id="266" r:id="rId50"/>
    <p:sldId id="268" r:id="rId51"/>
    <p:sldId id="265" r:id="rId52"/>
    <p:sldId id="271" r:id="rId53"/>
    <p:sldId id="272" r:id="rId54"/>
    <p:sldId id="273" r:id="rId55"/>
    <p:sldId id="274" r:id="rId56"/>
    <p:sldId id="275" r:id="rId57"/>
    <p:sldId id="276" r:id="rId58"/>
    <p:sldId id="277" r:id="rId59"/>
    <p:sldId id="278" r:id="rId60"/>
    <p:sldId id="279" r:id="rId61"/>
    <p:sldId id="280" r:id="rId62"/>
    <p:sldId id="281" r:id="rId63"/>
    <p:sldId id="282" r:id="rId64"/>
    <p:sldId id="283" r:id="rId65"/>
    <p:sldId id="284"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311" r:id="rId80"/>
    <p:sldId id="299" r:id="rId81"/>
    <p:sldId id="298" r:id="rId82"/>
    <p:sldId id="300" r:id="rId83"/>
    <p:sldId id="301" r:id="rId84"/>
    <p:sldId id="302" r:id="rId85"/>
    <p:sldId id="303" r:id="rId86"/>
    <p:sldId id="304" r:id="rId87"/>
    <p:sldId id="305" r:id="rId88"/>
    <p:sldId id="306" r:id="rId89"/>
    <p:sldId id="307" r:id="rId90"/>
    <p:sldId id="258" r:id="rId91"/>
    <p:sldId id="308"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7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3.xml"/><Relationship Id="rId64" Type="http://schemas.openxmlformats.org/officeDocument/2006/relationships/slide" Target="slides/slide19.xml"/><Relationship Id="rId69" Type="http://schemas.openxmlformats.org/officeDocument/2006/relationships/slide" Target="slides/slide24.xml"/><Relationship Id="rId80" Type="http://schemas.openxmlformats.org/officeDocument/2006/relationships/slide" Target="slides/slide35.xml"/><Relationship Id="rId85"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1.xml"/><Relationship Id="rId59" Type="http://schemas.openxmlformats.org/officeDocument/2006/relationships/slide" Target="slides/slide14.xml"/><Relationship Id="rId67" Type="http://schemas.openxmlformats.org/officeDocument/2006/relationships/slide" Target="slides/slide2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slide" Target="slides/slide25.xml"/><Relationship Id="rId75" Type="http://schemas.openxmlformats.org/officeDocument/2006/relationships/slide" Target="slides/slide30.xml"/><Relationship Id="rId83" Type="http://schemas.openxmlformats.org/officeDocument/2006/relationships/slide" Target="slides/slide38.xml"/><Relationship Id="rId88" Type="http://schemas.openxmlformats.org/officeDocument/2006/relationships/slide" Target="slides/slide43.xml"/><Relationship Id="rId91" Type="http://schemas.openxmlformats.org/officeDocument/2006/relationships/slide" Target="slides/slide4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slide" Target="slides/slide1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slide" Target="slides/slide33.xml"/><Relationship Id="rId81" Type="http://schemas.openxmlformats.org/officeDocument/2006/relationships/slide" Target="slides/slide36.xml"/><Relationship Id="rId86" Type="http://schemas.openxmlformats.org/officeDocument/2006/relationships/slide" Target="slides/slide4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61" Type="http://schemas.openxmlformats.org/officeDocument/2006/relationships/slide" Target="slides/slide16.xml"/><Relationship Id="rId82"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6BEE8F-C64A-48A9-8EB5-54EBB3413FE0}" type="datetimeFigureOut">
              <a:rPr lang="en-US" smtClean="0"/>
              <a:t>17/5/2025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0989C-FDDA-4C34-BE53-891AED2680DF}" type="slidenum">
              <a:rPr lang="en-US" smtClean="0"/>
              <a:t>‹#›</a:t>
            </a:fld>
            <a:endParaRPr lang="en-US"/>
          </a:p>
        </p:txBody>
      </p:sp>
    </p:spTree>
    <p:extLst>
      <p:ext uri="{BB962C8B-B14F-4D97-AF65-F5344CB8AC3E}">
        <p14:creationId xmlns:p14="http://schemas.microsoft.com/office/powerpoint/2010/main" val="1788707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0989C-FDDA-4C34-BE53-891AED2680D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953582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61926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2395116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439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1697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1258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291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1756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4529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68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1612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2331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55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29729970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1796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867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1173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1555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2313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1477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9250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5093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278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273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268F76-7767-42AD-85BF-E87E1C9FE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034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47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883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1444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7733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3113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0157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6157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6262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2702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408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1FF0BE-FC02-40F7-82C8-6C62B8C84F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01467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754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9186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4547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0626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187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7248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666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6019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492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091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9B4ADA-2375-45D9-9A24-77E85D8200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8691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6435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412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3698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0768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8189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2493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4349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0718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8535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206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ADF333-A2E7-47F9-A45B-1D4670C930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175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7767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381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0204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5950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5694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5499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0215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8431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5835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517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CEC89D-383B-4F06-807F-1F18E99E9B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7445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4037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4427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9288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8409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3534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7559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2609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9156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3155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434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139B7DF-51E1-4710-9C17-273E2A6E17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1888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2847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0446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774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0708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3781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4296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6238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1711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0720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74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BEDF86D-5059-4A82-89B5-202EEEC5F5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613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4155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0666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5269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920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4481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7792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157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7388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9919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238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EB017D-6119-4081-8CF9-FCF8B6E7AA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3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384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3269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2110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8797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0584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8495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1621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4478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0030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445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100095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F2BFA7-D94E-45D4-A964-9DC477784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15900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267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5054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9066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1215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045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3992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019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1900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218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583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9232CB-47E7-4340-A4B1-5D0EF9FDA1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4179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1294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6086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0457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4795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6771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285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6935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9896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901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179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335623-487E-4C58-9692-F050DBA58A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7162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4574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1319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4991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0781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2711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4455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5683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0370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8083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100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0620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360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9011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2414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9744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7332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5416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7591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7303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1936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700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76137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640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1906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8999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12169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7667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48816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8920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4326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9419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74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2399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5902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70953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4094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4137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4857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2815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2805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0096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7627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07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727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6894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5827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4054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1769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7627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6372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8453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0763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1138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629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9545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9944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50301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8435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0782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8547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6284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77931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3684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6852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173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0676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743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3791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4057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745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2332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4907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53536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7547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79791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183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867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6518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5186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0564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1998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82231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3663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51233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0388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9354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00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3DEC64-484B-4686-86D8-D47FE2C18C2E}"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3731947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878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31201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90275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53477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7150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53514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6061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8094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78992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8091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793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4094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36025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0759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9742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1397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1841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8743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0625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4979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3731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75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77265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0144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7381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59570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20080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7398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09651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3277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6913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15719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199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66267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09046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72325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18969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2324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7556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21339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55859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8417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0255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649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900"/>
            </a:lvl1pPr>
            <a:lvl2pPr marL="369235" indent="0" algn="ctr">
              <a:buNone/>
              <a:defRPr sz="1600"/>
            </a:lvl2pPr>
            <a:lvl3pPr marL="738469" indent="0" algn="ctr">
              <a:buNone/>
              <a:defRPr sz="1500"/>
            </a:lvl3pPr>
            <a:lvl4pPr marL="1107704" indent="0" algn="ctr">
              <a:buNone/>
              <a:defRPr sz="1300"/>
            </a:lvl4pPr>
            <a:lvl5pPr marL="1476939" indent="0" algn="ctr">
              <a:buNone/>
              <a:defRPr sz="1300"/>
            </a:lvl5pPr>
            <a:lvl6pPr marL="1846174" indent="0" algn="ctr">
              <a:buNone/>
              <a:defRPr sz="1300"/>
            </a:lvl6pPr>
            <a:lvl7pPr marL="2215408" indent="0" algn="ctr">
              <a:buNone/>
              <a:defRPr sz="1300"/>
            </a:lvl7pPr>
            <a:lvl8pPr marL="2584643" indent="0" algn="ctr">
              <a:buNone/>
              <a:defRPr sz="1300"/>
            </a:lvl8pPr>
            <a:lvl9pPr marL="2953878" indent="0" algn="ctr">
              <a:buNone/>
              <a:defRPr sz="13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AC5FDCA-AD6D-4024-A954-0B4183B60A55}" type="slidenum">
              <a:rPr lang="vi-VN" altLang="vi-VN"/>
              <a:pPr/>
              <a:t>‹#›</a:t>
            </a:fld>
            <a:endParaRPr lang="vi-VN" altLang="vi-VN"/>
          </a:p>
        </p:txBody>
      </p:sp>
    </p:spTree>
    <p:extLst>
      <p:ext uri="{BB962C8B-B14F-4D97-AF65-F5344CB8AC3E}">
        <p14:creationId xmlns:p14="http://schemas.microsoft.com/office/powerpoint/2010/main" val="39063236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466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1814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6229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4030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5237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47299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8804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47810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57225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75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8303E4-8AAB-4520-9331-3CC07B1A9F2D}" type="slidenum">
              <a:rPr lang="vi-VN" altLang="vi-VN"/>
              <a:pPr/>
              <a:t>‹#›</a:t>
            </a:fld>
            <a:endParaRPr lang="vi-VN" altLang="vi-VN"/>
          </a:p>
        </p:txBody>
      </p:sp>
    </p:spTree>
    <p:extLst>
      <p:ext uri="{BB962C8B-B14F-4D97-AF65-F5344CB8AC3E}">
        <p14:creationId xmlns:p14="http://schemas.microsoft.com/office/powerpoint/2010/main" val="376563255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6993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759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08147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0339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4112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80559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4464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15704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26646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025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1900">
                <a:solidFill>
                  <a:schemeClr val="tx1">
                    <a:tint val="75000"/>
                  </a:schemeClr>
                </a:solidFill>
              </a:defRPr>
            </a:lvl1pPr>
            <a:lvl2pPr marL="369235" indent="0">
              <a:buNone/>
              <a:defRPr sz="1600">
                <a:solidFill>
                  <a:schemeClr val="tx1">
                    <a:tint val="75000"/>
                  </a:schemeClr>
                </a:solidFill>
              </a:defRPr>
            </a:lvl2pPr>
            <a:lvl3pPr marL="738469" indent="0">
              <a:buNone/>
              <a:defRPr sz="1500">
                <a:solidFill>
                  <a:schemeClr val="tx1">
                    <a:tint val="75000"/>
                  </a:schemeClr>
                </a:solidFill>
              </a:defRPr>
            </a:lvl3pPr>
            <a:lvl4pPr marL="1107704" indent="0">
              <a:buNone/>
              <a:defRPr sz="1300">
                <a:solidFill>
                  <a:schemeClr val="tx1">
                    <a:tint val="75000"/>
                  </a:schemeClr>
                </a:solidFill>
              </a:defRPr>
            </a:lvl4pPr>
            <a:lvl5pPr marL="1476939" indent="0">
              <a:buNone/>
              <a:defRPr sz="1300">
                <a:solidFill>
                  <a:schemeClr val="tx1">
                    <a:tint val="75000"/>
                  </a:schemeClr>
                </a:solidFill>
              </a:defRPr>
            </a:lvl5pPr>
            <a:lvl6pPr marL="1846174" indent="0">
              <a:buNone/>
              <a:defRPr sz="1300">
                <a:solidFill>
                  <a:schemeClr val="tx1">
                    <a:tint val="75000"/>
                  </a:schemeClr>
                </a:solidFill>
              </a:defRPr>
            </a:lvl6pPr>
            <a:lvl7pPr marL="2215408" indent="0">
              <a:buNone/>
              <a:defRPr sz="1300">
                <a:solidFill>
                  <a:schemeClr val="tx1">
                    <a:tint val="75000"/>
                  </a:schemeClr>
                </a:solidFill>
              </a:defRPr>
            </a:lvl7pPr>
            <a:lvl8pPr marL="2584643" indent="0">
              <a:buNone/>
              <a:defRPr sz="1300">
                <a:solidFill>
                  <a:schemeClr val="tx1">
                    <a:tint val="75000"/>
                  </a:schemeClr>
                </a:solidFill>
              </a:defRPr>
            </a:lvl8pPr>
            <a:lvl9pPr marL="2953878" indent="0">
              <a:buNone/>
              <a:defRPr sz="13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AC8ECA3-4A10-4FC0-8159-AB2A712B151E}" type="slidenum">
              <a:rPr lang="vi-VN" altLang="vi-VN"/>
              <a:pPr/>
              <a:t>‹#›</a:t>
            </a:fld>
            <a:endParaRPr lang="vi-VN" altLang="vi-VN"/>
          </a:p>
        </p:txBody>
      </p:sp>
    </p:spTree>
    <p:extLst>
      <p:ext uri="{BB962C8B-B14F-4D97-AF65-F5344CB8AC3E}">
        <p14:creationId xmlns:p14="http://schemas.microsoft.com/office/powerpoint/2010/main" val="15703555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37152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22452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47217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70007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98136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94659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26994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11727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83884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02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1052022-3505-4017-A74D-FDD30CD7494E}" type="slidenum">
              <a:rPr lang="vi-VN" altLang="vi-VN"/>
              <a:pPr/>
              <a:t>‹#›</a:t>
            </a:fld>
            <a:endParaRPr lang="vi-VN" altLang="vi-VN"/>
          </a:p>
        </p:txBody>
      </p:sp>
    </p:spTree>
    <p:extLst>
      <p:ext uri="{BB962C8B-B14F-4D97-AF65-F5344CB8AC3E}">
        <p14:creationId xmlns:p14="http://schemas.microsoft.com/office/powerpoint/2010/main" val="141486723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92973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34480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8100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67756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28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36180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5447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76269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90814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709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69235" indent="0">
              <a:buNone/>
              <a:defRPr sz="1600" b="1"/>
            </a:lvl2pPr>
            <a:lvl3pPr marL="738469" indent="0">
              <a:buNone/>
              <a:defRPr sz="1500" b="1"/>
            </a:lvl3pPr>
            <a:lvl4pPr marL="1107704" indent="0">
              <a:buNone/>
              <a:defRPr sz="1300" b="1"/>
            </a:lvl4pPr>
            <a:lvl5pPr marL="1476939" indent="0">
              <a:buNone/>
              <a:defRPr sz="1300" b="1"/>
            </a:lvl5pPr>
            <a:lvl6pPr marL="1846174" indent="0">
              <a:buNone/>
              <a:defRPr sz="1300" b="1"/>
            </a:lvl6pPr>
            <a:lvl7pPr marL="2215408" indent="0">
              <a:buNone/>
              <a:defRPr sz="1300" b="1"/>
            </a:lvl7pPr>
            <a:lvl8pPr marL="2584643" indent="0">
              <a:buNone/>
              <a:defRPr sz="1300" b="1"/>
            </a:lvl8pPr>
            <a:lvl9pPr marL="2953878" indent="0">
              <a:buNone/>
              <a:defRPr sz="13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900" b="1"/>
            </a:lvl1pPr>
            <a:lvl2pPr marL="369235" indent="0">
              <a:buNone/>
              <a:defRPr sz="1600" b="1"/>
            </a:lvl2pPr>
            <a:lvl3pPr marL="738469" indent="0">
              <a:buNone/>
              <a:defRPr sz="1500" b="1"/>
            </a:lvl3pPr>
            <a:lvl4pPr marL="1107704" indent="0">
              <a:buNone/>
              <a:defRPr sz="1300" b="1"/>
            </a:lvl4pPr>
            <a:lvl5pPr marL="1476939" indent="0">
              <a:buNone/>
              <a:defRPr sz="1300" b="1"/>
            </a:lvl5pPr>
            <a:lvl6pPr marL="1846174" indent="0">
              <a:buNone/>
              <a:defRPr sz="1300" b="1"/>
            </a:lvl6pPr>
            <a:lvl7pPr marL="2215408" indent="0">
              <a:buNone/>
              <a:defRPr sz="1300" b="1"/>
            </a:lvl7pPr>
            <a:lvl8pPr marL="2584643" indent="0">
              <a:buNone/>
              <a:defRPr sz="1300" b="1"/>
            </a:lvl8pPr>
            <a:lvl9pPr marL="2953878" indent="0">
              <a:buNone/>
              <a:defRPr sz="13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1C81ED-C91D-483C-B955-3669776BEA86}" type="slidenum">
              <a:rPr lang="vi-VN" altLang="vi-VN"/>
              <a:pPr/>
              <a:t>‹#›</a:t>
            </a:fld>
            <a:endParaRPr lang="vi-VN" altLang="vi-VN"/>
          </a:p>
        </p:txBody>
      </p:sp>
    </p:spTree>
    <p:extLst>
      <p:ext uri="{BB962C8B-B14F-4D97-AF65-F5344CB8AC3E}">
        <p14:creationId xmlns:p14="http://schemas.microsoft.com/office/powerpoint/2010/main" val="88891210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30168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09100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3833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94983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8333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13017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29107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99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71117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189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88913AD-61D0-4628-AE15-5A24FE6560F2}" type="slidenum">
              <a:rPr lang="vi-VN" altLang="vi-VN"/>
              <a:pPr/>
              <a:t>‹#›</a:t>
            </a:fld>
            <a:endParaRPr lang="vi-VN" altLang="vi-VN"/>
          </a:p>
        </p:txBody>
      </p:sp>
    </p:spTree>
    <p:extLst>
      <p:ext uri="{BB962C8B-B14F-4D97-AF65-F5344CB8AC3E}">
        <p14:creationId xmlns:p14="http://schemas.microsoft.com/office/powerpoint/2010/main" val="3771406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6290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15500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9980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74769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68496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42141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72122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15443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4696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9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3DEC64-484B-4686-86D8-D47FE2C18C2E}" type="datetimeFigureOut">
              <a:rPr lang="en-US" smtClean="0"/>
              <a:t>17/5/2025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726407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B2311AB-2B9B-4312-8AA3-C7BFE08D6355}" type="slidenum">
              <a:rPr lang="vi-VN" altLang="vi-VN"/>
              <a:pPr/>
              <a:t>‹#›</a:t>
            </a:fld>
            <a:endParaRPr lang="vi-VN" altLang="vi-VN"/>
          </a:p>
        </p:txBody>
      </p:sp>
    </p:spTree>
    <p:extLst>
      <p:ext uri="{BB962C8B-B14F-4D97-AF65-F5344CB8AC3E}">
        <p14:creationId xmlns:p14="http://schemas.microsoft.com/office/powerpoint/2010/main" val="22272765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74268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84741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3230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80394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55916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65267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0946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97898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82406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026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6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300"/>
            </a:lvl1pPr>
            <a:lvl2pPr marL="369235" indent="0">
              <a:buNone/>
              <a:defRPr sz="1100"/>
            </a:lvl2pPr>
            <a:lvl3pPr marL="738469" indent="0">
              <a:buNone/>
              <a:defRPr sz="1000"/>
            </a:lvl3pPr>
            <a:lvl4pPr marL="1107704" indent="0">
              <a:buNone/>
              <a:defRPr sz="800"/>
            </a:lvl4pPr>
            <a:lvl5pPr marL="1476939" indent="0">
              <a:buNone/>
              <a:defRPr sz="800"/>
            </a:lvl5pPr>
            <a:lvl6pPr marL="1846174" indent="0">
              <a:buNone/>
              <a:defRPr sz="800"/>
            </a:lvl6pPr>
            <a:lvl7pPr marL="2215408" indent="0">
              <a:buNone/>
              <a:defRPr sz="800"/>
            </a:lvl7pPr>
            <a:lvl8pPr marL="2584643" indent="0">
              <a:buNone/>
              <a:defRPr sz="800"/>
            </a:lvl8pPr>
            <a:lvl9pPr marL="2953878" indent="0">
              <a:buNone/>
              <a:defRPr sz="8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AB7F1CA-099D-4ED9-B9FA-21F67C039109}" type="slidenum">
              <a:rPr lang="vi-VN" altLang="vi-VN"/>
              <a:pPr/>
              <a:t>‹#›</a:t>
            </a:fld>
            <a:endParaRPr lang="vi-VN" altLang="vi-VN"/>
          </a:p>
        </p:txBody>
      </p:sp>
    </p:spTree>
    <p:extLst>
      <p:ext uri="{BB962C8B-B14F-4D97-AF65-F5344CB8AC3E}">
        <p14:creationId xmlns:p14="http://schemas.microsoft.com/office/powerpoint/2010/main" val="223074252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42943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94608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18736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60260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08221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8705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20964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4359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78380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969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2600"/>
            </a:lvl1pPr>
            <a:lvl2pPr marL="369235" indent="0">
              <a:buNone/>
              <a:defRPr sz="2300"/>
            </a:lvl2pPr>
            <a:lvl3pPr marL="738469" indent="0">
              <a:buNone/>
              <a:defRPr sz="1900"/>
            </a:lvl3pPr>
            <a:lvl4pPr marL="1107704" indent="0">
              <a:buNone/>
              <a:defRPr sz="1600"/>
            </a:lvl4pPr>
            <a:lvl5pPr marL="1476939" indent="0">
              <a:buNone/>
              <a:defRPr sz="1600"/>
            </a:lvl5pPr>
            <a:lvl6pPr marL="1846174" indent="0">
              <a:buNone/>
              <a:defRPr sz="1600"/>
            </a:lvl6pPr>
            <a:lvl7pPr marL="2215408" indent="0">
              <a:buNone/>
              <a:defRPr sz="1600"/>
            </a:lvl7pPr>
            <a:lvl8pPr marL="2584643" indent="0">
              <a:buNone/>
              <a:defRPr sz="1600"/>
            </a:lvl8pPr>
            <a:lvl9pPr marL="2953878"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300"/>
            </a:lvl1pPr>
            <a:lvl2pPr marL="369235" indent="0">
              <a:buNone/>
              <a:defRPr sz="1100"/>
            </a:lvl2pPr>
            <a:lvl3pPr marL="738469" indent="0">
              <a:buNone/>
              <a:defRPr sz="1000"/>
            </a:lvl3pPr>
            <a:lvl4pPr marL="1107704" indent="0">
              <a:buNone/>
              <a:defRPr sz="800"/>
            </a:lvl4pPr>
            <a:lvl5pPr marL="1476939" indent="0">
              <a:buNone/>
              <a:defRPr sz="800"/>
            </a:lvl5pPr>
            <a:lvl6pPr marL="1846174" indent="0">
              <a:buNone/>
              <a:defRPr sz="800"/>
            </a:lvl6pPr>
            <a:lvl7pPr marL="2215408" indent="0">
              <a:buNone/>
              <a:defRPr sz="800"/>
            </a:lvl7pPr>
            <a:lvl8pPr marL="2584643" indent="0">
              <a:buNone/>
              <a:defRPr sz="800"/>
            </a:lvl8pPr>
            <a:lvl9pPr marL="2953878" indent="0">
              <a:buNone/>
              <a:defRPr sz="8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733D92F-66EA-4CBC-B88A-AFD47D7680D3}" type="slidenum">
              <a:rPr lang="vi-VN" altLang="vi-VN"/>
              <a:pPr/>
              <a:t>‹#›</a:t>
            </a:fld>
            <a:endParaRPr lang="vi-VN" altLang="vi-VN"/>
          </a:p>
        </p:txBody>
      </p:sp>
    </p:spTree>
    <p:extLst>
      <p:ext uri="{BB962C8B-B14F-4D97-AF65-F5344CB8AC3E}">
        <p14:creationId xmlns:p14="http://schemas.microsoft.com/office/powerpoint/2010/main" val="375596048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33442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85771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51996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24231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97488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04454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8454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78688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34085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87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C651451-F134-45EE-9D24-047642DA1D19}" type="slidenum">
              <a:rPr lang="vi-VN" altLang="vi-VN"/>
              <a:pPr/>
              <a:t>‹#›</a:t>
            </a:fld>
            <a:endParaRPr lang="vi-VN" altLang="vi-VN"/>
          </a:p>
        </p:txBody>
      </p:sp>
    </p:spTree>
    <p:extLst>
      <p:ext uri="{BB962C8B-B14F-4D97-AF65-F5344CB8AC3E}">
        <p14:creationId xmlns:p14="http://schemas.microsoft.com/office/powerpoint/2010/main" val="246495388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48922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253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07658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3593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81004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66321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9777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64200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79078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292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6A66A3C-B808-4E4B-B476-4AC480371664}" type="slidenum">
              <a:rPr lang="vi-VN" altLang="vi-VN"/>
              <a:pPr/>
              <a:t>‹#›</a:t>
            </a:fld>
            <a:endParaRPr lang="vi-VN" altLang="vi-VN"/>
          </a:p>
        </p:txBody>
      </p:sp>
    </p:spTree>
    <p:extLst>
      <p:ext uri="{BB962C8B-B14F-4D97-AF65-F5344CB8AC3E}">
        <p14:creationId xmlns:p14="http://schemas.microsoft.com/office/powerpoint/2010/main" val="264844570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6113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99529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17819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73217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45589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3028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241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71270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93810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79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4" name="Google Shape;119;p7"/>
          <p:cNvSpPr>
            <a:spLocks/>
          </p:cNvSpPr>
          <p:nvPr/>
        </p:nvSpPr>
        <p:spPr bwMode="auto">
          <a:xfrm>
            <a:off x="7798361" y="1596761"/>
            <a:ext cx="1594036" cy="1013354"/>
          </a:xfrm>
          <a:custGeom>
            <a:avLst/>
            <a:gdLst>
              <a:gd name="T0" fmla="*/ 2147483646 w 35175"/>
              <a:gd name="T1" fmla="*/ 0 h 16763"/>
              <a:gd name="T2" fmla="*/ 2147483646 w 35175"/>
              <a:gd name="T3" fmla="*/ 2147483646 h 16763"/>
              <a:gd name="T4" fmla="*/ 2147483646 w 35175"/>
              <a:gd name="T5" fmla="*/ 2147483646 h 16763"/>
              <a:gd name="T6" fmla="*/ 456998 w 35175"/>
              <a:gd name="T7" fmla="*/ 2147483646 h 16763"/>
              <a:gd name="T8" fmla="*/ 2147483646 w 35175"/>
              <a:gd name="T9" fmla="*/ 2147483646 h 16763"/>
              <a:gd name="T10" fmla="*/ 2147483646 w 35175"/>
              <a:gd name="T11" fmla="*/ 2147483646 h 16763"/>
              <a:gd name="T12" fmla="*/ 2147483646 w 35175"/>
              <a:gd name="T13" fmla="*/ 2147483646 h 16763"/>
              <a:gd name="T14" fmla="*/ 2147483646 w 35175"/>
              <a:gd name="T15" fmla="*/ 2147483646 h 16763"/>
              <a:gd name="T16" fmla="*/ 2147483646 w 35175"/>
              <a:gd name="T17" fmla="*/ 2147483646 h 16763"/>
              <a:gd name="T18" fmla="*/ 2147483646 w 35175"/>
              <a:gd name="T19" fmla="*/ 2147483646 h 16763"/>
              <a:gd name="T20" fmla="*/ 2147483646 w 35175"/>
              <a:gd name="T21" fmla="*/ 2147483646 h 16763"/>
              <a:gd name="T22" fmla="*/ 2147483646 w 35175"/>
              <a:gd name="T23" fmla="*/ 0 h 167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8446" tIns="98446" rIns="98446" bIns="98446" anchor="ctr"/>
          <a:lstStyle/>
          <a:p>
            <a:pPr eaLnBrk="0" fontAlgn="base" hangingPunct="0">
              <a:spcBef>
                <a:spcPct val="0"/>
              </a:spcBef>
              <a:spcAft>
                <a:spcPct val="0"/>
              </a:spcAft>
            </a:pPr>
            <a:endParaRPr lang="en-US" smtClean="0">
              <a:solidFill>
                <a:prstClr val="black"/>
              </a:solidFill>
              <a:latin typeface="Arial" pitchFamily="34" charset="0"/>
              <a:cs typeface="Arial" pitchFamily="34" charset="0"/>
            </a:endParaRPr>
          </a:p>
        </p:txBody>
      </p:sp>
      <p:sp>
        <p:nvSpPr>
          <p:cNvPr id="5" name="Google Shape;120;p7"/>
          <p:cNvSpPr>
            <a:spLocks/>
          </p:cNvSpPr>
          <p:nvPr/>
        </p:nvSpPr>
        <p:spPr bwMode="auto">
          <a:xfrm>
            <a:off x="3902449" y="365126"/>
            <a:ext cx="1804147" cy="1330854"/>
          </a:xfrm>
          <a:custGeom>
            <a:avLst/>
            <a:gdLst>
              <a:gd name="T0" fmla="*/ 2147483646 w 72182"/>
              <a:gd name="T1" fmla="*/ 64097 h 39890"/>
              <a:gd name="T2" fmla="*/ 2147483646 w 72182"/>
              <a:gd name="T3" fmla="*/ 1412100 h 39890"/>
              <a:gd name="T4" fmla="*/ 1701368676 w 72182"/>
              <a:gd name="T5" fmla="*/ 1091623999 h 39890"/>
              <a:gd name="T6" fmla="*/ 1280207456 w 72182"/>
              <a:gd name="T7" fmla="*/ 1046575643 h 39890"/>
              <a:gd name="T8" fmla="*/ 686209331 w 72182"/>
              <a:gd name="T9" fmla="*/ 1685210847 h 39890"/>
              <a:gd name="T10" fmla="*/ 2684678 w 72182"/>
              <a:gd name="T11" fmla="*/ 2121257444 h 39890"/>
              <a:gd name="T12" fmla="*/ 974961113 w 72182"/>
              <a:gd name="T13" fmla="*/ 2147483646 h 39890"/>
              <a:gd name="T14" fmla="*/ 1701368676 w 72182"/>
              <a:gd name="T15" fmla="*/ 2147483646 h 39890"/>
              <a:gd name="T16" fmla="*/ 2147483646 w 72182"/>
              <a:gd name="T17" fmla="*/ 2147483646 h 39890"/>
              <a:gd name="T18" fmla="*/ 2147483646 w 72182"/>
              <a:gd name="T19" fmla="*/ 2147483646 h 39890"/>
              <a:gd name="T20" fmla="*/ 2147483646 w 72182"/>
              <a:gd name="T21" fmla="*/ 2147483646 h 39890"/>
              <a:gd name="T22" fmla="*/ 2147483646 w 72182"/>
              <a:gd name="T23" fmla="*/ 2147483646 h 39890"/>
              <a:gd name="T24" fmla="*/ 2147483646 w 72182"/>
              <a:gd name="T25" fmla="*/ 1893576128 h 39890"/>
              <a:gd name="T26" fmla="*/ 2147483646 w 72182"/>
              <a:gd name="T27" fmla="*/ 1075901570 h 39890"/>
              <a:gd name="T28" fmla="*/ 2147483646 w 72182"/>
              <a:gd name="T29" fmla="*/ 64097 h 398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8446" tIns="98446" rIns="98446" bIns="98446" anchor="ctr"/>
          <a:lstStyle/>
          <a:p>
            <a:pPr eaLnBrk="0" fontAlgn="base" hangingPunct="0">
              <a:spcBef>
                <a:spcPct val="0"/>
              </a:spcBef>
              <a:spcAft>
                <a:spcPct val="0"/>
              </a:spcAft>
            </a:pPr>
            <a:endParaRPr lang="en-US" smtClean="0">
              <a:solidFill>
                <a:prstClr val="black"/>
              </a:solidFill>
              <a:latin typeface="Arial" pitchFamily="34" charset="0"/>
              <a:cs typeface="Arial" pitchFamily="34" charset="0"/>
            </a:endParaRPr>
          </a:p>
        </p:txBody>
      </p:sp>
      <p:sp>
        <p:nvSpPr>
          <p:cNvPr id="6" name="Google Shape;121;p7"/>
          <p:cNvSpPr>
            <a:spLocks/>
          </p:cNvSpPr>
          <p:nvPr/>
        </p:nvSpPr>
        <p:spPr bwMode="auto">
          <a:xfrm>
            <a:off x="-605118" y="4415896"/>
            <a:ext cx="1866714" cy="1382448"/>
          </a:xfrm>
          <a:custGeom>
            <a:avLst/>
            <a:gdLst>
              <a:gd name="T0" fmla="*/ 2147483646 w 74682"/>
              <a:gd name="T1" fmla="*/ 63938 h 41488"/>
              <a:gd name="T2" fmla="*/ 2147483646 w 74682"/>
              <a:gd name="T3" fmla="*/ 1343049 h 41488"/>
              <a:gd name="T4" fmla="*/ 1702125556 w 74682"/>
              <a:gd name="T5" fmla="*/ 1087494438 h 41488"/>
              <a:gd name="T6" fmla="*/ 1282520616 w 74682"/>
              <a:gd name="T7" fmla="*/ 1042997648 h 41488"/>
              <a:gd name="T8" fmla="*/ 685454149 w 74682"/>
              <a:gd name="T9" fmla="*/ 1680022603 h 41488"/>
              <a:gd name="T10" fmla="*/ 1841703 w 74682"/>
              <a:gd name="T11" fmla="*/ 2113294520 h 41488"/>
              <a:gd name="T12" fmla="*/ 974933178 w 74682"/>
              <a:gd name="T13" fmla="*/ 2147483646 h 41488"/>
              <a:gd name="T14" fmla="*/ 1702125556 w 74682"/>
              <a:gd name="T15" fmla="*/ 2147483646 h 41488"/>
              <a:gd name="T16" fmla="*/ 2147483646 w 74682"/>
              <a:gd name="T17" fmla="*/ 2147483646 h 41488"/>
              <a:gd name="T18" fmla="*/ 2147483646 w 74682"/>
              <a:gd name="T19" fmla="*/ 2147483646 h 41488"/>
              <a:gd name="T20" fmla="*/ 2147483646 w 74682"/>
              <a:gd name="T21" fmla="*/ 2147483646 h 41488"/>
              <a:gd name="T22" fmla="*/ 2147483646 w 74682"/>
              <a:gd name="T23" fmla="*/ 2147483646 h 41488"/>
              <a:gd name="T24" fmla="*/ 2147483646 w 74682"/>
              <a:gd name="T25" fmla="*/ 1887612935 h 41488"/>
              <a:gd name="T26" fmla="*/ 2147483646 w 74682"/>
              <a:gd name="T27" fmla="*/ 1073046946 h 41488"/>
              <a:gd name="T28" fmla="*/ 2147483646 w 74682"/>
              <a:gd name="T29" fmla="*/ 63938 h 41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8446" tIns="98446" rIns="98446" bIns="98446" anchor="ctr"/>
          <a:lstStyle/>
          <a:p>
            <a:pPr eaLnBrk="0" fontAlgn="base" hangingPunct="0">
              <a:spcBef>
                <a:spcPct val="0"/>
              </a:spcBef>
              <a:spcAft>
                <a:spcPct val="0"/>
              </a:spcAft>
            </a:pPr>
            <a:endParaRPr lang="en-US" smtClean="0">
              <a:solidFill>
                <a:prstClr val="black"/>
              </a:solidFill>
              <a:latin typeface="Arial" pitchFamily="34" charset="0"/>
              <a:cs typeface="Arial" pitchFamily="34" charset="0"/>
            </a:endParaRPr>
          </a:p>
        </p:txBody>
      </p:sp>
      <p:sp>
        <p:nvSpPr>
          <p:cNvPr id="117" name="Google Shape;117;p7"/>
          <p:cNvSpPr txBox="1">
            <a:spLocks noGrp="1"/>
          </p:cNvSpPr>
          <p:nvPr>
            <p:ph type="title"/>
          </p:nvPr>
        </p:nvSpPr>
        <p:spPr>
          <a:xfrm>
            <a:off x="858275" y="1787900"/>
            <a:ext cx="3455400" cy="1264000"/>
          </a:xfrm>
          <a:prstGeom prst="rect">
            <a:avLst/>
          </a:prstGeom>
        </p:spPr>
        <p:txBody>
          <a:bodyPr spcFirstLastPara="1" lIns="61529" tIns="61529" rIns="61529" bIns="61529">
            <a:normAutofit/>
          </a:bodyPr>
          <a:lstStyle>
            <a:lvl1pPr lvl="0" algn="ctr" rtl="0">
              <a:spcBef>
                <a:spcPts val="0"/>
              </a:spcBef>
              <a:spcAft>
                <a:spcPts val="0"/>
              </a:spcAft>
              <a:buSzPts val="2800"/>
              <a:buNone/>
              <a:defRPr sz="75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164425" y="3237100"/>
            <a:ext cx="2843100" cy="1324000"/>
          </a:xfrm>
          <a:prstGeom prst="rect">
            <a:avLst/>
          </a:prstGeom>
        </p:spPr>
        <p:txBody>
          <a:bodyPr spcFirstLastPara="1" lIns="61529" tIns="61529" rIns="61529" bIns="61529" anchor="ctr">
            <a:normAutofit/>
          </a:bodyPr>
          <a:lstStyle>
            <a:lvl1pPr lvl="0" algn="ctr" rtl="0">
              <a:lnSpc>
                <a:spcPct val="100000"/>
              </a:lnSpc>
              <a:spcBef>
                <a:spcPts val="0"/>
              </a:spcBef>
              <a:spcAft>
                <a:spcPts val="0"/>
              </a:spcAft>
              <a:buSzPts val="18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850472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4930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51301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7018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6142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69593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4589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86685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1089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30081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359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26179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58312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21136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86887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06890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7067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45229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8142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3876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98043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996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3001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26831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63668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1942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79953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70315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91112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87502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8144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89317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154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777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52709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24461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59873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89703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32356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85564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77319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89940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98740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460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47063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58272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20337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05274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62391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52067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07134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96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3DEC64-484B-4686-86D8-D47FE2C18C2E}" type="datetimeFigureOut">
              <a:rPr lang="en-US" smtClean="0"/>
              <a:t>17/5/2025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1779904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324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94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305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224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881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739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468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261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3001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3DEC64-484B-4686-86D8-D47FE2C18C2E}" type="datetimeFigureOut">
              <a:rPr lang="en-US" smtClean="0"/>
              <a:t>17/5/2025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26879328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470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324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945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305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224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881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7396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468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845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523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DEC64-484B-4686-86D8-D47FE2C18C2E}" type="datetimeFigureOut">
              <a:rPr lang="en-US" smtClean="0"/>
              <a:t>17/5/2025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2556861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387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550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9477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257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6667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1363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5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8960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347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493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DEC64-484B-4686-86D8-D47FE2C18C2E}" type="datetimeFigureOut">
              <a:rPr lang="en-US" smtClean="0"/>
              <a:t>17/5/2025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42904419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5564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385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6769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233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0903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4587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825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8784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712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648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DEC64-484B-4686-86D8-D47FE2C18C2E}" type="datetimeFigureOut">
              <a:rPr lang="en-US" smtClean="0"/>
              <a:t>17/5/2025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A2E4E-BCCC-41C3-BB5C-3E21E4CAB8D9}" type="slidenum">
              <a:rPr lang="en-US" smtClean="0"/>
              <a:t>‹#›</a:t>
            </a:fld>
            <a:endParaRPr lang="en-US"/>
          </a:p>
        </p:txBody>
      </p:sp>
    </p:spTree>
    <p:extLst>
      <p:ext uri="{BB962C8B-B14F-4D97-AF65-F5344CB8AC3E}">
        <p14:creationId xmlns:p14="http://schemas.microsoft.com/office/powerpoint/2010/main" val="13090671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9102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747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0958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2451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706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370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9972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1505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814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599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8.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9.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0.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1.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3.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4.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5.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DEC64-484B-4686-86D8-D47FE2C18C2E}" type="datetimeFigureOut">
              <a:rPr lang="en-US" smtClean="0"/>
              <a:t>17/5/2025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A2E4E-BCCC-41C3-BB5C-3E21E4CAB8D9}" type="slidenum">
              <a:rPr lang="en-US" smtClean="0"/>
              <a:t>‹#›</a:t>
            </a:fld>
            <a:endParaRPr lang="en-US"/>
          </a:p>
        </p:txBody>
      </p:sp>
    </p:spTree>
    <p:extLst>
      <p:ext uri="{BB962C8B-B14F-4D97-AF65-F5344CB8AC3E}">
        <p14:creationId xmlns:p14="http://schemas.microsoft.com/office/powerpoint/2010/main" val="702369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83936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3990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49489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1166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57498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52707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3200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85037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62422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73877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D3E9CEE-C820-4F85-B97E-9122CF9C440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36576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174647"/>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72999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51159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705238"/>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07497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70290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637294"/>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002077"/>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18866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997029"/>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2573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452735"/>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6782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137526"/>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182611"/>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89377"/>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549317"/>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832881"/>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322638"/>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818700"/>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942178"/>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464" y="365125"/>
            <a:ext cx="788707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539" tIns="30770" rIns="61539" bIns="3077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464" y="1825625"/>
            <a:ext cx="7887074" cy="435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539" tIns="30770" rIns="61539" bIns="3077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464" y="6356615"/>
            <a:ext cx="2057213" cy="365125"/>
          </a:xfrm>
          <a:prstGeom prst="rect">
            <a:avLst/>
          </a:prstGeom>
        </p:spPr>
        <p:txBody>
          <a:bodyPr vert="horz" lIns="61539" tIns="30770" rIns="61539" bIns="3077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defRPr/>
            </a:pPr>
            <a:endParaRPr lang="vi-VN">
              <a:solidFill>
                <a:prstClr val="black">
                  <a:tint val="75000"/>
                </a:prstClr>
              </a:solidFill>
            </a:endParaRPr>
          </a:p>
        </p:txBody>
      </p:sp>
      <p:sp>
        <p:nvSpPr>
          <p:cNvPr id="5" name="Footer Placeholder 4"/>
          <p:cNvSpPr>
            <a:spLocks noGrp="1"/>
          </p:cNvSpPr>
          <p:nvPr>
            <p:ph type="ftr" sz="quarter" idx="3"/>
          </p:nvPr>
        </p:nvSpPr>
        <p:spPr>
          <a:xfrm>
            <a:off x="3029324" y="6356615"/>
            <a:ext cx="3085353" cy="365125"/>
          </a:xfrm>
          <a:prstGeom prst="rect">
            <a:avLst/>
          </a:prstGeom>
        </p:spPr>
        <p:txBody>
          <a:bodyPr vert="horz" lIns="61539" tIns="30770" rIns="61539" bIns="3077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8324" y="6356615"/>
            <a:ext cx="2057214" cy="365125"/>
          </a:xfrm>
          <a:prstGeom prst="rect">
            <a:avLst/>
          </a:prstGeom>
        </p:spPr>
        <p:txBody>
          <a:bodyPr vert="horz" wrap="square" lIns="61539" tIns="30770" rIns="61539" bIns="30770" numCol="1" anchor="ctr" anchorCtr="0" compatLnSpc="1">
            <a:prstTxWarp prst="textNoShape">
              <a:avLst/>
            </a:prstTxWarp>
          </a:bodyPr>
          <a:lstStyle>
            <a:lvl1pPr algn="r">
              <a:defRPr sz="900">
                <a:solidFill>
                  <a:srgbClr val="898989"/>
                </a:solidFill>
              </a:defRPr>
            </a:lvl1pPr>
          </a:lstStyle>
          <a:p>
            <a:pPr eaLnBrk="0" fontAlgn="base" hangingPunct="0">
              <a:spcBef>
                <a:spcPct val="0"/>
              </a:spcBef>
              <a:spcAft>
                <a:spcPct val="0"/>
              </a:spcAft>
            </a:pPr>
            <a:fld id="{D3ECE778-65CF-4D58-82EC-43140EF75316}" type="slidenum">
              <a:rPr lang="vi-VN" altLang="vi-VN" smtClean="0">
                <a:cs typeface="Arial" pitchFamily="34" charset="0"/>
              </a:rPr>
              <a:pPr eaLnBrk="0" fontAlgn="base" hangingPunct="0">
                <a:spcBef>
                  <a:spcPct val="0"/>
                </a:spcBef>
                <a:spcAft>
                  <a:spcPct val="0"/>
                </a:spcAft>
              </a:pPr>
              <a:t>‹#›</a:t>
            </a:fld>
            <a:endParaRPr lang="vi-VN" altLang="vi-VN" smtClean="0">
              <a:cs typeface="Arial" pitchFamily="34" charset="0"/>
            </a:endParaRPr>
          </a:p>
        </p:txBody>
      </p:sp>
    </p:spTree>
    <p:extLst>
      <p:ext uri="{BB962C8B-B14F-4D97-AF65-F5344CB8AC3E}">
        <p14:creationId xmlns:p14="http://schemas.microsoft.com/office/powerpoint/2010/main" val="23927118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738256" rtl="0" eaLnBrk="0" fontAlgn="base" hangingPunct="0">
        <a:lnSpc>
          <a:spcPct val="90000"/>
        </a:lnSpc>
        <a:spcBef>
          <a:spcPct val="0"/>
        </a:spcBef>
        <a:spcAft>
          <a:spcPct val="0"/>
        </a:spcAft>
        <a:defRPr sz="3500" kern="1200">
          <a:solidFill>
            <a:schemeClr val="tx1"/>
          </a:solidFill>
          <a:latin typeface="+mj-lt"/>
          <a:ea typeface="+mj-ea"/>
          <a:cs typeface="+mj-cs"/>
        </a:defRPr>
      </a:lvl1pPr>
      <a:lvl2pPr algn="l" defTabSz="738256" rtl="0" eaLnBrk="0" fontAlgn="base" hangingPunct="0">
        <a:lnSpc>
          <a:spcPct val="90000"/>
        </a:lnSpc>
        <a:spcBef>
          <a:spcPct val="0"/>
        </a:spcBef>
        <a:spcAft>
          <a:spcPct val="0"/>
        </a:spcAft>
        <a:defRPr sz="3500">
          <a:solidFill>
            <a:schemeClr val="tx1"/>
          </a:solidFill>
          <a:latin typeface="Times New Roman" panose="02020603050405020304" pitchFamily="18" charset="0"/>
        </a:defRPr>
      </a:lvl2pPr>
      <a:lvl3pPr algn="l" defTabSz="738256" rtl="0" eaLnBrk="0" fontAlgn="base" hangingPunct="0">
        <a:lnSpc>
          <a:spcPct val="90000"/>
        </a:lnSpc>
        <a:spcBef>
          <a:spcPct val="0"/>
        </a:spcBef>
        <a:spcAft>
          <a:spcPct val="0"/>
        </a:spcAft>
        <a:defRPr sz="3500">
          <a:solidFill>
            <a:schemeClr val="tx1"/>
          </a:solidFill>
          <a:latin typeface="Times New Roman" panose="02020603050405020304" pitchFamily="18" charset="0"/>
        </a:defRPr>
      </a:lvl3pPr>
      <a:lvl4pPr algn="l" defTabSz="738256" rtl="0" eaLnBrk="0" fontAlgn="base" hangingPunct="0">
        <a:lnSpc>
          <a:spcPct val="90000"/>
        </a:lnSpc>
        <a:spcBef>
          <a:spcPct val="0"/>
        </a:spcBef>
        <a:spcAft>
          <a:spcPct val="0"/>
        </a:spcAft>
        <a:defRPr sz="3500">
          <a:solidFill>
            <a:schemeClr val="tx1"/>
          </a:solidFill>
          <a:latin typeface="Times New Roman" panose="02020603050405020304" pitchFamily="18" charset="0"/>
        </a:defRPr>
      </a:lvl4pPr>
      <a:lvl5pPr algn="l" defTabSz="738256" rtl="0" eaLnBrk="0" fontAlgn="base" hangingPunct="0">
        <a:lnSpc>
          <a:spcPct val="90000"/>
        </a:lnSpc>
        <a:spcBef>
          <a:spcPct val="0"/>
        </a:spcBef>
        <a:spcAft>
          <a:spcPct val="0"/>
        </a:spcAft>
        <a:defRPr sz="3500">
          <a:solidFill>
            <a:schemeClr val="tx1"/>
          </a:solidFill>
          <a:latin typeface="Times New Roman" panose="02020603050405020304" pitchFamily="18" charset="0"/>
        </a:defRPr>
      </a:lvl5pPr>
      <a:lvl6pPr marL="307696" algn="l" defTabSz="738256" rtl="0" fontAlgn="base">
        <a:lnSpc>
          <a:spcPct val="90000"/>
        </a:lnSpc>
        <a:spcBef>
          <a:spcPct val="0"/>
        </a:spcBef>
        <a:spcAft>
          <a:spcPct val="0"/>
        </a:spcAft>
        <a:defRPr sz="3500">
          <a:solidFill>
            <a:schemeClr val="tx1"/>
          </a:solidFill>
          <a:latin typeface="Times New Roman" panose="02020603050405020304" pitchFamily="18" charset="0"/>
        </a:defRPr>
      </a:lvl6pPr>
      <a:lvl7pPr marL="615391" algn="l" defTabSz="738256" rtl="0" fontAlgn="base">
        <a:lnSpc>
          <a:spcPct val="90000"/>
        </a:lnSpc>
        <a:spcBef>
          <a:spcPct val="0"/>
        </a:spcBef>
        <a:spcAft>
          <a:spcPct val="0"/>
        </a:spcAft>
        <a:defRPr sz="3500">
          <a:solidFill>
            <a:schemeClr val="tx1"/>
          </a:solidFill>
          <a:latin typeface="Times New Roman" panose="02020603050405020304" pitchFamily="18" charset="0"/>
        </a:defRPr>
      </a:lvl7pPr>
      <a:lvl8pPr marL="923087" algn="l" defTabSz="738256" rtl="0" fontAlgn="base">
        <a:lnSpc>
          <a:spcPct val="90000"/>
        </a:lnSpc>
        <a:spcBef>
          <a:spcPct val="0"/>
        </a:spcBef>
        <a:spcAft>
          <a:spcPct val="0"/>
        </a:spcAft>
        <a:defRPr sz="3500">
          <a:solidFill>
            <a:schemeClr val="tx1"/>
          </a:solidFill>
          <a:latin typeface="Times New Roman" panose="02020603050405020304" pitchFamily="18" charset="0"/>
        </a:defRPr>
      </a:lvl8pPr>
      <a:lvl9pPr marL="1230782" algn="l" defTabSz="738256" rtl="0" fontAlgn="base">
        <a:lnSpc>
          <a:spcPct val="90000"/>
        </a:lnSpc>
        <a:spcBef>
          <a:spcPct val="0"/>
        </a:spcBef>
        <a:spcAft>
          <a:spcPct val="0"/>
        </a:spcAft>
        <a:defRPr sz="3500">
          <a:solidFill>
            <a:schemeClr val="tx1"/>
          </a:solidFill>
          <a:latin typeface="Times New Roman" panose="02020603050405020304" pitchFamily="18" charset="0"/>
        </a:defRPr>
      </a:lvl9pPr>
    </p:titleStyle>
    <p:bodyStyle>
      <a:lvl1pPr marL="183763" indent="-183763" algn="l" defTabSz="738256" rtl="0" eaLnBrk="0" fontAlgn="base" hangingPunct="0">
        <a:lnSpc>
          <a:spcPct val="90000"/>
        </a:lnSpc>
        <a:spcBef>
          <a:spcPts val="808"/>
        </a:spcBef>
        <a:spcAft>
          <a:spcPct val="0"/>
        </a:spcAft>
        <a:buFont typeface="Arial" pitchFamily="34" charset="0"/>
        <a:buChar char="•"/>
        <a:defRPr sz="2200" kern="1200">
          <a:solidFill>
            <a:schemeClr val="tx1"/>
          </a:solidFill>
          <a:latin typeface="+mn-lt"/>
          <a:ea typeface="+mn-ea"/>
          <a:cs typeface="+mn-cs"/>
        </a:defRPr>
      </a:lvl1pPr>
      <a:lvl2pPr marL="553425" indent="-183763" algn="l" defTabSz="738256" rtl="0" eaLnBrk="0" fontAlgn="base" hangingPunct="0">
        <a:lnSpc>
          <a:spcPct val="90000"/>
        </a:lnSpc>
        <a:spcBef>
          <a:spcPts val="404"/>
        </a:spcBef>
        <a:spcAft>
          <a:spcPct val="0"/>
        </a:spcAft>
        <a:buFont typeface="Arial" pitchFamily="34" charset="0"/>
        <a:buChar char="•"/>
        <a:defRPr sz="1900" kern="1200">
          <a:solidFill>
            <a:schemeClr val="tx1"/>
          </a:solidFill>
          <a:latin typeface="+mn-lt"/>
          <a:ea typeface="+mn-ea"/>
          <a:cs typeface="+mn-cs"/>
        </a:defRPr>
      </a:lvl2pPr>
      <a:lvl3pPr marL="923087" indent="-183763" algn="l" defTabSz="738256" rtl="0" eaLnBrk="0" fontAlgn="base" hangingPunct="0">
        <a:lnSpc>
          <a:spcPct val="90000"/>
        </a:lnSpc>
        <a:spcBef>
          <a:spcPts val="404"/>
        </a:spcBef>
        <a:spcAft>
          <a:spcPct val="0"/>
        </a:spcAft>
        <a:buFont typeface="Arial" pitchFamily="34" charset="0"/>
        <a:buChar char="•"/>
        <a:defRPr sz="1600" kern="1200">
          <a:solidFill>
            <a:schemeClr val="tx1"/>
          </a:solidFill>
          <a:latin typeface="+mn-lt"/>
          <a:ea typeface="+mn-ea"/>
          <a:cs typeface="+mn-cs"/>
        </a:defRPr>
      </a:lvl3pPr>
      <a:lvl4pPr marL="1291681" indent="-183763" algn="l" defTabSz="738256" rtl="0" eaLnBrk="0" fontAlgn="base" hangingPunct="0">
        <a:lnSpc>
          <a:spcPct val="90000"/>
        </a:lnSpc>
        <a:spcBef>
          <a:spcPts val="404"/>
        </a:spcBef>
        <a:spcAft>
          <a:spcPct val="0"/>
        </a:spcAft>
        <a:buFont typeface="Arial" pitchFamily="34" charset="0"/>
        <a:buChar char="•"/>
        <a:defRPr sz="1400" kern="1200">
          <a:solidFill>
            <a:schemeClr val="tx1"/>
          </a:solidFill>
          <a:latin typeface="+mn-lt"/>
          <a:ea typeface="+mn-ea"/>
          <a:cs typeface="+mn-cs"/>
        </a:defRPr>
      </a:lvl4pPr>
      <a:lvl5pPr marL="1661343" indent="-183763" algn="l" defTabSz="738256" rtl="0" eaLnBrk="0" fontAlgn="base" hangingPunct="0">
        <a:lnSpc>
          <a:spcPct val="90000"/>
        </a:lnSpc>
        <a:spcBef>
          <a:spcPts val="404"/>
        </a:spcBef>
        <a:spcAft>
          <a:spcPct val="0"/>
        </a:spcAft>
        <a:buFont typeface="Arial" pitchFamily="34" charset="0"/>
        <a:buChar char="•"/>
        <a:defRPr sz="1400" kern="1200">
          <a:solidFill>
            <a:schemeClr val="tx1"/>
          </a:solidFill>
          <a:latin typeface="+mn-lt"/>
          <a:ea typeface="+mn-ea"/>
          <a:cs typeface="+mn-cs"/>
        </a:defRPr>
      </a:lvl5pPr>
      <a:lvl6pPr marL="2030791" indent="-184617" algn="l" defTabSz="738469" rtl="0" eaLnBrk="1" latinLnBrk="0" hangingPunct="1">
        <a:lnSpc>
          <a:spcPct val="90000"/>
        </a:lnSpc>
        <a:spcBef>
          <a:spcPts val="404"/>
        </a:spcBef>
        <a:buFont typeface="Arial" panose="020B0604020202020204" pitchFamily="34" charset="0"/>
        <a:buChar char="•"/>
        <a:defRPr sz="1500" kern="1200">
          <a:solidFill>
            <a:schemeClr val="tx1"/>
          </a:solidFill>
          <a:latin typeface="+mn-lt"/>
          <a:ea typeface="+mn-ea"/>
          <a:cs typeface="+mn-cs"/>
        </a:defRPr>
      </a:lvl6pPr>
      <a:lvl7pPr marL="2400026" indent="-184617" algn="l" defTabSz="738469" rtl="0" eaLnBrk="1" latinLnBrk="0" hangingPunct="1">
        <a:lnSpc>
          <a:spcPct val="90000"/>
        </a:lnSpc>
        <a:spcBef>
          <a:spcPts val="404"/>
        </a:spcBef>
        <a:buFont typeface="Arial" panose="020B0604020202020204" pitchFamily="34" charset="0"/>
        <a:buChar char="•"/>
        <a:defRPr sz="1500" kern="1200">
          <a:solidFill>
            <a:schemeClr val="tx1"/>
          </a:solidFill>
          <a:latin typeface="+mn-lt"/>
          <a:ea typeface="+mn-ea"/>
          <a:cs typeface="+mn-cs"/>
        </a:defRPr>
      </a:lvl7pPr>
      <a:lvl8pPr marL="2769260" indent="-184617" algn="l" defTabSz="738469" rtl="0" eaLnBrk="1" latinLnBrk="0" hangingPunct="1">
        <a:lnSpc>
          <a:spcPct val="90000"/>
        </a:lnSpc>
        <a:spcBef>
          <a:spcPts val="404"/>
        </a:spcBef>
        <a:buFont typeface="Arial" panose="020B0604020202020204" pitchFamily="34" charset="0"/>
        <a:buChar char="•"/>
        <a:defRPr sz="1500" kern="1200">
          <a:solidFill>
            <a:schemeClr val="tx1"/>
          </a:solidFill>
          <a:latin typeface="+mn-lt"/>
          <a:ea typeface="+mn-ea"/>
          <a:cs typeface="+mn-cs"/>
        </a:defRPr>
      </a:lvl8pPr>
      <a:lvl9pPr marL="3138495" indent="-184617" algn="l" defTabSz="738469" rtl="0" eaLnBrk="1" latinLnBrk="0" hangingPunct="1">
        <a:lnSpc>
          <a:spcPct val="90000"/>
        </a:lnSpc>
        <a:spcBef>
          <a:spcPts val="404"/>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38469" rtl="0" eaLnBrk="1" latinLnBrk="0" hangingPunct="1">
        <a:defRPr sz="1500" kern="1200">
          <a:solidFill>
            <a:schemeClr val="tx1"/>
          </a:solidFill>
          <a:latin typeface="+mn-lt"/>
          <a:ea typeface="+mn-ea"/>
          <a:cs typeface="+mn-cs"/>
        </a:defRPr>
      </a:lvl1pPr>
      <a:lvl2pPr marL="369235" algn="l" defTabSz="738469" rtl="0" eaLnBrk="1" latinLnBrk="0" hangingPunct="1">
        <a:defRPr sz="1500" kern="1200">
          <a:solidFill>
            <a:schemeClr val="tx1"/>
          </a:solidFill>
          <a:latin typeface="+mn-lt"/>
          <a:ea typeface="+mn-ea"/>
          <a:cs typeface="+mn-cs"/>
        </a:defRPr>
      </a:lvl2pPr>
      <a:lvl3pPr marL="738469" algn="l" defTabSz="738469" rtl="0" eaLnBrk="1" latinLnBrk="0" hangingPunct="1">
        <a:defRPr sz="1500" kern="1200">
          <a:solidFill>
            <a:schemeClr val="tx1"/>
          </a:solidFill>
          <a:latin typeface="+mn-lt"/>
          <a:ea typeface="+mn-ea"/>
          <a:cs typeface="+mn-cs"/>
        </a:defRPr>
      </a:lvl3pPr>
      <a:lvl4pPr marL="1107704" algn="l" defTabSz="738469" rtl="0" eaLnBrk="1" latinLnBrk="0" hangingPunct="1">
        <a:defRPr sz="1500" kern="1200">
          <a:solidFill>
            <a:schemeClr val="tx1"/>
          </a:solidFill>
          <a:latin typeface="+mn-lt"/>
          <a:ea typeface="+mn-ea"/>
          <a:cs typeface="+mn-cs"/>
        </a:defRPr>
      </a:lvl4pPr>
      <a:lvl5pPr marL="1476939" algn="l" defTabSz="738469" rtl="0" eaLnBrk="1" latinLnBrk="0" hangingPunct="1">
        <a:defRPr sz="1500" kern="1200">
          <a:solidFill>
            <a:schemeClr val="tx1"/>
          </a:solidFill>
          <a:latin typeface="+mn-lt"/>
          <a:ea typeface="+mn-ea"/>
          <a:cs typeface="+mn-cs"/>
        </a:defRPr>
      </a:lvl5pPr>
      <a:lvl6pPr marL="1846174" algn="l" defTabSz="738469" rtl="0" eaLnBrk="1" latinLnBrk="0" hangingPunct="1">
        <a:defRPr sz="1500" kern="1200">
          <a:solidFill>
            <a:schemeClr val="tx1"/>
          </a:solidFill>
          <a:latin typeface="+mn-lt"/>
          <a:ea typeface="+mn-ea"/>
          <a:cs typeface="+mn-cs"/>
        </a:defRPr>
      </a:lvl6pPr>
      <a:lvl7pPr marL="2215408" algn="l" defTabSz="738469" rtl="0" eaLnBrk="1" latinLnBrk="0" hangingPunct="1">
        <a:defRPr sz="1500" kern="1200">
          <a:solidFill>
            <a:schemeClr val="tx1"/>
          </a:solidFill>
          <a:latin typeface="+mn-lt"/>
          <a:ea typeface="+mn-ea"/>
          <a:cs typeface="+mn-cs"/>
        </a:defRPr>
      </a:lvl7pPr>
      <a:lvl8pPr marL="2584643" algn="l" defTabSz="738469" rtl="0" eaLnBrk="1" latinLnBrk="0" hangingPunct="1">
        <a:defRPr sz="1500" kern="1200">
          <a:solidFill>
            <a:schemeClr val="tx1"/>
          </a:solidFill>
          <a:latin typeface="+mn-lt"/>
          <a:ea typeface="+mn-ea"/>
          <a:cs typeface="+mn-cs"/>
        </a:defRPr>
      </a:lvl8pPr>
      <a:lvl9pPr marL="2953878" algn="l" defTabSz="738469" rtl="0" eaLnBrk="1" latinLnBrk="0" hangingPunct="1">
        <a:defRPr sz="15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60438"/>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699080"/>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69988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571196"/>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77899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682660"/>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88305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DEC64-484B-4686-86D8-D47FE2C18C2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A2E4E-BCCC-41C3-BB5C-3E21E4CAB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88305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1350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64703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671AB-7059-44FC-880F-E4782EAB1CDE}" type="datetimeFigureOut">
              <a:rPr lang="en-US" smtClean="0">
                <a:solidFill>
                  <a:prstClr val="black">
                    <a:tint val="75000"/>
                  </a:prstClr>
                </a:solidFill>
              </a:rPr>
              <a:pPr/>
              <a:t>17/5/2025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9F642-0572-4E96-A8F8-AEBBD793A8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96600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0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13.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png"/><Relationship Id="rId1" Type="http://schemas.openxmlformats.org/officeDocument/2006/relationships/slideLayout" Target="../slideLayouts/slideLayout124.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5.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46.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7.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8.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17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0.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2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23.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34.xml"/></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4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78.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89.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9.jpeg"/><Relationship Id="rId1" Type="http://schemas.openxmlformats.org/officeDocument/2006/relationships/slideLayout" Target="../slideLayouts/slideLayout300.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1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2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33.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344.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55.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366.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6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377.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fi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4.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6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6.xml"/></Relationships>
</file>

<file path=ppt/slides/_rels/slide4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8.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8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6"/>
          <p:cNvSpPr>
            <a:spLocks noChangeArrowheads="1" noChangeShapeType="1" noTextEdit="1"/>
          </p:cNvSpPr>
          <p:nvPr/>
        </p:nvSpPr>
        <p:spPr bwMode="auto">
          <a:xfrm>
            <a:off x="304800" y="762000"/>
            <a:ext cx="8534400" cy="2819400"/>
          </a:xfrm>
          <a:prstGeom prst="rect">
            <a:avLst/>
          </a:prstGeom>
        </p:spPr>
        <p:txBody>
          <a:bodyPr wrap="none" fromWordArt="1">
            <a:prstTxWarp prst="textWave2">
              <a:avLst>
                <a:gd name="adj1" fmla="val 13005"/>
                <a:gd name="adj2" fmla="val 347"/>
              </a:avLst>
            </a:prstTxWarp>
          </a:bodyPr>
          <a:lstStyle/>
          <a:p>
            <a:pPr algn="ctr"/>
            <a:r>
              <a:rPr lang="en-US" sz="4400" b="1" kern="10" dirty="0">
                <a:ln w="9525">
                  <a:noFill/>
                  <a:round/>
                  <a:headEnd/>
                  <a:tailEnd/>
                </a:ln>
                <a:solidFill>
                  <a:srgbClr val="0070C0"/>
                </a:solidFill>
                <a:effectLst>
                  <a:outerShdw dist="35921" dir="2700000" algn="ctr" rotWithShape="0">
                    <a:srgbClr val="990000"/>
                  </a:outerShdw>
                </a:effectLst>
                <a:latin typeface="Times New Roman"/>
                <a:cs typeface="Times New Roman"/>
              </a:rPr>
              <a:t>NHIỆT LIỆT CHÀO MỪNG </a:t>
            </a:r>
          </a:p>
          <a:p>
            <a:pPr algn="ctr"/>
            <a:r>
              <a:rPr lang="en-US" sz="4400" b="1" kern="10" dirty="0">
                <a:ln w="9525">
                  <a:noFill/>
                  <a:round/>
                  <a:headEnd/>
                  <a:tailEnd/>
                </a:ln>
                <a:solidFill>
                  <a:prstClr val="black"/>
                </a:solidFill>
                <a:effectLst>
                  <a:outerShdw dist="35921" dir="2700000" algn="ctr" rotWithShape="0">
                    <a:srgbClr val="990000"/>
                  </a:outerShdw>
                </a:effectLst>
                <a:latin typeface="Times New Roman"/>
                <a:cs typeface="Times New Roman"/>
              </a:rPr>
              <a:t>CÁC THẦY CÔ GIÁ</a:t>
            </a:r>
            <a:r>
              <a:rPr lang="en-US" sz="4400" kern="10" dirty="0">
                <a:ln w="9525">
                  <a:noFill/>
                  <a:round/>
                  <a:headEnd/>
                  <a:tailEnd/>
                </a:ln>
                <a:solidFill>
                  <a:prstClr val="black"/>
                </a:solidFill>
                <a:effectLst>
                  <a:outerShdw dist="35921" dir="2700000" algn="ctr" rotWithShape="0">
                    <a:srgbClr val="990000"/>
                  </a:outerShdw>
                </a:effectLst>
                <a:latin typeface="Times New Roman"/>
                <a:cs typeface="Times New Roman"/>
              </a:rPr>
              <a:t>O</a:t>
            </a:r>
            <a:r>
              <a:rPr lang="en-US" sz="4400" b="1" kern="10" dirty="0">
                <a:ln w="9525">
                  <a:noFill/>
                  <a:round/>
                  <a:headEnd/>
                  <a:tailEnd/>
                </a:ln>
                <a:solidFill>
                  <a:prstClr val="black"/>
                </a:solidFill>
                <a:effectLst>
                  <a:outerShdw dist="35921" dir="2700000" algn="ctr" rotWithShape="0">
                    <a:srgbClr val="990000"/>
                  </a:outerShdw>
                </a:effectLst>
                <a:latin typeface="Times New Roman"/>
                <a:cs typeface="Times New Roman"/>
              </a:rPr>
              <a:t> ĐẾN DỰ GIỜ</a:t>
            </a:r>
          </a:p>
        </p:txBody>
      </p:sp>
      <p:sp>
        <p:nvSpPr>
          <p:cNvPr id="4" name="Rectangle 3"/>
          <p:cNvSpPr/>
          <p:nvPr/>
        </p:nvSpPr>
        <p:spPr>
          <a:xfrm>
            <a:off x="2209800" y="3886200"/>
            <a:ext cx="5410200" cy="1015663"/>
          </a:xfrm>
          <a:prstGeom prst="rect">
            <a:avLst/>
          </a:prstGeom>
        </p:spPr>
        <p:txBody>
          <a:bodyPr wrap="square">
            <a:spAutoFit/>
          </a:bodyPr>
          <a:lstStyle/>
          <a:p>
            <a:pPr>
              <a:defRPr/>
            </a:pPr>
            <a:r>
              <a:rPr lang="vi-VN" sz="6000" b="1" kern="10" dirty="0">
                <a:ln w="19050">
                  <a:solidFill>
                    <a:srgbClr val="A50021"/>
                  </a:solidFill>
                  <a:round/>
                  <a:headEnd/>
                  <a:tailEnd/>
                </a:ln>
                <a:solidFill>
                  <a:srgbClr val="FF0000"/>
                </a:solidFill>
                <a:latin typeface="Times New Roman" pitchFamily="18" charset="0"/>
                <a:cs typeface="Times New Roman" pitchFamily="18" charset="0"/>
              </a:rPr>
              <a:t>MÔN: </a:t>
            </a:r>
            <a:r>
              <a:rPr lang="en-US" sz="6000" b="1" kern="10" dirty="0">
                <a:ln w="19050">
                  <a:solidFill>
                    <a:srgbClr val="A50021"/>
                  </a:solidFill>
                  <a:round/>
                  <a:headEnd/>
                  <a:tailEnd/>
                </a:ln>
                <a:solidFill>
                  <a:srgbClr val="FF0000"/>
                </a:solidFill>
                <a:latin typeface="Times New Roman" pitchFamily="18" charset="0"/>
                <a:cs typeface="Times New Roman" pitchFamily="18" charset="0"/>
              </a:rPr>
              <a:t>KHTN </a:t>
            </a:r>
            <a:r>
              <a:rPr lang="en-US" sz="6000" b="1" kern="10" dirty="0" smtClean="0">
                <a:ln w="19050">
                  <a:solidFill>
                    <a:srgbClr val="A50021"/>
                  </a:solidFill>
                  <a:round/>
                  <a:headEnd/>
                  <a:tailEnd/>
                </a:ln>
                <a:solidFill>
                  <a:srgbClr val="FF0000"/>
                </a:solidFill>
                <a:latin typeface="Times New Roman" pitchFamily="18" charset="0"/>
                <a:cs typeface="Times New Roman" pitchFamily="18" charset="0"/>
              </a:rPr>
              <a:t>7</a:t>
            </a:r>
            <a:endParaRPr lang="en-US" sz="6000" b="1" kern="10" dirty="0">
              <a:ln w="19050">
                <a:solidFill>
                  <a:srgbClr val="A50021"/>
                </a:solidFill>
                <a:round/>
                <a:headEnd/>
                <a:tailEnd/>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8937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a:srcRect/>
          <a:stretch>
            <a:fillRect/>
          </a:stretch>
        </p:blipFill>
        <p:spPr bwMode="auto">
          <a:xfrm>
            <a:off x="0" y="-762000"/>
            <a:ext cx="9274735" cy="7040563"/>
          </a:xfrm>
          <a:prstGeom prst="rect">
            <a:avLst/>
          </a:prstGeom>
          <a:noFill/>
          <a:ln w="9525">
            <a:noFill/>
            <a:miter lim="800000"/>
            <a:headEnd/>
            <a:tailEnd/>
          </a:ln>
        </p:spPr>
      </p:pic>
      <p:sp>
        <p:nvSpPr>
          <p:cNvPr id="11269" name="TextBox 1"/>
          <p:cNvSpPr txBox="1">
            <a:spLocks noChangeArrowheads="1"/>
          </p:cNvSpPr>
          <p:nvPr/>
        </p:nvSpPr>
        <p:spPr bwMode="auto">
          <a:xfrm>
            <a:off x="2057400" y="152400"/>
            <a:ext cx="5791200" cy="846971"/>
          </a:xfrm>
          <a:prstGeom prst="rect">
            <a:avLst/>
          </a:prstGeom>
          <a:noFill/>
          <a:ln w="9525">
            <a:noFill/>
            <a:miter lim="800000"/>
            <a:headEnd/>
            <a:tailEnd/>
          </a:ln>
        </p:spPr>
        <p:txBody>
          <a:bodyPr wrap="square" lIns="61539" tIns="30770" rIns="61539" bIns="30770">
            <a:spAutoFit/>
          </a:bodyPr>
          <a:lstStyle/>
          <a:p>
            <a:r>
              <a:rPr lang="en-US" altLang="en-US" sz="3200" b="1" dirty="0" smtClean="0">
                <a:solidFill>
                  <a:srgbClr val="FF0000"/>
                </a:solidFill>
                <a:latin typeface="Times New Roman" pitchFamily="18" charset="0"/>
                <a:cs typeface="Times New Roman" pitchFamily="18" charset="0"/>
              </a:rPr>
              <a:t>Thu </a:t>
            </a:r>
            <a:r>
              <a:rPr lang="en-US" altLang="en-US" sz="3200" b="1" dirty="0" err="1">
                <a:solidFill>
                  <a:srgbClr val="FF0000"/>
                </a:solidFill>
                <a:latin typeface="Times New Roman" pitchFamily="18" charset="0"/>
                <a:cs typeface="Times New Roman" pitchFamily="18" charset="0"/>
              </a:rPr>
              <a:t>nhiệt</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năng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từ</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ánh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sáng</a:t>
            </a:r>
            <a:r>
              <a:rPr lang="en-US" altLang="en-US" sz="3200" b="1" dirty="0">
                <a:solidFill>
                  <a:srgbClr val="FF0000"/>
                </a:solidFill>
                <a:latin typeface="Times New Roman" pitchFamily="18" charset="0"/>
                <a:cs typeface="Times New Roman" pitchFamily="18" charset="0"/>
              </a:rPr>
              <a:t>: </a:t>
            </a:r>
          </a:p>
          <a:p>
            <a:endParaRPr lang="en-US" altLang="en-US" sz="1900" b="1" dirty="0">
              <a:solidFill>
                <a:srgbClr val="FF0000"/>
              </a:solidFill>
              <a:latin typeface="Times New Roman" pitchFamily="18" charset="0"/>
              <a:cs typeface="Times New Roman" pitchFamily="18" charset="0"/>
            </a:endParaRPr>
          </a:p>
        </p:txBody>
      </p:sp>
      <p:pic>
        <p:nvPicPr>
          <p:cNvPr id="45058" name="Picture 2"/>
          <p:cNvPicPr>
            <a:picLocks noChangeAspect="1" noChangeArrowheads="1"/>
          </p:cNvPicPr>
          <p:nvPr/>
        </p:nvPicPr>
        <p:blipFill>
          <a:blip r:embed="rId3"/>
          <a:srcRect/>
          <a:stretch>
            <a:fillRect/>
          </a:stretch>
        </p:blipFill>
        <p:spPr bwMode="auto">
          <a:xfrm>
            <a:off x="5257800" y="762000"/>
            <a:ext cx="1962897" cy="25146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4"/>
          <a:srcRect/>
          <a:stretch>
            <a:fillRect/>
          </a:stretch>
        </p:blipFill>
        <p:spPr bwMode="auto">
          <a:xfrm>
            <a:off x="228600" y="762000"/>
            <a:ext cx="2350434" cy="24384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5"/>
          <a:srcRect/>
          <a:stretch>
            <a:fillRect/>
          </a:stretch>
        </p:blipFill>
        <p:spPr bwMode="auto">
          <a:xfrm>
            <a:off x="2895600" y="685800"/>
            <a:ext cx="2124448" cy="25908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1" name="Picture 5"/>
          <p:cNvPicPr>
            <a:picLocks noChangeAspect="1" noChangeArrowheads="1"/>
          </p:cNvPicPr>
          <p:nvPr/>
        </p:nvPicPr>
        <p:blipFill>
          <a:blip r:embed="rId6"/>
          <a:srcRect/>
          <a:stretch>
            <a:fillRect/>
          </a:stretch>
        </p:blipFill>
        <p:spPr bwMode="auto">
          <a:xfrm>
            <a:off x="2895600" y="3810000"/>
            <a:ext cx="2140324" cy="173963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2" name="Picture 6"/>
          <p:cNvPicPr>
            <a:picLocks noChangeAspect="1" noChangeArrowheads="1"/>
          </p:cNvPicPr>
          <p:nvPr/>
        </p:nvPicPr>
        <p:blipFill>
          <a:blip r:embed="rId7"/>
          <a:srcRect/>
          <a:stretch>
            <a:fillRect/>
          </a:stretch>
        </p:blipFill>
        <p:spPr bwMode="auto">
          <a:xfrm>
            <a:off x="5257800" y="3810000"/>
            <a:ext cx="1882588" cy="173963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5" name="Picture 15"/>
          <p:cNvPicPr>
            <a:picLocks noChangeAspect="1" noChangeArrowheads="1"/>
          </p:cNvPicPr>
          <p:nvPr/>
        </p:nvPicPr>
        <p:blipFill>
          <a:blip r:embed="rId8"/>
          <a:srcRect/>
          <a:stretch>
            <a:fillRect/>
          </a:stretch>
        </p:blipFill>
        <p:spPr bwMode="auto">
          <a:xfrm>
            <a:off x="7315200" y="1447799"/>
            <a:ext cx="1828800" cy="2523431"/>
          </a:xfrm>
          <a:prstGeom prst="rect">
            <a:avLst/>
          </a:prstGeom>
          <a:noFill/>
          <a:ln w="9525">
            <a:noFill/>
            <a:miter lim="800000"/>
            <a:headEnd/>
            <a:tailEnd/>
          </a:ln>
        </p:spPr>
      </p:pic>
      <p:pic>
        <p:nvPicPr>
          <p:cNvPr id="45063" name="Picture 7"/>
          <p:cNvPicPr>
            <a:picLocks noChangeAspect="1" noChangeArrowheads="1"/>
          </p:cNvPicPr>
          <p:nvPr/>
        </p:nvPicPr>
        <p:blipFill>
          <a:blip r:embed="rId9"/>
          <a:srcRect/>
          <a:stretch>
            <a:fillRect/>
          </a:stretch>
        </p:blipFill>
        <p:spPr bwMode="auto">
          <a:xfrm>
            <a:off x="228600" y="3810000"/>
            <a:ext cx="2359772" cy="173963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a:spLocks noChangeArrowheads="1"/>
          </p:cNvSpPr>
          <p:nvPr/>
        </p:nvSpPr>
        <p:spPr bwMode="auto">
          <a:xfrm>
            <a:off x="228600" y="3276600"/>
            <a:ext cx="2266390" cy="431473"/>
          </a:xfrm>
          <a:prstGeom prst="rect">
            <a:avLst/>
          </a:prstGeom>
          <a:noFill/>
          <a:ln w="9525">
            <a:noFill/>
            <a:miter lim="800000"/>
            <a:headEnd/>
            <a:tailEnd/>
          </a:ln>
        </p:spPr>
        <p:txBody>
          <a:bodyPr lIns="61539" tIns="30770" rIns="61539" bIns="30770">
            <a:spAutoFit/>
          </a:bodyPr>
          <a:lstStyle/>
          <a:p>
            <a:pPr algn="ctr"/>
            <a:r>
              <a:rPr lang="en-US" altLang="en-US" sz="2400" dirty="0" err="1">
                <a:solidFill>
                  <a:prstClr val="black"/>
                </a:solidFill>
                <a:latin typeface="Times New Roman" pitchFamily="18" charset="0"/>
                <a:cs typeface="Times New Roman" pitchFamily="18" charset="0"/>
              </a:rPr>
              <a:t>Phơi</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quần</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áo</a:t>
            </a:r>
            <a:endParaRPr lang="en-US" altLang="en-US" sz="2400" dirty="0">
              <a:solidFill>
                <a:prstClr val="black"/>
              </a:solidFill>
              <a:latin typeface="Times New Roman" pitchFamily="18" charset="0"/>
              <a:cs typeface="Times New Roman" pitchFamily="18" charset="0"/>
            </a:endParaRPr>
          </a:p>
        </p:txBody>
      </p:sp>
      <p:sp>
        <p:nvSpPr>
          <p:cNvPr id="3" name="TextBox 2"/>
          <p:cNvSpPr txBox="1">
            <a:spLocks noChangeArrowheads="1"/>
          </p:cNvSpPr>
          <p:nvPr/>
        </p:nvSpPr>
        <p:spPr bwMode="auto">
          <a:xfrm>
            <a:off x="3048000" y="3352800"/>
            <a:ext cx="1906868" cy="431473"/>
          </a:xfrm>
          <a:prstGeom prst="rect">
            <a:avLst/>
          </a:prstGeom>
          <a:noFill/>
          <a:ln w="9525">
            <a:noFill/>
            <a:miter lim="800000"/>
            <a:headEnd/>
            <a:tailEnd/>
          </a:ln>
        </p:spPr>
        <p:txBody>
          <a:bodyPr lIns="61539" tIns="30770" rIns="61539" bIns="30770">
            <a:spAutoFit/>
          </a:bodyPr>
          <a:lstStyle/>
          <a:p>
            <a:pPr algn="ctr"/>
            <a:r>
              <a:rPr lang="en-US" altLang="en-US" sz="2400" dirty="0">
                <a:solidFill>
                  <a:prstClr val="black"/>
                </a:solidFill>
                <a:latin typeface="Times New Roman" pitchFamily="18" charset="0"/>
                <a:ea typeface="Calibri" pitchFamily="34" charset="0"/>
                <a:cs typeface="Times New Roman" pitchFamily="18" charset="0"/>
              </a:rPr>
              <a:t>P</a:t>
            </a:r>
            <a:r>
              <a:rPr lang="vi-VN" altLang="en-US" sz="2400" dirty="0">
                <a:solidFill>
                  <a:prstClr val="black"/>
                </a:solidFill>
                <a:latin typeface="Times New Roman" pitchFamily="18" charset="0"/>
                <a:ea typeface="Calibri" pitchFamily="34" charset="0"/>
                <a:cs typeface="Times New Roman" pitchFamily="18" charset="0"/>
              </a:rPr>
              <a:t>hơi rơm rạ</a:t>
            </a:r>
            <a:endParaRPr lang="en-US" altLang="en-US" sz="2400" dirty="0">
              <a:solidFill>
                <a:prstClr val="black"/>
              </a:solidFill>
              <a:ea typeface="Calibri" pitchFamily="34" charset="0"/>
              <a:cs typeface="Times New Roman" pitchFamily="18" charset="0"/>
            </a:endParaRPr>
          </a:p>
        </p:txBody>
      </p:sp>
      <p:sp>
        <p:nvSpPr>
          <p:cNvPr id="4" name="TextBox 3"/>
          <p:cNvSpPr txBox="1">
            <a:spLocks noChangeArrowheads="1"/>
          </p:cNvSpPr>
          <p:nvPr/>
        </p:nvSpPr>
        <p:spPr bwMode="auto">
          <a:xfrm>
            <a:off x="5334000" y="3276600"/>
            <a:ext cx="2075890" cy="431473"/>
          </a:xfrm>
          <a:prstGeom prst="rect">
            <a:avLst/>
          </a:prstGeom>
          <a:noFill/>
          <a:ln w="9525">
            <a:noFill/>
            <a:miter lim="800000"/>
            <a:headEnd/>
            <a:tailEnd/>
          </a:ln>
        </p:spPr>
        <p:txBody>
          <a:bodyPr lIns="61539" tIns="30770" rIns="61539" bIns="30770">
            <a:spAutoFit/>
          </a:bodyPr>
          <a:lstStyle/>
          <a:p>
            <a:pPr algn="ctr"/>
            <a:r>
              <a:rPr lang="en-US" altLang="en-US" sz="2400" dirty="0" err="1">
                <a:solidFill>
                  <a:prstClr val="black"/>
                </a:solidFill>
                <a:latin typeface="Times New Roman" pitchFamily="18" charset="0"/>
                <a:cs typeface="Times New Roman" pitchFamily="18" charset="0"/>
              </a:rPr>
              <a:t>Phơi</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thóc</a:t>
            </a:r>
            <a:endParaRPr lang="en-US" altLang="en-US" sz="2400" dirty="0">
              <a:solidFill>
                <a:prstClr val="black"/>
              </a:solidFill>
              <a:latin typeface="Times New Roman" pitchFamily="18" charset="0"/>
              <a:cs typeface="Times New Roman" pitchFamily="18" charset="0"/>
            </a:endParaRPr>
          </a:p>
        </p:txBody>
      </p:sp>
      <p:sp>
        <p:nvSpPr>
          <p:cNvPr id="6" name="TextBox 5"/>
          <p:cNvSpPr txBox="1">
            <a:spLocks noChangeArrowheads="1"/>
          </p:cNvSpPr>
          <p:nvPr/>
        </p:nvSpPr>
        <p:spPr bwMode="auto">
          <a:xfrm>
            <a:off x="3200400" y="5562600"/>
            <a:ext cx="1481978" cy="723861"/>
          </a:xfrm>
          <a:prstGeom prst="rect">
            <a:avLst/>
          </a:prstGeom>
          <a:noFill/>
          <a:ln w="9525">
            <a:noFill/>
            <a:miter lim="800000"/>
            <a:headEnd/>
            <a:tailEnd/>
          </a:ln>
        </p:spPr>
        <p:txBody>
          <a:bodyPr lIns="61539" tIns="30770" rIns="61539" bIns="30770">
            <a:spAutoFit/>
          </a:bodyPr>
          <a:lstStyle/>
          <a:p>
            <a:r>
              <a:rPr lang="vi-VN" altLang="en-US" sz="2400" dirty="0">
                <a:solidFill>
                  <a:prstClr val="black"/>
                </a:solidFill>
                <a:latin typeface="Times New Roman" pitchFamily="18" charset="0"/>
                <a:ea typeface="Calibri" pitchFamily="34" charset="0"/>
                <a:cs typeface="Times New Roman" pitchFamily="18" charset="0"/>
              </a:rPr>
              <a:t>Làm muối</a:t>
            </a:r>
          </a:p>
          <a:p>
            <a:endParaRPr lang="en-US" altLang="en-US" sz="1900" dirty="0">
              <a:solidFill>
                <a:prstClr val="black"/>
              </a:solidFill>
              <a:ea typeface="Calibri" pitchFamily="34" charset="0"/>
              <a:cs typeface="Times New Roman" pitchFamily="18" charset="0"/>
            </a:endParaRPr>
          </a:p>
        </p:txBody>
      </p:sp>
      <p:sp>
        <p:nvSpPr>
          <p:cNvPr id="7" name="TextBox 6"/>
          <p:cNvSpPr txBox="1">
            <a:spLocks noChangeArrowheads="1"/>
          </p:cNvSpPr>
          <p:nvPr/>
        </p:nvSpPr>
        <p:spPr bwMode="auto">
          <a:xfrm>
            <a:off x="5181600" y="5638800"/>
            <a:ext cx="2362200" cy="800805"/>
          </a:xfrm>
          <a:prstGeom prst="rect">
            <a:avLst/>
          </a:prstGeom>
          <a:noFill/>
          <a:ln w="9525">
            <a:noFill/>
            <a:miter lim="800000"/>
            <a:headEnd/>
            <a:tailEnd/>
          </a:ln>
        </p:spPr>
        <p:txBody>
          <a:bodyPr wrap="square" lIns="61539" tIns="30770" rIns="61539" bIns="30770">
            <a:spAutoFit/>
          </a:bodyPr>
          <a:lstStyle/>
          <a:p>
            <a:r>
              <a:rPr lang="en-US" altLang="en-US" sz="2400" dirty="0" err="1">
                <a:solidFill>
                  <a:prstClr val="black"/>
                </a:solidFill>
                <a:latin typeface="Times New Roman" pitchFamily="18" charset="0"/>
                <a:cs typeface="Times New Roman" pitchFamily="18" charset="0"/>
              </a:rPr>
              <a:t>Bếp</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năng</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lượng</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mặt</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trời</a:t>
            </a:r>
            <a:endParaRPr lang="en-US" altLang="en-US" sz="2400" dirty="0">
              <a:solidFill>
                <a:prstClr val="black"/>
              </a:solidFill>
              <a:latin typeface="Times New Roman" pitchFamily="18" charset="0"/>
              <a:cs typeface="Times New Roman" pitchFamily="18" charset="0"/>
            </a:endParaRPr>
          </a:p>
        </p:txBody>
      </p:sp>
      <p:sp>
        <p:nvSpPr>
          <p:cNvPr id="8" name="TextBox 7"/>
          <p:cNvSpPr txBox="1">
            <a:spLocks noChangeArrowheads="1"/>
          </p:cNvSpPr>
          <p:nvPr/>
        </p:nvSpPr>
        <p:spPr bwMode="auto">
          <a:xfrm>
            <a:off x="7315200" y="3962400"/>
            <a:ext cx="1651934" cy="1831856"/>
          </a:xfrm>
          <a:prstGeom prst="rect">
            <a:avLst/>
          </a:prstGeom>
          <a:noFill/>
          <a:ln w="9525">
            <a:noFill/>
            <a:miter lim="800000"/>
            <a:headEnd/>
            <a:tailEnd/>
          </a:ln>
        </p:spPr>
        <p:txBody>
          <a:bodyPr lIns="61539" tIns="30770" rIns="61539" bIns="30770">
            <a:spAutoFit/>
          </a:bodyPr>
          <a:lstStyle/>
          <a:p>
            <a:pPr algn="ctr"/>
            <a:r>
              <a:rPr lang="vi-VN" altLang="en-US" sz="2400" dirty="0">
                <a:solidFill>
                  <a:prstClr val="black"/>
                </a:solidFill>
                <a:latin typeface="Times New Roman" pitchFamily="18" charset="0"/>
                <a:ea typeface="Calibri" pitchFamily="34" charset="0"/>
                <a:cs typeface="Times New Roman" pitchFamily="18" charset="0"/>
              </a:rPr>
              <a:t>Bình nước nóng năng lượng mặt trời</a:t>
            </a:r>
            <a:endParaRPr lang="en-US" altLang="en-US" sz="2400" dirty="0">
              <a:solidFill>
                <a:prstClr val="black"/>
              </a:solidFill>
              <a:latin typeface="Times New Roman" pitchFamily="18" charset="0"/>
              <a:ea typeface="Calibri" pitchFamily="34" charset="0"/>
              <a:cs typeface="Times New Roman" pitchFamily="18" charset="0"/>
            </a:endParaRPr>
          </a:p>
          <a:p>
            <a:endParaRPr lang="en-US" altLang="en-US" sz="1900" dirty="0">
              <a:solidFill>
                <a:prstClr val="black"/>
              </a:solidFill>
              <a:ea typeface="Calibri" pitchFamily="34" charset="0"/>
              <a:cs typeface="Times New Roman" pitchFamily="18" charset="0"/>
            </a:endParaRPr>
          </a:p>
        </p:txBody>
      </p:sp>
      <p:sp>
        <p:nvSpPr>
          <p:cNvPr id="9" name="TextBox 8"/>
          <p:cNvSpPr txBox="1">
            <a:spLocks noChangeArrowheads="1"/>
          </p:cNvSpPr>
          <p:nvPr/>
        </p:nvSpPr>
        <p:spPr bwMode="auto">
          <a:xfrm>
            <a:off x="304800" y="5562600"/>
            <a:ext cx="2076824" cy="1093192"/>
          </a:xfrm>
          <a:prstGeom prst="rect">
            <a:avLst/>
          </a:prstGeom>
          <a:noFill/>
          <a:ln w="9525">
            <a:noFill/>
            <a:miter lim="800000"/>
            <a:headEnd/>
            <a:tailEnd/>
          </a:ln>
        </p:spPr>
        <p:txBody>
          <a:bodyPr lIns="61539" tIns="30770" rIns="61539" bIns="30770">
            <a:spAutoFit/>
          </a:bodyPr>
          <a:lstStyle/>
          <a:p>
            <a:r>
              <a:rPr lang="vi-VN" altLang="en-US" sz="2400" dirty="0">
                <a:solidFill>
                  <a:prstClr val="black"/>
                </a:solidFill>
                <a:latin typeface="Times New Roman" pitchFamily="18" charset="0"/>
                <a:ea typeface="Calibri" pitchFamily="34" charset="0"/>
                <a:cs typeface="Times New Roman" pitchFamily="18" charset="0"/>
              </a:rPr>
              <a:t>Sưởi nắng (mùa đông)</a:t>
            </a:r>
          </a:p>
          <a:p>
            <a:endParaRPr lang="en-US" altLang="en-US" sz="1900" dirty="0">
              <a:solidFill>
                <a:prstClr val="black"/>
              </a:solidFill>
              <a:ea typeface="Calibri" pitchFamily="34" charset="0"/>
              <a:cs typeface="Times New Roman" pitchFamily="18" charset="0"/>
            </a:endParaRPr>
          </a:p>
        </p:txBody>
      </p:sp>
    </p:spTree>
    <p:extLst>
      <p:ext uri="{BB962C8B-B14F-4D97-AF65-F5344CB8AC3E}">
        <p14:creationId xmlns:p14="http://schemas.microsoft.com/office/powerpoint/2010/main" val="2128926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1000"/>
                                        <p:tgtEl>
                                          <p:spTgt spid="11269"/>
                                        </p:tgtEl>
                                      </p:cBhvr>
                                    </p:animEffect>
                                    <p:anim calcmode="lin" valueType="num">
                                      <p:cBhvr>
                                        <p:cTn id="8" dur="1000" fill="hold"/>
                                        <p:tgtEl>
                                          <p:spTgt spid="11269"/>
                                        </p:tgtEl>
                                        <p:attrNameLst>
                                          <p:attrName>ppt_x</p:attrName>
                                        </p:attrNameLst>
                                      </p:cBhvr>
                                      <p:tavLst>
                                        <p:tav tm="0">
                                          <p:val>
                                            <p:strVal val="#ppt_x"/>
                                          </p:val>
                                        </p:tav>
                                        <p:tav tm="100000">
                                          <p:val>
                                            <p:strVal val="#ppt_x"/>
                                          </p:val>
                                        </p:tav>
                                      </p:tavLst>
                                    </p:anim>
                                    <p:anim calcmode="lin" valueType="num">
                                      <p:cBhvr>
                                        <p:cTn id="9" dur="1000" fill="hold"/>
                                        <p:tgtEl>
                                          <p:spTgt spid="1126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5059"/>
                                        </p:tgtEl>
                                        <p:attrNameLst>
                                          <p:attrName>style.visibility</p:attrName>
                                        </p:attrNameLst>
                                      </p:cBhvr>
                                      <p:to>
                                        <p:strVal val="visible"/>
                                      </p:to>
                                    </p:set>
                                    <p:animEffect transition="in" filter="fade">
                                      <p:cBhvr>
                                        <p:cTn id="14" dur="1000"/>
                                        <p:tgtEl>
                                          <p:spTgt spid="45059"/>
                                        </p:tgtEl>
                                      </p:cBhvr>
                                    </p:animEffect>
                                    <p:anim calcmode="lin" valueType="num">
                                      <p:cBhvr>
                                        <p:cTn id="15" dur="1000" fill="hold"/>
                                        <p:tgtEl>
                                          <p:spTgt spid="45059"/>
                                        </p:tgtEl>
                                        <p:attrNameLst>
                                          <p:attrName>ppt_x</p:attrName>
                                        </p:attrNameLst>
                                      </p:cBhvr>
                                      <p:tavLst>
                                        <p:tav tm="0">
                                          <p:val>
                                            <p:strVal val="#ppt_x"/>
                                          </p:val>
                                        </p:tav>
                                        <p:tav tm="100000">
                                          <p:val>
                                            <p:strVal val="#ppt_x"/>
                                          </p:val>
                                        </p:tav>
                                      </p:tavLst>
                                    </p:anim>
                                    <p:anim calcmode="lin" valueType="num">
                                      <p:cBhvr>
                                        <p:cTn id="16" dur="1000" fill="hold"/>
                                        <p:tgtEl>
                                          <p:spTgt spid="4505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45060"/>
                                        </p:tgtEl>
                                        <p:attrNameLst>
                                          <p:attrName>style.visibility</p:attrName>
                                        </p:attrNameLst>
                                      </p:cBhvr>
                                      <p:to>
                                        <p:strVal val="visible"/>
                                      </p:to>
                                    </p:set>
                                    <p:animEffect transition="in" filter="fade">
                                      <p:cBhvr>
                                        <p:cTn id="28" dur="1000"/>
                                        <p:tgtEl>
                                          <p:spTgt spid="45060"/>
                                        </p:tgtEl>
                                      </p:cBhvr>
                                    </p:animEffect>
                                    <p:anim calcmode="lin" valueType="num">
                                      <p:cBhvr>
                                        <p:cTn id="29" dur="1000" fill="hold"/>
                                        <p:tgtEl>
                                          <p:spTgt spid="45060"/>
                                        </p:tgtEl>
                                        <p:attrNameLst>
                                          <p:attrName>ppt_x</p:attrName>
                                        </p:attrNameLst>
                                      </p:cBhvr>
                                      <p:tavLst>
                                        <p:tav tm="0">
                                          <p:val>
                                            <p:strVal val="#ppt_x"/>
                                          </p:val>
                                        </p:tav>
                                        <p:tav tm="100000">
                                          <p:val>
                                            <p:strVal val="#ppt_x"/>
                                          </p:val>
                                        </p:tav>
                                      </p:tavLst>
                                    </p:anim>
                                    <p:anim calcmode="lin" valueType="num">
                                      <p:cBhvr>
                                        <p:cTn id="30" dur="1000" fill="hold"/>
                                        <p:tgtEl>
                                          <p:spTgt spid="45060"/>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45058"/>
                                        </p:tgtEl>
                                        <p:attrNameLst>
                                          <p:attrName>style.visibility</p:attrName>
                                        </p:attrNameLst>
                                      </p:cBhvr>
                                      <p:to>
                                        <p:strVal val="visible"/>
                                      </p:to>
                                    </p:set>
                                    <p:animEffect transition="in" filter="fade">
                                      <p:cBhvr>
                                        <p:cTn id="42" dur="1000"/>
                                        <p:tgtEl>
                                          <p:spTgt spid="45058"/>
                                        </p:tgtEl>
                                      </p:cBhvr>
                                    </p:animEffect>
                                    <p:anim calcmode="lin" valueType="num">
                                      <p:cBhvr>
                                        <p:cTn id="43" dur="1000" fill="hold"/>
                                        <p:tgtEl>
                                          <p:spTgt spid="45058"/>
                                        </p:tgtEl>
                                        <p:attrNameLst>
                                          <p:attrName>ppt_x</p:attrName>
                                        </p:attrNameLst>
                                      </p:cBhvr>
                                      <p:tavLst>
                                        <p:tav tm="0">
                                          <p:val>
                                            <p:strVal val="#ppt_x"/>
                                          </p:val>
                                        </p:tav>
                                        <p:tav tm="100000">
                                          <p:val>
                                            <p:strVal val="#ppt_x"/>
                                          </p:val>
                                        </p:tav>
                                      </p:tavLst>
                                    </p:anim>
                                    <p:anim calcmode="lin" valueType="num">
                                      <p:cBhvr>
                                        <p:cTn id="44" dur="1000" fill="hold"/>
                                        <p:tgtEl>
                                          <p:spTgt spid="45058"/>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45063"/>
                                        </p:tgtEl>
                                        <p:attrNameLst>
                                          <p:attrName>style.visibility</p:attrName>
                                        </p:attrNameLst>
                                      </p:cBhvr>
                                      <p:to>
                                        <p:strVal val="visible"/>
                                      </p:to>
                                    </p:set>
                                    <p:animEffect transition="in" filter="fade">
                                      <p:cBhvr>
                                        <p:cTn id="56" dur="1000"/>
                                        <p:tgtEl>
                                          <p:spTgt spid="45063"/>
                                        </p:tgtEl>
                                      </p:cBhvr>
                                    </p:animEffect>
                                    <p:anim calcmode="lin" valueType="num">
                                      <p:cBhvr>
                                        <p:cTn id="57" dur="1000" fill="hold"/>
                                        <p:tgtEl>
                                          <p:spTgt spid="45063"/>
                                        </p:tgtEl>
                                        <p:attrNameLst>
                                          <p:attrName>ppt_x</p:attrName>
                                        </p:attrNameLst>
                                      </p:cBhvr>
                                      <p:tavLst>
                                        <p:tav tm="0">
                                          <p:val>
                                            <p:strVal val="#ppt_x"/>
                                          </p:val>
                                        </p:tav>
                                        <p:tav tm="100000">
                                          <p:val>
                                            <p:strVal val="#ppt_x"/>
                                          </p:val>
                                        </p:tav>
                                      </p:tavLst>
                                    </p:anim>
                                    <p:anim calcmode="lin" valueType="num">
                                      <p:cBhvr>
                                        <p:cTn id="58" dur="1000" fill="hold"/>
                                        <p:tgtEl>
                                          <p:spTgt spid="45063"/>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45061"/>
                                        </p:tgtEl>
                                        <p:attrNameLst>
                                          <p:attrName>style.visibility</p:attrName>
                                        </p:attrNameLst>
                                      </p:cBhvr>
                                      <p:to>
                                        <p:strVal val="visible"/>
                                      </p:to>
                                    </p:set>
                                    <p:animEffect transition="in" filter="fade">
                                      <p:cBhvr>
                                        <p:cTn id="70" dur="1000"/>
                                        <p:tgtEl>
                                          <p:spTgt spid="45061"/>
                                        </p:tgtEl>
                                      </p:cBhvr>
                                    </p:animEffect>
                                    <p:anim calcmode="lin" valueType="num">
                                      <p:cBhvr>
                                        <p:cTn id="71" dur="1000" fill="hold"/>
                                        <p:tgtEl>
                                          <p:spTgt spid="45061"/>
                                        </p:tgtEl>
                                        <p:attrNameLst>
                                          <p:attrName>ppt_x</p:attrName>
                                        </p:attrNameLst>
                                      </p:cBhvr>
                                      <p:tavLst>
                                        <p:tav tm="0">
                                          <p:val>
                                            <p:strVal val="#ppt_x"/>
                                          </p:val>
                                        </p:tav>
                                        <p:tav tm="100000">
                                          <p:val>
                                            <p:strVal val="#ppt_x"/>
                                          </p:val>
                                        </p:tav>
                                      </p:tavLst>
                                    </p:anim>
                                    <p:anim calcmode="lin" valueType="num">
                                      <p:cBhvr>
                                        <p:cTn id="72" dur="1000" fill="hold"/>
                                        <p:tgtEl>
                                          <p:spTgt spid="45061"/>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nodeType="clickEffect">
                                  <p:stCondLst>
                                    <p:cond delay="0"/>
                                  </p:stCondLst>
                                  <p:childTnLst>
                                    <p:set>
                                      <p:cBhvr>
                                        <p:cTn id="83" dur="1" fill="hold">
                                          <p:stCondLst>
                                            <p:cond delay="0"/>
                                          </p:stCondLst>
                                        </p:cTn>
                                        <p:tgtEl>
                                          <p:spTgt spid="45062"/>
                                        </p:tgtEl>
                                        <p:attrNameLst>
                                          <p:attrName>style.visibility</p:attrName>
                                        </p:attrNameLst>
                                      </p:cBhvr>
                                      <p:to>
                                        <p:strVal val="visible"/>
                                      </p:to>
                                    </p:set>
                                    <p:animEffect transition="in" filter="fade">
                                      <p:cBhvr>
                                        <p:cTn id="84" dur="1000"/>
                                        <p:tgtEl>
                                          <p:spTgt spid="45062"/>
                                        </p:tgtEl>
                                      </p:cBhvr>
                                    </p:animEffect>
                                    <p:anim calcmode="lin" valueType="num">
                                      <p:cBhvr>
                                        <p:cTn id="85" dur="1000" fill="hold"/>
                                        <p:tgtEl>
                                          <p:spTgt spid="45062"/>
                                        </p:tgtEl>
                                        <p:attrNameLst>
                                          <p:attrName>ppt_x</p:attrName>
                                        </p:attrNameLst>
                                      </p:cBhvr>
                                      <p:tavLst>
                                        <p:tav tm="0">
                                          <p:val>
                                            <p:strVal val="#ppt_x"/>
                                          </p:val>
                                        </p:tav>
                                        <p:tav tm="100000">
                                          <p:val>
                                            <p:strVal val="#ppt_x"/>
                                          </p:val>
                                        </p:tav>
                                      </p:tavLst>
                                    </p:anim>
                                    <p:anim calcmode="lin" valueType="num">
                                      <p:cBhvr>
                                        <p:cTn id="86" dur="1000" fill="hold"/>
                                        <p:tgtEl>
                                          <p:spTgt spid="45062"/>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anim calcmode="lin" valueType="num">
                                      <p:cBhvr>
                                        <p:cTn id="92" dur="1000" fill="hold"/>
                                        <p:tgtEl>
                                          <p:spTgt spid="7"/>
                                        </p:tgtEl>
                                        <p:attrNameLst>
                                          <p:attrName>ppt_x</p:attrName>
                                        </p:attrNameLst>
                                      </p:cBhvr>
                                      <p:tavLst>
                                        <p:tav tm="0">
                                          <p:val>
                                            <p:strVal val="#ppt_x"/>
                                          </p:val>
                                        </p:tav>
                                        <p:tav tm="100000">
                                          <p:val>
                                            <p:strVal val="#ppt_x"/>
                                          </p:val>
                                        </p:tav>
                                      </p:tavLst>
                                    </p:anim>
                                    <p:anim calcmode="lin" valueType="num">
                                      <p:cBhvr>
                                        <p:cTn id="9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2" presetClass="entr" presetSubtype="0" fill="hold" nodeType="clickEffect">
                                  <p:stCondLst>
                                    <p:cond delay="0"/>
                                  </p:stCondLst>
                                  <p:childTnLst>
                                    <p:set>
                                      <p:cBhvr>
                                        <p:cTn id="97" dur="1" fill="hold">
                                          <p:stCondLst>
                                            <p:cond delay="0"/>
                                          </p:stCondLst>
                                        </p:cTn>
                                        <p:tgtEl>
                                          <p:spTgt spid="11275"/>
                                        </p:tgtEl>
                                        <p:attrNameLst>
                                          <p:attrName>style.visibility</p:attrName>
                                        </p:attrNameLst>
                                      </p:cBhvr>
                                      <p:to>
                                        <p:strVal val="visible"/>
                                      </p:to>
                                    </p:set>
                                    <p:animEffect transition="in" filter="fade">
                                      <p:cBhvr>
                                        <p:cTn id="98" dur="1000"/>
                                        <p:tgtEl>
                                          <p:spTgt spid="11275"/>
                                        </p:tgtEl>
                                      </p:cBhvr>
                                    </p:animEffect>
                                    <p:anim calcmode="lin" valueType="num">
                                      <p:cBhvr>
                                        <p:cTn id="99" dur="1000" fill="hold"/>
                                        <p:tgtEl>
                                          <p:spTgt spid="11275"/>
                                        </p:tgtEl>
                                        <p:attrNameLst>
                                          <p:attrName>ppt_x</p:attrName>
                                        </p:attrNameLst>
                                      </p:cBhvr>
                                      <p:tavLst>
                                        <p:tav tm="0">
                                          <p:val>
                                            <p:strVal val="#ppt_x"/>
                                          </p:val>
                                        </p:tav>
                                        <p:tav tm="100000">
                                          <p:val>
                                            <p:strVal val="#ppt_x"/>
                                          </p:val>
                                        </p:tav>
                                      </p:tavLst>
                                    </p:anim>
                                    <p:anim calcmode="lin" valueType="num">
                                      <p:cBhvr>
                                        <p:cTn id="100" dur="1000" fill="hold"/>
                                        <p:tgtEl>
                                          <p:spTgt spid="11275"/>
                                        </p:tgtEl>
                                        <p:attrNameLst>
                                          <p:attrName>ppt_y</p:attrName>
                                        </p:attrNameLst>
                                      </p:cBhvr>
                                      <p:tavLst>
                                        <p:tav tm="0">
                                          <p:val>
                                            <p:strVal val="#ppt_y+.1"/>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2" grpId="0"/>
      <p:bldP spid="3" grpId="0"/>
      <p:bldP spid="4"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srcRect/>
          <a:stretch>
            <a:fillRect/>
          </a:stretch>
        </p:blipFill>
        <p:spPr bwMode="auto">
          <a:xfrm>
            <a:off x="-137272" y="0"/>
            <a:ext cx="9274736" cy="7040563"/>
          </a:xfrm>
          <a:prstGeom prst="rect">
            <a:avLst/>
          </a:prstGeom>
          <a:noFill/>
          <a:ln w="9525">
            <a:noFill/>
            <a:miter lim="800000"/>
            <a:headEnd/>
            <a:tailEnd/>
          </a:ln>
        </p:spPr>
      </p:pic>
      <p:sp>
        <p:nvSpPr>
          <p:cNvPr id="12293" name="TextBox 3"/>
          <p:cNvSpPr txBox="1">
            <a:spLocks noChangeArrowheads="1"/>
          </p:cNvSpPr>
          <p:nvPr/>
        </p:nvSpPr>
        <p:spPr bwMode="auto">
          <a:xfrm>
            <a:off x="1600200" y="228600"/>
            <a:ext cx="5638800" cy="554583"/>
          </a:xfrm>
          <a:prstGeom prst="rect">
            <a:avLst/>
          </a:prstGeom>
          <a:noFill/>
          <a:ln w="9525">
            <a:noFill/>
            <a:miter lim="800000"/>
            <a:headEnd/>
            <a:tailEnd/>
          </a:ln>
        </p:spPr>
        <p:txBody>
          <a:bodyPr wrap="square" lIns="61539" tIns="30770" rIns="61539" bIns="30770">
            <a:spAutoFit/>
          </a:bodyPr>
          <a:lstStyle/>
          <a:p>
            <a:r>
              <a:rPr lang="en-US" altLang="en-US" sz="1900" b="1" dirty="0">
                <a:solidFill>
                  <a:srgbClr val="FF0000"/>
                </a:solidFill>
                <a:latin typeface="Times New Roman" pitchFamily="18" charset="0"/>
                <a:cs typeface="Times New Roman" pitchFamily="18" charset="0"/>
              </a:rPr>
              <a:t>- </a:t>
            </a:r>
            <a:r>
              <a:rPr lang="en-US" altLang="en-US" sz="3200" b="1" dirty="0">
                <a:solidFill>
                  <a:srgbClr val="FF0000"/>
                </a:solidFill>
                <a:latin typeface="Times New Roman" pitchFamily="18" charset="0"/>
                <a:cs typeface="Times New Roman" pitchFamily="18" charset="0"/>
              </a:rPr>
              <a:t>Thu </a:t>
            </a:r>
            <a:r>
              <a:rPr lang="en-US" altLang="en-US" sz="3200" b="1" dirty="0" err="1">
                <a:solidFill>
                  <a:srgbClr val="FF0000"/>
                </a:solidFill>
                <a:latin typeface="Times New Roman" pitchFamily="18" charset="0"/>
                <a:cs typeface="Times New Roman" pitchFamily="18" charset="0"/>
              </a:rPr>
              <a:t>điện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năng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từ</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ánh</a:t>
            </a:r>
            <a:r>
              <a:rPr lang="en-US" altLang="en-US" sz="3200" b="1" dirty="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sáng</a:t>
            </a:r>
            <a:endParaRPr lang="en-US" altLang="en-US" sz="3200" b="1" dirty="0">
              <a:solidFill>
                <a:srgbClr val="FF0000"/>
              </a:solidFill>
              <a:latin typeface="Times New Roman" pitchFamily="18" charset="0"/>
              <a:cs typeface="Times New Roman" pitchFamily="18" charset="0"/>
            </a:endParaRPr>
          </a:p>
        </p:txBody>
      </p:sp>
      <p:pic>
        <p:nvPicPr>
          <p:cNvPr id="12294" name="Picture 14"/>
          <p:cNvPicPr>
            <a:picLocks noChangeAspect="1" noChangeArrowheads="1"/>
          </p:cNvPicPr>
          <p:nvPr/>
        </p:nvPicPr>
        <p:blipFill>
          <a:blip r:embed="rId3"/>
          <a:srcRect/>
          <a:stretch>
            <a:fillRect/>
          </a:stretch>
        </p:blipFill>
        <p:spPr bwMode="auto">
          <a:xfrm>
            <a:off x="0" y="914400"/>
            <a:ext cx="3924861" cy="3413125"/>
          </a:xfrm>
          <a:prstGeom prst="rect">
            <a:avLst/>
          </a:prstGeom>
          <a:noFill/>
          <a:ln w="9525">
            <a:noFill/>
            <a:miter lim="800000"/>
            <a:headEnd/>
            <a:tailEnd/>
          </a:ln>
        </p:spPr>
      </p:pic>
      <p:sp>
        <p:nvSpPr>
          <p:cNvPr id="12295" name="Rectangle 4"/>
          <p:cNvSpPr>
            <a:spLocks noChangeArrowheads="1"/>
          </p:cNvSpPr>
          <p:nvPr/>
        </p:nvSpPr>
        <p:spPr bwMode="auto">
          <a:xfrm>
            <a:off x="228600" y="4191000"/>
            <a:ext cx="3276600" cy="2216577"/>
          </a:xfrm>
          <a:prstGeom prst="rect">
            <a:avLst/>
          </a:prstGeom>
          <a:noFill/>
          <a:ln w="9525">
            <a:noFill/>
            <a:miter lim="800000"/>
            <a:headEnd/>
            <a:tailEnd/>
          </a:ln>
        </p:spPr>
        <p:txBody>
          <a:bodyPr wrap="square" lIns="61539" tIns="30770" rIns="61539" bIns="30770">
            <a:spAutoFit/>
          </a:bodyPr>
          <a:lstStyle/>
          <a:p>
            <a:r>
              <a:rPr lang="en-US" altLang="en-US" sz="2800" dirty="0" err="1" smtClean="0">
                <a:solidFill>
                  <a:prstClr val="black"/>
                </a:solidFill>
                <a:latin typeface="Times New Roman" pitchFamily="18" charset="0"/>
                <a:cs typeface="Times New Roman" pitchFamily="18" charset="0"/>
              </a:rPr>
              <a:t>Hệ</a:t>
            </a:r>
            <a:r>
              <a:rPr lang="en-US" altLang="en-US" sz="2800" dirty="0" smtClean="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thống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điện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mặt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trời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hòa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lưới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năng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lượng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Mặt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trời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chuyển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thành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điện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năng</a:t>
            </a:r>
            <a:r>
              <a:rPr lang="en-US" altLang="en-US" sz="2800" dirty="0">
                <a:solidFill>
                  <a:prstClr val="black"/>
                </a:solidFill>
                <a:latin typeface="Times New Roman" pitchFamily="18" charset="0"/>
                <a:cs typeface="Times New Roman" pitchFamily="18" charset="0"/>
              </a:rPr>
              <a:t>.</a:t>
            </a:r>
          </a:p>
        </p:txBody>
      </p:sp>
      <p:sp>
        <p:nvSpPr>
          <p:cNvPr id="13320" name="AutoShape 2" descr="Bóng Đèn Led Năng Lượng Mặt Trời Siêu Sáng – Bảo Hộ Lao Động GARAN"/>
          <p:cNvSpPr>
            <a:spLocks noChangeAspect="1" noChangeArrowheads="1"/>
          </p:cNvSpPr>
          <p:nvPr/>
        </p:nvSpPr>
        <p:spPr bwMode="auto">
          <a:xfrm>
            <a:off x="91515" y="-120386"/>
            <a:ext cx="179294" cy="254001"/>
          </a:xfrm>
          <a:prstGeom prst="rect">
            <a:avLst/>
          </a:prstGeom>
          <a:noFill/>
          <a:ln w="9525">
            <a:noFill/>
            <a:miter lim="800000"/>
            <a:headEnd/>
            <a:tailEnd/>
          </a:ln>
        </p:spPr>
        <p:txBody>
          <a:bodyPr lIns="61539" tIns="30770" rIns="61539" bIns="30770"/>
          <a:lstStyle/>
          <a:p>
            <a:endParaRPr lang="en-US" altLang="en-US">
              <a:solidFill>
                <a:prstClr val="black"/>
              </a:solidFill>
            </a:endParaRPr>
          </a:p>
        </p:txBody>
      </p:sp>
      <p:pic>
        <p:nvPicPr>
          <p:cNvPr id="12297" name="Picture 3"/>
          <p:cNvPicPr>
            <a:picLocks noChangeAspect="1" noChangeArrowheads="1"/>
          </p:cNvPicPr>
          <p:nvPr/>
        </p:nvPicPr>
        <p:blipFill>
          <a:blip r:embed="rId4"/>
          <a:srcRect/>
          <a:stretch>
            <a:fillRect/>
          </a:stretch>
        </p:blipFill>
        <p:spPr bwMode="auto">
          <a:xfrm>
            <a:off x="6096000" y="914400"/>
            <a:ext cx="2895600" cy="3411803"/>
          </a:xfrm>
          <a:prstGeom prst="rect">
            <a:avLst/>
          </a:prstGeom>
          <a:noFill/>
          <a:ln w="9525">
            <a:noFill/>
            <a:miter lim="800000"/>
            <a:headEnd/>
            <a:tailEnd/>
          </a:ln>
          <a:effectLst/>
        </p:spPr>
      </p:pic>
      <p:sp>
        <p:nvSpPr>
          <p:cNvPr id="13322" name="AutoShape 5" descr="MÁY TÍNH PIN NĂNG LƯỢNG MẶT TRỜI CASIO FX 991 ES PLUS CÓ TEM BẢO HÀNH 7 NĂM  - FX-991ES"/>
          <p:cNvSpPr>
            <a:spLocks noChangeAspect="1" noChangeArrowheads="1"/>
          </p:cNvSpPr>
          <p:nvPr/>
        </p:nvSpPr>
        <p:spPr bwMode="auto">
          <a:xfrm>
            <a:off x="181162" y="6615"/>
            <a:ext cx="179294" cy="254000"/>
          </a:xfrm>
          <a:prstGeom prst="rect">
            <a:avLst/>
          </a:prstGeom>
          <a:noFill/>
          <a:ln w="9525">
            <a:noFill/>
            <a:miter lim="800000"/>
            <a:headEnd/>
            <a:tailEnd/>
          </a:ln>
        </p:spPr>
        <p:txBody>
          <a:bodyPr lIns="61539" tIns="30770" rIns="61539" bIns="30770"/>
          <a:lstStyle/>
          <a:p>
            <a:endParaRPr lang="en-US" altLang="en-US">
              <a:solidFill>
                <a:prstClr val="black"/>
              </a:solidFill>
            </a:endParaRPr>
          </a:p>
        </p:txBody>
      </p:sp>
      <p:pic>
        <p:nvPicPr>
          <p:cNvPr id="12299" name="Picture 6"/>
          <p:cNvPicPr>
            <a:picLocks noChangeAspect="1" noChangeArrowheads="1"/>
          </p:cNvPicPr>
          <p:nvPr/>
        </p:nvPicPr>
        <p:blipFill>
          <a:blip r:embed="rId5"/>
          <a:srcRect/>
          <a:stretch>
            <a:fillRect/>
          </a:stretch>
        </p:blipFill>
        <p:spPr bwMode="auto">
          <a:xfrm>
            <a:off x="3810000" y="914400"/>
            <a:ext cx="2114176" cy="3300678"/>
          </a:xfrm>
          <a:prstGeom prst="rect">
            <a:avLst/>
          </a:prstGeom>
          <a:noFill/>
          <a:ln w="9525">
            <a:noFill/>
            <a:miter lim="800000"/>
            <a:headEnd/>
            <a:tailEnd/>
          </a:ln>
          <a:effectLst/>
        </p:spPr>
      </p:pic>
      <p:sp>
        <p:nvSpPr>
          <p:cNvPr id="12300" name="Rectangle 1"/>
          <p:cNvSpPr>
            <a:spLocks noChangeArrowheads="1"/>
          </p:cNvSpPr>
          <p:nvPr/>
        </p:nvSpPr>
        <p:spPr bwMode="auto">
          <a:xfrm>
            <a:off x="6096000" y="4724400"/>
            <a:ext cx="2541868" cy="923915"/>
          </a:xfrm>
          <a:prstGeom prst="rect">
            <a:avLst/>
          </a:prstGeom>
          <a:noFill/>
          <a:ln w="9525">
            <a:noFill/>
            <a:miter lim="800000"/>
            <a:headEnd/>
            <a:tailEnd/>
          </a:ln>
        </p:spPr>
        <p:txBody>
          <a:bodyPr lIns="61539" tIns="30770" rIns="61539" bIns="30770">
            <a:spAutoFit/>
          </a:bodyPr>
          <a:lstStyle/>
          <a:p>
            <a:pPr algn="just"/>
            <a:r>
              <a:rPr lang="vi-VN" altLang="en-US" sz="2800" dirty="0" smtClean="0">
                <a:solidFill>
                  <a:prstClr val="black"/>
                </a:solidFill>
                <a:latin typeface="Times New Roman" pitchFamily="18" charset="0"/>
                <a:ea typeface="Calibri" pitchFamily="34" charset="0"/>
                <a:cs typeface="Times New Roman" pitchFamily="18" charset="0"/>
              </a:rPr>
              <a:t>Đèn </a:t>
            </a:r>
            <a:r>
              <a:rPr lang="vi-VN" altLang="en-US" sz="2800" dirty="0">
                <a:solidFill>
                  <a:prstClr val="black"/>
                </a:solidFill>
                <a:latin typeface="Times New Roman" pitchFamily="18" charset="0"/>
                <a:ea typeface="Calibri" pitchFamily="34" charset="0"/>
                <a:cs typeface="Times New Roman" pitchFamily="18" charset="0"/>
              </a:rPr>
              <a:t>năng lượng mặt trời</a:t>
            </a:r>
          </a:p>
        </p:txBody>
      </p:sp>
      <p:sp>
        <p:nvSpPr>
          <p:cNvPr id="2" name="TextBox 1"/>
          <p:cNvSpPr txBox="1">
            <a:spLocks noChangeArrowheads="1"/>
          </p:cNvSpPr>
          <p:nvPr/>
        </p:nvSpPr>
        <p:spPr bwMode="auto">
          <a:xfrm>
            <a:off x="3886200" y="4267200"/>
            <a:ext cx="1981200" cy="2647464"/>
          </a:xfrm>
          <a:prstGeom prst="rect">
            <a:avLst/>
          </a:prstGeom>
          <a:noFill/>
          <a:ln w="9525">
            <a:noFill/>
            <a:miter lim="800000"/>
            <a:headEnd/>
            <a:tailEnd/>
          </a:ln>
        </p:spPr>
        <p:txBody>
          <a:bodyPr wrap="square" lIns="61539" tIns="30770" rIns="61539" bIns="30770">
            <a:spAutoFit/>
          </a:bodyPr>
          <a:lstStyle/>
          <a:p>
            <a:r>
              <a:rPr lang="vi-VN" altLang="en-US" sz="2800" dirty="0" smtClean="0">
                <a:solidFill>
                  <a:prstClr val="black"/>
                </a:solidFill>
                <a:latin typeface="Times New Roman" pitchFamily="18" charset="0"/>
                <a:ea typeface="Calibri" pitchFamily="34" charset="0"/>
                <a:cs typeface="Times New Roman" pitchFamily="18" charset="0"/>
              </a:rPr>
              <a:t>Máy </a:t>
            </a:r>
            <a:r>
              <a:rPr lang="vi-VN" altLang="en-US" sz="2800" dirty="0">
                <a:solidFill>
                  <a:prstClr val="black"/>
                </a:solidFill>
                <a:latin typeface="Times New Roman" pitchFamily="18" charset="0"/>
                <a:ea typeface="Calibri" pitchFamily="34" charset="0"/>
                <a:cs typeface="Times New Roman" pitchFamily="18" charset="0"/>
              </a:rPr>
              <a:t>tính cầm tay sử dụng năng lượng ánh sáng.</a:t>
            </a:r>
          </a:p>
          <a:p>
            <a:endParaRPr lang="en-US" altLang="en-US" sz="2800" dirty="0">
              <a:solidFill>
                <a:prstClr val="black"/>
              </a:solidFill>
              <a:ea typeface="Calibri" pitchFamily="34" charset="0"/>
              <a:cs typeface="Times New Roman" pitchFamily="18" charset="0"/>
            </a:endParaRPr>
          </a:p>
        </p:txBody>
      </p:sp>
    </p:spTree>
    <p:extLst>
      <p:ext uri="{BB962C8B-B14F-4D97-AF65-F5344CB8AC3E}">
        <p14:creationId xmlns:p14="http://schemas.microsoft.com/office/powerpoint/2010/main" val="1758259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1000"/>
                                        <p:tgtEl>
                                          <p:spTgt spid="12293"/>
                                        </p:tgtEl>
                                      </p:cBhvr>
                                    </p:animEffect>
                                    <p:anim calcmode="lin" valueType="num">
                                      <p:cBhvr>
                                        <p:cTn id="8" dur="1000" fill="hold"/>
                                        <p:tgtEl>
                                          <p:spTgt spid="12293"/>
                                        </p:tgtEl>
                                        <p:attrNameLst>
                                          <p:attrName>ppt_x</p:attrName>
                                        </p:attrNameLst>
                                      </p:cBhvr>
                                      <p:tavLst>
                                        <p:tav tm="0">
                                          <p:val>
                                            <p:strVal val="#ppt_x"/>
                                          </p:val>
                                        </p:tav>
                                        <p:tav tm="100000">
                                          <p:val>
                                            <p:strVal val="#ppt_x"/>
                                          </p:val>
                                        </p:tav>
                                      </p:tavLst>
                                    </p:anim>
                                    <p:anim calcmode="lin" valueType="num">
                                      <p:cBhvr>
                                        <p:cTn id="9" dur="1000" fill="hold"/>
                                        <p:tgtEl>
                                          <p:spTgt spid="1229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294"/>
                                        </p:tgtEl>
                                        <p:attrNameLst>
                                          <p:attrName>style.visibility</p:attrName>
                                        </p:attrNameLst>
                                      </p:cBhvr>
                                      <p:to>
                                        <p:strVal val="visible"/>
                                      </p:to>
                                    </p:set>
                                    <p:animEffect transition="in" filter="fade">
                                      <p:cBhvr>
                                        <p:cTn id="14" dur="1000"/>
                                        <p:tgtEl>
                                          <p:spTgt spid="12294"/>
                                        </p:tgtEl>
                                      </p:cBhvr>
                                    </p:animEffect>
                                    <p:anim calcmode="lin" valueType="num">
                                      <p:cBhvr>
                                        <p:cTn id="15" dur="1000" fill="hold"/>
                                        <p:tgtEl>
                                          <p:spTgt spid="12294"/>
                                        </p:tgtEl>
                                        <p:attrNameLst>
                                          <p:attrName>ppt_x</p:attrName>
                                        </p:attrNameLst>
                                      </p:cBhvr>
                                      <p:tavLst>
                                        <p:tav tm="0">
                                          <p:val>
                                            <p:strVal val="#ppt_x"/>
                                          </p:val>
                                        </p:tav>
                                        <p:tav tm="100000">
                                          <p:val>
                                            <p:strVal val="#ppt_x"/>
                                          </p:val>
                                        </p:tav>
                                      </p:tavLst>
                                    </p:anim>
                                    <p:anim calcmode="lin" valueType="num">
                                      <p:cBhvr>
                                        <p:cTn id="16" dur="1000" fill="hold"/>
                                        <p:tgtEl>
                                          <p:spTgt spid="1229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295"/>
                                        </p:tgtEl>
                                        <p:attrNameLst>
                                          <p:attrName>style.visibility</p:attrName>
                                        </p:attrNameLst>
                                      </p:cBhvr>
                                      <p:to>
                                        <p:strVal val="visible"/>
                                      </p:to>
                                    </p:set>
                                    <p:animEffect transition="in" filter="fade">
                                      <p:cBhvr>
                                        <p:cTn id="21" dur="1000"/>
                                        <p:tgtEl>
                                          <p:spTgt spid="12295"/>
                                        </p:tgtEl>
                                      </p:cBhvr>
                                    </p:animEffect>
                                    <p:anim calcmode="lin" valueType="num">
                                      <p:cBhvr>
                                        <p:cTn id="22" dur="1000" fill="hold"/>
                                        <p:tgtEl>
                                          <p:spTgt spid="12295"/>
                                        </p:tgtEl>
                                        <p:attrNameLst>
                                          <p:attrName>ppt_x</p:attrName>
                                        </p:attrNameLst>
                                      </p:cBhvr>
                                      <p:tavLst>
                                        <p:tav tm="0">
                                          <p:val>
                                            <p:strVal val="#ppt_x"/>
                                          </p:val>
                                        </p:tav>
                                        <p:tav tm="100000">
                                          <p:val>
                                            <p:strVal val="#ppt_x"/>
                                          </p:val>
                                        </p:tav>
                                      </p:tavLst>
                                    </p:anim>
                                    <p:anim calcmode="lin" valueType="num">
                                      <p:cBhvr>
                                        <p:cTn id="23" dur="1000" fill="hold"/>
                                        <p:tgtEl>
                                          <p:spTgt spid="1229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2299"/>
                                        </p:tgtEl>
                                        <p:attrNameLst>
                                          <p:attrName>style.visibility</p:attrName>
                                        </p:attrNameLst>
                                      </p:cBhvr>
                                      <p:to>
                                        <p:strVal val="visible"/>
                                      </p:to>
                                    </p:set>
                                    <p:animEffect transition="in" filter="fade">
                                      <p:cBhvr>
                                        <p:cTn id="28" dur="1000"/>
                                        <p:tgtEl>
                                          <p:spTgt spid="12299"/>
                                        </p:tgtEl>
                                      </p:cBhvr>
                                    </p:animEffect>
                                    <p:anim calcmode="lin" valueType="num">
                                      <p:cBhvr>
                                        <p:cTn id="29" dur="1000" fill="hold"/>
                                        <p:tgtEl>
                                          <p:spTgt spid="12299"/>
                                        </p:tgtEl>
                                        <p:attrNameLst>
                                          <p:attrName>ppt_x</p:attrName>
                                        </p:attrNameLst>
                                      </p:cBhvr>
                                      <p:tavLst>
                                        <p:tav tm="0">
                                          <p:val>
                                            <p:strVal val="#ppt_x"/>
                                          </p:val>
                                        </p:tav>
                                        <p:tav tm="100000">
                                          <p:val>
                                            <p:strVal val="#ppt_x"/>
                                          </p:val>
                                        </p:tav>
                                      </p:tavLst>
                                    </p:anim>
                                    <p:anim calcmode="lin" valueType="num">
                                      <p:cBhvr>
                                        <p:cTn id="30" dur="1000" fill="hold"/>
                                        <p:tgtEl>
                                          <p:spTgt spid="12299"/>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2297"/>
                                        </p:tgtEl>
                                        <p:attrNameLst>
                                          <p:attrName>style.visibility</p:attrName>
                                        </p:attrNameLst>
                                      </p:cBhvr>
                                      <p:to>
                                        <p:strVal val="visible"/>
                                      </p:to>
                                    </p:set>
                                    <p:animEffect transition="in" filter="fade">
                                      <p:cBhvr>
                                        <p:cTn id="42" dur="1000"/>
                                        <p:tgtEl>
                                          <p:spTgt spid="12297"/>
                                        </p:tgtEl>
                                      </p:cBhvr>
                                    </p:animEffect>
                                    <p:anim calcmode="lin" valueType="num">
                                      <p:cBhvr>
                                        <p:cTn id="43" dur="1000" fill="hold"/>
                                        <p:tgtEl>
                                          <p:spTgt spid="12297"/>
                                        </p:tgtEl>
                                        <p:attrNameLst>
                                          <p:attrName>ppt_x</p:attrName>
                                        </p:attrNameLst>
                                      </p:cBhvr>
                                      <p:tavLst>
                                        <p:tav tm="0">
                                          <p:val>
                                            <p:strVal val="#ppt_x"/>
                                          </p:val>
                                        </p:tav>
                                        <p:tav tm="100000">
                                          <p:val>
                                            <p:strVal val="#ppt_x"/>
                                          </p:val>
                                        </p:tav>
                                      </p:tavLst>
                                    </p:anim>
                                    <p:anim calcmode="lin" valueType="num">
                                      <p:cBhvr>
                                        <p:cTn id="44"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300"/>
                                        </p:tgtEl>
                                        <p:attrNameLst>
                                          <p:attrName>style.visibility</p:attrName>
                                        </p:attrNameLst>
                                      </p:cBhvr>
                                      <p:to>
                                        <p:strVal val="visible"/>
                                      </p:to>
                                    </p:set>
                                    <p:animEffect transition="in" filter="fade">
                                      <p:cBhvr>
                                        <p:cTn id="49" dur="1000"/>
                                        <p:tgtEl>
                                          <p:spTgt spid="12300"/>
                                        </p:tgtEl>
                                      </p:cBhvr>
                                    </p:animEffect>
                                    <p:anim calcmode="lin" valueType="num">
                                      <p:cBhvr>
                                        <p:cTn id="50" dur="1000" fill="hold"/>
                                        <p:tgtEl>
                                          <p:spTgt spid="12300"/>
                                        </p:tgtEl>
                                        <p:attrNameLst>
                                          <p:attrName>ppt_x</p:attrName>
                                        </p:attrNameLst>
                                      </p:cBhvr>
                                      <p:tavLst>
                                        <p:tav tm="0">
                                          <p:val>
                                            <p:strVal val="#ppt_x"/>
                                          </p:val>
                                        </p:tav>
                                        <p:tav tm="100000">
                                          <p:val>
                                            <p:strVal val="#ppt_x"/>
                                          </p:val>
                                        </p:tav>
                                      </p:tavLst>
                                    </p:anim>
                                    <p:anim calcmode="lin" valueType="num">
                                      <p:cBhvr>
                                        <p:cTn id="51" dur="1000" fill="hold"/>
                                        <p:tgtEl>
                                          <p:spTgt spid="12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5" grpId="0"/>
      <p:bldP spid="1230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srcRect/>
          <a:stretch>
            <a:fillRect/>
          </a:stretch>
        </p:blipFill>
        <p:spPr bwMode="auto">
          <a:xfrm>
            <a:off x="-137272" y="-91282"/>
            <a:ext cx="9274736" cy="7040563"/>
          </a:xfrm>
          <a:prstGeom prst="rect">
            <a:avLst/>
          </a:prstGeom>
          <a:noFill/>
          <a:ln w="9525">
            <a:noFill/>
            <a:miter lim="800000"/>
            <a:headEnd/>
            <a:tailEnd/>
          </a:ln>
        </p:spPr>
      </p:pic>
      <p:sp>
        <p:nvSpPr>
          <p:cNvPr id="13317" name="AutoShape 2" descr="Bóng Đèn Led Năng Lượng Mặt Trời Siêu Sáng – Bảo Hộ Lao Động GARAN"/>
          <p:cNvSpPr>
            <a:spLocks noChangeAspect="1" noChangeArrowheads="1"/>
          </p:cNvSpPr>
          <p:nvPr/>
        </p:nvSpPr>
        <p:spPr bwMode="auto">
          <a:xfrm>
            <a:off x="91515" y="-120386"/>
            <a:ext cx="179294" cy="254001"/>
          </a:xfrm>
          <a:prstGeom prst="rect">
            <a:avLst/>
          </a:prstGeom>
          <a:noFill/>
          <a:ln w="9525">
            <a:noFill/>
            <a:miter lim="800000"/>
            <a:headEnd/>
            <a:tailEnd/>
          </a:ln>
        </p:spPr>
        <p:txBody>
          <a:bodyPr lIns="61539" tIns="30770" rIns="61539" bIns="30770"/>
          <a:lstStyle/>
          <a:p>
            <a:endParaRPr lang="en-US" altLang="en-US">
              <a:solidFill>
                <a:prstClr val="black"/>
              </a:solidFill>
            </a:endParaRPr>
          </a:p>
        </p:txBody>
      </p:sp>
      <p:sp>
        <p:nvSpPr>
          <p:cNvPr id="13318" name="AutoShape 5" descr="MÁY TÍNH PIN NĂNG LƯỢNG MẶT TRỜI CASIO FX 991 ES PLUS CÓ TEM BẢO HÀNH 7 NĂM  - FX-991ES"/>
          <p:cNvSpPr>
            <a:spLocks noChangeAspect="1" noChangeArrowheads="1"/>
          </p:cNvSpPr>
          <p:nvPr/>
        </p:nvSpPr>
        <p:spPr bwMode="auto">
          <a:xfrm>
            <a:off x="181162" y="6615"/>
            <a:ext cx="179294" cy="254000"/>
          </a:xfrm>
          <a:prstGeom prst="rect">
            <a:avLst/>
          </a:prstGeom>
          <a:noFill/>
          <a:ln w="9525">
            <a:noFill/>
            <a:miter lim="800000"/>
            <a:headEnd/>
            <a:tailEnd/>
          </a:ln>
        </p:spPr>
        <p:txBody>
          <a:bodyPr lIns="61539" tIns="30770" rIns="61539" bIns="30770"/>
          <a:lstStyle/>
          <a:p>
            <a:endParaRPr lang="en-US" altLang="en-US">
              <a:solidFill>
                <a:prstClr val="black"/>
              </a:solidFill>
            </a:endParaRPr>
          </a:p>
        </p:txBody>
      </p:sp>
      <p:pic>
        <p:nvPicPr>
          <p:cNvPr id="13319" name="Picture 2" descr="main"/>
          <p:cNvPicPr>
            <a:picLocks noChangeAspect="1" noChangeArrowheads="1"/>
          </p:cNvPicPr>
          <p:nvPr/>
        </p:nvPicPr>
        <p:blipFill>
          <a:blip r:embed="rId3"/>
          <a:srcRect/>
          <a:stretch>
            <a:fillRect/>
          </a:stretch>
        </p:blipFill>
        <p:spPr bwMode="auto">
          <a:xfrm>
            <a:off x="6019800" y="1143000"/>
            <a:ext cx="2971800" cy="4572000"/>
          </a:xfrm>
          <a:prstGeom prst="rect">
            <a:avLst/>
          </a:prstGeom>
          <a:noFill/>
          <a:ln w="9525">
            <a:noFill/>
            <a:miter lim="800000"/>
            <a:headEnd/>
            <a:tailEnd/>
          </a:ln>
        </p:spPr>
      </p:pic>
      <p:sp>
        <p:nvSpPr>
          <p:cNvPr id="13320" name="AutoShape 4" descr="Làm sáng tỏ cơ chế đằng sau cách thực vật điều chỉnh quá trình tổng hợp  tinh bột"/>
          <p:cNvSpPr>
            <a:spLocks noChangeAspect="1" noChangeArrowheads="1"/>
          </p:cNvSpPr>
          <p:nvPr/>
        </p:nvSpPr>
        <p:spPr bwMode="auto">
          <a:xfrm>
            <a:off x="270809" y="133615"/>
            <a:ext cx="179294" cy="254000"/>
          </a:xfrm>
          <a:prstGeom prst="rect">
            <a:avLst/>
          </a:prstGeom>
          <a:noFill/>
          <a:ln w="9525">
            <a:noFill/>
            <a:miter lim="800000"/>
            <a:headEnd/>
            <a:tailEnd/>
          </a:ln>
        </p:spPr>
        <p:txBody>
          <a:bodyPr lIns="61539" tIns="30770" rIns="61539" bIns="30770"/>
          <a:lstStyle/>
          <a:p>
            <a:endParaRPr lang="en-US" altLang="en-US">
              <a:solidFill>
                <a:prstClr val="black"/>
              </a:solidFill>
            </a:endParaRPr>
          </a:p>
        </p:txBody>
      </p:sp>
      <p:pic>
        <p:nvPicPr>
          <p:cNvPr id="13321" name="Picture 5"/>
          <p:cNvPicPr>
            <a:picLocks noChangeAspect="1" noChangeArrowheads="1"/>
          </p:cNvPicPr>
          <p:nvPr/>
        </p:nvPicPr>
        <p:blipFill>
          <a:blip r:embed="rId4"/>
          <a:srcRect/>
          <a:stretch>
            <a:fillRect/>
          </a:stretch>
        </p:blipFill>
        <p:spPr bwMode="auto">
          <a:xfrm>
            <a:off x="0" y="1143000"/>
            <a:ext cx="2743200" cy="4572000"/>
          </a:xfrm>
          <a:prstGeom prst="rect">
            <a:avLst/>
          </a:prstGeom>
          <a:noFill/>
          <a:ln w="9525">
            <a:noFill/>
            <a:miter lim="800000"/>
            <a:headEnd/>
            <a:tailEnd/>
          </a:ln>
          <a:effectLst/>
        </p:spPr>
      </p:pic>
      <p:pic>
        <p:nvPicPr>
          <p:cNvPr id="13322" name="Picture 10"/>
          <p:cNvPicPr>
            <a:picLocks noChangeAspect="1" noChangeArrowheads="1"/>
          </p:cNvPicPr>
          <p:nvPr/>
        </p:nvPicPr>
        <p:blipFill>
          <a:blip r:embed="rId5"/>
          <a:srcRect/>
          <a:stretch>
            <a:fillRect/>
          </a:stretch>
        </p:blipFill>
        <p:spPr bwMode="auto">
          <a:xfrm>
            <a:off x="2819400" y="1143000"/>
            <a:ext cx="3006912" cy="4572000"/>
          </a:xfrm>
          <a:prstGeom prst="rect">
            <a:avLst/>
          </a:prstGeom>
          <a:noFill/>
          <a:ln w="9525">
            <a:noFill/>
            <a:miter lim="800000"/>
            <a:headEnd/>
            <a:tailEnd/>
          </a:ln>
          <a:effectLst/>
        </p:spPr>
      </p:pic>
      <p:sp>
        <p:nvSpPr>
          <p:cNvPr id="2" name="TextBox 1"/>
          <p:cNvSpPr txBox="1">
            <a:spLocks noChangeArrowheads="1"/>
          </p:cNvSpPr>
          <p:nvPr/>
        </p:nvSpPr>
        <p:spPr bwMode="auto">
          <a:xfrm>
            <a:off x="228600" y="152400"/>
            <a:ext cx="8686800" cy="1047026"/>
          </a:xfrm>
          <a:prstGeom prst="rect">
            <a:avLst/>
          </a:prstGeom>
          <a:noFill/>
          <a:ln w="9525">
            <a:noFill/>
            <a:miter lim="800000"/>
            <a:headEnd/>
            <a:tailEnd/>
          </a:ln>
        </p:spPr>
        <p:txBody>
          <a:bodyPr wrap="square" lIns="61539" tIns="30770" rIns="61539" bIns="30770">
            <a:spAutoFit/>
          </a:bodyPr>
          <a:lstStyle/>
          <a:p>
            <a:pPr algn="ctr"/>
            <a:r>
              <a:rPr lang="vi-VN" altLang="en-US" sz="3200" b="1" dirty="0" smtClean="0">
                <a:solidFill>
                  <a:srgbClr val="FF0000"/>
                </a:solidFill>
                <a:latin typeface="Times New Roman" pitchFamily="18" charset="0"/>
                <a:ea typeface="Calibri" pitchFamily="34" charset="0"/>
                <a:cs typeface="Times New Roman" pitchFamily="18" charset="0"/>
              </a:rPr>
              <a:t>Thu </a:t>
            </a:r>
            <a:r>
              <a:rPr lang="vi-VN" altLang="en-US" sz="3200" b="1" dirty="0">
                <a:solidFill>
                  <a:srgbClr val="FF0000"/>
                </a:solidFill>
                <a:latin typeface="Times New Roman" pitchFamily="18" charset="0"/>
                <a:ea typeface="Calibri" pitchFamily="34" charset="0"/>
                <a:cs typeface="Times New Roman" pitchFamily="18" charset="0"/>
              </a:rPr>
              <a:t>hóa năng từ ánh sáng: Thực vật (hoa màu, lúa ngô…)</a:t>
            </a:r>
          </a:p>
        </p:txBody>
      </p:sp>
    </p:spTree>
    <p:extLst>
      <p:ext uri="{BB962C8B-B14F-4D97-AF65-F5344CB8AC3E}">
        <p14:creationId xmlns:p14="http://schemas.microsoft.com/office/powerpoint/2010/main" val="3134610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13322"/>
                                        </p:tgtEl>
                                        <p:attrNameLst>
                                          <p:attrName>style.visibility</p:attrName>
                                        </p:attrNameLst>
                                      </p:cBhvr>
                                      <p:to>
                                        <p:strVal val="visible"/>
                                      </p:to>
                                    </p:set>
                                    <p:anim calcmode="lin" valueType="num">
                                      <p:cBhvr additive="base">
                                        <p:cTn id="12" dur="5000" fill="hold"/>
                                        <p:tgtEl>
                                          <p:spTgt spid="13322"/>
                                        </p:tgtEl>
                                        <p:attrNameLst>
                                          <p:attrName>ppt_x</p:attrName>
                                        </p:attrNameLst>
                                      </p:cBhvr>
                                      <p:tavLst>
                                        <p:tav tm="0">
                                          <p:val>
                                            <p:strVal val="#ppt_x"/>
                                          </p:val>
                                        </p:tav>
                                        <p:tav tm="100000">
                                          <p:val>
                                            <p:strVal val="#ppt_x"/>
                                          </p:val>
                                        </p:tav>
                                      </p:tavLst>
                                    </p:anim>
                                    <p:anim calcmode="lin" valueType="num">
                                      <p:cBhvr additive="base">
                                        <p:cTn id="13" dur="5000" fill="hold"/>
                                        <p:tgtEl>
                                          <p:spTgt spid="133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13321"/>
                                        </p:tgtEl>
                                        <p:attrNameLst>
                                          <p:attrName>style.visibility</p:attrName>
                                        </p:attrNameLst>
                                      </p:cBhvr>
                                      <p:to>
                                        <p:strVal val="visible"/>
                                      </p:to>
                                    </p:set>
                                    <p:animEffect transition="in" filter="barn(inHorizontal)">
                                      <p:cBhvr>
                                        <p:cTn id="18" dur="500"/>
                                        <p:tgtEl>
                                          <p:spTgt spid="1332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13319"/>
                                        </p:tgtEl>
                                        <p:attrNameLst>
                                          <p:attrName>style.visibility</p:attrName>
                                        </p:attrNameLst>
                                      </p:cBhvr>
                                      <p:to>
                                        <p:strVal val="visible"/>
                                      </p:to>
                                    </p:set>
                                    <p:animEffect transition="in" filter="wheel(4)">
                                      <p:cBhvr>
                                        <p:cTn id="23" dur="20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10150904" cy="7086600"/>
          </a:xfrm>
          <a:prstGeom prst="rect">
            <a:avLst/>
          </a:prstGeom>
          <a:noFill/>
        </p:spPr>
      </p:pic>
      <p:sp>
        <p:nvSpPr>
          <p:cNvPr id="3" name="Rectangle 2"/>
          <p:cNvSpPr/>
          <p:nvPr/>
        </p:nvSpPr>
        <p:spPr>
          <a:xfrm>
            <a:off x="0" y="0"/>
            <a:ext cx="9525000" cy="2062103"/>
          </a:xfrm>
          <a:prstGeom prst="rect">
            <a:avLst/>
          </a:prstGeom>
        </p:spPr>
        <p:txBody>
          <a:bodyPr wrap="square">
            <a:spAutoFit/>
          </a:bodyPr>
          <a:lstStyle/>
          <a:p>
            <a:r>
              <a:rPr lang="vi-VN" altLang="en-US" sz="3200" dirty="0" smtClean="0">
                <a:solidFill>
                  <a:srgbClr val="FF0000"/>
                </a:solidFill>
                <a:latin typeface="Times New Roman" pitchFamily="18" charset="0"/>
                <a:ea typeface="Calibri" pitchFamily="34" charset="0"/>
                <a:cs typeface="Times New Roman" pitchFamily="18" charset="0"/>
              </a:rPr>
              <a:t>- Sử dụng trực tiếp năng lượng ánh sáng (không chuyển hóa)</a:t>
            </a:r>
          </a:p>
          <a:p>
            <a:r>
              <a:rPr lang="vi-VN" altLang="en-US" sz="3200" dirty="0" smtClean="0">
                <a:solidFill>
                  <a:srgbClr val="FF0000"/>
                </a:solidFill>
                <a:latin typeface="Times New Roman" pitchFamily="18" charset="0"/>
                <a:ea typeface="Calibri" pitchFamily="34" charset="0"/>
                <a:cs typeface="Times New Roman" pitchFamily="18" charset="0"/>
              </a:rPr>
              <a:t>+ Chiếu sáng trong đời sống, trong sản xuất, học tập, chiếu sáng trong nghệ thuật… </a:t>
            </a:r>
            <a:endParaRPr lang="vi-VN" altLang="en-US" sz="3200" dirty="0">
              <a:solidFill>
                <a:srgbClr val="FF0000"/>
              </a:solidFill>
              <a:latin typeface="Times New Roman" pitchFamily="18" charset="0"/>
              <a:ea typeface="Calibri" pitchFamily="34" charset="0"/>
              <a:cs typeface="Times New Roman" pitchFamily="18" charset="0"/>
            </a:endParaRPr>
          </a:p>
        </p:txBody>
      </p:sp>
      <p:pic>
        <p:nvPicPr>
          <p:cNvPr id="4" name="Picture 3"/>
          <p:cNvPicPr>
            <a:picLocks noChangeAspect="1" noChangeArrowheads="1"/>
          </p:cNvPicPr>
          <p:nvPr/>
        </p:nvPicPr>
        <p:blipFill>
          <a:blip r:embed="rId3"/>
          <a:srcRect/>
          <a:stretch>
            <a:fillRect/>
          </a:stretch>
        </p:blipFill>
        <p:spPr bwMode="auto">
          <a:xfrm>
            <a:off x="152401" y="2209800"/>
            <a:ext cx="3276599" cy="41910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3607993" y="2209800"/>
            <a:ext cx="3000232" cy="4343400"/>
          </a:xfrm>
          <a:prstGeom prst="rect">
            <a:avLst/>
          </a:prstGeom>
          <a:noFill/>
          <a:ln w="9525">
            <a:noFill/>
            <a:miter lim="800000"/>
            <a:headEnd/>
            <a:tailEnd/>
          </a:ln>
          <a:effectLst/>
        </p:spPr>
      </p:pic>
      <p:pic>
        <p:nvPicPr>
          <p:cNvPr id="6" name="Picture 4"/>
          <p:cNvPicPr>
            <a:picLocks noChangeAspect="1" noChangeArrowheads="1"/>
          </p:cNvPicPr>
          <p:nvPr/>
        </p:nvPicPr>
        <p:blipFill>
          <a:blip r:embed="rId5"/>
          <a:srcRect/>
          <a:stretch>
            <a:fillRect/>
          </a:stretch>
        </p:blipFill>
        <p:spPr bwMode="auto">
          <a:xfrm>
            <a:off x="6781800" y="2286000"/>
            <a:ext cx="3200400" cy="4267200"/>
          </a:xfrm>
          <a:prstGeom prst="rect">
            <a:avLst/>
          </a:prstGeom>
          <a:noFill/>
          <a:ln w="9525">
            <a:noFill/>
            <a:miter lim="800000"/>
            <a:headEnd/>
            <a:tailEnd/>
          </a:ln>
          <a:effectLst/>
        </p:spPr>
      </p:pic>
    </p:spTree>
    <p:extLst>
      <p:ext uri="{BB962C8B-B14F-4D97-AF65-F5344CB8AC3E}">
        <p14:creationId xmlns:p14="http://schemas.microsoft.com/office/powerpoint/2010/main" val="557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trips(down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4" name="Picture 2"/>
          <p:cNvPicPr>
            <a:picLocks noChangeAspect="1" noChangeArrowheads="1"/>
          </p:cNvPicPr>
          <p:nvPr/>
        </p:nvPicPr>
        <p:blipFill>
          <a:blip r:embed="rId3"/>
          <a:srcRect/>
          <a:stretch>
            <a:fillRect/>
          </a:stretch>
        </p:blipFill>
        <p:spPr bwMode="auto">
          <a:xfrm>
            <a:off x="0" y="228600"/>
            <a:ext cx="9144000" cy="3581400"/>
          </a:xfrm>
          <a:prstGeom prst="rect">
            <a:avLst/>
          </a:prstGeom>
          <a:noFill/>
          <a:ln w="9525">
            <a:noFill/>
            <a:miter lim="800000"/>
            <a:headEnd/>
            <a:tailEnd/>
          </a:ln>
        </p:spPr>
      </p:pic>
      <p:sp>
        <p:nvSpPr>
          <p:cNvPr id="5" name="TextBox 1"/>
          <p:cNvSpPr txBox="1">
            <a:spLocks noChangeArrowheads="1"/>
          </p:cNvSpPr>
          <p:nvPr/>
        </p:nvSpPr>
        <p:spPr bwMode="auto">
          <a:xfrm>
            <a:off x="32657" y="3886200"/>
            <a:ext cx="8991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vi-VN" sz="3600" b="1" dirty="0" smtClean="0">
                <a:solidFill>
                  <a:srgbClr val="FFFF00"/>
                </a:solidFill>
                <a:latin typeface="Times New Roman"/>
              </a:rPr>
              <a:t>Cần ưu tiên sử dụng năng lượng ánh sáng mặt trời vì năng lượng mặt trời là năng lượng tái tạo, năng lượng sạch, và không bao giờ cạn kiệt, bảo vệ môi trường, tiết kiệm năng lượng</a:t>
            </a:r>
            <a:br>
              <a:rPr lang="vi-VN" sz="3600" b="1" dirty="0" smtClean="0">
                <a:solidFill>
                  <a:srgbClr val="FFFF00"/>
                </a:solidFill>
                <a:latin typeface="Times New Roman"/>
              </a:rPr>
            </a:br>
            <a:endParaRPr lang="en-US" sz="3600" b="1" dirty="0" smtClean="0">
              <a:solidFill>
                <a:srgbClr val="FFFF00"/>
              </a:solidFill>
              <a:latin typeface="Calibri"/>
            </a:endParaRPr>
          </a:p>
        </p:txBody>
      </p:sp>
    </p:spTree>
    <p:extLst>
      <p:ext uri="{BB962C8B-B14F-4D97-AF65-F5344CB8AC3E}">
        <p14:creationId xmlns:p14="http://schemas.microsoft.com/office/powerpoint/2010/main" val="229008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5"/>
          <p:cNvSpPr txBox="1">
            <a:spLocks noChangeArrowheads="1"/>
          </p:cNvSpPr>
          <p:nvPr/>
        </p:nvSpPr>
        <p:spPr bwMode="auto">
          <a:xfrm>
            <a:off x="0" y="152400"/>
            <a:ext cx="6400800" cy="584775"/>
          </a:xfrm>
          <a:prstGeom prst="rect">
            <a:avLst/>
          </a:prstGeom>
          <a:noFill/>
          <a:ln w="9525">
            <a:noFill/>
            <a:miter lim="800000"/>
            <a:headEnd/>
            <a:tailEnd/>
          </a:ln>
        </p:spPr>
        <p:txBody>
          <a:bodyPr wrap="square">
            <a:spAutoFit/>
          </a:bodyPr>
          <a:lstStyle/>
          <a:p>
            <a:r>
              <a:rPr lang="de-DE" altLang="en-US" sz="3200" b="1" dirty="0">
                <a:solidFill>
                  <a:srgbClr val="000000"/>
                </a:solidFill>
                <a:latin typeface="Times New Roman" pitchFamily="18" charset="0"/>
                <a:cs typeface="Calibri" pitchFamily="34" charset="0"/>
              </a:rPr>
              <a:t>II. Chùm sáng và tia sáng</a:t>
            </a:r>
            <a:endParaRPr lang="en-US" altLang="en-US" sz="3200" dirty="0">
              <a:solidFill>
                <a:prstClr val="black"/>
              </a:solidFill>
            </a:endParaRPr>
          </a:p>
        </p:txBody>
      </p:sp>
      <p:sp>
        <p:nvSpPr>
          <p:cNvPr id="4" name="TextBox 6"/>
          <p:cNvSpPr txBox="1">
            <a:spLocks noChangeArrowheads="1"/>
          </p:cNvSpPr>
          <p:nvPr/>
        </p:nvSpPr>
        <p:spPr bwMode="auto">
          <a:xfrm>
            <a:off x="0" y="685800"/>
            <a:ext cx="4495800" cy="583750"/>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en-US" altLang="en-US" sz="3200" b="1" dirty="0">
                <a:solidFill>
                  <a:prstClr val="black"/>
                </a:solidFill>
                <a:latin typeface="Times New Roman" pitchFamily="18" charset="0"/>
                <a:ea typeface="Calibri" pitchFamily="34" charset="0"/>
                <a:cs typeface="Times New Roman" pitchFamily="18" charset="0"/>
              </a:rPr>
              <a:t>1. </a:t>
            </a:r>
            <a:r>
              <a:rPr lang="en-US" altLang="en-US" sz="3200" b="1" dirty="0" err="1">
                <a:solidFill>
                  <a:prstClr val="black"/>
                </a:solidFill>
                <a:latin typeface="Times New Roman" pitchFamily="18" charset="0"/>
                <a:ea typeface="Calibri" pitchFamily="34" charset="0"/>
                <a:cs typeface="Times New Roman" pitchFamily="18" charset="0"/>
              </a:rPr>
              <a:t>Chùm</a:t>
            </a:r>
            <a:r>
              <a:rPr lang="en-US" altLang="en-US" sz="3200" b="1" dirty="0">
                <a:solidFill>
                  <a:prstClr val="black"/>
                </a:solidFill>
                <a:latin typeface="Times New Roman" pitchFamily="18" charset="0"/>
                <a:ea typeface="Calibri" pitchFamily="34" charset="0"/>
                <a:cs typeface="Times New Roman" pitchFamily="18" charset="0"/>
              </a:rPr>
              <a:t> </a:t>
            </a:r>
            <a:r>
              <a:rPr lang="en-US" altLang="en-US" sz="3200" b="1" dirty="0" err="1">
                <a:solidFill>
                  <a:prstClr val="black"/>
                </a:solidFill>
                <a:latin typeface="Times New Roman" pitchFamily="18" charset="0"/>
                <a:ea typeface="Calibri" pitchFamily="34" charset="0"/>
                <a:cs typeface="Times New Roman" pitchFamily="18" charset="0"/>
              </a:rPr>
              <a:t>sáng</a:t>
            </a:r>
            <a:endParaRPr lang="en-US" altLang="en-US" sz="3200" b="1" dirty="0">
              <a:solidFill>
                <a:prstClr val="black"/>
              </a:solidFill>
              <a:latin typeface="Times New Roman" pitchFamily="18" charset="0"/>
              <a:ea typeface="Calibri" pitchFamily="34" charset="0"/>
              <a:cs typeface="Times New Roman" pitchFamily="18" charset="0"/>
            </a:endParaRPr>
          </a:p>
        </p:txBody>
      </p:sp>
      <p:sp>
        <p:nvSpPr>
          <p:cNvPr id="6" name="Rectangle 5"/>
          <p:cNvSpPr/>
          <p:nvPr/>
        </p:nvSpPr>
        <p:spPr>
          <a:xfrm>
            <a:off x="0" y="1143000"/>
            <a:ext cx="9144000" cy="1384995"/>
          </a:xfrm>
          <a:prstGeom prst="rect">
            <a:avLst/>
          </a:prstGeom>
        </p:spPr>
        <p:txBody>
          <a:bodyPr wrap="square">
            <a:spAutoFit/>
          </a:bodyPr>
          <a:lstStyle/>
          <a:p>
            <a:r>
              <a:rPr lang="vi-VN" altLang="en-US" sz="2800" dirty="0" smtClean="0">
                <a:solidFill>
                  <a:prstClr val="black"/>
                </a:solidFill>
                <a:latin typeface="Times New Roman" pitchFamily="18" charset="0"/>
                <a:cs typeface="Times New Roman" pitchFamily="18" charset="0"/>
              </a:rPr>
              <a:t>Ánh sáng phát ra từ nguồn sáng và truyền trong không gian thành những chùm sáng . Tùy thuộc vào nguồn sáng mà chùm sáng có hình dạng hay kích thước khác nhau</a:t>
            </a:r>
            <a:endParaRPr lang="vi-VN" altLang="en-US" sz="2800" dirty="0">
              <a:solidFill>
                <a:prstClr val="black"/>
              </a:solidFill>
              <a:latin typeface="Times New Roman" pitchFamily="18" charset="0"/>
              <a:cs typeface="Times New Roman" pitchFamily="18" charset="0"/>
            </a:endParaRPr>
          </a:p>
        </p:txBody>
      </p:sp>
      <p:pic>
        <p:nvPicPr>
          <p:cNvPr id="24582" name="Picture 6" descr="Những hiểu biết cơ bản về ánh sáng Mặt trời"/>
          <p:cNvPicPr>
            <a:picLocks noChangeAspect="1" noChangeArrowheads="1"/>
          </p:cNvPicPr>
          <p:nvPr/>
        </p:nvPicPr>
        <p:blipFill>
          <a:blip r:embed="rId3"/>
          <a:srcRect/>
          <a:stretch>
            <a:fillRect/>
          </a:stretch>
        </p:blipFill>
        <p:spPr bwMode="auto">
          <a:xfrm>
            <a:off x="2819400" y="3505200"/>
            <a:ext cx="3115687" cy="2971800"/>
          </a:xfrm>
          <a:prstGeom prst="rect">
            <a:avLst/>
          </a:prstGeom>
          <a:noFill/>
        </p:spPr>
      </p:pic>
      <p:pic>
        <p:nvPicPr>
          <p:cNvPr id="24584" name="Picture 8" descr="Ưu nhược điểm của các loại bóng đèn chiếu sáng thông dụng hiện nay? |  Vatgia Hỏi &amp; Đáp"/>
          <p:cNvPicPr>
            <a:picLocks noChangeAspect="1" noChangeArrowheads="1"/>
          </p:cNvPicPr>
          <p:nvPr/>
        </p:nvPicPr>
        <p:blipFill>
          <a:blip r:embed="rId4"/>
          <a:srcRect/>
          <a:stretch>
            <a:fillRect/>
          </a:stretch>
        </p:blipFill>
        <p:spPr bwMode="auto">
          <a:xfrm>
            <a:off x="6096000" y="4114800"/>
            <a:ext cx="3048000" cy="2743200"/>
          </a:xfrm>
          <a:prstGeom prst="rect">
            <a:avLst/>
          </a:prstGeom>
          <a:noFill/>
        </p:spPr>
      </p:pic>
      <p:pic>
        <p:nvPicPr>
          <p:cNvPr id="24586" name="Picture 10" descr="Đèn laser - sát thủ của vụ &quot;thảm sát&quot; 6 máy ảnh trong đêm nhạc “Go Hardwell  or go home”"/>
          <p:cNvPicPr>
            <a:picLocks noChangeAspect="1" noChangeArrowheads="1"/>
          </p:cNvPicPr>
          <p:nvPr/>
        </p:nvPicPr>
        <p:blipFill>
          <a:blip r:embed="rId5"/>
          <a:srcRect/>
          <a:stretch>
            <a:fillRect/>
          </a:stretch>
        </p:blipFill>
        <p:spPr bwMode="auto">
          <a:xfrm>
            <a:off x="0" y="2514600"/>
            <a:ext cx="2743200" cy="3810000"/>
          </a:xfrm>
          <a:prstGeom prst="rect">
            <a:avLst/>
          </a:prstGeom>
          <a:noFill/>
        </p:spPr>
      </p:pic>
    </p:spTree>
    <p:extLst>
      <p:ext uri="{BB962C8B-B14F-4D97-AF65-F5344CB8AC3E}">
        <p14:creationId xmlns:p14="http://schemas.microsoft.com/office/powerpoint/2010/main" val="25768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24586"/>
                                        </p:tgtEl>
                                        <p:attrNameLst>
                                          <p:attrName>style.visibility</p:attrName>
                                        </p:attrNameLst>
                                      </p:cBhvr>
                                      <p:to>
                                        <p:strVal val="visible"/>
                                      </p:to>
                                    </p:set>
                                    <p:animEffect transition="in" filter="plus(in)">
                                      <p:cBhvr>
                                        <p:cTn id="23" dur="2000"/>
                                        <p:tgtEl>
                                          <p:spTgt spid="24586"/>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24582"/>
                                        </p:tgtEl>
                                        <p:attrNameLst>
                                          <p:attrName>style.visibility</p:attrName>
                                        </p:attrNameLst>
                                      </p:cBhvr>
                                      <p:to>
                                        <p:strVal val="visible"/>
                                      </p:to>
                                    </p:set>
                                    <p:animEffect transition="in" filter="wedge">
                                      <p:cBhvr>
                                        <p:cTn id="28" dur="2000"/>
                                        <p:tgtEl>
                                          <p:spTgt spid="24582"/>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24584"/>
                                        </p:tgtEl>
                                        <p:attrNameLst>
                                          <p:attrName>style.visibility</p:attrName>
                                        </p:attrNameLst>
                                      </p:cBhvr>
                                      <p:to>
                                        <p:strVal val="visible"/>
                                      </p:to>
                                    </p:set>
                                    <p:animEffect transition="in" filter="wedge">
                                      <p:cBhvr>
                                        <p:cTn id="33" dur="20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1371600"/>
            <a:ext cx="3829050" cy="522288"/>
          </a:xfrm>
          <a:prstGeom prst="rect">
            <a:avLst/>
          </a:prstGeom>
          <a:noFill/>
          <a:ln w="9525">
            <a:noFill/>
            <a:miter lim="800000"/>
            <a:headEnd/>
            <a:tailEnd/>
          </a:ln>
        </p:spPr>
        <p:txBody>
          <a:bodyPr>
            <a:spAutoFit/>
          </a:bodyPr>
          <a:lstStyle/>
          <a:p>
            <a:pPr algn="just">
              <a:lnSpc>
                <a:spcPct val="107000"/>
              </a:lnSpc>
              <a:spcBef>
                <a:spcPts val="600"/>
              </a:spcBef>
              <a:spcAft>
                <a:spcPts val="600"/>
              </a:spcAft>
            </a:pPr>
            <a:r>
              <a:rPr lang="en-US" altLang="en-US" sz="2800" b="1" dirty="0">
                <a:solidFill>
                  <a:srgbClr val="FF0000"/>
                </a:solidFill>
                <a:latin typeface="Times New Roman" pitchFamily="18" charset="0"/>
                <a:ea typeface="Calibri" pitchFamily="34" charset="0"/>
                <a:cs typeface="Times New Roman" pitchFamily="18" charset="0"/>
              </a:rPr>
              <a:t>HOẠT ĐỘNG NHÓM</a:t>
            </a:r>
          </a:p>
        </p:txBody>
      </p:sp>
      <p:pic>
        <p:nvPicPr>
          <p:cNvPr id="3" name="Picture 2"/>
          <p:cNvPicPr>
            <a:picLocks noChangeAspect="1" noChangeArrowheads="1"/>
          </p:cNvPicPr>
          <p:nvPr/>
        </p:nvPicPr>
        <p:blipFill>
          <a:blip r:embed="rId2" cstate="print"/>
          <a:srcRect r="6638"/>
          <a:stretch>
            <a:fillRect/>
          </a:stretch>
        </p:blipFill>
        <p:spPr bwMode="auto">
          <a:xfrm>
            <a:off x="0" y="2209800"/>
            <a:ext cx="4699000" cy="3145612"/>
          </a:xfrm>
          <a:prstGeom prst="rect">
            <a:avLst/>
          </a:prstGeom>
          <a:noFill/>
          <a:ln w="9525">
            <a:noFill/>
            <a:miter lim="800000"/>
            <a:headEnd/>
            <a:tailEnd/>
          </a:ln>
        </p:spPr>
      </p:pic>
      <p:sp>
        <p:nvSpPr>
          <p:cNvPr id="4" name="Speech Bubble: Oval 10"/>
          <p:cNvSpPr/>
          <p:nvPr/>
        </p:nvSpPr>
        <p:spPr>
          <a:xfrm>
            <a:off x="3886200" y="152400"/>
            <a:ext cx="5257800" cy="3617913"/>
          </a:xfrm>
          <a:prstGeom prst="wedgeEllipseCallout">
            <a:avLst>
              <a:gd name="adj1" fmla="val -69711"/>
              <a:gd name="adj2" fmla="val 6065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457200" indent="1079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lvl="0" indent="0">
              <a:defRPr/>
            </a:pPr>
            <a:r>
              <a:rPr lang="en-US" altLang="en-US" sz="2800" dirty="0" err="1">
                <a:solidFill>
                  <a:prstClr val="white"/>
                </a:solidFill>
                <a:latin typeface="Times New Roman" panose="02020603050405020304" pitchFamily="18" charset="0"/>
                <a:cs typeface="+mn-cs"/>
              </a:rPr>
              <a:t>Có</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mấy</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loại</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chùm</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sáng</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Nêu</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tên</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gọi</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mỗi</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loại</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vẽ</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hình</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biểu</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diễn</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mỗi</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loại</a:t>
            </a:r>
            <a:r>
              <a:rPr lang="en-US" altLang="en-US" sz="2800" dirty="0">
                <a:solidFill>
                  <a:prstClr val="white"/>
                </a:solidFill>
                <a:latin typeface="Times New Roman" panose="02020603050405020304" pitchFamily="18" charset="0"/>
                <a:cs typeface="+mn-cs"/>
              </a:rPr>
              <a:t>? N</a:t>
            </a:r>
            <a:r>
              <a:rPr lang="vi-VN" altLang="en-US" sz="2800" dirty="0">
                <a:solidFill>
                  <a:prstClr val="white"/>
                </a:solidFill>
                <a:latin typeface="Times New Roman" panose="02020603050405020304" pitchFamily="18" charset="0"/>
                <a:cs typeface="+mn-cs"/>
              </a:rPr>
              <a:t>êu</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ví</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dụ</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chùm</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sáng</a:t>
            </a:r>
            <a:r>
              <a:rPr lang="en-US" altLang="en-US" sz="2800" dirty="0">
                <a:solidFill>
                  <a:prstClr val="white"/>
                </a:solidFill>
                <a:latin typeface="Times New Roman" panose="02020603050405020304" pitchFamily="18" charset="0"/>
                <a:cs typeface="+mn-cs"/>
              </a:rPr>
              <a:t> song </a:t>
            </a:r>
            <a:r>
              <a:rPr lang="en-US" altLang="en-US" sz="2800" dirty="0" err="1">
                <a:solidFill>
                  <a:prstClr val="white"/>
                </a:solidFill>
                <a:latin typeface="Times New Roman" panose="02020603050405020304" pitchFamily="18" charset="0"/>
                <a:cs typeface="+mn-cs"/>
              </a:rPr>
              <a:t>song</a:t>
            </a:r>
            <a:r>
              <a:rPr lang="en-US" altLang="en-US" sz="2800" dirty="0">
                <a:solidFill>
                  <a:prstClr val="white"/>
                </a:solidFill>
                <a:latin typeface="Times New Roman" panose="02020603050405020304" pitchFamily="18" charset="0"/>
                <a:cs typeface="+mn-cs"/>
              </a:rPr>
              <a:t>,</a:t>
            </a:r>
            <a:r>
              <a:rPr lang="vi-VN" altLang="en-US" sz="2800" dirty="0">
                <a:solidFill>
                  <a:prstClr val="white"/>
                </a:solidFill>
                <a:latin typeface="Times New Roman" panose="02020603050405020304" pitchFamily="18" charset="0"/>
                <a:cs typeface="+mn-cs"/>
              </a:rPr>
              <a:t> chùm sáng hội tụ,</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chùm</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sáng</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phân</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kì</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trong</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thực</a:t>
            </a:r>
            <a:r>
              <a:rPr lang="en-US" altLang="en-US" sz="2800" dirty="0">
                <a:solidFill>
                  <a:prstClr val="white"/>
                </a:solidFill>
                <a:latin typeface="Times New Roman" panose="02020603050405020304" pitchFamily="18" charset="0"/>
                <a:cs typeface="+mn-cs"/>
              </a:rPr>
              <a:t> </a:t>
            </a:r>
            <a:r>
              <a:rPr lang="en-US" altLang="en-US" sz="2800" dirty="0" err="1">
                <a:solidFill>
                  <a:prstClr val="white"/>
                </a:solidFill>
                <a:latin typeface="Times New Roman" panose="02020603050405020304" pitchFamily="18" charset="0"/>
                <a:cs typeface="+mn-cs"/>
              </a:rPr>
              <a:t>tế</a:t>
            </a:r>
            <a:endParaRPr lang="en-US" altLang="en-US" sz="28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0" y="1905000"/>
            <a:ext cx="3581400" cy="3046988"/>
          </a:xfrm>
          <a:prstGeom prst="rect">
            <a:avLst/>
          </a:prstGeom>
          <a:noFill/>
          <a:ln w="9525">
            <a:noFill/>
            <a:miter lim="800000"/>
            <a:headEnd/>
            <a:tailEnd/>
          </a:ln>
        </p:spPr>
        <p:txBody>
          <a:bodyPr wrap="square">
            <a:spAutoFit/>
          </a:bodyPr>
          <a:lstStyle/>
          <a:p>
            <a:pPr algn="ctr"/>
            <a:r>
              <a:rPr lang="en-US" altLang="en-US" sz="3200" b="1" dirty="0" err="1">
                <a:solidFill>
                  <a:srgbClr val="FF0000"/>
                </a:solidFill>
                <a:latin typeface="Times New Roman" pitchFamily="18" charset="0"/>
                <a:cs typeface="Times New Roman" pitchFamily="18" charset="0"/>
              </a:rPr>
              <a:t>Ánh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sáng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truyền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đi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trong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không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gian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thành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những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chùm</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sáng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có</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hình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dạng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và</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kích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thước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khác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nhau</a:t>
            </a:r>
            <a:endParaRPr lang="en-US" alt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7561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8" presetClass="exit" presetSubtype="16" fill="hold" grpId="1" nodeType="clickEffect">
                                  <p:stCondLst>
                                    <p:cond delay="0"/>
                                  </p:stCondLst>
                                  <p:childTnLst>
                                    <p:animEffect transition="out" filter="diamond(in)">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2"/>
          <a:srcRect/>
          <a:stretch>
            <a:fillRect/>
          </a:stretch>
        </p:blipFill>
        <p:spPr bwMode="auto">
          <a:xfrm>
            <a:off x="0" y="-182562"/>
            <a:ext cx="9274735" cy="7040563"/>
          </a:xfrm>
          <a:prstGeom prst="rect">
            <a:avLst/>
          </a:prstGeom>
          <a:noFill/>
          <a:ln w="9525">
            <a:noFill/>
            <a:miter lim="800000"/>
            <a:headEnd/>
            <a:tailEnd/>
          </a:ln>
        </p:spPr>
      </p:pic>
      <p:sp>
        <p:nvSpPr>
          <p:cNvPr id="8" name="TextBox 7"/>
          <p:cNvSpPr txBox="1">
            <a:spLocks noChangeArrowheads="1"/>
          </p:cNvSpPr>
          <p:nvPr/>
        </p:nvSpPr>
        <p:spPr bwMode="auto">
          <a:xfrm>
            <a:off x="152400" y="0"/>
            <a:ext cx="4419600" cy="554583"/>
          </a:xfrm>
          <a:prstGeom prst="rect">
            <a:avLst/>
          </a:prstGeom>
          <a:noFill/>
          <a:ln w="9525">
            <a:noFill/>
            <a:miter lim="800000"/>
            <a:headEnd/>
            <a:tailEnd/>
          </a:ln>
        </p:spPr>
        <p:txBody>
          <a:bodyPr wrap="square" lIns="61539" tIns="30770" rIns="61539" bIns="30770">
            <a:spAutoFit/>
          </a:bodyPr>
          <a:lstStyle/>
          <a:p>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Có</a:t>
            </a:r>
            <a:r>
              <a:rPr lang="en-US" altLang="en-US" sz="3200" dirty="0">
                <a:solidFill>
                  <a:prstClr val="black"/>
                </a:solidFill>
                <a:latin typeface="Times New Roman" pitchFamily="18" charset="0"/>
                <a:cs typeface="Times New Roman" pitchFamily="18" charset="0"/>
              </a:rPr>
              <a:t> 3 </a:t>
            </a:r>
            <a:r>
              <a:rPr lang="en-US" altLang="en-US" sz="3200" dirty="0" err="1">
                <a:solidFill>
                  <a:prstClr val="black"/>
                </a:solidFill>
                <a:latin typeface="Times New Roman" pitchFamily="18" charset="0"/>
                <a:cs typeface="Times New Roman" pitchFamily="18" charset="0"/>
              </a:rPr>
              <a:t>loại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chùm</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p>
        </p:txBody>
      </p:sp>
      <p:sp>
        <p:nvSpPr>
          <p:cNvPr id="10" name="TextBox 9"/>
          <p:cNvSpPr txBox="1">
            <a:spLocks noChangeArrowheads="1"/>
          </p:cNvSpPr>
          <p:nvPr/>
        </p:nvSpPr>
        <p:spPr bwMode="auto">
          <a:xfrm>
            <a:off x="152400" y="533400"/>
            <a:ext cx="5486400" cy="2216577"/>
          </a:xfrm>
          <a:prstGeom prst="rect">
            <a:avLst/>
          </a:prstGeom>
          <a:noFill/>
          <a:ln w="9525">
            <a:noFill/>
            <a:miter lim="800000"/>
            <a:headEnd/>
            <a:tailEnd/>
          </a:ln>
        </p:spPr>
        <p:txBody>
          <a:bodyPr wrap="square" lIns="61539" tIns="30770" rIns="61539" bIns="30770">
            <a:spAutoFit/>
          </a:bodyPr>
          <a:lstStyle/>
          <a:p>
            <a:r>
              <a:rPr lang="vi-VN" altLang="en-US" sz="2800" dirty="0">
                <a:solidFill>
                  <a:srgbClr val="7030A0"/>
                </a:solidFill>
                <a:latin typeface="Times New Roman" pitchFamily="18" charset="0"/>
                <a:cs typeface="Times New Roman" pitchFamily="18" charset="0"/>
              </a:rPr>
              <a:t>+ Chùm sáng song song: Là chùm sáng giới hạn bởi hai đường thẳng song song</a:t>
            </a:r>
          </a:p>
          <a:p>
            <a:r>
              <a:rPr lang="vi-VN" altLang="en-US" sz="2800" dirty="0">
                <a:solidFill>
                  <a:prstClr val="black"/>
                </a:solidFill>
                <a:latin typeface="Times New Roman" pitchFamily="18" charset="0"/>
                <a:cs typeface="Times New Roman" pitchFamily="18" charset="0"/>
              </a:rPr>
              <a:t>Ví dụ : Chùm đèn pha chiếu xa, chùm mặt trời qua kẽ lá..</a:t>
            </a:r>
          </a:p>
        </p:txBody>
      </p:sp>
      <p:pic>
        <p:nvPicPr>
          <p:cNvPr id="19464" name="Picture 8"/>
          <p:cNvPicPr>
            <a:picLocks noChangeAspect="1" noChangeArrowheads="1"/>
          </p:cNvPicPr>
          <p:nvPr/>
        </p:nvPicPr>
        <p:blipFill>
          <a:blip r:embed="rId3"/>
          <a:srcRect/>
          <a:stretch>
            <a:fillRect/>
          </a:stretch>
        </p:blipFill>
        <p:spPr bwMode="auto">
          <a:xfrm>
            <a:off x="5755155" y="762000"/>
            <a:ext cx="3388845" cy="17526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Ánh sáng mặt trời Những điều cần biết về Ánh sáng mặt trời ?"/>
          <p:cNvPicPr>
            <a:picLocks noChangeAspect="1" noChangeArrowheads="1"/>
          </p:cNvPicPr>
          <p:nvPr/>
        </p:nvPicPr>
        <p:blipFill>
          <a:blip r:embed="rId4"/>
          <a:srcRect/>
          <a:stretch>
            <a:fillRect/>
          </a:stretch>
        </p:blipFill>
        <p:spPr bwMode="auto">
          <a:xfrm>
            <a:off x="228600" y="2895600"/>
            <a:ext cx="2895600" cy="2438400"/>
          </a:xfrm>
          <a:prstGeom prst="rect">
            <a:avLst/>
          </a:prstGeom>
          <a:noFill/>
        </p:spPr>
      </p:pic>
      <p:pic>
        <p:nvPicPr>
          <p:cNvPr id="13" name="Picture 8" descr="Hiểu đúng về tầm chiếu xa của đèn pin, và ứng dụng của chúng - Everydaycarry"/>
          <p:cNvPicPr>
            <a:picLocks noChangeAspect="1" noChangeArrowheads="1"/>
          </p:cNvPicPr>
          <p:nvPr/>
        </p:nvPicPr>
        <p:blipFill>
          <a:blip r:embed="rId5" cstate="print"/>
          <a:srcRect/>
          <a:stretch>
            <a:fillRect/>
          </a:stretch>
        </p:blipFill>
        <p:spPr bwMode="auto">
          <a:xfrm>
            <a:off x="3276600" y="2895600"/>
            <a:ext cx="2733675" cy="2438400"/>
          </a:xfrm>
          <a:prstGeom prst="rect">
            <a:avLst/>
          </a:prstGeom>
          <a:noFill/>
        </p:spPr>
      </p:pic>
      <p:sp>
        <p:nvSpPr>
          <p:cNvPr id="24578" name="AutoShape 2" descr="Chiếu sáng khu vực công cộng với đèn pha l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80" name="AutoShape 4" descr="Chiếu sáng khu vực công cộng với đèn pha l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4582" name="Picture 6" descr="Ưu điểm của đèn đường Led trong chiếu sáng đô thị - Đèn LED Acumen"/>
          <p:cNvPicPr>
            <a:picLocks noChangeAspect="1" noChangeArrowheads="1"/>
          </p:cNvPicPr>
          <p:nvPr/>
        </p:nvPicPr>
        <p:blipFill>
          <a:blip r:embed="rId6"/>
          <a:srcRect/>
          <a:stretch>
            <a:fillRect/>
          </a:stretch>
        </p:blipFill>
        <p:spPr bwMode="auto">
          <a:xfrm>
            <a:off x="6096000" y="3581400"/>
            <a:ext cx="3048000" cy="2438400"/>
          </a:xfrm>
          <a:prstGeom prst="rect">
            <a:avLst/>
          </a:prstGeom>
          <a:noFill/>
        </p:spPr>
      </p:pic>
    </p:spTree>
    <p:extLst>
      <p:ext uri="{BB962C8B-B14F-4D97-AF65-F5344CB8AC3E}">
        <p14:creationId xmlns:p14="http://schemas.microsoft.com/office/powerpoint/2010/main" val="756532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circle(in)">
                                      <p:cBhvr>
                                        <p:cTn id="15" dur="2000"/>
                                        <p:tgtEl>
                                          <p:spTgt spid="1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9464"/>
                                        </p:tgtEl>
                                        <p:attrNameLst>
                                          <p:attrName>style.visibility</p:attrName>
                                        </p:attrNameLst>
                                      </p:cBhvr>
                                      <p:to>
                                        <p:strVal val="visible"/>
                                      </p:to>
                                    </p:set>
                                    <p:animEffect transition="in" filter="fade">
                                      <p:cBhvr>
                                        <p:cTn id="20" dur="1000"/>
                                        <p:tgtEl>
                                          <p:spTgt spid="19464"/>
                                        </p:tgtEl>
                                      </p:cBhvr>
                                    </p:animEffect>
                                    <p:anim calcmode="lin" valueType="num">
                                      <p:cBhvr>
                                        <p:cTn id="21" dur="1000" fill="hold"/>
                                        <p:tgtEl>
                                          <p:spTgt spid="19464"/>
                                        </p:tgtEl>
                                        <p:attrNameLst>
                                          <p:attrName>ppt_x</p:attrName>
                                        </p:attrNameLst>
                                      </p:cBhvr>
                                      <p:tavLst>
                                        <p:tav tm="0">
                                          <p:val>
                                            <p:strVal val="#ppt_x"/>
                                          </p:val>
                                        </p:tav>
                                        <p:tav tm="100000">
                                          <p:val>
                                            <p:strVal val="#ppt_x"/>
                                          </p:val>
                                        </p:tav>
                                      </p:tavLst>
                                    </p:anim>
                                    <p:anim calcmode="lin" valueType="num">
                                      <p:cBhvr>
                                        <p:cTn id="22" dur="1000" fill="hold"/>
                                        <p:tgtEl>
                                          <p:spTgt spid="194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nodeType="click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barn(inHorizontal)">
                                      <p:cBhvr>
                                        <p:cTn id="37"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Ánh sáng mặt trời Những điều cần biết về Ánh sáng mặt trời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9"/>
          <p:cNvSpPr/>
          <p:nvPr/>
        </p:nvSpPr>
        <p:spPr>
          <a:xfrm>
            <a:off x="0" y="0"/>
            <a:ext cx="3001143" cy="584775"/>
          </a:xfrm>
          <a:prstGeom prst="rect">
            <a:avLst/>
          </a:prstGeom>
        </p:spPr>
        <p:txBody>
          <a:bodyPr wrap="none">
            <a:spAutoFit/>
          </a:bodyPr>
          <a:lstStyle/>
          <a:p>
            <a:r>
              <a:rPr lang="vi-VN" sz="3200" dirty="0" smtClean="0">
                <a:solidFill>
                  <a:prstClr val="black"/>
                </a:solidFill>
                <a:latin typeface="Times New Roman"/>
              </a:rPr>
              <a:t>chùm sáng hội tụ</a:t>
            </a:r>
            <a:endParaRPr lang="en-US" sz="3200" dirty="0">
              <a:solidFill>
                <a:prstClr val="black"/>
              </a:solidFill>
            </a:endParaRPr>
          </a:p>
        </p:txBody>
      </p:sp>
      <p:sp>
        <p:nvSpPr>
          <p:cNvPr id="9" name="TextBox 8"/>
          <p:cNvSpPr txBox="1">
            <a:spLocks noChangeArrowheads="1"/>
          </p:cNvSpPr>
          <p:nvPr/>
        </p:nvSpPr>
        <p:spPr bwMode="auto">
          <a:xfrm>
            <a:off x="0" y="533400"/>
            <a:ext cx="5316257" cy="1785690"/>
          </a:xfrm>
          <a:prstGeom prst="rect">
            <a:avLst/>
          </a:prstGeom>
          <a:noFill/>
          <a:ln w="9525">
            <a:noFill/>
            <a:miter lim="800000"/>
            <a:headEnd/>
            <a:tailEnd/>
          </a:ln>
        </p:spPr>
        <p:txBody>
          <a:bodyPr lIns="61539" tIns="30770" rIns="61539" bIns="30770">
            <a:spAutoFit/>
          </a:bodyPr>
          <a:lstStyle/>
          <a:p>
            <a:r>
              <a:rPr lang="vi-VN" altLang="en-US" sz="2800" dirty="0">
                <a:solidFill>
                  <a:srgbClr val="FF0000"/>
                </a:solidFill>
                <a:latin typeface="Times New Roman" pitchFamily="18" charset="0"/>
                <a:cs typeface="Times New Roman" pitchFamily="18" charset="0"/>
              </a:rPr>
              <a:t>+ Chùm sáng hội tụ: là chùm sáng được giới hạn bởi hai đường thẳng cắt nhau.</a:t>
            </a:r>
            <a:endParaRPr lang="en-US" altLang="en-US" sz="2800" dirty="0">
              <a:solidFill>
                <a:srgbClr val="FF0000"/>
              </a:solidFill>
              <a:latin typeface="Times New Roman" pitchFamily="18" charset="0"/>
              <a:cs typeface="Times New Roman" pitchFamily="18" charset="0"/>
            </a:endParaRPr>
          </a:p>
          <a:p>
            <a:r>
              <a:rPr lang="en-US" altLang="en-US" sz="2800" dirty="0">
                <a:solidFill>
                  <a:prstClr val="black"/>
                </a:solidFill>
                <a:latin typeface="Times New Roman" pitchFamily="18" charset="0"/>
                <a:cs typeface="Times New Roman" pitchFamily="18" charset="0"/>
              </a:rPr>
              <a:t>VD: </a:t>
            </a:r>
            <a:r>
              <a:rPr lang="en-US" altLang="en-US" sz="2800" dirty="0" err="1">
                <a:solidFill>
                  <a:prstClr val="black"/>
                </a:solidFill>
                <a:latin typeface="Times New Roman" pitchFamily="18" charset="0"/>
                <a:cs typeface="Times New Roman" pitchFamily="18" charset="0"/>
              </a:rPr>
              <a:t>Ánh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đi</a:t>
            </a:r>
            <a:r>
              <a:rPr lang="en-US" altLang="en-US" sz="2800" dirty="0">
                <a:solidFill>
                  <a:prstClr val="black"/>
                </a:solidFill>
                <a:latin typeface="Times New Roman" pitchFamily="18" charset="0"/>
                <a:cs typeface="Times New Roman" pitchFamily="18" charset="0"/>
              </a:rPr>
              <a:t> qua </a:t>
            </a:r>
            <a:r>
              <a:rPr lang="en-US" altLang="en-US" sz="2800" dirty="0" err="1">
                <a:solidFill>
                  <a:prstClr val="black"/>
                </a:solidFill>
                <a:latin typeface="Times New Roman" pitchFamily="18" charset="0"/>
                <a:cs typeface="Times New Roman" pitchFamily="18" charset="0"/>
              </a:rPr>
              <a:t>kính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lúp</a:t>
            </a:r>
            <a:endParaRPr lang="vi-VN" altLang="en-US" sz="2800" dirty="0">
              <a:solidFill>
                <a:prstClr val="black"/>
              </a:solidFill>
              <a:latin typeface="Times New Roman" pitchFamily="18" charset="0"/>
              <a:cs typeface="Times New Roman" pitchFamily="18" charset="0"/>
            </a:endParaRPr>
          </a:p>
        </p:txBody>
      </p:sp>
      <p:pic>
        <p:nvPicPr>
          <p:cNvPr id="11" name="Picture 9"/>
          <p:cNvPicPr>
            <a:picLocks noChangeAspect="1" noChangeArrowheads="1"/>
          </p:cNvPicPr>
          <p:nvPr/>
        </p:nvPicPr>
        <p:blipFill>
          <a:blip r:embed="rId2"/>
          <a:srcRect/>
          <a:stretch>
            <a:fillRect/>
          </a:stretch>
        </p:blipFill>
        <p:spPr bwMode="auto">
          <a:xfrm>
            <a:off x="5257800" y="533400"/>
            <a:ext cx="3388845" cy="142028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2286000"/>
            <a:ext cx="3275256" cy="584775"/>
          </a:xfrm>
          <a:prstGeom prst="rect">
            <a:avLst/>
          </a:prstGeom>
        </p:spPr>
        <p:txBody>
          <a:bodyPr wrap="none">
            <a:spAutoFit/>
          </a:bodyPr>
          <a:lstStyle/>
          <a:p>
            <a:r>
              <a:rPr lang="vi-VN" sz="3200" dirty="0" smtClean="0">
                <a:solidFill>
                  <a:prstClr val="black"/>
                </a:solidFill>
                <a:latin typeface="Times New Roman"/>
              </a:rPr>
              <a:t>chùm sáng phân kì</a:t>
            </a:r>
            <a:endParaRPr lang="en-US" sz="3200" dirty="0">
              <a:solidFill>
                <a:prstClr val="black"/>
              </a:solidFill>
            </a:endParaRPr>
          </a:p>
        </p:txBody>
      </p:sp>
      <p:sp>
        <p:nvSpPr>
          <p:cNvPr id="13" name="TextBox 12"/>
          <p:cNvSpPr txBox="1">
            <a:spLocks noChangeArrowheads="1"/>
          </p:cNvSpPr>
          <p:nvPr/>
        </p:nvSpPr>
        <p:spPr bwMode="auto">
          <a:xfrm>
            <a:off x="0" y="2895600"/>
            <a:ext cx="5334000" cy="2216577"/>
          </a:xfrm>
          <a:prstGeom prst="rect">
            <a:avLst/>
          </a:prstGeom>
          <a:noFill/>
          <a:ln w="9525">
            <a:noFill/>
            <a:miter lim="800000"/>
            <a:headEnd/>
            <a:tailEnd/>
          </a:ln>
        </p:spPr>
        <p:txBody>
          <a:bodyPr wrap="square" lIns="61539" tIns="30770" rIns="61539" bIns="30770">
            <a:spAutoFit/>
          </a:bodyPr>
          <a:lstStyle/>
          <a:p>
            <a:r>
              <a:rPr lang="vi-VN" altLang="en-US" sz="2800" dirty="0">
                <a:solidFill>
                  <a:srgbClr val="00B0F0"/>
                </a:solidFill>
                <a:latin typeface="Times New Roman" pitchFamily="18" charset="0"/>
                <a:cs typeface="Times New Roman" pitchFamily="18" charset="0"/>
              </a:rPr>
              <a:t>+ Chùm sáng phân kì: Là chùm </a:t>
            </a:r>
            <a:r>
              <a:rPr lang="vi-VN" altLang="en-US" sz="2800" dirty="0" smtClean="0">
                <a:solidFill>
                  <a:srgbClr val="00B0F0"/>
                </a:solidFill>
                <a:latin typeface="Times New Roman" pitchFamily="18" charset="0"/>
                <a:cs typeface="Times New Roman" pitchFamily="18" charset="0"/>
              </a:rPr>
              <a:t>sáng giới </a:t>
            </a:r>
            <a:r>
              <a:rPr lang="vi-VN" altLang="en-US" sz="2800" dirty="0">
                <a:solidFill>
                  <a:srgbClr val="00B0F0"/>
                </a:solidFill>
                <a:latin typeface="Times New Roman" pitchFamily="18" charset="0"/>
                <a:cs typeface="Times New Roman" pitchFamily="18" charset="0"/>
              </a:rPr>
              <a:t>hạn bằng hai đường thẳng loe ra.</a:t>
            </a:r>
          </a:p>
          <a:p>
            <a:r>
              <a:rPr lang="vi-VN" altLang="en-US" sz="2800" dirty="0">
                <a:solidFill>
                  <a:prstClr val="black"/>
                </a:solidFill>
                <a:latin typeface="Times New Roman" pitchFamily="18" charset="0"/>
                <a:cs typeface="Times New Roman" pitchFamily="18" charset="0"/>
              </a:rPr>
              <a:t>Ví </a:t>
            </a:r>
            <a:r>
              <a:rPr lang="vi-VN" altLang="en-US" sz="2800" dirty="0" smtClean="0">
                <a:solidFill>
                  <a:prstClr val="black"/>
                </a:solidFill>
                <a:latin typeface="Times New Roman" pitchFamily="18" charset="0"/>
                <a:cs typeface="Times New Roman" pitchFamily="18" charset="0"/>
              </a:rPr>
              <a:t>dụ:Chùm </a:t>
            </a:r>
            <a:r>
              <a:rPr lang="vi-VN" altLang="en-US" sz="2800" dirty="0">
                <a:solidFill>
                  <a:prstClr val="black"/>
                </a:solidFill>
                <a:latin typeface="Times New Roman" pitchFamily="18" charset="0"/>
                <a:cs typeface="Times New Roman" pitchFamily="18" charset="0"/>
              </a:rPr>
              <a:t>sáng phát ra từ mặt trời, bóng đèn, ngọn nến</a:t>
            </a:r>
            <a:endParaRPr lang="en-US" altLang="en-US" sz="2800" dirty="0">
              <a:solidFill>
                <a:prstClr val="black"/>
              </a:solidFill>
            </a:endParaRPr>
          </a:p>
        </p:txBody>
      </p:sp>
      <p:pic>
        <p:nvPicPr>
          <p:cNvPr id="14" name="Picture 10"/>
          <p:cNvPicPr>
            <a:picLocks noChangeAspect="1" noChangeArrowheads="1"/>
          </p:cNvPicPr>
          <p:nvPr/>
        </p:nvPicPr>
        <p:blipFill>
          <a:blip r:embed="rId3"/>
          <a:srcRect/>
          <a:stretch>
            <a:fillRect/>
          </a:stretch>
        </p:blipFill>
        <p:spPr bwMode="auto">
          <a:xfrm>
            <a:off x="5410200" y="3124200"/>
            <a:ext cx="3451412" cy="151077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8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edg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edge">
                                      <p:cBhvr>
                                        <p:cTn id="26" dur="20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2"/>
          <a:srcRect/>
          <a:stretch>
            <a:fillRect/>
          </a:stretch>
        </p:blipFill>
        <p:spPr bwMode="auto">
          <a:xfrm>
            <a:off x="152400" y="-381000"/>
            <a:ext cx="9274735" cy="7040563"/>
          </a:xfrm>
          <a:prstGeom prst="rect">
            <a:avLst/>
          </a:prstGeom>
          <a:noFill/>
          <a:ln w="9525">
            <a:noFill/>
            <a:miter lim="800000"/>
            <a:headEnd/>
            <a:tailEnd/>
          </a:ln>
        </p:spPr>
      </p:pic>
      <p:sp>
        <p:nvSpPr>
          <p:cNvPr id="21508" name="TextBox 7"/>
          <p:cNvSpPr txBox="1">
            <a:spLocks noChangeArrowheads="1"/>
          </p:cNvSpPr>
          <p:nvPr/>
        </p:nvSpPr>
        <p:spPr bwMode="auto">
          <a:xfrm>
            <a:off x="228600" y="0"/>
            <a:ext cx="2244912" cy="616139"/>
          </a:xfrm>
          <a:prstGeom prst="rect">
            <a:avLst/>
          </a:prstGeom>
          <a:noFill/>
          <a:ln w="9525">
            <a:noFill/>
            <a:miter lim="800000"/>
            <a:headEnd/>
            <a:tailEnd/>
          </a:ln>
        </p:spPr>
        <p:txBody>
          <a:bodyPr lIns="61539" tIns="30770" rIns="61539" bIns="30770">
            <a:spAutoFit/>
          </a:bodyPr>
          <a:lstStyle/>
          <a:p>
            <a:r>
              <a:rPr lang="en-US" altLang="en-US" sz="3600" b="1" dirty="0" smtClean="0">
                <a:solidFill>
                  <a:srgbClr val="FF0000"/>
                </a:solidFill>
                <a:latin typeface="Times New Roman" pitchFamily="18" charset="0"/>
                <a:cs typeface="Times New Roman" pitchFamily="18" charset="0"/>
              </a:rPr>
              <a:t>2.Tia </a:t>
            </a:r>
            <a:r>
              <a:rPr lang="en-US" altLang="en-US" sz="3600" b="1" dirty="0" err="1">
                <a:solidFill>
                  <a:srgbClr val="FF0000"/>
                </a:solidFill>
                <a:latin typeface="Times New Roman" pitchFamily="18" charset="0"/>
                <a:cs typeface="Times New Roman" pitchFamily="18" charset="0"/>
              </a:rPr>
              <a:t>sáng</a:t>
            </a:r>
            <a:endParaRPr lang="en-US" altLang="en-US" sz="3600" b="1" dirty="0">
              <a:solidFill>
                <a:srgbClr val="FF0000"/>
              </a:solidFill>
              <a:latin typeface="Times New Roman" pitchFamily="18" charset="0"/>
              <a:cs typeface="Times New Roman" pitchFamily="18" charset="0"/>
            </a:endParaRPr>
          </a:p>
        </p:txBody>
      </p:sp>
      <p:grpSp>
        <p:nvGrpSpPr>
          <p:cNvPr id="5" name="Group 10"/>
          <p:cNvGrpSpPr>
            <a:grpSpLocks/>
          </p:cNvGrpSpPr>
          <p:nvPr/>
        </p:nvGrpSpPr>
        <p:grpSpPr bwMode="auto">
          <a:xfrm>
            <a:off x="5791200" y="-152400"/>
            <a:ext cx="2992904" cy="1867705"/>
            <a:chOff x="3872592" y="3790950"/>
            <a:chExt cx="5086488" cy="2241775"/>
          </a:xfrm>
        </p:grpSpPr>
        <p:grpSp>
          <p:nvGrpSpPr>
            <p:cNvPr id="6" name="Group 8"/>
            <p:cNvGrpSpPr>
              <a:grpSpLocks/>
            </p:cNvGrpSpPr>
            <p:nvPr/>
          </p:nvGrpSpPr>
          <p:grpSpPr bwMode="auto">
            <a:xfrm>
              <a:off x="4244008" y="4191163"/>
              <a:ext cx="4032448" cy="1579821"/>
              <a:chOff x="4244008" y="4191163"/>
              <a:chExt cx="4032448" cy="1579821"/>
            </a:xfrm>
          </p:grpSpPr>
          <p:cxnSp>
            <p:nvCxnSpPr>
              <p:cNvPr id="4" name="Straight Arrow Connector 3"/>
              <p:cNvCxnSpPr>
                <a:cxnSpLocks/>
              </p:cNvCxnSpPr>
              <p:nvPr/>
            </p:nvCxnSpPr>
            <p:spPr>
              <a:xfrm flipV="1">
                <a:off x="4243961" y="4762731"/>
                <a:ext cx="2664653" cy="1008302"/>
              </a:xfrm>
              <a:prstGeom prst="straightConnector1">
                <a:avLst/>
              </a:prstGeom>
              <a:ln w="53975">
                <a:tailEnd type="triangle"/>
              </a:ln>
            </p:spPr>
            <p:style>
              <a:lnRef idx="1">
                <a:schemeClr val="dk1"/>
              </a:lnRef>
              <a:fillRef idx="0">
                <a:schemeClr val="dk1"/>
              </a:fillRef>
              <a:effectRef idx="0">
                <a:schemeClr val="dk1"/>
              </a:effectRef>
              <a:fontRef idx="minor">
                <a:schemeClr val="tx1"/>
              </a:fontRef>
            </p:style>
          </p:cxnSp>
          <p:cxnSp>
            <p:nvCxnSpPr>
              <p:cNvPr id="7" name="Straight Connector 6"/>
              <p:cNvCxnSpPr>
                <a:cxnSpLocks/>
              </p:cNvCxnSpPr>
              <p:nvPr/>
            </p:nvCxnSpPr>
            <p:spPr>
              <a:xfrm flipV="1">
                <a:off x="6499155" y="4191096"/>
                <a:ext cx="1777494" cy="724071"/>
              </a:xfrm>
              <a:prstGeom prst="line">
                <a:avLst/>
              </a:prstGeom>
              <a:ln w="53975">
                <a:solidFill>
                  <a:schemeClr val="dk1">
                    <a:alpha val="99000"/>
                  </a:schemeClr>
                </a:solidFill>
              </a:ln>
            </p:spPr>
            <p:style>
              <a:lnRef idx="1">
                <a:schemeClr val="dk1"/>
              </a:lnRef>
              <a:fillRef idx="0">
                <a:schemeClr val="dk1"/>
              </a:fillRef>
              <a:effectRef idx="0">
                <a:schemeClr val="dk1"/>
              </a:effectRef>
              <a:fontRef idx="minor">
                <a:schemeClr val="tx1"/>
              </a:fontRef>
            </p:style>
          </p:cxnSp>
        </p:grpSp>
        <p:sp>
          <p:nvSpPr>
            <p:cNvPr id="21516" name="TextBox 9"/>
            <p:cNvSpPr txBox="1">
              <a:spLocks noChangeArrowheads="1"/>
            </p:cNvSpPr>
            <p:nvPr/>
          </p:nvSpPr>
          <p:spPr bwMode="auto">
            <a:xfrm>
              <a:off x="3872592" y="5478596"/>
              <a:ext cx="360041" cy="554129"/>
            </a:xfrm>
            <a:prstGeom prst="rect">
              <a:avLst/>
            </a:prstGeom>
            <a:noFill/>
            <a:ln w="9525">
              <a:noFill/>
              <a:miter lim="800000"/>
              <a:headEnd/>
              <a:tailEnd/>
            </a:ln>
          </p:spPr>
          <p:txBody>
            <a:bodyPr>
              <a:spAutoFit/>
            </a:bodyPr>
            <a:lstStyle/>
            <a:p>
              <a:r>
                <a:rPr lang="en-US" altLang="en-US" sz="2400" b="1" dirty="0">
                  <a:solidFill>
                    <a:prstClr val="black"/>
                  </a:solidFill>
                  <a:latin typeface="Times New Roman" pitchFamily="18" charset="0"/>
                  <a:cs typeface="Times New Roman" pitchFamily="18" charset="0"/>
                </a:rPr>
                <a:t>S</a:t>
              </a:r>
            </a:p>
          </p:txBody>
        </p:sp>
        <p:sp>
          <p:nvSpPr>
            <p:cNvPr id="21517" name="TextBox 13"/>
            <p:cNvSpPr txBox="1">
              <a:spLocks noChangeArrowheads="1"/>
            </p:cNvSpPr>
            <p:nvPr/>
          </p:nvSpPr>
          <p:spPr bwMode="auto">
            <a:xfrm>
              <a:off x="8299367" y="3790950"/>
              <a:ext cx="659713" cy="554129"/>
            </a:xfrm>
            <a:prstGeom prst="rect">
              <a:avLst/>
            </a:prstGeom>
            <a:noFill/>
            <a:ln w="9525">
              <a:noFill/>
              <a:miter lim="800000"/>
              <a:headEnd/>
              <a:tailEnd/>
            </a:ln>
          </p:spPr>
          <p:txBody>
            <a:bodyPr>
              <a:spAutoFit/>
            </a:bodyPr>
            <a:lstStyle/>
            <a:p>
              <a:r>
                <a:rPr lang="en-US" altLang="en-US" sz="2400" b="1" dirty="0">
                  <a:solidFill>
                    <a:prstClr val="black"/>
                  </a:solidFill>
                  <a:latin typeface="Times New Roman" pitchFamily="18" charset="0"/>
                  <a:cs typeface="Times New Roman" pitchFamily="18" charset="0"/>
                </a:rPr>
                <a:t>M</a:t>
              </a:r>
            </a:p>
          </p:txBody>
        </p:sp>
      </p:grpSp>
      <p:grpSp>
        <p:nvGrpSpPr>
          <p:cNvPr id="8" name="Group 14"/>
          <p:cNvGrpSpPr>
            <a:grpSpLocks/>
          </p:cNvGrpSpPr>
          <p:nvPr/>
        </p:nvGrpSpPr>
        <p:grpSpPr bwMode="auto">
          <a:xfrm>
            <a:off x="4876800" y="1676400"/>
            <a:ext cx="4267200" cy="874970"/>
            <a:chOff x="2803848" y="6419056"/>
            <a:chExt cx="6277284" cy="1051486"/>
          </a:xfrm>
        </p:grpSpPr>
        <p:sp>
          <p:nvSpPr>
            <p:cNvPr id="12" name="Flowchart: Alternate Process 11"/>
            <p:cNvSpPr/>
            <p:nvPr/>
          </p:nvSpPr>
          <p:spPr>
            <a:xfrm>
              <a:off x="2803848" y="6419056"/>
              <a:ext cx="2879627" cy="585047"/>
            </a:xfrm>
            <a:prstGeom prst="flowChartAlternate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prstClr val="white"/>
                  </a:solidFill>
                  <a:latin typeface="Times New Roman" panose="02020603050405020304" pitchFamily="18" charset="0"/>
                  <a:cs typeface="Times New Roman" panose="02020603050405020304" pitchFamily="18" charset="0"/>
                </a:rPr>
                <a:t>Hình</a:t>
              </a:r>
              <a:r>
                <a:rPr lang="en-US" sz="2400" b="1" dirty="0">
                  <a:solidFill>
                    <a:prstClr val="white"/>
                  </a:solidFill>
                  <a:latin typeface="Times New Roman" panose="02020603050405020304" pitchFamily="18" charset="0"/>
                  <a:cs typeface="Times New Roman" panose="02020603050405020304" pitchFamily="18" charset="0"/>
                </a:rPr>
                <a:t> 15.5</a:t>
              </a:r>
            </a:p>
          </p:txBody>
        </p:sp>
        <p:sp>
          <p:nvSpPr>
            <p:cNvPr id="21514" name="TextBox 12"/>
            <p:cNvSpPr txBox="1">
              <a:spLocks noChangeArrowheads="1"/>
            </p:cNvSpPr>
            <p:nvPr/>
          </p:nvSpPr>
          <p:spPr bwMode="auto">
            <a:xfrm>
              <a:off x="5696753" y="6471900"/>
              <a:ext cx="3384379" cy="998642"/>
            </a:xfrm>
            <a:prstGeom prst="rect">
              <a:avLst/>
            </a:prstGeom>
            <a:noFill/>
            <a:ln w="9525">
              <a:noFill/>
              <a:miter lim="800000"/>
              <a:headEnd/>
              <a:tailEnd/>
            </a:ln>
          </p:spPr>
          <p:txBody>
            <a:bodyPr>
              <a:spAutoFit/>
            </a:bodyPr>
            <a:lstStyle/>
            <a:p>
              <a:r>
                <a:rPr lang="en-US" altLang="en-US" sz="2400" b="1" dirty="0" err="1">
                  <a:solidFill>
                    <a:prstClr val="black"/>
                  </a:solidFill>
                  <a:latin typeface="Times New Roman" pitchFamily="18" charset="0"/>
                  <a:cs typeface="Times New Roman" pitchFamily="18" charset="0"/>
                </a:rPr>
                <a:t>Biểu</a:t>
              </a:r>
              <a:r>
                <a:rPr lang="en-US" altLang="en-US" sz="2400" b="1" dirty="0">
                  <a:solidFill>
                    <a:prstClr val="black"/>
                  </a:solidFill>
                  <a:latin typeface="Times New Roman" pitchFamily="18" charset="0"/>
                  <a:cs typeface="Times New Roman" pitchFamily="18" charset="0"/>
                </a:rPr>
                <a:t> </a:t>
              </a:r>
              <a:r>
                <a:rPr lang="en-US" altLang="en-US" sz="2400" b="1" dirty="0" err="1">
                  <a:solidFill>
                    <a:prstClr val="black"/>
                  </a:solidFill>
                  <a:latin typeface="Times New Roman" pitchFamily="18" charset="0"/>
                  <a:cs typeface="Times New Roman" pitchFamily="18" charset="0"/>
                </a:rPr>
                <a:t>diễn</a:t>
              </a:r>
              <a:r>
                <a:rPr lang="en-US" altLang="en-US" sz="2400" b="1" dirty="0">
                  <a:solidFill>
                    <a:prstClr val="black"/>
                  </a:solidFill>
                  <a:latin typeface="Times New Roman" pitchFamily="18" charset="0"/>
                  <a:cs typeface="Times New Roman" pitchFamily="18" charset="0"/>
                </a:rPr>
                <a:t> </a:t>
              </a:r>
              <a:r>
                <a:rPr lang="en-US" altLang="en-US" sz="2400" b="1" dirty="0" err="1">
                  <a:solidFill>
                    <a:prstClr val="black"/>
                  </a:solidFill>
                  <a:latin typeface="Times New Roman" pitchFamily="18" charset="0"/>
                  <a:cs typeface="Times New Roman" pitchFamily="18" charset="0"/>
                </a:rPr>
                <a:t>tia</a:t>
              </a:r>
              <a:r>
                <a:rPr lang="en-US" altLang="en-US" sz="2400" b="1" dirty="0">
                  <a:solidFill>
                    <a:prstClr val="black"/>
                  </a:solidFill>
                  <a:latin typeface="Times New Roman" pitchFamily="18" charset="0"/>
                  <a:cs typeface="Times New Roman" pitchFamily="18" charset="0"/>
                </a:rPr>
                <a:t> </a:t>
              </a:r>
              <a:r>
                <a:rPr lang="en-US" altLang="en-US" sz="2400" b="1" dirty="0" err="1">
                  <a:solidFill>
                    <a:prstClr val="black"/>
                  </a:solidFill>
                  <a:latin typeface="Times New Roman" pitchFamily="18" charset="0"/>
                  <a:cs typeface="Times New Roman" pitchFamily="18" charset="0"/>
                </a:rPr>
                <a:t>sáng</a:t>
              </a:r>
              <a:endParaRPr lang="en-US" altLang="en-US" sz="2400" b="1" dirty="0">
                <a:solidFill>
                  <a:prstClr val="black"/>
                </a:solidFill>
                <a:latin typeface="Times New Roman" pitchFamily="18" charset="0"/>
                <a:cs typeface="Times New Roman" pitchFamily="18" charset="0"/>
              </a:endParaRPr>
            </a:p>
          </p:txBody>
        </p:sp>
      </p:grpSp>
      <p:sp>
        <p:nvSpPr>
          <p:cNvPr id="2" name="TextBox 1"/>
          <p:cNvSpPr txBox="1">
            <a:spLocks noChangeArrowheads="1"/>
          </p:cNvSpPr>
          <p:nvPr/>
        </p:nvSpPr>
        <p:spPr bwMode="auto">
          <a:xfrm>
            <a:off x="3639111" y="2362200"/>
            <a:ext cx="5657289" cy="1047026"/>
          </a:xfrm>
          <a:prstGeom prst="rect">
            <a:avLst/>
          </a:prstGeom>
          <a:noFill/>
          <a:ln w="9525">
            <a:noFill/>
            <a:miter lim="800000"/>
            <a:headEnd/>
            <a:tailEnd/>
          </a:ln>
        </p:spPr>
        <p:txBody>
          <a:bodyPr wrap="square" lIns="61539" tIns="30770" rIns="61539" bIns="30770">
            <a:spAutoFit/>
          </a:bodyPr>
          <a:lstStyle/>
          <a:p>
            <a:r>
              <a:rPr lang="en-US" altLang="en-US" sz="3200" dirty="0" err="1">
                <a:solidFill>
                  <a:srgbClr val="FF0000"/>
                </a:solidFill>
                <a:latin typeface="Times New Roman" pitchFamily="18" charset="0"/>
                <a:cs typeface="Times New Roman" pitchFamily="18" charset="0"/>
              </a:rPr>
              <a:t>Đoạn</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thẳng</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có</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hướng</a:t>
            </a:r>
            <a:r>
              <a:rPr lang="en-US" altLang="en-US" sz="3200" dirty="0">
                <a:solidFill>
                  <a:srgbClr val="FF0000"/>
                </a:solidFill>
                <a:latin typeface="Times New Roman" pitchFamily="18" charset="0"/>
                <a:cs typeface="Times New Roman" pitchFamily="18" charset="0"/>
              </a:rPr>
              <a:t> SM </a:t>
            </a:r>
            <a:r>
              <a:rPr lang="en-US" altLang="en-US" sz="3200" dirty="0" err="1">
                <a:solidFill>
                  <a:srgbClr val="FF0000"/>
                </a:solidFill>
                <a:latin typeface="Times New Roman" pitchFamily="18" charset="0"/>
                <a:cs typeface="Times New Roman" pitchFamily="18" charset="0"/>
              </a:rPr>
              <a:t>biểu</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diễn</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một</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tia</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sáng</a:t>
            </a:r>
            <a:endParaRPr lang="en-US" altLang="en-US" sz="3200" dirty="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52400" y="609600"/>
            <a:ext cx="5105400" cy="1908800"/>
          </a:xfrm>
          <a:prstGeom prst="rect">
            <a:avLst/>
          </a:prstGeom>
          <a:noFill/>
          <a:ln w="9525">
            <a:noFill/>
            <a:miter lim="800000"/>
            <a:headEnd/>
            <a:tailEnd/>
          </a:ln>
        </p:spPr>
        <p:txBody>
          <a:bodyPr wrap="square" lIns="61539" tIns="30770" rIns="61539" bIns="30770">
            <a:spAutoFit/>
          </a:bodyPr>
          <a:lstStyle/>
          <a:p>
            <a:r>
              <a:rPr lang="en-US" altLang="en-US" sz="3200" dirty="0">
                <a:solidFill>
                  <a:srgbClr val="0070C0"/>
                </a:solidFill>
                <a:latin typeface="Times New Roman" pitchFamily="18" charset="0"/>
                <a:cs typeface="Times New Roman" pitchFamily="18" charset="0"/>
              </a:rPr>
              <a:t>Tia </a:t>
            </a:r>
            <a:r>
              <a:rPr lang="en-US" altLang="en-US" sz="3200" dirty="0" err="1">
                <a:solidFill>
                  <a:srgbClr val="0070C0"/>
                </a:solidFill>
                <a:latin typeface="Times New Roman" pitchFamily="18" charset="0"/>
                <a:cs typeface="Times New Roman" pitchFamily="18" charset="0"/>
              </a:rPr>
              <a:t>sáng</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là</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đoạn</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thẳng</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có</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mũi</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tên</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chỉ</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hướng</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truyền</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của</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ánh</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sáng</a:t>
            </a:r>
            <a:r>
              <a:rPr lang="en-US" altLang="en-US" sz="3200" dirty="0">
                <a:solidFill>
                  <a:srgbClr val="0070C0"/>
                </a:solidFill>
                <a:latin typeface="Times New Roman" pitchFamily="18" charset="0"/>
                <a:cs typeface="Times New Roman" pitchFamily="18" charset="0"/>
              </a:rPr>
              <a:t>.</a:t>
            </a:r>
          </a:p>
          <a:p>
            <a:endParaRPr lang="en-US" altLang="en-US" sz="2400" dirty="0">
              <a:solidFill>
                <a:srgbClr val="0070C0"/>
              </a:solidFill>
              <a:latin typeface="Times New Roman" pitchFamily="18" charset="0"/>
              <a:cs typeface="Times New Roman" pitchFamily="18" charset="0"/>
            </a:endParaRPr>
          </a:p>
        </p:txBody>
      </p:sp>
      <p:sp>
        <p:nvSpPr>
          <p:cNvPr id="16" name="TextBox 2"/>
          <p:cNvSpPr txBox="1">
            <a:spLocks noChangeArrowheads="1"/>
          </p:cNvSpPr>
          <p:nvPr/>
        </p:nvSpPr>
        <p:spPr bwMode="auto">
          <a:xfrm>
            <a:off x="1" y="2362200"/>
            <a:ext cx="3810000" cy="1631216"/>
          </a:xfrm>
          <a:prstGeom prst="rect">
            <a:avLst/>
          </a:prstGeom>
          <a:noFill/>
          <a:ln w="9525">
            <a:noFill/>
            <a:miter lim="800000"/>
            <a:headEnd/>
            <a:tailEnd/>
          </a:ln>
        </p:spPr>
        <p:txBody>
          <a:bodyPr wrap="square">
            <a:spAutoFit/>
          </a:bodyPr>
          <a:lstStyle/>
          <a:p>
            <a:r>
              <a:rPr lang="en-US" altLang="en-US" sz="36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Thí</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nghiệm</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tạo</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tia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bằng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chùm</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hẹp</a:t>
            </a:r>
            <a:r>
              <a:rPr lang="en-US" altLang="en-US" sz="3200" dirty="0">
                <a:solidFill>
                  <a:prstClr val="black"/>
                </a:solidFill>
                <a:latin typeface="Times New Roman" pitchFamily="18" charset="0"/>
                <a:cs typeface="Times New Roman" pitchFamily="18" charset="0"/>
              </a:rPr>
              <a:t> song </a:t>
            </a:r>
            <a:r>
              <a:rPr lang="en-US" altLang="en-US" sz="3200" dirty="0" err="1">
                <a:solidFill>
                  <a:prstClr val="black"/>
                </a:solidFill>
                <a:latin typeface="Times New Roman" pitchFamily="18" charset="0"/>
                <a:cs typeface="Times New Roman" pitchFamily="18" charset="0"/>
              </a:rPr>
              <a:t>song</a:t>
            </a:r>
            <a:endParaRPr lang="en-US" altLang="en-US" sz="3200" dirty="0">
              <a:solidFill>
                <a:prstClr val="black"/>
              </a:solidFill>
              <a:latin typeface="Times New Roman" pitchFamily="18" charset="0"/>
              <a:cs typeface="Times New Roman" pitchFamily="18" charset="0"/>
            </a:endParaRPr>
          </a:p>
        </p:txBody>
      </p:sp>
      <p:pic>
        <p:nvPicPr>
          <p:cNvPr id="17" name="Picture 2"/>
          <p:cNvPicPr>
            <a:picLocks noChangeAspect="1" noChangeArrowheads="1"/>
          </p:cNvPicPr>
          <p:nvPr/>
        </p:nvPicPr>
        <p:blipFill>
          <a:blip r:embed="rId3"/>
          <a:srcRect/>
          <a:stretch>
            <a:fillRect/>
          </a:stretch>
        </p:blipFill>
        <p:spPr bwMode="auto">
          <a:xfrm>
            <a:off x="2362200" y="3962400"/>
            <a:ext cx="3837140" cy="1981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
          <p:cNvSpPr txBox="1">
            <a:spLocks noChangeArrowheads="1"/>
          </p:cNvSpPr>
          <p:nvPr/>
        </p:nvSpPr>
        <p:spPr bwMode="auto">
          <a:xfrm>
            <a:off x="228600" y="6019800"/>
            <a:ext cx="8915400" cy="461665"/>
          </a:xfrm>
          <a:prstGeom prst="rect">
            <a:avLst/>
          </a:prstGeom>
          <a:noFill/>
          <a:ln w="9525">
            <a:noFill/>
            <a:miter lim="800000"/>
            <a:headEnd/>
            <a:tailEnd/>
          </a:ln>
        </p:spPr>
        <p:txBody>
          <a:bodyPr wrap="square">
            <a:spAutoFit/>
          </a:bodyPr>
          <a:lstStyle/>
          <a:p>
            <a:pPr algn="ctr"/>
            <a:r>
              <a:rPr lang="vi-VN" altLang="en-US" sz="2400" dirty="0" smtClean="0">
                <a:solidFill>
                  <a:srgbClr val="FF0000"/>
                </a:solidFill>
                <a:latin typeface="Times New Roman" pitchFamily="18" charset="0"/>
                <a:cs typeface="Times New Roman" pitchFamily="18" charset="0"/>
              </a:rPr>
              <a:t>Dùng miếng bìa có khoét một lỗ nhỏ để che tấm kính của đèn pin </a:t>
            </a:r>
            <a:endParaRPr lang="en-US" alt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25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heel(4)">
                                      <p:cBhvr>
                                        <p:cTn id="7" dur="20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trips(down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heel(4)">
                                      <p:cBhvr>
                                        <p:cTn id="41" dur="2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strips(downLeft)">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 grpId="0"/>
      <p:bldP spid="3" grpId="0"/>
      <p:bldP spid="1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286713"/>
            <a:ext cx="4903440" cy="780087"/>
          </a:xfrm>
        </p:spPr>
        <p:txBody>
          <a:bodyPr>
            <a:normAutofit fontScale="90000"/>
          </a:bodyPr>
          <a:lstStyle/>
          <a:p>
            <a:pPr>
              <a:spcBef>
                <a:spcPct val="0"/>
              </a:spcBef>
              <a:spcAft>
                <a:spcPct val="0"/>
              </a:spcAft>
            </a:pPr>
            <a:r>
              <a:rPr lang="en-US" altLang="en-US" sz="3000" b="1" dirty="0">
                <a:solidFill>
                  <a:srgbClr val="FF0000"/>
                </a:solidFill>
                <a:latin typeface="Times New Roman" pitchFamily="18" charset="0"/>
                <a:cs typeface="Times New Roman" pitchFamily="18" charset="0"/>
              </a:rPr>
              <a:t>KIỂM TRA </a:t>
            </a:r>
            <a:r>
              <a:rPr lang="en-US" altLang="en-US" sz="3000" b="1" dirty="0" smtClean="0">
                <a:solidFill>
                  <a:srgbClr val="FF0000"/>
                </a:solidFill>
                <a:latin typeface="Times New Roman" pitchFamily="18" charset="0"/>
                <a:cs typeface="Times New Roman" pitchFamily="18" charset="0"/>
              </a:rPr>
              <a:t>KIẾN THỨC CŨ</a:t>
            </a:r>
            <a:endParaRPr lang="en-US" altLang="en-US" sz="3000" b="1" dirty="0">
              <a:solidFill>
                <a:srgbClr val="FF0000"/>
              </a:solidFill>
              <a:latin typeface="Times New Roman" pitchFamily="18" charset="0"/>
              <a:cs typeface="Times New Roman" pitchFamily="18" charset="0"/>
            </a:endParaRPr>
          </a:p>
        </p:txBody>
      </p:sp>
      <p:sp>
        <p:nvSpPr>
          <p:cNvPr id="2" name="Cloud Callout 1"/>
          <p:cNvSpPr/>
          <p:nvPr/>
        </p:nvSpPr>
        <p:spPr>
          <a:xfrm>
            <a:off x="228600" y="1066800"/>
            <a:ext cx="8458199" cy="1600200"/>
          </a:xfrm>
          <a:prstGeom prst="cloudCallout">
            <a:avLst/>
          </a:prstGeom>
        </p:spPr>
        <p:style>
          <a:lnRef idx="1">
            <a:schemeClr val="accent6"/>
          </a:lnRef>
          <a:fillRef idx="3">
            <a:schemeClr val="accent6"/>
          </a:fillRef>
          <a:effectRef idx="2">
            <a:schemeClr val="accent6"/>
          </a:effectRef>
          <a:fontRef idx="minor">
            <a:schemeClr val="lt1"/>
          </a:fontRef>
        </p:style>
        <p:txBody>
          <a:bodyPr rtlCol="0" anchor="ctr"/>
          <a:lstStyle/>
          <a:p>
            <a:pPr marL="183763" lvl="0" indent="-183763" algn="ctr" defTabSz="738256" eaLnBrk="0" fontAlgn="base" hangingPunct="0">
              <a:spcBef>
                <a:spcPct val="0"/>
              </a:spcBef>
              <a:spcAft>
                <a:spcPct val="0"/>
              </a:spcAft>
              <a:buSzPts val="1800"/>
              <a:defRPr/>
            </a:pPr>
            <a:r>
              <a:rPr lang="en-US" altLang="en-US" sz="3200" b="1" dirty="0" err="1">
                <a:solidFill>
                  <a:prstClr val="black"/>
                </a:solidFill>
                <a:latin typeface="Times New Roman" panose="02020603050405020304" pitchFamily="18" charset="0"/>
                <a:cs typeface="Times New Roman" panose="02020603050405020304" pitchFamily="18" charset="0"/>
              </a:rPr>
              <a:t>Câu</a:t>
            </a:r>
            <a:r>
              <a:rPr lang="en-US" altLang="en-US" sz="3200" b="1" dirty="0">
                <a:solidFill>
                  <a:prstClr val="black"/>
                </a:solidFill>
                <a:latin typeface="Times New Roman" panose="02020603050405020304" pitchFamily="18" charset="0"/>
                <a:cs typeface="Times New Roman" panose="02020603050405020304" pitchFamily="18" charset="0"/>
              </a:rPr>
              <a:t> 1: </a:t>
            </a:r>
            <a:r>
              <a:rPr lang="en-US" altLang="en-US" sz="3200" b="1" dirty="0" err="1">
                <a:solidFill>
                  <a:prstClr val="black"/>
                </a:solidFill>
                <a:latin typeface="Times New Roman" panose="02020603050405020304" pitchFamily="18" charset="0"/>
                <a:cs typeface="Times New Roman" panose="02020603050405020304" pitchFamily="18" charset="0"/>
              </a:rPr>
              <a:t>Nêu</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một</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số</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dạng</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năng</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lượng</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thường</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gặp</a:t>
            </a:r>
            <a:r>
              <a:rPr lang="en-US" altLang="en-US" sz="3200" b="1" dirty="0">
                <a:solidFill>
                  <a:prstClr val="black"/>
                </a:solidFill>
                <a:latin typeface="Times New Roman" panose="02020603050405020304" pitchFamily="18" charset="0"/>
                <a:cs typeface="Times New Roman" panose="02020603050405020304" pitchFamily="18" charset="0"/>
              </a:rPr>
              <a:t>?</a:t>
            </a:r>
          </a:p>
        </p:txBody>
      </p:sp>
      <p:sp>
        <p:nvSpPr>
          <p:cNvPr id="3" name="Cloud Callout 2"/>
          <p:cNvSpPr/>
          <p:nvPr/>
        </p:nvSpPr>
        <p:spPr>
          <a:xfrm>
            <a:off x="228600" y="3505200"/>
            <a:ext cx="8686800" cy="1643743"/>
          </a:xfrm>
          <a:prstGeom prst="cloud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en-US" sz="3200" b="1" dirty="0" err="1">
                <a:solidFill>
                  <a:prstClr val="black"/>
                </a:solidFill>
                <a:latin typeface="Times New Roman" panose="02020603050405020304" pitchFamily="18" charset="0"/>
                <a:cs typeface="Times New Roman" panose="02020603050405020304" pitchFamily="18" charset="0"/>
              </a:rPr>
              <a:t>Câu</a:t>
            </a:r>
            <a:r>
              <a:rPr lang="en-US" altLang="en-US" sz="3200" b="1" dirty="0">
                <a:solidFill>
                  <a:prstClr val="black"/>
                </a:solidFill>
                <a:latin typeface="Times New Roman" panose="02020603050405020304" pitchFamily="18" charset="0"/>
                <a:cs typeface="Times New Roman" panose="02020603050405020304" pitchFamily="18" charset="0"/>
              </a:rPr>
              <a:t> 2: </a:t>
            </a:r>
            <a:r>
              <a:rPr lang="en-US" altLang="en-US" sz="3200" b="1" dirty="0" err="1">
                <a:solidFill>
                  <a:prstClr val="black"/>
                </a:solidFill>
                <a:latin typeface="Times New Roman" panose="02020603050405020304" pitchFamily="18" charset="0"/>
                <a:cs typeface="Times New Roman" panose="02020603050405020304" pitchFamily="18" charset="0"/>
              </a:rPr>
              <a:t>Phát</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biểu</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định</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luật</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smtClean="0">
                <a:solidFill>
                  <a:prstClr val="black"/>
                </a:solidFill>
                <a:latin typeface="Times New Roman" panose="02020603050405020304" pitchFamily="18" charset="0"/>
                <a:cs typeface="Times New Roman" panose="02020603050405020304" pitchFamily="18" charset="0"/>
              </a:rPr>
              <a:t>bảo</a:t>
            </a:r>
            <a:r>
              <a:rPr lang="en-US" altLang="en-US" sz="3200" b="1" dirty="0" smtClean="0">
                <a:solidFill>
                  <a:prstClr val="black"/>
                </a:solidFill>
                <a:latin typeface="Times New Roman" panose="02020603050405020304" pitchFamily="18" charset="0"/>
                <a:cs typeface="Times New Roman" panose="02020603050405020304" pitchFamily="18" charset="0"/>
              </a:rPr>
              <a:t> </a:t>
            </a:r>
            <a:r>
              <a:rPr lang="en-US" altLang="en-US" sz="3200" b="1" dirty="0" err="1" smtClean="0">
                <a:solidFill>
                  <a:prstClr val="black"/>
                </a:solidFill>
                <a:latin typeface="Times New Roman" panose="02020603050405020304" pitchFamily="18" charset="0"/>
                <a:cs typeface="Times New Roman" panose="02020603050405020304" pitchFamily="18" charset="0"/>
              </a:rPr>
              <a:t>toàn</a:t>
            </a:r>
            <a:r>
              <a:rPr lang="en-US" altLang="en-US" sz="3200" b="1" dirty="0" smtClean="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năng</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lượng</a:t>
            </a:r>
            <a:r>
              <a:rPr lang="en-US" altLang="en-US" sz="3200" b="1" dirty="0">
                <a:solidFill>
                  <a:prstClr val="black"/>
                </a:solidFill>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2998091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0" y="5638800"/>
            <a:ext cx="8915400" cy="954107"/>
          </a:xfrm>
          <a:prstGeom prst="rect">
            <a:avLst/>
          </a:prstGeom>
          <a:noFill/>
          <a:ln w="9525">
            <a:noFill/>
            <a:miter lim="800000"/>
            <a:headEnd/>
            <a:tailEnd/>
          </a:ln>
        </p:spPr>
        <p:txBody>
          <a:bodyPr wrap="square">
            <a:spAutoFit/>
          </a:bodyPr>
          <a:lstStyle/>
          <a:p>
            <a:pPr algn="ctr"/>
            <a:r>
              <a:rPr lang="vi-VN" altLang="en-US" sz="2800" dirty="0" smtClean="0">
                <a:solidFill>
                  <a:prstClr val="black"/>
                </a:solidFill>
                <a:latin typeface="Times New Roman" pitchFamily="18" charset="0"/>
                <a:cs typeface="Times New Roman" pitchFamily="18" charset="0"/>
              </a:rPr>
              <a:t>Đường truyền ánh sáng là một đường thẳng, vệt sáng hẹp thẳng trên màn hứng</a:t>
            </a:r>
            <a:endParaRPr lang="en-US" altLang="en-US" sz="2800" dirty="0">
              <a:solidFill>
                <a:prstClr val="black"/>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srcRect/>
          <a:stretch>
            <a:fillRect/>
          </a:stretch>
        </p:blipFill>
        <p:spPr bwMode="auto">
          <a:xfrm>
            <a:off x="1447800" y="0"/>
            <a:ext cx="6936368" cy="35814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228600" y="3657600"/>
            <a:ext cx="8915400" cy="954107"/>
          </a:xfrm>
          <a:prstGeom prst="rect">
            <a:avLst/>
          </a:prstGeom>
          <a:noFill/>
          <a:ln w="9525">
            <a:noFill/>
            <a:miter lim="800000"/>
            <a:headEnd/>
            <a:tailEnd/>
          </a:ln>
        </p:spPr>
        <p:txBody>
          <a:bodyPr wrap="square">
            <a:spAutoFit/>
          </a:bodyPr>
          <a:lstStyle/>
          <a:p>
            <a:pPr algn="ctr"/>
            <a:r>
              <a:rPr lang="vi-VN" altLang="en-US" sz="2800" dirty="0" smtClean="0">
                <a:solidFill>
                  <a:srgbClr val="FF0000"/>
                </a:solidFill>
                <a:latin typeface="Times New Roman" pitchFamily="18" charset="0"/>
                <a:cs typeface="Times New Roman" pitchFamily="18" charset="0"/>
              </a:rPr>
              <a:t>Bật đèn pin điều chỉnh miếng bìa sao cho vệt sáng từ lỗ nhỏ đi là là trên mặt màn hứng</a:t>
            </a:r>
            <a:endParaRPr lang="en-US" altLang="en-US" sz="2800" dirty="0">
              <a:solidFill>
                <a:srgbClr val="FF0000"/>
              </a:solidFill>
              <a:latin typeface="Times New Roman" pitchFamily="18" charset="0"/>
              <a:cs typeface="Times New Roman" pitchFamily="18" charset="0"/>
            </a:endParaRPr>
          </a:p>
        </p:txBody>
      </p:sp>
      <p:sp>
        <p:nvSpPr>
          <p:cNvPr id="8" name="Cloud Callout 7"/>
          <p:cNvSpPr/>
          <p:nvPr/>
        </p:nvSpPr>
        <p:spPr>
          <a:xfrm>
            <a:off x="609600" y="4495800"/>
            <a:ext cx="7924800" cy="1600200"/>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b="1" dirty="0" smtClean="0">
                <a:solidFill>
                  <a:prstClr val="black"/>
                </a:solidFill>
                <a:latin typeface="Times New Roman"/>
              </a:rPr>
              <a:t>Quan sát đường truyền của ánh sáng trong và mô tả vệt sáng trên mặt màn chán</a:t>
            </a:r>
            <a:endParaRPr lang="en-US" sz="2800" b="1" dirty="0">
              <a:solidFill>
                <a:prstClr val="black"/>
              </a:solidFill>
            </a:endParaRPr>
          </a:p>
        </p:txBody>
      </p:sp>
    </p:spTree>
    <p:extLst>
      <p:ext uri="{BB962C8B-B14F-4D97-AF65-F5344CB8AC3E}">
        <p14:creationId xmlns:p14="http://schemas.microsoft.com/office/powerpoint/2010/main" val="35701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trips(down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381000" y="228600"/>
            <a:ext cx="8382000" cy="1828800"/>
          </a:xfrm>
          <a:prstGeom prst="cloud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3200" dirty="0" smtClean="0">
                <a:solidFill>
                  <a:prstClr val="black"/>
                </a:solidFill>
                <a:latin typeface="Times New Roman"/>
              </a:rPr>
              <a:t>Chùm sáng phát ra từ bút laser  có thể coi là mô hình tia sáng hay không? Vì sao?</a:t>
            </a:r>
            <a:endParaRPr lang="en-US" sz="3200" dirty="0">
              <a:solidFill>
                <a:prstClr val="black"/>
              </a:solidFill>
            </a:endParaRPr>
          </a:p>
        </p:txBody>
      </p:sp>
      <p:pic>
        <p:nvPicPr>
          <p:cNvPr id="54274" name="Picture 2" descr="Bút chiếu laser làm tổn hại mắt - VnExpress Sức khỏe"/>
          <p:cNvPicPr>
            <a:picLocks noChangeAspect="1" noChangeArrowheads="1"/>
          </p:cNvPicPr>
          <p:nvPr/>
        </p:nvPicPr>
        <p:blipFill>
          <a:blip r:embed="rId2"/>
          <a:srcRect/>
          <a:stretch>
            <a:fillRect/>
          </a:stretch>
        </p:blipFill>
        <p:spPr bwMode="auto">
          <a:xfrm>
            <a:off x="990600" y="1905000"/>
            <a:ext cx="7620000" cy="3171825"/>
          </a:xfrm>
          <a:prstGeom prst="rect">
            <a:avLst/>
          </a:prstGeom>
          <a:noFill/>
        </p:spPr>
      </p:pic>
      <p:sp>
        <p:nvSpPr>
          <p:cNvPr id="6" name="TextBox 4"/>
          <p:cNvSpPr txBox="1">
            <a:spLocks noChangeArrowheads="1"/>
          </p:cNvSpPr>
          <p:nvPr/>
        </p:nvSpPr>
        <p:spPr bwMode="auto">
          <a:xfrm>
            <a:off x="0" y="5181600"/>
            <a:ext cx="9144000" cy="1077218"/>
          </a:xfrm>
          <a:prstGeom prst="rect">
            <a:avLst/>
          </a:prstGeom>
          <a:noFill/>
          <a:ln w="9525">
            <a:noFill/>
            <a:miter lim="800000"/>
            <a:headEnd/>
            <a:tailEnd/>
          </a:ln>
        </p:spPr>
        <p:txBody>
          <a:bodyPr wrap="square">
            <a:spAutoFit/>
          </a:bodyPr>
          <a:lstStyle/>
          <a:p>
            <a:r>
              <a:rPr lang="en-US" altLang="en-US" sz="36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Chùm</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vi-VN" altLang="en-US" sz="2800" dirty="0" smtClean="0">
                <a:solidFill>
                  <a:prstClr val="black"/>
                </a:solidFill>
                <a:latin typeface="Times New Roman" pitchFamily="18" charset="0"/>
                <a:cs typeface="Times New Roman" pitchFamily="18" charset="0"/>
              </a:rPr>
              <a:t>phát ra từ một bút laser có thể coi</a:t>
            </a:r>
            <a:r>
              <a:rPr lang="en-US" altLang="en-US" sz="2800" dirty="0" smtClean="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là</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mô</a:t>
            </a:r>
            <a:r>
              <a:rPr lang="en-US" altLang="en-US" sz="2800" dirty="0">
                <a:solidFill>
                  <a:prstClr val="black"/>
                </a:solidFill>
                <a:latin typeface="Times New Roman" pitchFamily="18" charset="0"/>
                <a:cs typeface="Times New Roman" pitchFamily="18" charset="0"/>
              </a:rPr>
              <a:t> </a:t>
            </a:r>
            <a:r>
              <a:rPr lang="en-US" altLang="en-US" sz="2800" dirty="0" err="1" smtClean="0">
                <a:solidFill>
                  <a:prstClr val="black"/>
                </a:solidFill>
                <a:latin typeface="Times New Roman" pitchFamily="18" charset="0"/>
                <a:cs typeface="Times New Roman" pitchFamily="18" charset="0"/>
              </a:rPr>
              <a:t>hình</a:t>
            </a:r>
            <a:r>
              <a:rPr lang="en-US" altLang="en-US" sz="2800" dirty="0" smtClean="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tia</a:t>
            </a:r>
            <a:r>
              <a:rPr lang="en-US" altLang="en-US" sz="2800" dirty="0">
                <a:solidFill>
                  <a:prstClr val="black"/>
                </a:solidFill>
                <a:latin typeface="Times New Roman" pitchFamily="18" charset="0"/>
                <a:cs typeface="Times New Roman" pitchFamily="18" charset="0"/>
              </a:rPr>
              <a:t> </a:t>
            </a:r>
            <a:r>
              <a:rPr lang="en-US" altLang="en-US" sz="2800" dirty="0" err="1" smtClean="0">
                <a:solidFill>
                  <a:prstClr val="black"/>
                </a:solidFill>
                <a:latin typeface="Times New Roman" pitchFamily="18" charset="0"/>
                <a:cs typeface="Times New Roman" pitchFamily="18" charset="0"/>
              </a:rPr>
              <a:t>sáng</a:t>
            </a:r>
            <a:r>
              <a:rPr lang="vi-VN" altLang="en-US" sz="2800" dirty="0" smtClean="0">
                <a:solidFill>
                  <a:prstClr val="black"/>
                </a:solidFill>
                <a:latin typeface="Times New Roman" pitchFamily="18" charset="0"/>
                <a:cs typeface="Times New Roman" pitchFamily="18" charset="0"/>
              </a:rPr>
              <a:t> vì chùm sáng phát ra từ laser song song và rất hẹp</a:t>
            </a:r>
            <a:endParaRPr lang="en-US" alt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62447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274"/>
                                        </p:tgtEl>
                                        <p:attrNameLst>
                                          <p:attrName>style.visibility</p:attrName>
                                        </p:attrNameLst>
                                      </p:cBhvr>
                                      <p:to>
                                        <p:strVal val="visible"/>
                                      </p:to>
                                    </p:set>
                                    <p:animEffect transition="in" filter="dissolve">
                                      <p:cBhvr>
                                        <p:cTn id="12" dur="500"/>
                                        <p:tgtEl>
                                          <p:spTgt spid="5427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
          <p:cNvSpPr txBox="1">
            <a:spLocks noChangeArrowheads="1"/>
          </p:cNvSpPr>
          <p:nvPr/>
        </p:nvSpPr>
        <p:spPr bwMode="auto">
          <a:xfrm>
            <a:off x="0" y="4953000"/>
            <a:ext cx="9144000" cy="954107"/>
          </a:xfrm>
          <a:prstGeom prst="rect">
            <a:avLst/>
          </a:prstGeom>
          <a:noFill/>
          <a:ln w="9525">
            <a:noFill/>
            <a:miter lim="800000"/>
            <a:headEnd/>
            <a:tailEnd/>
          </a:ln>
        </p:spPr>
        <p:txBody>
          <a:bodyPr wrap="square">
            <a:spAutoFit/>
          </a:bodyPr>
          <a:lstStyle/>
          <a:p>
            <a:r>
              <a:rPr lang="en-US" altLang="en-US" sz="2800" dirty="0" err="1" smtClean="0">
                <a:solidFill>
                  <a:prstClr val="black"/>
                </a:solidFill>
                <a:latin typeface="Times New Roman" pitchFamily="18" charset="0"/>
                <a:cs typeface="Times New Roman" pitchFamily="18" charset="0"/>
              </a:rPr>
              <a:t>Chùm</a:t>
            </a:r>
            <a:r>
              <a:rPr lang="en-US" altLang="en-US" sz="2800" dirty="0" smtClean="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vi-VN" altLang="en-US" sz="2800" dirty="0" smtClean="0">
                <a:solidFill>
                  <a:prstClr val="black"/>
                </a:solidFill>
                <a:latin typeface="Times New Roman" pitchFamily="18" charset="0"/>
                <a:cs typeface="Times New Roman" pitchFamily="18" charset="0"/>
              </a:rPr>
              <a:t>phát ra từ một đèn pin không thể coi là </a:t>
            </a:r>
            <a:r>
              <a:rPr lang="en-US" altLang="en-US" sz="2800" dirty="0" err="1" smtClean="0">
                <a:solidFill>
                  <a:prstClr val="black"/>
                </a:solidFill>
                <a:latin typeface="Times New Roman" pitchFamily="18" charset="0"/>
                <a:cs typeface="Times New Roman" pitchFamily="18" charset="0"/>
              </a:rPr>
              <a:t>mô</a:t>
            </a:r>
            <a:r>
              <a:rPr lang="en-US" altLang="en-US" sz="2800" dirty="0" smtClean="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hình</a:t>
            </a:r>
            <a:r>
              <a:rPr lang="en-US" altLang="en-US" sz="2800" dirty="0">
                <a:solidFill>
                  <a:prstClr val="black"/>
                </a:solidFill>
                <a:latin typeface="Times New Roman" pitchFamily="18" charset="0"/>
                <a:cs typeface="Times New Roman" pitchFamily="18" charset="0"/>
              </a:rPr>
              <a:t> </a:t>
            </a:r>
            <a:r>
              <a:rPr lang="en-US" altLang="en-US" sz="2800" dirty="0" err="1" smtClean="0">
                <a:solidFill>
                  <a:prstClr val="black"/>
                </a:solidFill>
                <a:latin typeface="Times New Roman" pitchFamily="18" charset="0"/>
                <a:cs typeface="Times New Roman" pitchFamily="18" charset="0"/>
              </a:rPr>
              <a:t>tia</a:t>
            </a:r>
            <a:r>
              <a:rPr lang="en-US" altLang="en-US" sz="2800" dirty="0" smtClean="0">
                <a:solidFill>
                  <a:prstClr val="black"/>
                </a:solidFill>
                <a:latin typeface="Times New Roman" pitchFamily="18" charset="0"/>
                <a:cs typeface="Times New Roman" pitchFamily="18" charset="0"/>
              </a:rPr>
              <a:t> </a:t>
            </a:r>
            <a:r>
              <a:rPr lang="en-US" altLang="en-US" sz="2800" dirty="0" err="1" smtClean="0">
                <a:solidFill>
                  <a:prstClr val="black"/>
                </a:solidFill>
                <a:latin typeface="Times New Roman" pitchFamily="18" charset="0"/>
                <a:cs typeface="Times New Roman" pitchFamily="18" charset="0"/>
              </a:rPr>
              <a:t>sáng</a:t>
            </a:r>
            <a:r>
              <a:rPr lang="vi-VN" altLang="en-US" sz="2800" dirty="0" smtClean="0">
                <a:solidFill>
                  <a:prstClr val="black"/>
                </a:solidFill>
                <a:latin typeface="Times New Roman" pitchFamily="18" charset="0"/>
                <a:cs typeface="Times New Roman" pitchFamily="18" charset="0"/>
              </a:rPr>
              <a:t>, vì chùm sáng phát ra từ đèn pin là chùm sáng phân kì</a:t>
            </a:r>
            <a:endParaRPr lang="en-US" altLang="en-US" sz="2800" dirty="0">
              <a:solidFill>
                <a:prstClr val="black"/>
              </a:solidFill>
              <a:latin typeface="Times New Roman" pitchFamily="18" charset="0"/>
              <a:cs typeface="Times New Roman" pitchFamily="18" charset="0"/>
            </a:endParaRPr>
          </a:p>
        </p:txBody>
      </p:sp>
      <p:sp>
        <p:nvSpPr>
          <p:cNvPr id="14" name="Cloud Callout 13"/>
          <p:cNvSpPr/>
          <p:nvPr/>
        </p:nvSpPr>
        <p:spPr>
          <a:xfrm>
            <a:off x="457200" y="0"/>
            <a:ext cx="8382000" cy="1828800"/>
          </a:xfrm>
          <a:prstGeom prst="cloud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3200" dirty="0" smtClean="0">
                <a:solidFill>
                  <a:prstClr val="black"/>
                </a:solidFill>
                <a:latin typeface="Times New Roman"/>
              </a:rPr>
              <a:t>Chùm sáng phát ra từ một đèn pin có thể coi là mô hình tia sáng hay không? Vì sao?</a:t>
            </a:r>
            <a:endParaRPr lang="en-US" sz="3200" dirty="0">
              <a:solidFill>
                <a:prstClr val="black"/>
              </a:solidFill>
            </a:endParaRPr>
          </a:p>
        </p:txBody>
      </p:sp>
      <p:pic>
        <p:nvPicPr>
          <p:cNvPr id="1030" name="Picture 6" descr="Chùm sáng là gì? Có mấy loại chùm sáng?"/>
          <p:cNvPicPr>
            <a:picLocks noChangeAspect="1" noChangeArrowheads="1"/>
          </p:cNvPicPr>
          <p:nvPr/>
        </p:nvPicPr>
        <p:blipFill>
          <a:blip r:embed="rId2"/>
          <a:srcRect/>
          <a:stretch>
            <a:fillRect/>
          </a:stretch>
        </p:blipFill>
        <p:spPr bwMode="auto">
          <a:xfrm>
            <a:off x="990600" y="1905000"/>
            <a:ext cx="7162800" cy="2914650"/>
          </a:xfrm>
          <a:prstGeom prst="rect">
            <a:avLst/>
          </a:prstGeom>
          <a:noFill/>
        </p:spPr>
      </p:pic>
    </p:spTree>
    <p:extLst>
      <p:ext uri="{BB962C8B-B14F-4D97-AF65-F5344CB8AC3E}">
        <p14:creationId xmlns:p14="http://schemas.microsoft.com/office/powerpoint/2010/main" val="17255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plus(in)">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solidFill>
            <a:schemeClr val="accent3">
              <a:lumMod val="40000"/>
              <a:lumOff val="60000"/>
            </a:schemeClr>
          </a:solidFill>
        </p:spPr>
      </p:pic>
      <p:sp>
        <p:nvSpPr>
          <p:cNvPr id="23555" name="TextBox 3"/>
          <p:cNvSpPr txBox="1">
            <a:spLocks noChangeArrowheads="1"/>
          </p:cNvSpPr>
          <p:nvPr/>
        </p:nvSpPr>
        <p:spPr bwMode="auto">
          <a:xfrm>
            <a:off x="679824" y="244740"/>
            <a:ext cx="8464176" cy="616139"/>
          </a:xfrm>
          <a:prstGeom prst="rect">
            <a:avLst/>
          </a:prstGeom>
          <a:noFill/>
          <a:ln w="9525">
            <a:noFill/>
            <a:miter lim="800000"/>
            <a:headEnd/>
            <a:tailEnd/>
          </a:ln>
        </p:spPr>
        <p:txBody>
          <a:bodyPr wrap="square" lIns="61539" tIns="30770" rIns="61539" bIns="30770">
            <a:spAutoFit/>
          </a:bodyPr>
          <a:lstStyle/>
          <a:p>
            <a:r>
              <a:rPr lang="en-US" altLang="en-US" sz="3600" b="1" dirty="0">
                <a:solidFill>
                  <a:srgbClr val="0000CC"/>
                </a:solidFill>
                <a:latin typeface="Times New Roman" pitchFamily="18" charset="0"/>
                <a:cs typeface="Times New Roman" pitchFamily="18" charset="0"/>
              </a:rPr>
              <a:t>TIẾT 2: </a:t>
            </a:r>
            <a:r>
              <a:rPr lang="vi-VN" altLang="en-US" sz="3600" b="1" dirty="0" smtClean="0">
                <a:solidFill>
                  <a:srgbClr val="0000CC"/>
                </a:solidFill>
                <a:latin typeface="Times New Roman" pitchFamily="18" charset="0"/>
                <a:cs typeface="Times New Roman" pitchFamily="18" charset="0"/>
              </a:rPr>
              <a:t>III.</a:t>
            </a:r>
            <a:r>
              <a:rPr lang="en-US" altLang="en-US" sz="3600" b="1" dirty="0" smtClean="0">
                <a:solidFill>
                  <a:srgbClr val="0000CC"/>
                </a:solidFill>
                <a:latin typeface="Times New Roman" pitchFamily="18" charset="0"/>
                <a:cs typeface="Times New Roman" pitchFamily="18" charset="0"/>
              </a:rPr>
              <a:t>VÙNG </a:t>
            </a:r>
            <a:r>
              <a:rPr lang="en-US" altLang="en-US" sz="3600" b="1" dirty="0">
                <a:solidFill>
                  <a:srgbClr val="0000CC"/>
                </a:solidFill>
                <a:latin typeface="Times New Roman" pitchFamily="18" charset="0"/>
                <a:cs typeface="Times New Roman" pitchFamily="18" charset="0"/>
              </a:rPr>
              <a:t>TỐI</a:t>
            </a:r>
          </a:p>
        </p:txBody>
      </p:sp>
      <p:sp>
        <p:nvSpPr>
          <p:cNvPr id="23556" name="TextBox 4"/>
          <p:cNvSpPr txBox="1">
            <a:spLocks noChangeArrowheads="1"/>
          </p:cNvSpPr>
          <p:nvPr/>
        </p:nvSpPr>
        <p:spPr bwMode="auto">
          <a:xfrm>
            <a:off x="1581897" y="1615282"/>
            <a:ext cx="4785846" cy="431473"/>
          </a:xfrm>
          <a:prstGeom prst="rect">
            <a:avLst/>
          </a:prstGeom>
          <a:noFill/>
          <a:ln w="9525">
            <a:noFill/>
            <a:miter lim="800000"/>
            <a:headEnd/>
            <a:tailEnd/>
          </a:ln>
        </p:spPr>
        <p:txBody>
          <a:bodyPr lIns="61539" tIns="30770" rIns="61539" bIns="30770">
            <a:spAutoFit/>
          </a:bodyPr>
          <a:lstStyle/>
          <a:p>
            <a:endParaRPr lang="en-US" altLang="en-US" sz="2400" dirty="0">
              <a:solidFill>
                <a:prstClr val="black"/>
              </a:solidFill>
              <a:latin typeface="Times New Roman" pitchFamily="18" charset="0"/>
              <a:cs typeface="Times New Roman" pitchFamily="18" charset="0"/>
            </a:endParaRPr>
          </a:p>
        </p:txBody>
      </p:sp>
      <p:sp>
        <p:nvSpPr>
          <p:cNvPr id="14" name="TextBox 13"/>
          <p:cNvSpPr txBox="1">
            <a:spLocks noChangeArrowheads="1"/>
          </p:cNvSpPr>
          <p:nvPr/>
        </p:nvSpPr>
        <p:spPr bwMode="auto">
          <a:xfrm>
            <a:off x="228600" y="762000"/>
            <a:ext cx="2667000" cy="431473"/>
          </a:xfrm>
          <a:prstGeom prst="rect">
            <a:avLst/>
          </a:prstGeom>
          <a:noFill/>
          <a:ln w="9525">
            <a:noFill/>
            <a:miter lim="800000"/>
            <a:headEnd/>
            <a:tailEnd/>
          </a:ln>
        </p:spPr>
        <p:txBody>
          <a:bodyPr wrap="square" lIns="61539" tIns="30770" rIns="61539" bIns="30770">
            <a:spAutoFit/>
          </a:bodyPr>
          <a:lstStyle/>
          <a:p>
            <a:pPr indent="120728" algn="just"/>
            <a:r>
              <a:rPr lang="en-US" altLang="en-US" sz="2400" b="1" dirty="0">
                <a:solidFill>
                  <a:prstClr val="black"/>
                </a:solidFill>
                <a:latin typeface="Times New Roman" pitchFamily="18" charset="0"/>
                <a:cs typeface="Calibri" pitchFamily="34" charset="0"/>
              </a:rPr>
              <a:t>KHỞI </a:t>
            </a:r>
            <a:r>
              <a:rPr lang="en-US" altLang="en-US" sz="2400" b="1" dirty="0" smtClean="0">
                <a:solidFill>
                  <a:prstClr val="black"/>
                </a:solidFill>
                <a:latin typeface="Times New Roman" pitchFamily="18" charset="0"/>
                <a:cs typeface="Calibri" pitchFamily="34" charset="0"/>
              </a:rPr>
              <a:t>ĐỘNG</a:t>
            </a:r>
            <a:r>
              <a:rPr lang="vi-VN" altLang="en-US" sz="2400" b="1" dirty="0" smtClean="0">
                <a:solidFill>
                  <a:prstClr val="black"/>
                </a:solidFill>
                <a:latin typeface="Times New Roman" pitchFamily="18" charset="0"/>
                <a:cs typeface="Calibri" pitchFamily="34" charset="0"/>
              </a:rPr>
              <a:t>:</a:t>
            </a:r>
            <a:endParaRPr lang="en-US" altLang="en-US" sz="2400" b="1" dirty="0">
              <a:solidFill>
                <a:prstClr val="black"/>
              </a:solidFill>
              <a:latin typeface="Times New Roman" pitchFamily="18" charset="0"/>
              <a:cs typeface="Calibri" pitchFamily="34" charset="0"/>
            </a:endParaRPr>
          </a:p>
        </p:txBody>
      </p:sp>
      <p:sp>
        <p:nvSpPr>
          <p:cNvPr id="4" name="Rectangle 3"/>
          <p:cNvSpPr/>
          <p:nvPr/>
        </p:nvSpPr>
        <p:spPr>
          <a:xfrm>
            <a:off x="101787" y="46303"/>
            <a:ext cx="9144000" cy="6858000"/>
          </a:xfrm>
          <a:prstGeom prst="rect">
            <a:avLst/>
          </a:prstGeom>
          <a:noFill/>
          <a:ln w="225425">
            <a:solidFill>
              <a:srgbClr val="DBD103"/>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a:solidFill>
                <a:prstClr val="white"/>
              </a:solidFill>
            </a:endParaRPr>
          </a:p>
        </p:txBody>
      </p:sp>
      <p:sp>
        <p:nvSpPr>
          <p:cNvPr id="23559" name="TextBox 5"/>
          <p:cNvSpPr txBox="1">
            <a:spLocks noChangeArrowheads="1"/>
          </p:cNvSpPr>
          <p:nvPr/>
        </p:nvSpPr>
        <p:spPr bwMode="auto">
          <a:xfrm>
            <a:off x="2286000" y="685800"/>
            <a:ext cx="6629400" cy="554583"/>
          </a:xfrm>
          <a:prstGeom prst="rect">
            <a:avLst/>
          </a:prstGeom>
          <a:noFill/>
          <a:ln w="9525">
            <a:noFill/>
            <a:miter lim="800000"/>
            <a:headEnd/>
            <a:tailEnd/>
          </a:ln>
        </p:spPr>
        <p:txBody>
          <a:bodyPr wrap="square" lIns="61539" tIns="30770" rIns="61539" bIns="30770">
            <a:spAutoFit/>
          </a:bodyPr>
          <a:lstStyle/>
          <a:p>
            <a:r>
              <a:rPr lang="en-US" altLang="en-US" sz="3200" b="1" dirty="0" err="1">
                <a:solidFill>
                  <a:srgbClr val="FF0000"/>
                </a:solidFill>
                <a:latin typeface="Times New Roman" pitchFamily="18" charset="0"/>
                <a:ea typeface="#9Slide02 Noi dung dai"/>
                <a:cs typeface="Times New Roman" pitchFamily="18" charset="0"/>
              </a:rPr>
              <a:t>Trò</a:t>
            </a:r>
            <a:r>
              <a:rPr lang="en-US" altLang="en-US" sz="3200" b="1" dirty="0">
                <a:solidFill>
                  <a:srgbClr val="FF0000"/>
                </a:solidFill>
                <a:latin typeface="Times New Roman" pitchFamily="18" charset="0"/>
                <a:ea typeface="#9Slide02 Noi dung dai"/>
                <a:cs typeface="Times New Roman" pitchFamily="18" charset="0"/>
              </a:rPr>
              <a:t> </a:t>
            </a:r>
            <a:r>
              <a:rPr lang="en-US" altLang="en-US" sz="3200" b="1" dirty="0" err="1">
                <a:solidFill>
                  <a:srgbClr val="FF0000"/>
                </a:solidFill>
                <a:latin typeface="Times New Roman" pitchFamily="18" charset="0"/>
                <a:ea typeface="#9Slide02 Noi dung dai"/>
                <a:cs typeface="Times New Roman" pitchFamily="18" charset="0"/>
              </a:rPr>
              <a:t>chơi</a:t>
            </a:r>
            <a:r>
              <a:rPr lang="en-US" altLang="en-US" sz="3200" b="1" dirty="0">
                <a:solidFill>
                  <a:srgbClr val="FF0000"/>
                </a:solidFill>
                <a:latin typeface="Times New Roman" pitchFamily="18" charset="0"/>
                <a:ea typeface="#9Slide02 Noi dung dai"/>
                <a:cs typeface="Times New Roman" pitchFamily="18" charset="0"/>
              </a:rPr>
              <a:t> </a:t>
            </a:r>
            <a:r>
              <a:rPr lang="en-US" altLang="en-US" sz="3200" b="1" dirty="0" err="1">
                <a:solidFill>
                  <a:srgbClr val="FF0000"/>
                </a:solidFill>
                <a:latin typeface="Times New Roman" pitchFamily="18" charset="0"/>
                <a:ea typeface="#9Slide02 Noi dung dai"/>
                <a:cs typeface="Times New Roman" pitchFamily="18" charset="0"/>
              </a:rPr>
              <a:t>tạo</a:t>
            </a:r>
            <a:r>
              <a:rPr lang="en-US" altLang="en-US" sz="3200" b="1" dirty="0">
                <a:solidFill>
                  <a:srgbClr val="FF0000"/>
                </a:solidFill>
                <a:latin typeface="Times New Roman" pitchFamily="18" charset="0"/>
                <a:ea typeface="#9Slide02 Noi dung dai"/>
                <a:cs typeface="Times New Roman" pitchFamily="18" charset="0"/>
              </a:rPr>
              <a:t> </a:t>
            </a:r>
            <a:r>
              <a:rPr lang="en-US" altLang="en-US" sz="3200" b="1" dirty="0" err="1">
                <a:solidFill>
                  <a:srgbClr val="FF0000"/>
                </a:solidFill>
                <a:latin typeface="Times New Roman" pitchFamily="18" charset="0"/>
                <a:ea typeface="#9Slide02 Noi dung dai"/>
                <a:cs typeface="Times New Roman" pitchFamily="18" charset="0"/>
              </a:rPr>
              <a:t>bóng</a:t>
            </a:r>
            <a:r>
              <a:rPr lang="en-US" altLang="en-US" sz="3200" b="1" dirty="0">
                <a:solidFill>
                  <a:srgbClr val="FF0000"/>
                </a:solidFill>
                <a:latin typeface="Times New Roman" pitchFamily="18" charset="0"/>
                <a:ea typeface="#9Slide02 Noi dung dai"/>
                <a:cs typeface="Times New Roman" pitchFamily="18" charset="0"/>
              </a:rPr>
              <a:t> </a:t>
            </a:r>
            <a:r>
              <a:rPr lang="en-US" altLang="en-US" sz="3200" b="1" dirty="0" err="1">
                <a:solidFill>
                  <a:srgbClr val="FF0000"/>
                </a:solidFill>
                <a:latin typeface="Times New Roman" pitchFamily="18" charset="0"/>
                <a:ea typeface="#9Slide02 Noi dung dai"/>
                <a:cs typeface="Times New Roman" pitchFamily="18" charset="0"/>
              </a:rPr>
              <a:t>tay</a:t>
            </a:r>
            <a:r>
              <a:rPr lang="en-US" altLang="en-US" sz="3200" b="1" dirty="0">
                <a:solidFill>
                  <a:srgbClr val="FF0000"/>
                </a:solidFill>
                <a:latin typeface="Times New Roman" pitchFamily="18" charset="0"/>
                <a:ea typeface="#9Slide02 Noi dung dai"/>
                <a:cs typeface="Times New Roman" pitchFamily="18" charset="0"/>
              </a:rPr>
              <a:t> </a:t>
            </a:r>
            <a:r>
              <a:rPr lang="en-US" altLang="en-US" sz="3200" b="1" dirty="0" err="1">
                <a:solidFill>
                  <a:srgbClr val="FF0000"/>
                </a:solidFill>
                <a:latin typeface="Times New Roman" pitchFamily="18" charset="0"/>
                <a:ea typeface="#9Slide02 Noi dung dai"/>
                <a:cs typeface="Times New Roman" pitchFamily="18" charset="0"/>
              </a:rPr>
              <a:t>trên</a:t>
            </a:r>
            <a:r>
              <a:rPr lang="en-US" altLang="en-US" sz="3200" b="1" dirty="0">
                <a:solidFill>
                  <a:srgbClr val="FF0000"/>
                </a:solidFill>
                <a:latin typeface="Times New Roman" pitchFamily="18" charset="0"/>
                <a:ea typeface="#9Slide02 Noi dung dai"/>
                <a:cs typeface="Times New Roman" pitchFamily="18" charset="0"/>
              </a:rPr>
              <a:t> </a:t>
            </a:r>
            <a:r>
              <a:rPr lang="en-US" altLang="en-US" sz="3200" b="1" dirty="0" err="1">
                <a:solidFill>
                  <a:srgbClr val="FF0000"/>
                </a:solidFill>
                <a:latin typeface="Times New Roman" pitchFamily="18" charset="0"/>
                <a:ea typeface="#9Slide02 Noi dung dai"/>
                <a:cs typeface="Times New Roman" pitchFamily="18" charset="0"/>
              </a:rPr>
              <a:t>tường</a:t>
            </a:r>
            <a:endParaRPr lang="vi-VN" altLang="en-US" sz="3200" b="1" dirty="0">
              <a:solidFill>
                <a:srgbClr val="FF0000"/>
              </a:solidFill>
              <a:latin typeface="Times New Roman" pitchFamily="18" charset="0"/>
              <a:ea typeface="#9Slide02 Noi dung dai"/>
              <a:cs typeface="Times New Roman" pitchFamily="18" charset="0"/>
            </a:endParaRPr>
          </a:p>
        </p:txBody>
      </p:sp>
      <p:sp>
        <p:nvSpPr>
          <p:cNvPr id="23560" name="TextBox 6"/>
          <p:cNvSpPr txBox="1">
            <a:spLocks noChangeArrowheads="1"/>
          </p:cNvSpPr>
          <p:nvPr/>
        </p:nvSpPr>
        <p:spPr bwMode="auto">
          <a:xfrm>
            <a:off x="228600" y="1143000"/>
            <a:ext cx="8915400" cy="831582"/>
          </a:xfrm>
          <a:prstGeom prst="rect">
            <a:avLst/>
          </a:prstGeom>
          <a:noFill/>
          <a:ln w="9525">
            <a:noFill/>
            <a:miter lim="800000"/>
            <a:headEnd/>
            <a:tailEnd/>
          </a:ln>
        </p:spPr>
        <p:txBody>
          <a:bodyPr wrap="square" lIns="61539" tIns="30770" rIns="61539" bIns="30770">
            <a:spAutoFit/>
          </a:bodyPr>
          <a:lstStyle/>
          <a:p>
            <a:r>
              <a:rPr lang="en-US" altLang="en-US" sz="2800" b="1" dirty="0" err="1">
                <a:solidFill>
                  <a:prstClr val="black"/>
                </a:solidFill>
                <a:latin typeface="Times New Roman" pitchFamily="18" charset="0"/>
                <a:ea typeface="#9Slide02 Noi dung dai"/>
                <a:cs typeface="Times New Roman" pitchFamily="18" charset="0"/>
              </a:rPr>
              <a:t>Nhiệm</a:t>
            </a:r>
            <a:r>
              <a:rPr lang="en-US" altLang="en-US" sz="2800" b="1" dirty="0">
                <a:solidFill>
                  <a:prstClr val="black"/>
                </a:solidFill>
                <a:latin typeface="Times New Roman" pitchFamily="18" charset="0"/>
                <a:ea typeface="#9Slide02 Noi dung dai"/>
                <a:cs typeface="Times New Roman" pitchFamily="18" charset="0"/>
              </a:rPr>
              <a:t> </a:t>
            </a:r>
            <a:r>
              <a:rPr lang="en-US" altLang="en-US" sz="2800" b="1" dirty="0" err="1">
                <a:solidFill>
                  <a:prstClr val="black"/>
                </a:solidFill>
                <a:latin typeface="Times New Roman" pitchFamily="18" charset="0"/>
                <a:ea typeface="#9Slide02 Noi dung dai"/>
                <a:cs typeface="Times New Roman" pitchFamily="18" charset="0"/>
              </a:rPr>
              <a:t>vụ</a:t>
            </a:r>
            <a:r>
              <a:rPr lang="en-US" altLang="en-US" sz="2800" b="1" dirty="0">
                <a:solidFill>
                  <a:prstClr val="black"/>
                </a:solidFill>
                <a:latin typeface="Times New Roman" pitchFamily="18" charset="0"/>
                <a:ea typeface="#9Slide02 Noi dung dai"/>
                <a:cs typeface="Times New Roman" pitchFamily="18" charset="0"/>
              </a:rPr>
              <a:t>: </a:t>
            </a:r>
            <a:r>
              <a:rPr lang="en-US" altLang="en-US" sz="2800" dirty="0" err="1">
                <a:solidFill>
                  <a:prstClr val="black"/>
                </a:solidFill>
                <a:latin typeface="Times New Roman" pitchFamily="18" charset="0"/>
                <a:ea typeface="#9Slide02 Noi dung dai"/>
                <a:cs typeface="Times New Roman" pitchFamily="18" charset="0"/>
              </a:rPr>
              <a:t>Đặt</a:t>
            </a:r>
            <a:r>
              <a:rPr lang="en-US" altLang="en-US" sz="2800" dirty="0">
                <a:solidFill>
                  <a:prstClr val="black"/>
                </a:solidFill>
                <a:latin typeface="Times New Roman" pitchFamily="18" charset="0"/>
                <a:ea typeface="#9Slide02 Noi dung dai"/>
                <a:cs typeface="Times New Roman" pitchFamily="18" charset="0"/>
              </a:rPr>
              <a:t> </a:t>
            </a:r>
            <a:r>
              <a:rPr lang="en-US" altLang="en-US" sz="2800" dirty="0" err="1">
                <a:solidFill>
                  <a:prstClr val="black"/>
                </a:solidFill>
                <a:latin typeface="Times New Roman" pitchFamily="18" charset="0"/>
                <a:ea typeface="#9Slide02 Noi dung dai"/>
                <a:cs typeface="Times New Roman" pitchFamily="18" charset="0"/>
              </a:rPr>
              <a:t>tay</a:t>
            </a:r>
            <a:r>
              <a:rPr lang="en-US" altLang="en-US" sz="2800" dirty="0">
                <a:solidFill>
                  <a:prstClr val="black"/>
                </a:solidFill>
                <a:latin typeface="Times New Roman" pitchFamily="18" charset="0"/>
                <a:ea typeface="#9Slide02 Noi dung dai"/>
                <a:cs typeface="Times New Roman" pitchFamily="18" charset="0"/>
              </a:rPr>
              <a:t> </a:t>
            </a:r>
            <a:r>
              <a:rPr lang="en-US" altLang="en-US" sz="2800" dirty="0" err="1" smtClean="0">
                <a:solidFill>
                  <a:prstClr val="black"/>
                </a:solidFill>
                <a:latin typeface="Times New Roman" pitchFamily="18" charset="0"/>
                <a:ea typeface="#9Slide02 Noi dung dai"/>
                <a:cs typeface="Times New Roman" pitchFamily="18" charset="0"/>
              </a:rPr>
              <a:t>để</a:t>
            </a:r>
            <a:r>
              <a:rPr lang="en-US" altLang="en-US" sz="2800" dirty="0" smtClean="0">
                <a:solidFill>
                  <a:prstClr val="black"/>
                </a:solidFill>
                <a:latin typeface="Times New Roman" pitchFamily="18" charset="0"/>
                <a:ea typeface="#9Slide02 Noi dung dai"/>
                <a:cs typeface="Times New Roman" pitchFamily="18" charset="0"/>
              </a:rPr>
              <a:t> </a:t>
            </a:r>
            <a:r>
              <a:rPr lang="en-US" altLang="en-US" sz="2800" dirty="0" err="1">
                <a:solidFill>
                  <a:prstClr val="black"/>
                </a:solidFill>
                <a:latin typeface="Times New Roman" pitchFamily="18" charset="0"/>
                <a:ea typeface="#9Slide02 Noi dung dai"/>
                <a:cs typeface="Times New Roman" pitchFamily="18" charset="0"/>
              </a:rPr>
              <a:t>tạo</a:t>
            </a:r>
            <a:r>
              <a:rPr lang="en-US" altLang="en-US" sz="2800" dirty="0">
                <a:solidFill>
                  <a:prstClr val="black"/>
                </a:solidFill>
                <a:latin typeface="Times New Roman" pitchFamily="18" charset="0"/>
                <a:ea typeface="#9Slide02 Noi dung dai"/>
                <a:cs typeface="Times New Roman" pitchFamily="18" charset="0"/>
              </a:rPr>
              <a:t> </a:t>
            </a:r>
            <a:r>
              <a:rPr lang="en-US" altLang="en-US" sz="2800" dirty="0" err="1">
                <a:solidFill>
                  <a:prstClr val="black"/>
                </a:solidFill>
                <a:latin typeface="Times New Roman" pitchFamily="18" charset="0"/>
                <a:ea typeface="#9Slide02 Noi dung dai"/>
                <a:cs typeface="Times New Roman" pitchFamily="18" charset="0"/>
              </a:rPr>
              <a:t>được</a:t>
            </a:r>
            <a:r>
              <a:rPr lang="en-US" altLang="en-US" sz="2800" dirty="0">
                <a:solidFill>
                  <a:prstClr val="black"/>
                </a:solidFill>
                <a:latin typeface="Times New Roman" pitchFamily="18" charset="0"/>
                <a:ea typeface="#9Slide02 Noi dung dai"/>
                <a:cs typeface="Times New Roman" pitchFamily="18" charset="0"/>
              </a:rPr>
              <a:t> </a:t>
            </a:r>
            <a:r>
              <a:rPr lang="en-US" altLang="en-US" sz="2800" dirty="0" err="1">
                <a:solidFill>
                  <a:prstClr val="black"/>
                </a:solidFill>
                <a:latin typeface="Times New Roman" pitchFamily="18" charset="0"/>
                <a:ea typeface="#9Slide02 Noi dung dai"/>
                <a:cs typeface="Times New Roman" pitchFamily="18" charset="0"/>
              </a:rPr>
              <a:t>bóng</a:t>
            </a:r>
            <a:r>
              <a:rPr lang="en-US" altLang="en-US" sz="2800" dirty="0">
                <a:solidFill>
                  <a:prstClr val="black"/>
                </a:solidFill>
                <a:latin typeface="Times New Roman" pitchFamily="18" charset="0"/>
                <a:ea typeface="#9Slide02 Noi dung dai"/>
                <a:cs typeface="Times New Roman" pitchFamily="18" charset="0"/>
              </a:rPr>
              <a:t> </a:t>
            </a:r>
            <a:r>
              <a:rPr lang="en-US" altLang="en-US" sz="2800" dirty="0" err="1">
                <a:solidFill>
                  <a:prstClr val="black"/>
                </a:solidFill>
                <a:latin typeface="Times New Roman" pitchFamily="18" charset="0"/>
                <a:ea typeface="#9Slide02 Noi dung dai"/>
                <a:cs typeface="Times New Roman" pitchFamily="18" charset="0"/>
              </a:rPr>
              <a:t>các</a:t>
            </a:r>
            <a:r>
              <a:rPr lang="en-US" altLang="en-US" sz="2800" dirty="0">
                <a:solidFill>
                  <a:prstClr val="black"/>
                </a:solidFill>
                <a:latin typeface="Times New Roman" pitchFamily="18" charset="0"/>
                <a:ea typeface="#9Slide02 Noi dung dai"/>
                <a:cs typeface="Times New Roman" pitchFamily="18" charset="0"/>
              </a:rPr>
              <a:t> con </a:t>
            </a:r>
            <a:r>
              <a:rPr lang="en-US" altLang="en-US" sz="2800" dirty="0" err="1">
                <a:solidFill>
                  <a:prstClr val="black"/>
                </a:solidFill>
                <a:latin typeface="Times New Roman" pitchFamily="18" charset="0"/>
                <a:ea typeface="#9Slide02 Noi dung dai"/>
                <a:cs typeface="Times New Roman" pitchFamily="18" charset="0"/>
              </a:rPr>
              <a:t>vật</a:t>
            </a:r>
            <a:r>
              <a:rPr lang="en-US" altLang="en-US" sz="2800" dirty="0">
                <a:solidFill>
                  <a:prstClr val="black"/>
                </a:solidFill>
                <a:latin typeface="Times New Roman" pitchFamily="18" charset="0"/>
                <a:ea typeface="#9Slide02 Noi dung dai"/>
                <a:cs typeface="Times New Roman" pitchFamily="18" charset="0"/>
              </a:rPr>
              <a:t> </a:t>
            </a:r>
            <a:r>
              <a:rPr lang="en-US" altLang="en-US" sz="2800" dirty="0" err="1">
                <a:solidFill>
                  <a:prstClr val="black"/>
                </a:solidFill>
                <a:latin typeface="Times New Roman" pitchFamily="18" charset="0"/>
                <a:ea typeface="#9Slide02 Noi dung dai"/>
                <a:cs typeface="Times New Roman" pitchFamily="18" charset="0"/>
              </a:rPr>
              <a:t>trên</a:t>
            </a:r>
            <a:r>
              <a:rPr lang="en-US" altLang="en-US" sz="2800" dirty="0">
                <a:solidFill>
                  <a:prstClr val="black"/>
                </a:solidFill>
                <a:latin typeface="Times New Roman" pitchFamily="18" charset="0"/>
                <a:ea typeface="#9Slide02 Noi dung dai"/>
                <a:cs typeface="Times New Roman" pitchFamily="18" charset="0"/>
              </a:rPr>
              <a:t> </a:t>
            </a:r>
            <a:r>
              <a:rPr lang="en-US" altLang="en-US" sz="2800" dirty="0" err="1">
                <a:solidFill>
                  <a:prstClr val="black"/>
                </a:solidFill>
                <a:latin typeface="Times New Roman" pitchFamily="18" charset="0"/>
                <a:ea typeface="#9Slide02 Noi dung dai"/>
                <a:cs typeface="Times New Roman" pitchFamily="18" charset="0"/>
              </a:rPr>
              <a:t>tường</a:t>
            </a:r>
            <a:r>
              <a:rPr lang="en-US" altLang="en-US" sz="2800" dirty="0">
                <a:solidFill>
                  <a:prstClr val="black"/>
                </a:solidFill>
                <a:latin typeface="Times New Roman" pitchFamily="18" charset="0"/>
                <a:ea typeface="#9Slide02 Noi dung dai"/>
                <a:cs typeface="Times New Roman" pitchFamily="18" charset="0"/>
              </a:rPr>
              <a:t>. </a:t>
            </a:r>
            <a:endParaRPr lang="vi-VN" altLang="en-US" sz="2800" dirty="0">
              <a:solidFill>
                <a:prstClr val="black"/>
              </a:solidFill>
              <a:latin typeface="Times New Roman" pitchFamily="18" charset="0"/>
              <a:ea typeface="#9Slide02 Noi dung dai"/>
              <a:cs typeface="Times New Roman" pitchFamily="18" charset="0"/>
            </a:endParaRPr>
          </a:p>
          <a:p>
            <a:endParaRPr lang="en-US" altLang="en-US" sz="2200" dirty="0">
              <a:solidFill>
                <a:prstClr val="black"/>
              </a:solidFill>
              <a:latin typeface="Times New Roman" pitchFamily="18" charset="0"/>
              <a:ea typeface="#9Slide02 Noi dung dai"/>
              <a:cs typeface="Times New Roman" pitchFamily="18" charset="0"/>
            </a:endParaRPr>
          </a:p>
        </p:txBody>
      </p:sp>
      <p:pic>
        <p:nvPicPr>
          <p:cNvPr id="23561" name="Picture 4"/>
          <p:cNvPicPr>
            <a:picLocks noChangeAspect="1" noChangeArrowheads="1"/>
          </p:cNvPicPr>
          <p:nvPr/>
        </p:nvPicPr>
        <p:blipFill>
          <a:blip r:embed="rId3"/>
          <a:srcRect b="12306"/>
          <a:stretch>
            <a:fillRect/>
          </a:stretch>
        </p:blipFill>
        <p:spPr bwMode="auto">
          <a:xfrm>
            <a:off x="228600" y="1676400"/>
            <a:ext cx="1999538" cy="2057400"/>
          </a:xfrm>
          <a:prstGeom prst="rect">
            <a:avLst/>
          </a:prstGeom>
          <a:noFill/>
          <a:ln w="9525">
            <a:noFill/>
            <a:miter lim="800000"/>
            <a:headEnd/>
            <a:tailEnd/>
          </a:ln>
        </p:spPr>
      </p:pic>
      <p:pic>
        <p:nvPicPr>
          <p:cNvPr id="21506" name="Picture 2" descr="Rèn kỹ năng đôi tay, trí tưởng tượng cho con từ trò chơi tạo hình với bóng"/>
          <p:cNvPicPr>
            <a:picLocks noChangeAspect="1" noChangeArrowheads="1"/>
          </p:cNvPicPr>
          <p:nvPr/>
        </p:nvPicPr>
        <p:blipFill>
          <a:blip r:embed="rId4"/>
          <a:srcRect/>
          <a:stretch>
            <a:fillRect/>
          </a:stretch>
        </p:blipFill>
        <p:spPr bwMode="auto">
          <a:xfrm>
            <a:off x="4724400" y="1676400"/>
            <a:ext cx="2352725" cy="1600200"/>
          </a:xfrm>
          <a:prstGeom prst="rect">
            <a:avLst/>
          </a:prstGeom>
          <a:noFill/>
        </p:spPr>
      </p:pic>
      <p:pic>
        <p:nvPicPr>
          <p:cNvPr id="21508" name="Picture 4" descr="Rèn kỹ năng đôi tay, trí tưởng tượng cho con từ trò chơi tạo hình với bóng"/>
          <p:cNvPicPr>
            <a:picLocks noChangeAspect="1" noChangeArrowheads="1"/>
          </p:cNvPicPr>
          <p:nvPr/>
        </p:nvPicPr>
        <p:blipFill>
          <a:blip r:embed="rId5"/>
          <a:srcRect/>
          <a:stretch>
            <a:fillRect/>
          </a:stretch>
        </p:blipFill>
        <p:spPr bwMode="auto">
          <a:xfrm>
            <a:off x="7048500" y="1676400"/>
            <a:ext cx="2095500" cy="1605153"/>
          </a:xfrm>
          <a:prstGeom prst="rect">
            <a:avLst/>
          </a:prstGeom>
          <a:noFill/>
        </p:spPr>
      </p:pic>
      <p:pic>
        <p:nvPicPr>
          <p:cNvPr id="21510" name="Picture 6" descr="Rèn kỹ năng đôi tay, trí tưởng tượng cho con từ trò chơi tạo hình với bóng"/>
          <p:cNvPicPr>
            <a:picLocks noChangeAspect="1" noChangeArrowheads="1"/>
          </p:cNvPicPr>
          <p:nvPr/>
        </p:nvPicPr>
        <p:blipFill>
          <a:blip r:embed="rId6"/>
          <a:srcRect/>
          <a:stretch>
            <a:fillRect/>
          </a:stretch>
        </p:blipFill>
        <p:spPr bwMode="auto">
          <a:xfrm>
            <a:off x="2209800" y="1676400"/>
            <a:ext cx="2286000" cy="2133600"/>
          </a:xfrm>
          <a:prstGeom prst="rect">
            <a:avLst/>
          </a:prstGeom>
          <a:noFill/>
        </p:spPr>
      </p:pic>
      <p:pic>
        <p:nvPicPr>
          <p:cNvPr id="21512" name="Picture 8" descr="Hướng dẫn tạo hình con vật từ bàn tay tăng sự sáng tạo cho bé"/>
          <p:cNvPicPr>
            <a:picLocks noChangeAspect="1" noChangeArrowheads="1"/>
          </p:cNvPicPr>
          <p:nvPr/>
        </p:nvPicPr>
        <p:blipFill>
          <a:blip r:embed="rId7"/>
          <a:srcRect/>
          <a:stretch>
            <a:fillRect/>
          </a:stretch>
        </p:blipFill>
        <p:spPr bwMode="auto">
          <a:xfrm>
            <a:off x="228600" y="4038600"/>
            <a:ext cx="3657600" cy="2667000"/>
          </a:xfrm>
          <a:prstGeom prst="rect">
            <a:avLst/>
          </a:prstGeom>
          <a:noFill/>
        </p:spPr>
      </p:pic>
      <p:pic>
        <p:nvPicPr>
          <p:cNvPr id="21514" name="Picture 10" descr="Múa Rối Bóng Bàn Tay - Website của Phạm Phúc Tuy - Trường Đại học Thủ Dầu  Một - Bình Dương)"/>
          <p:cNvPicPr>
            <a:picLocks noChangeAspect="1" noChangeArrowheads="1"/>
          </p:cNvPicPr>
          <p:nvPr/>
        </p:nvPicPr>
        <p:blipFill>
          <a:blip r:embed="rId8"/>
          <a:srcRect/>
          <a:stretch>
            <a:fillRect/>
          </a:stretch>
        </p:blipFill>
        <p:spPr bwMode="auto">
          <a:xfrm>
            <a:off x="3962400" y="3881437"/>
            <a:ext cx="2133600" cy="2976563"/>
          </a:xfrm>
          <a:prstGeom prst="rect">
            <a:avLst/>
          </a:prstGeom>
          <a:noFill/>
        </p:spPr>
      </p:pic>
      <p:pic>
        <p:nvPicPr>
          <p:cNvPr id="21516" name="Picture 12" descr="Giỡn bóng, một thời tuổi thơ những đêm cúp điện bạn còn nhớ?"/>
          <p:cNvPicPr>
            <a:picLocks noChangeAspect="1" noChangeArrowheads="1"/>
          </p:cNvPicPr>
          <p:nvPr/>
        </p:nvPicPr>
        <p:blipFill>
          <a:blip r:embed="rId9"/>
          <a:srcRect/>
          <a:stretch>
            <a:fillRect/>
          </a:stretch>
        </p:blipFill>
        <p:spPr bwMode="auto">
          <a:xfrm>
            <a:off x="6248400" y="3719216"/>
            <a:ext cx="2895600" cy="3138784"/>
          </a:xfrm>
          <a:prstGeom prst="rect">
            <a:avLst/>
          </a:prstGeom>
          <a:noFill/>
        </p:spPr>
      </p:pic>
    </p:spTree>
    <p:extLst>
      <p:ext uri="{BB962C8B-B14F-4D97-AF65-F5344CB8AC3E}">
        <p14:creationId xmlns:p14="http://schemas.microsoft.com/office/powerpoint/2010/main" val="331887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linds(horizontal)">
                                      <p:cBhvr>
                                        <p:cTn id="7" dur="5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3559"/>
                                        </p:tgtEl>
                                        <p:attrNameLst>
                                          <p:attrName>style.visibility</p:attrName>
                                        </p:attrNameLst>
                                      </p:cBhvr>
                                      <p:to>
                                        <p:strVal val="visible"/>
                                      </p:to>
                                    </p:set>
                                    <p:anim calcmode="lin" valueType="num">
                                      <p:cBhvr>
                                        <p:cTn id="17" dur="1000" fill="hold"/>
                                        <p:tgtEl>
                                          <p:spTgt spid="23559"/>
                                        </p:tgtEl>
                                        <p:attrNameLst>
                                          <p:attrName>ppt_w</p:attrName>
                                        </p:attrNameLst>
                                      </p:cBhvr>
                                      <p:tavLst>
                                        <p:tav tm="0">
                                          <p:val>
                                            <p:strVal val="#ppt_w*0.70"/>
                                          </p:val>
                                        </p:tav>
                                        <p:tav tm="100000">
                                          <p:val>
                                            <p:strVal val="#ppt_w"/>
                                          </p:val>
                                        </p:tav>
                                      </p:tavLst>
                                    </p:anim>
                                    <p:anim calcmode="lin" valueType="num">
                                      <p:cBhvr>
                                        <p:cTn id="18" dur="1000" fill="hold"/>
                                        <p:tgtEl>
                                          <p:spTgt spid="23559"/>
                                        </p:tgtEl>
                                        <p:attrNameLst>
                                          <p:attrName>ppt_h</p:attrName>
                                        </p:attrNameLst>
                                      </p:cBhvr>
                                      <p:tavLst>
                                        <p:tav tm="0">
                                          <p:val>
                                            <p:strVal val="#ppt_h"/>
                                          </p:val>
                                        </p:tav>
                                        <p:tav tm="100000">
                                          <p:val>
                                            <p:strVal val="#ppt_h"/>
                                          </p:val>
                                        </p:tav>
                                      </p:tavLst>
                                    </p:anim>
                                    <p:animEffect transition="in" filter="fade">
                                      <p:cBhvr>
                                        <p:cTn id="19" dur="1000"/>
                                        <p:tgtEl>
                                          <p:spTgt spid="2355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3560"/>
                                        </p:tgtEl>
                                        <p:attrNameLst>
                                          <p:attrName>style.visibility</p:attrName>
                                        </p:attrNameLst>
                                      </p:cBhvr>
                                      <p:to>
                                        <p:strVal val="visible"/>
                                      </p:to>
                                    </p:set>
                                    <p:animEffect transition="in" filter="strips(downLeft)">
                                      <p:cBhvr>
                                        <p:cTn id="24" dur="500"/>
                                        <p:tgtEl>
                                          <p:spTgt spid="2356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561"/>
                                        </p:tgtEl>
                                        <p:attrNameLst>
                                          <p:attrName>style.visibility</p:attrName>
                                        </p:attrNameLst>
                                      </p:cBhvr>
                                      <p:to>
                                        <p:strVal val="visible"/>
                                      </p:to>
                                    </p:set>
                                    <p:animEffect transition="in" filter="wipe(down)">
                                      <p:cBhvr>
                                        <p:cTn id="29" dur="500"/>
                                        <p:tgtEl>
                                          <p:spTgt spid="2356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1506"/>
                                        </p:tgtEl>
                                        <p:attrNameLst>
                                          <p:attrName>style.visibility</p:attrName>
                                        </p:attrNameLst>
                                      </p:cBhvr>
                                      <p:to>
                                        <p:strVal val="visible"/>
                                      </p:to>
                                    </p:set>
                                    <p:animEffect transition="in" filter="dissolve">
                                      <p:cBhvr>
                                        <p:cTn id="34" dur="500"/>
                                        <p:tgtEl>
                                          <p:spTgt spid="2150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21508"/>
                                        </p:tgtEl>
                                        <p:attrNameLst>
                                          <p:attrName>style.visibility</p:attrName>
                                        </p:attrNameLst>
                                      </p:cBhvr>
                                      <p:to>
                                        <p:strVal val="visible"/>
                                      </p:to>
                                    </p:set>
                                    <p:animEffect transition="in" filter="barn(inHorizontal)">
                                      <p:cBhvr>
                                        <p:cTn id="39" dur="500"/>
                                        <p:tgtEl>
                                          <p:spTgt spid="2150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nodeType="clickEffect">
                                  <p:stCondLst>
                                    <p:cond delay="0"/>
                                  </p:stCondLst>
                                  <p:childTnLst>
                                    <p:set>
                                      <p:cBhvr>
                                        <p:cTn id="43" dur="1" fill="hold">
                                          <p:stCondLst>
                                            <p:cond delay="0"/>
                                          </p:stCondLst>
                                        </p:cTn>
                                        <p:tgtEl>
                                          <p:spTgt spid="21512"/>
                                        </p:tgtEl>
                                        <p:attrNameLst>
                                          <p:attrName>style.visibility</p:attrName>
                                        </p:attrNameLst>
                                      </p:cBhvr>
                                      <p:to>
                                        <p:strVal val="visible"/>
                                      </p:to>
                                    </p:set>
                                    <p:animEffect transition="in" filter="barn(inHorizontal)">
                                      <p:cBhvr>
                                        <p:cTn id="44" dur="500"/>
                                        <p:tgtEl>
                                          <p:spTgt spid="215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514"/>
                                        </p:tgtEl>
                                        <p:attrNameLst>
                                          <p:attrName>style.visibility</p:attrName>
                                        </p:attrNameLst>
                                      </p:cBhvr>
                                      <p:to>
                                        <p:strVal val="visible"/>
                                      </p:to>
                                    </p:set>
                                    <p:animEffect transition="in" filter="wipe(down)">
                                      <p:cBhvr>
                                        <p:cTn id="49" dur="500"/>
                                        <p:tgtEl>
                                          <p:spTgt spid="21514"/>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blinds(horizontal)">
                                      <p:cBhvr>
                                        <p:cTn id="54"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14" grpId="0"/>
      <p:bldP spid="23559" grpId="0"/>
      <p:bldP spid="235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569660"/>
          </a:xfrm>
          <a:prstGeom prst="rect">
            <a:avLst/>
          </a:prstGeom>
        </p:spPr>
        <p:txBody>
          <a:bodyPr wrap="square">
            <a:spAutoFit/>
          </a:bodyPr>
          <a:lstStyle/>
          <a:p>
            <a:r>
              <a:rPr lang="en-US" altLang="en-US" sz="3200" dirty="0" err="1" smtClean="0">
                <a:solidFill>
                  <a:prstClr val="black"/>
                </a:solidFill>
                <a:latin typeface="Times New Roman" pitchFamily="18" charset="0"/>
                <a:ea typeface="#9Slide02 Noi dung dai"/>
                <a:cs typeface="Times New Roman" pitchFamily="18" charset="0"/>
              </a:rPr>
              <a:t>Quan</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sát</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bóng</a:t>
            </a:r>
            <a:r>
              <a:rPr lang="en-US" altLang="en-US" sz="3200" dirty="0" smtClean="0">
                <a:solidFill>
                  <a:prstClr val="black"/>
                </a:solidFill>
                <a:latin typeface="Times New Roman" pitchFamily="18" charset="0"/>
                <a:ea typeface="#9Slide02 Noi dung dai"/>
                <a:cs typeface="Times New Roman" pitchFamily="18" charset="0"/>
              </a:rPr>
              <a:t> con </a:t>
            </a:r>
            <a:r>
              <a:rPr lang="en-US" altLang="en-US" sz="3200" dirty="0" err="1" smtClean="0">
                <a:solidFill>
                  <a:prstClr val="black"/>
                </a:solidFill>
                <a:latin typeface="Times New Roman" pitchFamily="18" charset="0"/>
                <a:ea typeface="#9Slide02 Noi dung dai"/>
                <a:cs typeface="Times New Roman" pitchFamily="18" charset="0"/>
              </a:rPr>
              <a:t>vật</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trong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hai</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trường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hợp</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Khi</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dùng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bóng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đèn</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dây</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tóc</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và</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khi</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dùng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bóng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đèn</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ống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Rút</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ra</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nhận</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xét</a:t>
            </a:r>
            <a:r>
              <a:rPr lang="en-US" altLang="en-US" sz="3200" dirty="0" smtClean="0">
                <a:solidFill>
                  <a:prstClr val="black"/>
                </a:solidFill>
                <a:latin typeface="Times New Roman" pitchFamily="18" charset="0"/>
                <a:ea typeface="#9Slide02 Noi dung dai"/>
                <a:cs typeface="Times New Roman" pitchFamily="18" charset="0"/>
              </a:rPr>
              <a:t>? </a:t>
            </a:r>
            <a:endParaRPr lang="en-US" sz="3200" dirty="0">
              <a:solidFill>
                <a:prstClr val="black"/>
              </a:solidFill>
            </a:endParaRPr>
          </a:p>
        </p:txBody>
      </p:sp>
      <p:pic>
        <p:nvPicPr>
          <p:cNvPr id="56322" name="Picture 2" descr="Các loại bóng đèn dây tóc được sử dụng phổ biến nhất hiện nay"/>
          <p:cNvPicPr>
            <a:picLocks noChangeAspect="1" noChangeArrowheads="1"/>
          </p:cNvPicPr>
          <p:nvPr/>
        </p:nvPicPr>
        <p:blipFill>
          <a:blip r:embed="rId2"/>
          <a:srcRect/>
          <a:stretch>
            <a:fillRect/>
          </a:stretch>
        </p:blipFill>
        <p:spPr bwMode="auto">
          <a:xfrm>
            <a:off x="152400" y="1665514"/>
            <a:ext cx="3928532" cy="2209800"/>
          </a:xfrm>
          <a:prstGeom prst="rect">
            <a:avLst/>
          </a:prstGeom>
          <a:noFill/>
        </p:spPr>
      </p:pic>
      <p:pic>
        <p:nvPicPr>
          <p:cNvPr id="56324" name="Picture 4" descr="Đèn huỳnh quang là gì? Ưu điểm của đèn huỳnh quang có gì nổi bật?"/>
          <p:cNvPicPr>
            <a:picLocks noChangeAspect="1" noChangeArrowheads="1"/>
          </p:cNvPicPr>
          <p:nvPr/>
        </p:nvPicPr>
        <p:blipFill>
          <a:blip r:embed="rId3"/>
          <a:srcRect/>
          <a:stretch>
            <a:fillRect/>
          </a:stretch>
        </p:blipFill>
        <p:spPr bwMode="auto">
          <a:xfrm>
            <a:off x="4675414" y="1605642"/>
            <a:ext cx="4191000" cy="2209800"/>
          </a:xfrm>
          <a:prstGeom prst="rect">
            <a:avLst/>
          </a:prstGeom>
          <a:noFill/>
        </p:spPr>
      </p:pic>
      <p:sp>
        <p:nvSpPr>
          <p:cNvPr id="7" name="Rectangle 6"/>
          <p:cNvSpPr/>
          <p:nvPr/>
        </p:nvSpPr>
        <p:spPr>
          <a:xfrm>
            <a:off x="1153100" y="3875314"/>
            <a:ext cx="1927131" cy="523220"/>
          </a:xfrm>
          <a:prstGeom prst="rect">
            <a:avLst/>
          </a:prstGeom>
        </p:spPr>
        <p:txBody>
          <a:bodyPr wrap="none">
            <a:spAutoFit/>
          </a:bodyPr>
          <a:lstStyle/>
          <a:p>
            <a:r>
              <a:rPr lang="en-US" altLang="en-US" sz="2800" dirty="0" err="1" smtClean="0">
                <a:solidFill>
                  <a:prstClr val="black"/>
                </a:solidFill>
                <a:latin typeface="Times New Roman" pitchFamily="18" charset="0"/>
                <a:ea typeface="#9Slide02 Noi dung dai"/>
                <a:cs typeface="Times New Roman" pitchFamily="18" charset="0"/>
              </a:rPr>
              <a:t>đèn</a:t>
            </a:r>
            <a:r>
              <a:rPr lang="en-US" altLang="en-US" sz="2800" dirty="0" smtClean="0">
                <a:solidFill>
                  <a:prstClr val="black"/>
                </a:solidFill>
                <a:latin typeface="Times New Roman" pitchFamily="18" charset="0"/>
                <a:ea typeface="#9Slide02 Noi dung dai"/>
                <a:cs typeface="Times New Roman" pitchFamily="18" charset="0"/>
              </a:rPr>
              <a:t> </a:t>
            </a:r>
            <a:r>
              <a:rPr lang="en-US" altLang="en-US" sz="2800" dirty="0" err="1" smtClean="0">
                <a:solidFill>
                  <a:prstClr val="black"/>
                </a:solidFill>
                <a:latin typeface="Times New Roman" pitchFamily="18" charset="0"/>
                <a:ea typeface="#9Slide02 Noi dung dai"/>
                <a:cs typeface="Times New Roman" pitchFamily="18" charset="0"/>
              </a:rPr>
              <a:t>dây</a:t>
            </a:r>
            <a:r>
              <a:rPr lang="en-US" altLang="en-US" sz="2800" dirty="0" smtClean="0">
                <a:solidFill>
                  <a:prstClr val="black"/>
                </a:solidFill>
                <a:latin typeface="Times New Roman" pitchFamily="18" charset="0"/>
                <a:ea typeface="#9Slide02 Noi dung dai"/>
                <a:cs typeface="Times New Roman" pitchFamily="18" charset="0"/>
              </a:rPr>
              <a:t> </a:t>
            </a:r>
            <a:r>
              <a:rPr lang="en-US" altLang="en-US" sz="2800" dirty="0" err="1" smtClean="0">
                <a:solidFill>
                  <a:prstClr val="black"/>
                </a:solidFill>
                <a:latin typeface="Times New Roman" pitchFamily="18" charset="0"/>
                <a:ea typeface="#9Slide02 Noi dung dai"/>
                <a:cs typeface="Times New Roman" pitchFamily="18" charset="0"/>
              </a:rPr>
              <a:t>tóc</a:t>
            </a:r>
            <a:r>
              <a:rPr lang="en-US" altLang="en-US" sz="2800" dirty="0" smtClean="0">
                <a:solidFill>
                  <a:prstClr val="black"/>
                </a:solidFill>
                <a:latin typeface="Times New Roman" pitchFamily="18" charset="0"/>
                <a:ea typeface="#9Slide02 Noi dung dai"/>
                <a:cs typeface="Times New Roman" pitchFamily="18" charset="0"/>
              </a:rPr>
              <a:t> </a:t>
            </a:r>
            <a:endParaRPr lang="en-US" sz="2800" dirty="0">
              <a:solidFill>
                <a:prstClr val="black"/>
              </a:solidFill>
            </a:endParaRPr>
          </a:p>
        </p:txBody>
      </p:sp>
      <p:sp>
        <p:nvSpPr>
          <p:cNvPr id="8" name="Rectangle 7"/>
          <p:cNvSpPr/>
          <p:nvPr/>
        </p:nvSpPr>
        <p:spPr>
          <a:xfrm>
            <a:off x="6248400" y="3875314"/>
            <a:ext cx="1388522" cy="523220"/>
          </a:xfrm>
          <a:prstGeom prst="rect">
            <a:avLst/>
          </a:prstGeom>
        </p:spPr>
        <p:txBody>
          <a:bodyPr wrap="none">
            <a:spAutoFit/>
          </a:bodyPr>
          <a:lstStyle/>
          <a:p>
            <a:r>
              <a:rPr lang="en-US" altLang="en-US" dirty="0" smtClean="0">
                <a:solidFill>
                  <a:prstClr val="black"/>
                </a:solidFill>
                <a:latin typeface="Times New Roman" pitchFamily="18" charset="0"/>
                <a:ea typeface="#9Slide02 Noi dung dai"/>
                <a:cs typeface="Times New Roman" pitchFamily="18" charset="0"/>
              </a:rPr>
              <a:t> </a:t>
            </a:r>
            <a:r>
              <a:rPr lang="en-US" altLang="en-US" sz="2800" dirty="0" err="1" smtClean="0">
                <a:solidFill>
                  <a:prstClr val="black"/>
                </a:solidFill>
                <a:latin typeface="Times New Roman" pitchFamily="18" charset="0"/>
                <a:ea typeface="#9Slide02 Noi dung dai"/>
                <a:cs typeface="Times New Roman" pitchFamily="18" charset="0"/>
              </a:rPr>
              <a:t>đèn</a:t>
            </a:r>
            <a:r>
              <a:rPr lang="en-US" altLang="en-US" sz="2800" dirty="0" smtClean="0">
                <a:solidFill>
                  <a:prstClr val="black"/>
                </a:solidFill>
                <a:latin typeface="Times New Roman" pitchFamily="18" charset="0"/>
                <a:ea typeface="#9Slide02 Noi dung dai"/>
                <a:cs typeface="Times New Roman" pitchFamily="18" charset="0"/>
              </a:rPr>
              <a:t> </a:t>
            </a:r>
            <a:r>
              <a:rPr lang="en-US" altLang="en-US" sz="2800" dirty="0" err="1" smtClean="0">
                <a:solidFill>
                  <a:prstClr val="black"/>
                </a:solidFill>
                <a:latin typeface="Times New Roman" pitchFamily="18" charset="0"/>
                <a:ea typeface="#9Slide02 Noi dung dai"/>
                <a:cs typeface="Times New Roman" pitchFamily="18" charset="0"/>
              </a:rPr>
              <a:t>ống</a:t>
            </a:r>
            <a:endParaRPr lang="en-US" sz="2800" dirty="0">
              <a:solidFill>
                <a:prstClr val="black"/>
              </a:solidFill>
            </a:endParaRPr>
          </a:p>
        </p:txBody>
      </p:sp>
      <p:sp>
        <p:nvSpPr>
          <p:cNvPr id="9" name="Rectangle 8"/>
          <p:cNvSpPr/>
          <p:nvPr/>
        </p:nvSpPr>
        <p:spPr>
          <a:xfrm>
            <a:off x="32657" y="4419600"/>
            <a:ext cx="9144000" cy="1569660"/>
          </a:xfrm>
          <a:prstGeom prst="rect">
            <a:avLst/>
          </a:prstGeom>
        </p:spPr>
        <p:txBody>
          <a:bodyPr wrap="square">
            <a:spAutoFit/>
          </a:bodyPr>
          <a:lstStyle/>
          <a:p>
            <a:r>
              <a:rPr lang="en-US" altLang="en-US" sz="3200" dirty="0" err="1" smtClean="0">
                <a:solidFill>
                  <a:prstClr val="black"/>
                </a:solidFill>
                <a:latin typeface="Times New Roman" pitchFamily="18" charset="0"/>
                <a:ea typeface="#9Slide02 Noi dung dai"/>
                <a:cs typeface="Times New Roman" pitchFamily="18" charset="0"/>
              </a:rPr>
              <a:t>Khi</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dùng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bóng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đèn</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dây</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tóc</a:t>
            </a:r>
            <a:r>
              <a:rPr lang="en-US" altLang="en-US" sz="3200" dirty="0" smtClean="0">
                <a:solidFill>
                  <a:prstClr val="black"/>
                </a:solidFill>
                <a:latin typeface="Times New Roman" pitchFamily="18" charset="0"/>
                <a:ea typeface="#9Slide02 Noi dung dai"/>
                <a:cs typeface="Times New Roman" pitchFamily="18" charset="0"/>
              </a:rPr>
              <a:t> </a:t>
            </a:r>
            <a:r>
              <a:rPr lang="vi-VN" altLang="en-US" sz="3200" dirty="0" smtClean="0">
                <a:solidFill>
                  <a:prstClr val="black"/>
                </a:solidFill>
                <a:latin typeface="Times New Roman" pitchFamily="18" charset="0"/>
                <a:ea typeface="#9Slide02 Noi dung dai"/>
                <a:cs typeface="Times New Roman" pitchFamily="18" charset="0"/>
              </a:rPr>
              <a:t>thì bóng của vật sẽ rõ nét còn</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khi</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dùng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bóng</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đèn</a:t>
            </a:r>
            <a:r>
              <a:rPr lang="en-US" altLang="en-US" sz="3200" dirty="0" smtClean="0">
                <a:solidFill>
                  <a:prstClr val="black"/>
                </a:solidFill>
                <a:latin typeface="Times New Roman" pitchFamily="18" charset="0"/>
                <a:ea typeface="#9Slide02 Noi dung dai"/>
                <a:cs typeface="Times New Roman" pitchFamily="18" charset="0"/>
              </a:rPr>
              <a:t> </a:t>
            </a:r>
            <a:r>
              <a:rPr lang="en-US" altLang="en-US" sz="3200" dirty="0" err="1" smtClean="0">
                <a:solidFill>
                  <a:prstClr val="black"/>
                </a:solidFill>
                <a:latin typeface="Times New Roman" pitchFamily="18" charset="0"/>
                <a:ea typeface="#9Slide02 Noi dung dai"/>
                <a:cs typeface="Times New Roman" pitchFamily="18" charset="0"/>
              </a:rPr>
              <a:t>ống</a:t>
            </a:r>
            <a:r>
              <a:rPr lang="vi-VN" altLang="en-US" sz="3200" dirty="0" smtClean="0">
                <a:solidFill>
                  <a:prstClr val="black"/>
                </a:solidFill>
                <a:latin typeface="Times New Roman" pitchFamily="18" charset="0"/>
                <a:ea typeface="#9Slide02 Noi dung dai"/>
                <a:cs typeface="Times New Roman" pitchFamily="18" charset="0"/>
              </a:rPr>
              <a:t> thì bóng của con vật lại không rõ nét.Tại sao lại như vậy?</a:t>
            </a:r>
            <a:endParaRPr lang="en-US" sz="3200" dirty="0">
              <a:solidFill>
                <a:prstClr val="black"/>
              </a:solidFill>
            </a:endParaRPr>
          </a:p>
        </p:txBody>
      </p:sp>
    </p:spTree>
    <p:extLst>
      <p:ext uri="{BB962C8B-B14F-4D97-AF65-F5344CB8AC3E}">
        <p14:creationId xmlns:p14="http://schemas.microsoft.com/office/powerpoint/2010/main" val="17534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322"/>
                                        </p:tgtEl>
                                        <p:attrNameLst>
                                          <p:attrName>style.visibility</p:attrName>
                                        </p:attrNameLst>
                                      </p:cBhvr>
                                      <p:to>
                                        <p:strVal val="visible"/>
                                      </p:to>
                                    </p:set>
                                    <p:animEffect transition="in" filter="dissolve">
                                      <p:cBhvr>
                                        <p:cTn id="12" dur="500"/>
                                        <p:tgtEl>
                                          <p:spTgt spid="563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56324"/>
                                        </p:tgtEl>
                                        <p:attrNameLst>
                                          <p:attrName>style.visibility</p:attrName>
                                        </p:attrNameLst>
                                      </p:cBhvr>
                                      <p:to>
                                        <p:strVal val="visible"/>
                                      </p:to>
                                    </p:set>
                                    <p:animEffect transition="in" filter="barn(inHorizontal)">
                                      <p:cBhvr>
                                        <p:cTn id="22" dur="500"/>
                                        <p:tgtEl>
                                          <p:spTgt spid="5632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4)">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nvSpPr>
        <p:spPr bwMode="auto">
          <a:xfrm>
            <a:off x="152400" y="130629"/>
            <a:ext cx="6629400" cy="554583"/>
          </a:xfrm>
          <a:prstGeom prst="rect">
            <a:avLst/>
          </a:prstGeom>
          <a:noFill/>
          <a:ln w="9525">
            <a:noFill/>
            <a:miter lim="800000"/>
            <a:headEnd/>
            <a:tailEnd/>
          </a:ln>
        </p:spPr>
        <p:txBody>
          <a:bodyPr wrap="square" lIns="61539" tIns="30770" rIns="61539" bIns="30770">
            <a:spAutoFit/>
          </a:bodyPr>
          <a:lstStyle/>
          <a:p>
            <a:r>
              <a:rPr lang="vi-VN" altLang="en-US" sz="3200" b="1" dirty="0" smtClean="0">
                <a:solidFill>
                  <a:srgbClr val="FF0000"/>
                </a:solidFill>
                <a:latin typeface="Times New Roman" pitchFamily="18" charset="0"/>
                <a:ea typeface="#9Slide02 Noi dung dai"/>
                <a:cs typeface="Times New Roman" pitchFamily="18" charset="0"/>
              </a:rPr>
              <a:t>Vùng tối do nguồn sáng hẹp</a:t>
            </a:r>
            <a:endParaRPr lang="vi-VN" altLang="en-US" sz="3200" b="1" dirty="0">
              <a:solidFill>
                <a:srgbClr val="FF0000"/>
              </a:solidFill>
              <a:latin typeface="Times New Roman" pitchFamily="18" charset="0"/>
              <a:ea typeface="#9Slide02 Noi dung dai"/>
              <a:cs typeface="Times New Roman" pitchFamily="18" charset="0"/>
            </a:endParaRPr>
          </a:p>
        </p:txBody>
      </p:sp>
      <p:pic>
        <p:nvPicPr>
          <p:cNvPr id="59394" name="Picture 2" descr="Hãy mô tả bóng của vật cản sáng trên màn chắn ở Hình 15.8a và giải thích tại sao (ảnh 16)"/>
          <p:cNvPicPr>
            <a:picLocks noChangeAspect="1" noChangeArrowheads="1"/>
          </p:cNvPicPr>
          <p:nvPr/>
        </p:nvPicPr>
        <p:blipFill>
          <a:blip r:embed="rId2"/>
          <a:srcRect/>
          <a:stretch>
            <a:fillRect/>
          </a:stretch>
        </p:blipFill>
        <p:spPr bwMode="auto">
          <a:xfrm>
            <a:off x="1524000" y="685799"/>
            <a:ext cx="5638800" cy="2291571"/>
          </a:xfrm>
          <a:prstGeom prst="rect">
            <a:avLst/>
          </a:prstGeom>
          <a:noFill/>
        </p:spPr>
      </p:pic>
      <p:sp>
        <p:nvSpPr>
          <p:cNvPr id="6" name="TextBox 5"/>
          <p:cNvSpPr txBox="1">
            <a:spLocks noChangeArrowheads="1"/>
          </p:cNvSpPr>
          <p:nvPr/>
        </p:nvSpPr>
        <p:spPr bwMode="auto">
          <a:xfrm>
            <a:off x="304800" y="2971800"/>
            <a:ext cx="8610600" cy="554583"/>
          </a:xfrm>
          <a:prstGeom prst="rect">
            <a:avLst/>
          </a:prstGeom>
          <a:noFill/>
          <a:ln w="9525">
            <a:noFill/>
            <a:miter lim="800000"/>
            <a:headEnd/>
            <a:tailEnd/>
          </a:ln>
        </p:spPr>
        <p:txBody>
          <a:bodyPr wrap="square" lIns="61539" tIns="30770" rIns="61539" bIns="30770">
            <a:spAutoFit/>
          </a:bodyPr>
          <a:lstStyle/>
          <a:p>
            <a:r>
              <a:rPr lang="vi-VN" altLang="en-US" sz="3200" b="1" dirty="0" smtClean="0">
                <a:solidFill>
                  <a:prstClr val="black"/>
                </a:solidFill>
                <a:latin typeface="Times New Roman" pitchFamily="18" charset="0"/>
                <a:ea typeface="#9Slide02 Noi dung dai"/>
                <a:cs typeface="Times New Roman" pitchFamily="18" charset="0"/>
              </a:rPr>
              <a:t>Dùng một đèn pin để tạo nguồn sáng hẹp</a:t>
            </a:r>
            <a:endParaRPr lang="vi-VN" altLang="en-US" sz="3200" b="1" dirty="0">
              <a:solidFill>
                <a:prstClr val="black"/>
              </a:solidFill>
              <a:latin typeface="Times New Roman" pitchFamily="18" charset="0"/>
              <a:ea typeface="#9Slide02 Noi dung dai"/>
              <a:cs typeface="Times New Roman" pitchFamily="18" charset="0"/>
            </a:endParaRPr>
          </a:p>
        </p:txBody>
      </p:sp>
      <p:sp>
        <p:nvSpPr>
          <p:cNvPr id="7" name="TextBox 5"/>
          <p:cNvSpPr txBox="1">
            <a:spLocks noChangeArrowheads="1"/>
          </p:cNvSpPr>
          <p:nvPr/>
        </p:nvSpPr>
        <p:spPr bwMode="auto">
          <a:xfrm>
            <a:off x="152400" y="3505200"/>
            <a:ext cx="8991600" cy="1047026"/>
          </a:xfrm>
          <a:prstGeom prst="rect">
            <a:avLst/>
          </a:prstGeom>
          <a:noFill/>
          <a:ln w="9525">
            <a:noFill/>
            <a:miter lim="800000"/>
            <a:headEnd/>
            <a:tailEnd/>
          </a:ln>
        </p:spPr>
        <p:txBody>
          <a:bodyPr wrap="square" lIns="61539" tIns="30770" rIns="61539" bIns="30770">
            <a:spAutoFit/>
          </a:bodyPr>
          <a:lstStyle/>
          <a:p>
            <a:r>
              <a:rPr lang="vi-VN" altLang="en-US" sz="3200" b="1" dirty="0" smtClean="0">
                <a:solidFill>
                  <a:prstClr val="black"/>
                </a:solidFill>
                <a:latin typeface="Times New Roman" pitchFamily="18" charset="0"/>
                <a:ea typeface="#9Slide02 Noi dung dai"/>
                <a:cs typeface="Times New Roman" pitchFamily="18" charset="0"/>
              </a:rPr>
              <a:t>Đặt một quả bóng nhỏ trong khoảng giữa đèn pin và màn chắn để làm vật cản sáng</a:t>
            </a:r>
            <a:endParaRPr lang="vi-VN" altLang="en-US" sz="3200" b="1" dirty="0">
              <a:solidFill>
                <a:prstClr val="black"/>
              </a:solidFill>
              <a:latin typeface="Times New Roman" pitchFamily="18" charset="0"/>
              <a:ea typeface="#9Slide02 Noi dung dai"/>
              <a:cs typeface="Times New Roman" pitchFamily="18" charset="0"/>
            </a:endParaRPr>
          </a:p>
        </p:txBody>
      </p:sp>
      <p:sp>
        <p:nvSpPr>
          <p:cNvPr id="8" name="TextBox 5"/>
          <p:cNvSpPr txBox="1">
            <a:spLocks noChangeArrowheads="1"/>
          </p:cNvSpPr>
          <p:nvPr/>
        </p:nvSpPr>
        <p:spPr bwMode="auto">
          <a:xfrm>
            <a:off x="152400" y="4648200"/>
            <a:ext cx="9002486" cy="1539468"/>
          </a:xfrm>
          <a:prstGeom prst="rect">
            <a:avLst/>
          </a:prstGeom>
          <a:noFill/>
          <a:ln w="9525">
            <a:noFill/>
            <a:miter lim="800000"/>
            <a:headEnd/>
            <a:tailEnd/>
          </a:ln>
        </p:spPr>
        <p:txBody>
          <a:bodyPr wrap="square" lIns="61539" tIns="30770" rIns="61539" bIns="30770">
            <a:spAutoFit/>
          </a:bodyPr>
          <a:lstStyle/>
          <a:p>
            <a:r>
              <a:rPr lang="vi-VN" altLang="en-US" sz="3200" b="1" dirty="0" smtClean="0">
                <a:solidFill>
                  <a:prstClr val="black"/>
                </a:solidFill>
                <a:latin typeface="Times New Roman" pitchFamily="18" charset="0"/>
                <a:ea typeface="#9Slide02 Noi dung dai"/>
                <a:cs typeface="Times New Roman" pitchFamily="18" charset="0"/>
              </a:rPr>
              <a:t>Vùng không gian phía sau quả bóng không nhận được ánh sáng trực tiếp từ nguồn sáng nên là vùng tối </a:t>
            </a:r>
            <a:endParaRPr lang="vi-VN" altLang="en-US" sz="3200" b="1" dirty="0">
              <a:solidFill>
                <a:prstClr val="black"/>
              </a:solidFill>
              <a:latin typeface="Times New Roman" pitchFamily="18" charset="0"/>
              <a:ea typeface="#9Slide02 Noi dung dai"/>
              <a:cs typeface="Times New Roman" pitchFamily="18" charset="0"/>
            </a:endParaRPr>
          </a:p>
        </p:txBody>
      </p:sp>
    </p:spTree>
    <p:extLst>
      <p:ext uri="{BB962C8B-B14F-4D97-AF65-F5344CB8AC3E}">
        <p14:creationId xmlns:p14="http://schemas.microsoft.com/office/powerpoint/2010/main" val="40915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nodeType="clickEffect">
                                  <p:stCondLst>
                                    <p:cond delay="0"/>
                                  </p:stCondLst>
                                  <p:childTnLst>
                                    <p:set>
                                      <p:cBhvr>
                                        <p:cTn id="13" dur="1" fill="hold">
                                          <p:stCondLst>
                                            <p:cond delay="0"/>
                                          </p:stCondLst>
                                        </p:cTn>
                                        <p:tgtEl>
                                          <p:spTgt spid="59394"/>
                                        </p:tgtEl>
                                        <p:attrNameLst>
                                          <p:attrName>style.visibility</p:attrName>
                                        </p:attrNameLst>
                                      </p:cBhvr>
                                      <p:to>
                                        <p:strVal val="visible"/>
                                      </p:to>
                                    </p:set>
                                    <p:anim calcmode="lin" valueType="num">
                                      <p:cBhvr additive="base">
                                        <p:cTn id="14" dur="5000" fill="hold"/>
                                        <p:tgtEl>
                                          <p:spTgt spid="59394"/>
                                        </p:tgtEl>
                                        <p:attrNameLst>
                                          <p:attrName>ppt_x</p:attrName>
                                        </p:attrNameLst>
                                      </p:cBhvr>
                                      <p:tavLst>
                                        <p:tav tm="0">
                                          <p:val>
                                            <p:strVal val="#ppt_x"/>
                                          </p:val>
                                        </p:tav>
                                        <p:tav tm="100000">
                                          <p:val>
                                            <p:strVal val="#ppt_x"/>
                                          </p:val>
                                        </p:tav>
                                      </p:tavLst>
                                    </p:anim>
                                    <p:anim calcmode="lin" valueType="num">
                                      <p:cBhvr additive="base">
                                        <p:cTn id="15" dur="5000" fill="hold"/>
                                        <p:tgtEl>
                                          <p:spTgt spid="5939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Lý thuyết Khoa học tự nhiên 7 Bài 15: Năng lượng ánh sáng. Tia sáng, vùng  tối | Kết nối tri thức"/>
          <p:cNvPicPr>
            <a:picLocks noChangeAspect="1" noChangeArrowheads="1"/>
          </p:cNvPicPr>
          <p:nvPr/>
        </p:nvPicPr>
        <p:blipFill>
          <a:blip r:embed="rId2"/>
          <a:srcRect/>
          <a:stretch>
            <a:fillRect/>
          </a:stretch>
        </p:blipFill>
        <p:spPr bwMode="auto">
          <a:xfrm>
            <a:off x="2057400" y="152400"/>
            <a:ext cx="4193504" cy="1897063"/>
          </a:xfrm>
          <a:prstGeom prst="rect">
            <a:avLst/>
          </a:prstGeom>
          <a:noFill/>
        </p:spPr>
      </p:pic>
      <p:sp>
        <p:nvSpPr>
          <p:cNvPr id="3" name="Rectangle 2"/>
          <p:cNvSpPr/>
          <p:nvPr/>
        </p:nvSpPr>
        <p:spPr>
          <a:xfrm>
            <a:off x="152400" y="1981200"/>
            <a:ext cx="8991600" cy="954107"/>
          </a:xfrm>
          <a:prstGeom prst="rect">
            <a:avLst/>
          </a:prstGeom>
        </p:spPr>
        <p:txBody>
          <a:bodyPr wrap="square">
            <a:spAutoFit/>
          </a:bodyPr>
          <a:lstStyle/>
          <a:p>
            <a:pPr>
              <a:spcAft>
                <a:spcPts val="800"/>
              </a:spcAft>
            </a:pPr>
            <a:r>
              <a:rPr lang="vi-VN" altLang="en-US" sz="2800" b="1" dirty="0" smtClean="0">
                <a:solidFill>
                  <a:prstClr val="black"/>
                </a:solidFill>
                <a:latin typeface="Times New Roman" pitchFamily="18" charset="0"/>
                <a:ea typeface="Calibri" pitchFamily="34" charset="0"/>
                <a:cs typeface="Times New Roman" pitchFamily="18" charset="0"/>
              </a:rPr>
              <a:t>?.</a:t>
            </a:r>
            <a:r>
              <a:rPr lang="en-US" altLang="en-US" sz="2800" dirty="0" err="1" smtClean="0">
                <a:solidFill>
                  <a:prstClr val="black"/>
                </a:solidFill>
                <a:latin typeface="Times New Roman" pitchFamily="18" charset="0"/>
                <a:ea typeface="Calibri" pitchFamily="34" charset="0"/>
                <a:cs typeface="Times New Roman" pitchFamily="18" charset="0"/>
              </a:rPr>
              <a:t>Hãy</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mô</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tả</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bóng</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của</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vật</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cản</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sáng</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trên</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màn</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chắn</a:t>
            </a:r>
            <a:r>
              <a:rPr lang="en-US" altLang="en-US" sz="2800" dirty="0" smtClean="0">
                <a:solidFill>
                  <a:prstClr val="black"/>
                </a:solidFill>
                <a:latin typeface="Times New Roman" pitchFamily="18" charset="0"/>
                <a:ea typeface="Calibri" pitchFamily="34" charset="0"/>
                <a:cs typeface="Times New Roman" pitchFamily="18" charset="0"/>
              </a:rPr>
              <a:t> ở </a:t>
            </a:r>
            <a:r>
              <a:rPr lang="en-US" altLang="en-US" sz="2800" dirty="0" err="1" smtClean="0">
                <a:solidFill>
                  <a:prstClr val="black"/>
                </a:solidFill>
                <a:latin typeface="Times New Roman" pitchFamily="18" charset="0"/>
                <a:ea typeface="Calibri" pitchFamily="34" charset="0"/>
                <a:cs typeface="Times New Roman" pitchFamily="18" charset="0"/>
              </a:rPr>
              <a:t>Hình</a:t>
            </a:r>
            <a:r>
              <a:rPr lang="en-US" altLang="en-US" sz="2800" dirty="0" smtClean="0">
                <a:solidFill>
                  <a:prstClr val="black"/>
                </a:solidFill>
                <a:latin typeface="Times New Roman" pitchFamily="18" charset="0"/>
                <a:ea typeface="Calibri" pitchFamily="34" charset="0"/>
                <a:cs typeface="Times New Roman" pitchFamily="18" charset="0"/>
              </a:rPr>
              <a:t> 15.8a </a:t>
            </a:r>
            <a:r>
              <a:rPr lang="en-US" altLang="en-US" sz="2800" dirty="0" err="1" smtClean="0">
                <a:solidFill>
                  <a:prstClr val="black"/>
                </a:solidFill>
                <a:latin typeface="Times New Roman" pitchFamily="18" charset="0"/>
                <a:ea typeface="Calibri" pitchFamily="34" charset="0"/>
                <a:cs typeface="Times New Roman" pitchFamily="18" charset="0"/>
              </a:rPr>
              <a:t>và</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giải</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thích</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tại</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sao</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có</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bóng</a:t>
            </a:r>
            <a:r>
              <a:rPr lang="en-US" altLang="en-US" sz="2800" dirty="0" smtClean="0">
                <a:solidFill>
                  <a:prstClr val="black"/>
                </a:solidFill>
                <a:latin typeface="Times New Roman" pitchFamily="18" charset="0"/>
                <a:ea typeface="Calibri" pitchFamily="34" charset="0"/>
                <a:cs typeface="Times New Roman" pitchFamily="18" charset="0"/>
              </a:rPr>
              <a:t> </a:t>
            </a:r>
            <a:r>
              <a:rPr lang="en-US" altLang="en-US" sz="2800" dirty="0" err="1" smtClean="0">
                <a:solidFill>
                  <a:prstClr val="black"/>
                </a:solidFill>
                <a:latin typeface="Times New Roman" pitchFamily="18" charset="0"/>
                <a:ea typeface="Calibri" pitchFamily="34" charset="0"/>
                <a:cs typeface="Times New Roman" pitchFamily="18" charset="0"/>
              </a:rPr>
              <a:t>đó</a:t>
            </a:r>
            <a:r>
              <a:rPr lang="en-US" altLang="en-US" sz="2800" dirty="0" smtClean="0">
                <a:solidFill>
                  <a:prstClr val="black"/>
                </a:solidFill>
                <a:latin typeface="Times New Roman" pitchFamily="18" charset="0"/>
                <a:ea typeface="Calibri" pitchFamily="34" charset="0"/>
                <a:cs typeface="Times New Roman" pitchFamily="18" charset="0"/>
              </a:rPr>
              <a:t>?</a:t>
            </a:r>
            <a:endParaRPr lang="en-US" altLang="en-US" sz="2800" dirty="0">
              <a:solidFill>
                <a:prstClr val="black"/>
              </a:solidFill>
              <a:latin typeface="Times New Roman" pitchFamily="18" charset="0"/>
              <a:ea typeface="Calibri" pitchFamily="34" charset="0"/>
              <a:cs typeface="Times New Roman" pitchFamily="18" charset="0"/>
            </a:endParaRPr>
          </a:p>
        </p:txBody>
      </p:sp>
      <p:sp>
        <p:nvSpPr>
          <p:cNvPr id="4" name="Rectangle 1"/>
          <p:cNvSpPr>
            <a:spLocks noChangeArrowheads="1"/>
          </p:cNvSpPr>
          <p:nvPr/>
        </p:nvSpPr>
        <p:spPr bwMode="auto">
          <a:xfrm>
            <a:off x="0" y="4648200"/>
            <a:ext cx="9144000" cy="1384995"/>
          </a:xfrm>
          <a:prstGeom prst="rect">
            <a:avLst/>
          </a:prstGeom>
          <a:noFill/>
          <a:ln w="9525">
            <a:noFill/>
            <a:miter lim="800000"/>
            <a:headEnd/>
            <a:tailEnd/>
          </a:ln>
        </p:spPr>
        <p:txBody>
          <a:bodyPr wrap="square">
            <a:spAutoFit/>
          </a:bodyPr>
          <a:lstStyle/>
          <a:p>
            <a:r>
              <a:rPr lang="vi-VN" altLang="en-US" sz="2800" b="1" dirty="0" smtClean="0">
                <a:solidFill>
                  <a:prstClr val="black"/>
                </a:solidFill>
                <a:latin typeface="Times New Roman" pitchFamily="18" charset="0"/>
                <a:cs typeface="Times New Roman" pitchFamily="18" charset="0"/>
              </a:rPr>
              <a:t>TL: </a:t>
            </a:r>
            <a:r>
              <a:rPr lang="en-US" altLang="en-US" sz="2800" dirty="0" err="1" smtClean="0">
                <a:solidFill>
                  <a:prstClr val="black"/>
                </a:solidFill>
                <a:latin typeface="Times New Roman" pitchFamily="18" charset="0"/>
                <a:cs typeface="Times New Roman" pitchFamily="18" charset="0"/>
              </a:rPr>
              <a:t>Bóng</a:t>
            </a:r>
            <a:r>
              <a:rPr lang="en-US" altLang="en-US" sz="2800" dirty="0" smtClean="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của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vật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cản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trên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chắn</a:t>
            </a:r>
            <a:r>
              <a:rPr lang="en-US" altLang="en-US" sz="2800" dirty="0">
                <a:solidFill>
                  <a:prstClr val="black"/>
                </a:solidFill>
                <a:latin typeface="Times New Roman" pitchFamily="18" charset="0"/>
                <a:cs typeface="Times New Roman" pitchFamily="18" charset="0"/>
              </a:rPr>
              <a:t> ở </a:t>
            </a:r>
            <a:r>
              <a:rPr lang="en-US" altLang="en-US" sz="2800" dirty="0" err="1">
                <a:solidFill>
                  <a:prstClr val="black"/>
                </a:solidFill>
                <a:latin typeface="Times New Roman" pitchFamily="18" charset="0"/>
                <a:cs typeface="Times New Roman" pitchFamily="18" charset="0"/>
              </a:rPr>
              <a:t>hình</a:t>
            </a:r>
            <a:r>
              <a:rPr lang="en-US" altLang="en-US" sz="2800" dirty="0">
                <a:solidFill>
                  <a:prstClr val="black"/>
                </a:solidFill>
                <a:latin typeface="Times New Roman" pitchFamily="18" charset="0"/>
                <a:cs typeface="Times New Roman" pitchFamily="18" charset="0"/>
              </a:rPr>
              <a:t> 15.8a </a:t>
            </a:r>
            <a:r>
              <a:rPr lang="en-US" altLang="en-US" sz="2800" dirty="0" err="1">
                <a:solidFill>
                  <a:prstClr val="black"/>
                </a:solidFill>
                <a:latin typeface="Times New Roman" pitchFamily="18" charset="0"/>
                <a:cs typeface="Times New Roman" pitchFamily="18" charset="0"/>
              </a:rPr>
              <a:t>lớn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hơn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vật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cản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và</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rất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rõ</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nét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Có</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bóng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đó</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là</a:t>
            </a:r>
            <a:r>
              <a:rPr lang="en-US" altLang="en-US" sz="2800" dirty="0">
                <a:solidFill>
                  <a:prstClr val="black"/>
                </a:solidFill>
                <a:latin typeface="Times New Roman" pitchFamily="18" charset="0"/>
                <a:cs typeface="Times New Roman" pitchFamily="18" charset="0"/>
              </a:rPr>
              <a:t> do </a:t>
            </a:r>
            <a:r>
              <a:rPr lang="en-US" altLang="en-US" sz="2800" dirty="0" err="1">
                <a:solidFill>
                  <a:prstClr val="black"/>
                </a:solidFill>
                <a:latin typeface="Times New Roman" pitchFamily="18" charset="0"/>
                <a:cs typeface="Times New Roman" pitchFamily="18" charset="0"/>
              </a:rPr>
              <a:t>vùng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phía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sau</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vật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cản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không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nhận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được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ánh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từ</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nguồn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truyền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tới</a:t>
            </a:r>
            <a:r>
              <a:rPr lang="en-US" altLang="en-US" sz="2800" dirty="0">
                <a:solidFill>
                  <a:prstClr val="black"/>
                </a:solidFill>
                <a:latin typeface="Times New Roman" pitchFamily="18" charset="0"/>
                <a:cs typeface="Times New Roman" pitchFamily="18" charset="0"/>
              </a:rPr>
              <a:t>.</a:t>
            </a:r>
          </a:p>
        </p:txBody>
      </p:sp>
      <p:pic>
        <p:nvPicPr>
          <p:cNvPr id="58372" name="Picture 4" descr="Hãy mô tả bóng của vật cản sáng thu được trên màn chắn trong thí nghiệm ở Hình 15.9a (ảnh 17)"/>
          <p:cNvPicPr>
            <a:picLocks noChangeAspect="1" noChangeArrowheads="1"/>
          </p:cNvPicPr>
          <p:nvPr/>
        </p:nvPicPr>
        <p:blipFill>
          <a:blip r:embed="rId3"/>
          <a:srcRect/>
          <a:stretch>
            <a:fillRect/>
          </a:stretch>
        </p:blipFill>
        <p:spPr bwMode="auto">
          <a:xfrm>
            <a:off x="2514600" y="2895600"/>
            <a:ext cx="4724400" cy="1714500"/>
          </a:xfrm>
          <a:prstGeom prst="rect">
            <a:avLst/>
          </a:prstGeom>
          <a:noFill/>
        </p:spPr>
      </p:pic>
    </p:spTree>
    <p:extLst>
      <p:ext uri="{BB962C8B-B14F-4D97-AF65-F5344CB8AC3E}">
        <p14:creationId xmlns:p14="http://schemas.microsoft.com/office/powerpoint/2010/main" val="123340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dissolve">
                                      <p:cBhvr>
                                        <p:cTn id="7" dur="500"/>
                                        <p:tgtEl>
                                          <p:spTgt spid="5837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plus(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8372"/>
                                        </p:tgtEl>
                                        <p:attrNameLst>
                                          <p:attrName>style.visibility</p:attrName>
                                        </p:attrNameLst>
                                      </p:cBhvr>
                                      <p:to>
                                        <p:strVal val="visible"/>
                                      </p:to>
                                    </p:set>
                                    <p:animEffect transition="in" filter="blinds(horizontal)">
                                      <p:cBhvr>
                                        <p:cTn id="17" dur="500"/>
                                        <p:tgtEl>
                                          <p:spTgt spid="58372"/>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plus(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ảnh backgroud hoa đào nở cực kỳ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 name="Rectangle 9"/>
          <p:cNvSpPr/>
          <p:nvPr/>
        </p:nvSpPr>
        <p:spPr>
          <a:xfrm>
            <a:off x="0" y="152400"/>
            <a:ext cx="4629794" cy="523220"/>
          </a:xfrm>
          <a:prstGeom prst="rect">
            <a:avLst/>
          </a:prstGeom>
        </p:spPr>
        <p:txBody>
          <a:bodyPr wrap="none">
            <a:spAutoFit/>
          </a:bodyPr>
          <a:lstStyle/>
          <a:p>
            <a:r>
              <a:rPr lang="en-US" sz="2800" b="1" dirty="0" err="1" smtClean="0">
                <a:solidFill>
                  <a:srgbClr val="FF0000"/>
                </a:solidFill>
                <a:latin typeface="Times New Roman" pitchFamily="18" charset="0"/>
                <a:cs typeface="Times New Roman" pitchFamily="18" charset="0"/>
              </a:rPr>
              <a:t>Vùng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tối</a:t>
            </a:r>
            <a:r>
              <a:rPr lang="en-US" sz="2800" b="1" dirty="0" smtClean="0">
                <a:solidFill>
                  <a:srgbClr val="FF0000"/>
                </a:solidFill>
                <a:latin typeface="Times New Roman" pitchFamily="18" charset="0"/>
                <a:cs typeface="Times New Roman" pitchFamily="18" charset="0"/>
              </a:rPr>
              <a:t> do </a:t>
            </a:r>
            <a:r>
              <a:rPr lang="en-US" sz="2800" b="1" dirty="0" err="1" smtClean="0">
                <a:solidFill>
                  <a:srgbClr val="FF0000"/>
                </a:solidFill>
                <a:latin typeface="Times New Roman" pitchFamily="18" charset="0"/>
                <a:cs typeface="Times New Roman" pitchFamily="18" charset="0"/>
              </a:rPr>
              <a:t>nguồn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sáng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rộng</a:t>
            </a:r>
            <a:endParaRPr lang="en-US" sz="2800" dirty="0">
              <a:solidFill>
                <a:srgbClr val="FF0000"/>
              </a:solidFill>
              <a:latin typeface="Times New Roman" pitchFamily="18" charset="0"/>
              <a:cs typeface="Times New Roman" pitchFamily="18" charset="0"/>
            </a:endParaRPr>
          </a:p>
        </p:txBody>
      </p:sp>
      <p:pic>
        <p:nvPicPr>
          <p:cNvPr id="20486" name="Picture 6" descr="Giải thích được sự tạo thành vùng tối do nguồn sáng hẹp và vùng tối do  nguồn sáng rộng...."/>
          <p:cNvPicPr>
            <a:picLocks noChangeAspect="1" noChangeArrowheads="1"/>
          </p:cNvPicPr>
          <p:nvPr/>
        </p:nvPicPr>
        <p:blipFill>
          <a:blip r:embed="rId3"/>
          <a:srcRect/>
          <a:stretch>
            <a:fillRect/>
          </a:stretch>
        </p:blipFill>
        <p:spPr bwMode="auto">
          <a:xfrm>
            <a:off x="1905000" y="685800"/>
            <a:ext cx="5391150" cy="2495551"/>
          </a:xfrm>
          <a:prstGeom prst="rect">
            <a:avLst/>
          </a:prstGeom>
          <a:noFill/>
        </p:spPr>
      </p:pic>
      <p:sp>
        <p:nvSpPr>
          <p:cNvPr id="12" name="TextBox 11"/>
          <p:cNvSpPr txBox="1">
            <a:spLocks noChangeArrowheads="1"/>
          </p:cNvSpPr>
          <p:nvPr/>
        </p:nvSpPr>
        <p:spPr bwMode="auto">
          <a:xfrm>
            <a:off x="0" y="3124200"/>
            <a:ext cx="9144000" cy="923915"/>
          </a:xfrm>
          <a:prstGeom prst="rect">
            <a:avLst/>
          </a:prstGeom>
          <a:noFill/>
          <a:ln w="9525">
            <a:noFill/>
            <a:miter lim="800000"/>
            <a:headEnd/>
            <a:tailEnd/>
          </a:ln>
        </p:spPr>
        <p:txBody>
          <a:bodyPr wrap="square" lIns="61539" tIns="30770" rIns="61539" bIns="30770">
            <a:spAutoFit/>
          </a:bodyPr>
          <a:lstStyle/>
          <a:p>
            <a:r>
              <a:rPr lang="vi-VN" altLang="en-US" sz="2800" b="1" dirty="0" smtClean="0">
                <a:solidFill>
                  <a:prstClr val="black"/>
                </a:solidFill>
                <a:latin typeface="Times New Roman" pitchFamily="18" charset="0"/>
                <a:ea typeface="#9Slide02 Noi dung dai"/>
                <a:cs typeface="Times New Roman" pitchFamily="18" charset="0"/>
              </a:rPr>
              <a:t>Thay bóng đèn pin là nguồn sáng hẹp thành đèn laser là nguồn sáng rộng</a:t>
            </a:r>
            <a:endParaRPr lang="vi-VN" altLang="en-US" sz="2800" b="1" dirty="0">
              <a:solidFill>
                <a:prstClr val="black"/>
              </a:solidFill>
              <a:latin typeface="Times New Roman" pitchFamily="18" charset="0"/>
              <a:ea typeface="#9Slide02 Noi dung dai"/>
              <a:cs typeface="Times New Roman" pitchFamily="18" charset="0"/>
            </a:endParaRPr>
          </a:p>
        </p:txBody>
      </p:sp>
      <p:sp>
        <p:nvSpPr>
          <p:cNvPr id="14" name="Rectangle 13"/>
          <p:cNvSpPr/>
          <p:nvPr/>
        </p:nvSpPr>
        <p:spPr>
          <a:xfrm>
            <a:off x="0" y="4038600"/>
            <a:ext cx="8915400" cy="1815882"/>
          </a:xfrm>
          <a:prstGeom prst="rect">
            <a:avLst/>
          </a:prstGeom>
        </p:spPr>
        <p:txBody>
          <a:bodyPr wrap="square">
            <a:spAutoFit/>
          </a:bodyPr>
          <a:lstStyle/>
          <a:p>
            <a:r>
              <a:rPr lang="vi-VN" sz="2800" b="1" dirty="0" smtClean="0">
                <a:solidFill>
                  <a:prstClr val="black"/>
                </a:solidFill>
                <a:latin typeface="Times New Roman" pitchFamily="18" charset="0"/>
                <a:cs typeface="Times New Roman" pitchFamily="18" charset="0"/>
              </a:rPr>
              <a:t>- Đối với nguồn sáng rộng thì phía sau vật cản có vùng hoàn toàn không nhận được ánh sáng từ nguồn sáng và có vùng chỉ nhận được một phần ánh sáng từ nguồn sáng truyền tới (vùng tối không hoàn toàn).</a:t>
            </a:r>
            <a:endParaRPr lang="en-US"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490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plus(in)">
                                      <p:cBhvr>
                                        <p:cTn id="12" dur="2000"/>
                                        <p:tgtEl>
                                          <p:spTgt spid="20486"/>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19458" name="Picture 2" descr="Lý thuyết Khoa học tự nhiên 7 Bài 15: Năng lượng ánh sáng. Tia sáng, vùng  tối | Kết nối tri thức"/>
          <p:cNvPicPr>
            <a:picLocks noChangeAspect="1" noChangeArrowheads="1"/>
          </p:cNvPicPr>
          <p:nvPr/>
        </p:nvPicPr>
        <p:blipFill>
          <a:blip r:embed="rId3"/>
          <a:srcRect/>
          <a:stretch>
            <a:fillRect/>
          </a:stretch>
        </p:blipFill>
        <p:spPr bwMode="auto">
          <a:xfrm>
            <a:off x="1447800" y="0"/>
            <a:ext cx="6350790" cy="2667000"/>
          </a:xfrm>
          <a:prstGeom prst="rect">
            <a:avLst/>
          </a:prstGeom>
          <a:noFill/>
        </p:spPr>
      </p:pic>
      <p:sp>
        <p:nvSpPr>
          <p:cNvPr id="11" name="Rectangle 10"/>
          <p:cNvSpPr/>
          <p:nvPr/>
        </p:nvSpPr>
        <p:spPr>
          <a:xfrm>
            <a:off x="0" y="2743200"/>
            <a:ext cx="9144000" cy="954107"/>
          </a:xfrm>
          <a:prstGeom prst="rect">
            <a:avLst/>
          </a:prstGeom>
        </p:spPr>
        <p:txBody>
          <a:bodyPr wrap="square">
            <a:spAutoFit/>
          </a:bodyPr>
          <a:lstStyle/>
          <a:p>
            <a:pPr>
              <a:spcAft>
                <a:spcPts val="800"/>
              </a:spcAft>
            </a:pPr>
            <a:r>
              <a:rPr lang="vi-VN" altLang="en-US" sz="2800" b="1" dirty="0" smtClean="0">
                <a:solidFill>
                  <a:prstClr val="black"/>
                </a:solidFill>
                <a:latin typeface="Times New Roman" pitchFamily="18" charset="0"/>
                <a:ea typeface="Calibri" pitchFamily="34" charset="0"/>
                <a:cs typeface="Times New Roman" pitchFamily="18" charset="0"/>
              </a:rPr>
              <a:t>?1</a:t>
            </a:r>
            <a:r>
              <a:rPr lang="en-US" altLang="en-US" sz="2800" b="1" dirty="0" smtClean="0">
                <a:solidFill>
                  <a:prstClr val="black"/>
                </a:solidFill>
                <a:latin typeface="Times New Roman" pitchFamily="18" charset="0"/>
                <a:ea typeface="Calibri" pitchFamily="34" charset="0"/>
                <a:cs typeface="Times New Roman" pitchFamily="18" charset="0"/>
              </a:rPr>
              <a:t>:</a:t>
            </a:r>
            <a:r>
              <a:rPr lang="en-US" altLang="en-US" sz="2800" b="1" dirty="0" err="1" smtClean="0">
                <a:solidFill>
                  <a:prstClr val="black"/>
                </a:solidFill>
                <a:latin typeface="Times New Roman" pitchFamily="18" charset="0"/>
                <a:ea typeface="Calibri" pitchFamily="34" charset="0"/>
                <a:cs typeface="Times New Roman" pitchFamily="18" charset="0"/>
              </a:rPr>
              <a:t>Hãy</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mô</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tả</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bóng</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của</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vật</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cản</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sáng</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thu</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được</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trên</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màn</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chắn</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trong</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thí</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nghiệm</a:t>
            </a:r>
            <a:r>
              <a:rPr lang="en-US" altLang="en-US" sz="2800" b="1" dirty="0" smtClean="0">
                <a:solidFill>
                  <a:prstClr val="black"/>
                </a:solidFill>
                <a:latin typeface="Times New Roman" pitchFamily="18" charset="0"/>
                <a:ea typeface="Calibri" pitchFamily="34" charset="0"/>
                <a:cs typeface="Times New Roman" pitchFamily="18" charset="0"/>
              </a:rPr>
              <a:t> ở </a:t>
            </a:r>
            <a:r>
              <a:rPr lang="en-US" altLang="en-US" sz="2800" b="1" dirty="0" err="1" smtClean="0">
                <a:solidFill>
                  <a:prstClr val="black"/>
                </a:solidFill>
                <a:latin typeface="Times New Roman" pitchFamily="18" charset="0"/>
                <a:ea typeface="Calibri" pitchFamily="34" charset="0"/>
                <a:cs typeface="Times New Roman" pitchFamily="18" charset="0"/>
              </a:rPr>
              <a:t>Hình</a:t>
            </a:r>
            <a:r>
              <a:rPr lang="en-US" altLang="en-US" sz="2800" b="1" dirty="0" smtClean="0">
                <a:solidFill>
                  <a:prstClr val="black"/>
                </a:solidFill>
                <a:latin typeface="Times New Roman" pitchFamily="18" charset="0"/>
                <a:ea typeface="Calibri" pitchFamily="34" charset="0"/>
                <a:cs typeface="Times New Roman" pitchFamily="18" charset="0"/>
              </a:rPr>
              <a:t> 15.9a</a:t>
            </a:r>
            <a:endParaRPr lang="en-US" altLang="en-US" sz="2800" b="1" dirty="0">
              <a:solidFill>
                <a:prstClr val="black"/>
              </a:solidFill>
              <a:latin typeface="Times New Roman" pitchFamily="18" charset="0"/>
              <a:ea typeface="Calibri" pitchFamily="34" charset="0"/>
              <a:cs typeface="Times New Roman" pitchFamily="18" charset="0"/>
            </a:endParaRPr>
          </a:p>
        </p:txBody>
      </p:sp>
      <p:sp>
        <p:nvSpPr>
          <p:cNvPr id="12" name="Rectangle 1"/>
          <p:cNvSpPr>
            <a:spLocks noChangeArrowheads="1"/>
          </p:cNvSpPr>
          <p:nvPr/>
        </p:nvSpPr>
        <p:spPr bwMode="auto">
          <a:xfrm>
            <a:off x="0" y="3657600"/>
            <a:ext cx="9144000" cy="1354803"/>
          </a:xfrm>
          <a:prstGeom prst="rect">
            <a:avLst/>
          </a:prstGeom>
          <a:noFill/>
          <a:ln w="9525">
            <a:noFill/>
            <a:miter lim="800000"/>
            <a:headEnd/>
            <a:tailEnd/>
          </a:ln>
        </p:spPr>
        <p:txBody>
          <a:bodyPr wrap="square" lIns="61539" tIns="30770" rIns="61539" bIns="30770">
            <a:spAutoFit/>
          </a:bodyPr>
          <a:lstStyle/>
          <a:p>
            <a:r>
              <a:rPr lang="vi-VN" altLang="en-US" sz="2800" b="1" dirty="0" smtClean="0">
                <a:solidFill>
                  <a:prstClr val="black"/>
                </a:solidFill>
                <a:latin typeface="Times New Roman" pitchFamily="18" charset="0"/>
                <a:cs typeface="Times New Roman" pitchFamily="18" charset="0"/>
              </a:rPr>
              <a:t>TL</a:t>
            </a:r>
            <a:r>
              <a:rPr lang="en-US" altLang="en-US" sz="2800" dirty="0" smtClean="0">
                <a:solidFill>
                  <a:prstClr val="black"/>
                </a:solidFill>
                <a:latin typeface="Times New Roman" pitchFamily="18" charset="0"/>
                <a:cs typeface="Times New Roman" pitchFamily="18" charset="0"/>
              </a:rPr>
              <a:t>:</a:t>
            </a:r>
            <a:r>
              <a:rPr lang="en-US" altLang="en-US" sz="2800" dirty="0" err="1" smtClean="0">
                <a:solidFill>
                  <a:prstClr val="black"/>
                </a:solidFill>
                <a:latin typeface="Times New Roman" pitchFamily="18" charset="0"/>
                <a:cs typeface="Times New Roman" pitchFamily="18" charset="0"/>
              </a:rPr>
              <a:t>Bóng</a:t>
            </a:r>
            <a:r>
              <a:rPr lang="en-US" altLang="en-US" sz="2800" dirty="0" smtClean="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của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vật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cản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thu</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được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trên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chắn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trong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thí</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nghiệm</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hình</a:t>
            </a:r>
            <a:r>
              <a:rPr lang="en-US" altLang="en-US" sz="2800" dirty="0">
                <a:solidFill>
                  <a:prstClr val="black"/>
                </a:solidFill>
                <a:latin typeface="Times New Roman" pitchFamily="18" charset="0"/>
                <a:cs typeface="Times New Roman" pitchFamily="18" charset="0"/>
              </a:rPr>
              <a:t> 15.9a </a:t>
            </a:r>
            <a:r>
              <a:rPr lang="en-US" altLang="en-US" sz="2800" dirty="0" err="1">
                <a:solidFill>
                  <a:prstClr val="black"/>
                </a:solidFill>
                <a:latin typeface="Times New Roman" pitchFamily="18" charset="0"/>
                <a:cs typeface="Times New Roman" pitchFamily="18" charset="0"/>
              </a:rPr>
              <a:t>bao</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gồm</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vùng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đen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rõ</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nét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và</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vùng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đen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không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rõ</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nét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phía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ngoài</a:t>
            </a:r>
            <a:endParaRPr lang="en-US" altLang="en-US" sz="2800" dirty="0">
              <a:solidFill>
                <a:prstClr val="black"/>
              </a:solidFill>
              <a:latin typeface="Times New Roman" pitchFamily="18" charset="0"/>
              <a:cs typeface="Times New Roman" pitchFamily="18" charset="0"/>
            </a:endParaRPr>
          </a:p>
        </p:txBody>
      </p:sp>
      <p:sp>
        <p:nvSpPr>
          <p:cNvPr id="13" name="Rectangle 12"/>
          <p:cNvSpPr/>
          <p:nvPr/>
        </p:nvSpPr>
        <p:spPr>
          <a:xfrm>
            <a:off x="0" y="5029200"/>
            <a:ext cx="9144000" cy="954107"/>
          </a:xfrm>
          <a:prstGeom prst="rect">
            <a:avLst/>
          </a:prstGeom>
        </p:spPr>
        <p:txBody>
          <a:bodyPr wrap="square">
            <a:spAutoFit/>
          </a:bodyPr>
          <a:lstStyle/>
          <a:p>
            <a:r>
              <a:rPr lang="vi-VN" altLang="en-US" sz="2800" b="1" dirty="0" smtClean="0">
                <a:solidFill>
                  <a:prstClr val="black"/>
                </a:solidFill>
                <a:latin typeface="Times New Roman" pitchFamily="18" charset="0"/>
                <a:ea typeface="Calibri" pitchFamily="34" charset="0"/>
                <a:cs typeface="Times New Roman" pitchFamily="18" charset="0"/>
              </a:rPr>
              <a:t>?2</a:t>
            </a:r>
            <a:r>
              <a:rPr lang="en-US" altLang="en-US" sz="2800" b="1" dirty="0" smtClean="0">
                <a:solidFill>
                  <a:prstClr val="black"/>
                </a:solidFill>
                <a:latin typeface="Times New Roman" pitchFamily="18" charset="0"/>
                <a:ea typeface="Calibri" pitchFamily="34" charset="0"/>
                <a:cs typeface="Times New Roman" pitchFamily="18" charset="0"/>
              </a:rPr>
              <a:t>:</a:t>
            </a:r>
            <a:r>
              <a:rPr lang="en-US" altLang="en-US" sz="2800" b="1" dirty="0" err="1" smtClean="0">
                <a:solidFill>
                  <a:prstClr val="black"/>
                </a:solidFill>
                <a:latin typeface="Times New Roman" pitchFamily="18" charset="0"/>
                <a:ea typeface="Calibri" pitchFamily="34" charset="0"/>
                <a:cs typeface="Times New Roman" pitchFamily="18" charset="0"/>
              </a:rPr>
              <a:t>Hãy</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tìm</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thêm</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ví</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dụ</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về</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vùng</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tối</a:t>
            </a:r>
            <a:r>
              <a:rPr lang="en-US" altLang="en-US" sz="2800" b="1" dirty="0" smtClean="0">
                <a:solidFill>
                  <a:prstClr val="black"/>
                </a:solidFill>
                <a:latin typeface="Times New Roman" pitchFamily="18" charset="0"/>
                <a:ea typeface="Calibri" pitchFamily="34" charset="0"/>
                <a:cs typeface="Times New Roman" pitchFamily="18" charset="0"/>
              </a:rPr>
              <a:t> do </a:t>
            </a:r>
            <a:r>
              <a:rPr lang="en-US" altLang="en-US" sz="2800" b="1" dirty="0" err="1" smtClean="0">
                <a:solidFill>
                  <a:prstClr val="black"/>
                </a:solidFill>
                <a:latin typeface="Times New Roman" pitchFamily="18" charset="0"/>
                <a:ea typeface="Calibri" pitchFamily="34" charset="0"/>
                <a:cs typeface="Times New Roman" pitchFamily="18" charset="0"/>
              </a:rPr>
              <a:t>nguồn</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sáng</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hẹp</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và</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vùng</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tối</a:t>
            </a:r>
            <a:r>
              <a:rPr lang="en-US" altLang="en-US" sz="2800" b="1" dirty="0" smtClean="0">
                <a:solidFill>
                  <a:prstClr val="black"/>
                </a:solidFill>
                <a:latin typeface="Times New Roman" pitchFamily="18" charset="0"/>
                <a:ea typeface="Calibri" pitchFamily="34" charset="0"/>
                <a:cs typeface="Times New Roman" pitchFamily="18" charset="0"/>
              </a:rPr>
              <a:t> do </a:t>
            </a:r>
            <a:r>
              <a:rPr lang="en-US" altLang="en-US" sz="2800" b="1" dirty="0" err="1" smtClean="0">
                <a:solidFill>
                  <a:prstClr val="black"/>
                </a:solidFill>
                <a:latin typeface="Times New Roman" pitchFamily="18" charset="0"/>
                <a:ea typeface="Calibri" pitchFamily="34" charset="0"/>
                <a:cs typeface="Times New Roman" pitchFamily="18" charset="0"/>
              </a:rPr>
              <a:t>nguồn</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sáng</a:t>
            </a:r>
            <a:r>
              <a:rPr lang="en-US" altLang="en-US" sz="2800" b="1" dirty="0" smtClean="0">
                <a:solidFill>
                  <a:prstClr val="black"/>
                </a:solidFill>
                <a:latin typeface="Times New Roman" pitchFamily="18" charset="0"/>
                <a:ea typeface="Calibri" pitchFamily="34" charset="0"/>
                <a:cs typeface="Times New Roman" pitchFamily="18" charset="0"/>
              </a:rPr>
              <a:t> </a:t>
            </a:r>
            <a:r>
              <a:rPr lang="en-US" altLang="en-US" sz="2800" b="1" dirty="0" err="1" smtClean="0">
                <a:solidFill>
                  <a:prstClr val="black"/>
                </a:solidFill>
                <a:latin typeface="Times New Roman" pitchFamily="18" charset="0"/>
                <a:ea typeface="Calibri" pitchFamily="34" charset="0"/>
                <a:cs typeface="Times New Roman" pitchFamily="18" charset="0"/>
              </a:rPr>
              <a:t>rộng</a:t>
            </a:r>
            <a:r>
              <a:rPr lang="en-US" altLang="en-US" sz="2800" b="1" dirty="0" smtClean="0">
                <a:solidFill>
                  <a:prstClr val="black"/>
                </a:solidFill>
                <a:latin typeface="Times New Roman" pitchFamily="18" charset="0"/>
                <a:ea typeface="Calibri" pitchFamily="34" charset="0"/>
                <a:cs typeface="Times New Roman" pitchFamily="18" charset="0"/>
              </a:rPr>
              <a:t>?</a:t>
            </a:r>
            <a:endParaRPr lang="en-US" altLang="en-US" sz="2800" b="1" dirty="0">
              <a:solidFill>
                <a:prstClr val="black"/>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65661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0" y="228600"/>
            <a:ext cx="5181600" cy="2031911"/>
          </a:xfrm>
          <a:prstGeom prst="rect">
            <a:avLst/>
          </a:prstGeom>
          <a:noFill/>
          <a:ln w="9525">
            <a:noFill/>
            <a:miter lim="800000"/>
            <a:headEnd/>
            <a:tailEnd/>
          </a:ln>
        </p:spPr>
        <p:txBody>
          <a:bodyPr wrap="square" lIns="61539" tIns="30770" rIns="61539" bIns="30770">
            <a:spAutoFit/>
          </a:bodyPr>
          <a:lstStyle/>
          <a:p>
            <a:r>
              <a:rPr lang="en-US" altLang="en-US" sz="3200" b="1" dirty="0" err="1" smtClean="0">
                <a:solidFill>
                  <a:prstClr val="black"/>
                </a:solidFill>
                <a:latin typeface="Times New Roman" pitchFamily="18" charset="0"/>
                <a:cs typeface="Times New Roman" pitchFamily="18" charset="0"/>
              </a:rPr>
              <a:t>Vùng</a:t>
            </a:r>
            <a:r>
              <a:rPr lang="en-US" altLang="en-US" sz="3200" b="1" dirty="0" smtClean="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tối</a:t>
            </a:r>
            <a:r>
              <a:rPr lang="en-US" altLang="en-US" sz="3200" b="1" dirty="0">
                <a:solidFill>
                  <a:prstClr val="black"/>
                </a:solidFill>
                <a:latin typeface="Times New Roman" pitchFamily="18" charset="0"/>
                <a:cs typeface="Times New Roman" pitchFamily="18" charset="0"/>
              </a:rPr>
              <a:t> do </a:t>
            </a:r>
            <a:r>
              <a:rPr lang="en-US" altLang="en-US" sz="3200" b="1" dirty="0" err="1">
                <a:solidFill>
                  <a:prstClr val="black"/>
                </a:solidFill>
                <a:latin typeface="Times New Roman" pitchFamily="18" charset="0"/>
                <a:cs typeface="Times New Roman" pitchFamily="18" charset="0"/>
              </a:rPr>
              <a:t>nguồn</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sáng</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hẹp</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bóng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của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tay</a:t>
            </a:r>
            <a:r>
              <a:rPr lang="en-US" altLang="en-US" sz="3200" dirty="0">
                <a:solidFill>
                  <a:prstClr val="black"/>
                </a:solidFill>
                <a:latin typeface="Times New Roman" pitchFamily="18" charset="0"/>
                <a:cs typeface="Times New Roman" pitchFamily="18" charset="0"/>
              </a:rPr>
              <a:t> hay </a:t>
            </a:r>
            <a:r>
              <a:rPr lang="en-US" altLang="en-US" sz="3200" dirty="0" err="1">
                <a:solidFill>
                  <a:prstClr val="black"/>
                </a:solidFill>
                <a:latin typeface="Times New Roman" pitchFamily="18" charset="0"/>
                <a:cs typeface="Times New Roman" pitchFamily="18" charset="0"/>
              </a:rPr>
              <a:t>bóng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của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quả</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bóng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dưới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bóng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đèn</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nguồn</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hẹp</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sợi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đốt</a:t>
            </a:r>
            <a:r>
              <a:rPr lang="en-US" altLang="en-US" sz="3200" dirty="0">
                <a:solidFill>
                  <a:prstClr val="black"/>
                </a:solidFill>
                <a:latin typeface="Times New Roman" pitchFamily="18" charset="0"/>
                <a:cs typeface="Times New Roman" pitchFamily="18" charset="0"/>
              </a:rPr>
              <a:t>)</a:t>
            </a:r>
          </a:p>
        </p:txBody>
      </p:sp>
      <p:pic>
        <p:nvPicPr>
          <p:cNvPr id="6" name="Picture 11"/>
          <p:cNvPicPr>
            <a:picLocks noChangeAspect="1" noChangeArrowheads="1"/>
          </p:cNvPicPr>
          <p:nvPr/>
        </p:nvPicPr>
        <p:blipFill>
          <a:blip r:embed="rId2"/>
          <a:srcRect/>
          <a:stretch>
            <a:fillRect/>
          </a:stretch>
        </p:blipFill>
        <p:spPr bwMode="auto">
          <a:xfrm>
            <a:off x="5029200" y="0"/>
            <a:ext cx="4114800" cy="3124200"/>
          </a:xfrm>
          <a:prstGeom prst="rect">
            <a:avLst/>
          </a:prstGeom>
          <a:noFill/>
          <a:ln w="9525">
            <a:noFill/>
            <a:miter lim="800000"/>
            <a:headEnd/>
            <a:tailEnd/>
          </a:ln>
        </p:spPr>
      </p:pic>
      <p:sp>
        <p:nvSpPr>
          <p:cNvPr id="7" name="TextBox 6"/>
          <p:cNvSpPr txBox="1">
            <a:spLocks noChangeArrowheads="1"/>
          </p:cNvSpPr>
          <p:nvPr/>
        </p:nvSpPr>
        <p:spPr bwMode="auto">
          <a:xfrm>
            <a:off x="4038600" y="3810000"/>
            <a:ext cx="4876800" cy="2893685"/>
          </a:xfrm>
          <a:prstGeom prst="rect">
            <a:avLst/>
          </a:prstGeom>
          <a:noFill/>
          <a:ln w="9525">
            <a:noFill/>
            <a:miter lim="800000"/>
            <a:headEnd/>
            <a:tailEnd/>
          </a:ln>
        </p:spPr>
        <p:txBody>
          <a:bodyPr wrap="square" lIns="61539" tIns="30770" rIns="61539" bIns="30770">
            <a:spAutoFit/>
          </a:bodyPr>
          <a:lstStyle/>
          <a:p>
            <a:r>
              <a:rPr lang="en-US" altLang="en-US" sz="3200" b="1" dirty="0" err="1">
                <a:solidFill>
                  <a:prstClr val="black"/>
                </a:solidFill>
                <a:latin typeface="Times New Roman" pitchFamily="18" charset="0"/>
                <a:cs typeface="Times New Roman" pitchFamily="18" charset="0"/>
              </a:rPr>
              <a:t>Vùng</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tối</a:t>
            </a:r>
            <a:r>
              <a:rPr lang="en-US" altLang="en-US" sz="3200" b="1" dirty="0">
                <a:solidFill>
                  <a:prstClr val="black"/>
                </a:solidFill>
                <a:latin typeface="Times New Roman" pitchFamily="18" charset="0"/>
                <a:cs typeface="Times New Roman" pitchFamily="18" charset="0"/>
              </a:rPr>
              <a:t> do </a:t>
            </a:r>
            <a:r>
              <a:rPr lang="en-US" altLang="en-US" sz="3200" b="1" dirty="0" err="1">
                <a:solidFill>
                  <a:prstClr val="black"/>
                </a:solidFill>
                <a:latin typeface="Times New Roman" pitchFamily="18" charset="0"/>
                <a:cs typeface="Times New Roman" pitchFamily="18" charset="0"/>
              </a:rPr>
              <a:t>nguồn</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sáng</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rộng</a:t>
            </a:r>
            <a:r>
              <a:rPr lang="en-US" altLang="en-US" sz="3200" b="1" dirty="0">
                <a:solidFill>
                  <a:prstClr val="black"/>
                </a:solidFill>
                <a:latin typeface="Times New Roman" pitchFamily="18" charset="0"/>
                <a:cs typeface="Times New Roman" pitchFamily="18" charset="0"/>
              </a:rPr>
              <a: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Bóng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của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người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dưới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ánh</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mặt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trời</a:t>
            </a:r>
            <a:r>
              <a:rPr lang="en-US" altLang="en-US" sz="3200" dirty="0">
                <a:solidFill>
                  <a:prstClr val="black"/>
                </a:solidFill>
                <a:latin typeface="Times New Roman" pitchFamily="18" charset="0"/>
                <a:cs typeface="Times New Roman" pitchFamily="18" charset="0"/>
              </a:rPr>
              <a:t> hay </a:t>
            </a:r>
            <a:r>
              <a:rPr lang="en-US" altLang="en-US" sz="3200" dirty="0" err="1">
                <a:solidFill>
                  <a:prstClr val="black"/>
                </a:solidFill>
                <a:latin typeface="Times New Roman" pitchFamily="18" charset="0"/>
                <a:cs typeface="Times New Roman" pitchFamily="18" charset="0"/>
              </a:rPr>
              <a:t>bóng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của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quả</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bóng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dưới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nguồn</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rộng</a:t>
            </a:r>
            <a:r>
              <a:rPr lang="en-US" altLang="en-US" sz="3200" dirty="0">
                <a:solidFill>
                  <a:prstClr val="black"/>
                </a:solidFill>
                <a:latin typeface="Times New Roman" pitchFamily="18" charset="0"/>
                <a:cs typeface="Times New Roman" pitchFamily="18" charset="0"/>
              </a:rPr>
              <a:t> </a:t>
            </a:r>
          </a:p>
          <a:p>
            <a:endParaRPr lang="en-US" altLang="en-US" sz="2400" dirty="0">
              <a:solidFill>
                <a:prstClr val="black"/>
              </a:solidFill>
              <a:latin typeface="Times New Roman" pitchFamily="18" charset="0"/>
              <a:cs typeface="Times New Roman" pitchFamily="18" charset="0"/>
            </a:endParaRPr>
          </a:p>
        </p:txBody>
      </p:sp>
      <p:pic>
        <p:nvPicPr>
          <p:cNvPr id="8" name="Picture 13"/>
          <p:cNvPicPr>
            <a:picLocks noChangeAspect="1" noChangeArrowheads="1"/>
          </p:cNvPicPr>
          <p:nvPr/>
        </p:nvPicPr>
        <p:blipFill>
          <a:blip r:embed="rId3"/>
          <a:srcRect/>
          <a:stretch>
            <a:fillRect/>
          </a:stretch>
        </p:blipFill>
        <p:spPr bwMode="auto">
          <a:xfrm>
            <a:off x="0" y="3352801"/>
            <a:ext cx="3767044" cy="3505200"/>
          </a:xfrm>
          <a:prstGeom prst="rect">
            <a:avLst/>
          </a:prstGeom>
          <a:noFill/>
          <a:ln w="9525">
            <a:noFill/>
            <a:miter lim="800000"/>
            <a:headEnd/>
            <a:tailEnd/>
          </a:ln>
        </p:spPr>
      </p:pic>
    </p:spTree>
    <p:extLst>
      <p:ext uri="{BB962C8B-B14F-4D97-AF65-F5344CB8AC3E}">
        <p14:creationId xmlns:p14="http://schemas.microsoft.com/office/powerpoint/2010/main" val="297969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ảnh backgroud hoa đào nở cực kỳ đẹp"/>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4"/>
          <a:srcRect/>
          <a:stretch>
            <a:fillRect/>
          </a:stretch>
        </p:blipFill>
        <p:spPr bwMode="auto">
          <a:xfrm>
            <a:off x="1" y="0"/>
            <a:ext cx="3047999" cy="2133599"/>
          </a:xfrm>
          <a:prstGeom prst="rect">
            <a:avLst/>
          </a:prstGeom>
          <a:noFill/>
          <a:ln w="9525">
            <a:noFill/>
            <a:miter lim="800000"/>
            <a:headEnd/>
            <a:tailEnd/>
          </a:ln>
        </p:spPr>
      </p:pic>
      <p:pic>
        <p:nvPicPr>
          <p:cNvPr id="4" name="Picture 3"/>
          <p:cNvPicPr>
            <a:picLocks noChangeAspect="1" noChangeArrowheads="1"/>
          </p:cNvPicPr>
          <p:nvPr/>
        </p:nvPicPr>
        <p:blipFill>
          <a:blip r:embed="rId5"/>
          <a:srcRect/>
          <a:stretch>
            <a:fillRect/>
          </a:stretch>
        </p:blipFill>
        <p:spPr bwMode="auto">
          <a:xfrm>
            <a:off x="3048000" y="0"/>
            <a:ext cx="3180261" cy="2133600"/>
          </a:xfrm>
          <a:prstGeom prst="rect">
            <a:avLst/>
          </a:prstGeom>
          <a:noFill/>
          <a:ln w="9525">
            <a:noFill/>
            <a:miter lim="800000"/>
            <a:headEnd/>
            <a:tailEnd/>
          </a:ln>
        </p:spPr>
      </p:pic>
      <p:pic>
        <p:nvPicPr>
          <p:cNvPr id="5" name="Picture 4"/>
          <p:cNvPicPr>
            <a:picLocks noChangeAspect="1" noChangeArrowheads="1"/>
          </p:cNvPicPr>
          <p:nvPr/>
        </p:nvPicPr>
        <p:blipFill>
          <a:blip r:embed="rId6"/>
          <a:srcRect/>
          <a:stretch>
            <a:fillRect/>
          </a:stretch>
        </p:blipFill>
        <p:spPr bwMode="auto">
          <a:xfrm>
            <a:off x="6285088" y="0"/>
            <a:ext cx="2858912" cy="2057400"/>
          </a:xfrm>
          <a:prstGeom prst="rect">
            <a:avLst/>
          </a:prstGeom>
          <a:noFill/>
          <a:ln w="9525">
            <a:noFill/>
            <a:miter lim="800000"/>
            <a:headEnd/>
            <a:tailEnd/>
          </a:ln>
        </p:spPr>
      </p:pic>
      <p:sp>
        <p:nvSpPr>
          <p:cNvPr id="6" name="TextBox 5"/>
          <p:cNvSpPr txBox="1">
            <a:spLocks noChangeArrowheads="1"/>
          </p:cNvSpPr>
          <p:nvPr/>
        </p:nvSpPr>
        <p:spPr bwMode="auto">
          <a:xfrm>
            <a:off x="609600" y="2133600"/>
            <a:ext cx="1752600" cy="619272"/>
          </a:xfrm>
          <a:prstGeom prst="rect">
            <a:avLst/>
          </a:prstGeom>
          <a:noFill/>
          <a:ln w="9525">
            <a:noFill/>
            <a:miter lim="800000"/>
            <a:headEnd/>
            <a:tailEnd/>
          </a:ln>
        </p:spPr>
        <p:txBody>
          <a:bodyPr wrap="square">
            <a:spAutoFit/>
          </a:bodyPr>
          <a:lstStyle/>
          <a:p>
            <a:pPr algn="ctr">
              <a:lnSpc>
                <a:spcPct val="107000"/>
              </a:lnSpc>
              <a:spcAft>
                <a:spcPts val="600"/>
              </a:spcAft>
            </a:pPr>
            <a:r>
              <a:rPr lang="en-US" altLang="en-US" sz="3200" dirty="0" err="1">
                <a:solidFill>
                  <a:prstClr val="black"/>
                </a:solidFill>
                <a:latin typeface="Times New Roman" pitchFamily="18" charset="0"/>
                <a:ea typeface="Calibri" pitchFamily="34" charset="0"/>
                <a:cs typeface="Times New Roman" pitchFamily="18" charset="0"/>
              </a:rPr>
              <a:t>Hình</a:t>
            </a:r>
            <a:r>
              <a:rPr lang="en-US" altLang="en-US" sz="3200" dirty="0">
                <a:solidFill>
                  <a:prstClr val="black"/>
                </a:solidFill>
                <a:latin typeface="Times New Roman" pitchFamily="18" charset="0"/>
                <a:ea typeface="Calibri" pitchFamily="34" charset="0"/>
                <a:cs typeface="Times New Roman" pitchFamily="18" charset="0"/>
              </a:rPr>
              <a:t> 1</a:t>
            </a:r>
            <a:endParaRPr lang="en-US" altLang="en-US" sz="3200" dirty="0">
              <a:solidFill>
                <a:prstClr val="black"/>
              </a:solidFill>
              <a:ea typeface="Calibri" pitchFamily="34" charset="0"/>
              <a:cs typeface="Times New Roman" pitchFamily="18" charset="0"/>
            </a:endParaRPr>
          </a:p>
        </p:txBody>
      </p:sp>
      <p:sp>
        <p:nvSpPr>
          <p:cNvPr id="7" name="TextBox 6"/>
          <p:cNvSpPr txBox="1">
            <a:spLocks noChangeArrowheads="1"/>
          </p:cNvSpPr>
          <p:nvPr/>
        </p:nvSpPr>
        <p:spPr bwMode="auto">
          <a:xfrm>
            <a:off x="3733800" y="2133600"/>
            <a:ext cx="1752600" cy="593304"/>
          </a:xfrm>
          <a:prstGeom prst="rect">
            <a:avLst/>
          </a:prstGeom>
          <a:noFill/>
          <a:ln w="9525">
            <a:noFill/>
            <a:miter lim="800000"/>
            <a:headEnd/>
            <a:tailEnd/>
          </a:ln>
        </p:spPr>
        <p:txBody>
          <a:bodyPr wrap="square">
            <a:spAutoFit/>
          </a:bodyPr>
          <a:lstStyle/>
          <a:p>
            <a:pPr algn="ctr">
              <a:lnSpc>
                <a:spcPct val="107000"/>
              </a:lnSpc>
              <a:spcAft>
                <a:spcPts val="600"/>
              </a:spcAft>
            </a:pPr>
            <a:r>
              <a:rPr lang="en-US" altLang="en-US" sz="3200" dirty="0" err="1">
                <a:solidFill>
                  <a:prstClr val="black"/>
                </a:solidFill>
                <a:latin typeface="Times New Roman" pitchFamily="18" charset="0"/>
                <a:ea typeface="Calibri" pitchFamily="34" charset="0"/>
                <a:cs typeface="Times New Roman" pitchFamily="18" charset="0"/>
              </a:rPr>
              <a:t>Hình</a:t>
            </a:r>
            <a:r>
              <a:rPr lang="en-US" altLang="en-US" sz="3200" dirty="0">
                <a:solidFill>
                  <a:prstClr val="black"/>
                </a:solidFill>
                <a:latin typeface="Times New Roman" pitchFamily="18" charset="0"/>
                <a:ea typeface="Calibri" pitchFamily="34" charset="0"/>
                <a:cs typeface="Times New Roman" pitchFamily="18" charset="0"/>
              </a:rPr>
              <a:t> </a:t>
            </a:r>
            <a:r>
              <a:rPr lang="vi-VN" altLang="en-US" sz="3200" dirty="0" smtClean="0">
                <a:solidFill>
                  <a:prstClr val="black"/>
                </a:solidFill>
                <a:latin typeface="Times New Roman" pitchFamily="18" charset="0"/>
                <a:ea typeface="Calibri" pitchFamily="34" charset="0"/>
                <a:cs typeface="Times New Roman" pitchFamily="18" charset="0"/>
              </a:rPr>
              <a:t>2</a:t>
            </a:r>
            <a:endParaRPr lang="en-US" altLang="en-US" sz="3200" dirty="0">
              <a:solidFill>
                <a:prstClr val="black"/>
              </a:solidFill>
              <a:ea typeface="Calibri" pitchFamily="34" charset="0"/>
              <a:cs typeface="Times New Roman" pitchFamily="18" charset="0"/>
            </a:endParaRPr>
          </a:p>
        </p:txBody>
      </p:sp>
      <p:sp>
        <p:nvSpPr>
          <p:cNvPr id="8" name="TextBox 7"/>
          <p:cNvSpPr txBox="1">
            <a:spLocks noChangeArrowheads="1"/>
          </p:cNvSpPr>
          <p:nvPr/>
        </p:nvSpPr>
        <p:spPr bwMode="auto">
          <a:xfrm>
            <a:off x="6858000" y="2057400"/>
            <a:ext cx="1752600" cy="593304"/>
          </a:xfrm>
          <a:prstGeom prst="rect">
            <a:avLst/>
          </a:prstGeom>
          <a:noFill/>
          <a:ln w="9525">
            <a:noFill/>
            <a:miter lim="800000"/>
            <a:headEnd/>
            <a:tailEnd/>
          </a:ln>
        </p:spPr>
        <p:txBody>
          <a:bodyPr wrap="square">
            <a:spAutoFit/>
          </a:bodyPr>
          <a:lstStyle/>
          <a:p>
            <a:pPr algn="ctr">
              <a:lnSpc>
                <a:spcPct val="107000"/>
              </a:lnSpc>
              <a:spcAft>
                <a:spcPts val="600"/>
              </a:spcAft>
            </a:pPr>
            <a:r>
              <a:rPr lang="en-US" altLang="en-US" sz="3200" dirty="0" err="1">
                <a:solidFill>
                  <a:prstClr val="black"/>
                </a:solidFill>
                <a:latin typeface="Times New Roman" pitchFamily="18" charset="0"/>
                <a:ea typeface="Calibri" pitchFamily="34" charset="0"/>
                <a:cs typeface="Times New Roman" pitchFamily="18" charset="0"/>
              </a:rPr>
              <a:t>Hình</a:t>
            </a:r>
            <a:r>
              <a:rPr lang="en-US" altLang="en-US" sz="3200" dirty="0">
                <a:solidFill>
                  <a:prstClr val="black"/>
                </a:solidFill>
                <a:latin typeface="Times New Roman" pitchFamily="18" charset="0"/>
                <a:ea typeface="Calibri" pitchFamily="34" charset="0"/>
                <a:cs typeface="Times New Roman" pitchFamily="18" charset="0"/>
              </a:rPr>
              <a:t> </a:t>
            </a:r>
            <a:r>
              <a:rPr lang="vi-VN" altLang="en-US" sz="3200" dirty="0" smtClean="0">
                <a:solidFill>
                  <a:prstClr val="black"/>
                </a:solidFill>
                <a:latin typeface="Times New Roman" pitchFamily="18" charset="0"/>
                <a:ea typeface="Calibri" pitchFamily="34" charset="0"/>
                <a:cs typeface="Times New Roman" pitchFamily="18" charset="0"/>
              </a:rPr>
              <a:t>3</a:t>
            </a:r>
            <a:endParaRPr lang="en-US" altLang="en-US" sz="3200" dirty="0">
              <a:solidFill>
                <a:prstClr val="black"/>
              </a:solidFill>
              <a:ea typeface="Calibri" pitchFamily="34" charset="0"/>
              <a:cs typeface="Times New Roman" pitchFamily="18" charset="0"/>
            </a:endParaRPr>
          </a:p>
        </p:txBody>
      </p:sp>
      <p:pic>
        <p:nvPicPr>
          <p:cNvPr id="9" name="Picture 8"/>
          <p:cNvPicPr>
            <a:picLocks noChangeAspect="1" noChangeArrowheads="1"/>
          </p:cNvPicPr>
          <p:nvPr/>
        </p:nvPicPr>
        <p:blipFill>
          <a:blip r:embed="rId7"/>
          <a:srcRect/>
          <a:stretch>
            <a:fillRect/>
          </a:stretch>
        </p:blipFill>
        <p:spPr bwMode="auto">
          <a:xfrm>
            <a:off x="533400" y="2819400"/>
            <a:ext cx="3429000" cy="1902351"/>
          </a:xfrm>
          <a:prstGeom prst="rect">
            <a:avLst/>
          </a:prstGeom>
          <a:noFill/>
          <a:ln w="9525">
            <a:noFill/>
            <a:miter lim="800000"/>
            <a:headEnd/>
            <a:tailEnd/>
          </a:ln>
        </p:spPr>
      </p:pic>
      <p:pic>
        <p:nvPicPr>
          <p:cNvPr id="10" name="Picture 9"/>
          <p:cNvPicPr>
            <a:picLocks noChangeAspect="1" noChangeArrowheads="1"/>
          </p:cNvPicPr>
          <p:nvPr/>
        </p:nvPicPr>
        <p:blipFill>
          <a:blip r:embed="rId8"/>
          <a:srcRect/>
          <a:stretch>
            <a:fillRect/>
          </a:stretch>
        </p:blipFill>
        <p:spPr bwMode="auto">
          <a:xfrm>
            <a:off x="5105400" y="2819401"/>
            <a:ext cx="3429000" cy="1904999"/>
          </a:xfrm>
          <a:prstGeom prst="rect">
            <a:avLst/>
          </a:prstGeom>
          <a:noFill/>
          <a:ln w="9525">
            <a:noFill/>
            <a:miter lim="800000"/>
            <a:headEnd/>
            <a:tailEnd/>
          </a:ln>
        </p:spPr>
      </p:pic>
      <p:sp>
        <p:nvSpPr>
          <p:cNvPr id="11" name="TextBox 10"/>
          <p:cNvSpPr txBox="1">
            <a:spLocks noChangeArrowheads="1"/>
          </p:cNvSpPr>
          <p:nvPr/>
        </p:nvSpPr>
        <p:spPr bwMode="auto">
          <a:xfrm>
            <a:off x="1447800" y="4724400"/>
            <a:ext cx="1752600" cy="593304"/>
          </a:xfrm>
          <a:prstGeom prst="rect">
            <a:avLst/>
          </a:prstGeom>
          <a:noFill/>
          <a:ln w="9525">
            <a:noFill/>
            <a:miter lim="800000"/>
            <a:headEnd/>
            <a:tailEnd/>
          </a:ln>
        </p:spPr>
        <p:txBody>
          <a:bodyPr wrap="square">
            <a:spAutoFit/>
          </a:bodyPr>
          <a:lstStyle/>
          <a:p>
            <a:pPr algn="ctr">
              <a:lnSpc>
                <a:spcPct val="107000"/>
              </a:lnSpc>
              <a:spcAft>
                <a:spcPts val="600"/>
              </a:spcAft>
            </a:pPr>
            <a:r>
              <a:rPr lang="en-US" altLang="en-US" sz="3200" dirty="0" err="1">
                <a:solidFill>
                  <a:prstClr val="black"/>
                </a:solidFill>
                <a:latin typeface="Times New Roman" pitchFamily="18" charset="0"/>
                <a:ea typeface="Calibri" pitchFamily="34" charset="0"/>
                <a:cs typeface="Times New Roman" pitchFamily="18" charset="0"/>
              </a:rPr>
              <a:t>Hình</a:t>
            </a:r>
            <a:r>
              <a:rPr lang="en-US" altLang="en-US" sz="3200" dirty="0">
                <a:solidFill>
                  <a:prstClr val="black"/>
                </a:solidFill>
                <a:latin typeface="Times New Roman" pitchFamily="18" charset="0"/>
                <a:ea typeface="Calibri" pitchFamily="34" charset="0"/>
                <a:cs typeface="Times New Roman" pitchFamily="18" charset="0"/>
              </a:rPr>
              <a:t> </a:t>
            </a:r>
            <a:r>
              <a:rPr lang="vi-VN" altLang="en-US" sz="3200" dirty="0" smtClean="0">
                <a:solidFill>
                  <a:prstClr val="black"/>
                </a:solidFill>
                <a:latin typeface="Times New Roman" pitchFamily="18" charset="0"/>
                <a:ea typeface="Calibri" pitchFamily="34" charset="0"/>
                <a:cs typeface="Times New Roman" pitchFamily="18" charset="0"/>
              </a:rPr>
              <a:t>4</a:t>
            </a:r>
            <a:endParaRPr lang="en-US" altLang="en-US" sz="3200" dirty="0">
              <a:solidFill>
                <a:prstClr val="black"/>
              </a:solidFill>
              <a:ea typeface="Calibri" pitchFamily="34" charset="0"/>
              <a:cs typeface="Times New Roman" pitchFamily="18" charset="0"/>
            </a:endParaRPr>
          </a:p>
        </p:txBody>
      </p:sp>
      <p:sp>
        <p:nvSpPr>
          <p:cNvPr id="12" name="TextBox 11"/>
          <p:cNvSpPr txBox="1">
            <a:spLocks noChangeArrowheads="1"/>
          </p:cNvSpPr>
          <p:nvPr/>
        </p:nvSpPr>
        <p:spPr bwMode="auto">
          <a:xfrm>
            <a:off x="6248400" y="4724400"/>
            <a:ext cx="1752600" cy="593304"/>
          </a:xfrm>
          <a:prstGeom prst="rect">
            <a:avLst/>
          </a:prstGeom>
          <a:noFill/>
          <a:ln w="9525">
            <a:noFill/>
            <a:miter lim="800000"/>
            <a:headEnd/>
            <a:tailEnd/>
          </a:ln>
        </p:spPr>
        <p:txBody>
          <a:bodyPr wrap="square">
            <a:spAutoFit/>
          </a:bodyPr>
          <a:lstStyle/>
          <a:p>
            <a:pPr algn="ctr">
              <a:lnSpc>
                <a:spcPct val="107000"/>
              </a:lnSpc>
              <a:spcAft>
                <a:spcPts val="600"/>
              </a:spcAft>
            </a:pPr>
            <a:r>
              <a:rPr lang="en-US" altLang="en-US" sz="3200" dirty="0" err="1">
                <a:solidFill>
                  <a:prstClr val="black"/>
                </a:solidFill>
                <a:latin typeface="Times New Roman" pitchFamily="18" charset="0"/>
                <a:ea typeface="Calibri" pitchFamily="34" charset="0"/>
                <a:cs typeface="Times New Roman" pitchFamily="18" charset="0"/>
              </a:rPr>
              <a:t>Hình</a:t>
            </a:r>
            <a:r>
              <a:rPr lang="en-US" altLang="en-US" sz="3200" dirty="0">
                <a:solidFill>
                  <a:prstClr val="black"/>
                </a:solidFill>
                <a:latin typeface="Times New Roman" pitchFamily="18" charset="0"/>
                <a:ea typeface="Calibri" pitchFamily="34" charset="0"/>
                <a:cs typeface="Times New Roman" pitchFamily="18" charset="0"/>
              </a:rPr>
              <a:t> </a:t>
            </a:r>
            <a:r>
              <a:rPr lang="vi-VN" altLang="en-US" sz="3200" dirty="0" smtClean="0">
                <a:solidFill>
                  <a:prstClr val="black"/>
                </a:solidFill>
                <a:latin typeface="Times New Roman" pitchFamily="18" charset="0"/>
                <a:ea typeface="Calibri" pitchFamily="34" charset="0"/>
                <a:cs typeface="Times New Roman" pitchFamily="18" charset="0"/>
              </a:rPr>
              <a:t>5</a:t>
            </a:r>
            <a:endParaRPr lang="en-US" altLang="en-US" sz="3200" dirty="0">
              <a:solidFill>
                <a:prstClr val="black"/>
              </a:solidFill>
              <a:ea typeface="Calibri" pitchFamily="34" charset="0"/>
              <a:cs typeface="Times New Roman" pitchFamily="18" charset="0"/>
            </a:endParaRPr>
          </a:p>
        </p:txBody>
      </p:sp>
      <p:sp>
        <p:nvSpPr>
          <p:cNvPr id="13" name="Rectangle 5"/>
          <p:cNvSpPr>
            <a:spLocks noChangeArrowheads="1"/>
          </p:cNvSpPr>
          <p:nvPr/>
        </p:nvSpPr>
        <p:spPr bwMode="auto">
          <a:xfrm>
            <a:off x="0" y="5394325"/>
            <a:ext cx="9144000" cy="1569660"/>
          </a:xfrm>
          <a:prstGeom prst="rect">
            <a:avLst/>
          </a:prstGeom>
          <a:noFill/>
          <a:ln w="22225">
            <a:solidFill>
              <a:schemeClr val="accent4"/>
            </a:solidFill>
            <a:miter lim="800000"/>
            <a:headEnd/>
            <a:tailEnd/>
          </a:ln>
        </p:spPr>
        <p:txBody>
          <a:bodyPr wrap="square">
            <a:spAutoFit/>
          </a:bodyPr>
          <a:lstStyle>
            <a:lvl1pPr>
              <a:tabLst>
                <a:tab pos="539750" algn="l"/>
              </a:tabLst>
              <a:defRPr>
                <a:solidFill>
                  <a:schemeClr val="tx1"/>
                </a:solidFill>
                <a:latin typeface="Arial" panose="020B0604020202020204" pitchFamily="34" charset="0"/>
                <a:cs typeface="Arial" panose="020B0604020202020204" pitchFamily="34" charset="0"/>
              </a:defRPr>
            </a:lvl1pPr>
            <a:lvl2pPr>
              <a:tabLst>
                <a:tab pos="539750" algn="l"/>
              </a:tabLst>
              <a:defRPr>
                <a:solidFill>
                  <a:schemeClr val="tx1"/>
                </a:solidFill>
                <a:latin typeface="Arial" panose="020B0604020202020204" pitchFamily="34" charset="0"/>
                <a:cs typeface="Arial" panose="020B0604020202020204" pitchFamily="34" charset="0"/>
              </a:defRPr>
            </a:lvl2pPr>
            <a:lvl3pPr>
              <a:tabLst>
                <a:tab pos="539750" algn="l"/>
              </a:tabLst>
              <a:defRPr>
                <a:solidFill>
                  <a:schemeClr val="tx1"/>
                </a:solidFill>
                <a:latin typeface="Arial" panose="020B0604020202020204" pitchFamily="34" charset="0"/>
                <a:cs typeface="Arial" panose="020B0604020202020204" pitchFamily="34" charset="0"/>
              </a:defRPr>
            </a:lvl3pPr>
            <a:lvl4pPr>
              <a:tabLst>
                <a:tab pos="539750" algn="l"/>
              </a:tabLst>
              <a:defRPr>
                <a:solidFill>
                  <a:schemeClr val="tx1"/>
                </a:solidFill>
                <a:latin typeface="Arial" panose="020B0604020202020204" pitchFamily="34" charset="0"/>
                <a:cs typeface="Arial" panose="020B0604020202020204" pitchFamily="34" charset="0"/>
              </a:defRPr>
            </a:lvl4pPr>
            <a:lvl5pPr>
              <a:tabLst>
                <a:tab pos="539750" algn="l"/>
              </a:tabLst>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9pPr>
          </a:lstStyle>
          <a:p>
            <a:pPr>
              <a:defRPr/>
            </a:pPr>
            <a:r>
              <a:rPr lang="en-US" altLang="vi-VN" sz="3200" b="1" dirty="0" err="1" smtClean="0">
                <a:solidFill>
                  <a:srgbClr val="FF0000"/>
                </a:solidFill>
                <a:latin typeface="Times New Roman" panose="02020603050405020304" pitchFamily="18" charset="0"/>
              </a:rPr>
              <a:t>Các</a:t>
            </a:r>
            <a:r>
              <a:rPr lang="en-US" altLang="vi-VN" sz="3200" b="1" dirty="0" smtClean="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em</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hãy</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quan</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sát</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các</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hình</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ảnh</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và</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cho</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biết</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vai</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trò</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quan</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trọng</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của</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năng</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lượng</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ánh</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sáng</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trên</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Trái</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Đất</a:t>
            </a:r>
            <a:r>
              <a:rPr lang="en-US" altLang="vi-VN" sz="3200" b="1" dirty="0">
                <a:solidFill>
                  <a:srgbClr val="FF0000"/>
                </a:solidFill>
                <a:latin typeface="Times New Roman" panose="02020603050405020304" pitchFamily="18" charset="0"/>
              </a:rPr>
              <a:t>.</a:t>
            </a:r>
            <a:endParaRPr lang="vi-VN" altLang="vi-VN"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17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srcRect/>
          <a:stretch>
            <a:fillRect/>
          </a:stretch>
        </p:blipFill>
        <p:spPr bwMode="auto">
          <a:xfrm>
            <a:off x="0" y="51594"/>
            <a:ext cx="9276603" cy="6844771"/>
          </a:xfrm>
          <a:prstGeom prst="rect">
            <a:avLst/>
          </a:prstGeom>
          <a:noFill/>
          <a:ln w="9525">
            <a:noFill/>
            <a:miter lim="800000"/>
            <a:headEnd/>
            <a:tailEnd/>
          </a:ln>
        </p:spPr>
      </p:pic>
      <p:sp>
        <p:nvSpPr>
          <p:cNvPr id="8" name="TextBox 5"/>
          <p:cNvSpPr txBox="1">
            <a:spLocks noChangeArrowheads="1"/>
          </p:cNvSpPr>
          <p:nvPr/>
        </p:nvSpPr>
        <p:spPr bwMode="auto">
          <a:xfrm>
            <a:off x="228600" y="2362200"/>
            <a:ext cx="8915400" cy="2062103"/>
          </a:xfrm>
          <a:prstGeom prst="rect">
            <a:avLst/>
          </a:prstGeom>
          <a:noFill/>
          <a:ln w="9525">
            <a:noFill/>
            <a:miter lim="800000"/>
            <a:headEnd/>
            <a:tailEnd/>
          </a:ln>
        </p:spPr>
        <p:txBody>
          <a:bodyPr wrap="square">
            <a:spAutoFit/>
          </a:bodyPr>
          <a:lstStyle/>
          <a:p>
            <a:r>
              <a:rPr lang="vi-VN" altLang="en-US" sz="3200" dirty="0" smtClean="0">
                <a:solidFill>
                  <a:prstClr val="black"/>
                </a:solidFill>
                <a:latin typeface="Times New Roman" pitchFamily="18" charset="0"/>
                <a:cs typeface="Times New Roman" pitchFamily="18" charset="0"/>
              </a:rPr>
              <a:t>- Đối với nguồn sáng rộng thì phía sau vật cản sáng có vùng hoàn toàn không nhận được ánh sáng truyền tới và có vùng chỉ nhận được một phần ánh sáng từ nguồn sáng truyền tới gọi vùng tối không hoàn toàn</a:t>
            </a:r>
            <a:endParaRPr lang="vi-VN" altLang="en-US" sz="3200" dirty="0">
              <a:solidFill>
                <a:prstClr val="black"/>
              </a:solidFill>
              <a:latin typeface="Times New Roman" pitchFamily="18" charset="0"/>
              <a:cs typeface="Times New Roman" pitchFamily="18" charset="0"/>
            </a:endParaRPr>
          </a:p>
        </p:txBody>
      </p:sp>
      <p:sp>
        <p:nvSpPr>
          <p:cNvPr id="9" name="Rectangle 8"/>
          <p:cNvSpPr/>
          <p:nvPr/>
        </p:nvSpPr>
        <p:spPr>
          <a:xfrm>
            <a:off x="152400" y="228600"/>
            <a:ext cx="1813317" cy="584775"/>
          </a:xfrm>
          <a:prstGeom prst="rect">
            <a:avLst/>
          </a:prstGeom>
        </p:spPr>
        <p:txBody>
          <a:bodyPr wrap="none">
            <a:spAutoFit/>
          </a:bodyPr>
          <a:lstStyle/>
          <a:p>
            <a:r>
              <a:rPr lang="en-US" altLang="en-US" sz="3200" b="1" dirty="0" err="1" smtClean="0">
                <a:solidFill>
                  <a:prstClr val="black"/>
                </a:solidFill>
                <a:latin typeface="Times New Roman" pitchFamily="18" charset="0"/>
                <a:cs typeface="Times New Roman" pitchFamily="18" charset="0"/>
              </a:rPr>
              <a:t>Kết</a:t>
            </a:r>
            <a:r>
              <a:rPr lang="en-US" altLang="en-US" sz="3200" b="1" dirty="0" smtClean="0">
                <a:solidFill>
                  <a:prstClr val="black"/>
                </a:solidFill>
                <a:latin typeface="Times New Roman" pitchFamily="18" charset="0"/>
                <a:cs typeface="Times New Roman" pitchFamily="18" charset="0"/>
              </a:rPr>
              <a:t> </a:t>
            </a:r>
            <a:r>
              <a:rPr lang="en-US" altLang="en-US" sz="3200" b="1" dirty="0" err="1" smtClean="0">
                <a:solidFill>
                  <a:prstClr val="black"/>
                </a:solidFill>
                <a:latin typeface="Times New Roman" pitchFamily="18" charset="0"/>
                <a:cs typeface="Times New Roman" pitchFamily="18" charset="0"/>
              </a:rPr>
              <a:t>luận</a:t>
            </a:r>
            <a:r>
              <a:rPr lang="en-US" altLang="en-US" sz="3200" dirty="0" smtClean="0">
                <a:solidFill>
                  <a:prstClr val="black"/>
                </a:solidFill>
                <a:latin typeface="Times New Roman" pitchFamily="18" charset="0"/>
                <a:cs typeface="Times New Roman" pitchFamily="18" charset="0"/>
              </a:rPr>
              <a:t>:</a:t>
            </a:r>
            <a:endParaRPr lang="en-US" altLang="en-US" sz="3200" dirty="0">
              <a:solidFill>
                <a:prstClr val="black"/>
              </a:solidFill>
              <a:latin typeface="Times New Roman" pitchFamily="18" charset="0"/>
              <a:cs typeface="Times New Roman" pitchFamily="18" charset="0"/>
            </a:endParaRPr>
          </a:p>
        </p:txBody>
      </p:sp>
      <p:sp>
        <p:nvSpPr>
          <p:cNvPr id="10" name="Rectangle 9"/>
          <p:cNvSpPr/>
          <p:nvPr/>
        </p:nvSpPr>
        <p:spPr>
          <a:xfrm>
            <a:off x="152400" y="762000"/>
            <a:ext cx="8991600" cy="1569660"/>
          </a:xfrm>
          <a:prstGeom prst="rect">
            <a:avLst/>
          </a:prstGeom>
        </p:spPr>
        <p:txBody>
          <a:bodyPr wrap="square">
            <a:spAutoFit/>
          </a:bodyPr>
          <a:lstStyle/>
          <a:p>
            <a:r>
              <a:rPr lang="vi-VN" altLang="en-US" sz="3200" dirty="0" smtClean="0">
                <a:solidFill>
                  <a:prstClr val="black"/>
                </a:solidFill>
                <a:latin typeface="Times New Roman" pitchFamily="18" charset="0"/>
                <a:cs typeface="Times New Roman" pitchFamily="18" charset="0"/>
              </a:rPr>
              <a:t>- Đối với nguồn sáng hẹp thì phía sau vật cản sáng có vùng hoàn toàn không nhận được ánh sáng từ nguồn sáng truyền tới gọi là vùng tối </a:t>
            </a:r>
            <a:endParaRPr lang="vi-VN" alt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995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edg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a:srcRect/>
          <a:stretch>
            <a:fillRect/>
          </a:stretch>
        </p:blipFill>
        <p:spPr bwMode="auto">
          <a:xfrm>
            <a:off x="-66302" y="-93928"/>
            <a:ext cx="9276604" cy="7045855"/>
          </a:xfrm>
          <a:prstGeom prst="rect">
            <a:avLst/>
          </a:prstGeom>
          <a:noFill/>
          <a:ln w="9525">
            <a:noFill/>
            <a:miter lim="800000"/>
            <a:headEnd/>
            <a:tailEnd/>
          </a:ln>
        </p:spPr>
      </p:pic>
      <p:sp>
        <p:nvSpPr>
          <p:cNvPr id="28675" name="TextBox 5"/>
          <p:cNvSpPr txBox="1">
            <a:spLocks noChangeArrowheads="1"/>
          </p:cNvSpPr>
          <p:nvPr/>
        </p:nvSpPr>
        <p:spPr bwMode="auto">
          <a:xfrm>
            <a:off x="0" y="152400"/>
            <a:ext cx="9144000" cy="923915"/>
          </a:xfrm>
          <a:prstGeom prst="rect">
            <a:avLst/>
          </a:prstGeom>
          <a:noFill/>
          <a:ln w="9525">
            <a:noFill/>
            <a:miter lim="800000"/>
            <a:headEnd/>
            <a:tailEnd/>
          </a:ln>
        </p:spPr>
        <p:txBody>
          <a:bodyPr lIns="61539" tIns="30770" rIns="61539" bIns="30770">
            <a:spAutoFit/>
          </a:bodyPr>
          <a:lstStyle/>
          <a:p>
            <a:pPr marL="307696"/>
            <a:r>
              <a:rPr lang="en-US" altLang="en-US" sz="2800" b="1" dirty="0" err="1">
                <a:solidFill>
                  <a:srgbClr val="FF0000"/>
                </a:solidFill>
                <a:latin typeface="Times New Roman" pitchFamily="18" charset="0"/>
                <a:cs typeface="Times New Roman" pitchFamily="18" charset="0"/>
              </a:rPr>
              <a:t>Vẽ</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hình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giải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thích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vùng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tối</a:t>
            </a:r>
            <a:r>
              <a:rPr lang="en-US" altLang="en-US" sz="2800" b="1" dirty="0">
                <a:solidFill>
                  <a:srgbClr val="FF0000"/>
                </a:solidFill>
                <a:latin typeface="Times New Roman" pitchFamily="18" charset="0"/>
                <a:cs typeface="Times New Roman" pitchFamily="18" charset="0"/>
              </a:rPr>
              <a:t> do </a:t>
            </a:r>
            <a:r>
              <a:rPr lang="en-US" altLang="en-US" sz="2800" b="1" dirty="0" err="1">
                <a:solidFill>
                  <a:srgbClr val="FF0000"/>
                </a:solidFill>
                <a:latin typeface="Times New Roman" pitchFamily="18" charset="0"/>
                <a:cs typeface="Times New Roman" pitchFamily="18" charset="0"/>
              </a:rPr>
              <a:t>nguồn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sáng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hẹp</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nguồn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sáng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rộng</a:t>
            </a:r>
            <a:r>
              <a:rPr lang="en-US" altLang="en-US" sz="2800" b="1" dirty="0">
                <a:solidFill>
                  <a:srgbClr val="FF0000"/>
                </a:solidFill>
                <a:latin typeface="Times New Roman" pitchFamily="18" charset="0"/>
                <a:cs typeface="Times New Roman" pitchFamily="18" charset="0"/>
              </a:rPr>
              <a:t>:</a:t>
            </a:r>
            <a:endParaRPr lang="en-US" altLang="en-US" sz="2800" dirty="0">
              <a:solidFill>
                <a:srgbClr val="FF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3"/>
          <a:srcRect/>
          <a:stretch>
            <a:fillRect/>
          </a:stretch>
        </p:blipFill>
        <p:spPr bwMode="auto">
          <a:xfrm>
            <a:off x="5181600" y="990600"/>
            <a:ext cx="3802903" cy="4439708"/>
          </a:xfrm>
          <a:prstGeom prst="rect">
            <a:avLst/>
          </a:prstGeom>
          <a:noFill/>
          <a:ln w="9525">
            <a:noFill/>
            <a:miter lim="800000"/>
            <a:headEnd/>
            <a:tailEnd/>
          </a:ln>
        </p:spPr>
      </p:pic>
      <p:sp>
        <p:nvSpPr>
          <p:cNvPr id="28677" name="Rectangle 1"/>
          <p:cNvSpPr>
            <a:spLocks noChangeArrowheads="1"/>
          </p:cNvSpPr>
          <p:nvPr/>
        </p:nvSpPr>
        <p:spPr bwMode="auto">
          <a:xfrm>
            <a:off x="152400" y="1447800"/>
            <a:ext cx="5105400" cy="4801900"/>
          </a:xfrm>
          <a:prstGeom prst="rect">
            <a:avLst/>
          </a:prstGeom>
          <a:noFill/>
          <a:ln w="9525">
            <a:noFill/>
            <a:miter lim="800000"/>
            <a:headEnd/>
            <a:tailEnd/>
          </a:ln>
        </p:spPr>
        <p:txBody>
          <a:bodyPr wrap="square" lIns="61539" tIns="30770" rIns="61539" bIns="30770">
            <a:spAutoFit/>
          </a:bodyPr>
          <a:lstStyle/>
          <a:p>
            <a:r>
              <a:rPr lang="en-US" altLang="en-US" sz="2800" b="1" dirty="0">
                <a:solidFill>
                  <a:prstClr val="black"/>
                </a:solidFill>
                <a:latin typeface="Times New Roman" pitchFamily="18" charset="0"/>
                <a:cs typeface="Times New Roman" pitchFamily="18" charset="0"/>
              </a:rPr>
              <a:t>MN </a:t>
            </a:r>
            <a:r>
              <a:rPr lang="en-US" altLang="en-US" sz="2800" b="1" dirty="0" err="1">
                <a:solidFill>
                  <a:prstClr val="black"/>
                </a:solidFill>
                <a:latin typeface="Times New Roman" pitchFamily="18" charset="0"/>
                <a:cs typeface="Times New Roman" pitchFamily="18" charset="0"/>
              </a:rPr>
              <a:t>vùng</a:t>
            </a:r>
            <a:r>
              <a:rPr lang="en-US" altLang="en-US" sz="2800" b="1" dirty="0">
                <a:solidFill>
                  <a:prstClr val="black"/>
                </a:solidFill>
                <a:latin typeface="Times New Roman" pitchFamily="18" charset="0"/>
                <a:cs typeface="Times New Roman" pitchFamily="18" charset="0"/>
              </a:rPr>
              <a:t> </a:t>
            </a:r>
            <a:r>
              <a:rPr lang="en-US" altLang="en-US" sz="2800" b="1" dirty="0" err="1">
                <a:solidFill>
                  <a:prstClr val="black"/>
                </a:solidFill>
                <a:latin typeface="Times New Roman" pitchFamily="18" charset="0"/>
                <a:cs typeface="Times New Roman" pitchFamily="18" charset="0"/>
              </a:rPr>
              <a:t>tối</a:t>
            </a:r>
            <a:r>
              <a:rPr lang="en-US" altLang="en-US" sz="2800" b="1" dirty="0">
                <a:solidFill>
                  <a:prstClr val="black"/>
                </a:solidFill>
                <a:latin typeface="Times New Roman" pitchFamily="18" charset="0"/>
                <a:cs typeface="Times New Roman" pitchFamily="18" charset="0"/>
              </a:rPr>
              <a:t> (</a:t>
            </a:r>
            <a:r>
              <a:rPr lang="en-US" altLang="en-US" sz="2800" b="1" dirty="0" err="1">
                <a:solidFill>
                  <a:prstClr val="black"/>
                </a:solidFill>
                <a:latin typeface="Times New Roman" pitchFamily="18" charset="0"/>
                <a:cs typeface="Times New Roman" pitchFamily="18" charset="0"/>
              </a:rPr>
              <a:t>hoàn</a:t>
            </a:r>
            <a:r>
              <a:rPr lang="en-US" altLang="en-US" sz="2800" b="1" dirty="0">
                <a:solidFill>
                  <a:prstClr val="black"/>
                </a:solidFill>
                <a:latin typeface="Times New Roman" pitchFamily="18" charset="0"/>
                <a:cs typeface="Times New Roman" pitchFamily="18" charset="0"/>
              </a:rPr>
              <a:t> </a:t>
            </a:r>
            <a:r>
              <a:rPr lang="en-US" altLang="en-US" sz="2800" b="1" dirty="0" err="1">
                <a:solidFill>
                  <a:prstClr val="black"/>
                </a:solidFill>
                <a:latin typeface="Times New Roman" pitchFamily="18" charset="0"/>
                <a:cs typeface="Times New Roman" pitchFamily="18" charset="0"/>
              </a:rPr>
              <a:t>toàn</a:t>
            </a:r>
            <a:r>
              <a:rPr lang="en-US" altLang="en-US" sz="2800" b="1" dirty="0">
                <a:solidFill>
                  <a:prstClr val="black"/>
                </a:solidFill>
                <a:latin typeface="Times New Roman" pitchFamily="18" charset="0"/>
                <a:cs typeface="Times New Roman" pitchFamily="18" charset="0"/>
              </a:rPr>
              <a:t>)</a:t>
            </a:r>
          </a:p>
          <a:p>
            <a:r>
              <a:rPr lang="en-US" altLang="en-US" sz="2800" b="1" dirty="0" err="1">
                <a:solidFill>
                  <a:prstClr val="black"/>
                </a:solidFill>
                <a:latin typeface="Times New Roman" pitchFamily="18" charset="0"/>
                <a:cs typeface="Times New Roman" pitchFamily="18" charset="0"/>
              </a:rPr>
              <a:t>Giải</a:t>
            </a:r>
            <a:r>
              <a:rPr lang="en-US" altLang="en-US" sz="2800" b="1" dirty="0">
                <a:solidFill>
                  <a:prstClr val="black"/>
                </a:solidFill>
                <a:latin typeface="Times New Roman" pitchFamily="18" charset="0"/>
                <a:cs typeface="Times New Roman" pitchFamily="18" charset="0"/>
              </a:rPr>
              <a:t> </a:t>
            </a:r>
            <a:r>
              <a:rPr lang="en-US" altLang="en-US" sz="2800" b="1" dirty="0" err="1" smtClean="0">
                <a:solidFill>
                  <a:prstClr val="black"/>
                </a:solidFill>
                <a:latin typeface="Times New Roman" pitchFamily="18" charset="0"/>
                <a:cs typeface="Times New Roman" pitchFamily="18" charset="0"/>
              </a:rPr>
              <a:t>thích</a:t>
            </a:r>
            <a:r>
              <a:rPr lang="en-US" altLang="en-US" sz="2800" dirty="0" err="1" smtClean="0">
                <a:solidFill>
                  <a:prstClr val="black"/>
                </a:solidFill>
                <a:latin typeface="Times New Roman" pitchFamily="18" charset="0"/>
                <a:cs typeface="Times New Roman" pitchFamily="18" charset="0"/>
              </a:rPr>
              <a:t>:Chùm</a:t>
            </a:r>
            <a:r>
              <a:rPr lang="en-US" altLang="en-US" sz="2800" dirty="0" smtClean="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phân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kì</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xuất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phát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từ</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nguồn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hẹp</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rọi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vào</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vật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cản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bị</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chặn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lại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trên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quan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phần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hoàn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toàn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không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nhận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được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ánh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từ</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nguồn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là</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vùng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tối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hoàn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toàn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bóng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đen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Phần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còn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lại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trên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được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rọi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là</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vùng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Biên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giới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giữa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hai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vùng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tối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và</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rất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rõ</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rệt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sắc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nét</a:t>
            </a:r>
            <a:r>
              <a:rPr lang="en-US" altLang="en-US" sz="28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87205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5"/>
                                        </p:tgtEl>
                                        <p:attrNameLst>
                                          <p:attrName>style.visibility</p:attrName>
                                        </p:attrNameLst>
                                      </p:cBhvr>
                                      <p:to>
                                        <p:strVal val="visible"/>
                                      </p:to>
                                    </p:set>
                                    <p:anim calcmode="lin" valueType="num">
                                      <p:cBhvr additive="base">
                                        <p:cTn id="13" dur="500" fill="hold"/>
                                        <p:tgtEl>
                                          <p:spTgt spid="28675"/>
                                        </p:tgtEl>
                                        <p:attrNameLst>
                                          <p:attrName>ppt_x</p:attrName>
                                        </p:attrNameLst>
                                      </p:cBhvr>
                                      <p:tavLst>
                                        <p:tav tm="0">
                                          <p:val>
                                            <p:strVal val="#ppt_x"/>
                                          </p:val>
                                        </p:tav>
                                        <p:tav tm="100000">
                                          <p:val>
                                            <p:strVal val="#ppt_x"/>
                                          </p:val>
                                        </p:tav>
                                      </p:tavLst>
                                    </p:anim>
                                    <p:anim calcmode="lin" valueType="num">
                                      <p:cBhvr additive="base">
                                        <p:cTn id="14"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77"/>
                                        </p:tgtEl>
                                        <p:attrNameLst>
                                          <p:attrName>style.visibility</p:attrName>
                                        </p:attrNameLst>
                                      </p:cBhvr>
                                      <p:to>
                                        <p:strVal val="visible"/>
                                      </p:to>
                                    </p:set>
                                    <p:anim calcmode="lin" valueType="num">
                                      <p:cBhvr additive="base">
                                        <p:cTn id="19" dur="500" fill="hold"/>
                                        <p:tgtEl>
                                          <p:spTgt spid="28677"/>
                                        </p:tgtEl>
                                        <p:attrNameLst>
                                          <p:attrName>ppt_x</p:attrName>
                                        </p:attrNameLst>
                                      </p:cBhvr>
                                      <p:tavLst>
                                        <p:tav tm="0">
                                          <p:val>
                                            <p:strVal val="#ppt_x"/>
                                          </p:val>
                                        </p:tav>
                                        <p:tav tm="100000">
                                          <p:val>
                                            <p:strVal val="#ppt_x"/>
                                          </p:val>
                                        </p:tav>
                                      </p:tavLst>
                                    </p:anim>
                                    <p:anim calcmode="lin" valueType="num">
                                      <p:cBhvr additive="base">
                                        <p:cTn id="20"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86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srcRect/>
          <a:stretch>
            <a:fillRect/>
          </a:stretch>
        </p:blipFill>
        <p:spPr bwMode="auto">
          <a:xfrm>
            <a:off x="-66302" y="-93928"/>
            <a:ext cx="9276604" cy="7045855"/>
          </a:xfrm>
          <a:prstGeom prst="rect">
            <a:avLst/>
          </a:prstGeom>
          <a:noFill/>
          <a:ln w="9525">
            <a:noFill/>
            <a:miter lim="800000"/>
            <a:headEnd/>
            <a:tailEnd/>
          </a:ln>
        </p:spPr>
      </p:pic>
      <p:sp>
        <p:nvSpPr>
          <p:cNvPr id="29699" name="TextBox 5"/>
          <p:cNvSpPr txBox="1">
            <a:spLocks noChangeArrowheads="1"/>
          </p:cNvSpPr>
          <p:nvPr/>
        </p:nvSpPr>
        <p:spPr bwMode="auto">
          <a:xfrm>
            <a:off x="0" y="152400"/>
            <a:ext cx="8991600" cy="923915"/>
          </a:xfrm>
          <a:prstGeom prst="rect">
            <a:avLst/>
          </a:prstGeom>
          <a:noFill/>
          <a:ln w="9525">
            <a:noFill/>
            <a:miter lim="800000"/>
            <a:headEnd/>
            <a:tailEnd/>
          </a:ln>
        </p:spPr>
        <p:txBody>
          <a:bodyPr wrap="square" lIns="61539" tIns="30770" rIns="61539" bIns="30770">
            <a:spAutoFit/>
          </a:bodyPr>
          <a:lstStyle/>
          <a:p>
            <a:pPr marL="307696" algn="just"/>
            <a:r>
              <a:rPr lang="en-US" altLang="en-US" sz="2800" b="1" dirty="0" err="1">
                <a:solidFill>
                  <a:srgbClr val="FF0000"/>
                </a:solidFill>
                <a:latin typeface="Times New Roman" pitchFamily="18" charset="0"/>
                <a:cs typeface="Times New Roman" pitchFamily="18" charset="0"/>
              </a:rPr>
              <a:t>Vẽ</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hình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giải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thích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vùng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tối</a:t>
            </a:r>
            <a:r>
              <a:rPr lang="en-US" altLang="en-US" sz="2800" b="1" dirty="0">
                <a:solidFill>
                  <a:srgbClr val="FF0000"/>
                </a:solidFill>
                <a:latin typeface="Times New Roman" pitchFamily="18" charset="0"/>
                <a:cs typeface="Times New Roman" pitchFamily="18" charset="0"/>
              </a:rPr>
              <a:t> do </a:t>
            </a:r>
            <a:r>
              <a:rPr lang="en-US" altLang="en-US" sz="2800" b="1" dirty="0" err="1">
                <a:solidFill>
                  <a:srgbClr val="FF0000"/>
                </a:solidFill>
                <a:latin typeface="Times New Roman" pitchFamily="18" charset="0"/>
                <a:cs typeface="Times New Roman" pitchFamily="18" charset="0"/>
              </a:rPr>
              <a:t>nguồn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sáng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hẹp</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nguồn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sáng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rộng</a:t>
            </a:r>
            <a:r>
              <a:rPr lang="en-US" altLang="en-US" sz="2800" b="1" dirty="0">
                <a:solidFill>
                  <a:srgbClr val="FF0000"/>
                </a:solidFill>
                <a:latin typeface="Times New Roman" pitchFamily="18" charset="0"/>
                <a:cs typeface="Times New Roman" pitchFamily="18" charset="0"/>
              </a:rPr>
              <a:t>:</a:t>
            </a:r>
            <a:endParaRPr lang="en-US" altLang="en-US" sz="2800" dirty="0">
              <a:solidFill>
                <a:srgbClr val="FF0000"/>
              </a:solidFill>
              <a:latin typeface="Times New Roman" pitchFamily="18" charset="0"/>
              <a:cs typeface="Times New Roman" pitchFamily="18" charset="0"/>
            </a:endParaRPr>
          </a:p>
        </p:txBody>
      </p:sp>
      <p:pic>
        <p:nvPicPr>
          <p:cNvPr id="4" name="Picture 3"/>
          <p:cNvPicPr>
            <a:picLocks noChangeAspect="1" noChangeArrowheads="1"/>
          </p:cNvPicPr>
          <p:nvPr/>
        </p:nvPicPr>
        <p:blipFill>
          <a:blip r:embed="rId3"/>
          <a:srcRect/>
          <a:stretch>
            <a:fillRect/>
          </a:stretch>
        </p:blipFill>
        <p:spPr bwMode="auto">
          <a:xfrm>
            <a:off x="4419600" y="914400"/>
            <a:ext cx="4531846" cy="5573713"/>
          </a:xfrm>
          <a:prstGeom prst="rect">
            <a:avLst/>
          </a:prstGeom>
          <a:noFill/>
          <a:ln w="9525">
            <a:noFill/>
            <a:miter lim="800000"/>
            <a:headEnd/>
            <a:tailEnd/>
          </a:ln>
        </p:spPr>
      </p:pic>
      <p:sp>
        <p:nvSpPr>
          <p:cNvPr id="29701" name="Rectangle 4"/>
          <p:cNvSpPr>
            <a:spLocks noChangeArrowheads="1"/>
          </p:cNvSpPr>
          <p:nvPr/>
        </p:nvSpPr>
        <p:spPr bwMode="auto">
          <a:xfrm>
            <a:off x="152400" y="1378992"/>
            <a:ext cx="4267200" cy="4371013"/>
          </a:xfrm>
          <a:prstGeom prst="rect">
            <a:avLst/>
          </a:prstGeom>
          <a:noFill/>
          <a:ln w="9525">
            <a:noFill/>
            <a:miter lim="800000"/>
            <a:headEnd/>
            <a:tailEnd/>
          </a:ln>
        </p:spPr>
        <p:txBody>
          <a:bodyPr wrap="square" lIns="61539" tIns="30770" rIns="61539" bIns="30770">
            <a:spAutoFit/>
          </a:bodyPr>
          <a:lstStyle/>
          <a:p>
            <a:r>
              <a:rPr lang="en-US" altLang="en-US" sz="2800" dirty="0" err="1">
                <a:solidFill>
                  <a:prstClr val="black"/>
                </a:solidFill>
                <a:latin typeface="Times New Roman" pitchFamily="18" charset="0"/>
                <a:cs typeface="Times New Roman" pitchFamily="18" charset="0"/>
              </a:rPr>
              <a:t>Đối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với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nguồn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rộng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thì</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phía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sau</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vật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cản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chắn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vẫn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nhận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được</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một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phần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ánh</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của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nguồn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nên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trên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chắn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ngoài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vùng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tối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hoàn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toàn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bóng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đen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vẫn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có</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vùng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tối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không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hoàn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toàn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bóng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mờ</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tạo</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biên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giới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không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rõ</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rệt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giữa</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vung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tối</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và</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vùng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sáng</a:t>
            </a:r>
            <a:r>
              <a:rPr lang="en-US" altLang="en-US" sz="28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003204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gtEl>
                                        <p:attrNameLst>
                                          <p:attrName>style.visibility</p:attrName>
                                        </p:attrNameLst>
                                      </p:cBhvr>
                                      <p:to>
                                        <p:strVal val="visible"/>
                                      </p:to>
                                    </p:set>
                                    <p:anim calcmode="lin" valueType="num">
                                      <p:cBhvr additive="base">
                                        <p:cTn id="13" dur="500" fill="hold"/>
                                        <p:tgtEl>
                                          <p:spTgt spid="29699"/>
                                        </p:tgtEl>
                                        <p:attrNameLst>
                                          <p:attrName>ppt_x</p:attrName>
                                        </p:attrNameLst>
                                      </p:cBhvr>
                                      <p:tavLst>
                                        <p:tav tm="0">
                                          <p:val>
                                            <p:strVal val="#ppt_x"/>
                                          </p:val>
                                        </p:tav>
                                        <p:tav tm="100000">
                                          <p:val>
                                            <p:strVal val="#ppt_x"/>
                                          </p:val>
                                        </p:tav>
                                      </p:tavLst>
                                    </p:anim>
                                    <p:anim calcmode="lin" valueType="num">
                                      <p:cBhvr additive="base">
                                        <p:cTn id="14"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additive="base">
                                        <p:cTn id="19" dur="500" fill="hold"/>
                                        <p:tgtEl>
                                          <p:spTgt spid="29701"/>
                                        </p:tgtEl>
                                        <p:attrNameLst>
                                          <p:attrName>ppt_x</p:attrName>
                                        </p:attrNameLst>
                                      </p:cBhvr>
                                      <p:tavLst>
                                        <p:tav tm="0">
                                          <p:val>
                                            <p:strVal val="#ppt_x"/>
                                          </p:val>
                                        </p:tav>
                                        <p:tav tm="100000">
                                          <p:val>
                                            <p:strVal val="#ppt_x"/>
                                          </p:val>
                                        </p:tav>
                                      </p:tavLst>
                                    </p:anim>
                                    <p:anim calcmode="lin" valueType="num">
                                      <p:cBhvr additive="base">
                                        <p:cTn id="20" dur="500" fill="hold"/>
                                        <p:tgtEl>
                                          <p:spTgt spid="29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0"/>
            <a:ext cx="1978427" cy="584775"/>
          </a:xfrm>
          <a:prstGeom prst="rect">
            <a:avLst/>
          </a:prstGeom>
        </p:spPr>
        <p:txBody>
          <a:bodyPr wrap="none">
            <a:spAutoFit/>
          </a:bodyPr>
          <a:lstStyle/>
          <a:p>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Mở</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rộng</a:t>
            </a:r>
            <a:endParaRPr lang="en-US" sz="3200" dirty="0">
              <a:solidFill>
                <a:prstClr val="black"/>
              </a:solidFill>
              <a:latin typeface="Times New Roman" pitchFamily="18" charset="0"/>
              <a:cs typeface="Times New Roman" pitchFamily="18" charset="0"/>
            </a:endParaRPr>
          </a:p>
        </p:txBody>
      </p:sp>
      <p:pic>
        <p:nvPicPr>
          <p:cNvPr id="6" name="Picture 4" descr="Khoa học tự nhiên 7 Kết nối tri thức Bài 15: Năng lượng ánh sáng. Tia sáng, vùng  tối"/>
          <p:cNvPicPr>
            <a:picLocks noChangeAspect="1" noChangeArrowheads="1"/>
          </p:cNvPicPr>
          <p:nvPr/>
        </p:nvPicPr>
        <p:blipFill>
          <a:blip r:embed="rId2"/>
          <a:srcRect/>
          <a:stretch>
            <a:fillRect/>
          </a:stretch>
        </p:blipFill>
        <p:spPr bwMode="auto">
          <a:xfrm>
            <a:off x="762000" y="4419600"/>
            <a:ext cx="7433189" cy="2133600"/>
          </a:xfrm>
          <a:prstGeom prst="rect">
            <a:avLst/>
          </a:prstGeom>
          <a:noFill/>
        </p:spPr>
      </p:pic>
      <p:sp>
        <p:nvSpPr>
          <p:cNvPr id="7" name="Rectangle 6"/>
          <p:cNvSpPr/>
          <p:nvPr/>
        </p:nvSpPr>
        <p:spPr>
          <a:xfrm>
            <a:off x="152400" y="609600"/>
            <a:ext cx="9144000" cy="3539430"/>
          </a:xfrm>
          <a:prstGeom prst="rect">
            <a:avLst/>
          </a:prstGeom>
        </p:spPr>
        <p:txBody>
          <a:bodyPr wrap="square">
            <a:spAutoFit/>
          </a:bodyPr>
          <a:lstStyle/>
          <a:p>
            <a:r>
              <a:rPr lang="vi-VN" sz="2800" dirty="0" smtClean="0">
                <a:solidFill>
                  <a:prstClr val="black"/>
                </a:solidFill>
                <a:latin typeface="Times New Roman" pitchFamily="18" charset="0"/>
                <a:cs typeface="Times New Roman" pitchFamily="18" charset="0"/>
              </a:rPr>
              <a:t>Hiện tượng nhật thực, nguyệt thực cũng liên quan đến vùng tối mà chúng ta vừa học, Mặt Trăng quay xung quanh Trái Đất ,Mặt Trời chiếu sáng Mặt Trăng và Trái Đất nên có những lúc Mặt Trời, Trái Đất và Mặt Trăng nằm trên một đường thẳng. Khi Mặt Trăng nằm giữa Trái Đất và Mặt trời như hình vẽ thì một phần ánh sáng từ Mặt Trời chiếu đến Trái Đất sẽ bị Mặt Trăng che khuất khi đó trên Trái Đất sẽ xuất hiện vùng tối, và vùng tối không hoàn toàn</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621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0" fill="hold"/>
                                        <p:tgtEl>
                                          <p:spTgt spid="7"/>
                                        </p:tgtEl>
                                        <p:attrNameLst>
                                          <p:attrName>ppt_x</p:attrName>
                                        </p:attrNameLst>
                                      </p:cBhvr>
                                      <p:tavLst>
                                        <p:tav tm="0">
                                          <p:val>
                                            <p:strVal val="#ppt_x"/>
                                          </p:val>
                                        </p:tav>
                                        <p:tav tm="100000">
                                          <p:val>
                                            <p:strVal val="#ppt_x"/>
                                          </p:val>
                                        </p:tav>
                                      </p:tavLst>
                                    </p:anim>
                                    <p:anim calcmode="lin" valueType="num">
                                      <p:cBhvr additive="base">
                                        <p:cTn id="13"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plus(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srcRect/>
          <a:stretch>
            <a:fillRect/>
          </a:stretch>
        </p:blipFill>
        <p:spPr bwMode="auto">
          <a:xfrm>
            <a:off x="0" y="-187854"/>
            <a:ext cx="9276603" cy="7045854"/>
          </a:xfrm>
          <a:prstGeom prst="rect">
            <a:avLst/>
          </a:prstGeom>
          <a:noFill/>
          <a:ln w="9525">
            <a:noFill/>
            <a:miter lim="800000"/>
            <a:headEnd/>
            <a:tailEnd/>
          </a:ln>
        </p:spPr>
      </p:pic>
      <p:sp>
        <p:nvSpPr>
          <p:cNvPr id="60418" name="AutoShape 2" descr="Khoa học tự nhiên 7 Kết nối tri thức Bài 15: Năng lượng ánh sáng. Tia sáng, vùng  tố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ectangle 4"/>
          <p:cNvSpPr/>
          <p:nvPr/>
        </p:nvSpPr>
        <p:spPr>
          <a:xfrm>
            <a:off x="228600" y="0"/>
            <a:ext cx="8915400" cy="1815882"/>
          </a:xfrm>
          <a:prstGeom prst="rect">
            <a:avLst/>
          </a:prstGeom>
        </p:spPr>
        <p:txBody>
          <a:bodyPr wrap="square">
            <a:spAutoFit/>
          </a:bodyPr>
          <a:lstStyle/>
          <a:p>
            <a:r>
              <a:rPr lang="vi-VN" sz="2800" dirty="0" smtClean="0">
                <a:solidFill>
                  <a:prstClr val="black"/>
                </a:solidFill>
                <a:latin typeface="Times New Roman" pitchFamily="18" charset="0"/>
                <a:cs typeface="Times New Roman" pitchFamily="18" charset="0"/>
              </a:rPr>
              <a:t>Đứng trên Trái Đất ở chỗ vùng tối, không nhìn thấy Mặt Trời, đó là vùng có nhật thực toàn phần; ở chỗ vùng tối không hoàn toàn, nhìn thấy một phần Mặt Trời, đó là vùng có nhật thực một phần</a:t>
            </a:r>
            <a:endParaRPr lang="en-US" sz="2800" dirty="0">
              <a:solidFill>
                <a:prstClr val="black"/>
              </a:solidFill>
            </a:endParaRPr>
          </a:p>
        </p:txBody>
      </p:sp>
      <p:pic>
        <p:nvPicPr>
          <p:cNvPr id="6" name="Picture 2" descr="https://img.loigiaihay.com/picture/2022/0609/1510.png"/>
          <p:cNvPicPr>
            <a:picLocks noChangeAspect="1" noChangeArrowheads="1"/>
          </p:cNvPicPr>
          <p:nvPr/>
        </p:nvPicPr>
        <p:blipFill>
          <a:blip r:embed="rId3"/>
          <a:srcRect/>
          <a:stretch>
            <a:fillRect/>
          </a:stretch>
        </p:blipFill>
        <p:spPr bwMode="auto">
          <a:xfrm>
            <a:off x="304800" y="1752600"/>
            <a:ext cx="8077200" cy="1600200"/>
          </a:xfrm>
          <a:prstGeom prst="rect">
            <a:avLst/>
          </a:prstGeom>
          <a:noFill/>
        </p:spPr>
      </p:pic>
      <p:sp>
        <p:nvSpPr>
          <p:cNvPr id="7" name="Rectangle 6"/>
          <p:cNvSpPr/>
          <p:nvPr/>
        </p:nvSpPr>
        <p:spPr>
          <a:xfrm>
            <a:off x="228600" y="3352800"/>
            <a:ext cx="8915400" cy="1815882"/>
          </a:xfrm>
          <a:prstGeom prst="rect">
            <a:avLst/>
          </a:prstGeom>
        </p:spPr>
        <p:txBody>
          <a:bodyPr wrap="square">
            <a:spAutoFit/>
          </a:bodyPr>
          <a:lstStyle/>
          <a:p>
            <a:r>
              <a:rPr lang="vi-VN" sz="2800" dirty="0" smtClean="0">
                <a:solidFill>
                  <a:prstClr val="black"/>
                </a:solidFill>
                <a:latin typeface="Times New Roman" pitchFamily="18" charset="0"/>
                <a:cs typeface="Times New Roman" pitchFamily="18" charset="0"/>
              </a:rPr>
              <a:t>Tương tự các em có thể giải thích được hiện tượng nguyệt thực. Nhìn vào hình vẽ em hãy cho biết khi có nguyệt thực vị trí tương đối của Trái Đất, Mặt Trời và Mặt Trăng như thế nào? </a:t>
            </a:r>
            <a:endParaRPr lang="en-US" sz="2800" dirty="0">
              <a:solidFill>
                <a:prstClr val="black"/>
              </a:solidFill>
            </a:endParaRPr>
          </a:p>
        </p:txBody>
      </p:sp>
      <p:pic>
        <p:nvPicPr>
          <p:cNvPr id="60422" name="Picture 6" descr="Bài 15: Năng lượng ánh sáng. Tia sáng, vùng tối, trắc nghiệm - Hoc24"/>
          <p:cNvPicPr>
            <a:picLocks noChangeAspect="1" noChangeArrowheads="1"/>
          </p:cNvPicPr>
          <p:nvPr/>
        </p:nvPicPr>
        <p:blipFill>
          <a:blip r:embed="rId4" cstate="print"/>
          <a:srcRect/>
          <a:stretch>
            <a:fillRect/>
          </a:stretch>
        </p:blipFill>
        <p:spPr bwMode="auto">
          <a:xfrm>
            <a:off x="1447800" y="4800600"/>
            <a:ext cx="6781800" cy="1828800"/>
          </a:xfrm>
          <a:prstGeom prst="rect">
            <a:avLst/>
          </a:prstGeom>
          <a:noFill/>
        </p:spPr>
      </p:pic>
    </p:spTree>
    <p:extLst>
      <p:ext uri="{BB962C8B-B14F-4D97-AF65-F5344CB8AC3E}">
        <p14:creationId xmlns:p14="http://schemas.microsoft.com/office/powerpoint/2010/main" val="208155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60422"/>
                                        </p:tgtEl>
                                        <p:attrNameLst>
                                          <p:attrName>style.visibility</p:attrName>
                                        </p:attrNameLst>
                                      </p:cBhvr>
                                      <p:to>
                                        <p:strVal val="visible"/>
                                      </p:to>
                                    </p:set>
                                    <p:animEffect transition="in" filter="wedge">
                                      <p:cBhvr>
                                        <p:cTn id="22" dur="20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ật mí SỰ KIỆN THIÊN VĂN siêu HOT - NHẬT THỰC - Vương Quốc Kiến Thức Của Binocs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1" y="152400"/>
            <a:ext cx="8839200" cy="6172200"/>
          </a:xfrm>
          <a:prstGeom prst="rect">
            <a:avLst/>
          </a:prstGeom>
        </p:spPr>
      </p:pic>
    </p:spTree>
    <p:extLst>
      <p:ext uri="{BB962C8B-B14F-4D97-AF65-F5344CB8AC3E}">
        <p14:creationId xmlns:p14="http://schemas.microsoft.com/office/powerpoint/2010/main" val="1707697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1981200"/>
            <a:ext cx="7224927" cy="1569660"/>
          </a:xfrm>
          <a:prstGeom prst="rect">
            <a:avLst/>
          </a:prstGeom>
        </p:spPr>
        <p:txBody>
          <a:bodyPr wrap="none">
            <a:spAutoFit/>
          </a:bodyPr>
          <a:lstStyle/>
          <a:p>
            <a:pPr algn="ctr"/>
            <a:r>
              <a:rPr lang="vi-VN" sz="4800" dirty="0" smtClean="0">
                <a:solidFill>
                  <a:prstClr val="black"/>
                </a:solidFill>
                <a:latin typeface="Times New Roman" pitchFamily="18" charset="0"/>
                <a:cs typeface="Times New Roman" pitchFamily="18" charset="0"/>
              </a:rPr>
              <a:t>Vi deo hiện tượng nhât thực </a:t>
            </a:r>
          </a:p>
          <a:p>
            <a:pPr algn="ctr"/>
            <a:r>
              <a:rPr lang="vi-VN" sz="4800" dirty="0" smtClean="0">
                <a:solidFill>
                  <a:prstClr val="black"/>
                </a:solidFill>
                <a:latin typeface="Times New Roman" pitchFamily="18" charset="0"/>
                <a:cs typeface="Times New Roman" pitchFamily="18" charset="0"/>
              </a:rPr>
              <a:t>Nguyệt thực</a:t>
            </a:r>
            <a:endParaRPr lang="en-US" sz="4800" dirty="0">
              <a:solidFill>
                <a:prstClr val="black"/>
              </a:solidFill>
            </a:endParaRPr>
          </a:p>
        </p:txBody>
      </p:sp>
      <p:sp>
        <p:nvSpPr>
          <p:cNvPr id="5" name="Rectangle 4"/>
          <p:cNvSpPr/>
          <p:nvPr/>
        </p:nvSpPr>
        <p:spPr>
          <a:xfrm>
            <a:off x="3429000" y="3886200"/>
            <a:ext cx="3397084" cy="646331"/>
          </a:xfrm>
          <a:prstGeom prst="rect">
            <a:avLst/>
          </a:prstGeom>
        </p:spPr>
        <p:txBody>
          <a:bodyPr wrap="none">
            <a:spAutoFit/>
          </a:bodyPr>
          <a:lstStyle/>
          <a:p>
            <a:r>
              <a:rPr lang="vi-VN" dirty="0" smtClean="0">
                <a:solidFill>
                  <a:prstClr val="black"/>
                </a:solidFill>
                <a:latin typeface="Times New Roman" pitchFamily="18" charset="0"/>
                <a:cs typeface="Times New Roman" pitchFamily="18" charset="0"/>
              </a:rPr>
              <a:t>Bí mật sự kiện thiên Văn </a:t>
            </a:r>
          </a:p>
          <a:p>
            <a:r>
              <a:rPr lang="vi-VN" dirty="0" smtClean="0">
                <a:solidFill>
                  <a:prstClr val="black"/>
                </a:solidFill>
                <a:latin typeface="Times New Roman" pitchFamily="18" charset="0"/>
                <a:cs typeface="Times New Roman" pitchFamily="18" charset="0"/>
              </a:rPr>
              <a:t>Khám phá hiện tượng Nguyệt thực</a:t>
            </a:r>
            <a:endParaRPr lang="en-US" dirty="0">
              <a:solidFill>
                <a:prstClr val="black"/>
              </a:solidFill>
            </a:endParaRPr>
          </a:p>
        </p:txBody>
      </p:sp>
    </p:spTree>
    <p:extLst>
      <p:ext uri="{BB962C8B-B14F-4D97-AF65-F5344CB8AC3E}">
        <p14:creationId xmlns:p14="http://schemas.microsoft.com/office/powerpoint/2010/main" val="25807919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nền Powerpoint đẹp nhất, đơn giản và dễ thương"/>
          <p:cNvPicPr>
            <a:picLocks noChangeAspect="1" noChangeArrowheads="1"/>
          </p:cNvPicPr>
          <p:nvPr/>
        </p:nvPicPr>
        <p:blipFill>
          <a:blip r:embed="rId2"/>
          <a:srcRect/>
          <a:stretch>
            <a:fillRect/>
          </a:stretch>
        </p:blipFill>
        <p:spPr bwMode="auto">
          <a:xfrm>
            <a:off x="228600" y="-76200"/>
            <a:ext cx="9932605" cy="6934200"/>
          </a:xfrm>
          <a:prstGeom prst="rect">
            <a:avLst/>
          </a:prstGeom>
          <a:noFill/>
        </p:spPr>
      </p:pic>
      <p:sp>
        <p:nvSpPr>
          <p:cNvPr id="3" name="TextBox 7"/>
          <p:cNvSpPr txBox="1">
            <a:spLocks noChangeArrowheads="1"/>
          </p:cNvSpPr>
          <p:nvPr/>
        </p:nvSpPr>
        <p:spPr bwMode="auto">
          <a:xfrm>
            <a:off x="685800" y="0"/>
            <a:ext cx="8229600" cy="584775"/>
          </a:xfrm>
          <a:prstGeom prst="rect">
            <a:avLst/>
          </a:prstGeom>
          <a:noFill/>
          <a:ln w="9525">
            <a:noFill/>
            <a:miter lim="800000"/>
            <a:headEnd/>
            <a:tailEnd/>
          </a:ln>
        </p:spPr>
        <p:txBody>
          <a:bodyPr wrap="square">
            <a:spAutoFit/>
          </a:bodyPr>
          <a:lstStyle/>
          <a:p>
            <a:pPr>
              <a:spcAft>
                <a:spcPts val="800"/>
              </a:spcAft>
            </a:pPr>
            <a:r>
              <a:rPr lang="en-US" altLang="en-US" sz="3200" b="1" dirty="0">
                <a:solidFill>
                  <a:srgbClr val="FF0000"/>
                </a:solidFill>
                <a:latin typeface="Times New Roman" pitchFamily="18" charset="0"/>
                <a:ea typeface="Calibri" pitchFamily="34" charset="0"/>
                <a:cs typeface="Times New Roman" pitchFamily="18" charset="0"/>
              </a:rPr>
              <a:t>TIẾT 3: LUYỆN TẬP VÀ VẬN DỤNG</a:t>
            </a:r>
            <a:endParaRPr lang="en-US" altLang="en-US" sz="3200" dirty="0">
              <a:solidFill>
                <a:srgbClr val="FF0000"/>
              </a:solidFill>
              <a:ea typeface="Calibri" pitchFamily="34" charset="0"/>
              <a:cs typeface="Times New Roman" pitchFamily="18" charset="0"/>
            </a:endParaRPr>
          </a:p>
        </p:txBody>
      </p:sp>
      <p:grpSp>
        <p:nvGrpSpPr>
          <p:cNvPr id="4" name="Group 104"/>
          <p:cNvGrpSpPr>
            <a:grpSpLocks/>
          </p:cNvGrpSpPr>
          <p:nvPr/>
        </p:nvGrpSpPr>
        <p:grpSpPr bwMode="auto">
          <a:xfrm>
            <a:off x="304800" y="1219200"/>
            <a:ext cx="3962400" cy="1465262"/>
            <a:chOff x="899886" y="870946"/>
            <a:chExt cx="3299963" cy="1586196"/>
          </a:xfrm>
        </p:grpSpPr>
        <p:sp>
          <p:nvSpPr>
            <p:cNvPr id="5" name="Rectangle 4"/>
            <p:cNvSpPr/>
            <p:nvPr/>
          </p:nvSpPr>
          <p:spPr>
            <a:xfrm>
              <a:off x="899886" y="1257612"/>
              <a:ext cx="3299963" cy="1015648"/>
            </a:xfrm>
            <a:prstGeom prst="rect">
              <a:avLst/>
            </a:prstGeom>
            <a:solidFill>
              <a:schemeClr val="accent2"/>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345" descr="shadow_1_m"/>
            <p:cNvPicPr>
              <a:picLocks noChangeAspect="1" noChangeArrowheads="1"/>
            </p:cNvPicPr>
            <p:nvPr/>
          </p:nvPicPr>
          <p:blipFill>
            <a:blip r:embed="rId3"/>
            <a:srcRect t="61411"/>
            <a:stretch>
              <a:fillRect/>
            </a:stretch>
          </p:blipFill>
          <p:spPr bwMode="gray">
            <a:xfrm rot="5400000" flipV="1">
              <a:off x="146193" y="1624639"/>
              <a:ext cx="1586195" cy="78810"/>
            </a:xfrm>
            <a:prstGeom prst="rect">
              <a:avLst/>
            </a:prstGeom>
            <a:noFill/>
            <a:ln w="9525">
              <a:noFill/>
              <a:miter lim="800000"/>
              <a:headEnd/>
              <a:tailEnd/>
            </a:ln>
          </p:spPr>
        </p:pic>
        <p:pic>
          <p:nvPicPr>
            <p:cNvPr id="7" name="Picture 345" descr="shadow_1_m"/>
            <p:cNvPicPr>
              <a:picLocks noChangeAspect="1" noChangeArrowheads="1"/>
            </p:cNvPicPr>
            <p:nvPr/>
          </p:nvPicPr>
          <p:blipFill>
            <a:blip r:embed="rId4"/>
            <a:srcRect t="61411"/>
            <a:stretch>
              <a:fillRect/>
            </a:stretch>
          </p:blipFill>
          <p:spPr bwMode="gray">
            <a:xfrm rot="-5400000" flipH="1" flipV="1">
              <a:off x="3361846" y="1619139"/>
              <a:ext cx="1586195" cy="89811"/>
            </a:xfrm>
            <a:prstGeom prst="rect">
              <a:avLst/>
            </a:prstGeom>
            <a:noFill/>
            <a:ln w="9525">
              <a:noFill/>
              <a:miter lim="800000"/>
              <a:headEnd/>
              <a:tailEnd/>
            </a:ln>
          </p:spPr>
        </p:pic>
      </p:grpSp>
      <p:sp>
        <p:nvSpPr>
          <p:cNvPr id="8" name="Rectangle 7"/>
          <p:cNvSpPr/>
          <p:nvPr/>
        </p:nvSpPr>
        <p:spPr>
          <a:xfrm>
            <a:off x="0" y="457200"/>
            <a:ext cx="9829800" cy="1077218"/>
          </a:xfrm>
          <a:prstGeom prst="rect">
            <a:avLst/>
          </a:prstGeom>
        </p:spPr>
        <p:txBody>
          <a:bodyPr wrap="square">
            <a:spAutoFit/>
          </a:bodyPr>
          <a:lstStyle/>
          <a:p>
            <a:pPr algn="just"/>
            <a:r>
              <a:rPr lang="en-US" altLang="en-US" sz="3200" b="1" dirty="0" err="1" smtClean="0">
                <a:solidFill>
                  <a:srgbClr val="000000"/>
                </a:solidFill>
                <a:latin typeface="Times New Roman" pitchFamily="18" charset="0"/>
                <a:ea typeface="Calibri" pitchFamily="34" charset="0"/>
                <a:cs typeface="Times New Roman" pitchFamily="18" charset="0"/>
              </a:rPr>
              <a:t>Câu</a:t>
            </a:r>
            <a:r>
              <a:rPr lang="en-US" altLang="en-US" sz="3200" b="1" dirty="0" smtClean="0">
                <a:solidFill>
                  <a:srgbClr val="000000"/>
                </a:solidFill>
                <a:latin typeface="Times New Roman" pitchFamily="18" charset="0"/>
                <a:ea typeface="Calibri" pitchFamily="34" charset="0"/>
                <a:cs typeface="Times New Roman" pitchFamily="18" charset="0"/>
              </a:rPr>
              <a:t> 1</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Năng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lượng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ánh</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có</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thể</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chuyển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hóa</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thành</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các</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dạng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năng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lượng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nào</a:t>
            </a:r>
            <a:r>
              <a:rPr lang="en-US" altLang="en-US" sz="3200" dirty="0" smtClean="0">
                <a:solidFill>
                  <a:srgbClr val="000000"/>
                </a:solidFill>
                <a:latin typeface="Times New Roman" pitchFamily="18" charset="0"/>
                <a:ea typeface="Calibri" pitchFamily="34" charset="0"/>
                <a:cs typeface="Times New Roman" pitchFamily="18" charset="0"/>
              </a:rPr>
              <a:t>?</a:t>
            </a:r>
            <a:endParaRPr lang="en-US" altLang="en-US" sz="3200" dirty="0">
              <a:solidFill>
                <a:srgbClr val="000000"/>
              </a:solidFill>
              <a:latin typeface="Times New Roman" pitchFamily="18" charset="0"/>
              <a:ea typeface="Calibri" pitchFamily="34" charset="0"/>
              <a:cs typeface="Times New Roman" pitchFamily="18" charset="0"/>
            </a:endParaRPr>
          </a:p>
        </p:txBody>
      </p:sp>
      <p:sp>
        <p:nvSpPr>
          <p:cNvPr id="9" name="Rectangle 8"/>
          <p:cNvSpPr/>
          <p:nvPr/>
        </p:nvSpPr>
        <p:spPr>
          <a:xfrm>
            <a:off x="609600" y="1600200"/>
            <a:ext cx="2659702" cy="646331"/>
          </a:xfrm>
          <a:prstGeom prst="rect">
            <a:avLst/>
          </a:prstGeom>
        </p:spPr>
        <p:txBody>
          <a:bodyPr wrap="none">
            <a:spAutoFit/>
          </a:bodyPr>
          <a:lstStyle/>
          <a:p>
            <a:r>
              <a:rPr lang="en-US" altLang="en-US" sz="3600" dirty="0" smtClean="0">
                <a:solidFill>
                  <a:srgbClr val="000000"/>
                </a:solidFill>
                <a:latin typeface="Times New Roman" pitchFamily="18" charset="0"/>
                <a:ea typeface="Calibri" pitchFamily="34" charset="0"/>
                <a:cs typeface="Times New Roman" pitchFamily="18" charset="0"/>
              </a:rPr>
              <a:t>A. </a:t>
            </a:r>
            <a:r>
              <a:rPr lang="en-US" altLang="en-US" sz="3600" dirty="0" err="1" smtClean="0">
                <a:solidFill>
                  <a:srgbClr val="000000"/>
                </a:solidFill>
                <a:latin typeface="Times New Roman" pitchFamily="18" charset="0"/>
                <a:ea typeface="Calibri" pitchFamily="34" charset="0"/>
                <a:cs typeface="Times New Roman" pitchFamily="18" charset="0"/>
              </a:rPr>
              <a:t>Điện</a:t>
            </a:r>
            <a:r>
              <a:rPr lang="en-US" altLang="en-US" sz="3600" dirty="0" smtClean="0">
                <a:solidFill>
                  <a:srgbClr val="000000"/>
                </a:solidFill>
                <a:latin typeface="Times New Roman" pitchFamily="18" charset="0"/>
                <a:ea typeface="Calibri" pitchFamily="34" charset="0"/>
                <a:cs typeface="Times New Roman" pitchFamily="18" charset="0"/>
              </a:rPr>
              <a:t> </a:t>
            </a:r>
            <a:r>
              <a:rPr lang="en-US" altLang="en-US" sz="3600" dirty="0" err="1" smtClean="0">
                <a:solidFill>
                  <a:srgbClr val="000000"/>
                </a:solidFill>
                <a:latin typeface="Times New Roman" pitchFamily="18" charset="0"/>
                <a:ea typeface="Calibri" pitchFamily="34" charset="0"/>
                <a:cs typeface="Times New Roman" pitchFamily="18" charset="0"/>
              </a:rPr>
              <a:t>năng</a:t>
            </a:r>
            <a:endParaRPr lang="en-US" sz="3600" dirty="0">
              <a:solidFill>
                <a:prstClr val="black"/>
              </a:solidFill>
            </a:endParaRPr>
          </a:p>
        </p:txBody>
      </p:sp>
      <p:grpSp>
        <p:nvGrpSpPr>
          <p:cNvPr id="10" name="Group 103"/>
          <p:cNvGrpSpPr>
            <a:grpSpLocks/>
          </p:cNvGrpSpPr>
          <p:nvPr/>
        </p:nvGrpSpPr>
        <p:grpSpPr bwMode="auto">
          <a:xfrm>
            <a:off x="4800600" y="1219200"/>
            <a:ext cx="4800600" cy="1465262"/>
            <a:chOff x="899885" y="2202229"/>
            <a:chExt cx="3299964" cy="1586196"/>
          </a:xfrm>
        </p:grpSpPr>
        <p:sp>
          <p:nvSpPr>
            <p:cNvPr id="11" name="Rectangle 10"/>
            <p:cNvSpPr/>
            <p:nvPr/>
          </p:nvSpPr>
          <p:spPr>
            <a:xfrm>
              <a:off x="899885" y="2367207"/>
              <a:ext cx="3299964" cy="1027677"/>
            </a:xfrm>
            <a:prstGeom prst="rect">
              <a:avLst/>
            </a:prstGeom>
            <a:solidFill>
              <a:schemeClr val="accent3"/>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 name="Picture 345" descr="shadow_1_m"/>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3" name="Picture 345" descr="shadow_1_m"/>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grpSp>
        <p:nvGrpSpPr>
          <p:cNvPr id="14" name="Group 102"/>
          <p:cNvGrpSpPr>
            <a:grpSpLocks/>
          </p:cNvGrpSpPr>
          <p:nvPr/>
        </p:nvGrpSpPr>
        <p:grpSpPr bwMode="auto">
          <a:xfrm>
            <a:off x="4800600" y="2438400"/>
            <a:ext cx="4876800" cy="2057400"/>
            <a:chOff x="899886" y="3534311"/>
            <a:chExt cx="3299963" cy="1586196"/>
          </a:xfrm>
        </p:grpSpPr>
        <p:sp>
          <p:nvSpPr>
            <p:cNvPr id="15" name="Rectangle 14"/>
            <p:cNvSpPr/>
            <p:nvPr/>
          </p:nvSpPr>
          <p:spPr>
            <a:xfrm>
              <a:off x="899886" y="3920979"/>
              <a:ext cx="3299963" cy="805986"/>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endParaRPr>
            </a:p>
          </p:txBody>
        </p:sp>
        <p:pic>
          <p:nvPicPr>
            <p:cNvPr id="16" name="Picture 345" descr="shadow_1_m"/>
            <p:cNvPicPr>
              <a:picLocks noChangeAspect="1" noChangeArrowheads="1"/>
            </p:cNvPicPr>
            <p:nvPr/>
          </p:nvPicPr>
          <p:blipFill>
            <a:blip r:embed="rId3"/>
            <a:srcRect t="61411"/>
            <a:stretch>
              <a:fillRect/>
            </a:stretch>
          </p:blipFill>
          <p:spPr bwMode="gray">
            <a:xfrm rot="5400000" flipV="1">
              <a:off x="146194" y="4288003"/>
              <a:ext cx="1586195" cy="78812"/>
            </a:xfrm>
            <a:prstGeom prst="rect">
              <a:avLst/>
            </a:prstGeom>
            <a:ln>
              <a:headEnd/>
              <a:tailEnd/>
            </a:ln>
          </p:spPr>
          <p:style>
            <a:lnRef idx="1">
              <a:schemeClr val="accent6"/>
            </a:lnRef>
            <a:fillRef idx="3">
              <a:schemeClr val="accent6"/>
            </a:fillRef>
            <a:effectRef idx="2">
              <a:schemeClr val="accent6"/>
            </a:effectRef>
            <a:fontRef idx="minor">
              <a:schemeClr val="lt1"/>
            </a:fontRef>
          </p:style>
        </p:pic>
        <p:pic>
          <p:nvPicPr>
            <p:cNvPr id="17" name="Picture 345" descr="shadow_1_m"/>
            <p:cNvPicPr>
              <a:picLocks noChangeAspect="1" noChangeArrowheads="1"/>
            </p:cNvPicPr>
            <p:nvPr/>
          </p:nvPicPr>
          <p:blipFill>
            <a:blip r:embed="rId4"/>
            <a:srcRect t="61411"/>
            <a:stretch>
              <a:fillRect/>
            </a:stretch>
          </p:blipFill>
          <p:spPr bwMode="gray">
            <a:xfrm rot="-5400000" flipH="1" flipV="1">
              <a:off x="3361846" y="4282504"/>
              <a:ext cx="1586195" cy="89811"/>
            </a:xfrm>
            <a:prstGeom prst="rect">
              <a:avLst/>
            </a:prstGeom>
            <a:ln>
              <a:headEnd/>
              <a:tailEnd/>
            </a:ln>
          </p:spPr>
          <p:style>
            <a:lnRef idx="1">
              <a:schemeClr val="accent6"/>
            </a:lnRef>
            <a:fillRef idx="3">
              <a:schemeClr val="accent6"/>
            </a:fillRef>
            <a:effectRef idx="2">
              <a:schemeClr val="accent6"/>
            </a:effectRef>
            <a:fontRef idx="minor">
              <a:schemeClr val="lt1"/>
            </a:fontRef>
          </p:style>
        </p:pic>
      </p:grpSp>
      <p:grpSp>
        <p:nvGrpSpPr>
          <p:cNvPr id="18" name="Group 103"/>
          <p:cNvGrpSpPr>
            <a:grpSpLocks/>
          </p:cNvGrpSpPr>
          <p:nvPr/>
        </p:nvGrpSpPr>
        <p:grpSpPr bwMode="auto">
          <a:xfrm>
            <a:off x="304800" y="2743200"/>
            <a:ext cx="3886200" cy="1465262"/>
            <a:chOff x="899885" y="2202229"/>
            <a:chExt cx="3299964" cy="1586196"/>
          </a:xfrm>
        </p:grpSpPr>
        <p:sp>
          <p:nvSpPr>
            <p:cNvPr id="19" name="Rectangle 18"/>
            <p:cNvSpPr/>
            <p:nvPr/>
          </p:nvSpPr>
          <p:spPr>
            <a:xfrm>
              <a:off x="899885" y="2449696"/>
              <a:ext cx="3299964" cy="94518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endParaRPr>
            </a:p>
          </p:txBody>
        </p:sp>
        <p:pic>
          <p:nvPicPr>
            <p:cNvPr id="20" name="Picture 345" descr="shadow_1_m"/>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ln>
              <a:headEnd/>
              <a:tailEnd/>
            </a:ln>
          </p:spPr>
          <p:style>
            <a:lnRef idx="1">
              <a:schemeClr val="accent1"/>
            </a:lnRef>
            <a:fillRef idx="2">
              <a:schemeClr val="accent1"/>
            </a:fillRef>
            <a:effectRef idx="1">
              <a:schemeClr val="accent1"/>
            </a:effectRef>
            <a:fontRef idx="minor">
              <a:schemeClr val="dk1"/>
            </a:fontRef>
          </p:style>
        </p:pic>
        <p:pic>
          <p:nvPicPr>
            <p:cNvPr id="21" name="Picture 345" descr="shadow_1_m"/>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ln>
              <a:headEnd/>
              <a:tailEnd/>
            </a:ln>
          </p:spPr>
          <p:style>
            <a:lnRef idx="1">
              <a:schemeClr val="accent1"/>
            </a:lnRef>
            <a:fillRef idx="2">
              <a:schemeClr val="accent1"/>
            </a:fillRef>
            <a:effectRef idx="1">
              <a:schemeClr val="accent1"/>
            </a:effectRef>
            <a:fontRef idx="minor">
              <a:schemeClr val="dk1"/>
            </a:fontRef>
          </p:style>
        </p:pic>
      </p:grpSp>
      <p:sp>
        <p:nvSpPr>
          <p:cNvPr id="22" name="Rectangle 21"/>
          <p:cNvSpPr/>
          <p:nvPr/>
        </p:nvSpPr>
        <p:spPr>
          <a:xfrm>
            <a:off x="5791200" y="1600200"/>
            <a:ext cx="2762295" cy="646331"/>
          </a:xfrm>
          <a:prstGeom prst="rect">
            <a:avLst/>
          </a:prstGeom>
        </p:spPr>
        <p:txBody>
          <a:bodyPr wrap="none">
            <a:spAutoFit/>
          </a:bodyPr>
          <a:lstStyle/>
          <a:p>
            <a:pPr algn="ctr"/>
            <a:r>
              <a:rPr lang="en-US" altLang="en-US" sz="3600" dirty="0" smtClean="0">
                <a:solidFill>
                  <a:srgbClr val="000000"/>
                </a:solidFill>
                <a:latin typeface="Times New Roman" pitchFamily="18" charset="0"/>
                <a:ea typeface="Calibri" pitchFamily="34" charset="0"/>
                <a:cs typeface="Times New Roman" pitchFamily="18" charset="0"/>
              </a:rPr>
              <a:t>B. </a:t>
            </a:r>
            <a:r>
              <a:rPr lang="en-US" altLang="en-US" sz="3600" dirty="0" err="1" smtClean="0">
                <a:solidFill>
                  <a:srgbClr val="000000"/>
                </a:solidFill>
                <a:latin typeface="Times New Roman" pitchFamily="18" charset="0"/>
                <a:ea typeface="Calibri" pitchFamily="34" charset="0"/>
                <a:cs typeface="Times New Roman" pitchFamily="18" charset="0"/>
              </a:rPr>
              <a:t>Nhiệt</a:t>
            </a:r>
            <a:r>
              <a:rPr lang="en-US" altLang="en-US" sz="3600" dirty="0" smtClean="0">
                <a:solidFill>
                  <a:srgbClr val="000000"/>
                </a:solidFill>
                <a:latin typeface="Times New Roman" pitchFamily="18" charset="0"/>
                <a:ea typeface="Calibri" pitchFamily="34" charset="0"/>
                <a:cs typeface="Times New Roman" pitchFamily="18" charset="0"/>
              </a:rPr>
              <a:t> </a:t>
            </a:r>
            <a:r>
              <a:rPr lang="en-US" altLang="en-US" sz="3600" dirty="0" err="1" smtClean="0">
                <a:solidFill>
                  <a:srgbClr val="000000"/>
                </a:solidFill>
                <a:latin typeface="Times New Roman" pitchFamily="18" charset="0"/>
                <a:ea typeface="Calibri" pitchFamily="34" charset="0"/>
                <a:cs typeface="Times New Roman" pitchFamily="18" charset="0"/>
              </a:rPr>
              <a:t>năng</a:t>
            </a:r>
            <a:endParaRPr lang="en-US" sz="3600" dirty="0">
              <a:solidFill>
                <a:prstClr val="black"/>
              </a:solidFill>
            </a:endParaRPr>
          </a:p>
        </p:txBody>
      </p:sp>
      <p:sp>
        <p:nvSpPr>
          <p:cNvPr id="23" name="Rectangle 22"/>
          <p:cNvSpPr/>
          <p:nvPr/>
        </p:nvSpPr>
        <p:spPr>
          <a:xfrm>
            <a:off x="838200" y="3124200"/>
            <a:ext cx="2852063" cy="646331"/>
          </a:xfrm>
          <a:prstGeom prst="rect">
            <a:avLst/>
          </a:prstGeom>
        </p:spPr>
        <p:txBody>
          <a:bodyPr wrap="none">
            <a:spAutoFit/>
          </a:bodyPr>
          <a:lstStyle/>
          <a:p>
            <a:r>
              <a:rPr lang="en-US" altLang="en-US" sz="3600" dirty="0" err="1" smtClean="0">
                <a:solidFill>
                  <a:srgbClr val="000000"/>
                </a:solidFill>
                <a:latin typeface="Times New Roman" pitchFamily="18" charset="0"/>
                <a:ea typeface="Calibri" pitchFamily="34" charset="0"/>
                <a:cs typeface="Times New Roman" pitchFamily="18" charset="0"/>
              </a:rPr>
              <a:t>C.Quang</a:t>
            </a:r>
            <a:r>
              <a:rPr lang="en-US" altLang="en-US" sz="3600" dirty="0" smtClean="0">
                <a:solidFill>
                  <a:srgbClr val="000000"/>
                </a:solidFill>
                <a:latin typeface="Times New Roman" pitchFamily="18" charset="0"/>
                <a:ea typeface="Calibri" pitchFamily="34" charset="0"/>
                <a:cs typeface="Times New Roman" pitchFamily="18" charset="0"/>
              </a:rPr>
              <a:t> </a:t>
            </a:r>
            <a:r>
              <a:rPr lang="en-US" altLang="en-US" sz="3600" dirty="0" err="1" smtClean="0">
                <a:solidFill>
                  <a:srgbClr val="000000"/>
                </a:solidFill>
                <a:latin typeface="Times New Roman" pitchFamily="18" charset="0"/>
                <a:ea typeface="Calibri" pitchFamily="34" charset="0"/>
                <a:cs typeface="Times New Roman" pitchFamily="18" charset="0"/>
              </a:rPr>
              <a:t>năng</a:t>
            </a:r>
            <a:endParaRPr lang="en-US" sz="3600" dirty="0">
              <a:solidFill>
                <a:prstClr val="black"/>
              </a:solidFill>
            </a:endParaRPr>
          </a:p>
        </p:txBody>
      </p:sp>
      <p:sp>
        <p:nvSpPr>
          <p:cNvPr id="24" name="Rectangle 23"/>
          <p:cNvSpPr/>
          <p:nvPr/>
        </p:nvSpPr>
        <p:spPr>
          <a:xfrm>
            <a:off x="4876800" y="2819400"/>
            <a:ext cx="4800601" cy="1200329"/>
          </a:xfrm>
          <a:prstGeom prst="rect">
            <a:avLst/>
          </a:prstGeom>
        </p:spPr>
        <p:txBody>
          <a:bodyPr wrap="square">
            <a:spAutoFit/>
          </a:bodyPr>
          <a:lstStyle/>
          <a:p>
            <a:pPr algn="ctr"/>
            <a:r>
              <a:rPr lang="vi-VN" altLang="en-US" sz="3600" dirty="0" smtClean="0">
                <a:solidFill>
                  <a:srgbClr val="000000"/>
                </a:solidFill>
                <a:latin typeface="Times New Roman" pitchFamily="18" charset="0"/>
                <a:ea typeface="Calibri" pitchFamily="34" charset="0"/>
                <a:cs typeface="Times New Roman" pitchFamily="18" charset="0"/>
              </a:rPr>
              <a:t>D</a:t>
            </a:r>
            <a:r>
              <a:rPr lang="en-US" altLang="en-US" sz="3600" dirty="0" smtClean="0">
                <a:solidFill>
                  <a:srgbClr val="000000"/>
                </a:solidFill>
                <a:latin typeface="Times New Roman" pitchFamily="18" charset="0"/>
                <a:ea typeface="Calibri" pitchFamily="34" charset="0"/>
                <a:cs typeface="Times New Roman" pitchFamily="18" charset="0"/>
              </a:rPr>
              <a:t>.</a:t>
            </a:r>
            <a:r>
              <a:rPr lang="en-US" altLang="en-US" sz="3600" dirty="0" err="1" smtClean="0">
                <a:solidFill>
                  <a:srgbClr val="000000"/>
                </a:solidFill>
                <a:latin typeface="Times New Roman" pitchFamily="18" charset="0"/>
                <a:ea typeface="Calibri" pitchFamily="34" charset="0"/>
                <a:cs typeface="Times New Roman" pitchFamily="18" charset="0"/>
              </a:rPr>
              <a:t>Điện</a:t>
            </a:r>
            <a:r>
              <a:rPr lang="en-US" altLang="en-US" sz="3600" dirty="0" smtClean="0">
                <a:solidFill>
                  <a:srgbClr val="000000"/>
                </a:solidFill>
                <a:latin typeface="Times New Roman" pitchFamily="18" charset="0"/>
                <a:ea typeface="Calibri" pitchFamily="34" charset="0"/>
                <a:cs typeface="Times New Roman" pitchFamily="18" charset="0"/>
              </a:rPr>
              <a:t> </a:t>
            </a:r>
            <a:r>
              <a:rPr lang="en-US" altLang="en-US" sz="3600" dirty="0" err="1" smtClean="0">
                <a:solidFill>
                  <a:srgbClr val="000000"/>
                </a:solidFill>
                <a:latin typeface="Times New Roman" pitchFamily="18" charset="0"/>
                <a:ea typeface="Calibri" pitchFamily="34" charset="0"/>
                <a:cs typeface="Times New Roman" pitchFamily="18" charset="0"/>
              </a:rPr>
              <a:t>năng</a:t>
            </a:r>
            <a:r>
              <a:rPr lang="vi-VN" altLang="en-US" sz="3600" dirty="0" smtClean="0">
                <a:solidFill>
                  <a:srgbClr val="000000"/>
                </a:solidFill>
                <a:latin typeface="Times New Roman" pitchFamily="18" charset="0"/>
                <a:ea typeface="Calibri" pitchFamily="34" charset="0"/>
                <a:cs typeface="Times New Roman" pitchFamily="18" charset="0"/>
              </a:rPr>
              <a:t>,Nhiệt năng,Quang năng</a:t>
            </a:r>
            <a:endParaRPr lang="en-US" sz="3600" dirty="0">
              <a:solidFill>
                <a:prstClr val="black"/>
              </a:solidFill>
            </a:endParaRPr>
          </a:p>
        </p:txBody>
      </p:sp>
      <p:sp>
        <p:nvSpPr>
          <p:cNvPr id="25" name="Oval 24"/>
          <p:cNvSpPr/>
          <p:nvPr/>
        </p:nvSpPr>
        <p:spPr>
          <a:xfrm>
            <a:off x="5257800" y="2895600"/>
            <a:ext cx="647700" cy="576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Rectangle 25"/>
          <p:cNvSpPr/>
          <p:nvPr/>
        </p:nvSpPr>
        <p:spPr>
          <a:xfrm>
            <a:off x="0" y="4343400"/>
            <a:ext cx="9982200" cy="1569660"/>
          </a:xfrm>
          <a:prstGeom prst="rect">
            <a:avLst/>
          </a:prstGeom>
        </p:spPr>
        <p:txBody>
          <a:bodyPr wrap="square">
            <a:spAutoFit/>
          </a:bodyPr>
          <a:lstStyle/>
          <a:p>
            <a:pPr algn="just"/>
            <a:r>
              <a:rPr lang="en-US" altLang="en-US" sz="3200" b="1" dirty="0" err="1" smtClean="0">
                <a:solidFill>
                  <a:srgbClr val="000000"/>
                </a:solidFill>
                <a:latin typeface="Times New Roman" pitchFamily="18" charset="0"/>
                <a:ea typeface="Calibri" pitchFamily="34" charset="0"/>
                <a:cs typeface="Times New Roman" pitchFamily="18" charset="0"/>
              </a:rPr>
              <a:t>Câu</a:t>
            </a:r>
            <a:r>
              <a:rPr lang="en-US" altLang="en-US" sz="3200" b="1" dirty="0" smtClean="0">
                <a:solidFill>
                  <a:srgbClr val="000000"/>
                </a:solidFill>
                <a:latin typeface="Times New Roman" pitchFamily="18" charset="0"/>
                <a:ea typeface="Calibri" pitchFamily="34" charset="0"/>
                <a:cs typeface="Times New Roman" pitchFamily="18" charset="0"/>
              </a:rPr>
              <a:t> 2: </a:t>
            </a:r>
            <a:r>
              <a:rPr lang="en-US" altLang="en-US" sz="3200" dirty="0" err="1" smtClean="0">
                <a:solidFill>
                  <a:srgbClr val="000000"/>
                </a:solidFill>
                <a:latin typeface="Times New Roman" pitchFamily="18" charset="0"/>
                <a:ea typeface="Calibri" pitchFamily="34" charset="0"/>
                <a:cs typeface="Times New Roman" pitchFamily="18" charset="0"/>
              </a:rPr>
              <a:t>Điền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từ</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còn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thiếu</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vào</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chỗ</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trống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trong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câu</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sau</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đây</a:t>
            </a:r>
            <a:r>
              <a:rPr lang="en-US" altLang="en-US" sz="3200" dirty="0" smtClean="0">
                <a:solidFill>
                  <a:srgbClr val="000000"/>
                </a:solidFill>
                <a:latin typeface="Times New Roman" pitchFamily="18" charset="0"/>
                <a:ea typeface="Calibri" pitchFamily="34" charset="0"/>
                <a:cs typeface="Times New Roman" pitchFamily="18" charset="0"/>
              </a:rPr>
              <a:t>:</a:t>
            </a:r>
          </a:p>
          <a:p>
            <a:pPr algn="just"/>
            <a:r>
              <a:rPr lang="en-US" altLang="en-US" sz="3200" dirty="0" err="1" smtClean="0">
                <a:solidFill>
                  <a:srgbClr val="000000"/>
                </a:solidFill>
                <a:latin typeface="Times New Roman" pitchFamily="18" charset="0"/>
                <a:ea typeface="Calibri" pitchFamily="34" charset="0"/>
                <a:cs typeface="Times New Roman" pitchFamily="18" charset="0"/>
              </a:rPr>
              <a:t>Ánh</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phát</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ra</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từ</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nguồn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và</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truyền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trong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không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gian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thành</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những</a:t>
            </a:r>
            <a:r>
              <a:rPr lang="en-US" altLang="en-US" sz="3200" dirty="0" smtClean="0">
                <a:solidFill>
                  <a:srgbClr val="000000"/>
                </a:solidFill>
                <a:latin typeface="Times New Roman" pitchFamily="18" charset="0"/>
                <a:ea typeface="Calibri" pitchFamily="34" charset="0"/>
                <a:cs typeface="Times New Roman" pitchFamily="18" charset="0"/>
              </a:rPr>
              <a:t>…</a:t>
            </a:r>
            <a:endParaRPr lang="en-US" altLang="en-US" sz="3200" dirty="0">
              <a:solidFill>
                <a:srgbClr val="000000"/>
              </a:solidFill>
              <a:latin typeface="Times New Roman" pitchFamily="18" charset="0"/>
              <a:ea typeface="Calibri" pitchFamily="34" charset="0"/>
              <a:cs typeface="Times New Roman" pitchFamily="18" charset="0"/>
            </a:endParaRPr>
          </a:p>
        </p:txBody>
      </p:sp>
      <p:sp>
        <p:nvSpPr>
          <p:cNvPr id="27" name="Rectangle 26"/>
          <p:cNvSpPr/>
          <p:nvPr/>
        </p:nvSpPr>
        <p:spPr>
          <a:xfrm>
            <a:off x="0" y="5943600"/>
            <a:ext cx="2743200" cy="584775"/>
          </a:xfrm>
          <a:prstGeom prst="rect">
            <a:avLst/>
          </a:prstGeom>
        </p:spPr>
        <p:txBody>
          <a:bodyPr wrap="square">
            <a:spAutoFit/>
          </a:bodyPr>
          <a:lstStyle/>
          <a:p>
            <a:r>
              <a:rPr lang="en-US" altLang="en-US" sz="3200" dirty="0" smtClean="0">
                <a:solidFill>
                  <a:srgbClr val="000000"/>
                </a:solidFill>
                <a:latin typeface="Times New Roman" pitchFamily="18" charset="0"/>
                <a:ea typeface="Calibri" pitchFamily="34" charset="0"/>
                <a:cs typeface="Times New Roman" pitchFamily="18" charset="0"/>
              </a:rPr>
              <a:t>A. </a:t>
            </a:r>
            <a:r>
              <a:rPr lang="en-US" altLang="en-US" sz="3200" dirty="0" err="1" smtClean="0">
                <a:solidFill>
                  <a:srgbClr val="000000"/>
                </a:solidFill>
                <a:latin typeface="Times New Roman" pitchFamily="18" charset="0"/>
                <a:ea typeface="Calibri" pitchFamily="34" charset="0"/>
                <a:cs typeface="Times New Roman" pitchFamily="18" charset="0"/>
              </a:rPr>
              <a:t>Chùm</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r>
              <a:rPr lang="en-US" altLang="en-US" sz="3200" dirty="0" smtClean="0">
                <a:solidFill>
                  <a:srgbClr val="000000"/>
                </a:solidFill>
                <a:latin typeface="Times New Roman" pitchFamily="18" charset="0"/>
                <a:ea typeface="Calibri" pitchFamily="34" charset="0"/>
                <a:cs typeface="Times New Roman" pitchFamily="18" charset="0"/>
              </a:rPr>
              <a:t> </a:t>
            </a:r>
            <a:endParaRPr lang="en-US" sz="3200" dirty="0">
              <a:solidFill>
                <a:prstClr val="black"/>
              </a:solidFill>
            </a:endParaRPr>
          </a:p>
        </p:txBody>
      </p:sp>
      <p:sp>
        <p:nvSpPr>
          <p:cNvPr id="28" name="Rectangle 27"/>
          <p:cNvSpPr/>
          <p:nvPr/>
        </p:nvSpPr>
        <p:spPr>
          <a:xfrm>
            <a:off x="2514600" y="5943600"/>
            <a:ext cx="2124299" cy="584775"/>
          </a:xfrm>
          <a:prstGeom prst="rect">
            <a:avLst/>
          </a:prstGeom>
        </p:spPr>
        <p:txBody>
          <a:bodyPr wrap="none">
            <a:spAutoFit/>
          </a:bodyPr>
          <a:lstStyle/>
          <a:p>
            <a:r>
              <a:rPr lang="en-US" altLang="en-US" sz="3200" dirty="0" err="1" smtClean="0">
                <a:solidFill>
                  <a:srgbClr val="000000"/>
                </a:solidFill>
                <a:latin typeface="Times New Roman" pitchFamily="18" charset="0"/>
                <a:ea typeface="Calibri" pitchFamily="34" charset="0"/>
                <a:cs typeface="Times New Roman" pitchFamily="18" charset="0"/>
              </a:rPr>
              <a:t>B.Ánh</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endParaRPr lang="en-US" sz="3200" dirty="0">
              <a:solidFill>
                <a:prstClr val="black"/>
              </a:solidFill>
            </a:endParaRPr>
          </a:p>
        </p:txBody>
      </p:sp>
      <p:sp>
        <p:nvSpPr>
          <p:cNvPr id="29" name="Rectangle 28"/>
          <p:cNvSpPr/>
          <p:nvPr/>
        </p:nvSpPr>
        <p:spPr>
          <a:xfrm>
            <a:off x="4648200" y="5943600"/>
            <a:ext cx="1949573" cy="584775"/>
          </a:xfrm>
          <a:prstGeom prst="rect">
            <a:avLst/>
          </a:prstGeom>
        </p:spPr>
        <p:txBody>
          <a:bodyPr wrap="none">
            <a:spAutoFit/>
          </a:bodyPr>
          <a:lstStyle/>
          <a:p>
            <a:r>
              <a:rPr lang="en-US" altLang="en-US" sz="3200" dirty="0" err="1" smtClean="0">
                <a:solidFill>
                  <a:srgbClr val="000000"/>
                </a:solidFill>
                <a:latin typeface="Times New Roman" pitchFamily="18" charset="0"/>
                <a:ea typeface="Calibri" pitchFamily="34" charset="0"/>
                <a:cs typeface="Times New Roman" pitchFamily="18" charset="0"/>
              </a:rPr>
              <a:t>C.Tia</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endParaRPr lang="en-US" sz="3200" dirty="0">
              <a:solidFill>
                <a:prstClr val="black"/>
              </a:solidFill>
            </a:endParaRPr>
          </a:p>
        </p:txBody>
      </p:sp>
      <p:sp>
        <p:nvSpPr>
          <p:cNvPr id="30" name="Rectangle 29"/>
          <p:cNvSpPr/>
          <p:nvPr/>
        </p:nvSpPr>
        <p:spPr>
          <a:xfrm>
            <a:off x="6604522" y="5943600"/>
            <a:ext cx="2539478" cy="584775"/>
          </a:xfrm>
          <a:prstGeom prst="rect">
            <a:avLst/>
          </a:prstGeom>
        </p:spPr>
        <p:txBody>
          <a:bodyPr wrap="none">
            <a:spAutoFit/>
          </a:bodyPr>
          <a:lstStyle/>
          <a:p>
            <a:r>
              <a:rPr lang="en-US" altLang="en-US" sz="3200" dirty="0" err="1" smtClean="0">
                <a:solidFill>
                  <a:srgbClr val="000000"/>
                </a:solidFill>
                <a:latin typeface="Times New Roman" pitchFamily="18" charset="0"/>
                <a:ea typeface="Calibri" pitchFamily="34" charset="0"/>
                <a:cs typeface="Times New Roman" pitchFamily="18" charset="0"/>
              </a:rPr>
              <a:t>D.Năng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lượng</a:t>
            </a:r>
            <a:endParaRPr lang="en-US" sz="3200" dirty="0">
              <a:solidFill>
                <a:prstClr val="black"/>
              </a:solidFill>
            </a:endParaRPr>
          </a:p>
        </p:txBody>
      </p:sp>
      <p:sp>
        <p:nvSpPr>
          <p:cNvPr id="31" name="Oval 30"/>
          <p:cNvSpPr/>
          <p:nvPr/>
        </p:nvSpPr>
        <p:spPr>
          <a:xfrm>
            <a:off x="1" y="6019800"/>
            <a:ext cx="533400" cy="4206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6230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Horizont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Horizont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strips(down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1000" fill="hold"/>
                                        <p:tgtEl>
                                          <p:spTgt spid="24"/>
                                        </p:tgtEl>
                                        <p:attrNameLst>
                                          <p:attrName>ppt_w</p:attrName>
                                        </p:attrNameLst>
                                      </p:cBhvr>
                                      <p:tavLst>
                                        <p:tav tm="0">
                                          <p:val>
                                            <p:strVal val="#ppt_w*0.70"/>
                                          </p:val>
                                        </p:tav>
                                        <p:tav tm="100000">
                                          <p:val>
                                            <p:strVal val="#ppt_w"/>
                                          </p:val>
                                        </p:tav>
                                      </p:tavLst>
                                    </p:anim>
                                    <p:anim calcmode="lin" valueType="num">
                                      <p:cBhvr>
                                        <p:cTn id="55" dur="1000" fill="hold"/>
                                        <p:tgtEl>
                                          <p:spTgt spid="24"/>
                                        </p:tgtEl>
                                        <p:attrNameLst>
                                          <p:attrName>ppt_h</p:attrName>
                                        </p:attrNameLst>
                                      </p:cBhvr>
                                      <p:tavLst>
                                        <p:tav tm="0">
                                          <p:val>
                                            <p:strVal val="#ppt_h"/>
                                          </p:val>
                                        </p:tav>
                                        <p:tav tm="100000">
                                          <p:val>
                                            <p:strVal val="#ppt_h"/>
                                          </p:val>
                                        </p:tav>
                                      </p:tavLst>
                                    </p:anim>
                                    <p:animEffect transition="in" filter="fade">
                                      <p:cBhvr>
                                        <p:cTn id="56" dur="10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checkerboard(across)">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3" presetClass="entr" presetSubtype="16"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plus(in)">
                                      <p:cBhvr>
                                        <p:cTn id="77" dur="20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4"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heel(4)">
                                      <p:cBhvr>
                                        <p:cTn id="82" dur="20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4"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heel(4)">
                                      <p:cBhvr>
                                        <p:cTn id="87" dur="20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circle(in)">
                                      <p:cBhvr>
                                        <p:cTn id="9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23" grpId="0"/>
      <p:bldP spid="24" grpId="0"/>
      <p:bldP spid="25" grpId="0" animBg="1"/>
      <p:bldP spid="26" grpId="0"/>
      <p:bldP spid="27" grpId="0"/>
      <p:bldP spid="28" grpId="0"/>
      <p:bldP spid="29" grpId="0"/>
      <p:bldP spid="30" grpId="0"/>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28600"/>
            <a:ext cx="9144000" cy="5016758"/>
          </a:xfrm>
          <a:prstGeom prst="rect">
            <a:avLst/>
          </a:prstGeom>
        </p:spPr>
        <p:txBody>
          <a:bodyPr wrap="square">
            <a:spAutoFit/>
          </a:bodyPr>
          <a:lstStyle/>
          <a:p>
            <a:pPr algn="just"/>
            <a:r>
              <a:rPr lang="en-US" altLang="en-US" sz="3200" b="1" dirty="0" err="1" smtClean="0">
                <a:solidFill>
                  <a:prstClr val="black"/>
                </a:solidFill>
                <a:latin typeface="Times New Roman" pitchFamily="18" charset="0"/>
                <a:ea typeface="Calibri" pitchFamily="34" charset="0"/>
                <a:cs typeface="Times New Roman" pitchFamily="18" charset="0"/>
              </a:rPr>
              <a:t>Câu</a:t>
            </a:r>
            <a:r>
              <a:rPr lang="en-US" altLang="en-US" sz="3200" b="1" dirty="0" smtClean="0">
                <a:solidFill>
                  <a:prstClr val="black"/>
                </a:solidFill>
                <a:latin typeface="Times New Roman" pitchFamily="18" charset="0"/>
                <a:ea typeface="Calibri" pitchFamily="34" charset="0"/>
                <a:cs typeface="Times New Roman" pitchFamily="18" charset="0"/>
              </a:rPr>
              <a:t> 3: </a:t>
            </a:r>
            <a:r>
              <a:rPr lang="en-US" altLang="en-US" sz="3200" b="1" dirty="0" err="1" smtClean="0">
                <a:solidFill>
                  <a:prstClr val="black"/>
                </a:solidFill>
                <a:latin typeface="Times New Roman" pitchFamily="18" charset="0"/>
                <a:ea typeface="Calibri" pitchFamily="34" charset="0"/>
                <a:cs typeface="Times New Roman" pitchFamily="18" charset="0"/>
              </a:rPr>
              <a:t>Có</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mấy</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loại</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chùm</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sáng</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thường</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gặp</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Đó</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là</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các</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chùm</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sáng</a:t>
            </a:r>
            <a:r>
              <a:rPr lang="en-US" altLang="en-US" sz="3200" b="1" dirty="0" smtClean="0">
                <a:solidFill>
                  <a:prstClr val="black"/>
                </a:solidFill>
                <a:latin typeface="Times New Roman" pitchFamily="18" charset="0"/>
                <a:ea typeface="Calibri" pitchFamily="34" charset="0"/>
                <a:cs typeface="Times New Roman" pitchFamily="18" charset="0"/>
              </a:rPr>
              <a:t> </a:t>
            </a:r>
            <a:r>
              <a:rPr lang="en-US" altLang="en-US" sz="3200" b="1" dirty="0" err="1" smtClean="0">
                <a:solidFill>
                  <a:prstClr val="black"/>
                </a:solidFill>
                <a:latin typeface="Times New Roman" pitchFamily="18" charset="0"/>
                <a:ea typeface="Calibri" pitchFamily="34" charset="0"/>
                <a:cs typeface="Times New Roman" pitchFamily="18" charset="0"/>
              </a:rPr>
              <a:t>nào</a:t>
            </a:r>
            <a:r>
              <a:rPr lang="en-US" altLang="en-US" sz="3200" b="1" dirty="0" smtClean="0">
                <a:solidFill>
                  <a:prstClr val="black"/>
                </a:solidFill>
                <a:latin typeface="Times New Roman" pitchFamily="18" charset="0"/>
                <a:ea typeface="Calibri" pitchFamily="34" charset="0"/>
                <a:cs typeface="Times New Roman" pitchFamily="18" charset="0"/>
              </a:rPr>
              <a:t>?</a:t>
            </a:r>
            <a:endParaRPr lang="en-US" altLang="en-US" sz="3200" dirty="0" smtClean="0">
              <a:solidFill>
                <a:prstClr val="black"/>
              </a:solidFill>
              <a:latin typeface="Times New Roman" pitchFamily="18" charset="0"/>
              <a:ea typeface="Calibri" pitchFamily="34" charset="0"/>
              <a:cs typeface="Times New Roman" pitchFamily="18" charset="0"/>
            </a:endParaRPr>
          </a:p>
          <a:p>
            <a:pPr algn="just"/>
            <a:r>
              <a:rPr lang="en-US" altLang="en-US" sz="3200" b="1" dirty="0" smtClean="0">
                <a:solidFill>
                  <a:prstClr val="black"/>
                </a:solidFill>
                <a:latin typeface="Times New Roman" pitchFamily="18" charset="0"/>
                <a:ea typeface="Calibri" pitchFamily="34" charset="0"/>
                <a:cs typeface="Times New Roman" pitchFamily="18" charset="0"/>
              </a:rPr>
              <a:t>A</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Có</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hai</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loại</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song </a:t>
            </a:r>
            <a:r>
              <a:rPr lang="en-US" altLang="en-US" sz="3200" dirty="0" err="1" smtClean="0">
                <a:solidFill>
                  <a:prstClr val="black"/>
                </a:solidFill>
                <a:latin typeface="Times New Roman" pitchFamily="18" charset="0"/>
                <a:ea typeface="Calibri" pitchFamily="34" charset="0"/>
                <a:cs typeface="Times New Roman" pitchFamily="18" charset="0"/>
              </a:rPr>
              <a:t>song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và</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giao</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nhau</a:t>
            </a:r>
            <a:endParaRPr lang="en-US" altLang="en-US" sz="3200" dirty="0" smtClean="0">
              <a:solidFill>
                <a:prstClr val="black"/>
              </a:solidFill>
              <a:latin typeface="Times New Roman" pitchFamily="18" charset="0"/>
              <a:ea typeface="Calibri" pitchFamily="34" charset="0"/>
              <a:cs typeface="Times New Roman" pitchFamily="18" charset="0"/>
            </a:endParaRPr>
          </a:p>
          <a:p>
            <a:pPr algn="just"/>
            <a:r>
              <a:rPr lang="en-US" altLang="en-US" sz="3200" b="1" dirty="0" smtClean="0">
                <a:solidFill>
                  <a:prstClr val="black"/>
                </a:solidFill>
                <a:latin typeface="Times New Roman" pitchFamily="18" charset="0"/>
                <a:ea typeface="Calibri" pitchFamily="34" charset="0"/>
                <a:cs typeface="Times New Roman" pitchFamily="18" charset="0"/>
              </a:rPr>
              <a:t>B</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Có</a:t>
            </a:r>
            <a:r>
              <a:rPr lang="en-US" altLang="en-US" sz="3200" dirty="0" smtClean="0">
                <a:solidFill>
                  <a:prstClr val="black"/>
                </a:solidFill>
                <a:latin typeface="Times New Roman" pitchFamily="18" charset="0"/>
                <a:ea typeface="Calibri" pitchFamily="34" charset="0"/>
                <a:cs typeface="Times New Roman" pitchFamily="18" charset="0"/>
              </a:rPr>
              <a:t> 3 </a:t>
            </a:r>
            <a:r>
              <a:rPr lang="en-US" altLang="en-US" sz="3200" dirty="0" err="1" smtClean="0">
                <a:solidFill>
                  <a:prstClr val="black"/>
                </a:solidFill>
                <a:latin typeface="Times New Roman" pitchFamily="18" charset="0"/>
                <a:ea typeface="Calibri" pitchFamily="34" charset="0"/>
                <a:cs typeface="Times New Roman" pitchFamily="18" charset="0"/>
              </a:rPr>
              <a:t>loại</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song </a:t>
            </a:r>
            <a:r>
              <a:rPr lang="en-US" altLang="en-US" sz="3200" dirty="0" err="1" smtClean="0">
                <a:solidFill>
                  <a:prstClr val="black"/>
                </a:solidFill>
                <a:latin typeface="Times New Roman" pitchFamily="18" charset="0"/>
                <a:ea typeface="Calibri" pitchFamily="34" charset="0"/>
                <a:cs typeface="Times New Roman" pitchFamily="18" charset="0"/>
              </a:rPr>
              <a:t>song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hội</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tụ</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phân</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kỳ</a:t>
            </a:r>
            <a:r>
              <a:rPr lang="en-US" altLang="en-US" sz="3200" dirty="0" smtClean="0">
                <a:solidFill>
                  <a:prstClr val="black"/>
                </a:solidFill>
                <a:latin typeface="Times New Roman" pitchFamily="18" charset="0"/>
                <a:ea typeface="Calibri" pitchFamily="34" charset="0"/>
                <a:cs typeface="Times New Roman" pitchFamily="18" charset="0"/>
              </a:rPr>
              <a:t>.</a:t>
            </a:r>
          </a:p>
          <a:p>
            <a:pPr algn="just"/>
            <a:r>
              <a:rPr lang="en-US" altLang="en-US" sz="3200" b="1" dirty="0" smtClean="0">
                <a:solidFill>
                  <a:prstClr val="black"/>
                </a:solidFill>
                <a:latin typeface="Times New Roman" pitchFamily="18" charset="0"/>
                <a:ea typeface="Calibri" pitchFamily="34" charset="0"/>
                <a:cs typeface="Times New Roman" pitchFamily="18" charset="0"/>
              </a:rPr>
              <a:t>C</a:t>
            </a:r>
            <a:r>
              <a:rPr lang="en-US" altLang="en-US" sz="3200" dirty="0" smtClean="0">
                <a:solidFill>
                  <a:prstClr val="black"/>
                </a:solidFill>
                <a:latin typeface="Times New Roman" pitchFamily="18" charset="0"/>
                <a:ea typeface="Calibri" pitchFamily="34" charset="0"/>
                <a:cs typeface="Times New Roman" pitchFamily="18" charset="0"/>
              </a:rPr>
              <a:t>. C</a:t>
            </a:r>
            <a:r>
              <a:rPr lang="vi-VN" altLang="en-US" sz="3200" dirty="0" smtClean="0">
                <a:solidFill>
                  <a:prstClr val="black"/>
                </a:solidFill>
                <a:latin typeface="Times New Roman" pitchFamily="18" charset="0"/>
                <a:ea typeface="Calibri" pitchFamily="34" charset="0"/>
                <a:cs typeface="Times New Roman" pitchFamily="18" charset="0"/>
              </a:rPr>
              <a:t>ó </a:t>
            </a:r>
            <a:r>
              <a:rPr lang="en-US" altLang="en-US" sz="3200" dirty="0" smtClean="0">
                <a:solidFill>
                  <a:prstClr val="black"/>
                </a:solidFill>
                <a:latin typeface="Times New Roman" pitchFamily="18" charset="0"/>
                <a:ea typeface="Calibri" pitchFamily="34" charset="0"/>
                <a:cs typeface="Times New Roman" pitchFamily="18" charset="0"/>
              </a:rPr>
              <a:t>2 </a:t>
            </a:r>
            <a:r>
              <a:rPr lang="en-US" altLang="en-US" sz="3200" dirty="0" err="1" smtClean="0">
                <a:solidFill>
                  <a:prstClr val="black"/>
                </a:solidFill>
                <a:latin typeface="Times New Roman" pitchFamily="18" charset="0"/>
                <a:ea typeface="Calibri" pitchFamily="34" charset="0"/>
                <a:cs typeface="Times New Roman" pitchFamily="18" charset="0"/>
              </a:rPr>
              <a:t>loại</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song </a:t>
            </a:r>
            <a:r>
              <a:rPr lang="en-US" altLang="en-US" sz="3200" dirty="0" err="1" smtClean="0">
                <a:solidFill>
                  <a:prstClr val="black"/>
                </a:solidFill>
                <a:latin typeface="Times New Roman" pitchFamily="18" charset="0"/>
                <a:ea typeface="Calibri" pitchFamily="34" charset="0"/>
                <a:cs typeface="Times New Roman" pitchFamily="18" charset="0"/>
              </a:rPr>
              <a:t>song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và</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phân</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kỳ</a:t>
            </a:r>
            <a:endParaRPr lang="en-US" altLang="en-US" sz="3200" dirty="0" smtClean="0">
              <a:solidFill>
                <a:prstClr val="black"/>
              </a:solidFill>
              <a:latin typeface="Times New Roman" pitchFamily="18" charset="0"/>
              <a:ea typeface="Calibri" pitchFamily="34" charset="0"/>
              <a:cs typeface="Times New Roman" pitchFamily="18" charset="0"/>
            </a:endParaRPr>
          </a:p>
          <a:p>
            <a:pPr algn="just"/>
            <a:r>
              <a:rPr lang="en-US" altLang="en-US" sz="3200" b="1" dirty="0" smtClean="0">
                <a:solidFill>
                  <a:prstClr val="black"/>
                </a:solidFill>
                <a:latin typeface="Times New Roman" pitchFamily="18" charset="0"/>
                <a:ea typeface="Calibri" pitchFamily="34" charset="0"/>
                <a:cs typeface="Times New Roman" pitchFamily="18" charset="0"/>
              </a:rPr>
              <a:t>D</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Có</a:t>
            </a:r>
            <a:r>
              <a:rPr lang="en-US" altLang="en-US" sz="3200" dirty="0" smtClean="0">
                <a:solidFill>
                  <a:prstClr val="black"/>
                </a:solidFill>
                <a:latin typeface="Times New Roman" pitchFamily="18" charset="0"/>
                <a:ea typeface="Calibri" pitchFamily="34" charset="0"/>
                <a:cs typeface="Times New Roman" pitchFamily="18" charset="0"/>
              </a:rPr>
              <a:t> 3 </a:t>
            </a:r>
            <a:r>
              <a:rPr lang="en-US" altLang="en-US" sz="3200" dirty="0" err="1" smtClean="0">
                <a:solidFill>
                  <a:prstClr val="black"/>
                </a:solidFill>
                <a:latin typeface="Times New Roman" pitchFamily="18" charset="0"/>
                <a:ea typeface="Calibri" pitchFamily="34" charset="0"/>
                <a:cs typeface="Times New Roman" pitchFamily="18" charset="0"/>
              </a:rPr>
              <a:t>loại</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song </a:t>
            </a:r>
            <a:r>
              <a:rPr lang="en-US" altLang="en-US" sz="3200" dirty="0" err="1" smtClean="0">
                <a:solidFill>
                  <a:prstClr val="black"/>
                </a:solidFill>
                <a:latin typeface="Times New Roman" pitchFamily="18" charset="0"/>
                <a:ea typeface="Calibri" pitchFamily="34" charset="0"/>
                <a:cs typeface="Times New Roman" pitchFamily="18" charset="0"/>
              </a:rPr>
              <a:t>song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giao</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nhau</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chùm</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sáng</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phân</a:t>
            </a:r>
            <a:r>
              <a:rPr lang="en-US" altLang="en-US" sz="3200" dirty="0" smtClean="0">
                <a:solidFill>
                  <a:prstClr val="black"/>
                </a:solidFill>
                <a:latin typeface="Times New Roman" pitchFamily="18" charset="0"/>
                <a:ea typeface="Calibri" pitchFamily="34" charset="0"/>
                <a:cs typeface="Times New Roman" pitchFamily="18" charset="0"/>
              </a:rPr>
              <a:t> </a:t>
            </a:r>
            <a:r>
              <a:rPr lang="en-US" altLang="en-US" sz="3200" dirty="0" err="1" smtClean="0">
                <a:solidFill>
                  <a:prstClr val="black"/>
                </a:solidFill>
                <a:latin typeface="Times New Roman" pitchFamily="18" charset="0"/>
                <a:ea typeface="Calibri" pitchFamily="34" charset="0"/>
                <a:cs typeface="Times New Roman" pitchFamily="18" charset="0"/>
              </a:rPr>
              <a:t>kỳ</a:t>
            </a:r>
            <a:r>
              <a:rPr lang="en-US" altLang="en-US" sz="3200" dirty="0" smtClean="0">
                <a:solidFill>
                  <a:prstClr val="black"/>
                </a:solidFill>
                <a:latin typeface="Times New Roman" pitchFamily="18" charset="0"/>
                <a:ea typeface="Calibri" pitchFamily="34" charset="0"/>
                <a:cs typeface="Times New Roman" pitchFamily="18" charset="0"/>
              </a:rPr>
              <a:t>. </a:t>
            </a:r>
            <a:endParaRPr lang="en-US" altLang="en-US" sz="3200" dirty="0">
              <a:solidFill>
                <a:prstClr val="black"/>
              </a:solidFill>
              <a:latin typeface="Times New Roman" pitchFamily="18" charset="0"/>
              <a:ea typeface="Calibri" pitchFamily="34" charset="0"/>
              <a:cs typeface="Times New Roman" pitchFamily="18" charset="0"/>
            </a:endParaRPr>
          </a:p>
        </p:txBody>
      </p:sp>
      <p:sp>
        <p:nvSpPr>
          <p:cNvPr id="42" name="Oval 41"/>
          <p:cNvSpPr/>
          <p:nvPr/>
        </p:nvSpPr>
        <p:spPr>
          <a:xfrm>
            <a:off x="0" y="2209800"/>
            <a:ext cx="631825"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35120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991600" cy="6186309"/>
          </a:xfrm>
          <a:prstGeom prst="rect">
            <a:avLst/>
          </a:prstGeom>
        </p:spPr>
        <p:txBody>
          <a:bodyPr wrap="square">
            <a:spAutoFit/>
          </a:bodyPr>
          <a:lstStyle/>
          <a:p>
            <a:r>
              <a:rPr lang="en-US" altLang="en-US" sz="3600" b="1" dirty="0" err="1" smtClean="0">
                <a:solidFill>
                  <a:prstClr val="black"/>
                </a:solidFill>
                <a:latin typeface="Times New Roman" pitchFamily="18" charset="0"/>
                <a:ea typeface="Calibri" pitchFamily="34" charset="0"/>
                <a:cs typeface="Times New Roman" pitchFamily="18" charset="0"/>
              </a:rPr>
              <a:t>Câu</a:t>
            </a:r>
            <a:r>
              <a:rPr lang="en-US" altLang="en-US" sz="3600" b="1" dirty="0" smtClean="0">
                <a:solidFill>
                  <a:prstClr val="black"/>
                </a:solidFill>
                <a:latin typeface="Times New Roman" pitchFamily="18" charset="0"/>
                <a:ea typeface="Calibri" pitchFamily="34" charset="0"/>
                <a:cs typeface="Times New Roman" pitchFamily="18" charset="0"/>
              </a:rPr>
              <a:t> 4</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Người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ta</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quy</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ước</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vẽ</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chùm</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như</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thế</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nào</a:t>
            </a:r>
            <a:r>
              <a:rPr lang="en-US" altLang="en-US" sz="3600" dirty="0" smtClean="0">
                <a:solidFill>
                  <a:prstClr val="black"/>
                </a:solidFill>
                <a:latin typeface="Times New Roman" pitchFamily="18" charset="0"/>
                <a:ea typeface="Calibri" pitchFamily="34" charset="0"/>
                <a:cs typeface="Times New Roman" pitchFamily="18" charset="0"/>
              </a:rPr>
              <a:t>?</a:t>
            </a:r>
          </a:p>
          <a:p>
            <a:r>
              <a:rPr lang="en-US" altLang="en-US" sz="3600" dirty="0" smtClean="0">
                <a:solidFill>
                  <a:prstClr val="black"/>
                </a:solidFill>
                <a:latin typeface="Times New Roman" pitchFamily="18" charset="0"/>
                <a:ea typeface="Calibri" pitchFamily="34" charset="0"/>
                <a:cs typeface="Times New Roman" pitchFamily="18" charset="0"/>
              </a:rPr>
              <a:t>A. </a:t>
            </a:r>
            <a:r>
              <a:rPr lang="en-US" altLang="en-US" sz="3600" dirty="0" err="1" smtClean="0">
                <a:solidFill>
                  <a:prstClr val="black"/>
                </a:solidFill>
                <a:latin typeface="Times New Roman" pitchFamily="18" charset="0"/>
                <a:ea typeface="Calibri" pitchFamily="34" charset="0"/>
                <a:cs typeface="Times New Roman" pitchFamily="18" charset="0"/>
              </a:rPr>
              <a:t>Quy</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ước</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vẽ</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chùm</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bằng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hai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đoạn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thẳng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giới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hạn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chùm</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a:t>
            </a:r>
          </a:p>
          <a:p>
            <a:r>
              <a:rPr lang="en-US" altLang="en-US" sz="3600" dirty="0" smtClean="0">
                <a:solidFill>
                  <a:prstClr val="black"/>
                </a:solidFill>
                <a:latin typeface="Times New Roman" pitchFamily="18" charset="0"/>
                <a:ea typeface="Calibri" pitchFamily="34" charset="0"/>
                <a:cs typeface="Times New Roman" pitchFamily="18" charset="0"/>
              </a:rPr>
              <a:t>B. </a:t>
            </a:r>
            <a:r>
              <a:rPr lang="en-US" altLang="en-US" sz="3600" dirty="0" err="1" smtClean="0">
                <a:solidFill>
                  <a:prstClr val="black"/>
                </a:solidFill>
                <a:latin typeface="Times New Roman" pitchFamily="18" charset="0"/>
                <a:ea typeface="Calibri" pitchFamily="34" charset="0"/>
                <a:cs typeface="Times New Roman" pitchFamily="18" charset="0"/>
              </a:rPr>
              <a:t>Quy</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ước</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vẽ</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chùm</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bằng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hai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mũi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tên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chỉ</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đường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truyền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của</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ánh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a:t>
            </a:r>
          </a:p>
          <a:p>
            <a:r>
              <a:rPr lang="en-US" altLang="en-US" sz="3600" dirty="0" smtClean="0">
                <a:solidFill>
                  <a:prstClr val="black"/>
                </a:solidFill>
                <a:latin typeface="Times New Roman" pitchFamily="18" charset="0"/>
                <a:ea typeface="Calibri" pitchFamily="34" charset="0"/>
                <a:cs typeface="Times New Roman" pitchFamily="18" charset="0"/>
              </a:rPr>
              <a:t>C. </a:t>
            </a:r>
            <a:r>
              <a:rPr lang="en-US" altLang="en-US" sz="3600" dirty="0" err="1" smtClean="0">
                <a:solidFill>
                  <a:prstClr val="black"/>
                </a:solidFill>
                <a:latin typeface="Times New Roman" pitchFamily="18" charset="0"/>
                <a:ea typeface="Calibri" pitchFamily="34" charset="0"/>
                <a:cs typeface="Times New Roman" pitchFamily="18" charset="0"/>
              </a:rPr>
              <a:t>Quy</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ước</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vẽ</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chùm</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bằng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hai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đoạn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thẳng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giới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hạn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chùm</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có</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mũi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tên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chỉ</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đường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truyền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của</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ánh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a:t>
            </a:r>
          </a:p>
          <a:p>
            <a:r>
              <a:rPr lang="en-US" altLang="en-US" sz="3600" dirty="0" smtClean="0">
                <a:solidFill>
                  <a:prstClr val="black"/>
                </a:solidFill>
                <a:latin typeface="Times New Roman" pitchFamily="18" charset="0"/>
                <a:ea typeface="Calibri" pitchFamily="34" charset="0"/>
                <a:cs typeface="Times New Roman" pitchFamily="18" charset="0"/>
              </a:rPr>
              <a:t>D. </a:t>
            </a:r>
            <a:r>
              <a:rPr lang="en-US" altLang="en-US" sz="3600" dirty="0" err="1" smtClean="0">
                <a:solidFill>
                  <a:prstClr val="black"/>
                </a:solidFill>
                <a:latin typeface="Times New Roman" pitchFamily="18" charset="0"/>
                <a:ea typeface="Calibri" pitchFamily="34" charset="0"/>
                <a:cs typeface="Times New Roman" pitchFamily="18" charset="0"/>
              </a:rPr>
              <a:t>Quy</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ước</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vẽ</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chùm</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bằng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các</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đoạn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thẳng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có</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sự</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giới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hạn</a:t>
            </a:r>
            <a:r>
              <a:rPr lang="en-US" altLang="en-US" sz="3600" dirty="0" smtClean="0">
                <a:solidFill>
                  <a:prstClr val="black"/>
                </a:solidFill>
                <a:latin typeface="Times New Roman" pitchFamily="18" charset="0"/>
                <a:ea typeface="Calibri" pitchFamily="34" charset="0"/>
                <a:cs typeface="Times New Roman" pitchFamily="18" charset="0"/>
              </a:rPr>
              <a:t>.</a:t>
            </a:r>
            <a:endParaRPr lang="en-US" sz="3600" dirty="0">
              <a:solidFill>
                <a:prstClr val="black"/>
              </a:solidFill>
            </a:endParaRPr>
          </a:p>
        </p:txBody>
      </p:sp>
      <p:sp>
        <p:nvSpPr>
          <p:cNvPr id="5" name="Oval 4"/>
          <p:cNvSpPr/>
          <p:nvPr/>
        </p:nvSpPr>
        <p:spPr>
          <a:xfrm>
            <a:off x="0" y="3505200"/>
            <a:ext cx="631825"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35456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99+ hình nền powerpoint màu hồng đẹp xuất sắc, tải về ng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144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90800" y="152400"/>
            <a:ext cx="4148893" cy="10156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50" normalizeH="0" baseline="0" noProof="0" dirty="0" smtClean="0">
                <a:ln w="12700" cmpd="sng">
                  <a:solidFill>
                    <a:srgbClr val="F79646">
                      <a:satMod val="120000"/>
                      <a:shade val="80000"/>
                    </a:srgbClr>
                  </a:solidFill>
                  <a:prstDash val="solid"/>
                </a:ln>
                <a:solidFill>
                  <a:srgbClr val="FF0000"/>
                </a:solidFill>
                <a:effectLst>
                  <a:glow rad="53100">
                    <a:srgbClr val="F79646">
                      <a:satMod val="180000"/>
                      <a:alpha val="30000"/>
                    </a:srgbClr>
                  </a:glow>
                </a:effectLst>
                <a:uLnTx/>
                <a:uFillTx/>
                <a:latin typeface="Times New Roman"/>
              </a:rPr>
              <a:t>NỘI</a:t>
            </a:r>
            <a:r>
              <a:rPr kumimoji="0" lang="en-US" altLang="en-US" sz="6000" b="1" i="0" u="none" strike="noStrike" kern="0" cap="none" spc="50" normalizeH="0" noProof="0" dirty="0" smtClean="0">
                <a:ln w="12700" cmpd="sng">
                  <a:solidFill>
                    <a:srgbClr val="F79646">
                      <a:satMod val="120000"/>
                      <a:shade val="80000"/>
                    </a:srgbClr>
                  </a:solidFill>
                  <a:prstDash val="solid"/>
                </a:ln>
                <a:solidFill>
                  <a:srgbClr val="FF0000"/>
                </a:solidFill>
                <a:effectLst>
                  <a:glow rad="53100">
                    <a:srgbClr val="F79646">
                      <a:satMod val="180000"/>
                      <a:alpha val="30000"/>
                    </a:srgbClr>
                  </a:glow>
                </a:effectLst>
                <a:uLnTx/>
                <a:uFillTx/>
                <a:latin typeface="Times New Roman"/>
              </a:rPr>
              <a:t> DUNG</a:t>
            </a:r>
            <a:endParaRPr kumimoji="0" lang="en-US" sz="1800" b="0" i="0" u="none" strike="noStrike" kern="0" cap="none" spc="0" normalizeH="0" baseline="0" noProof="0" dirty="0" smtClean="0">
              <a:ln>
                <a:noFill/>
              </a:ln>
              <a:solidFill>
                <a:sysClr val="windowText" lastClr="000000"/>
              </a:solidFill>
              <a:effectLst/>
              <a:uLnTx/>
              <a:uFillTx/>
            </a:endParaRPr>
          </a:p>
        </p:txBody>
      </p:sp>
      <p:grpSp>
        <p:nvGrpSpPr>
          <p:cNvPr id="4" name="Group 3"/>
          <p:cNvGrpSpPr/>
          <p:nvPr/>
        </p:nvGrpSpPr>
        <p:grpSpPr>
          <a:xfrm>
            <a:off x="381000" y="1066800"/>
            <a:ext cx="1162906" cy="1088981"/>
            <a:chOff x="263910" y="4163269"/>
            <a:chExt cx="3392614" cy="1088981"/>
          </a:xfrm>
        </p:grpSpPr>
        <p:sp>
          <p:nvSpPr>
            <p:cNvPr id="5" name="Rectangle 4"/>
            <p:cNvSpPr/>
            <p:nvPr/>
          </p:nvSpPr>
          <p:spPr>
            <a:xfrm>
              <a:off x="263910" y="4163269"/>
              <a:ext cx="3392614" cy="1088981"/>
            </a:xfrm>
            <a:prstGeom prst="rect">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p:spPr>
        </p:sp>
        <p:sp>
          <p:nvSpPr>
            <p:cNvPr id="6" name="Rectangle 5"/>
            <p:cNvSpPr/>
            <p:nvPr/>
          </p:nvSpPr>
          <p:spPr>
            <a:xfrm>
              <a:off x="263910" y="4163269"/>
              <a:ext cx="3392614" cy="1088981"/>
            </a:xfrm>
            <a:prstGeom prst="rect">
              <a:avLst/>
            </a:prstGeom>
            <a:noFill/>
            <a:ln>
              <a:noFill/>
            </a:ln>
            <a:effectLst/>
          </p:spPr>
          <p:txBody>
            <a:bodyPr spcFirstLastPara="0" vert="horz" wrap="square" lIns="247650" tIns="0" rIns="82550" bIns="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tabLst/>
                <a:defRPr/>
              </a:pPr>
              <a:r>
                <a:rPr kumimoji="0" lang="en-US" sz="4400" b="1" i="0" u="none" strike="noStrike" kern="1200" cap="none" spc="0" normalizeH="0" baseline="0" noProof="0" dirty="0">
                  <a:ln>
                    <a:noFill/>
                  </a:ln>
                  <a:solidFill>
                    <a:sysClr val="window" lastClr="FFFFFF"/>
                  </a:solidFill>
                  <a:effectLst/>
                  <a:uLnTx/>
                  <a:uFillTx/>
                  <a:latin typeface="Times New Roman" pitchFamily="18" charset="0"/>
                  <a:cs typeface="Times New Roman" pitchFamily="18" charset="0"/>
                </a:rPr>
                <a:t>01</a:t>
              </a:r>
            </a:p>
          </p:txBody>
        </p:sp>
      </p:grpSp>
      <p:sp>
        <p:nvSpPr>
          <p:cNvPr id="7" name="Oval 6"/>
          <p:cNvSpPr/>
          <p:nvPr/>
        </p:nvSpPr>
        <p:spPr>
          <a:xfrm>
            <a:off x="1295400" y="1017583"/>
            <a:ext cx="1187414" cy="1187414"/>
          </a:xfrm>
          <a:prstGeom prst="ellipse">
            <a:avLst/>
          </a:prstGeom>
          <a:blipFill>
            <a:blip r:embed="rId3" cstate="print">
              <a:extLst>
                <a:ext uri="{28A0092B-C50C-407E-A947-70E740481C1C}">
                  <a14:useLocalDpi xmlns:a14="http://schemas.microsoft.com/office/drawing/2010/main" val="0"/>
                </a:ext>
              </a:extLst>
            </a:blip>
            <a:srcRect/>
            <a:stretch>
              <a:fillRect/>
            </a:stretch>
          </a:blipFill>
          <a:ln w="12700" cap="flat" cmpd="sng" algn="ctr">
            <a:solidFill>
              <a:srgbClr val="5B9BD5">
                <a:alpha val="90000"/>
                <a:tint val="40000"/>
                <a:hueOff val="0"/>
                <a:satOff val="0"/>
                <a:lumOff val="0"/>
                <a:alphaOff val="0"/>
              </a:srgbClr>
            </a:solidFill>
            <a:prstDash val="solid"/>
            <a:miter lim="800000"/>
          </a:ln>
          <a:effectLst/>
        </p:spPr>
      </p:sp>
      <p:sp>
        <p:nvSpPr>
          <p:cNvPr id="10" name="Round Same Side Corner Rectangle 4"/>
          <p:cNvSpPr/>
          <p:nvPr/>
        </p:nvSpPr>
        <p:spPr>
          <a:xfrm>
            <a:off x="2590800" y="1168063"/>
            <a:ext cx="6280448" cy="1426437"/>
          </a:xfrm>
          <a:prstGeom prst="rect">
            <a:avLst/>
          </a:prstGeom>
          <a:noFill/>
          <a:ln>
            <a:noFill/>
          </a:ln>
          <a:effectLst/>
        </p:spPr>
        <p:txBody>
          <a:bodyPr spcFirstLastPara="0" vert="horz" wrap="square" lIns="58420" tIns="175260" rIns="58420" bIns="58420" numCol="1" spcCol="1270" anchor="t" anchorCtr="0">
            <a:noAutofit/>
          </a:bodyPr>
          <a:lstStyle/>
          <a:p>
            <a:pPr marL="0" marR="0" lvl="1" defTabSz="2044700" eaLnBrk="1" fontAlgn="auto" latinLnBrk="0" hangingPunct="1">
              <a:lnSpc>
                <a:spcPct val="90000"/>
              </a:lnSpc>
              <a:spcBef>
                <a:spcPct val="0"/>
              </a:spcBef>
              <a:spcAft>
                <a:spcPct val="15000"/>
              </a:spcAft>
              <a:buClrTx/>
              <a:buSzTx/>
              <a:tabLst/>
              <a:defRPr/>
            </a:pP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Ánh</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sáng</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dạng</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năng</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lượng</a:t>
            </a:r>
            <a:endPar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p:cNvGrpSpPr/>
          <p:nvPr/>
        </p:nvGrpSpPr>
        <p:grpSpPr>
          <a:xfrm>
            <a:off x="381000" y="2594500"/>
            <a:ext cx="1239109" cy="1088981"/>
            <a:chOff x="4230634" y="4117778"/>
            <a:chExt cx="3392616" cy="1088981"/>
          </a:xfrm>
        </p:grpSpPr>
        <p:sp>
          <p:nvSpPr>
            <p:cNvPr id="12" name="Rectangle 11"/>
            <p:cNvSpPr/>
            <p:nvPr/>
          </p:nvSpPr>
          <p:spPr>
            <a:xfrm>
              <a:off x="4230636" y="4117778"/>
              <a:ext cx="3392614" cy="1088981"/>
            </a:xfrm>
            <a:prstGeom prst="rect">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p:spPr>
        </p:sp>
        <p:sp>
          <p:nvSpPr>
            <p:cNvPr id="13" name="Rectangle 12"/>
            <p:cNvSpPr/>
            <p:nvPr/>
          </p:nvSpPr>
          <p:spPr>
            <a:xfrm>
              <a:off x="4230634" y="4117778"/>
              <a:ext cx="3392614" cy="1088981"/>
            </a:xfrm>
            <a:prstGeom prst="rect">
              <a:avLst/>
            </a:prstGeom>
            <a:noFill/>
            <a:ln>
              <a:noFill/>
            </a:ln>
            <a:effectLst/>
          </p:spPr>
          <p:txBody>
            <a:bodyPr spcFirstLastPara="0" vert="horz" wrap="square" lIns="247650" tIns="0" rIns="82550" bIns="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tabLst/>
                <a:defRPr/>
              </a:pPr>
              <a:r>
                <a:rPr kumimoji="0" lang="en-US" sz="4400" b="1" i="0" u="none" strike="noStrike" kern="1200" cap="none" spc="0" normalizeH="0" baseline="0" noProof="0" dirty="0">
                  <a:ln>
                    <a:noFill/>
                  </a:ln>
                  <a:solidFill>
                    <a:sysClr val="window" lastClr="FFFFFF"/>
                  </a:solidFill>
                  <a:effectLst/>
                  <a:uLnTx/>
                  <a:uFillTx/>
                  <a:latin typeface="Times New Roman" pitchFamily="18" charset="0"/>
                  <a:cs typeface="Times New Roman" pitchFamily="18" charset="0"/>
                </a:rPr>
                <a:t>02</a:t>
              </a:r>
            </a:p>
          </p:txBody>
        </p:sp>
      </p:grpSp>
      <p:sp>
        <p:nvSpPr>
          <p:cNvPr id="14" name="Oval 13"/>
          <p:cNvSpPr/>
          <p:nvPr/>
        </p:nvSpPr>
        <p:spPr>
          <a:xfrm>
            <a:off x="1401753" y="2654346"/>
            <a:ext cx="1189047" cy="1029136"/>
          </a:xfrm>
          <a:prstGeom prst="ellipse">
            <a:avLst/>
          </a:prstGeom>
          <a:blipFill>
            <a:blip r:embed="rId4">
              <a:extLst>
                <a:ext uri="{28A0092B-C50C-407E-A947-70E740481C1C}">
                  <a14:useLocalDpi xmlns:a14="http://schemas.microsoft.com/office/drawing/2010/main" val="0"/>
                </a:ext>
              </a:extLst>
            </a:blip>
            <a:srcRect/>
            <a:stretch>
              <a:fillRect l="-9000" r="-9000"/>
            </a:stretch>
          </a:blipFill>
          <a:ln w="12700" cap="flat" cmpd="sng" algn="ctr">
            <a:solidFill>
              <a:srgbClr val="5B9BD5">
                <a:alpha val="90000"/>
                <a:tint val="40000"/>
                <a:hueOff val="0"/>
                <a:satOff val="0"/>
                <a:lumOff val="0"/>
                <a:alphaOff val="0"/>
              </a:srgbClr>
            </a:solidFill>
            <a:prstDash val="solid"/>
            <a:miter lim="800000"/>
          </a:ln>
          <a:effectLst/>
        </p:spPr>
      </p:sp>
      <p:sp>
        <p:nvSpPr>
          <p:cNvPr id="17" name="Round Same Side Corner Rectangle 4"/>
          <p:cNvSpPr/>
          <p:nvPr/>
        </p:nvSpPr>
        <p:spPr>
          <a:xfrm>
            <a:off x="2911502" y="2594500"/>
            <a:ext cx="5948860" cy="942349"/>
          </a:xfrm>
          <a:prstGeom prst="rect">
            <a:avLst/>
          </a:prstGeom>
          <a:noFill/>
          <a:ln>
            <a:noFill/>
          </a:ln>
          <a:effectLst/>
        </p:spPr>
        <p:txBody>
          <a:bodyPr spcFirstLastPara="0" vert="horz" wrap="square" lIns="58420" tIns="175260" rIns="58420" bIns="58420" numCol="1" spcCol="1270" anchor="t" anchorCtr="0">
            <a:noAutofit/>
          </a:bodyPr>
          <a:lstStyle/>
          <a:p>
            <a:pPr marL="0" marR="0" lvl="1" algn="l" defTabSz="2044700" eaLnBrk="1" fontAlgn="auto" latinLnBrk="0" hangingPunct="1">
              <a:lnSpc>
                <a:spcPct val="90000"/>
              </a:lnSpc>
              <a:spcBef>
                <a:spcPct val="0"/>
              </a:spcBef>
              <a:spcAft>
                <a:spcPct val="15000"/>
              </a:spcAft>
              <a:buClrTx/>
              <a:buSzTx/>
              <a:tabLst/>
              <a:defRPr/>
            </a:pP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Chùm</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sáng</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tia</a:t>
            </a:r>
            <a:r>
              <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sáng</a:t>
            </a:r>
            <a:endPar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grpSp>
        <p:nvGrpSpPr>
          <p:cNvPr id="18" name="Group 17"/>
          <p:cNvGrpSpPr/>
          <p:nvPr/>
        </p:nvGrpSpPr>
        <p:grpSpPr>
          <a:xfrm>
            <a:off x="370114" y="4191001"/>
            <a:ext cx="1249995" cy="990600"/>
            <a:chOff x="8197362" y="4110890"/>
            <a:chExt cx="3392614" cy="1088981"/>
          </a:xfrm>
        </p:grpSpPr>
        <p:sp>
          <p:nvSpPr>
            <p:cNvPr id="19" name="Rectangle 18"/>
            <p:cNvSpPr/>
            <p:nvPr/>
          </p:nvSpPr>
          <p:spPr>
            <a:xfrm>
              <a:off x="8197362" y="4110890"/>
              <a:ext cx="3392614" cy="1088981"/>
            </a:xfrm>
            <a:prstGeom prst="rect">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p:spPr>
        </p:sp>
        <p:sp>
          <p:nvSpPr>
            <p:cNvPr id="20" name="Rectangle 19"/>
            <p:cNvSpPr/>
            <p:nvPr/>
          </p:nvSpPr>
          <p:spPr>
            <a:xfrm>
              <a:off x="8197362" y="4110890"/>
              <a:ext cx="3239651" cy="1088981"/>
            </a:xfrm>
            <a:prstGeom prst="rect">
              <a:avLst/>
            </a:prstGeom>
            <a:noFill/>
            <a:ln>
              <a:noFill/>
            </a:ln>
            <a:effectLst/>
          </p:spPr>
          <p:txBody>
            <a:bodyPr spcFirstLastPara="0" vert="horz" wrap="square" lIns="247650" tIns="0" rIns="82550" bIns="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tabLst/>
                <a:defRPr/>
              </a:pPr>
              <a:r>
                <a:rPr kumimoji="0" lang="en-US" sz="4000" b="1" i="0" u="none" strike="noStrike" kern="1200" cap="none" spc="0" normalizeH="0" baseline="0" noProof="0" dirty="0">
                  <a:ln>
                    <a:noFill/>
                  </a:ln>
                  <a:solidFill>
                    <a:sysClr val="window" lastClr="FFFFFF"/>
                  </a:solidFill>
                  <a:effectLst/>
                  <a:uLnTx/>
                  <a:uFillTx/>
                  <a:latin typeface="Times New Roman" pitchFamily="18" charset="0"/>
                  <a:cs typeface="Times New Roman" pitchFamily="18" charset="0"/>
                </a:rPr>
                <a:t>03</a:t>
              </a:r>
            </a:p>
          </p:txBody>
        </p:sp>
      </p:grpSp>
      <p:sp>
        <p:nvSpPr>
          <p:cNvPr id="21" name="Oval 20"/>
          <p:cNvSpPr/>
          <p:nvPr/>
        </p:nvSpPr>
        <p:spPr>
          <a:xfrm>
            <a:off x="1401752" y="4267201"/>
            <a:ext cx="974707" cy="914400"/>
          </a:xfrm>
          <a:prstGeom prst="ellipse">
            <a:avLst/>
          </a:prstGeom>
          <a:blipFill>
            <a:blip r:embed="rId5">
              <a:extLst>
                <a:ext uri="{28A0092B-C50C-407E-A947-70E740481C1C}">
                  <a14:useLocalDpi xmlns:a14="http://schemas.microsoft.com/office/drawing/2010/main" val="0"/>
                </a:ext>
              </a:extLst>
            </a:blip>
            <a:srcRect/>
            <a:stretch>
              <a:fillRect l="-30000" r="-30000"/>
            </a:stretch>
          </a:blipFill>
          <a:ln w="12700" cap="flat" cmpd="sng" algn="ctr">
            <a:solidFill>
              <a:srgbClr val="5B9BD5">
                <a:alpha val="90000"/>
                <a:tint val="40000"/>
                <a:hueOff val="0"/>
                <a:satOff val="0"/>
                <a:lumOff val="0"/>
                <a:alphaOff val="0"/>
              </a:srgbClr>
            </a:solidFill>
            <a:prstDash val="solid"/>
            <a:miter lim="800000"/>
          </a:ln>
          <a:effectLst/>
        </p:spPr>
      </p:sp>
      <p:sp>
        <p:nvSpPr>
          <p:cNvPr id="3" name="Rectangle 2"/>
          <p:cNvSpPr/>
          <p:nvPr/>
        </p:nvSpPr>
        <p:spPr>
          <a:xfrm>
            <a:off x="2686179" y="4332358"/>
            <a:ext cx="1890261" cy="646331"/>
          </a:xfrm>
          <a:prstGeom prst="rect">
            <a:avLst/>
          </a:prstGeom>
        </p:spPr>
        <p:txBody>
          <a:bodyPr wrap="none">
            <a:spAutoFit/>
          </a:bodyPr>
          <a:lstStyle/>
          <a:p>
            <a:pPr lvl="0" algn="ctr">
              <a:buFontTx/>
              <a:buNone/>
            </a:pPr>
            <a:r>
              <a:rPr lang="en-US" sz="3600" b="1" dirty="0" err="1">
                <a:latin typeface="Times New Roman" panose="02020603050405020304" pitchFamily="18" charset="0"/>
                <a:cs typeface="Times New Roman" panose="02020603050405020304" pitchFamily="18" charset="0"/>
              </a:rPr>
              <a:t>Vùng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tối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4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ircle(in)">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5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28600" y="914400"/>
            <a:ext cx="550022" cy="4802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a:solidFill>
                <a:prstClr val="white"/>
              </a:solidFill>
            </a:endParaRPr>
          </a:p>
        </p:txBody>
      </p:sp>
      <p:sp>
        <p:nvSpPr>
          <p:cNvPr id="35844" name="Rectangle 3"/>
          <p:cNvSpPr>
            <a:spLocks noChangeArrowheads="1"/>
          </p:cNvSpPr>
          <p:nvPr/>
        </p:nvSpPr>
        <p:spPr bwMode="auto">
          <a:xfrm>
            <a:off x="228600" y="304800"/>
            <a:ext cx="8610600" cy="5602119"/>
          </a:xfrm>
          <a:prstGeom prst="rect">
            <a:avLst/>
          </a:prstGeom>
          <a:noFill/>
          <a:ln w="9525">
            <a:noFill/>
            <a:miter lim="800000"/>
            <a:headEnd/>
            <a:tailEnd/>
          </a:ln>
        </p:spPr>
        <p:txBody>
          <a:bodyPr wrap="square" lIns="61539" tIns="30770" rIns="61539" bIns="30770">
            <a:spAutoFit/>
          </a:bodyPr>
          <a:lstStyle/>
          <a:p>
            <a:pPr algn="just"/>
            <a:r>
              <a:rPr lang="en-US" altLang="en-US" sz="3600" b="1" dirty="0" err="1">
                <a:solidFill>
                  <a:srgbClr val="000000"/>
                </a:solidFill>
                <a:latin typeface="Times New Roman" pitchFamily="18" charset="0"/>
                <a:ea typeface="Calibri" pitchFamily="34" charset="0"/>
                <a:cs typeface="Times New Roman" pitchFamily="18" charset="0"/>
              </a:rPr>
              <a:t>Câu</a:t>
            </a:r>
            <a:r>
              <a:rPr lang="en-US" altLang="en-US" sz="3600" b="1" dirty="0">
                <a:solidFill>
                  <a:srgbClr val="000000"/>
                </a:solidFill>
                <a:latin typeface="Times New Roman" pitchFamily="18" charset="0"/>
                <a:ea typeface="Calibri" pitchFamily="34" charset="0"/>
                <a:cs typeface="Times New Roman" pitchFamily="18" charset="0"/>
              </a:rPr>
              <a:t> 5</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Chọn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đáp</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án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sai</a:t>
            </a:r>
            <a:r>
              <a:rPr lang="en-US" altLang="en-US" sz="3600" dirty="0">
                <a:solidFill>
                  <a:srgbClr val="000000"/>
                </a:solidFill>
                <a:latin typeface="Times New Roman" pitchFamily="18" charset="0"/>
                <a:ea typeface="Calibri" pitchFamily="34" charset="0"/>
                <a:cs typeface="Times New Roman" pitchFamily="18" charset="0"/>
              </a:rPr>
              <a:t>: </a:t>
            </a:r>
          </a:p>
          <a:p>
            <a:pPr algn="just">
              <a:buFont typeface="Calibri Light" pitchFamily="34" charset="0"/>
              <a:buAutoNum type="alphaUcPeriod"/>
            </a:pP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Quy</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ước</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biểu</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diễn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đường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truyền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của</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ánh</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bằng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một</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đoạn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thẳng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gọi</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là</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tia</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a:t>
            </a:r>
          </a:p>
          <a:p>
            <a:pPr algn="just">
              <a:buFont typeface="Calibri Light" pitchFamily="34" charset="0"/>
              <a:buAutoNum type="alphaUcPeriod"/>
            </a:pPr>
            <a:r>
              <a:rPr lang="en-US" altLang="en-US" sz="3600" dirty="0" err="1">
                <a:solidFill>
                  <a:srgbClr val="000000"/>
                </a:solidFill>
                <a:latin typeface="Times New Roman" pitchFamily="18" charset="0"/>
                <a:ea typeface="Calibri" pitchFamily="34" charset="0"/>
                <a:cs typeface="Times New Roman" pitchFamily="18" charset="0"/>
              </a:rPr>
              <a:t>Có</a:t>
            </a:r>
            <a:r>
              <a:rPr lang="en-US" altLang="en-US" sz="3600" dirty="0">
                <a:solidFill>
                  <a:srgbClr val="000000"/>
                </a:solidFill>
                <a:latin typeface="Times New Roman" pitchFamily="18" charset="0"/>
                <a:ea typeface="Calibri" pitchFamily="34" charset="0"/>
                <a:cs typeface="Times New Roman" pitchFamily="18" charset="0"/>
              </a:rPr>
              <a:t> 3 </a:t>
            </a:r>
            <a:r>
              <a:rPr lang="en-US" altLang="en-US" sz="3600" dirty="0" err="1">
                <a:solidFill>
                  <a:srgbClr val="000000"/>
                </a:solidFill>
                <a:latin typeface="Times New Roman" pitchFamily="18" charset="0"/>
                <a:ea typeface="Calibri" pitchFamily="34" charset="0"/>
                <a:cs typeface="Times New Roman" pitchFamily="18" charset="0"/>
              </a:rPr>
              <a:t>loại</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chùm</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chùm</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 song </a:t>
            </a:r>
            <a:r>
              <a:rPr lang="en-US" altLang="en-US" sz="3600" dirty="0" err="1">
                <a:solidFill>
                  <a:srgbClr val="000000"/>
                </a:solidFill>
                <a:latin typeface="Times New Roman" pitchFamily="18" charset="0"/>
                <a:ea typeface="Calibri" pitchFamily="34" charset="0"/>
                <a:cs typeface="Times New Roman" pitchFamily="18" charset="0"/>
              </a:rPr>
              <a:t>song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chùm</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hội</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tụ</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chùm</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phân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kỳ</a:t>
            </a:r>
            <a:r>
              <a:rPr lang="en-US" altLang="en-US" sz="3600" dirty="0">
                <a:solidFill>
                  <a:srgbClr val="000000"/>
                </a:solidFill>
                <a:latin typeface="Times New Roman" pitchFamily="18" charset="0"/>
                <a:ea typeface="Calibri" pitchFamily="34" charset="0"/>
                <a:cs typeface="Times New Roman" pitchFamily="18" charset="0"/>
              </a:rPr>
              <a:t>.</a:t>
            </a:r>
          </a:p>
          <a:p>
            <a:pPr algn="just">
              <a:buFont typeface="Calibri Light" pitchFamily="34" charset="0"/>
              <a:buAutoNum type="alphaUcPeriod"/>
            </a:pPr>
            <a:r>
              <a:rPr lang="en-US" altLang="en-US" sz="3600" dirty="0" err="1">
                <a:solidFill>
                  <a:srgbClr val="000000"/>
                </a:solidFill>
                <a:latin typeface="Times New Roman" pitchFamily="18" charset="0"/>
                <a:ea typeface="Calibri" pitchFamily="34" charset="0"/>
                <a:cs typeface="Times New Roman" pitchFamily="18" charset="0"/>
              </a:rPr>
              <a:t>Quy</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ước</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vẽ</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chùm</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bằng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hai</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đoạn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thẳng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giới</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hạn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chùm</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có</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mũi</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tên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chỉ</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đường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truyền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của</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ánh</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a:t>
            </a:r>
          </a:p>
          <a:p>
            <a:pPr algn="just">
              <a:buFont typeface="Calibri Light" pitchFamily="34" charset="0"/>
              <a:buAutoNum type="alphaUcPeriod"/>
            </a:pPr>
            <a:r>
              <a:rPr lang="en-US" altLang="en-US" sz="3600" dirty="0" err="1">
                <a:solidFill>
                  <a:srgbClr val="000000"/>
                </a:solidFill>
                <a:latin typeface="Times New Roman" pitchFamily="18" charset="0"/>
                <a:ea typeface="Calibri" pitchFamily="34" charset="0"/>
                <a:cs typeface="Times New Roman" pitchFamily="18" charset="0"/>
              </a:rPr>
              <a:t>Ánh</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phát</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ra</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từ</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nguồn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và</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truyền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trong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không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gian</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thành</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những</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chùm</a:t>
            </a:r>
            <a:r>
              <a:rPr lang="en-US" altLang="en-US" sz="3600" dirty="0">
                <a:solidFill>
                  <a:srgbClr val="000000"/>
                </a:solidFill>
                <a:latin typeface="Times New Roman" pitchFamily="18" charset="0"/>
                <a:ea typeface="Calibri" pitchFamily="34" charset="0"/>
                <a:cs typeface="Times New Roman" pitchFamily="18" charset="0"/>
              </a:rPr>
              <a:t> </a:t>
            </a:r>
            <a:r>
              <a:rPr lang="en-US" altLang="en-US" sz="3600" dirty="0" err="1">
                <a:solidFill>
                  <a:srgbClr val="000000"/>
                </a:solidFill>
                <a:latin typeface="Times New Roman" pitchFamily="18" charset="0"/>
                <a:ea typeface="Calibri" pitchFamily="34" charset="0"/>
                <a:cs typeface="Times New Roman" pitchFamily="18" charset="0"/>
              </a:rPr>
              <a:t>sáng</a:t>
            </a:r>
            <a:r>
              <a:rPr lang="en-US" altLang="en-US" sz="3600" dirty="0">
                <a:solidFill>
                  <a:srgbClr val="000000"/>
                </a:solidFill>
                <a:latin typeface="Times New Roman" pitchFamily="18" charset="0"/>
                <a:ea typeface="Calibri" pitchFamily="34" charset="0"/>
                <a:cs typeface="Times New Roman" pitchFamily="18" charset="0"/>
              </a:rPr>
              <a:t>.</a:t>
            </a:r>
          </a:p>
        </p:txBody>
      </p:sp>
    </p:spTree>
    <p:extLst>
      <p:ext uri="{BB962C8B-B14F-4D97-AF65-F5344CB8AC3E}">
        <p14:creationId xmlns:p14="http://schemas.microsoft.com/office/powerpoint/2010/main" val="1448540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7155" y="4191000"/>
            <a:ext cx="8976845" cy="1047026"/>
          </a:xfrm>
          <a:prstGeom prst="rect">
            <a:avLst/>
          </a:prstGeom>
          <a:noFill/>
          <a:ln w="9525">
            <a:noFill/>
            <a:miter lim="800000"/>
            <a:headEnd/>
            <a:tailEnd/>
          </a:ln>
        </p:spPr>
        <p:txBody>
          <a:bodyPr lIns="61539" tIns="30770" rIns="61539" bIns="30770">
            <a:spAutoFit/>
          </a:bodyPr>
          <a:lstStyle/>
          <a:p>
            <a:r>
              <a:rPr lang="vi-VN" altLang="en-US" sz="2700" dirty="0" smtClean="0">
                <a:solidFill>
                  <a:srgbClr val="000000"/>
                </a:solidFill>
                <a:latin typeface="Times New Roman" pitchFamily="18" charset="0"/>
                <a:cs typeface="Calibri" pitchFamily="34" charset="0"/>
              </a:rPr>
              <a:t>E</a:t>
            </a:r>
            <a:r>
              <a:rPr lang="vi-VN" altLang="en-US" sz="3200" dirty="0" smtClean="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Khi</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xảy</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ra</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hiện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tượng</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nhật</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thực</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tất</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cả</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mọi</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nơi</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trên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Trái</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Đất</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đều</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quan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sát</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được</a:t>
            </a:r>
            <a:r>
              <a:rPr lang="en-US" altLang="en-US" sz="3200" dirty="0">
                <a:solidFill>
                  <a:srgbClr val="000000"/>
                </a:solidFill>
                <a:latin typeface="Times New Roman" pitchFamily="18" charset="0"/>
                <a:cs typeface="Calibri" pitchFamily="34" charset="0"/>
              </a:rPr>
              <a:t>.</a:t>
            </a:r>
            <a:r>
              <a:rPr lang="vi-VN" altLang="en-US" sz="3200" dirty="0">
                <a:solidFill>
                  <a:srgbClr val="000000"/>
                </a:solidFill>
                <a:latin typeface="Times New Roman" pitchFamily="18" charset="0"/>
                <a:cs typeface="Calibri" pitchFamily="34" charset="0"/>
              </a:rPr>
              <a:t> </a:t>
            </a:r>
            <a:endParaRPr lang="en-US" altLang="en-US" sz="3200" dirty="0">
              <a:solidFill>
                <a:prstClr val="black"/>
              </a:solidFill>
              <a:cs typeface="Calibri" pitchFamily="34" charset="0"/>
            </a:endParaRPr>
          </a:p>
        </p:txBody>
      </p:sp>
      <p:sp>
        <p:nvSpPr>
          <p:cNvPr id="5" name="TextBox 4"/>
          <p:cNvSpPr txBox="1"/>
          <p:nvPr/>
        </p:nvSpPr>
        <p:spPr>
          <a:xfrm>
            <a:off x="7696200" y="3657600"/>
            <a:ext cx="1036389" cy="554583"/>
          </a:xfrm>
          <a:prstGeom prst="rect">
            <a:avLst/>
          </a:prstGeom>
          <a:noFill/>
        </p:spPr>
        <p:txBody>
          <a:bodyPr wrap="none" lIns="61539" tIns="30770" rIns="61539" bIns="30770">
            <a:spAutoFit/>
          </a:bodyPr>
          <a:lstStyle/>
          <a:p>
            <a:pPr>
              <a:defRPr/>
            </a:pPr>
            <a:r>
              <a:rPr lang="vi-VN" sz="3200" dirty="0">
                <a:solidFill>
                  <a:srgbClr val="FF0000"/>
                </a:solidFill>
                <a:latin typeface="Times New Roman"/>
              </a:rPr>
              <a:t>Đúng</a:t>
            </a:r>
            <a:endParaRPr lang="en-US" sz="3200" dirty="0">
              <a:solidFill>
                <a:srgbClr val="FF0000"/>
              </a:solidFill>
            </a:endParaRPr>
          </a:p>
        </p:txBody>
      </p:sp>
      <p:sp>
        <p:nvSpPr>
          <p:cNvPr id="6" name="TextBox 5"/>
          <p:cNvSpPr txBox="1"/>
          <p:nvPr/>
        </p:nvSpPr>
        <p:spPr>
          <a:xfrm>
            <a:off x="7696200" y="4724400"/>
            <a:ext cx="651622" cy="554583"/>
          </a:xfrm>
          <a:prstGeom prst="rect">
            <a:avLst/>
          </a:prstGeom>
          <a:noFill/>
        </p:spPr>
        <p:txBody>
          <a:bodyPr wrap="square" lIns="61539" tIns="30770" rIns="61539" bIns="30770">
            <a:spAutoFit/>
          </a:bodyPr>
          <a:lstStyle/>
          <a:p>
            <a:pPr>
              <a:defRPr/>
            </a:pPr>
            <a:r>
              <a:rPr lang="vi-VN" sz="3200" dirty="0">
                <a:solidFill>
                  <a:srgbClr val="FF0000"/>
                </a:solidFill>
                <a:latin typeface="Times New Roman"/>
              </a:rPr>
              <a:t>Sai</a:t>
            </a:r>
            <a:endParaRPr lang="en-US" sz="3200" dirty="0">
              <a:solidFill>
                <a:srgbClr val="FF0000"/>
              </a:solidFill>
            </a:endParaRPr>
          </a:p>
        </p:txBody>
      </p:sp>
      <p:sp>
        <p:nvSpPr>
          <p:cNvPr id="7" name="TextBox 6"/>
          <p:cNvSpPr txBox="1"/>
          <p:nvPr/>
        </p:nvSpPr>
        <p:spPr>
          <a:xfrm>
            <a:off x="7620000" y="2590800"/>
            <a:ext cx="1036389" cy="554583"/>
          </a:xfrm>
          <a:prstGeom prst="rect">
            <a:avLst/>
          </a:prstGeom>
          <a:noFill/>
        </p:spPr>
        <p:txBody>
          <a:bodyPr wrap="none" lIns="61539" tIns="30770" rIns="61539" bIns="30770">
            <a:spAutoFit/>
          </a:bodyPr>
          <a:lstStyle/>
          <a:p>
            <a:pPr>
              <a:defRPr/>
            </a:pPr>
            <a:r>
              <a:rPr lang="vi-VN" sz="3200" dirty="0">
                <a:solidFill>
                  <a:srgbClr val="FF0000"/>
                </a:solidFill>
                <a:latin typeface="Times New Roman"/>
              </a:rPr>
              <a:t>Đúng</a:t>
            </a:r>
            <a:endParaRPr lang="en-US" sz="3200" dirty="0">
              <a:solidFill>
                <a:srgbClr val="FF0000"/>
              </a:solidFill>
            </a:endParaRPr>
          </a:p>
        </p:txBody>
      </p:sp>
      <p:sp>
        <p:nvSpPr>
          <p:cNvPr id="9" name="Rectangle 8"/>
          <p:cNvSpPr/>
          <p:nvPr/>
        </p:nvSpPr>
        <p:spPr>
          <a:xfrm>
            <a:off x="7543800" y="990600"/>
            <a:ext cx="1036389" cy="554583"/>
          </a:xfrm>
          <a:prstGeom prst="rect">
            <a:avLst/>
          </a:prstGeom>
        </p:spPr>
        <p:txBody>
          <a:bodyPr wrap="none" lIns="61539" tIns="30770" rIns="61539" bIns="30770">
            <a:spAutoFit/>
          </a:bodyPr>
          <a:lstStyle/>
          <a:p>
            <a:pPr>
              <a:defRPr/>
            </a:pPr>
            <a:r>
              <a:rPr lang="vi-VN" sz="3200" dirty="0">
                <a:solidFill>
                  <a:srgbClr val="FF0000"/>
                </a:solidFill>
                <a:latin typeface="Times New Roman"/>
              </a:rPr>
              <a:t>Đúng</a:t>
            </a:r>
            <a:endParaRPr lang="en-US" sz="3200" dirty="0">
              <a:solidFill>
                <a:srgbClr val="FF0000"/>
              </a:solidFill>
            </a:endParaRPr>
          </a:p>
        </p:txBody>
      </p:sp>
      <p:sp>
        <p:nvSpPr>
          <p:cNvPr id="10" name="TextBox 9"/>
          <p:cNvSpPr txBox="1"/>
          <p:nvPr/>
        </p:nvSpPr>
        <p:spPr>
          <a:xfrm>
            <a:off x="7620000" y="1600200"/>
            <a:ext cx="648462" cy="554583"/>
          </a:xfrm>
          <a:prstGeom prst="rect">
            <a:avLst/>
          </a:prstGeom>
          <a:noFill/>
        </p:spPr>
        <p:txBody>
          <a:bodyPr wrap="none" lIns="61539" tIns="30770" rIns="61539" bIns="30770">
            <a:spAutoFit/>
          </a:bodyPr>
          <a:lstStyle/>
          <a:p>
            <a:pPr>
              <a:defRPr/>
            </a:pPr>
            <a:r>
              <a:rPr lang="vi-VN" sz="3200" dirty="0">
                <a:solidFill>
                  <a:srgbClr val="FF0000"/>
                </a:solidFill>
                <a:latin typeface="Times New Roman"/>
              </a:rPr>
              <a:t>Sai</a:t>
            </a:r>
            <a:endParaRPr lang="en-US" sz="3200" dirty="0">
              <a:solidFill>
                <a:srgbClr val="FF0000"/>
              </a:solidFill>
            </a:endParaRPr>
          </a:p>
        </p:txBody>
      </p:sp>
      <p:sp>
        <p:nvSpPr>
          <p:cNvPr id="11" name="Rectangle 10"/>
          <p:cNvSpPr/>
          <p:nvPr/>
        </p:nvSpPr>
        <p:spPr>
          <a:xfrm>
            <a:off x="0" y="0"/>
            <a:ext cx="7108036" cy="584775"/>
          </a:xfrm>
          <a:prstGeom prst="rect">
            <a:avLst/>
          </a:prstGeom>
        </p:spPr>
        <p:txBody>
          <a:bodyPr wrap="none">
            <a:spAutoFit/>
          </a:bodyPr>
          <a:lstStyle/>
          <a:p>
            <a:r>
              <a:rPr lang="vi-VN" altLang="en-US" sz="3200" b="1" dirty="0" smtClean="0">
                <a:solidFill>
                  <a:srgbClr val="000000"/>
                </a:solidFill>
                <a:latin typeface="Times New Roman" pitchFamily="18" charset="0"/>
                <a:ea typeface="Calibri" pitchFamily="34" charset="0"/>
                <a:cs typeface="Times New Roman" pitchFamily="18" charset="0"/>
              </a:rPr>
              <a:t>C</a:t>
            </a:r>
            <a:r>
              <a:rPr lang="en-US" altLang="en-US" sz="3200" b="1" dirty="0" err="1" smtClean="0">
                <a:solidFill>
                  <a:srgbClr val="000000"/>
                </a:solidFill>
                <a:latin typeface="Times New Roman" pitchFamily="18" charset="0"/>
                <a:ea typeface="Calibri" pitchFamily="34" charset="0"/>
                <a:cs typeface="Times New Roman" pitchFamily="18" charset="0"/>
              </a:rPr>
              <a:t>âu</a:t>
            </a:r>
            <a:r>
              <a:rPr lang="en-US" altLang="en-US" sz="3200" b="1" dirty="0" smtClean="0">
                <a:solidFill>
                  <a:srgbClr val="000000"/>
                </a:solidFill>
                <a:latin typeface="Times New Roman" pitchFamily="18" charset="0"/>
                <a:ea typeface="Calibri" pitchFamily="34" charset="0"/>
                <a:cs typeface="Times New Roman" pitchFamily="18" charset="0"/>
              </a:rPr>
              <a:t> 6</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Cá</a:t>
            </a:r>
            <a:r>
              <a:rPr lang="vi-VN" altLang="en-US" sz="3200" dirty="0" smtClean="0">
                <a:solidFill>
                  <a:srgbClr val="000000"/>
                </a:solidFill>
                <a:latin typeface="Times New Roman" pitchFamily="18" charset="0"/>
                <a:ea typeface="Calibri" pitchFamily="34" charset="0"/>
                <a:cs typeface="Times New Roman" pitchFamily="18" charset="0"/>
              </a:rPr>
              <a:t>c</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phát</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biểu</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sau</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là</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đúng</a:t>
            </a:r>
            <a:r>
              <a:rPr lang="en-US" altLang="en-US" sz="3200" dirty="0" smtClean="0">
                <a:solidFill>
                  <a:srgbClr val="000000"/>
                </a:solidFill>
                <a:latin typeface="Times New Roman" pitchFamily="18" charset="0"/>
                <a:ea typeface="Calibri" pitchFamily="34" charset="0"/>
                <a:cs typeface="Times New Roman" pitchFamily="18" charset="0"/>
              </a:rPr>
              <a:t> hay </a:t>
            </a:r>
            <a:r>
              <a:rPr lang="en-US" altLang="en-US" sz="3200" dirty="0" err="1" smtClean="0">
                <a:solidFill>
                  <a:srgbClr val="000000"/>
                </a:solidFill>
                <a:latin typeface="Times New Roman" pitchFamily="18" charset="0"/>
                <a:ea typeface="Calibri" pitchFamily="34" charset="0"/>
                <a:cs typeface="Times New Roman" pitchFamily="18" charset="0"/>
              </a:rPr>
              <a:t>sai</a:t>
            </a:r>
            <a:r>
              <a:rPr lang="en-US" altLang="en-US" sz="3200" dirty="0" smtClean="0">
                <a:solidFill>
                  <a:srgbClr val="000000"/>
                </a:solidFill>
                <a:latin typeface="Times New Roman" pitchFamily="18" charset="0"/>
                <a:ea typeface="Calibri" pitchFamily="34" charset="0"/>
                <a:cs typeface="Times New Roman" pitchFamily="18" charset="0"/>
              </a:rPr>
              <a:t>?</a:t>
            </a:r>
            <a:endParaRPr lang="en-US" altLang="en-US" sz="3200" dirty="0">
              <a:solidFill>
                <a:srgbClr val="000000"/>
              </a:solidFill>
              <a:latin typeface="Times New Roman" pitchFamily="18" charset="0"/>
              <a:ea typeface="Calibri" pitchFamily="34" charset="0"/>
              <a:cs typeface="Times New Roman" pitchFamily="18" charset="0"/>
            </a:endParaRPr>
          </a:p>
        </p:txBody>
      </p:sp>
      <p:sp>
        <p:nvSpPr>
          <p:cNvPr id="12" name="Rectangle 11"/>
          <p:cNvSpPr/>
          <p:nvPr/>
        </p:nvSpPr>
        <p:spPr>
          <a:xfrm>
            <a:off x="0" y="533400"/>
            <a:ext cx="9144000" cy="1077218"/>
          </a:xfrm>
          <a:prstGeom prst="rect">
            <a:avLst/>
          </a:prstGeom>
        </p:spPr>
        <p:txBody>
          <a:bodyPr wrap="square">
            <a:spAutoFit/>
          </a:bodyPr>
          <a:lstStyle/>
          <a:p>
            <a:pPr>
              <a:buFont typeface="Calibri Light" pitchFamily="34" charset="0"/>
              <a:buAutoNum type="alphaUcPeriod"/>
            </a:pPr>
            <a:r>
              <a:rPr lang="en-US" altLang="en-US" sz="3200" dirty="0" err="1" smtClean="0">
                <a:solidFill>
                  <a:srgbClr val="000000"/>
                </a:solidFill>
                <a:latin typeface="Times New Roman" pitchFamily="18" charset="0"/>
                <a:ea typeface="Calibri" pitchFamily="34" charset="0"/>
                <a:cs typeface="Times New Roman" pitchFamily="18" charset="0"/>
              </a:rPr>
              <a:t>Vùng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tối</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nằm</a:t>
            </a:r>
            <a:r>
              <a:rPr lang="en-US" altLang="en-US" sz="3200" dirty="0" smtClean="0">
                <a:solidFill>
                  <a:srgbClr val="000000"/>
                </a:solidFill>
                <a:latin typeface="Times New Roman" pitchFamily="18" charset="0"/>
                <a:ea typeface="Calibri" pitchFamily="34" charset="0"/>
                <a:cs typeface="Times New Roman" pitchFamily="18" charset="0"/>
              </a:rPr>
              <a:t> ở </a:t>
            </a:r>
            <a:r>
              <a:rPr lang="en-US" altLang="en-US" sz="3200" dirty="0" err="1" smtClean="0">
                <a:solidFill>
                  <a:srgbClr val="000000"/>
                </a:solidFill>
                <a:latin typeface="Times New Roman" pitchFamily="18" charset="0"/>
                <a:ea typeface="Calibri" pitchFamily="34" charset="0"/>
                <a:cs typeface="Times New Roman" pitchFamily="18" charset="0"/>
              </a:rPr>
              <a:t>phía</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sau</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vật</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cản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không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nhận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được</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ánh</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từ</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nguồn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truyền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tới</a:t>
            </a:r>
            <a:r>
              <a:rPr lang="en-US" altLang="en-US" sz="3200" dirty="0" smtClean="0">
                <a:solidFill>
                  <a:srgbClr val="000000"/>
                </a:solidFill>
                <a:latin typeface="Times New Roman" pitchFamily="18" charset="0"/>
                <a:ea typeface="Calibri" pitchFamily="34" charset="0"/>
                <a:cs typeface="Times New Roman" pitchFamily="18" charset="0"/>
              </a:rPr>
              <a:t>.</a:t>
            </a:r>
            <a:r>
              <a:rPr lang="vi-VN" altLang="en-US" sz="3200" dirty="0" smtClean="0">
                <a:solidFill>
                  <a:srgbClr val="000000"/>
                </a:solidFill>
                <a:latin typeface="Times New Roman" pitchFamily="18" charset="0"/>
                <a:ea typeface="Calibri" pitchFamily="34" charset="0"/>
                <a:cs typeface="Times New Roman" pitchFamily="18" charset="0"/>
              </a:rPr>
              <a:t> </a:t>
            </a:r>
            <a:endParaRPr lang="vi-VN" altLang="en-US" sz="3200" dirty="0">
              <a:solidFill>
                <a:srgbClr val="000000"/>
              </a:solidFill>
              <a:latin typeface="Times New Roman" pitchFamily="18" charset="0"/>
              <a:ea typeface="Calibri" pitchFamily="34" charset="0"/>
              <a:cs typeface="Times New Roman" pitchFamily="18" charset="0"/>
            </a:endParaRPr>
          </a:p>
        </p:txBody>
      </p:sp>
      <p:sp>
        <p:nvSpPr>
          <p:cNvPr id="13" name="Rectangle 12"/>
          <p:cNvSpPr/>
          <p:nvPr/>
        </p:nvSpPr>
        <p:spPr>
          <a:xfrm>
            <a:off x="0" y="1524000"/>
            <a:ext cx="6439583" cy="584775"/>
          </a:xfrm>
          <a:prstGeom prst="rect">
            <a:avLst/>
          </a:prstGeom>
        </p:spPr>
        <p:txBody>
          <a:bodyPr wrap="none">
            <a:spAutoFit/>
          </a:bodyPr>
          <a:lstStyle/>
          <a:p>
            <a:r>
              <a:rPr lang="vi-VN" altLang="en-US" sz="3200" dirty="0" smtClean="0">
                <a:solidFill>
                  <a:srgbClr val="000000"/>
                </a:solidFill>
                <a:latin typeface="Times New Roman" pitchFamily="18" charset="0"/>
                <a:ea typeface="Calibri" pitchFamily="34" charset="0"/>
                <a:cs typeface="Times New Roman" pitchFamily="18" charset="0"/>
              </a:rPr>
              <a:t>B.</a:t>
            </a:r>
            <a:r>
              <a:rPr lang="en-US" altLang="en-US" sz="3200" dirty="0" err="1" smtClean="0">
                <a:solidFill>
                  <a:srgbClr val="000000"/>
                </a:solidFill>
                <a:latin typeface="Times New Roman" pitchFamily="18" charset="0"/>
                <a:ea typeface="Calibri" pitchFamily="34" charset="0"/>
                <a:cs typeface="Times New Roman" pitchFamily="18" charset="0"/>
              </a:rPr>
              <a:t>Ánh</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không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mang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năng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lượng</a:t>
            </a:r>
            <a:r>
              <a:rPr lang="en-US" altLang="en-US" sz="3200" dirty="0" smtClean="0">
                <a:solidFill>
                  <a:srgbClr val="000000"/>
                </a:solidFill>
                <a:latin typeface="Times New Roman" pitchFamily="18" charset="0"/>
                <a:ea typeface="Calibri" pitchFamily="34" charset="0"/>
                <a:cs typeface="Times New Roman" pitchFamily="18" charset="0"/>
              </a:rPr>
              <a:t>.</a:t>
            </a:r>
            <a:r>
              <a:rPr lang="vi-VN" altLang="en-US" sz="3200" dirty="0" smtClean="0">
                <a:solidFill>
                  <a:srgbClr val="000000"/>
                </a:solidFill>
                <a:latin typeface="Times New Roman" pitchFamily="18" charset="0"/>
                <a:ea typeface="Calibri" pitchFamily="34" charset="0"/>
                <a:cs typeface="Times New Roman" pitchFamily="18" charset="0"/>
              </a:rPr>
              <a:t> </a:t>
            </a:r>
            <a:endParaRPr lang="en-US" altLang="en-US" sz="3200" dirty="0">
              <a:solidFill>
                <a:srgbClr val="000000"/>
              </a:solidFill>
              <a:latin typeface="Times New Roman" pitchFamily="18" charset="0"/>
              <a:ea typeface="Calibri" pitchFamily="34" charset="0"/>
              <a:cs typeface="Times New Roman" pitchFamily="18" charset="0"/>
            </a:endParaRPr>
          </a:p>
        </p:txBody>
      </p:sp>
      <p:sp>
        <p:nvSpPr>
          <p:cNvPr id="14" name="Rectangle 13"/>
          <p:cNvSpPr/>
          <p:nvPr/>
        </p:nvSpPr>
        <p:spPr>
          <a:xfrm>
            <a:off x="0" y="2057400"/>
            <a:ext cx="9144000" cy="1077218"/>
          </a:xfrm>
          <a:prstGeom prst="rect">
            <a:avLst/>
          </a:prstGeom>
        </p:spPr>
        <p:txBody>
          <a:bodyPr wrap="square">
            <a:spAutoFit/>
          </a:bodyPr>
          <a:lstStyle/>
          <a:p>
            <a:r>
              <a:rPr lang="vi-VN" altLang="en-US" sz="3200" dirty="0" smtClean="0">
                <a:solidFill>
                  <a:srgbClr val="000000"/>
                </a:solidFill>
                <a:latin typeface="Times New Roman" pitchFamily="18" charset="0"/>
                <a:ea typeface="Calibri" pitchFamily="34" charset="0"/>
                <a:cs typeface="Times New Roman" pitchFamily="18" charset="0"/>
              </a:rPr>
              <a:t>C.</a:t>
            </a:r>
            <a:r>
              <a:rPr lang="en-US" altLang="en-US" sz="3200" dirty="0" smtClean="0">
                <a:solidFill>
                  <a:srgbClr val="000000"/>
                </a:solidFill>
                <a:latin typeface="Times New Roman" pitchFamily="18" charset="0"/>
                <a:ea typeface="Calibri" pitchFamily="34" charset="0"/>
                <a:cs typeface="Times New Roman" pitchFamily="18" charset="0"/>
              </a:rPr>
              <a:t>Tia </a:t>
            </a:r>
            <a:r>
              <a:rPr lang="en-US" altLang="en-US" sz="3200" dirty="0" err="1" smtClean="0">
                <a:solidFill>
                  <a:srgbClr val="000000"/>
                </a:solidFill>
                <a:latin typeface="Times New Roman" pitchFamily="18" charset="0"/>
                <a:ea typeface="Calibri" pitchFamily="34" charset="0"/>
                <a:cs typeface="Times New Roman" pitchFamily="18" charset="0"/>
              </a:rPr>
              <a:t>sáng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là</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đoạn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thẳng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có</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mũi</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tên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chỉ</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hướng</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truyền</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của</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ánh</a:t>
            </a:r>
            <a:r>
              <a:rPr lang="en-US" altLang="en-US" sz="3200" dirty="0" smtClean="0">
                <a:solidFill>
                  <a:srgbClr val="000000"/>
                </a:solidFill>
                <a:latin typeface="Times New Roman" pitchFamily="18" charset="0"/>
                <a:ea typeface="Calibri" pitchFamily="34" charset="0"/>
                <a:cs typeface="Times New Roman" pitchFamily="18" charset="0"/>
              </a:rPr>
              <a:t> </a:t>
            </a:r>
            <a:r>
              <a:rPr lang="en-US" altLang="en-US" sz="3200" dirty="0" err="1" smtClean="0">
                <a:solidFill>
                  <a:srgbClr val="000000"/>
                </a:solidFill>
                <a:latin typeface="Times New Roman" pitchFamily="18" charset="0"/>
                <a:ea typeface="Calibri" pitchFamily="34" charset="0"/>
                <a:cs typeface="Times New Roman" pitchFamily="18" charset="0"/>
              </a:rPr>
              <a:t>sáng</a:t>
            </a:r>
            <a:r>
              <a:rPr lang="en-US" altLang="en-US" sz="3200" dirty="0" smtClean="0">
                <a:solidFill>
                  <a:srgbClr val="000000"/>
                </a:solidFill>
                <a:latin typeface="Times New Roman" pitchFamily="18" charset="0"/>
                <a:ea typeface="Calibri" pitchFamily="34" charset="0"/>
                <a:cs typeface="Times New Roman" pitchFamily="18" charset="0"/>
              </a:rPr>
              <a:t>.</a:t>
            </a:r>
            <a:r>
              <a:rPr lang="vi-VN" altLang="en-US" sz="3200" dirty="0" smtClean="0">
                <a:solidFill>
                  <a:srgbClr val="FF0000"/>
                </a:solidFill>
                <a:cs typeface="Calibri" pitchFamily="34" charset="0"/>
              </a:rPr>
              <a:t> </a:t>
            </a:r>
            <a:endParaRPr lang="en-US" altLang="en-US" sz="3200" dirty="0">
              <a:solidFill>
                <a:srgbClr val="000000"/>
              </a:solidFill>
              <a:latin typeface="Times New Roman" pitchFamily="18" charset="0"/>
              <a:cs typeface="Calibri" pitchFamily="34" charset="0"/>
            </a:endParaRPr>
          </a:p>
        </p:txBody>
      </p:sp>
      <p:sp>
        <p:nvSpPr>
          <p:cNvPr id="15" name="Rectangle 14"/>
          <p:cNvSpPr/>
          <p:nvPr/>
        </p:nvSpPr>
        <p:spPr>
          <a:xfrm>
            <a:off x="0" y="3124200"/>
            <a:ext cx="9144000" cy="1077218"/>
          </a:xfrm>
          <a:prstGeom prst="rect">
            <a:avLst/>
          </a:prstGeom>
        </p:spPr>
        <p:txBody>
          <a:bodyPr wrap="square">
            <a:spAutoFit/>
          </a:bodyPr>
          <a:lstStyle/>
          <a:p>
            <a:r>
              <a:rPr lang="vi-VN" altLang="en-US" sz="3200" dirty="0" smtClean="0">
                <a:solidFill>
                  <a:srgbClr val="000000"/>
                </a:solidFill>
                <a:latin typeface="Times New Roman" pitchFamily="18" charset="0"/>
                <a:cs typeface="Calibri" pitchFamily="34" charset="0"/>
              </a:rPr>
              <a:t>D.</a:t>
            </a:r>
            <a:r>
              <a:rPr lang="en-US" altLang="en-US" sz="3200" dirty="0" err="1" smtClean="0">
                <a:solidFill>
                  <a:srgbClr val="000000"/>
                </a:solidFill>
                <a:latin typeface="Times New Roman" pitchFamily="18" charset="0"/>
                <a:cs typeface="Calibri" pitchFamily="34" charset="0"/>
              </a:rPr>
              <a:t>Trong</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không</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khí</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đôi</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khi</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ánh</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sáng</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truyền</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đi</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theo</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đường</a:t>
            </a:r>
            <a:r>
              <a:rPr lang="en-US" altLang="en-US" sz="3200" dirty="0" smtClean="0">
                <a:solidFill>
                  <a:srgbClr val="000000"/>
                </a:solidFill>
                <a:latin typeface="Times New Roman" pitchFamily="18" charset="0"/>
                <a:cs typeface="Calibri" pitchFamily="34" charset="0"/>
              </a:rPr>
              <a:t> cong</a:t>
            </a:r>
            <a:endParaRPr lang="en-US" sz="3200" dirty="0">
              <a:solidFill>
                <a:prstClr val="black"/>
              </a:solidFill>
            </a:endParaRPr>
          </a:p>
        </p:txBody>
      </p:sp>
    </p:spTree>
    <p:extLst>
      <p:ext uri="{BB962C8B-B14F-4D97-AF65-F5344CB8AC3E}">
        <p14:creationId xmlns:p14="http://schemas.microsoft.com/office/powerpoint/2010/main" val="428566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heel(4)">
                                      <p:cBhvr>
                                        <p:cTn id="25" dur="20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strips(down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0" fill="hold"/>
                                        <p:tgtEl>
                                          <p:spTgt spid="3"/>
                                        </p:tgtEl>
                                        <p:attrNameLst>
                                          <p:attrName>ppt_x</p:attrName>
                                        </p:attrNameLst>
                                      </p:cBhvr>
                                      <p:tavLst>
                                        <p:tav tm="0">
                                          <p:val>
                                            <p:strVal val="#ppt_x"/>
                                          </p:val>
                                        </p:tav>
                                        <p:tav tm="100000">
                                          <p:val>
                                            <p:strVal val="#ppt_x"/>
                                          </p:val>
                                        </p:tav>
                                      </p:tavLst>
                                    </p:anim>
                                    <p:anim calcmode="lin" valueType="num">
                                      <p:cBhvr additive="base">
                                        <p:cTn id="36"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4)">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down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wipe(down)">
                                      <p:cBhvr>
                                        <p:cTn id="51" dur="500"/>
                                        <p:tgtEl>
                                          <p:spTgt spid="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3" presetClass="entr" presetSubtype="16" fill="hold" nodeType="click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plus(in)">
                                      <p:cBhvr>
                                        <p:cTn id="56" dur="20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4" fill="hold" nodeType="click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Effect transition="in" filter="wheel(4)">
                                      <p:cBhvr>
                                        <p:cTn id="61"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0" y="0"/>
            <a:ext cx="8506198" cy="3016796"/>
          </a:xfrm>
          <a:prstGeom prst="rect">
            <a:avLst/>
          </a:prstGeom>
          <a:noFill/>
          <a:ln w="9525">
            <a:noFill/>
            <a:miter lim="800000"/>
            <a:headEnd/>
            <a:tailEnd/>
          </a:ln>
        </p:spPr>
        <p:txBody>
          <a:bodyPr lIns="61539" tIns="30770" rIns="61539" bIns="30770">
            <a:spAutoFit/>
          </a:bodyPr>
          <a:lstStyle/>
          <a:p>
            <a:r>
              <a:rPr lang="en-US" altLang="en-US" sz="3200" b="1" dirty="0" err="1">
                <a:solidFill>
                  <a:prstClr val="black"/>
                </a:solidFill>
                <a:latin typeface="Times New Roman" pitchFamily="18" charset="0"/>
                <a:cs typeface="Calibri" pitchFamily="34" charset="0"/>
              </a:rPr>
              <a:t>Câu</a:t>
            </a:r>
            <a:r>
              <a:rPr lang="en-US" altLang="en-US" sz="3200" b="1" dirty="0">
                <a:solidFill>
                  <a:prstClr val="black"/>
                </a:solidFill>
                <a:latin typeface="Times New Roman" pitchFamily="18" charset="0"/>
                <a:cs typeface="Calibri" pitchFamily="34" charset="0"/>
              </a:rPr>
              <a:t> 7: </a:t>
            </a:r>
            <a:r>
              <a:rPr lang="en-US" altLang="en-US" sz="3200" dirty="0" err="1">
                <a:solidFill>
                  <a:prstClr val="black"/>
                </a:solidFill>
                <a:latin typeface="Times New Roman" pitchFamily="18" charset="0"/>
                <a:cs typeface="Calibri" pitchFamily="34" charset="0"/>
              </a:rPr>
              <a:t>Chùm</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sáng</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nào</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sau</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đây</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được</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coi</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là</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mô</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hình</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tia</a:t>
            </a:r>
            <a:r>
              <a:rPr lang="en-US" altLang="en-US" sz="3200" dirty="0">
                <a:solidFill>
                  <a:prstClr val="black"/>
                </a:solidFill>
                <a:latin typeface="Times New Roman" pitchFamily="18" charset="0"/>
                <a:cs typeface="Calibri" pitchFamily="34" charset="0"/>
              </a:rPr>
              <a:t> </a:t>
            </a:r>
            <a:r>
              <a:rPr lang="en-US" altLang="en-US" sz="3200" dirty="0" err="1">
                <a:solidFill>
                  <a:prstClr val="black"/>
                </a:solidFill>
                <a:latin typeface="Times New Roman" pitchFamily="18" charset="0"/>
                <a:cs typeface="Calibri" pitchFamily="34" charset="0"/>
              </a:rPr>
              <a:t>sáng</a:t>
            </a:r>
            <a:r>
              <a:rPr lang="en-US" altLang="en-US" sz="3200" dirty="0">
                <a:solidFill>
                  <a:prstClr val="black"/>
                </a:solidFill>
                <a:latin typeface="Times New Roman" pitchFamily="18" charset="0"/>
                <a:cs typeface="Calibri" pitchFamily="34" charset="0"/>
              </a:rPr>
              <a:t>?</a:t>
            </a:r>
          </a:p>
          <a:p>
            <a:pPr>
              <a:buFont typeface="Calibri Light" pitchFamily="34" charset="0"/>
              <a:buAutoNum type="alphaUcPeriod"/>
            </a:pP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Chùm</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phát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ra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từ</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mặt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trời</a:t>
            </a:r>
            <a:endParaRPr lang="en-US" altLang="en-US" sz="3200" dirty="0">
              <a:solidFill>
                <a:prstClr val="black"/>
              </a:solidFill>
              <a:latin typeface="Times New Roman" pitchFamily="18" charset="0"/>
              <a:cs typeface="Times New Roman" pitchFamily="18" charset="0"/>
            </a:endParaRPr>
          </a:p>
          <a:p>
            <a:pPr>
              <a:buFont typeface="Calibri Light" pitchFamily="34" charset="0"/>
              <a:buAutoNum type="alphaUcPeriod"/>
            </a:pPr>
            <a:r>
              <a:rPr lang="en-US" altLang="en-US" sz="3200" dirty="0" err="1">
                <a:solidFill>
                  <a:prstClr val="black"/>
                </a:solidFill>
                <a:latin typeface="Times New Roman" pitchFamily="18" charset="0"/>
                <a:cs typeface="Times New Roman" pitchFamily="18" charset="0"/>
              </a:rPr>
              <a:t>Chùm</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phát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ra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từ</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một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bút</a:t>
            </a:r>
            <a:r>
              <a:rPr lang="en-US" altLang="en-US" sz="3200" dirty="0">
                <a:solidFill>
                  <a:prstClr val="black"/>
                </a:solidFill>
                <a:latin typeface="Times New Roman" pitchFamily="18" charset="0"/>
                <a:cs typeface="Times New Roman" pitchFamily="18" charset="0"/>
              </a:rPr>
              <a:t> laser</a:t>
            </a:r>
          </a:p>
          <a:p>
            <a:pPr>
              <a:buFont typeface="Calibri Light" pitchFamily="34" charset="0"/>
              <a:buAutoNum type="alphaUcPeriod"/>
            </a:pPr>
            <a:r>
              <a:rPr lang="en-US" altLang="en-US" sz="3200" dirty="0" err="1">
                <a:solidFill>
                  <a:prstClr val="black"/>
                </a:solidFill>
                <a:latin typeface="Times New Roman" pitchFamily="18" charset="0"/>
                <a:cs typeface="Times New Roman" pitchFamily="18" charset="0"/>
              </a:rPr>
              <a:t>Chùm</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phát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ra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từ</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đèn</a:t>
            </a:r>
            <a:r>
              <a:rPr lang="en-US" altLang="en-US" sz="3200" dirty="0">
                <a:solidFill>
                  <a:prstClr val="black"/>
                </a:solidFill>
                <a:latin typeface="Times New Roman" pitchFamily="18" charset="0"/>
                <a:cs typeface="Times New Roman" pitchFamily="18" charset="0"/>
              </a:rPr>
              <a:t> pin</a:t>
            </a:r>
          </a:p>
          <a:p>
            <a:pPr>
              <a:buFont typeface="Calibri Light" pitchFamily="34" charset="0"/>
              <a:buAutoNum type="alphaUcPeriod"/>
            </a:pPr>
            <a:r>
              <a:rPr lang="en-US" altLang="en-US" sz="3200" dirty="0" err="1">
                <a:solidFill>
                  <a:prstClr val="black"/>
                </a:solidFill>
                <a:latin typeface="Times New Roman" pitchFamily="18" charset="0"/>
                <a:cs typeface="Times New Roman" pitchFamily="18" charset="0"/>
              </a:rPr>
              <a:t>Chùm</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sáng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phát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ra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từ</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đèn</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ống</a:t>
            </a:r>
            <a:endParaRPr lang="en-US" altLang="en-US" sz="3200" dirty="0">
              <a:solidFill>
                <a:prstClr val="black"/>
              </a:solidFill>
              <a:latin typeface="Times New Roman" pitchFamily="18" charset="0"/>
              <a:cs typeface="Times New Roman" pitchFamily="18" charset="0"/>
            </a:endParaRPr>
          </a:p>
        </p:txBody>
      </p:sp>
      <p:sp>
        <p:nvSpPr>
          <p:cNvPr id="11" name="Oval 10"/>
          <p:cNvSpPr/>
          <p:nvPr/>
        </p:nvSpPr>
        <p:spPr>
          <a:xfrm>
            <a:off x="0" y="1524000"/>
            <a:ext cx="423956" cy="480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sz="2400" dirty="0">
              <a:solidFill>
                <a:prstClr val="white"/>
              </a:solidFill>
            </a:endParaRPr>
          </a:p>
        </p:txBody>
      </p:sp>
      <p:pic>
        <p:nvPicPr>
          <p:cNvPr id="37893" name="Picture 7"/>
          <p:cNvPicPr>
            <a:picLocks noChangeAspect="1"/>
          </p:cNvPicPr>
          <p:nvPr/>
        </p:nvPicPr>
        <p:blipFill>
          <a:blip r:embed="rId2"/>
          <a:srcRect/>
          <a:stretch>
            <a:fillRect/>
          </a:stretch>
        </p:blipFill>
        <p:spPr bwMode="auto">
          <a:xfrm>
            <a:off x="152400" y="2971800"/>
            <a:ext cx="8839200" cy="2759604"/>
          </a:xfrm>
          <a:prstGeom prst="rect">
            <a:avLst/>
          </a:prstGeom>
          <a:noFill/>
          <a:ln w="9525">
            <a:noFill/>
            <a:miter lim="800000"/>
            <a:headEnd/>
            <a:tailEnd/>
          </a:ln>
        </p:spPr>
      </p:pic>
      <p:sp>
        <p:nvSpPr>
          <p:cNvPr id="13" name="Oval 12"/>
          <p:cNvSpPr/>
          <p:nvPr/>
        </p:nvSpPr>
        <p:spPr>
          <a:xfrm>
            <a:off x="152400" y="4267200"/>
            <a:ext cx="423022" cy="601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a:solidFill>
                <a:prstClr val="white"/>
              </a:solidFill>
            </a:endParaRPr>
          </a:p>
        </p:txBody>
      </p:sp>
    </p:spTree>
    <p:extLst>
      <p:ext uri="{BB962C8B-B14F-4D97-AF65-F5344CB8AC3E}">
        <p14:creationId xmlns:p14="http://schemas.microsoft.com/office/powerpoint/2010/main" val="1626115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4267200" y="1752600"/>
            <a:ext cx="423022" cy="480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sz="2400" dirty="0">
              <a:solidFill>
                <a:prstClr val="white"/>
              </a:solidFill>
            </a:endParaRPr>
          </a:p>
        </p:txBody>
      </p:sp>
      <p:sp>
        <p:nvSpPr>
          <p:cNvPr id="13" name="Oval 12"/>
          <p:cNvSpPr/>
          <p:nvPr/>
        </p:nvSpPr>
        <p:spPr>
          <a:xfrm>
            <a:off x="152400" y="3962400"/>
            <a:ext cx="423956" cy="6006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a:solidFill>
                <a:prstClr val="white"/>
              </a:solidFill>
            </a:endParaRPr>
          </a:p>
        </p:txBody>
      </p:sp>
      <p:sp>
        <p:nvSpPr>
          <p:cNvPr id="3" name="Rectangle 2"/>
          <p:cNvSpPr/>
          <p:nvPr/>
        </p:nvSpPr>
        <p:spPr>
          <a:xfrm>
            <a:off x="0" y="2286000"/>
            <a:ext cx="8991600" cy="2919333"/>
          </a:xfrm>
          <a:prstGeom prst="rect">
            <a:avLst/>
          </a:prstGeom>
        </p:spPr>
        <p:txBody>
          <a:bodyPr wrap="square" lIns="61539" tIns="30770" rIns="61539" bIns="30770">
            <a:spAutoFit/>
          </a:bodyPr>
          <a:lstStyle/>
          <a:p>
            <a:pPr>
              <a:lnSpc>
                <a:spcPct val="115000"/>
              </a:lnSpc>
              <a:spcAft>
                <a:spcPts val="135"/>
              </a:spcAft>
              <a:tabLst>
                <a:tab pos="280345" algn="l"/>
              </a:tabLst>
              <a:defRPr/>
            </a:pPr>
            <a:r>
              <a:rPr lang="en-US" sz="3200" b="1"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Câu</a:t>
            </a:r>
            <a:r>
              <a:rPr lang="en-US" sz="3200" b="1"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10</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Máy</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tính</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cầm</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tay</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sử</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năng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lượng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mặt</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trời</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đã</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chuyển</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hoá</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năng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lượng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r>
            <a:b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b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ánh</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sáng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thành</a:t>
            </a:r>
            <a:endPar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endParaRPr>
          </a:p>
          <a:p>
            <a:pPr indent="153848">
              <a:lnSpc>
                <a:spcPct val="115000"/>
              </a:lnSpc>
              <a:spcAft>
                <a:spcPts val="135"/>
              </a:spcAft>
              <a:tabLst>
                <a:tab pos="1144029" algn="l"/>
              </a:tabLst>
              <a:defRPr/>
            </a:pP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năng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vi-VN"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nhiệt</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năng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153848">
              <a:lnSpc>
                <a:spcPct val="115000"/>
              </a:lnSpc>
              <a:spcAft>
                <a:spcPts val="202"/>
              </a:spcAft>
              <a:tabLst>
                <a:tab pos="1144029" algn="l"/>
              </a:tabLst>
              <a:defRPr/>
            </a:pP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hoá</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năng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vi-VN"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cơ</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năng</a:t>
            </a:r>
            <a:r>
              <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6" name="Rectangle 5"/>
          <p:cNvSpPr/>
          <p:nvPr/>
        </p:nvSpPr>
        <p:spPr>
          <a:xfrm>
            <a:off x="0" y="0"/>
            <a:ext cx="9144000" cy="2372444"/>
          </a:xfrm>
          <a:prstGeom prst="rect">
            <a:avLst/>
          </a:prstGeom>
        </p:spPr>
        <p:txBody>
          <a:bodyPr wrap="square">
            <a:spAutoFit/>
          </a:bodyPr>
          <a:lstStyle/>
          <a:p>
            <a:pPr>
              <a:lnSpc>
                <a:spcPct val="115000"/>
              </a:lnSpc>
              <a:spcAft>
                <a:spcPts val="337"/>
              </a:spcAft>
              <a:defRPr/>
            </a:pPr>
            <a:r>
              <a:rPr lang="en-US" sz="3200" b="1"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Câu</a:t>
            </a:r>
            <a:r>
              <a:rPr lang="en-US" sz="3200" b="1"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9:</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Chùm</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ánh</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sáng</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phát</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ra</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từ</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đèn</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pha</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xe</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máy</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khi</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chiếu</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xa</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là</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chùm</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ánh</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sáng</a:t>
            </a:r>
            <a:endPar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endParaRPr>
          </a:p>
          <a:p>
            <a:pPr indent="145301" algn="just">
              <a:lnSpc>
                <a:spcPct val="110000"/>
              </a:lnSpc>
              <a:spcAft>
                <a:spcPts val="202"/>
              </a:spcAft>
              <a:tabLst>
                <a:tab pos="1421383" algn="l"/>
              </a:tabLst>
              <a:defRPr/>
            </a:pP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hội</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tụ</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vi-VN"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phân</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kì</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145301" algn="just">
              <a:lnSpc>
                <a:spcPct val="110000"/>
              </a:lnSpc>
              <a:spcAft>
                <a:spcPts val="337"/>
              </a:spcAft>
              <a:tabLst>
                <a:tab pos="1421383" algn="l"/>
              </a:tabLst>
              <a:defRPr/>
            </a:pP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song </a:t>
            </a:r>
            <a:r>
              <a:rPr lang="en-US" sz="32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song</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D. </a:t>
            </a:r>
            <a:r>
              <a:rPr lang="vi-VN"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Một phương án khác</a:t>
            </a:r>
            <a:r>
              <a:rPr lang="en-US" sz="32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594047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934200" cy="3539430"/>
          </a:xfrm>
          <a:prstGeom prst="rect">
            <a:avLst/>
          </a:prstGeom>
        </p:spPr>
        <p:txBody>
          <a:bodyPr wrap="square">
            <a:spAutoFit/>
          </a:bodyPr>
          <a:lstStyle/>
          <a:p>
            <a:r>
              <a:rPr lang="en-US" altLang="en-US" sz="3200" b="1" dirty="0" err="1" smtClean="0">
                <a:solidFill>
                  <a:srgbClr val="2B2B2C"/>
                </a:solidFill>
                <a:latin typeface="Times New Roman" pitchFamily="18" charset="0"/>
                <a:ea typeface="Segoe UI" pitchFamily="34" charset="0"/>
                <a:cs typeface="Times New Roman" pitchFamily="18" charset="0"/>
              </a:rPr>
              <a:t>Câu</a:t>
            </a:r>
            <a:r>
              <a:rPr lang="en-US" altLang="en-US" sz="3200" b="1" dirty="0" smtClean="0">
                <a:solidFill>
                  <a:srgbClr val="2B2B2C"/>
                </a:solidFill>
                <a:latin typeface="Times New Roman" pitchFamily="18" charset="0"/>
                <a:ea typeface="Segoe UI" pitchFamily="34" charset="0"/>
                <a:cs typeface="Times New Roman" pitchFamily="18" charset="0"/>
              </a:rPr>
              <a:t> 11:</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Hình</a:t>
            </a:r>
            <a:r>
              <a:rPr lang="en-US" altLang="en-US" sz="3200" dirty="0" smtClean="0">
                <a:solidFill>
                  <a:srgbClr val="2B2B2C"/>
                </a:solidFill>
                <a:latin typeface="Times New Roman" pitchFamily="18" charset="0"/>
                <a:ea typeface="Segoe UI" pitchFamily="34" charset="0"/>
                <a:cs typeface="Times New Roman" pitchFamily="18" charset="0"/>
              </a:rPr>
              <a:t> 15.1 </a:t>
            </a:r>
            <a:r>
              <a:rPr lang="en-US" altLang="en-US" sz="3200" dirty="0" err="1" smtClean="0">
                <a:solidFill>
                  <a:srgbClr val="2B2B2C"/>
                </a:solidFill>
                <a:latin typeface="Times New Roman" pitchFamily="18" charset="0"/>
                <a:ea typeface="Segoe UI" pitchFamily="34" charset="0"/>
                <a:cs typeface="Times New Roman" pitchFamily="18" charset="0"/>
              </a:rPr>
              <a:t>biểu</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diễn</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một</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tia</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sáng</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truyền</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trong</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không</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khí</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mũi</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tên</a:t>
            </a:r>
            <a:r>
              <a:rPr lang="en-US" altLang="en-US" sz="3200" dirty="0" smtClean="0">
                <a:solidFill>
                  <a:srgbClr val="2B2B2C"/>
                </a:solidFill>
                <a:latin typeface="Times New Roman" pitchFamily="18" charset="0"/>
                <a:ea typeface="Segoe UI" pitchFamily="34" charset="0"/>
                <a:cs typeface="Times New Roman" pitchFamily="18" charset="0"/>
              </a:rPr>
              <a:t> </a:t>
            </a:r>
            <a:endParaRPr lang="vi-VN" altLang="en-US" sz="3200" dirty="0" smtClean="0">
              <a:solidFill>
                <a:srgbClr val="2B2B2C"/>
              </a:solidFill>
              <a:latin typeface="Times New Roman" pitchFamily="18" charset="0"/>
              <a:ea typeface="Segoe UI" pitchFamily="34" charset="0"/>
              <a:cs typeface="Times New Roman" pitchFamily="18" charset="0"/>
            </a:endParaRPr>
          </a:p>
          <a:p>
            <a:r>
              <a:rPr lang="en-US" altLang="en-US" sz="3200" dirty="0" err="1" smtClean="0">
                <a:solidFill>
                  <a:srgbClr val="2B2B2C"/>
                </a:solidFill>
                <a:latin typeface="Times New Roman" pitchFamily="18" charset="0"/>
                <a:ea typeface="Segoe UI" pitchFamily="34" charset="0"/>
                <a:cs typeface="Times New Roman" pitchFamily="18" charset="0"/>
              </a:rPr>
              <a:t>cho</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ta</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biết</a:t>
            </a:r>
            <a:r>
              <a:rPr lang="en-US" altLang="en-US" sz="3200" dirty="0" smtClean="0">
                <a:solidFill>
                  <a:srgbClr val="2B2B2C"/>
                </a:solidFill>
                <a:latin typeface="Times New Roman" pitchFamily="18" charset="0"/>
                <a:ea typeface="Segoe UI" pitchFamily="34" charset="0"/>
                <a:cs typeface="Times New Roman" pitchFamily="18" charset="0"/>
              </a:rPr>
              <a:t>:</a:t>
            </a:r>
          </a:p>
          <a:p>
            <a:pPr>
              <a:buFont typeface="Calibri Light" pitchFamily="34" charset="0"/>
              <a:buAutoNum type="alphaUcPeriod"/>
            </a:pP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Màu</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sắc</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của</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ánh</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sáng</a:t>
            </a:r>
            <a:endParaRPr lang="en-US" altLang="en-US" sz="3200" dirty="0" smtClean="0">
              <a:solidFill>
                <a:srgbClr val="2B2B2C"/>
              </a:solidFill>
              <a:latin typeface="Times New Roman" pitchFamily="18" charset="0"/>
              <a:ea typeface="Segoe UI" pitchFamily="34" charset="0"/>
              <a:cs typeface="Times New Roman" pitchFamily="18" charset="0"/>
            </a:endParaRPr>
          </a:p>
          <a:p>
            <a:pPr>
              <a:buFont typeface="Calibri Light" pitchFamily="34" charset="0"/>
              <a:buAutoNum type="alphaUcPeriod"/>
            </a:pPr>
            <a:r>
              <a:rPr lang="en-US" altLang="en-US" sz="3200" dirty="0" err="1" smtClean="0">
                <a:solidFill>
                  <a:srgbClr val="2B2B2C"/>
                </a:solidFill>
                <a:latin typeface="Times New Roman" pitchFamily="18" charset="0"/>
                <a:ea typeface="Segoe UI" pitchFamily="34" charset="0"/>
                <a:cs typeface="Times New Roman" pitchFamily="18" charset="0"/>
              </a:rPr>
              <a:t>Hướng</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truyền</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của</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ánh</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sáng</a:t>
            </a:r>
            <a:endParaRPr lang="en-US" altLang="en-US" sz="3200" dirty="0" smtClean="0">
              <a:solidFill>
                <a:srgbClr val="2B2B2C"/>
              </a:solidFill>
              <a:latin typeface="Times New Roman" pitchFamily="18" charset="0"/>
              <a:ea typeface="Segoe UI" pitchFamily="34" charset="0"/>
              <a:cs typeface="Times New Roman" pitchFamily="18" charset="0"/>
            </a:endParaRPr>
          </a:p>
          <a:p>
            <a:pPr>
              <a:buFont typeface="Calibri Light" pitchFamily="34" charset="0"/>
              <a:buAutoNum type="alphaUcPeriod"/>
            </a:pP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Tốc</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độ</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truyền</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ánh</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sáng</a:t>
            </a:r>
            <a:endParaRPr lang="en-US" altLang="en-US" sz="3200" dirty="0" smtClean="0">
              <a:solidFill>
                <a:srgbClr val="2B2B2C"/>
              </a:solidFill>
              <a:latin typeface="Times New Roman" pitchFamily="18" charset="0"/>
              <a:ea typeface="Segoe UI" pitchFamily="34" charset="0"/>
              <a:cs typeface="Times New Roman" pitchFamily="18" charset="0"/>
            </a:endParaRPr>
          </a:p>
          <a:p>
            <a:pPr>
              <a:buFont typeface="Calibri Light" pitchFamily="34" charset="0"/>
              <a:buAutoNum type="alphaUcPeriod"/>
            </a:pP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Độ</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mạnh</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yếu</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của</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ánh</a:t>
            </a:r>
            <a:r>
              <a:rPr lang="en-US" altLang="en-US" sz="3200" dirty="0" smtClean="0">
                <a:solidFill>
                  <a:srgbClr val="2B2B2C"/>
                </a:solidFill>
                <a:latin typeface="Times New Roman" pitchFamily="18" charset="0"/>
                <a:ea typeface="Segoe UI" pitchFamily="34" charset="0"/>
                <a:cs typeface="Times New Roman" pitchFamily="18" charset="0"/>
              </a:rPr>
              <a:t> </a:t>
            </a:r>
            <a:r>
              <a:rPr lang="en-US" altLang="en-US" sz="3200" dirty="0" err="1" smtClean="0">
                <a:solidFill>
                  <a:srgbClr val="2B2B2C"/>
                </a:solidFill>
                <a:latin typeface="Times New Roman" pitchFamily="18" charset="0"/>
                <a:ea typeface="Segoe UI" pitchFamily="34" charset="0"/>
                <a:cs typeface="Times New Roman" pitchFamily="18" charset="0"/>
              </a:rPr>
              <a:t>sáng</a:t>
            </a:r>
            <a:endParaRPr lang="en-US" sz="3200" dirty="0">
              <a:solidFill>
                <a:prstClr val="black"/>
              </a:solidFill>
            </a:endParaRPr>
          </a:p>
        </p:txBody>
      </p:sp>
      <p:pic>
        <p:nvPicPr>
          <p:cNvPr id="5" name="Picture 1"/>
          <p:cNvPicPr>
            <a:picLocks noChangeAspect="1" noChangeArrowheads="1"/>
          </p:cNvPicPr>
          <p:nvPr/>
        </p:nvPicPr>
        <p:blipFill>
          <a:blip r:embed="rId2"/>
          <a:srcRect/>
          <a:stretch>
            <a:fillRect/>
          </a:stretch>
        </p:blipFill>
        <p:spPr bwMode="auto">
          <a:xfrm>
            <a:off x="6629400" y="152400"/>
            <a:ext cx="2381250" cy="1457325"/>
          </a:xfrm>
          <a:prstGeom prst="rect">
            <a:avLst/>
          </a:prstGeom>
          <a:noFill/>
          <a:ln w="9525">
            <a:noFill/>
            <a:miter lim="800000"/>
            <a:headEnd/>
            <a:tailEnd/>
          </a:ln>
        </p:spPr>
      </p:pic>
      <p:sp>
        <p:nvSpPr>
          <p:cNvPr id="6" name="Oval 5"/>
          <p:cNvSpPr/>
          <p:nvPr/>
        </p:nvSpPr>
        <p:spPr>
          <a:xfrm>
            <a:off x="0" y="1981200"/>
            <a:ext cx="381000" cy="4788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a:solidFill>
                <a:prstClr val="white"/>
              </a:solidFill>
            </a:endParaRPr>
          </a:p>
        </p:txBody>
      </p:sp>
      <p:sp>
        <p:nvSpPr>
          <p:cNvPr id="7" name="Rectangle 6"/>
          <p:cNvSpPr/>
          <p:nvPr/>
        </p:nvSpPr>
        <p:spPr>
          <a:xfrm>
            <a:off x="0" y="3429000"/>
            <a:ext cx="9144000" cy="3046988"/>
          </a:xfrm>
          <a:prstGeom prst="rect">
            <a:avLst/>
          </a:prstGeom>
        </p:spPr>
        <p:txBody>
          <a:bodyPr wrap="square">
            <a:spAutoFit/>
          </a:bodyPr>
          <a:lstStyle/>
          <a:p>
            <a:r>
              <a:rPr lang="vi-VN" altLang="en-US" sz="3200" b="1" dirty="0" smtClean="0">
                <a:solidFill>
                  <a:srgbClr val="000000"/>
                </a:solidFill>
                <a:latin typeface="Times New Roman" pitchFamily="18" charset="0"/>
                <a:cs typeface="Times New Roman" pitchFamily="18" charset="0"/>
              </a:rPr>
              <a:t>Câu 1</a:t>
            </a:r>
            <a:r>
              <a:rPr lang="en-US" altLang="en-US" sz="3200" b="1" dirty="0" smtClean="0">
                <a:solidFill>
                  <a:srgbClr val="000000"/>
                </a:solidFill>
                <a:latin typeface="Times New Roman" pitchFamily="18" charset="0"/>
                <a:cs typeface="Times New Roman" pitchFamily="18" charset="0"/>
              </a:rPr>
              <a:t>2</a:t>
            </a:r>
            <a:r>
              <a:rPr lang="vi-VN" altLang="en-US" sz="3200" dirty="0" smtClean="0">
                <a:solidFill>
                  <a:srgbClr val="000000"/>
                </a:solidFill>
                <a:latin typeface="Times New Roman" pitchFamily="18" charset="0"/>
                <a:cs typeface="Times New Roman" pitchFamily="18" charset="0"/>
              </a:rPr>
              <a:t>:</a:t>
            </a:r>
            <a:r>
              <a:rPr lang="en-US" altLang="en-US" sz="3200" dirty="0" err="1" smtClean="0">
                <a:solidFill>
                  <a:srgbClr val="000000"/>
                </a:solidFill>
                <a:latin typeface="Times New Roman" pitchFamily="18" charset="0"/>
                <a:cs typeface="Times New Roman" pitchFamily="18" charset="0"/>
              </a:rPr>
              <a:t>Một</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vật</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cản</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được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đặt</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trong</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khoảng</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giữa</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một</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bóng</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điện</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dây</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tóc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đang</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sáng</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và</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một</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màn</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chắn</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Kích</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thước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của</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bóng</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nửa</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tối</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thay</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đổi</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như</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thế</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nào</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khi</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đưa</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vật</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cản</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lại</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gần</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màn</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chắn</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hơn</a:t>
            </a:r>
            <a:r>
              <a:rPr lang="en-US" altLang="en-US" sz="3200" dirty="0" smtClean="0">
                <a:solidFill>
                  <a:srgbClr val="000000"/>
                </a:solidFill>
                <a:latin typeface="Times New Roman" pitchFamily="18" charset="0"/>
                <a:cs typeface="Times New Roman" pitchFamily="18" charset="0"/>
              </a:rPr>
              <a:t>?</a:t>
            </a:r>
            <a:endParaRPr lang="en-US" altLang="en-US" sz="3200" dirty="0" smtClean="0">
              <a:solidFill>
                <a:prstClr val="black"/>
              </a:solidFill>
              <a:latin typeface="Times New Roman" pitchFamily="18" charset="0"/>
              <a:cs typeface="Times New Roman" pitchFamily="18" charset="0"/>
            </a:endParaRPr>
          </a:p>
          <a:p>
            <a:pPr>
              <a:buFont typeface="Calibri Light" pitchFamily="34" charset="0"/>
              <a:buAutoNum type="alphaUcPeriod"/>
            </a:pPr>
            <a:r>
              <a:rPr lang="en-US" altLang="en-US" sz="3200" dirty="0" err="1" smtClean="0">
                <a:solidFill>
                  <a:srgbClr val="000000"/>
                </a:solidFill>
                <a:latin typeface="Times New Roman" pitchFamily="18" charset="0"/>
                <a:cs typeface="Times New Roman" pitchFamily="18" charset="0"/>
              </a:rPr>
              <a:t>tăng</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lên</a:t>
            </a:r>
            <a:r>
              <a:rPr lang="en-US" altLang="en-US" sz="3200" dirty="0" smtClean="0">
                <a:solidFill>
                  <a:prstClr val="black"/>
                </a:solidFill>
                <a:latin typeface="Times New Roman" pitchFamily="18" charset="0"/>
                <a:cs typeface="Times New Roman" pitchFamily="18" charset="0"/>
              </a:rPr>
              <a:t>            </a:t>
            </a:r>
            <a:r>
              <a:rPr lang="vi-VN"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B.</a:t>
            </a:r>
            <a:r>
              <a:rPr lang="en-US" altLang="en-US" sz="3200" dirty="0" err="1" smtClean="0">
                <a:solidFill>
                  <a:srgbClr val="000000"/>
                </a:solidFill>
                <a:latin typeface="Times New Roman" pitchFamily="18" charset="0"/>
                <a:cs typeface="Times New Roman" pitchFamily="18" charset="0"/>
              </a:rPr>
              <a:t>Giảm</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đi</a:t>
            </a:r>
            <a:r>
              <a:rPr lang="en-US" altLang="en-US" sz="3200" dirty="0" smtClean="0">
                <a:solidFill>
                  <a:prstClr val="black"/>
                </a:solidFill>
                <a:latin typeface="Times New Roman" pitchFamily="18" charset="0"/>
                <a:cs typeface="Times New Roman" pitchFamily="18" charset="0"/>
              </a:rPr>
              <a:t>                  </a:t>
            </a:r>
            <a:r>
              <a:rPr lang="vi-VN" altLang="en-US" sz="3200" dirty="0" smtClean="0">
                <a:solidFill>
                  <a:prstClr val="black"/>
                </a:solidFill>
                <a:latin typeface="Times New Roman" pitchFamily="18" charset="0"/>
                <a:cs typeface="Times New Roman" pitchFamily="18" charset="0"/>
              </a:rPr>
              <a:t>                    </a:t>
            </a:r>
            <a:r>
              <a:rPr lang="en-US" altLang="en-US" sz="3200" dirty="0" smtClean="0">
                <a:solidFill>
                  <a:prstClr val="black"/>
                </a:solidFill>
                <a:latin typeface="Times New Roman" pitchFamily="18" charset="0"/>
                <a:cs typeface="Times New Roman" pitchFamily="18" charset="0"/>
              </a:rPr>
              <a:t>C.</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không</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thay</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đổi</a:t>
            </a:r>
            <a:r>
              <a:rPr lang="en-US" altLang="en-US" sz="3200" dirty="0" smtClean="0">
                <a:solidFill>
                  <a:prstClr val="black"/>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D.lúc</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đầu</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tăng</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lên</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sau</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giảm</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đi</a:t>
            </a:r>
            <a:endParaRPr lang="en-US" altLang="en-US" sz="3200" dirty="0">
              <a:solidFill>
                <a:prstClr val="black"/>
              </a:solidFill>
              <a:latin typeface="Times New Roman" pitchFamily="18" charset="0"/>
              <a:cs typeface="Calibri" pitchFamily="34" charset="0"/>
            </a:endParaRPr>
          </a:p>
        </p:txBody>
      </p:sp>
      <p:sp>
        <p:nvSpPr>
          <p:cNvPr id="8" name="Oval 7"/>
          <p:cNvSpPr/>
          <p:nvPr/>
        </p:nvSpPr>
        <p:spPr>
          <a:xfrm>
            <a:off x="3276600" y="5867400"/>
            <a:ext cx="532466" cy="4802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a:solidFill>
                <a:prstClr val="white"/>
              </a:solidFill>
            </a:endParaRPr>
          </a:p>
        </p:txBody>
      </p:sp>
    </p:spTree>
    <p:extLst>
      <p:ext uri="{BB962C8B-B14F-4D97-AF65-F5344CB8AC3E}">
        <p14:creationId xmlns:p14="http://schemas.microsoft.com/office/powerpoint/2010/main" val="352726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0" fill="hold"/>
                                        <p:tgtEl>
                                          <p:spTgt spid="5"/>
                                        </p:tgtEl>
                                        <p:attrNameLst>
                                          <p:attrName>ppt_x</p:attrName>
                                        </p:attrNameLst>
                                      </p:cBhvr>
                                      <p:tavLst>
                                        <p:tav tm="0">
                                          <p:val>
                                            <p:strVal val="#ppt_x"/>
                                          </p:val>
                                        </p:tav>
                                        <p:tav tm="100000">
                                          <p:val>
                                            <p:strVal val="#ppt_x"/>
                                          </p:val>
                                        </p:tav>
                                      </p:tavLst>
                                    </p:anim>
                                    <p:anim calcmode="lin" valueType="num">
                                      <p:cBhvr additive="base">
                                        <p:cTn id="13"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down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7"/>
          <p:cNvSpPr txBox="1">
            <a:spLocks noChangeArrowheads="1"/>
          </p:cNvSpPr>
          <p:nvPr/>
        </p:nvSpPr>
        <p:spPr bwMode="auto">
          <a:xfrm>
            <a:off x="0" y="2895600"/>
            <a:ext cx="8839200" cy="4001681"/>
          </a:xfrm>
          <a:prstGeom prst="rect">
            <a:avLst/>
          </a:prstGeom>
          <a:noFill/>
          <a:ln w="9525">
            <a:noFill/>
            <a:miter lim="800000"/>
            <a:headEnd/>
            <a:tailEnd/>
          </a:ln>
        </p:spPr>
        <p:txBody>
          <a:bodyPr wrap="square" lIns="61539" tIns="30770" rIns="61539" bIns="30770">
            <a:spAutoFit/>
          </a:bodyPr>
          <a:lstStyle/>
          <a:p>
            <a:r>
              <a:rPr lang="en-US" altLang="en-US" sz="3200" b="1" dirty="0" err="1" smtClean="0">
                <a:solidFill>
                  <a:srgbClr val="000000"/>
                </a:solidFill>
                <a:latin typeface="Times New Roman" pitchFamily="18" charset="0"/>
                <a:cs typeface="Calibri" pitchFamily="34" charset="0"/>
              </a:rPr>
              <a:t>Câu</a:t>
            </a:r>
            <a:r>
              <a:rPr lang="en-US" altLang="en-US" sz="3200" b="1" dirty="0" smtClean="0">
                <a:solidFill>
                  <a:srgbClr val="000000"/>
                </a:solidFill>
                <a:latin typeface="Times New Roman" pitchFamily="18" charset="0"/>
                <a:cs typeface="Calibri" pitchFamily="34" charset="0"/>
              </a:rPr>
              <a:t> </a:t>
            </a:r>
            <a:r>
              <a:rPr lang="en-US" altLang="en-US" sz="3200" b="1" dirty="0">
                <a:solidFill>
                  <a:srgbClr val="000000"/>
                </a:solidFill>
                <a:latin typeface="Times New Roman" pitchFamily="18" charset="0"/>
                <a:cs typeface="Calibri" pitchFamily="34" charset="0"/>
              </a:rPr>
              <a:t>14</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Thế</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nào</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là</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bóng</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tối</a:t>
            </a:r>
            <a:r>
              <a:rPr lang="en-US" altLang="en-US" sz="3200" dirty="0">
                <a:solidFill>
                  <a:srgbClr val="000000"/>
                </a:solidFill>
                <a:latin typeface="Times New Roman" pitchFamily="18" charset="0"/>
                <a:cs typeface="Calibri" pitchFamily="34" charset="0"/>
              </a:rPr>
              <a:t>?</a:t>
            </a:r>
            <a:endParaRPr lang="en-US" altLang="en-US" sz="3200" dirty="0">
              <a:solidFill>
                <a:prstClr val="black"/>
              </a:solidFill>
              <a:latin typeface="Times New Roman" pitchFamily="18" charset="0"/>
              <a:cs typeface="Calibri" pitchFamily="34" charset="0"/>
            </a:endParaRPr>
          </a:p>
          <a:p>
            <a:r>
              <a:rPr lang="en-US" altLang="en-US" sz="3200" dirty="0">
                <a:solidFill>
                  <a:srgbClr val="000000"/>
                </a:solidFill>
                <a:latin typeface="Times New Roman" pitchFamily="18" charset="0"/>
                <a:cs typeface="Calibri" pitchFamily="34" charset="0"/>
              </a:rPr>
              <a:t>    A. </a:t>
            </a:r>
            <a:r>
              <a:rPr lang="en-US" altLang="en-US" sz="3200" dirty="0" err="1">
                <a:solidFill>
                  <a:srgbClr val="000000"/>
                </a:solidFill>
                <a:latin typeface="Times New Roman" pitchFamily="18" charset="0"/>
                <a:cs typeface="Calibri" pitchFamily="34" charset="0"/>
              </a:rPr>
              <a:t>Là</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vùng</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không</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nhận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được</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ánh</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sáng</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từ</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nguồn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sáng</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truyền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tới</a:t>
            </a:r>
            <a:r>
              <a:rPr lang="en-US" altLang="en-US" sz="3200" dirty="0">
                <a:solidFill>
                  <a:srgbClr val="000000"/>
                </a:solidFill>
                <a:latin typeface="Times New Roman" pitchFamily="18" charset="0"/>
                <a:cs typeface="Calibri" pitchFamily="34" charset="0"/>
              </a:rPr>
              <a:t>.</a:t>
            </a:r>
            <a:endParaRPr lang="en-US" altLang="en-US" sz="3200" dirty="0">
              <a:solidFill>
                <a:prstClr val="black"/>
              </a:solidFill>
              <a:latin typeface="Times New Roman" pitchFamily="18" charset="0"/>
              <a:cs typeface="Calibri" pitchFamily="34" charset="0"/>
            </a:endParaRPr>
          </a:p>
          <a:p>
            <a:r>
              <a:rPr lang="en-US" altLang="en-US" sz="3200" dirty="0">
                <a:solidFill>
                  <a:srgbClr val="000000"/>
                </a:solidFill>
                <a:latin typeface="Times New Roman" pitchFamily="18" charset="0"/>
                <a:cs typeface="Calibri" pitchFamily="34" charset="0"/>
              </a:rPr>
              <a:t>    B. </a:t>
            </a:r>
            <a:r>
              <a:rPr lang="en-US" altLang="en-US" sz="3200" dirty="0" err="1">
                <a:solidFill>
                  <a:srgbClr val="000000"/>
                </a:solidFill>
                <a:latin typeface="Times New Roman" pitchFamily="18" charset="0"/>
                <a:cs typeface="Calibri" pitchFamily="34" charset="0"/>
              </a:rPr>
              <a:t>Là</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vùng</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chỉ</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nhận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được</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một</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phần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ánh</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sáng</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từ</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nguồn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sáng</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truyền</a:t>
            </a:r>
            <a:r>
              <a:rPr lang="en-US" altLang="en-US" sz="3200" dirty="0">
                <a:solidFill>
                  <a:srgbClr val="000000"/>
                </a:solidFill>
                <a:latin typeface="Times New Roman" pitchFamily="18" charset="0"/>
                <a:cs typeface="Calibri" pitchFamily="34" charset="0"/>
              </a:rPr>
              <a:t> </a:t>
            </a:r>
            <a:r>
              <a:rPr lang="en-US" altLang="en-US" sz="3200" dirty="0" err="1">
                <a:solidFill>
                  <a:srgbClr val="000000"/>
                </a:solidFill>
                <a:latin typeface="Times New Roman" pitchFamily="18" charset="0"/>
                <a:cs typeface="Calibri" pitchFamily="34" charset="0"/>
              </a:rPr>
              <a:t>tới</a:t>
            </a:r>
            <a:r>
              <a:rPr lang="en-US" altLang="en-US" sz="3200" dirty="0">
                <a:solidFill>
                  <a:srgbClr val="000000"/>
                </a:solidFill>
                <a:latin typeface="Times New Roman" pitchFamily="18" charset="0"/>
                <a:cs typeface="Calibri" pitchFamily="34" charset="0"/>
              </a:rPr>
              <a:t>.</a:t>
            </a:r>
            <a:endParaRPr lang="vi-VN" altLang="en-US" sz="3200" dirty="0">
              <a:solidFill>
                <a:srgbClr val="000000"/>
              </a:solidFill>
              <a:latin typeface="Times New Roman" pitchFamily="18" charset="0"/>
              <a:cs typeface="Calibri" pitchFamily="34" charset="0"/>
            </a:endParaRPr>
          </a:p>
          <a:p>
            <a:r>
              <a:rPr lang="vi-VN" altLang="en-US" sz="3200" dirty="0">
                <a:solidFill>
                  <a:srgbClr val="000000"/>
                </a:solidFill>
                <a:latin typeface="Times New Roman" pitchFamily="18" charset="0"/>
                <a:cs typeface="Calibri" pitchFamily="34" charset="0"/>
              </a:rPr>
              <a:t>    C. Là vùng nhận được ánh sáng từ nguồn sáng truyền tới</a:t>
            </a:r>
          </a:p>
          <a:p>
            <a:r>
              <a:rPr lang="vi-VN" altLang="en-US" sz="3200" dirty="0">
                <a:solidFill>
                  <a:srgbClr val="000000"/>
                </a:solidFill>
                <a:latin typeface="Times New Roman" pitchFamily="18" charset="0"/>
                <a:cs typeface="Calibri" pitchFamily="34" charset="0"/>
              </a:rPr>
              <a:t>    D. Là vùng nằm phía trước vật cản.</a:t>
            </a:r>
            <a:endParaRPr lang="en-US" altLang="en-US" sz="3200" dirty="0">
              <a:solidFill>
                <a:prstClr val="black"/>
              </a:solidFill>
              <a:latin typeface="Times New Roman" pitchFamily="18" charset="0"/>
              <a:cs typeface="Calibri" pitchFamily="34" charset="0"/>
            </a:endParaRPr>
          </a:p>
        </p:txBody>
      </p:sp>
      <p:sp>
        <p:nvSpPr>
          <p:cNvPr id="31" name="Oval 30"/>
          <p:cNvSpPr/>
          <p:nvPr/>
        </p:nvSpPr>
        <p:spPr>
          <a:xfrm>
            <a:off x="381000" y="1219200"/>
            <a:ext cx="381000" cy="4802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a:solidFill>
                <a:prstClr val="white"/>
              </a:solidFill>
            </a:endParaRPr>
          </a:p>
        </p:txBody>
      </p:sp>
      <p:sp>
        <p:nvSpPr>
          <p:cNvPr id="7" name="Oval 6"/>
          <p:cNvSpPr/>
          <p:nvPr/>
        </p:nvSpPr>
        <p:spPr>
          <a:xfrm>
            <a:off x="381000" y="3429000"/>
            <a:ext cx="381000" cy="480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1539" tIns="30770" rIns="61539" bIns="30770" anchor="ctr"/>
          <a:lstStyle/>
          <a:p>
            <a:pPr algn="ctr">
              <a:defRPr/>
            </a:pPr>
            <a:endParaRPr lang="en-US">
              <a:solidFill>
                <a:prstClr val="white"/>
              </a:solidFill>
            </a:endParaRPr>
          </a:p>
        </p:txBody>
      </p:sp>
      <p:sp>
        <p:nvSpPr>
          <p:cNvPr id="10" name="Rectangle 9"/>
          <p:cNvSpPr/>
          <p:nvPr/>
        </p:nvSpPr>
        <p:spPr>
          <a:xfrm>
            <a:off x="0" y="0"/>
            <a:ext cx="7842981" cy="584775"/>
          </a:xfrm>
          <a:prstGeom prst="rect">
            <a:avLst/>
          </a:prstGeom>
        </p:spPr>
        <p:txBody>
          <a:bodyPr wrap="none">
            <a:spAutoFit/>
          </a:bodyPr>
          <a:lstStyle/>
          <a:p>
            <a:r>
              <a:rPr lang="en-US" altLang="en-US" sz="3200" b="1" dirty="0" err="1" smtClean="0">
                <a:solidFill>
                  <a:srgbClr val="000000"/>
                </a:solidFill>
                <a:latin typeface="Times New Roman" pitchFamily="18" charset="0"/>
                <a:cs typeface="Calibri" pitchFamily="34" charset="0"/>
              </a:rPr>
              <a:t>Câu</a:t>
            </a:r>
            <a:r>
              <a:rPr lang="en-US" altLang="en-US" sz="3200" b="1" dirty="0" smtClean="0">
                <a:solidFill>
                  <a:srgbClr val="000000"/>
                </a:solidFill>
                <a:latin typeface="Times New Roman" pitchFamily="18" charset="0"/>
                <a:cs typeface="Calibri" pitchFamily="34" charset="0"/>
              </a:rPr>
              <a:t> 13:</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Yếu</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tố</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quyết</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định</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tạo</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bóng</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nửa</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tối</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là</a:t>
            </a:r>
            <a:r>
              <a:rPr lang="en-US" altLang="en-US" dirty="0" smtClean="0">
                <a:solidFill>
                  <a:srgbClr val="000000"/>
                </a:solidFill>
                <a:latin typeface="Times New Roman" pitchFamily="18" charset="0"/>
                <a:cs typeface="Calibri" pitchFamily="34" charset="0"/>
              </a:rPr>
              <a:t>:</a:t>
            </a:r>
            <a:endParaRPr lang="en-US" altLang="en-US" dirty="0" smtClean="0">
              <a:solidFill>
                <a:prstClr val="black"/>
              </a:solidFill>
              <a:latin typeface="Times New Roman" pitchFamily="18" charset="0"/>
              <a:cs typeface="Calibri" pitchFamily="34" charset="0"/>
            </a:endParaRPr>
          </a:p>
        </p:txBody>
      </p:sp>
      <p:sp>
        <p:nvSpPr>
          <p:cNvPr id="11" name="Rectangle 10"/>
          <p:cNvSpPr/>
          <p:nvPr/>
        </p:nvSpPr>
        <p:spPr>
          <a:xfrm>
            <a:off x="381000" y="609600"/>
            <a:ext cx="5213287" cy="584775"/>
          </a:xfrm>
          <a:prstGeom prst="rect">
            <a:avLst/>
          </a:prstGeom>
        </p:spPr>
        <p:txBody>
          <a:bodyPr wrap="none">
            <a:spAutoFit/>
          </a:bodyPr>
          <a:lstStyle/>
          <a:p>
            <a:r>
              <a:rPr lang="en-US" altLang="en-US" sz="3200" dirty="0" err="1" smtClean="0">
                <a:solidFill>
                  <a:srgbClr val="000000"/>
                </a:solidFill>
                <a:latin typeface="Times New Roman" pitchFamily="18" charset="0"/>
                <a:cs typeface="Calibri" pitchFamily="34" charset="0"/>
              </a:rPr>
              <a:t>A.Ánh</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sáng</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không</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mạnh</a:t>
            </a:r>
            <a:r>
              <a:rPr lang="vi-VN"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lắm</a:t>
            </a:r>
            <a:r>
              <a:rPr lang="en-US" altLang="en-US" sz="3200" dirty="0" smtClean="0">
                <a:solidFill>
                  <a:srgbClr val="000000"/>
                </a:solidFill>
                <a:latin typeface="Times New Roman" pitchFamily="18" charset="0"/>
                <a:cs typeface="Calibri" pitchFamily="34" charset="0"/>
              </a:rPr>
              <a:t> </a:t>
            </a:r>
            <a:endParaRPr lang="en-US" sz="3200" dirty="0">
              <a:solidFill>
                <a:prstClr val="black"/>
              </a:solidFill>
            </a:endParaRPr>
          </a:p>
        </p:txBody>
      </p:sp>
      <p:sp>
        <p:nvSpPr>
          <p:cNvPr id="12" name="Rectangle 11"/>
          <p:cNvSpPr/>
          <p:nvPr/>
        </p:nvSpPr>
        <p:spPr>
          <a:xfrm>
            <a:off x="381000" y="1143000"/>
            <a:ext cx="2956259" cy="584775"/>
          </a:xfrm>
          <a:prstGeom prst="rect">
            <a:avLst/>
          </a:prstGeom>
        </p:spPr>
        <p:txBody>
          <a:bodyPr wrap="none">
            <a:spAutoFit/>
          </a:bodyPr>
          <a:lstStyle/>
          <a:p>
            <a:r>
              <a:rPr lang="en-US" altLang="en-US" sz="3200" dirty="0" err="1" smtClean="0">
                <a:solidFill>
                  <a:srgbClr val="000000"/>
                </a:solidFill>
                <a:latin typeface="Times New Roman" pitchFamily="18" charset="0"/>
                <a:cs typeface="Calibri" pitchFamily="34" charset="0"/>
              </a:rPr>
              <a:t>B.Nguồn</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sáng</a:t>
            </a:r>
            <a:r>
              <a:rPr lang="en-US" altLang="en-US" sz="3200" dirty="0" smtClean="0">
                <a:solidFill>
                  <a:srgbClr val="000000"/>
                </a:solidFill>
                <a:latin typeface="Times New Roman" pitchFamily="18" charset="0"/>
                <a:cs typeface="Calibri" pitchFamily="34" charset="0"/>
              </a:rPr>
              <a:t> to</a:t>
            </a:r>
            <a:endParaRPr lang="en-US" sz="3200" dirty="0">
              <a:solidFill>
                <a:prstClr val="black"/>
              </a:solidFill>
            </a:endParaRPr>
          </a:p>
        </p:txBody>
      </p:sp>
      <p:sp>
        <p:nvSpPr>
          <p:cNvPr id="13" name="Rectangle 12"/>
          <p:cNvSpPr/>
          <p:nvPr/>
        </p:nvSpPr>
        <p:spPr>
          <a:xfrm>
            <a:off x="381000" y="1676400"/>
            <a:ext cx="4157651" cy="584775"/>
          </a:xfrm>
          <a:prstGeom prst="rect">
            <a:avLst/>
          </a:prstGeom>
        </p:spPr>
        <p:txBody>
          <a:bodyPr wrap="square">
            <a:spAutoFit/>
          </a:bodyPr>
          <a:lstStyle/>
          <a:p>
            <a:r>
              <a:rPr lang="en-US" altLang="en-US" sz="3200" dirty="0" err="1" smtClean="0">
                <a:solidFill>
                  <a:srgbClr val="000000"/>
                </a:solidFill>
                <a:latin typeface="Times New Roman" pitchFamily="18" charset="0"/>
                <a:cs typeface="Calibri" pitchFamily="34" charset="0"/>
              </a:rPr>
              <a:t>C.Màn</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chắn</a:t>
            </a:r>
            <a:r>
              <a:rPr lang="en-US" altLang="en-US" sz="3200" dirty="0" smtClean="0">
                <a:solidFill>
                  <a:srgbClr val="000000"/>
                </a:solidFill>
                <a:latin typeface="Times New Roman" pitchFamily="18" charset="0"/>
                <a:cs typeface="Calibri" pitchFamily="34" charset="0"/>
              </a:rPr>
              <a:t> ở </a:t>
            </a:r>
            <a:r>
              <a:rPr lang="en-US" altLang="en-US" sz="3200" dirty="0" err="1" smtClean="0">
                <a:solidFill>
                  <a:srgbClr val="000000"/>
                </a:solidFill>
                <a:latin typeface="Times New Roman" pitchFamily="18" charset="0"/>
                <a:cs typeface="Calibri" pitchFamily="34" charset="0"/>
              </a:rPr>
              <a:t>xa</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nguồn</a:t>
            </a:r>
            <a:r>
              <a:rPr lang="en-US" altLang="en-US" sz="3200" dirty="0" smtClean="0">
                <a:solidFill>
                  <a:srgbClr val="000000"/>
                </a:solidFill>
                <a:latin typeface="Times New Roman" pitchFamily="18" charset="0"/>
                <a:cs typeface="Calibri" pitchFamily="34" charset="0"/>
              </a:rPr>
              <a:t> </a:t>
            </a:r>
            <a:endParaRPr lang="en-US" sz="3200" dirty="0">
              <a:solidFill>
                <a:prstClr val="black"/>
              </a:solidFill>
            </a:endParaRPr>
          </a:p>
        </p:txBody>
      </p:sp>
      <p:sp>
        <p:nvSpPr>
          <p:cNvPr id="14" name="Rectangle 13"/>
          <p:cNvSpPr/>
          <p:nvPr/>
        </p:nvSpPr>
        <p:spPr>
          <a:xfrm>
            <a:off x="381000" y="2209800"/>
            <a:ext cx="4537678" cy="584775"/>
          </a:xfrm>
          <a:prstGeom prst="rect">
            <a:avLst/>
          </a:prstGeom>
        </p:spPr>
        <p:txBody>
          <a:bodyPr wrap="square">
            <a:spAutoFit/>
          </a:bodyPr>
          <a:lstStyle/>
          <a:p>
            <a:r>
              <a:rPr lang="en-US" altLang="en-US" sz="3200" dirty="0" err="1" smtClean="0">
                <a:solidFill>
                  <a:srgbClr val="000000"/>
                </a:solidFill>
                <a:latin typeface="Times New Roman" pitchFamily="18" charset="0"/>
                <a:cs typeface="Calibri" pitchFamily="34" charset="0"/>
              </a:rPr>
              <a:t>D.Màn</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chắn</a:t>
            </a:r>
            <a:r>
              <a:rPr lang="en-US" altLang="en-US" sz="3200" dirty="0" smtClean="0">
                <a:solidFill>
                  <a:srgbClr val="000000"/>
                </a:solidFill>
                <a:latin typeface="Times New Roman" pitchFamily="18" charset="0"/>
                <a:cs typeface="Calibri" pitchFamily="34" charset="0"/>
              </a:rPr>
              <a:t> ở </a:t>
            </a:r>
            <a:r>
              <a:rPr lang="en-US" altLang="en-US" sz="3200" dirty="0" err="1" smtClean="0">
                <a:solidFill>
                  <a:srgbClr val="000000"/>
                </a:solidFill>
                <a:latin typeface="Times New Roman" pitchFamily="18" charset="0"/>
                <a:cs typeface="Calibri" pitchFamily="34" charset="0"/>
              </a:rPr>
              <a:t>gần</a:t>
            </a:r>
            <a:r>
              <a:rPr lang="en-US" altLang="en-US" sz="3200" dirty="0" smtClean="0">
                <a:solidFill>
                  <a:srgbClr val="000000"/>
                </a:solidFill>
                <a:latin typeface="Times New Roman" pitchFamily="18" charset="0"/>
                <a:cs typeface="Calibri" pitchFamily="34" charset="0"/>
              </a:rPr>
              <a:t> </a:t>
            </a:r>
            <a:r>
              <a:rPr lang="en-US" altLang="en-US" sz="3200" dirty="0" err="1" smtClean="0">
                <a:solidFill>
                  <a:srgbClr val="000000"/>
                </a:solidFill>
                <a:latin typeface="Times New Roman" pitchFamily="18" charset="0"/>
                <a:cs typeface="Calibri" pitchFamily="34" charset="0"/>
              </a:rPr>
              <a:t>nguồn</a:t>
            </a:r>
            <a:r>
              <a:rPr lang="en-US" altLang="en-US" sz="3200" dirty="0" smtClean="0">
                <a:solidFill>
                  <a:srgbClr val="000000"/>
                </a:solidFill>
                <a:latin typeface="Times New Roman" pitchFamily="18" charset="0"/>
                <a:cs typeface="Calibri" pitchFamily="34" charset="0"/>
              </a:rPr>
              <a:t>.</a:t>
            </a:r>
            <a:endParaRPr lang="en-US" altLang="en-US" sz="3200" dirty="0">
              <a:solidFill>
                <a:prstClr val="black"/>
              </a:solidFill>
              <a:latin typeface="Times New Roman" pitchFamily="18" charset="0"/>
              <a:cs typeface="Calibri" pitchFamily="34" charset="0"/>
            </a:endParaRPr>
          </a:p>
        </p:txBody>
      </p:sp>
    </p:spTree>
    <p:extLst>
      <p:ext uri="{BB962C8B-B14F-4D97-AF65-F5344CB8AC3E}">
        <p14:creationId xmlns:p14="http://schemas.microsoft.com/office/powerpoint/2010/main" val="39985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plus(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heel(4)">
                                      <p:cBhvr>
                                        <p:cTn id="34" dur="2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9938"/>
                                        </p:tgtEl>
                                        <p:attrNameLst>
                                          <p:attrName>style.visibility</p:attrName>
                                        </p:attrNameLst>
                                      </p:cBhvr>
                                      <p:to>
                                        <p:strVal val="visible"/>
                                      </p:to>
                                    </p:set>
                                    <p:animEffect transition="in" filter="blinds(horizontal)">
                                      <p:cBhvr>
                                        <p:cTn id="39" dur="500"/>
                                        <p:tgtEl>
                                          <p:spTgt spid="39938"/>
                                        </p:tgtEl>
                                      </p:cBhvr>
                                    </p:animEffect>
                                  </p:childTnLst>
                                </p:cTn>
                              </p:par>
                            </p:childTnLst>
                          </p:cTn>
                        </p:par>
                      </p:childTnLst>
                    </p:cTn>
                  </p:par>
                  <p:par>
                    <p:cTn id="40" fill="hold">
                      <p:stCondLst>
                        <p:cond delay="indefinite"/>
                      </p:stCondLst>
                      <p:childTnLst>
                        <p:par>
                          <p:cTn id="41" fill="hold">
                            <p:stCondLst>
                              <p:cond delay="0"/>
                            </p:stCondLst>
                            <p:childTnLst>
                              <p:par>
                                <p:cTn id="42" presetID="7"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0" fill="hold"/>
                                        <p:tgtEl>
                                          <p:spTgt spid="7"/>
                                        </p:tgtEl>
                                        <p:attrNameLst>
                                          <p:attrName>ppt_x</p:attrName>
                                        </p:attrNameLst>
                                      </p:cBhvr>
                                      <p:tavLst>
                                        <p:tav tm="0">
                                          <p:val>
                                            <p:strVal val="#ppt_x"/>
                                          </p:val>
                                        </p:tav>
                                        <p:tav tm="100000">
                                          <p:val>
                                            <p:strVal val="#ppt_x"/>
                                          </p:val>
                                        </p:tav>
                                      </p:tavLst>
                                    </p:anim>
                                    <p:anim calcmode="lin" valueType="num">
                                      <p:cBhvr additive="base">
                                        <p:cTn id="45"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1" grpId="0" animBg="1"/>
      <p:bldP spid="7" grpId="0" animBg="1"/>
      <p:bldP spid="10" grpId="0"/>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8" name="Picture 1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100" y="4343400"/>
            <a:ext cx="6223000" cy="2261054"/>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132716"/>
            <a:ext cx="5749584" cy="116998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8" y="2503488"/>
            <a:ext cx="2154237" cy="2279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860" y="3102429"/>
            <a:ext cx="4903787" cy="106679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37" y="2457450"/>
            <a:ext cx="319087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1288" y="1723797"/>
            <a:ext cx="4811712" cy="152105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702241"/>
            <a:ext cx="5122862" cy="1431699"/>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3938" y="2001838"/>
            <a:ext cx="3190875" cy="8794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21771"/>
            <a:ext cx="54991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3938" y="702241"/>
            <a:ext cx="3084544" cy="20431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143000"/>
            <a:ext cx="2405063"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427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nh nen ppt lich su 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a:spLocks noChangeArrowheads="1"/>
          </p:cNvSpPr>
          <p:nvPr/>
        </p:nvSpPr>
        <p:spPr bwMode="auto">
          <a:xfrm>
            <a:off x="1371600" y="1905000"/>
            <a:ext cx="6553200" cy="2800767"/>
          </a:xfrm>
          <a:prstGeom prst="rect">
            <a:avLst/>
          </a:prstGeom>
          <a:noFill/>
          <a:ln w="9525">
            <a:noFill/>
            <a:miter lim="800000"/>
            <a:headEnd/>
            <a:tailEnd/>
          </a:ln>
        </p:spPr>
        <p:txBody>
          <a:bodyPr wrap="square">
            <a:spAutoFit/>
          </a:bodyPr>
          <a:lstStyle/>
          <a:p>
            <a:r>
              <a:rPr lang="vi-VN" altLang="en-US" sz="4400" dirty="0">
                <a:solidFill>
                  <a:prstClr val="black"/>
                </a:solidFill>
                <a:latin typeface="Times New Roman" pitchFamily="18" charset="0"/>
              </a:rPr>
              <a:t>Mỗi nhóm HS hãy chế tạo 1 chiếc kính lúp từ vật liệu tái chế là vỏ chai nhựa trong suốt.</a:t>
            </a:r>
            <a:endParaRPr lang="en-US" altLang="en-US" sz="4400" dirty="0">
              <a:solidFill>
                <a:prstClr val="black"/>
              </a:solidFill>
              <a:latin typeface="Calibri Light" pitchFamily="34" charset="0"/>
            </a:endParaRPr>
          </a:p>
        </p:txBody>
      </p:sp>
      <p:sp>
        <p:nvSpPr>
          <p:cNvPr id="4" name="TextBox 3"/>
          <p:cNvSpPr txBox="1"/>
          <p:nvPr/>
        </p:nvSpPr>
        <p:spPr>
          <a:xfrm>
            <a:off x="1447800" y="1066800"/>
            <a:ext cx="6030241" cy="769441"/>
          </a:xfrm>
          <a:prstGeom prst="rect">
            <a:avLst/>
          </a:prstGeom>
          <a:noFill/>
        </p:spPr>
        <p:txBody>
          <a:bodyPr wrap="none">
            <a:spAutoFit/>
          </a:bodyPr>
          <a:lstStyle/>
          <a:p>
            <a:pPr>
              <a:defRPr/>
            </a:pPr>
            <a:r>
              <a:rPr lang="vi-VN" sz="4400" b="1" dirty="0" smtClean="0">
                <a:solidFill>
                  <a:srgbClr val="FF0000"/>
                </a:solidFill>
                <a:latin typeface="Times New Roman"/>
              </a:rPr>
              <a:t>HƯỚNG DẪN VỀ </a:t>
            </a:r>
            <a:r>
              <a:rPr lang="vi-VN" sz="4400" b="1" dirty="0">
                <a:solidFill>
                  <a:srgbClr val="FF0000"/>
                </a:solidFill>
                <a:latin typeface="Times New Roman"/>
              </a:rPr>
              <a:t>NHÀ</a:t>
            </a:r>
            <a:endParaRPr lang="en-US" sz="4400" b="1" dirty="0">
              <a:solidFill>
                <a:srgbClr val="FF0000"/>
              </a:solidFill>
            </a:endParaRPr>
          </a:p>
        </p:txBody>
      </p:sp>
    </p:spTree>
    <p:extLst>
      <p:ext uri="{BB962C8B-B14F-4D97-AF65-F5344CB8AC3E}">
        <p14:creationId xmlns:p14="http://schemas.microsoft.com/office/powerpoint/2010/main" val="100270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mẫu powerpoint hồng pastel hình nền powerpoint màu hồng đầy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32658"/>
            <a:ext cx="9154886" cy="68906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a:off x="0" y="0"/>
            <a:ext cx="9144000" cy="64633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altLang="en-US" sz="3600" b="1" i="0" u="none" strike="noStrike" kern="0" cap="none" spc="0" normalizeH="0" baseline="0" noProof="0" dirty="0" smtClean="0">
                <a:ln>
                  <a:noFill/>
                </a:ln>
                <a:effectLst/>
                <a:uLnTx/>
                <a:uFillTx/>
                <a:latin typeface="Times New Roman" pitchFamily="18" charset="0"/>
                <a:cs typeface="Calibri" pitchFamily="34" charset="0"/>
              </a:rPr>
              <a:t>I. Ánh sáng là một dạng của Năng lượng</a:t>
            </a:r>
            <a:endParaRPr kumimoji="0" lang="en-US" altLang="en-US" sz="3600" b="1" i="0" u="none" strike="noStrike" kern="0" cap="none" spc="0" normalizeH="0" baseline="0" noProof="0" dirty="0" smtClean="0">
              <a:ln>
                <a:noFill/>
              </a:ln>
              <a:effectLst/>
              <a:uLnTx/>
              <a:uFillTx/>
            </a:endParaRPr>
          </a:p>
        </p:txBody>
      </p:sp>
      <p:pic>
        <p:nvPicPr>
          <p:cNvPr id="4" name="Picture 3"/>
          <p:cNvPicPr>
            <a:picLocks noChangeAspect="1" noChangeArrowheads="1"/>
          </p:cNvPicPr>
          <p:nvPr/>
        </p:nvPicPr>
        <p:blipFill>
          <a:blip r:embed="rId3"/>
          <a:srcRect/>
          <a:stretch>
            <a:fillRect/>
          </a:stretch>
        </p:blipFill>
        <p:spPr bwMode="auto">
          <a:xfrm>
            <a:off x="0" y="609600"/>
            <a:ext cx="9144000" cy="3343280"/>
          </a:xfrm>
          <a:prstGeom prst="rect">
            <a:avLst/>
          </a:prstGeom>
          <a:noFill/>
          <a:ln w="9525">
            <a:noFill/>
            <a:miter lim="800000"/>
            <a:headEnd/>
            <a:tailEnd/>
          </a:ln>
        </p:spPr>
      </p:pic>
      <p:sp>
        <p:nvSpPr>
          <p:cNvPr id="5" name="TextBox 4"/>
          <p:cNvSpPr txBox="1">
            <a:spLocks noChangeArrowheads="1"/>
          </p:cNvSpPr>
          <p:nvPr/>
        </p:nvSpPr>
        <p:spPr bwMode="auto">
          <a:xfrm>
            <a:off x="0" y="4038600"/>
            <a:ext cx="9067800" cy="2308324"/>
          </a:xfrm>
          <a:prstGeom prst="rect">
            <a:avLst/>
          </a:prstGeom>
          <a:noFill/>
          <a:ln w="9525">
            <a:noFill/>
            <a:miter lim="800000"/>
            <a:headEnd/>
            <a:tailEnd/>
          </a:ln>
        </p:spPr>
        <p:txBody>
          <a:bodyPr wrap="square">
            <a:spAutoFit/>
          </a:bodyPr>
          <a:lstStyle/>
          <a:p>
            <a:pPr marL="457200" indent="107950"/>
            <a:r>
              <a:rPr lang="en-US" altLang="en-US" sz="3600" b="1" dirty="0" err="1">
                <a:solidFill>
                  <a:prstClr val="black"/>
                </a:solidFill>
                <a:latin typeface="Times New Roman" pitchFamily="18" charset="0"/>
              </a:rPr>
              <a:t>Bố</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trí</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thí</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nghiệm</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như</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hình</a:t>
            </a:r>
            <a:r>
              <a:rPr lang="en-US" altLang="en-US" sz="3600" b="1" dirty="0">
                <a:solidFill>
                  <a:prstClr val="black"/>
                </a:solidFill>
                <a:latin typeface="Times New Roman" pitchFamily="18" charset="0"/>
              </a:rPr>
              <a:t> 15.1 SGK. </a:t>
            </a:r>
            <a:r>
              <a:rPr lang="en-US" altLang="en-US" sz="3600" b="1" dirty="0" err="1">
                <a:solidFill>
                  <a:prstClr val="black"/>
                </a:solidFill>
                <a:latin typeface="Times New Roman" pitchFamily="18" charset="0"/>
              </a:rPr>
              <a:t>Xác</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định</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vị</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trí</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của</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kim</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điện</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kế</a:t>
            </a:r>
            <a:r>
              <a:rPr lang="en-US" altLang="en-US" sz="3600" b="1" dirty="0">
                <a:solidFill>
                  <a:prstClr val="black"/>
                </a:solidFill>
                <a:latin typeface="Times New Roman" pitchFamily="18" charset="0"/>
              </a:rPr>
              <a:t>:</a:t>
            </a:r>
            <a:endParaRPr lang="en-US" altLang="en-US" sz="3600" b="1" dirty="0">
              <a:solidFill>
                <a:prstClr val="black"/>
              </a:solidFill>
              <a:latin typeface="Times New Roman" pitchFamily="18" charset="0"/>
              <a:cs typeface="Times New Roman" pitchFamily="18" charset="0"/>
            </a:endParaRPr>
          </a:p>
          <a:p>
            <a:pPr marL="457200" indent="107950" algn="just"/>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Khi</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chưa</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bật</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đèn</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chiếu</a:t>
            </a:r>
            <a:endParaRPr lang="en-US" altLang="en-US" sz="3600" b="1" dirty="0">
              <a:solidFill>
                <a:prstClr val="black"/>
              </a:solidFill>
              <a:latin typeface="Times New Roman" pitchFamily="18" charset="0"/>
              <a:cs typeface="Times New Roman" pitchFamily="18" charset="0"/>
            </a:endParaRPr>
          </a:p>
          <a:p>
            <a:pPr marL="457200" indent="107950" algn="just"/>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Khi</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bật</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đèn</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chiếu</a:t>
            </a:r>
            <a:endParaRPr lang="en-US" alt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4637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circle(in)">
                                      <p:cBhvr>
                                        <p:cTn id="24" dur="2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vi-VN" altLang="vi-VN" smtClean="0"/>
          </a:p>
        </p:txBody>
      </p:sp>
      <p:sp>
        <p:nvSpPr>
          <p:cNvPr id="32771" name="Rectangle 3"/>
          <p:cNvSpPr>
            <a:spLocks noGrp="1" noChangeArrowheads="1"/>
          </p:cNvSpPr>
          <p:nvPr>
            <p:ph type="body" idx="1"/>
          </p:nvPr>
        </p:nvSpPr>
        <p:spPr/>
        <p:txBody>
          <a:bodyPr/>
          <a:lstStyle/>
          <a:p>
            <a:pPr eaLnBrk="1" hangingPunct="1"/>
            <a:endParaRPr lang="vi-VN" altLang="vi-VN" smtClean="0"/>
          </a:p>
        </p:txBody>
      </p:sp>
      <p:pic>
        <p:nvPicPr>
          <p:cNvPr id="32772" name="Picture 4" descr="hinhnen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a:spLocks noChangeArrowheads="1"/>
          </p:cNvSpPr>
          <p:nvPr/>
        </p:nvSpPr>
        <p:spPr bwMode="auto">
          <a:xfrm>
            <a:off x="0" y="0"/>
            <a:ext cx="3527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1079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en-US" sz="3600" b="1" dirty="0" err="1" smtClean="0">
                <a:solidFill>
                  <a:prstClr val="black"/>
                </a:solidFill>
                <a:latin typeface="Times New Roman" pitchFamily="18" charset="0"/>
                <a:cs typeface="Times New Roman" pitchFamily="18" charset="0"/>
              </a:rPr>
              <a:t>Kết</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quả</a:t>
            </a:r>
            <a:r>
              <a:rPr lang="en-US" sz="3600" b="1" dirty="0" smtClean="0">
                <a:solidFill>
                  <a:prstClr val="black"/>
                </a:solidFill>
                <a:latin typeface="Times New Roman" pitchFamily="18" charset="0"/>
                <a:cs typeface="Times New Roman" pitchFamily="18" charset="0"/>
              </a:rPr>
              <a:t>:</a:t>
            </a:r>
            <a:endParaRPr lang="en-US" sz="3600" dirty="0" smtClean="0">
              <a:solidFill>
                <a:prstClr val="black"/>
              </a:solidFill>
              <a:latin typeface="Times New Roman" pitchFamily="18" charset="0"/>
              <a:cs typeface="Times New Roman" pitchFamily="18" charset="0"/>
            </a:endParaRPr>
          </a:p>
        </p:txBody>
      </p:sp>
      <p:sp>
        <p:nvSpPr>
          <p:cNvPr id="6" name="TextBox 5"/>
          <p:cNvSpPr txBox="1">
            <a:spLocks noChangeArrowheads="1"/>
          </p:cNvSpPr>
          <p:nvPr/>
        </p:nvSpPr>
        <p:spPr bwMode="auto">
          <a:xfrm>
            <a:off x="-457200" y="533400"/>
            <a:ext cx="9296400" cy="1200329"/>
          </a:xfrm>
          <a:prstGeom prst="rect">
            <a:avLst/>
          </a:prstGeom>
          <a:noFill/>
          <a:ln w="9525">
            <a:noFill/>
            <a:miter lim="800000"/>
            <a:headEnd/>
            <a:tailEnd/>
          </a:ln>
        </p:spPr>
        <p:txBody>
          <a:bodyPr wrap="square">
            <a:spAutoFit/>
          </a:bodyPr>
          <a:lstStyle/>
          <a:p>
            <a:pPr marL="457200" indent="107950"/>
            <a:r>
              <a:rPr lang="en-US" altLang="en-US" sz="28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Khi</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chưa</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bật</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đèn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kim</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điện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kế</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chỉ</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số</a:t>
            </a:r>
            <a:r>
              <a:rPr lang="en-US" altLang="en-US" sz="3600" dirty="0">
                <a:solidFill>
                  <a:prstClr val="black"/>
                </a:solidFill>
                <a:latin typeface="Times New Roman" pitchFamily="18" charset="0"/>
                <a:cs typeface="Times New Roman" pitchFamily="18" charset="0"/>
              </a:rPr>
              <a:t> 0</a:t>
            </a:r>
            <a:r>
              <a:rPr lang="en-US" altLang="en-US" sz="3600" dirty="0" smtClean="0">
                <a:solidFill>
                  <a:prstClr val="black"/>
                </a:solidFill>
                <a:latin typeface="Times New Roman" pitchFamily="18" charset="0"/>
                <a:cs typeface="Times New Roman" pitchFamily="18" charset="0"/>
              </a:rPr>
              <a:t>.→ </a:t>
            </a:r>
            <a:r>
              <a:rPr lang="en-US" altLang="en-US" sz="3600" dirty="0">
                <a:solidFill>
                  <a:prstClr val="black"/>
                </a:solidFill>
                <a:latin typeface="Times New Roman" pitchFamily="18" charset="0"/>
                <a:cs typeface="Times New Roman" pitchFamily="18" charset="0"/>
              </a:rPr>
              <a:t>Pin </a:t>
            </a:r>
            <a:r>
              <a:rPr lang="en-US" altLang="en-US" sz="3600" dirty="0" err="1">
                <a:solidFill>
                  <a:prstClr val="black"/>
                </a:solidFill>
                <a:latin typeface="Times New Roman" pitchFamily="18" charset="0"/>
                <a:cs typeface="Times New Roman" pitchFamily="18" charset="0"/>
              </a:rPr>
              <a:t>quang</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điện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không</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phát</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điện</a:t>
            </a:r>
            <a:r>
              <a:rPr lang="en-US" altLang="en-US" sz="3600" dirty="0">
                <a:solidFill>
                  <a:prstClr val="black"/>
                </a:solidFill>
                <a:latin typeface="Times New Roman" pitchFamily="18" charset="0"/>
                <a:cs typeface="Times New Roman" pitchFamily="18" charset="0"/>
              </a:rPr>
              <a:t>.</a:t>
            </a:r>
          </a:p>
        </p:txBody>
      </p:sp>
      <p:sp>
        <p:nvSpPr>
          <p:cNvPr id="7" name="TextBox 1"/>
          <p:cNvSpPr txBox="1">
            <a:spLocks noChangeArrowheads="1"/>
          </p:cNvSpPr>
          <p:nvPr/>
        </p:nvSpPr>
        <p:spPr bwMode="auto">
          <a:xfrm>
            <a:off x="0" y="1600200"/>
            <a:ext cx="9144000" cy="2185214"/>
          </a:xfrm>
          <a:prstGeom prst="rect">
            <a:avLst/>
          </a:prstGeom>
          <a:noFill/>
          <a:ln w="9525">
            <a:noFill/>
            <a:miter lim="800000"/>
            <a:headEnd/>
            <a:tailEnd/>
          </a:ln>
        </p:spPr>
        <p:txBody>
          <a:bodyPr wrap="square">
            <a:spAutoFit/>
          </a:bodyPr>
          <a:lstStyle/>
          <a:p>
            <a:r>
              <a:rPr lang="en-US" altLang="en-US" sz="28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Khi</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bật</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đèn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kim</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điện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kế</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bị</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lệch</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đi</a:t>
            </a:r>
            <a:r>
              <a:rPr lang="en-US" altLang="en-US" sz="3600" dirty="0">
                <a:solidFill>
                  <a:prstClr val="black"/>
                </a:solidFill>
                <a:latin typeface="Times New Roman" pitchFamily="18" charset="0"/>
                <a:cs typeface="Times New Roman" pitchFamily="18" charset="0"/>
              </a:rPr>
              <a:t>.</a:t>
            </a:r>
          </a:p>
          <a:p>
            <a:r>
              <a:rPr lang="en-US" altLang="en-US" sz="3600" dirty="0">
                <a:solidFill>
                  <a:prstClr val="black"/>
                </a:solidFill>
                <a:latin typeface="Times New Roman" pitchFamily="18" charset="0"/>
                <a:cs typeface="Times New Roman" pitchFamily="18" charset="0"/>
              </a:rPr>
              <a:t>→ Pin </a:t>
            </a:r>
            <a:r>
              <a:rPr lang="en-US" altLang="en-US" sz="3600" dirty="0" err="1">
                <a:solidFill>
                  <a:prstClr val="black"/>
                </a:solidFill>
                <a:latin typeface="Times New Roman" pitchFamily="18" charset="0"/>
                <a:cs typeface="Times New Roman" pitchFamily="18" charset="0"/>
              </a:rPr>
              <a:t>quang</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điện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đã</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nhận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được</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năng</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lượng</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ánh</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sáng</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của</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đèn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để</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chuyển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hoá</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thành</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điện</a:t>
            </a:r>
            <a:r>
              <a:rPr lang="en-US" altLang="en-US" sz="3600" dirty="0">
                <a:solidFill>
                  <a:prstClr val="black"/>
                </a:solidFill>
                <a:latin typeface="Times New Roman" pitchFamily="18" charset="0"/>
                <a:cs typeface="Times New Roman" pitchFamily="18" charset="0"/>
              </a:rPr>
              <a:t> </a:t>
            </a:r>
            <a:r>
              <a:rPr lang="en-US" altLang="en-US" sz="3600" dirty="0" err="1">
                <a:solidFill>
                  <a:prstClr val="black"/>
                </a:solidFill>
                <a:latin typeface="Times New Roman" pitchFamily="18" charset="0"/>
                <a:cs typeface="Times New Roman" pitchFamily="18" charset="0"/>
              </a:rPr>
              <a:t>năng</a:t>
            </a:r>
            <a:r>
              <a:rPr lang="en-US" altLang="en-US" sz="3600" dirty="0">
                <a:solidFill>
                  <a:prstClr val="black"/>
                </a:solidFill>
                <a:latin typeface="Times New Roman" pitchFamily="18" charset="0"/>
                <a:cs typeface="Times New Roman" pitchFamily="18" charset="0"/>
              </a:rPr>
              <a:t>.</a:t>
            </a:r>
          </a:p>
          <a:p>
            <a:endParaRPr lang="en-US" altLang="en-US" sz="2800" dirty="0">
              <a:solidFill>
                <a:prstClr val="black"/>
              </a:solidFill>
              <a:latin typeface="Times New Roman" pitchFamily="18" charset="0"/>
              <a:cs typeface="Times New Roman" pitchFamily="18" charset="0"/>
            </a:endParaRPr>
          </a:p>
        </p:txBody>
      </p:sp>
      <p:sp>
        <p:nvSpPr>
          <p:cNvPr id="8" name="TextBox 2"/>
          <p:cNvSpPr txBox="1">
            <a:spLocks noChangeArrowheads="1"/>
          </p:cNvSpPr>
          <p:nvPr/>
        </p:nvSpPr>
        <p:spPr bwMode="auto">
          <a:xfrm>
            <a:off x="0" y="6019800"/>
            <a:ext cx="9677400" cy="1077218"/>
          </a:xfrm>
          <a:prstGeom prst="rect">
            <a:avLst/>
          </a:prstGeom>
          <a:noFill/>
          <a:ln w="9525">
            <a:noFill/>
            <a:miter lim="800000"/>
            <a:headEnd/>
            <a:tailEnd/>
          </a:ln>
        </p:spPr>
        <p:txBody>
          <a:bodyPr wrap="square">
            <a:spAutoFit/>
          </a:bodyPr>
          <a:lstStyle/>
          <a:p>
            <a:r>
              <a:rPr lang="en-US" altLang="en-US" sz="3600" b="1" dirty="0" err="1">
                <a:solidFill>
                  <a:prstClr val="black"/>
                </a:solidFill>
                <a:latin typeface="Times New Roman" pitchFamily="18" charset="0"/>
                <a:cs typeface="Times New Roman" pitchFamily="18" charset="0"/>
              </a:rPr>
              <a:t>Kết</a:t>
            </a:r>
            <a:r>
              <a:rPr lang="en-US" altLang="en-US" sz="3600" b="1" dirty="0">
                <a:solidFill>
                  <a:prstClr val="black"/>
                </a:solidFill>
                <a:latin typeface="Times New Roman" pitchFamily="18" charset="0"/>
                <a:cs typeface="Times New Roman" pitchFamily="18" charset="0"/>
              </a:rPr>
              <a:t> </a:t>
            </a:r>
            <a:r>
              <a:rPr lang="en-US" altLang="en-US" sz="3600" b="1" dirty="0" err="1" smtClean="0">
                <a:solidFill>
                  <a:prstClr val="black"/>
                </a:solidFill>
                <a:latin typeface="Times New Roman" pitchFamily="18" charset="0"/>
                <a:cs typeface="Times New Roman" pitchFamily="18" charset="0"/>
              </a:rPr>
              <a:t>luận</a:t>
            </a:r>
            <a:r>
              <a:rPr lang="vi-VN" altLang="en-US" sz="3600" b="1" dirty="0" smtClean="0">
                <a:solidFill>
                  <a:prstClr val="black"/>
                </a:solidFill>
                <a:latin typeface="Times New Roman" pitchFamily="18" charset="0"/>
                <a:cs typeface="Times New Roman" pitchFamily="18" charset="0"/>
              </a:rPr>
              <a:t>:</a:t>
            </a:r>
            <a:r>
              <a:rPr lang="en-US" altLang="en-US" sz="3600" b="1" i="1" dirty="0" err="1" smtClean="0">
                <a:solidFill>
                  <a:prstClr val="black"/>
                </a:solidFill>
                <a:latin typeface="Times New Roman" pitchFamily="18" charset="0"/>
                <a:cs typeface="Times New Roman" pitchFamily="18" charset="0"/>
              </a:rPr>
              <a:t>Ánh</a:t>
            </a:r>
            <a:r>
              <a:rPr lang="en-US" altLang="en-US" sz="3600" b="1" i="1" dirty="0" smtClean="0">
                <a:solidFill>
                  <a:prstClr val="black"/>
                </a:solidFill>
                <a:latin typeface="Times New Roman" pitchFamily="18" charset="0"/>
                <a:cs typeface="Times New Roman" pitchFamily="18" charset="0"/>
              </a:rPr>
              <a:t> </a:t>
            </a:r>
            <a:r>
              <a:rPr lang="en-US" altLang="en-US" sz="3600" b="1" i="1" dirty="0" err="1">
                <a:solidFill>
                  <a:prstClr val="black"/>
                </a:solidFill>
                <a:latin typeface="Times New Roman" pitchFamily="18" charset="0"/>
                <a:cs typeface="Times New Roman" pitchFamily="18" charset="0"/>
              </a:rPr>
              <a:t>sáng</a:t>
            </a:r>
            <a:r>
              <a:rPr lang="en-US" altLang="en-US" sz="3600" b="1" i="1" dirty="0">
                <a:solidFill>
                  <a:prstClr val="black"/>
                </a:solidFill>
                <a:latin typeface="Times New Roman" pitchFamily="18" charset="0"/>
                <a:cs typeface="Times New Roman" pitchFamily="18" charset="0"/>
              </a:rPr>
              <a:t> </a:t>
            </a:r>
            <a:r>
              <a:rPr lang="en-US" altLang="en-US" sz="3600" b="1" i="1" dirty="0" err="1">
                <a:solidFill>
                  <a:prstClr val="black"/>
                </a:solidFill>
                <a:latin typeface="Times New Roman" pitchFamily="18" charset="0"/>
                <a:cs typeface="Times New Roman" pitchFamily="18" charset="0"/>
              </a:rPr>
              <a:t>là</a:t>
            </a:r>
            <a:r>
              <a:rPr lang="en-US" altLang="en-US" sz="3600" b="1" i="1" dirty="0">
                <a:solidFill>
                  <a:prstClr val="black"/>
                </a:solidFill>
                <a:latin typeface="Times New Roman" pitchFamily="18" charset="0"/>
                <a:cs typeface="Times New Roman" pitchFamily="18" charset="0"/>
              </a:rPr>
              <a:t> </a:t>
            </a:r>
            <a:r>
              <a:rPr lang="en-US" altLang="en-US" sz="3600" b="1" i="1" dirty="0" err="1">
                <a:solidFill>
                  <a:prstClr val="black"/>
                </a:solidFill>
                <a:latin typeface="Times New Roman" pitchFamily="18" charset="0"/>
                <a:cs typeface="Times New Roman" pitchFamily="18" charset="0"/>
              </a:rPr>
              <a:t>một</a:t>
            </a:r>
            <a:r>
              <a:rPr lang="en-US" altLang="en-US" sz="3600" b="1" i="1" dirty="0">
                <a:solidFill>
                  <a:prstClr val="black"/>
                </a:solidFill>
                <a:latin typeface="Times New Roman" pitchFamily="18" charset="0"/>
                <a:cs typeface="Times New Roman" pitchFamily="18" charset="0"/>
              </a:rPr>
              <a:t> </a:t>
            </a:r>
            <a:r>
              <a:rPr lang="en-US" altLang="en-US" sz="3600" b="1" i="1" dirty="0" err="1">
                <a:solidFill>
                  <a:prstClr val="black"/>
                </a:solidFill>
                <a:latin typeface="Times New Roman" pitchFamily="18" charset="0"/>
                <a:cs typeface="Times New Roman" pitchFamily="18" charset="0"/>
              </a:rPr>
              <a:t>dạng</a:t>
            </a:r>
            <a:r>
              <a:rPr lang="en-US" altLang="en-US" sz="3600" b="1" i="1" dirty="0">
                <a:solidFill>
                  <a:prstClr val="black"/>
                </a:solidFill>
                <a:latin typeface="Times New Roman" pitchFamily="18" charset="0"/>
                <a:cs typeface="Times New Roman" pitchFamily="18" charset="0"/>
              </a:rPr>
              <a:t> </a:t>
            </a:r>
            <a:r>
              <a:rPr lang="en-US" altLang="en-US" sz="3600" b="1" i="1" dirty="0" err="1">
                <a:solidFill>
                  <a:prstClr val="black"/>
                </a:solidFill>
                <a:latin typeface="Times New Roman" pitchFamily="18" charset="0"/>
                <a:cs typeface="Times New Roman" pitchFamily="18" charset="0"/>
              </a:rPr>
              <a:t>của</a:t>
            </a:r>
            <a:r>
              <a:rPr lang="en-US" altLang="en-US" sz="3600" b="1" i="1" dirty="0">
                <a:solidFill>
                  <a:prstClr val="black"/>
                </a:solidFill>
                <a:latin typeface="Times New Roman" pitchFamily="18" charset="0"/>
                <a:cs typeface="Times New Roman" pitchFamily="18" charset="0"/>
              </a:rPr>
              <a:t> </a:t>
            </a:r>
            <a:r>
              <a:rPr lang="en-US" altLang="en-US" sz="3600" b="1" i="1" dirty="0" err="1">
                <a:solidFill>
                  <a:prstClr val="black"/>
                </a:solidFill>
                <a:latin typeface="Times New Roman" pitchFamily="18" charset="0"/>
                <a:cs typeface="Times New Roman" pitchFamily="18" charset="0"/>
              </a:rPr>
              <a:t>năng</a:t>
            </a:r>
            <a:r>
              <a:rPr lang="en-US" altLang="en-US" sz="3600" b="1" i="1" dirty="0">
                <a:solidFill>
                  <a:prstClr val="black"/>
                </a:solidFill>
                <a:latin typeface="Times New Roman" pitchFamily="18" charset="0"/>
                <a:cs typeface="Times New Roman" pitchFamily="18" charset="0"/>
              </a:rPr>
              <a:t> </a:t>
            </a:r>
            <a:r>
              <a:rPr lang="en-US" altLang="en-US" sz="3600" b="1" i="1" dirty="0" err="1">
                <a:solidFill>
                  <a:prstClr val="black"/>
                </a:solidFill>
                <a:latin typeface="Times New Roman" pitchFamily="18" charset="0"/>
                <a:cs typeface="Times New Roman" pitchFamily="18" charset="0"/>
              </a:rPr>
              <a:t>lượng</a:t>
            </a:r>
            <a:r>
              <a:rPr lang="en-US" altLang="en-US" sz="2800" b="1" i="1" dirty="0">
                <a:solidFill>
                  <a:prstClr val="black"/>
                </a:solidFill>
                <a:latin typeface="Times New Roman" pitchFamily="18" charset="0"/>
                <a:cs typeface="Times New Roman" pitchFamily="18" charset="0"/>
              </a:rPr>
              <a:t>.</a:t>
            </a:r>
            <a:endParaRPr lang="en-US" altLang="en-US" sz="2800" dirty="0">
              <a:solidFill>
                <a:prstClr val="black"/>
              </a:solidFill>
              <a:latin typeface="Times New Roman" pitchFamily="18" charset="0"/>
              <a:cs typeface="Times New Roman" pitchFamily="18" charset="0"/>
            </a:endParaRPr>
          </a:p>
          <a:p>
            <a:endParaRPr lang="en-US" altLang="en-US" sz="2800" dirty="0">
              <a:solidFill>
                <a:prstClr val="black"/>
              </a:solidFill>
              <a:latin typeface="Times New Roman" pitchFamily="18" charset="0"/>
              <a:cs typeface="Times New Roman" pitchFamily="18" charset="0"/>
            </a:endParaRPr>
          </a:p>
        </p:txBody>
      </p:sp>
      <p:pic>
        <p:nvPicPr>
          <p:cNvPr id="9" name="Picture 8"/>
          <p:cNvPicPr>
            <a:picLocks noChangeAspect="1" noChangeArrowheads="1"/>
          </p:cNvPicPr>
          <p:nvPr/>
        </p:nvPicPr>
        <p:blipFill>
          <a:blip r:embed="rId3"/>
          <a:srcRect/>
          <a:stretch>
            <a:fillRect/>
          </a:stretch>
        </p:blipFill>
        <p:spPr bwMode="auto">
          <a:xfrm>
            <a:off x="1066800" y="3276600"/>
            <a:ext cx="7467600" cy="2693995"/>
          </a:xfrm>
          <a:prstGeom prst="rect">
            <a:avLst/>
          </a:prstGeom>
          <a:noFill/>
          <a:ln w="9525">
            <a:noFill/>
            <a:miter lim="800000"/>
            <a:headEnd/>
            <a:tailEnd/>
          </a:ln>
        </p:spPr>
      </p:pic>
    </p:spTree>
    <p:extLst>
      <p:ext uri="{BB962C8B-B14F-4D97-AF65-F5344CB8AC3E}">
        <p14:creationId xmlns:p14="http://schemas.microsoft.com/office/powerpoint/2010/main" val="253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00+ Hình nền powerpoint đẹp màu hồng Cho cảm giác dịu mát và tươi tr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srcRect/>
          <a:stretch>
            <a:fillRect/>
          </a:stretch>
        </p:blipFill>
        <p:spPr bwMode="auto">
          <a:xfrm>
            <a:off x="0" y="0"/>
            <a:ext cx="982662" cy="787400"/>
          </a:xfrm>
          <a:prstGeom prst="rect">
            <a:avLst/>
          </a:prstGeom>
          <a:noFill/>
          <a:ln w="9525">
            <a:noFill/>
            <a:miter lim="800000"/>
            <a:headEnd/>
            <a:tailEnd/>
          </a:ln>
        </p:spPr>
      </p:pic>
      <p:sp>
        <p:nvSpPr>
          <p:cNvPr id="4" name="TextBox 3"/>
          <p:cNvSpPr txBox="1">
            <a:spLocks noChangeArrowheads="1"/>
          </p:cNvSpPr>
          <p:nvPr/>
        </p:nvSpPr>
        <p:spPr bwMode="auto">
          <a:xfrm>
            <a:off x="990600" y="0"/>
            <a:ext cx="8153400" cy="1754326"/>
          </a:xfrm>
          <a:prstGeom prst="rect">
            <a:avLst/>
          </a:prstGeom>
          <a:noFill/>
          <a:ln w="9525">
            <a:noFill/>
            <a:miter lim="800000"/>
            <a:headEnd/>
            <a:tailEnd/>
          </a:ln>
        </p:spPr>
        <p:txBody>
          <a:bodyPr wrap="square">
            <a:spAutoFit/>
          </a:bodyPr>
          <a:lstStyle/>
          <a:p>
            <a:pPr>
              <a:spcBef>
                <a:spcPts val="600"/>
              </a:spcBef>
              <a:spcAft>
                <a:spcPts val="600"/>
              </a:spcAft>
            </a:pPr>
            <a:r>
              <a:rPr lang="en-US" altLang="en-US" sz="3600" b="1" dirty="0" err="1" smtClean="0">
                <a:solidFill>
                  <a:srgbClr val="002060"/>
                </a:solidFill>
                <a:latin typeface="Times New Roman" pitchFamily="18" charset="0"/>
                <a:ea typeface="Calibri" pitchFamily="34" charset="0"/>
                <a:cs typeface="Times New Roman" pitchFamily="18" charset="0"/>
              </a:rPr>
              <a:t>Nếu</a:t>
            </a:r>
            <a:r>
              <a:rPr lang="en-US" altLang="en-US" sz="3600" b="1" dirty="0" smtClean="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thay</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điện</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kế</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trong</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Hình</a:t>
            </a:r>
            <a:r>
              <a:rPr lang="en-US" altLang="en-US" sz="3600" b="1" dirty="0">
                <a:solidFill>
                  <a:srgbClr val="002060"/>
                </a:solidFill>
                <a:latin typeface="Times New Roman" pitchFamily="18" charset="0"/>
                <a:ea typeface="Calibri" pitchFamily="34" charset="0"/>
                <a:cs typeface="Times New Roman" pitchFamily="18" charset="0"/>
              </a:rPr>
              <a:t> 15.1 </a:t>
            </a:r>
            <a:r>
              <a:rPr lang="en-US" altLang="en-US" sz="3600" b="1" dirty="0" err="1" smtClean="0">
                <a:solidFill>
                  <a:srgbClr val="002060"/>
                </a:solidFill>
                <a:latin typeface="Times New Roman" pitchFamily="18" charset="0"/>
                <a:ea typeface="Calibri" pitchFamily="34" charset="0"/>
                <a:cs typeface="Times New Roman" pitchFamily="18" charset="0"/>
              </a:rPr>
              <a:t>bằng</a:t>
            </a:r>
            <a:r>
              <a:rPr lang="vi-VN" altLang="en-US" sz="3600" b="1" dirty="0" smtClean="0">
                <a:solidFill>
                  <a:srgbClr val="002060"/>
                </a:solidFill>
                <a:latin typeface="Times New Roman" pitchFamily="18" charset="0"/>
                <a:ea typeface="Calibri" pitchFamily="34" charset="0"/>
                <a:cs typeface="Times New Roman" pitchFamily="18" charset="0"/>
              </a:rPr>
              <a:t>      </a:t>
            </a:r>
            <a:r>
              <a:rPr lang="en-US" altLang="en-US" sz="3600" b="1" dirty="0" smtClean="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một</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quạt</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máy</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nhỏ</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và</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bật</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đèn</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thì</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có</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hiện</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tượng</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smtClean="0">
                <a:solidFill>
                  <a:srgbClr val="002060"/>
                </a:solidFill>
                <a:latin typeface="Times New Roman" pitchFamily="18" charset="0"/>
                <a:ea typeface="Calibri" pitchFamily="34" charset="0"/>
                <a:cs typeface="Times New Roman" pitchFamily="18" charset="0"/>
              </a:rPr>
              <a:t>gì</a:t>
            </a:r>
            <a:r>
              <a:rPr lang="en-US" altLang="en-US" sz="3600" b="1" dirty="0" smtClean="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xảy</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ra</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Tại</a:t>
            </a:r>
            <a:r>
              <a:rPr lang="en-US" altLang="en-US" sz="3600" b="1" dirty="0">
                <a:solidFill>
                  <a:srgbClr val="002060"/>
                </a:solidFill>
                <a:latin typeface="Times New Roman" pitchFamily="18" charset="0"/>
                <a:ea typeface="Calibri" pitchFamily="34" charset="0"/>
                <a:cs typeface="Times New Roman" pitchFamily="18" charset="0"/>
              </a:rPr>
              <a:t> </a:t>
            </a:r>
            <a:r>
              <a:rPr lang="en-US" altLang="en-US" sz="3600" b="1" dirty="0" err="1">
                <a:solidFill>
                  <a:srgbClr val="002060"/>
                </a:solidFill>
                <a:latin typeface="Times New Roman" pitchFamily="18" charset="0"/>
                <a:ea typeface="Calibri" pitchFamily="34" charset="0"/>
                <a:cs typeface="Times New Roman" pitchFamily="18" charset="0"/>
              </a:rPr>
              <a:t>sao</a:t>
            </a:r>
            <a:r>
              <a:rPr lang="en-US" altLang="en-US" sz="3600" b="1" dirty="0">
                <a:solidFill>
                  <a:srgbClr val="002060"/>
                </a:solidFill>
                <a:latin typeface="Times New Roman" pitchFamily="18" charset="0"/>
                <a:ea typeface="Calibri" pitchFamily="34" charset="0"/>
                <a:cs typeface="Times New Roman" pitchFamily="18" charset="0"/>
              </a:rPr>
              <a:t>?</a:t>
            </a:r>
          </a:p>
        </p:txBody>
      </p:sp>
      <p:pic>
        <p:nvPicPr>
          <p:cNvPr id="5" name="Picture 4"/>
          <p:cNvPicPr>
            <a:picLocks noChangeAspect="1" noChangeArrowheads="1"/>
          </p:cNvPicPr>
          <p:nvPr/>
        </p:nvPicPr>
        <p:blipFill>
          <a:blip r:embed="rId4"/>
          <a:srcRect/>
          <a:stretch>
            <a:fillRect/>
          </a:stretch>
        </p:blipFill>
        <p:spPr bwMode="auto">
          <a:xfrm>
            <a:off x="0" y="1754326"/>
            <a:ext cx="9154886" cy="3657600"/>
          </a:xfrm>
          <a:prstGeom prst="rect">
            <a:avLst/>
          </a:prstGeom>
          <a:noFill/>
          <a:ln w="9525">
            <a:noFill/>
            <a:miter lim="800000"/>
            <a:headEnd/>
            <a:tailEnd/>
          </a:ln>
        </p:spPr>
      </p:pic>
      <p:sp>
        <p:nvSpPr>
          <p:cNvPr id="6" name="TextBox 5"/>
          <p:cNvSpPr txBox="1">
            <a:spLocks noChangeArrowheads="1"/>
          </p:cNvSpPr>
          <p:nvPr/>
        </p:nvSpPr>
        <p:spPr bwMode="auto">
          <a:xfrm>
            <a:off x="0" y="5288340"/>
            <a:ext cx="9144000" cy="1569660"/>
          </a:xfrm>
          <a:prstGeom prst="rect">
            <a:avLst/>
          </a:prstGeom>
          <a:noFill/>
          <a:ln w="9525">
            <a:noFill/>
            <a:miter lim="800000"/>
            <a:headEnd/>
            <a:tailEnd/>
          </a:ln>
        </p:spPr>
        <p:txBody>
          <a:bodyPr wrap="square">
            <a:spAutoFit/>
          </a:bodyPr>
          <a:lstStyle/>
          <a:p>
            <a:r>
              <a:rPr lang="en-US" altLang="en-US" sz="3200" dirty="0" err="1" smtClean="0">
                <a:solidFill>
                  <a:srgbClr val="0000FF"/>
                </a:solidFill>
                <a:latin typeface="Times New Roman" pitchFamily="18" charset="0"/>
                <a:cs typeface="Times New Roman" pitchFamily="18" charset="0"/>
              </a:rPr>
              <a:t>Cánh</a:t>
            </a:r>
            <a:r>
              <a:rPr lang="en-US" altLang="en-US" sz="3200" dirty="0" smtClean="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quạt</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sẽ</a:t>
            </a:r>
            <a:r>
              <a:rPr lang="en-US" altLang="en-US" sz="3200" dirty="0">
                <a:solidFill>
                  <a:srgbClr val="0000FF"/>
                </a:solidFill>
                <a:latin typeface="Times New Roman" pitchFamily="18" charset="0"/>
                <a:cs typeface="Times New Roman" pitchFamily="18" charset="0"/>
              </a:rPr>
              <a:t> quay </a:t>
            </a:r>
            <a:r>
              <a:rPr lang="en-US" altLang="en-US" sz="3200" dirty="0" err="1">
                <a:solidFill>
                  <a:srgbClr val="0000FF"/>
                </a:solidFill>
                <a:latin typeface="Times New Roman" pitchFamily="18" charset="0"/>
                <a:cs typeface="Times New Roman" pitchFamily="18" charset="0"/>
              </a:rPr>
              <a:t>vì</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khi</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bật</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đèn</a:t>
            </a:r>
            <a:r>
              <a:rPr lang="en-US" altLang="en-US" sz="3200" dirty="0">
                <a:solidFill>
                  <a:srgbClr val="0000FF"/>
                </a:solidFill>
                <a:latin typeface="Times New Roman" pitchFamily="18" charset="0"/>
                <a:cs typeface="Times New Roman" pitchFamily="18" charset="0"/>
              </a:rPr>
              <a:t>, pin </a:t>
            </a:r>
            <a:r>
              <a:rPr lang="en-US" altLang="en-US" sz="3200" dirty="0" err="1">
                <a:solidFill>
                  <a:srgbClr val="0000FF"/>
                </a:solidFill>
                <a:latin typeface="Times New Roman" pitchFamily="18" charset="0"/>
                <a:cs typeface="Times New Roman" pitchFamily="18" charset="0"/>
              </a:rPr>
              <a:t>quang</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điện</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đã</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nhận</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được</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năng</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lượng</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ánh</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sáng</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của</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đèn</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để</a:t>
            </a:r>
            <a:r>
              <a:rPr lang="en-US" altLang="en-US" sz="3200" dirty="0">
                <a:solidFill>
                  <a:srgbClr val="0000FF"/>
                </a:solidFill>
                <a:latin typeface="Times New Roman" pitchFamily="18" charset="0"/>
                <a:cs typeface="Times New Roman" pitchFamily="18" charset="0"/>
              </a:rPr>
              <a:t> </a:t>
            </a:r>
            <a:r>
              <a:rPr lang="en-US" altLang="en-US" sz="3200" dirty="0" err="1" smtClean="0">
                <a:solidFill>
                  <a:srgbClr val="0000FF"/>
                </a:solidFill>
                <a:latin typeface="Times New Roman" pitchFamily="18" charset="0"/>
                <a:cs typeface="Times New Roman" pitchFamily="18" charset="0"/>
              </a:rPr>
              <a:t>chuyển</a:t>
            </a:r>
            <a:endParaRPr lang="vi-VN" altLang="en-US" sz="3200" dirty="0" smtClean="0">
              <a:solidFill>
                <a:srgbClr val="0000FF"/>
              </a:solidFill>
              <a:latin typeface="Times New Roman" pitchFamily="18" charset="0"/>
              <a:cs typeface="Times New Roman" pitchFamily="18" charset="0"/>
            </a:endParaRPr>
          </a:p>
          <a:p>
            <a:r>
              <a:rPr lang="en-US" altLang="en-US" sz="3200" dirty="0" smtClean="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hóa</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thành</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điện</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năng</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làm</a:t>
            </a:r>
            <a:r>
              <a:rPr lang="en-US" altLang="en-US" sz="3200" dirty="0">
                <a:solidFill>
                  <a:srgbClr val="0000FF"/>
                </a:solidFill>
                <a:latin typeface="Times New Roman" pitchFamily="18" charset="0"/>
                <a:cs typeface="Times New Roman" pitchFamily="18" charset="0"/>
              </a:rPr>
              <a:t> </a:t>
            </a:r>
            <a:r>
              <a:rPr lang="en-US" altLang="en-US" sz="3200" dirty="0" err="1">
                <a:solidFill>
                  <a:srgbClr val="0000FF"/>
                </a:solidFill>
                <a:latin typeface="Times New Roman" pitchFamily="18" charset="0"/>
                <a:cs typeface="Times New Roman" pitchFamily="18" charset="0"/>
              </a:rPr>
              <a:t>quạt</a:t>
            </a:r>
            <a:r>
              <a:rPr lang="en-US" altLang="en-US" sz="3200" dirty="0">
                <a:solidFill>
                  <a:srgbClr val="0000FF"/>
                </a:solidFill>
                <a:latin typeface="Times New Roman" pitchFamily="18" charset="0"/>
                <a:cs typeface="Times New Roman" pitchFamily="18" charset="0"/>
              </a:rPr>
              <a:t> quay.</a:t>
            </a:r>
          </a:p>
        </p:txBody>
      </p:sp>
    </p:spTree>
    <p:extLst>
      <p:ext uri="{BB962C8B-B14F-4D97-AF65-F5344CB8AC3E}">
        <p14:creationId xmlns:p14="http://schemas.microsoft.com/office/powerpoint/2010/main" val="244637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inh nen ppt lich su 8"/>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a:stretch>
            <a:fillRect/>
          </a:stretch>
        </p:blipFill>
        <p:spPr bwMode="auto">
          <a:xfrm>
            <a:off x="152400" y="152400"/>
            <a:ext cx="760771" cy="609600"/>
          </a:xfrm>
          <a:prstGeom prst="rect">
            <a:avLst/>
          </a:prstGeom>
          <a:noFill/>
          <a:ln w="9525">
            <a:noFill/>
            <a:miter lim="800000"/>
            <a:headEnd/>
            <a:tailEnd/>
          </a:ln>
        </p:spPr>
      </p:pic>
      <p:sp>
        <p:nvSpPr>
          <p:cNvPr id="5" name="Rectangle 4"/>
          <p:cNvSpPr/>
          <p:nvPr/>
        </p:nvSpPr>
        <p:spPr>
          <a:xfrm>
            <a:off x="762000" y="152400"/>
            <a:ext cx="8229600" cy="2308324"/>
          </a:xfrm>
          <a:prstGeom prst="rect">
            <a:avLst/>
          </a:prstGeom>
        </p:spPr>
        <p:txBody>
          <a:bodyPr wrap="square">
            <a:spAutoFit/>
          </a:bodyPr>
          <a:lstStyle/>
          <a:p>
            <a:pPr>
              <a:spcBef>
                <a:spcPts val="600"/>
              </a:spcBef>
              <a:spcAft>
                <a:spcPts val="600"/>
              </a:spcAft>
            </a:pPr>
            <a:r>
              <a:rPr lang="en-US" altLang="en-US" sz="3600" dirty="0" err="1" smtClean="0">
                <a:solidFill>
                  <a:prstClr val="black"/>
                </a:solidFill>
                <a:latin typeface="Times New Roman" pitchFamily="18" charset="0"/>
                <a:ea typeface="Calibri" pitchFamily="34" charset="0"/>
                <a:cs typeface="Times New Roman" pitchFamily="18" charset="0"/>
              </a:rPr>
              <a:t>Giải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thích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vì</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sao</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chai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nước</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để</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ngoài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nắng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sau</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một</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khoảng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thời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gian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thì</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nóng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lên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Năng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lượng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ánh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đã</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chuyển</a:t>
            </a:r>
            <a:r>
              <a:rPr lang="en-US" altLang="en-US" sz="3600" dirty="0" smtClean="0">
                <a:solidFill>
                  <a:prstClr val="black"/>
                </a:solidFill>
                <a:latin typeface="Times New Roman" pitchFamily="18" charset="0"/>
                <a:ea typeface="Calibri" pitchFamily="34" charset="0"/>
                <a:cs typeface="Times New Roman" pitchFamily="18" charset="0"/>
              </a:rPr>
              <a:t> h</a:t>
            </a:r>
            <a:r>
              <a:rPr lang="vi-VN" altLang="en-US" sz="3600" dirty="0" smtClean="0">
                <a:solidFill>
                  <a:prstClr val="black"/>
                </a:solidFill>
                <a:latin typeface="Times New Roman" pitchFamily="18" charset="0"/>
                <a:ea typeface="Calibri" pitchFamily="34" charset="0"/>
                <a:cs typeface="Times New Roman" pitchFamily="18" charset="0"/>
              </a:rPr>
              <a:t>óa</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thành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dạng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năng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lượng</a:t>
            </a:r>
            <a:r>
              <a:rPr lang="en-US" altLang="en-US" sz="3600" dirty="0" smtClean="0">
                <a:solidFill>
                  <a:prstClr val="black"/>
                </a:solidFill>
                <a:latin typeface="Times New Roman" pitchFamily="18" charset="0"/>
                <a:ea typeface="Calibri" pitchFamily="34" charset="0"/>
                <a:cs typeface="Times New Roman" pitchFamily="18" charset="0"/>
              </a:rPr>
              <a:t> n</a:t>
            </a:r>
            <a:r>
              <a:rPr lang="vi-VN" altLang="en-US" sz="3600" dirty="0" smtClean="0">
                <a:solidFill>
                  <a:prstClr val="black"/>
                </a:solidFill>
                <a:latin typeface="Times New Roman" pitchFamily="18" charset="0"/>
                <a:ea typeface="Calibri" pitchFamily="34" charset="0"/>
                <a:cs typeface="Times New Roman" pitchFamily="18" charset="0"/>
              </a:rPr>
              <a:t>à</a:t>
            </a:r>
            <a:r>
              <a:rPr lang="en-US" altLang="en-US" sz="3600" dirty="0" smtClean="0">
                <a:solidFill>
                  <a:prstClr val="black"/>
                </a:solidFill>
                <a:latin typeface="Times New Roman" pitchFamily="18" charset="0"/>
                <a:ea typeface="Calibri" pitchFamily="34" charset="0"/>
                <a:cs typeface="Times New Roman" pitchFamily="18" charset="0"/>
              </a:rPr>
              <a:t>o?</a:t>
            </a:r>
            <a:endParaRPr lang="en-US" altLang="en-US" sz="3600" dirty="0">
              <a:solidFill>
                <a:prstClr val="black"/>
              </a:solidFill>
              <a:latin typeface="Times New Roman" pitchFamily="18" charset="0"/>
              <a:ea typeface="Calibri" pitchFamily="34" charset="0"/>
              <a:cs typeface="Times New Roman" pitchFamily="18" charset="0"/>
            </a:endParaRPr>
          </a:p>
        </p:txBody>
      </p:sp>
      <p:pic>
        <p:nvPicPr>
          <p:cNvPr id="6" name="Picture 9"/>
          <p:cNvPicPr>
            <a:picLocks noChangeAspect="1" noChangeArrowheads="1"/>
          </p:cNvPicPr>
          <p:nvPr/>
        </p:nvPicPr>
        <p:blipFill>
          <a:blip r:embed="rId4"/>
          <a:srcRect/>
          <a:stretch>
            <a:fillRect/>
          </a:stretch>
        </p:blipFill>
        <p:spPr bwMode="auto">
          <a:xfrm>
            <a:off x="5307777" y="2667000"/>
            <a:ext cx="3836223" cy="3048000"/>
          </a:xfrm>
          <a:prstGeom prst="rect">
            <a:avLst/>
          </a:prstGeom>
          <a:noFill/>
          <a:ln w="9525">
            <a:noFill/>
            <a:miter lim="800000"/>
            <a:headEnd/>
            <a:tailEnd/>
          </a:ln>
          <a:effectLst/>
        </p:spPr>
      </p:pic>
      <p:sp>
        <p:nvSpPr>
          <p:cNvPr id="7" name="Rectangle 6"/>
          <p:cNvSpPr/>
          <p:nvPr/>
        </p:nvSpPr>
        <p:spPr>
          <a:xfrm>
            <a:off x="0" y="2667000"/>
            <a:ext cx="5181600" cy="3416320"/>
          </a:xfrm>
          <a:prstGeom prst="rect">
            <a:avLst/>
          </a:prstGeom>
        </p:spPr>
        <p:txBody>
          <a:bodyPr wrap="square">
            <a:spAutoFit/>
          </a:bodyPr>
          <a:lstStyle/>
          <a:p>
            <a:r>
              <a:rPr lang="en-US" altLang="en-US" sz="3600" dirty="0" err="1" smtClean="0">
                <a:solidFill>
                  <a:srgbClr val="0000FF"/>
                </a:solidFill>
                <a:latin typeface="Times New Roman" pitchFamily="18" charset="0"/>
                <a:cs typeface="Times New Roman" pitchFamily="18" charset="0"/>
              </a:rPr>
              <a:t>Chai</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nước</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dể</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ngoài</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nắng</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sau</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một</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khoảng</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thời</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gian</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thì</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nóng</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lên</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Năng</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lượng</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ánh</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sáng</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đã</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chuyển</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hoá</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thành</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nhiệt</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năng</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làm</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nước</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nóng</a:t>
            </a:r>
            <a:r>
              <a:rPr lang="en-US" altLang="en-US" sz="3600" dirty="0" smtClean="0">
                <a:solidFill>
                  <a:srgbClr val="0000FF"/>
                </a:solidFill>
                <a:latin typeface="Times New Roman" pitchFamily="18" charset="0"/>
                <a:cs typeface="Times New Roman" pitchFamily="18" charset="0"/>
              </a:rPr>
              <a:t> </a:t>
            </a:r>
            <a:r>
              <a:rPr lang="en-US" altLang="en-US" sz="3600" dirty="0" err="1" smtClean="0">
                <a:solidFill>
                  <a:srgbClr val="0000FF"/>
                </a:solidFill>
                <a:latin typeface="Times New Roman" pitchFamily="18" charset="0"/>
                <a:cs typeface="Times New Roman" pitchFamily="18" charset="0"/>
              </a:rPr>
              <a:t>lên</a:t>
            </a:r>
            <a:r>
              <a:rPr lang="en-US" altLang="en-US" sz="3600" dirty="0" smtClean="0">
                <a:solidFill>
                  <a:srgbClr val="0000FF"/>
                </a:solidFill>
                <a:latin typeface="Times New Roman" pitchFamily="18" charset="0"/>
                <a:cs typeface="Times New Roman" pitchFamily="18" charset="0"/>
              </a:rPr>
              <a:t>.</a:t>
            </a:r>
            <a:endParaRPr lang="en-US" altLang="en-US" sz="36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15299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a:off x="0" y="0"/>
            <a:ext cx="608219" cy="487362"/>
          </a:xfrm>
          <a:prstGeom prst="rect">
            <a:avLst/>
          </a:prstGeom>
          <a:noFill/>
          <a:ln w="9525">
            <a:noFill/>
            <a:miter lim="800000"/>
            <a:headEnd/>
            <a:tailEnd/>
          </a:ln>
        </p:spPr>
      </p:pic>
      <p:sp>
        <p:nvSpPr>
          <p:cNvPr id="2" name="Cloud Callout 1"/>
          <p:cNvSpPr/>
          <p:nvPr/>
        </p:nvSpPr>
        <p:spPr>
          <a:xfrm>
            <a:off x="0" y="152400"/>
            <a:ext cx="8838509" cy="579120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6" name="Rectangle 5"/>
          <p:cNvSpPr/>
          <p:nvPr/>
        </p:nvSpPr>
        <p:spPr>
          <a:xfrm>
            <a:off x="838200" y="1295400"/>
            <a:ext cx="7696200" cy="3970318"/>
          </a:xfrm>
          <a:prstGeom prst="rect">
            <a:avLst/>
          </a:prstGeom>
        </p:spPr>
        <p:txBody>
          <a:bodyPr wrap="square">
            <a:spAutoFit/>
          </a:bodyPr>
          <a:lstStyle/>
          <a:p>
            <a:r>
              <a:rPr lang="en-US" altLang="en-US" sz="3600" dirty="0" err="1" smtClean="0">
                <a:solidFill>
                  <a:prstClr val="black"/>
                </a:solidFill>
                <a:latin typeface="Times New Roman" pitchFamily="18" charset="0"/>
                <a:ea typeface="Calibri" pitchFamily="34" charset="0"/>
                <a:cs typeface="Times New Roman" pitchFamily="18" charset="0"/>
              </a:rPr>
              <a:t>Nêu</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thêm</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ví</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dụ</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về</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sử</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dụng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năng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lượng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ánh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Mặt</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Trời</a:t>
            </a:r>
            <a:r>
              <a:rPr lang="en-US" altLang="en-US" sz="3600" dirty="0" smtClean="0">
                <a:solidFill>
                  <a:prstClr val="black"/>
                </a:solidFill>
                <a:latin typeface="Times New Roman" pitchFamily="18" charset="0"/>
                <a:ea typeface="Calibri" pitchFamily="34" charset="0"/>
                <a:cs typeface="Times New Roman" pitchFamily="18" charset="0"/>
              </a:rPr>
              <a:t> ở </a:t>
            </a:r>
            <a:r>
              <a:rPr lang="en-US" altLang="en-US" sz="3600" dirty="0" err="1" smtClean="0">
                <a:solidFill>
                  <a:prstClr val="black"/>
                </a:solidFill>
                <a:latin typeface="Times New Roman" pitchFamily="18" charset="0"/>
                <a:ea typeface="Calibri" pitchFamily="34" charset="0"/>
                <a:cs typeface="Times New Roman" pitchFamily="18" charset="0"/>
              </a:rPr>
              <a:t>gia</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đình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hoặc</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địa</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phương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em</a:t>
            </a:r>
            <a:r>
              <a:rPr lang="en-US" altLang="en-US" sz="3600" dirty="0" smtClean="0">
                <a:solidFill>
                  <a:prstClr val="black"/>
                </a:solidFill>
                <a:latin typeface="Times New Roman" pitchFamily="18" charset="0"/>
                <a:ea typeface="Calibri" pitchFamily="34" charset="0"/>
                <a:cs typeface="Times New Roman" pitchFamily="18" charset="0"/>
              </a:rPr>
              <a:t>. Cho </a:t>
            </a:r>
            <a:r>
              <a:rPr lang="en-US" altLang="en-US" sz="3600" dirty="0" err="1" smtClean="0">
                <a:solidFill>
                  <a:prstClr val="black"/>
                </a:solidFill>
                <a:latin typeface="Times New Roman" pitchFamily="18" charset="0"/>
                <a:ea typeface="Calibri" pitchFamily="34" charset="0"/>
                <a:cs typeface="Times New Roman" pitchFamily="18" charset="0"/>
              </a:rPr>
              <a:t>biết</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năng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lượng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ánh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Mặt</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trời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đã</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chuyển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hóa</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thành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những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dạng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năng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lượng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nào</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trong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mỗi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ví</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dụ.Tại</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sao</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cần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ưu</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tiên</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sử</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dụng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năng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lượng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ánh</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sáng</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Mặt</a:t>
            </a:r>
            <a:r>
              <a:rPr lang="en-US" altLang="en-US" sz="3600" dirty="0" smtClean="0">
                <a:solidFill>
                  <a:prstClr val="black"/>
                </a:solidFill>
                <a:latin typeface="Times New Roman" pitchFamily="18" charset="0"/>
                <a:ea typeface="Calibri" pitchFamily="34" charset="0"/>
                <a:cs typeface="Times New Roman" pitchFamily="18" charset="0"/>
              </a:rPr>
              <a:t> </a:t>
            </a:r>
            <a:r>
              <a:rPr lang="en-US" altLang="en-US" sz="3600" dirty="0" err="1" smtClean="0">
                <a:solidFill>
                  <a:prstClr val="black"/>
                </a:solidFill>
                <a:latin typeface="Times New Roman" pitchFamily="18" charset="0"/>
                <a:ea typeface="Calibri" pitchFamily="34" charset="0"/>
                <a:cs typeface="Times New Roman" pitchFamily="18" charset="0"/>
              </a:rPr>
              <a:t>Trời</a:t>
            </a:r>
            <a:r>
              <a:rPr lang="en-US" altLang="en-US" sz="3600" dirty="0" smtClean="0">
                <a:solidFill>
                  <a:prstClr val="black"/>
                </a:solidFill>
                <a:latin typeface="Times New Roman" pitchFamily="18" charset="0"/>
                <a:ea typeface="Calibri" pitchFamily="34" charset="0"/>
                <a:cs typeface="Times New Roman" pitchFamily="18" charset="0"/>
              </a:rPr>
              <a:t>?</a:t>
            </a:r>
            <a:endParaRPr lang="en-US" sz="3600" dirty="0">
              <a:solidFill>
                <a:prstClr val="black"/>
              </a:solidFill>
            </a:endParaRPr>
          </a:p>
        </p:txBody>
      </p:sp>
    </p:spTree>
    <p:extLst>
      <p:ext uri="{BB962C8B-B14F-4D97-AF65-F5344CB8AC3E}">
        <p14:creationId xmlns:p14="http://schemas.microsoft.com/office/powerpoint/2010/main" val="358750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2536</Words>
  <Application>Microsoft Office PowerPoint</Application>
  <PresentationFormat>On-screen Show (4:3)</PresentationFormat>
  <Paragraphs>189</Paragraphs>
  <Slides>47</Slides>
  <Notes>1</Notes>
  <HiddenSlides>0</HiddenSlides>
  <MMClips>1</MMClips>
  <ScaleCrop>false</ScaleCrop>
  <HeadingPairs>
    <vt:vector size="6" baseType="variant">
      <vt:variant>
        <vt:lpstr>Fonts Used</vt:lpstr>
      </vt:variant>
      <vt:variant>
        <vt:i4>6</vt:i4>
      </vt:variant>
      <vt:variant>
        <vt:lpstr>Theme</vt:lpstr>
      </vt:variant>
      <vt:variant>
        <vt:i4>45</vt:i4>
      </vt:variant>
      <vt:variant>
        <vt:lpstr>Slide Titles</vt:lpstr>
      </vt:variant>
      <vt:variant>
        <vt:i4>47</vt:i4>
      </vt:variant>
    </vt:vector>
  </HeadingPairs>
  <TitlesOfParts>
    <vt:vector size="98" baseType="lpstr">
      <vt:lpstr>#9Slide02 Noi dung dai</vt:lpstr>
      <vt:lpstr>Arial</vt:lpstr>
      <vt:lpstr>Calibri</vt:lpstr>
      <vt:lpstr>Calibri Light</vt:lpstr>
      <vt:lpstr>Segoe UI</vt:lpstr>
      <vt:lpstr>Times New Roman</vt:lpstr>
      <vt:lpstr>Office Theme</vt:lpstr>
      <vt:lpstr>Default Design</vt:lpstr>
      <vt:lpstr>1_Office Theme</vt:lpstr>
      <vt:lpstr>3_Office Theme</vt:lpstr>
      <vt:lpstr>5_Office Theme</vt:lpstr>
      <vt:lpstr>6_Office Theme</vt:lpstr>
      <vt:lpstr>2_Office Theme</vt:lpstr>
      <vt:lpstr>4_Office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PowerPoint Presentation</vt:lpstr>
      <vt:lpstr>KIỂM TRA KIẾN THỨC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cp:revision>
  <dcterms:created xsi:type="dcterms:W3CDTF">2024-06-04T06:35:46Z</dcterms:created>
  <dcterms:modified xsi:type="dcterms:W3CDTF">2025-05-17T15:54:02Z</dcterms:modified>
</cp:coreProperties>
</file>