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6"/>
  </p:notesMasterIdLst>
  <p:sldIdLst>
    <p:sldId id="257" r:id="rId2"/>
    <p:sldId id="258" r:id="rId3"/>
    <p:sldId id="259" r:id="rId4"/>
    <p:sldId id="300" r:id="rId5"/>
    <p:sldId id="290" r:id="rId6"/>
    <p:sldId id="262" r:id="rId7"/>
    <p:sldId id="263" r:id="rId8"/>
    <p:sldId id="297" r:id="rId9"/>
    <p:sldId id="298" r:id="rId10"/>
    <p:sldId id="291" r:id="rId11"/>
    <p:sldId id="299" r:id="rId12"/>
    <p:sldId id="296" r:id="rId13"/>
    <p:sldId id="293" r:id="rId14"/>
    <p:sldId id="268" r:id="rId15"/>
    <p:sldId id="303" r:id="rId16"/>
    <p:sldId id="269" r:id="rId17"/>
    <p:sldId id="295" r:id="rId18"/>
    <p:sldId id="271" r:id="rId19"/>
    <p:sldId id="301" r:id="rId20"/>
    <p:sldId id="302" r:id="rId21"/>
    <p:sldId id="260" r:id="rId22"/>
    <p:sldId id="304" r:id="rId23"/>
    <p:sldId id="282" r:id="rId24"/>
    <p:sldId id="283" r:id="rId25"/>
    <p:sldId id="275" r:id="rId26"/>
    <p:sldId id="276" r:id="rId27"/>
    <p:sldId id="308" r:id="rId28"/>
    <p:sldId id="266" r:id="rId29"/>
    <p:sldId id="267" r:id="rId30"/>
    <p:sldId id="305" r:id="rId31"/>
    <p:sldId id="270" r:id="rId32"/>
    <p:sldId id="306" r:id="rId33"/>
    <p:sldId id="307" r:id="rId34"/>
    <p:sldId id="273" r:id="rId35"/>
    <p:sldId id="274" r:id="rId36"/>
    <p:sldId id="279" r:id="rId37"/>
    <p:sldId id="309" r:id="rId38"/>
    <p:sldId id="292" r:id="rId39"/>
    <p:sldId id="310" r:id="rId40"/>
    <p:sldId id="311" r:id="rId41"/>
    <p:sldId id="312" r:id="rId42"/>
    <p:sldId id="288" r:id="rId43"/>
    <p:sldId id="289" r:id="rId44"/>
    <p:sldId id="29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400" autoAdjust="0"/>
  </p:normalViewPr>
  <p:slideViewPr>
    <p:cSldViewPr snapToGrid="0">
      <p:cViewPr varScale="1">
        <p:scale>
          <a:sx n="63" d="100"/>
          <a:sy n="63" d="100"/>
        </p:scale>
        <p:origin x="7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4B985-CF4A-474F-868F-EBF75F007628}" type="datetimeFigureOut">
              <a:rPr lang="en-US" smtClean="0"/>
              <a:t>17/5/2025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3DCE1-4D98-4C9E-8BEF-700A0295B153}" type="slidenum">
              <a:rPr lang="en-US" smtClean="0"/>
              <a:t>‹#›</a:t>
            </a:fld>
            <a:endParaRPr lang="en-US"/>
          </a:p>
        </p:txBody>
      </p:sp>
    </p:spTree>
    <p:extLst>
      <p:ext uri="{BB962C8B-B14F-4D97-AF65-F5344CB8AC3E}">
        <p14:creationId xmlns:p14="http://schemas.microsoft.com/office/powerpoint/2010/main" val="2120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bfe78c466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bfe78c466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83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63DCE1-4D98-4C9E-8BEF-700A0295B153}" type="slidenum">
              <a:rPr lang="en-US" smtClean="0"/>
              <a:t>4</a:t>
            </a:fld>
            <a:endParaRPr lang="en-US"/>
          </a:p>
        </p:txBody>
      </p:sp>
    </p:spTree>
    <p:extLst>
      <p:ext uri="{BB962C8B-B14F-4D97-AF65-F5344CB8AC3E}">
        <p14:creationId xmlns:p14="http://schemas.microsoft.com/office/powerpoint/2010/main" val="83019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729d97241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729d97241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85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bfe78c466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bfe78c466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491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76BA5F-602B-41B8-97C1-889650585AD9}"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2206358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076BA5F-602B-41B8-97C1-889650585AD9}"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252143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076BA5F-602B-41B8-97C1-889650585AD9}"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B3AD3-9776-479F-A140-5C195993C9D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8285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076BA5F-602B-41B8-97C1-889650585AD9}"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699058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076BA5F-602B-41B8-97C1-889650585AD9}"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B3AD3-9776-479F-A140-5C195993C9D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38684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076BA5F-602B-41B8-97C1-889650585AD9}"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4029478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76BA5F-602B-41B8-97C1-889650585AD9}"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1811794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76BA5F-602B-41B8-97C1-889650585AD9}"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2495485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70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2812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76BA5F-602B-41B8-97C1-889650585AD9}"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264061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076BA5F-602B-41B8-97C1-889650585AD9}" type="datetimeFigureOut">
              <a:rPr lang="en-US" smtClean="0"/>
              <a:t>17/5/2025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307125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076BA5F-602B-41B8-97C1-889650585AD9}" type="datetimeFigureOut">
              <a:rPr lang="en-US" smtClean="0"/>
              <a:t>17/5/2025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342585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76BA5F-602B-41B8-97C1-889650585AD9}" type="datetimeFigureOut">
              <a:rPr lang="en-US" smtClean="0"/>
              <a:t>17/5/2025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74555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76BA5F-602B-41B8-97C1-889650585AD9}" type="datetimeFigureOut">
              <a:rPr lang="en-US" smtClean="0"/>
              <a:t>17/5/2025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166004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6BA5F-602B-41B8-97C1-889650585AD9}" type="datetimeFigureOut">
              <a:rPr lang="en-US" smtClean="0"/>
              <a:t>17/5/2025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261116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076BA5F-602B-41B8-97C1-889650585AD9}" type="datetimeFigureOut">
              <a:rPr lang="en-US" smtClean="0"/>
              <a:t>17/5/2025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3511542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076BA5F-602B-41B8-97C1-889650585AD9}" type="datetimeFigureOut">
              <a:rPr lang="en-US" smtClean="0"/>
              <a:t>17/5/2025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B3AD3-9776-479F-A140-5C195993C9D2}" type="slidenum">
              <a:rPr lang="en-US" smtClean="0"/>
              <a:t>‹#›</a:t>
            </a:fld>
            <a:endParaRPr lang="en-US"/>
          </a:p>
        </p:txBody>
      </p:sp>
    </p:spTree>
    <p:extLst>
      <p:ext uri="{BB962C8B-B14F-4D97-AF65-F5344CB8AC3E}">
        <p14:creationId xmlns:p14="http://schemas.microsoft.com/office/powerpoint/2010/main" val="422803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76BA5F-602B-41B8-97C1-889650585AD9}" type="datetimeFigureOut">
              <a:rPr lang="en-US" smtClean="0"/>
              <a:t>17/5/2025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D6B3AD3-9776-479F-A140-5C195993C9D2}" type="slidenum">
              <a:rPr lang="en-US" smtClean="0"/>
              <a:t>‹#›</a:t>
            </a:fld>
            <a:endParaRPr lang="en-US"/>
          </a:p>
        </p:txBody>
      </p:sp>
    </p:spTree>
    <p:extLst>
      <p:ext uri="{BB962C8B-B14F-4D97-AF65-F5344CB8AC3E}">
        <p14:creationId xmlns:p14="http://schemas.microsoft.com/office/powerpoint/2010/main" val="34543823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image" Target="../media/image11.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NUL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_je12cpnxqw" TargetMode="Externa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video" Target="https://www.youtube.com/embed/N7sI-eeZDXY?feature=oembed" TargetMode="External"/><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230"/>
        <p:cNvGrpSpPr/>
        <p:nvPr/>
      </p:nvGrpSpPr>
      <p:grpSpPr>
        <a:xfrm>
          <a:off x="0" y="0"/>
          <a:ext cx="0" cy="0"/>
          <a:chOff x="0" y="0"/>
          <a:chExt cx="0" cy="0"/>
        </a:xfrm>
      </p:grpSpPr>
      <p:sp>
        <p:nvSpPr>
          <p:cNvPr id="1231" name="Google Shape;1231;p43"/>
          <p:cNvSpPr txBox="1">
            <a:spLocks noGrp="1"/>
          </p:cNvSpPr>
          <p:nvPr>
            <p:ph type="title"/>
          </p:nvPr>
        </p:nvSpPr>
        <p:spPr>
          <a:xfrm>
            <a:off x="685800" y="142974"/>
            <a:ext cx="11420856" cy="6074946"/>
          </a:xfrm>
          <a:prstGeom prst="rect">
            <a:avLst/>
          </a:prstGeom>
        </p:spPr>
        <p:txBody>
          <a:bodyPr spcFirstLastPara="1" vert="horz" wrap="square" lIns="91425" tIns="91425" rIns="91425" bIns="91425" rtlCol="0" anchor="ctr" anchorCtr="0">
            <a:noAutofit/>
          </a:bodyPr>
          <a:lstStyle/>
          <a:p>
            <a:r>
              <a:rPr lang="en-US" sz="6000" b="1" dirty="0" err="1">
                <a:solidFill>
                  <a:srgbClr val="FF0000"/>
                </a:solidFill>
                <a:latin typeface="Times New Roman" panose="02020603050405020304" pitchFamily="18" charset="0"/>
                <a:cs typeface="Times New Roman" panose="02020603050405020304" pitchFamily="18" charset="0"/>
              </a:rPr>
              <a:t>Bài</a:t>
            </a:r>
            <a:r>
              <a:rPr lang="en-US" sz="6000" b="1" dirty="0">
                <a:solidFill>
                  <a:srgbClr val="FF0000"/>
                </a:solidFill>
                <a:latin typeface="Times New Roman" panose="02020603050405020304" pitchFamily="18" charset="0"/>
                <a:cs typeface="Times New Roman" panose="02020603050405020304" pitchFamily="18" charset="0"/>
              </a:rPr>
              <a:t> 12. SÓNG ÂM</a:t>
            </a:r>
            <a:endParaRPr sz="6000" b="1" dirty="0">
              <a:solidFill>
                <a:srgbClr val="C00000"/>
              </a:solidFill>
              <a:latin typeface="Times New Roman" panose="02020603050405020304" pitchFamily="18" charset="0"/>
              <a:cs typeface="Times New Roman" panose="02020603050405020304" pitchFamily="18" charset="0"/>
            </a:endParaRPr>
          </a:p>
        </p:txBody>
      </p:sp>
      <p:sp>
        <p:nvSpPr>
          <p:cNvPr id="224" name="Google Shape;1231;p43"/>
          <p:cNvSpPr txBox="1">
            <a:spLocks/>
          </p:cNvSpPr>
          <p:nvPr/>
        </p:nvSpPr>
        <p:spPr>
          <a:xfrm>
            <a:off x="250236" y="2989005"/>
            <a:ext cx="8412075" cy="1433523"/>
          </a:xfrm>
          <a:prstGeom prst="rect">
            <a:avLst/>
          </a:prstGeom>
        </p:spPr>
        <p:txBody>
          <a:bodyPr spcFirstLastPara="1" vert="horz" wrap="square" lIns="91425" tIns="91425" rIns="91425" bIns="91425" rtlCol="0" anchor="ctr" anchorCtr="0">
            <a:noAutofit/>
          </a:bodyPr>
          <a:lstStyle>
            <a:lvl1pPr lvl="0" algn="ctr" defTabSz="914400" rtl="0" eaLnBrk="1" latinLnBrk="0" hangingPunct="1">
              <a:spcBef>
                <a:spcPts val="0"/>
              </a:spcBef>
              <a:spcAft>
                <a:spcPts val="0"/>
              </a:spcAft>
              <a:buSzPts val="2800"/>
              <a:buNone/>
              <a:defRPr sz="7000" kern="1200">
                <a:solidFill>
                  <a:schemeClr val="accent4"/>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lang="en-US" sz="6000" b="1" dirty="0"/>
          </a:p>
          <a:p>
            <a:r>
              <a:rPr lang="vi-VN" sz="6000" b="1" dirty="0"/>
              <a:t/>
            </a:r>
            <a:br>
              <a:rPr lang="vi-VN" sz="6000" b="1" dirty="0"/>
            </a:br>
            <a:endParaRPr lang="vi-VN" sz="6000" b="1" dirty="0"/>
          </a:p>
        </p:txBody>
      </p:sp>
    </p:spTree>
    <p:extLst>
      <p:ext uri="{BB962C8B-B14F-4D97-AF65-F5344CB8AC3E}">
        <p14:creationId xmlns:p14="http://schemas.microsoft.com/office/powerpoint/2010/main" val="336021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1"/>
                                        </p:tgtEl>
                                        <p:attrNameLst>
                                          <p:attrName>style.visibility</p:attrName>
                                        </p:attrNameLst>
                                      </p:cBhvr>
                                      <p:to>
                                        <p:strVal val="visible"/>
                                      </p:to>
                                    </p:set>
                                    <p:animEffect transition="in" filter="fade">
                                      <p:cBhvr>
                                        <p:cTn id="7" dur="1000"/>
                                        <p:tgtEl>
                                          <p:spTgt spid="1231"/>
                                        </p:tgtEl>
                                      </p:cBhvr>
                                    </p:animEffect>
                                    <p:anim calcmode="lin" valueType="num">
                                      <p:cBhvr>
                                        <p:cTn id="8" dur="1000" fill="hold"/>
                                        <p:tgtEl>
                                          <p:spTgt spid="1231"/>
                                        </p:tgtEl>
                                        <p:attrNameLst>
                                          <p:attrName>ppt_x</p:attrName>
                                        </p:attrNameLst>
                                      </p:cBhvr>
                                      <p:tavLst>
                                        <p:tav tm="0">
                                          <p:val>
                                            <p:strVal val="#ppt_x"/>
                                          </p:val>
                                        </p:tav>
                                        <p:tav tm="100000">
                                          <p:val>
                                            <p:strVal val="#ppt_x"/>
                                          </p:val>
                                        </p:tav>
                                      </p:tavLst>
                                    </p:anim>
                                    <p:anim calcmode="lin" valueType="num">
                                      <p:cBhvr>
                                        <p:cTn id="9" dur="1000" fill="hold"/>
                                        <p:tgtEl>
                                          <p:spTgt spid="12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4"/>
                                        </p:tgtEl>
                                        <p:attrNameLst>
                                          <p:attrName>style.visibility</p:attrName>
                                        </p:attrNameLst>
                                      </p:cBhvr>
                                      <p:to>
                                        <p:strVal val="visible"/>
                                      </p:to>
                                    </p:set>
                                    <p:anim calcmode="lin" valueType="num">
                                      <p:cBhvr additive="base">
                                        <p:cTn id="14" dur="500" fill="hold"/>
                                        <p:tgtEl>
                                          <p:spTgt spid="224"/>
                                        </p:tgtEl>
                                        <p:attrNameLst>
                                          <p:attrName>ppt_x</p:attrName>
                                        </p:attrNameLst>
                                      </p:cBhvr>
                                      <p:tavLst>
                                        <p:tav tm="0">
                                          <p:val>
                                            <p:strVal val="#ppt_x"/>
                                          </p:val>
                                        </p:tav>
                                        <p:tav tm="100000">
                                          <p:val>
                                            <p:strVal val="#ppt_x"/>
                                          </p:val>
                                        </p:tav>
                                      </p:tavLst>
                                    </p:anim>
                                    <p:anim calcmode="lin" valueType="num">
                                      <p:cBhvr additive="base">
                                        <p:cTn id="15"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 grpId="0"/>
      <p:bldP spid="2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ubtitle 2"/>
          <p:cNvSpPr txBox="1">
            <a:spLocks/>
          </p:cNvSpPr>
          <p:nvPr/>
        </p:nvSpPr>
        <p:spPr>
          <a:xfrm>
            <a:off x="2433484" y="47600"/>
            <a:ext cx="7162800" cy="1143000"/>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a:solidFill>
                  <a:srgbClr val="FF0000"/>
                </a:solidFill>
                <a:latin typeface="Times New Roman" panose="02020603050405020304" pitchFamily="18" charset="0"/>
                <a:cs typeface="Times New Roman" panose="02020603050405020304" pitchFamily="18" charset="0"/>
              </a:rPr>
              <a:t>Tiết 12. Bài 12. SÓNG ÂM</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190500" y="867793"/>
            <a:ext cx="7529774"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FF0000"/>
                </a:solidFill>
                <a:latin typeface="Times New Roman" panose="02020603050405020304" pitchFamily="18" charset="0"/>
                <a:cs typeface="Times New Roman" panose="02020603050405020304" pitchFamily="18" charset="0"/>
              </a:rPr>
              <a:t>I. Dao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sóng</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6" name="Subtitle 2"/>
          <p:cNvSpPr txBox="1">
            <a:spLocks/>
          </p:cNvSpPr>
          <p:nvPr/>
        </p:nvSpPr>
        <p:spPr>
          <a:xfrm>
            <a:off x="311020" y="1547665"/>
            <a:ext cx="3124200"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chemeClr val="accent1">
                    <a:lumMod val="50000"/>
                  </a:schemeClr>
                </a:solidFill>
                <a:latin typeface="Times New Roman" panose="02020603050405020304" pitchFamily="18" charset="0"/>
                <a:cs typeface="Times New Roman" panose="02020603050405020304" pitchFamily="18" charset="0"/>
              </a:rPr>
              <a:t>1. Dao </a:t>
            </a:r>
            <a:r>
              <a:rPr lang="en-US" sz="4400" b="1" dirty="0" err="1">
                <a:solidFill>
                  <a:schemeClr val="accent1">
                    <a:lumMod val="50000"/>
                  </a:schemeClr>
                </a:solidFill>
                <a:latin typeface="Times New Roman" panose="02020603050405020304" pitchFamily="18" charset="0"/>
                <a:cs typeface="Times New Roman" panose="02020603050405020304" pitchFamily="18" charset="0"/>
              </a:rPr>
              <a:t>động</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Subtitle 2"/>
          <p:cNvSpPr txBox="1">
            <a:spLocks/>
          </p:cNvSpPr>
          <p:nvPr/>
        </p:nvSpPr>
        <p:spPr>
          <a:xfrm>
            <a:off x="113956" y="2548858"/>
            <a:ext cx="11801856" cy="20848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800" dirty="0" err="1">
                <a:latin typeface="Times New Roman" panose="02020603050405020304" pitchFamily="18" charset="0"/>
                <a:cs typeface="Times New Roman" panose="02020603050405020304" pitchFamily="18" charset="0"/>
              </a:rPr>
              <a:t>Tìm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thêm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số</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ví</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dụ</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về</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dao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động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Hoàn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thành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phiếu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học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tập</a:t>
            </a:r>
            <a:r>
              <a:rPr lang="en-US" sz="3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0024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Tìm thêm ví dụ về dao động (ảnh 2)"/>
          <p:cNvPicPr>
            <a:picLocks noChangeAspect="1" noChangeArrowheads="1"/>
          </p:cNvPicPr>
          <p:nvPr/>
        </p:nvPicPr>
        <p:blipFill>
          <a:blip r:embed="rId2"/>
          <a:srcRect/>
          <a:stretch>
            <a:fillRect/>
          </a:stretch>
        </p:blipFill>
        <p:spPr bwMode="auto">
          <a:xfrm>
            <a:off x="-84059" y="0"/>
            <a:ext cx="5087112" cy="2328672"/>
          </a:xfrm>
          <a:prstGeom prst="rect">
            <a:avLst/>
          </a:prstGeom>
          <a:noFill/>
        </p:spPr>
      </p:pic>
      <p:pic>
        <p:nvPicPr>
          <p:cNvPr id="5" name="Picture 6" descr="https://hoc24.vn/source/KHTN%207-%20Quy%C3%AAn/Ch%C6%B0%C6%A1ng%20IV/drum.gif"/>
          <p:cNvPicPr>
            <a:picLocks noChangeAspect="1" noChangeArrowheads="1" noCrop="1"/>
          </p:cNvPicPr>
          <p:nvPr/>
        </p:nvPicPr>
        <p:blipFill>
          <a:blip r:embed="rId3"/>
          <a:srcRect/>
          <a:stretch>
            <a:fillRect/>
          </a:stretch>
        </p:blipFill>
        <p:spPr bwMode="auto">
          <a:xfrm>
            <a:off x="6458624" y="-178429"/>
            <a:ext cx="5638631" cy="1660125"/>
          </a:xfrm>
          <a:prstGeom prst="rect">
            <a:avLst/>
          </a:prstGeom>
          <a:noFill/>
        </p:spPr>
      </p:pic>
      <p:pic>
        <p:nvPicPr>
          <p:cNvPr id="6" name="Picture 9" descr="https://hoc24.vn/source/KHTN%207-%20Quy%C3%AAn/Ch%C6%B0%C6%A1ng%20IV/Antiqued-Chester-Wall-Clock-with-Pendulum.gif"/>
          <p:cNvPicPr>
            <a:picLocks noChangeAspect="1" noChangeArrowheads="1"/>
          </p:cNvPicPr>
          <p:nvPr/>
        </p:nvPicPr>
        <p:blipFill>
          <a:blip r:embed="rId4"/>
          <a:srcRect/>
          <a:stretch>
            <a:fillRect/>
          </a:stretch>
        </p:blipFill>
        <p:spPr bwMode="auto">
          <a:xfrm>
            <a:off x="323461" y="3667587"/>
            <a:ext cx="5016946" cy="1876687"/>
          </a:xfrm>
          <a:prstGeom prst="rect">
            <a:avLst/>
          </a:prstGeom>
          <a:noFill/>
        </p:spPr>
      </p:pic>
      <p:pic>
        <p:nvPicPr>
          <p:cNvPr id="7" name="Picture 6" descr="Trẻ bao nhiêu tuổi thì có thể dùng xích đu cho bé – Xích Đu Hà Nội"/>
          <p:cNvPicPr>
            <a:picLocks noChangeAspect="1" noChangeArrowheads="1"/>
          </p:cNvPicPr>
          <p:nvPr/>
        </p:nvPicPr>
        <p:blipFill>
          <a:blip r:embed="rId5"/>
          <a:srcRect/>
          <a:stretch>
            <a:fillRect/>
          </a:stretch>
        </p:blipFill>
        <p:spPr bwMode="auto">
          <a:xfrm>
            <a:off x="6329664" y="3080174"/>
            <a:ext cx="5294671" cy="1985052"/>
          </a:xfrm>
          <a:prstGeom prst="rect">
            <a:avLst/>
          </a:prstGeom>
          <a:noFill/>
        </p:spPr>
      </p:pic>
      <p:sp>
        <p:nvSpPr>
          <p:cNvPr id="8" name="Rectangle 7"/>
          <p:cNvSpPr/>
          <p:nvPr/>
        </p:nvSpPr>
        <p:spPr>
          <a:xfrm>
            <a:off x="218244" y="2683436"/>
            <a:ext cx="5777442" cy="1077218"/>
          </a:xfrm>
          <a:prstGeom prst="rect">
            <a:avLst/>
          </a:prstGeom>
        </p:spPr>
        <p:txBody>
          <a:bodyPr wrap="square">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gảy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đàn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dao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3200"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9" name="Rectangle 8"/>
          <p:cNvSpPr/>
          <p:nvPr/>
        </p:nvSpPr>
        <p:spPr>
          <a:xfrm>
            <a:off x="6329664" y="1606218"/>
            <a:ext cx="5862336" cy="1077218"/>
          </a:xfrm>
          <a:prstGeom prst="rect">
            <a:avLst/>
          </a:prstGeom>
        </p:spPr>
        <p:txBody>
          <a:bodyPr wrap="square">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trống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dao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218244" y="5410778"/>
            <a:ext cx="5640123" cy="1200329"/>
          </a:xfrm>
          <a:prstGeom prst="rect">
            <a:avLst/>
          </a:prstGeom>
        </p:spPr>
        <p:txBody>
          <a:bodyPr wrap="square">
            <a:spAutoFit/>
          </a:bodyPr>
          <a:lstStyle/>
          <a:p>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hồ</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lắc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a:t>
            </a:r>
          </a:p>
        </p:txBody>
      </p:sp>
      <p:sp>
        <p:nvSpPr>
          <p:cNvPr id="11" name="Rectangle 10"/>
          <p:cNvSpPr/>
          <p:nvPr/>
        </p:nvSpPr>
        <p:spPr>
          <a:xfrm>
            <a:off x="6458624" y="5410778"/>
            <a:ext cx="5333560" cy="1077218"/>
          </a:xfrm>
          <a:prstGeom prst="rect">
            <a:avLst/>
          </a:prstGeom>
        </p:spPr>
        <p:txBody>
          <a:bodyPr wrap="square">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a:t>
            </a:r>
          </a:p>
        </p:txBody>
      </p:sp>
      <p:sp>
        <p:nvSpPr>
          <p:cNvPr id="12" name="Subtitle 2"/>
          <p:cNvSpPr txBox="1">
            <a:spLocks/>
          </p:cNvSpPr>
          <p:nvPr/>
        </p:nvSpPr>
        <p:spPr>
          <a:xfrm>
            <a:off x="2742142" y="2570105"/>
            <a:ext cx="2121408"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dây</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đàn</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3" name="Subtitle 2"/>
          <p:cNvSpPr txBox="1">
            <a:spLocks/>
          </p:cNvSpPr>
          <p:nvPr/>
        </p:nvSpPr>
        <p:spPr>
          <a:xfrm>
            <a:off x="9260832" y="1446316"/>
            <a:ext cx="3124200"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800" b="1" dirty="0" err="1">
                <a:solidFill>
                  <a:srgbClr val="FF0000"/>
                </a:solidFill>
                <a:latin typeface="Times New Roman" panose="02020603050405020304" pitchFamily="18" charset="0"/>
                <a:cs typeface="Times New Roman" panose="02020603050405020304" pitchFamily="18" charset="0"/>
              </a:rPr>
              <a:t>mặt</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trống</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4" name="Subtitle 2"/>
          <p:cNvSpPr txBox="1">
            <a:spLocks/>
          </p:cNvSpPr>
          <p:nvPr/>
        </p:nvSpPr>
        <p:spPr>
          <a:xfrm>
            <a:off x="323461" y="5911248"/>
            <a:ext cx="2121408"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quả</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lắc</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5" name="Subtitle 2"/>
          <p:cNvSpPr txBox="1">
            <a:spLocks/>
          </p:cNvSpPr>
          <p:nvPr/>
        </p:nvSpPr>
        <p:spPr>
          <a:xfrm>
            <a:off x="5781323" y="5849107"/>
            <a:ext cx="3858031"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em</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bé</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và</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xích</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đu</a:t>
            </a:r>
            <a:endParaRPr lang="en-US" sz="3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1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down)">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433484" y="47600"/>
            <a:ext cx="7162800" cy="1143000"/>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a:solidFill>
                  <a:srgbClr val="FF0000"/>
                </a:solidFill>
                <a:latin typeface="Times New Roman" panose="02020603050405020304" pitchFamily="18" charset="0"/>
                <a:cs typeface="Times New Roman" panose="02020603050405020304" pitchFamily="18" charset="0"/>
              </a:rPr>
              <a:t>Tiết 12. Bài 12. SÓNG ÂM</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609600" y="871500"/>
            <a:ext cx="7529774"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FF0000"/>
                </a:solidFill>
                <a:latin typeface="Times New Roman" panose="02020603050405020304" pitchFamily="18" charset="0"/>
                <a:cs typeface="Times New Roman" panose="02020603050405020304" pitchFamily="18" charset="0"/>
              </a:rPr>
              <a:t>I. Dao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sóng</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6" name="Subtitle 2"/>
          <p:cNvSpPr txBox="1">
            <a:spLocks/>
          </p:cNvSpPr>
          <p:nvPr/>
        </p:nvSpPr>
        <p:spPr>
          <a:xfrm>
            <a:off x="702905" y="1669250"/>
            <a:ext cx="3124200"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chemeClr val="accent1">
                    <a:lumMod val="50000"/>
                  </a:schemeClr>
                </a:solidFill>
                <a:latin typeface="Times New Roman" panose="02020603050405020304" pitchFamily="18" charset="0"/>
                <a:cs typeface="Times New Roman" panose="02020603050405020304" pitchFamily="18" charset="0"/>
              </a:rPr>
              <a:t>1. Dao </a:t>
            </a:r>
            <a:r>
              <a:rPr lang="en-US" sz="4400" b="1" dirty="0" err="1">
                <a:solidFill>
                  <a:schemeClr val="accent1">
                    <a:lumMod val="50000"/>
                  </a:schemeClr>
                </a:solidFill>
                <a:latin typeface="Times New Roman" panose="02020603050405020304" pitchFamily="18" charset="0"/>
                <a:cs typeface="Times New Roman" panose="02020603050405020304" pitchFamily="18" charset="0"/>
              </a:rPr>
              <a:t>động</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702905" y="3152800"/>
            <a:ext cx="11801856" cy="32945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002060"/>
                </a:solidFill>
                <a:latin typeface="Times New Roman" pitchFamily="18" charset="0"/>
                <a:cs typeface="Times New Roman" pitchFamily="18" charset="0"/>
                <a:sym typeface="Wingdings" pitchFamily="2" charset="2"/>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gảy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dây</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đàn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dao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400" dirty="0">
                <a:solidFill>
                  <a:schemeClr val="accent1">
                    <a:lumMod val="50000"/>
                  </a:schemeClr>
                </a:solidFill>
                <a:latin typeface="Times New Roman" panose="02020603050405020304" pitchFamily="18" charset="0"/>
                <a:cs typeface="Times New Roman" panose="02020603050405020304" pitchFamily="18" charset="0"/>
              </a:rPr>
              <a:t>.</a:t>
            </a:r>
          </a:p>
          <a:p>
            <a:pPr marL="0" indent="0">
              <a:buNone/>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trống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mặt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trống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dao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đồng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hồ</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lắc</a:t>
            </a:r>
            <a:r>
              <a:rPr lang="en-US" sz="4400" dirty="0">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quả</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lắc</a:t>
            </a:r>
            <a:r>
              <a:rPr lang="en-US" sz="4400" dirty="0">
                <a:solidFill>
                  <a:srgbClr val="FF0000"/>
                </a:solidFill>
                <a:latin typeface="Times New Roman" pitchFamily="18" charset="0"/>
                <a:cs typeface="Times New Roman" pitchFamily="18" charset="0"/>
              </a:rPr>
              <a:t> </a:t>
            </a:r>
            <a:r>
              <a:rPr lang="en-US" sz="4400" dirty="0" err="1">
                <a:latin typeface="Times New Roman" pitchFamily="18" charset="0"/>
                <a:cs typeface="Times New Roman" pitchFamily="18" charset="0"/>
              </a:rPr>
              <a:t>dao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đu</a:t>
            </a:r>
            <a:r>
              <a:rPr lang="en-US" sz="4400" dirty="0">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em</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bé</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và</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xích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đu</a:t>
            </a:r>
            <a:r>
              <a:rPr lang="en-US" sz="4400" dirty="0">
                <a:solidFill>
                  <a:srgbClr val="FF0000"/>
                </a:solidFill>
                <a:latin typeface="Times New Roman" pitchFamily="18" charset="0"/>
                <a:cs typeface="Times New Roman" pitchFamily="18" charset="0"/>
              </a:rPr>
              <a:t> </a:t>
            </a:r>
            <a:r>
              <a:rPr lang="en-US" sz="4400" dirty="0" err="1">
                <a:latin typeface="Times New Roman" pitchFamily="18" charset="0"/>
                <a:cs typeface="Times New Roman" pitchFamily="18" charset="0"/>
              </a:rPr>
              <a:t>dao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9" name="Subtitle 2"/>
          <p:cNvSpPr txBox="1">
            <a:spLocks/>
          </p:cNvSpPr>
          <p:nvPr/>
        </p:nvSpPr>
        <p:spPr>
          <a:xfrm>
            <a:off x="1673816" y="2293150"/>
            <a:ext cx="7460853"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70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ubtitle 2"/>
          <p:cNvSpPr txBox="1">
            <a:spLocks/>
          </p:cNvSpPr>
          <p:nvPr/>
        </p:nvSpPr>
        <p:spPr>
          <a:xfrm>
            <a:off x="2433484" y="47600"/>
            <a:ext cx="7162800" cy="1143000"/>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12.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12. SÓNG ÂM</a:t>
            </a:r>
          </a:p>
        </p:txBody>
      </p:sp>
      <p:sp>
        <p:nvSpPr>
          <p:cNvPr id="5" name="Subtitle 2"/>
          <p:cNvSpPr txBox="1">
            <a:spLocks/>
          </p:cNvSpPr>
          <p:nvPr/>
        </p:nvSpPr>
        <p:spPr>
          <a:xfrm>
            <a:off x="343818" y="885800"/>
            <a:ext cx="7529774"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FF0000"/>
                </a:solidFill>
                <a:latin typeface="Times New Roman" panose="02020603050405020304" pitchFamily="18" charset="0"/>
                <a:cs typeface="Times New Roman" panose="02020603050405020304" pitchFamily="18" charset="0"/>
              </a:rPr>
              <a:t>I. Dao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sóng</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7" name="Subtitle 2"/>
          <p:cNvSpPr txBox="1">
            <a:spLocks/>
          </p:cNvSpPr>
          <p:nvPr/>
        </p:nvSpPr>
        <p:spPr>
          <a:xfrm>
            <a:off x="343818" y="1647800"/>
            <a:ext cx="3124200"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C00000"/>
                </a:solidFill>
                <a:latin typeface="Times New Roman" panose="02020603050405020304" pitchFamily="18" charset="0"/>
                <a:cs typeface="Times New Roman" panose="02020603050405020304" pitchFamily="18" charset="0"/>
              </a:rPr>
              <a:t>2. </a:t>
            </a:r>
            <a:r>
              <a:rPr lang="en-US" sz="4400" b="1" dirty="0" err="1">
                <a:solidFill>
                  <a:srgbClr val="C00000"/>
                </a:solidFill>
                <a:latin typeface="Times New Roman" panose="02020603050405020304" pitchFamily="18" charset="0"/>
                <a:cs typeface="Times New Roman" panose="02020603050405020304" pitchFamily="18" charset="0"/>
              </a:rPr>
              <a:t>Sóng</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0" y="2381300"/>
            <a:ext cx="4712552"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C00000"/>
                </a:solidFill>
                <a:latin typeface="Times New Roman" panose="02020603050405020304" pitchFamily="18" charset="0"/>
                <a:cs typeface="Times New Roman" panose="02020603050405020304" pitchFamily="18" charset="0"/>
              </a:rPr>
              <a:t>a. </a:t>
            </a:r>
            <a:r>
              <a:rPr lang="en-US" sz="4400" b="1" dirty="0" err="1">
                <a:solidFill>
                  <a:srgbClr val="C00000"/>
                </a:solidFill>
                <a:latin typeface="Times New Roman" panose="02020603050405020304" pitchFamily="18" charset="0"/>
                <a:cs typeface="Times New Roman" panose="02020603050405020304" pitchFamily="18" charset="0"/>
              </a:rPr>
              <a:t>Thí</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nghiệm</a:t>
            </a:r>
            <a:r>
              <a:rPr lang="en-US" sz="4400" b="1" dirty="0">
                <a:solidFill>
                  <a:srgbClr val="C00000"/>
                </a:solidFill>
                <a:latin typeface="Times New Roman" panose="02020603050405020304" pitchFamily="18" charset="0"/>
                <a:cs typeface="Times New Roman" panose="02020603050405020304" pitchFamily="18" charset="0"/>
              </a:rPr>
              <a:t> 1:</a:t>
            </a:r>
          </a:p>
        </p:txBody>
      </p:sp>
      <p:pic>
        <p:nvPicPr>
          <p:cNvPr id="9" name="Picture 2" descr="https://hoc24.vn/source/KHTN%207-%20Quy%C3%AAn/Ch%C6%B0%C6%A1ng%20IV/29464375140_56b589553e_o.gif"/>
          <p:cNvPicPr>
            <a:picLocks noChangeAspect="1" noChangeArrowheads="1" noCrop="1"/>
          </p:cNvPicPr>
          <p:nvPr/>
        </p:nvPicPr>
        <p:blipFill>
          <a:blip r:embed="rId2"/>
          <a:srcRect/>
          <a:stretch>
            <a:fillRect/>
          </a:stretch>
        </p:blipFill>
        <p:spPr bwMode="auto">
          <a:xfrm>
            <a:off x="4328162" y="1647800"/>
            <a:ext cx="7778495" cy="4862728"/>
          </a:xfrm>
          <a:prstGeom prst="rect">
            <a:avLst/>
          </a:prstGeom>
          <a:noFill/>
        </p:spPr>
      </p:pic>
      <p:sp>
        <p:nvSpPr>
          <p:cNvPr id="10" name="Rectangle 9"/>
          <p:cNvSpPr/>
          <p:nvPr/>
        </p:nvSpPr>
        <p:spPr>
          <a:xfrm>
            <a:off x="91785" y="3048000"/>
            <a:ext cx="4016920" cy="2308324"/>
          </a:xfrm>
          <a:prstGeom prst="rect">
            <a:avLst/>
          </a:prstGeom>
        </p:spPr>
        <p:txBody>
          <a:bodyPr wrap="square">
            <a:spAutoFit/>
          </a:bodyPr>
          <a:lstStyle/>
          <a:p>
            <a:r>
              <a:rPr lang="en-US" sz="3600" dirty="0">
                <a:solidFill>
                  <a:srgbClr val="FF0000"/>
                </a:solidFill>
                <a:latin typeface="Times New Roman" pitchFamily="18" charset="0"/>
                <a:cs typeface="Times New Roman" pitchFamily="18" charset="0"/>
              </a:rPr>
              <a:t>Rung </a:t>
            </a:r>
            <a:r>
              <a:rPr lang="en-US" sz="3600" dirty="0" err="1">
                <a:solidFill>
                  <a:srgbClr val="FF0000"/>
                </a:solidFill>
                <a:latin typeface="Times New Roman" pitchFamily="18" charset="0"/>
                <a:cs typeface="Times New Roman" pitchFamily="18" charset="0"/>
              </a:rPr>
              <a:t>quả</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bóng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mặt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nước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các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quan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thí</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nghiệm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nhận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xét</a:t>
            </a:r>
            <a:r>
              <a:rPr lang="en-US" sz="3600" dirty="0">
                <a:solidFill>
                  <a:srgbClr val="FF0000"/>
                </a:solidFill>
                <a:latin typeface="Times New Roman" pitchFamily="18" charset="0"/>
                <a:cs typeface="Times New Roman" pitchFamily="18" charset="0"/>
              </a:rPr>
              <a:t>.</a:t>
            </a:r>
          </a:p>
        </p:txBody>
      </p:sp>
      <p:sp>
        <p:nvSpPr>
          <p:cNvPr id="11" name="Rectangle 10"/>
          <p:cNvSpPr/>
          <p:nvPr/>
        </p:nvSpPr>
        <p:spPr>
          <a:xfrm>
            <a:off x="91698" y="2971800"/>
            <a:ext cx="3806392" cy="3416320"/>
          </a:xfrm>
          <a:prstGeom prst="rect">
            <a:avLst/>
          </a:prstGeom>
        </p:spPr>
        <p:txBody>
          <a:bodyPr wrap="square">
            <a:spAutoFit/>
          </a:bodyPr>
          <a:lstStyle/>
          <a:p>
            <a:r>
              <a:rPr lang="en-US" sz="3600" dirty="0" err="1">
                <a:latin typeface="Times New Roman" pitchFamily="18" charset="0"/>
                <a:cs typeface="Times New Roman" pitchFamily="18" charset="0"/>
              </a:rPr>
              <a:t>Quả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sóng</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417780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xit" presetSubtype="32" fill="hold" grpId="0" nodeType="clickEffect">
                                  <p:stCondLst>
                                    <p:cond delay="0"/>
                                  </p:stCondLst>
                                  <p:childTnLst>
                                    <p:animEffect transition="out" filter="circle(out)">
                                      <p:cBhvr>
                                        <p:cTn id="28" dur="2000"/>
                                        <p:tgtEl>
                                          <p:spTgt spid="10">
                                            <p:txEl>
                                              <p:pRg st="0" end="0"/>
                                            </p:txEl>
                                          </p:spTgt>
                                        </p:tgtEl>
                                      </p:cBhvr>
                                    </p:animEffect>
                                    <p:set>
                                      <p:cBhvr>
                                        <p:cTn id="29" dur="1" fill="hold">
                                          <p:stCondLst>
                                            <p:cond delay="1999"/>
                                          </p:stCondLst>
                                        </p:cTn>
                                        <p:tgtEl>
                                          <p:spTgt spid="10">
                                            <p:txEl>
                                              <p:pRg st="0" end="0"/>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7" presetClass="entr" presetSubtype="4" fill="hold" nodeType="clickEffect">
                                  <p:stCondLst>
                                    <p:cond delay="10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2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xit" presetSubtype="1" fill="hold" grpId="0" nodeType="clickEffect">
                                  <p:stCondLst>
                                    <p:cond delay="0"/>
                                  </p:stCondLst>
                                  <p:childTnLst>
                                    <p:animEffect transition="out" filter="wheel(1)">
                                      <p:cBhvr>
                                        <p:cTn id="39" dur="2000"/>
                                        <p:tgtEl>
                                          <p:spTgt spid="11">
                                            <p:txEl>
                                              <p:pRg st="0" end="0"/>
                                            </p:txEl>
                                          </p:spTgt>
                                        </p:tgtEl>
                                      </p:cBhvr>
                                    </p:animEffect>
                                    <p:set>
                                      <p:cBhvr>
                                        <p:cTn id="40" dur="1" fill="hold">
                                          <p:stCondLst>
                                            <p:cond delay="1999"/>
                                          </p:stCondLst>
                                        </p:cTn>
                                        <p:tgtEl>
                                          <p:spTgt spid="11">
                                            <p:txEl>
                                              <p:pRg st="0" end="0"/>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9"/>
                                        </p:tgtEl>
                                      </p:cBhvr>
                                    </p:animEffect>
                                    <p:set>
                                      <p:cBhvr>
                                        <p:cTn id="45"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build="allAtOnce"/>
      <p:bldP spid="11"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140551" y="2840006"/>
            <a:ext cx="11354761" cy="1200329"/>
          </a:xfrm>
          <a:prstGeom prst="rect">
            <a:avLst/>
          </a:prstGeom>
        </p:spPr>
        <p:txBody>
          <a:bodyPr wrap="square">
            <a:spAutoFit/>
          </a:bodyPr>
          <a:lstStyle/>
          <a:p>
            <a:r>
              <a:rPr lang="vi-VN" sz="3600" dirty="0">
                <a:latin typeface="Times New Roman" pitchFamily="18" charset="0"/>
                <a:cs typeface="Times New Roman" pitchFamily="18" charset="0"/>
              </a:rPr>
              <a:t>- Khi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lò</a:t>
            </a:r>
            <a:r>
              <a:rPr lang="en-US" sz="3600" dirty="0">
                <a:latin typeface="Times New Roman" pitchFamily="18" charset="0"/>
                <a:cs typeface="Times New Roman" pitchFamily="18" charset="0"/>
              </a:rPr>
              <a:t> xo </a:t>
            </a:r>
            <a:r>
              <a:rPr lang="en-US" sz="3600" dirty="0" err="1">
                <a:latin typeface="Times New Roman" pitchFamily="18" charset="0"/>
                <a:cs typeface="Times New Roman" pitchFamily="18" charset="0"/>
              </a:rPr>
              <a:t>dao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xét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lò</a:t>
            </a:r>
            <a:r>
              <a:rPr lang="en-US" sz="3600" dirty="0">
                <a:latin typeface="Times New Roman" pitchFamily="18" charset="0"/>
                <a:cs typeface="Times New Roman" pitchFamily="18" charset="0"/>
              </a:rPr>
              <a:t> xo.</a:t>
            </a:r>
          </a:p>
        </p:txBody>
      </p:sp>
      <p:pic>
        <p:nvPicPr>
          <p:cNvPr id="26628" name="Picture 4" descr="https://hoc24.vn/source/KHTN%207-%20Quy%C3%AAn/Ch%C6%B0%C6%A1ng%20IV/8546d67f-f584-4d0a-b6ce-7b344ac00733.gif"/>
          <p:cNvPicPr>
            <a:picLocks noChangeAspect="1" noChangeArrowheads="1" noCrop="1"/>
          </p:cNvPicPr>
          <p:nvPr/>
        </p:nvPicPr>
        <p:blipFill>
          <a:blip r:embed="rId2"/>
          <a:srcRect/>
          <a:stretch>
            <a:fillRect/>
          </a:stretch>
        </p:blipFill>
        <p:spPr bwMode="auto">
          <a:xfrm>
            <a:off x="140551" y="4079061"/>
            <a:ext cx="10683550" cy="2748980"/>
          </a:xfrm>
          <a:prstGeom prst="rect">
            <a:avLst/>
          </a:prstGeom>
          <a:noFill/>
        </p:spPr>
      </p:pic>
      <p:sp>
        <p:nvSpPr>
          <p:cNvPr id="4" name="Subtitle 2"/>
          <p:cNvSpPr txBox="1">
            <a:spLocks/>
          </p:cNvSpPr>
          <p:nvPr/>
        </p:nvSpPr>
        <p:spPr>
          <a:xfrm>
            <a:off x="2433484" y="47600"/>
            <a:ext cx="7162800" cy="1143000"/>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12.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12. SÓNG ÂM</a:t>
            </a:r>
          </a:p>
        </p:txBody>
      </p:sp>
      <p:sp>
        <p:nvSpPr>
          <p:cNvPr id="6" name="Subtitle 2"/>
          <p:cNvSpPr txBox="1">
            <a:spLocks/>
          </p:cNvSpPr>
          <p:nvPr/>
        </p:nvSpPr>
        <p:spPr>
          <a:xfrm>
            <a:off x="343818" y="885800"/>
            <a:ext cx="7529774"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FF0000"/>
                </a:solidFill>
                <a:latin typeface="Times New Roman" panose="02020603050405020304" pitchFamily="18" charset="0"/>
                <a:cs typeface="Times New Roman" panose="02020603050405020304" pitchFamily="18" charset="0"/>
              </a:rPr>
              <a:t>I. Dao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sóng</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7" name="Subtitle 2"/>
          <p:cNvSpPr txBox="1">
            <a:spLocks/>
          </p:cNvSpPr>
          <p:nvPr/>
        </p:nvSpPr>
        <p:spPr>
          <a:xfrm>
            <a:off x="343818" y="1647800"/>
            <a:ext cx="3124200"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C00000"/>
                </a:solidFill>
                <a:latin typeface="Times New Roman" panose="02020603050405020304" pitchFamily="18" charset="0"/>
                <a:cs typeface="Times New Roman" panose="02020603050405020304" pitchFamily="18" charset="0"/>
              </a:rPr>
              <a:t>2. </a:t>
            </a:r>
            <a:r>
              <a:rPr lang="en-US" sz="4400" b="1" dirty="0" err="1">
                <a:solidFill>
                  <a:srgbClr val="C00000"/>
                </a:solidFill>
                <a:latin typeface="Times New Roman" panose="02020603050405020304" pitchFamily="18" charset="0"/>
                <a:cs typeface="Times New Roman" panose="02020603050405020304" pitchFamily="18" charset="0"/>
              </a:rPr>
              <a:t>Sóng</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461914" y="2334197"/>
            <a:ext cx="4712552"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rgbClr val="C00000"/>
                </a:solidFill>
                <a:latin typeface="Times New Roman" panose="02020603050405020304" pitchFamily="18" charset="0"/>
                <a:cs typeface="Times New Roman" panose="02020603050405020304" pitchFamily="18" charset="0"/>
              </a:rPr>
              <a:t>b. </a:t>
            </a:r>
            <a:r>
              <a:rPr lang="en-US" sz="3600" b="1" dirty="0" err="1">
                <a:solidFill>
                  <a:srgbClr val="C00000"/>
                </a:solidFill>
                <a:latin typeface="Times New Roman" panose="02020603050405020304" pitchFamily="18" charset="0"/>
                <a:cs typeface="Times New Roman" panose="02020603050405020304" pitchFamily="18" charset="0"/>
              </a:rPr>
              <a:t>Thí</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nghiệm</a:t>
            </a:r>
            <a:r>
              <a:rPr lang="en-US" sz="3600" b="1" dirty="0">
                <a:solidFill>
                  <a:srgbClr val="C00000"/>
                </a:solidFill>
                <a:latin typeface="Times New Roman" panose="02020603050405020304" pitchFamily="18" charset="0"/>
                <a:cs typeface="Times New Roman" panose="02020603050405020304" pitchFamily="18" charset="0"/>
              </a:rPr>
              <a:t> 2:</a:t>
            </a:r>
          </a:p>
        </p:txBody>
      </p:sp>
      <p:sp>
        <p:nvSpPr>
          <p:cNvPr id="9" name="Rectangle 8"/>
          <p:cNvSpPr/>
          <p:nvPr/>
        </p:nvSpPr>
        <p:spPr>
          <a:xfrm>
            <a:off x="1062273" y="2964815"/>
            <a:ext cx="10433039" cy="1200329"/>
          </a:xfrm>
          <a:prstGeom prst="rect">
            <a:avLst/>
          </a:prstGeom>
        </p:spPr>
        <p:txBody>
          <a:bodyPr wrap="square">
            <a:spAutoFit/>
          </a:bodyPr>
          <a:lstStyle/>
          <a:p>
            <a:r>
              <a:rPr lang="vi-VN"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Lò</a:t>
            </a:r>
            <a:r>
              <a:rPr lang="en-US" sz="3600" dirty="0">
                <a:solidFill>
                  <a:srgbClr val="FF0000"/>
                </a:solidFill>
                <a:latin typeface="Times New Roman" pitchFamily="18" charset="0"/>
                <a:cs typeface="Times New Roman" pitchFamily="18" charset="0"/>
              </a:rPr>
              <a:t> xo </a:t>
            </a:r>
            <a:r>
              <a:rPr lang="en-US" sz="3600" dirty="0" err="1">
                <a:solidFill>
                  <a:srgbClr val="FF0000"/>
                </a:solidFill>
                <a:latin typeface="Times New Roman" pitchFamily="18" charset="0"/>
                <a:cs typeface="Times New Roman" pitchFamily="18" charset="0"/>
              </a:rPr>
              <a:t>dao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các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dao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lan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truyền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tạo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thành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sóng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lò</a:t>
            </a:r>
            <a:r>
              <a:rPr lang="en-US" sz="3600" dirty="0">
                <a:solidFill>
                  <a:srgbClr val="FF0000"/>
                </a:solidFill>
                <a:latin typeface="Times New Roman" pitchFamily="18" charset="0"/>
                <a:cs typeface="Times New Roman" pitchFamily="18" charset="0"/>
              </a:rPr>
              <a:t> xo.</a:t>
            </a:r>
          </a:p>
        </p:txBody>
      </p:sp>
      <p:sp>
        <p:nvSpPr>
          <p:cNvPr id="10" name="Rectangle 9"/>
          <p:cNvSpPr/>
          <p:nvPr/>
        </p:nvSpPr>
        <p:spPr>
          <a:xfrm>
            <a:off x="517554" y="3160966"/>
            <a:ext cx="2950464" cy="677108"/>
          </a:xfrm>
          <a:prstGeom prst="rect">
            <a:avLst/>
          </a:prstGeom>
        </p:spPr>
        <p:txBody>
          <a:bodyPr wrap="square">
            <a:spAutoFit/>
          </a:bodyPr>
          <a:lstStyle/>
          <a:p>
            <a:r>
              <a:rPr lang="en-US" sz="3800" b="1" dirty="0">
                <a:solidFill>
                  <a:srgbClr val="C00000"/>
                </a:solidFill>
                <a:latin typeface="Times New Roman" pitchFamily="18" charset="0"/>
                <a:cs typeface="Times New Roman" pitchFamily="18" charset="0"/>
              </a:rPr>
              <a:t>c. </a:t>
            </a:r>
            <a:r>
              <a:rPr lang="en-US" sz="3800" b="1" dirty="0" err="1">
                <a:solidFill>
                  <a:srgbClr val="C00000"/>
                </a:solidFill>
                <a:latin typeface="Times New Roman" pitchFamily="18" charset="0"/>
                <a:cs typeface="Times New Roman" pitchFamily="18" charset="0"/>
              </a:rPr>
              <a:t>Kết</a:t>
            </a:r>
            <a:r>
              <a:rPr lang="en-US" sz="3800" b="1" dirty="0">
                <a:solidFill>
                  <a:srgbClr val="C00000"/>
                </a:solidFill>
                <a:latin typeface="Times New Roman" pitchFamily="18" charset="0"/>
                <a:cs typeface="Times New Roman" pitchFamily="18" charset="0"/>
              </a:rPr>
              <a:t> </a:t>
            </a:r>
            <a:r>
              <a:rPr lang="en-US" sz="3800" b="1" dirty="0" err="1">
                <a:solidFill>
                  <a:srgbClr val="C00000"/>
                </a:solidFill>
                <a:latin typeface="Times New Roman" pitchFamily="18" charset="0"/>
                <a:cs typeface="Times New Roman" pitchFamily="18" charset="0"/>
              </a:rPr>
              <a:t>luận</a:t>
            </a:r>
            <a:endParaRPr lang="en-US" sz="3800" b="1" dirty="0">
              <a:solidFill>
                <a:srgbClr val="C00000"/>
              </a:solidFill>
              <a:latin typeface="Times New Roman" pitchFamily="18" charset="0"/>
              <a:cs typeface="Times New Roman" pitchFamily="18" charset="0"/>
            </a:endParaRPr>
          </a:p>
        </p:txBody>
      </p:sp>
      <p:sp>
        <p:nvSpPr>
          <p:cNvPr id="11" name="Rectangle 10"/>
          <p:cNvSpPr/>
          <p:nvPr/>
        </p:nvSpPr>
        <p:spPr>
          <a:xfrm>
            <a:off x="875056" y="3876800"/>
            <a:ext cx="11745032" cy="646331"/>
          </a:xfrm>
          <a:prstGeom prst="rect">
            <a:avLst/>
          </a:prstGeom>
        </p:spPr>
        <p:txBody>
          <a:bodyPr wrap="square">
            <a:spAutoFit/>
          </a:bodyPr>
          <a:lstStyle/>
          <a:p>
            <a:r>
              <a:rPr lang="en-US" sz="3600" b="1" dirty="0">
                <a:solidFill>
                  <a:schemeClr val="accent1">
                    <a:lumMod val="50000"/>
                  </a:schemeClr>
                </a:solidFill>
                <a:latin typeface="Times New Roman" pitchFamily="18" charset="0"/>
                <a:cs typeface="Times New Roman" pitchFamily="18" charset="0"/>
                <a:sym typeface="Wingdings" pitchFamily="2" charset="2"/>
              </a:rPr>
              <a:t> </a:t>
            </a:r>
            <a:r>
              <a:rPr lang="en-US" sz="3600" dirty="0" err="1">
                <a:solidFill>
                  <a:schemeClr val="accent1">
                    <a:lumMod val="50000"/>
                  </a:schemeClr>
                </a:solidFill>
                <a:latin typeface="Times New Roman" pitchFamily="18" charset="0"/>
                <a:cs typeface="Times New Roman" pitchFamily="18" charset="0"/>
              </a:rPr>
              <a:t>Sóng</a:t>
            </a:r>
            <a:r>
              <a:rPr lang="en-US" sz="3600" dirty="0">
                <a:solidFill>
                  <a:schemeClr val="accent1">
                    <a:lumMod val="50000"/>
                  </a:schemeClr>
                </a:solidFill>
                <a:latin typeface="Times New Roman" pitchFamily="18" charset="0"/>
                <a:cs typeface="Times New Roman" pitchFamily="18" charset="0"/>
              </a:rPr>
              <a:t> </a:t>
            </a:r>
            <a:r>
              <a:rPr lang="en-US" sz="3600" dirty="0" err="1">
                <a:solidFill>
                  <a:schemeClr val="accent1">
                    <a:lumMod val="50000"/>
                  </a:schemeClr>
                </a:solidFill>
                <a:latin typeface="Times New Roman" pitchFamily="18" charset="0"/>
                <a:cs typeface="Times New Roman" pitchFamily="18" charset="0"/>
              </a:rPr>
              <a:t>là</a:t>
            </a:r>
            <a:r>
              <a:rPr lang="en-US" sz="3600" dirty="0">
                <a:solidFill>
                  <a:schemeClr val="accent1">
                    <a:lumMod val="50000"/>
                  </a:schemeClr>
                </a:solidFill>
                <a:latin typeface="Times New Roman" pitchFamily="18" charset="0"/>
                <a:cs typeface="Times New Roman" pitchFamily="18" charset="0"/>
              </a:rPr>
              <a:t> </a:t>
            </a:r>
            <a:r>
              <a:rPr lang="en-US" sz="3600" dirty="0" err="1">
                <a:solidFill>
                  <a:schemeClr val="accent1">
                    <a:lumMod val="50000"/>
                  </a:schemeClr>
                </a:solidFill>
                <a:latin typeface="Times New Roman" pitchFamily="18" charset="0"/>
                <a:cs typeface="Times New Roman" pitchFamily="18" charset="0"/>
              </a:rPr>
              <a:t>sự</a:t>
            </a:r>
            <a:r>
              <a:rPr lang="en-US" sz="3600" dirty="0">
                <a:solidFill>
                  <a:schemeClr val="accent1">
                    <a:lumMod val="50000"/>
                  </a:schemeClr>
                </a:solidFill>
                <a:latin typeface="Times New Roman" pitchFamily="18" charset="0"/>
                <a:cs typeface="Times New Roman" pitchFamily="18" charset="0"/>
              </a:rPr>
              <a:t> ..................................</a:t>
            </a:r>
            <a:r>
              <a:rPr lang="en-US" sz="3600" dirty="0" err="1">
                <a:solidFill>
                  <a:schemeClr val="accent1">
                    <a:lumMod val="50000"/>
                  </a:schemeClr>
                </a:solidFill>
                <a:latin typeface="Times New Roman" pitchFamily="18" charset="0"/>
                <a:cs typeface="Times New Roman" pitchFamily="18" charset="0"/>
              </a:rPr>
              <a:t>trong</a:t>
            </a:r>
            <a:r>
              <a:rPr lang="en-US" sz="3600" dirty="0">
                <a:solidFill>
                  <a:schemeClr val="accent1">
                    <a:lumMod val="50000"/>
                  </a:schemeClr>
                </a:solidFill>
                <a:latin typeface="Times New Roman" pitchFamily="18" charset="0"/>
                <a:cs typeface="Times New Roman" pitchFamily="18" charset="0"/>
              </a:rPr>
              <a:t> </a:t>
            </a:r>
            <a:r>
              <a:rPr lang="en-US" sz="3600" dirty="0" err="1">
                <a:solidFill>
                  <a:schemeClr val="accent1">
                    <a:lumMod val="50000"/>
                  </a:schemeClr>
                </a:solidFill>
                <a:latin typeface="Times New Roman" pitchFamily="18" charset="0"/>
                <a:cs typeface="Times New Roman" pitchFamily="18" charset="0"/>
              </a:rPr>
              <a:t>môi</a:t>
            </a:r>
            <a:r>
              <a:rPr lang="en-US" sz="3600" dirty="0">
                <a:solidFill>
                  <a:schemeClr val="accent1">
                    <a:lumMod val="50000"/>
                  </a:schemeClr>
                </a:solidFill>
                <a:latin typeface="Times New Roman" pitchFamily="18" charset="0"/>
                <a:cs typeface="Times New Roman" pitchFamily="18" charset="0"/>
              </a:rPr>
              <a:t> </a:t>
            </a:r>
            <a:r>
              <a:rPr lang="en-US" sz="3600" dirty="0" err="1">
                <a:solidFill>
                  <a:schemeClr val="accent1">
                    <a:lumMod val="50000"/>
                  </a:schemeClr>
                </a:solidFill>
                <a:latin typeface="Times New Roman" pitchFamily="18" charset="0"/>
                <a:cs typeface="Times New Roman" pitchFamily="18" charset="0"/>
              </a:rPr>
              <a:t>trường</a:t>
            </a:r>
            <a:r>
              <a:rPr lang="en-US" sz="3600" dirty="0">
                <a:solidFill>
                  <a:schemeClr val="accent1">
                    <a:lumMod val="50000"/>
                  </a:schemeClr>
                </a:solidFill>
                <a:latin typeface="Times New Roman" pitchFamily="18" charset="0"/>
                <a:cs typeface="Times New Roman" pitchFamily="18" charset="0"/>
              </a:rPr>
              <a:t>.</a:t>
            </a:r>
          </a:p>
        </p:txBody>
      </p:sp>
      <p:sp>
        <p:nvSpPr>
          <p:cNvPr id="12" name="Subtitle 2"/>
          <p:cNvSpPr txBox="1">
            <a:spLocks/>
          </p:cNvSpPr>
          <p:nvPr/>
        </p:nvSpPr>
        <p:spPr>
          <a:xfrm>
            <a:off x="3592372" y="3838074"/>
            <a:ext cx="5220182"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err="1">
                <a:solidFill>
                  <a:srgbClr val="FF0000"/>
                </a:solidFill>
                <a:latin typeface="Times New Roman" panose="02020603050405020304" pitchFamily="18" charset="0"/>
                <a:cs typeface="Times New Roman" panose="02020603050405020304" pitchFamily="18" charset="0"/>
              </a:rPr>
              <a:t>lan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96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26628"/>
                                        </p:tgtEl>
                                        <p:attrNameLst>
                                          <p:attrName>style.visibility</p:attrName>
                                        </p:attrNameLst>
                                      </p:cBhvr>
                                      <p:to>
                                        <p:strVal val="visible"/>
                                      </p:to>
                                    </p:set>
                                    <p:animEffect transition="in" filter="barn(inHorizontal)">
                                      <p:cBhvr>
                                        <p:cTn id="18" dur="500"/>
                                        <p:tgtEl>
                                          <p:spTgt spid="266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grpId="1" nodeType="clickEffect">
                                  <p:stCondLst>
                                    <p:cond delay="0"/>
                                  </p:stCondLst>
                                  <p:childTnLst>
                                    <p:animEffect transition="out" filter="wipe(down)">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6628"/>
                                        </p:tgtEl>
                                      </p:cBhvr>
                                    </p:animEffect>
                                    <p:set>
                                      <p:cBhvr>
                                        <p:cTn id="28" dur="1" fill="hold">
                                          <p:stCondLst>
                                            <p:cond delay="499"/>
                                          </p:stCondLst>
                                        </p:cTn>
                                        <p:tgtEl>
                                          <p:spTgt spid="266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000" fill="hold"/>
                                        <p:tgtEl>
                                          <p:spTgt spid="9"/>
                                        </p:tgtEl>
                                        <p:attrNameLst>
                                          <p:attrName>ppt_x</p:attrName>
                                        </p:attrNameLst>
                                      </p:cBhvr>
                                      <p:tavLst>
                                        <p:tav tm="0">
                                          <p:val>
                                            <p:strVal val="#ppt_x"/>
                                          </p:val>
                                        </p:tav>
                                        <p:tav tm="100000">
                                          <p:val>
                                            <p:strVal val="#ppt_x"/>
                                          </p:val>
                                        </p:tav>
                                      </p:tavLst>
                                    </p:anim>
                                    <p:anim calcmode="lin" valueType="num">
                                      <p:cBhvr additive="base">
                                        <p:cTn id="3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1" nodeType="clickEffect">
                                  <p:stCondLst>
                                    <p:cond delay="0"/>
                                  </p:stCondLst>
                                  <p:childTnLst>
                                    <p:animEffect transition="out" filter="circle(out)">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7" presetClass="entr" presetSubtype="4" fill="hold" nodeType="clickEffect">
                                  <p:stCondLst>
                                    <p:cond delay="100"/>
                                  </p:stCondLst>
                                  <p:childTnLst>
                                    <p:set>
                                      <p:cBhvr>
                                        <p:cTn id="43" dur="1" fill="hold">
                                          <p:stCondLst>
                                            <p:cond delay="0"/>
                                          </p:stCondLst>
                                        </p:cTn>
                                        <p:tgtEl>
                                          <p:spTgt spid="10">
                                            <p:txEl>
                                              <p:pRg st="0" end="0"/>
                                            </p:txEl>
                                          </p:spTgt>
                                        </p:tgtEl>
                                        <p:attrNameLst>
                                          <p:attrName>style.visibility</p:attrName>
                                        </p:attrNameLst>
                                      </p:cBhvr>
                                      <p:to>
                                        <p:strVal val="visible"/>
                                      </p:to>
                                    </p:set>
                                    <p:anim calcmode="lin" valueType="num">
                                      <p:cBhvr additive="base">
                                        <p:cTn id="4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5"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7" presetClass="entr" presetSubtype="4" fill="hold" nodeType="clickEffect">
                                  <p:stCondLst>
                                    <p:cond delay="100"/>
                                  </p:stCondLst>
                                  <p:childTnLst>
                                    <p:set>
                                      <p:cBhvr>
                                        <p:cTn id="49" dur="1" fill="hold">
                                          <p:stCondLst>
                                            <p:cond delay="0"/>
                                          </p:stCondLst>
                                        </p:cTn>
                                        <p:tgtEl>
                                          <p:spTgt spid="11">
                                            <p:txEl>
                                              <p:pRg st="0" end="0"/>
                                            </p:txEl>
                                          </p:spTgt>
                                        </p:tgtEl>
                                        <p:attrNameLst>
                                          <p:attrName>style.visibility</p:attrName>
                                        </p:attrNameLst>
                                      </p:cBhvr>
                                      <p:to>
                                        <p:strVal val="visible"/>
                                      </p:to>
                                    </p:set>
                                    <p:anim calcmode="lin" valueType="num">
                                      <p:cBhvr additive="base">
                                        <p:cTn id="5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9" grpId="0"/>
      <p:bldP spid="9" grpId="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433484" y="47600"/>
            <a:ext cx="7162800" cy="1143000"/>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12.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12. SÓNG ÂM</a:t>
            </a:r>
          </a:p>
        </p:txBody>
      </p:sp>
      <p:sp>
        <p:nvSpPr>
          <p:cNvPr id="5" name="Subtitle 2"/>
          <p:cNvSpPr txBox="1">
            <a:spLocks/>
          </p:cNvSpPr>
          <p:nvPr/>
        </p:nvSpPr>
        <p:spPr>
          <a:xfrm>
            <a:off x="343818" y="885800"/>
            <a:ext cx="7529774"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FF0000"/>
                </a:solidFill>
                <a:latin typeface="Times New Roman" panose="02020603050405020304" pitchFamily="18" charset="0"/>
                <a:cs typeface="Times New Roman" panose="02020603050405020304" pitchFamily="18" charset="0"/>
              </a:rPr>
              <a:t>I. Dao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sóng</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6" name="Subtitle 2"/>
          <p:cNvSpPr txBox="1">
            <a:spLocks/>
          </p:cNvSpPr>
          <p:nvPr/>
        </p:nvSpPr>
        <p:spPr>
          <a:xfrm>
            <a:off x="343818" y="1647800"/>
            <a:ext cx="3124200"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C00000"/>
                </a:solidFill>
                <a:latin typeface="Times New Roman" panose="02020603050405020304" pitchFamily="18" charset="0"/>
                <a:cs typeface="Times New Roman" panose="02020603050405020304" pitchFamily="18" charset="0"/>
              </a:rPr>
              <a:t>2. </a:t>
            </a:r>
            <a:r>
              <a:rPr lang="en-US" sz="4400" b="1" dirty="0" err="1">
                <a:solidFill>
                  <a:srgbClr val="C00000"/>
                </a:solidFill>
                <a:latin typeface="Times New Roman" panose="02020603050405020304" pitchFamily="18" charset="0"/>
                <a:cs typeface="Times New Roman" panose="02020603050405020304" pitchFamily="18" charset="0"/>
              </a:rPr>
              <a:t>Sóng</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7" name="Subtitle 2"/>
          <p:cNvSpPr txBox="1">
            <a:spLocks/>
          </p:cNvSpPr>
          <p:nvPr/>
        </p:nvSpPr>
        <p:spPr>
          <a:xfrm>
            <a:off x="343818" y="2509800"/>
            <a:ext cx="8639926"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dirty="0" err="1">
                <a:solidFill>
                  <a:schemeClr val="tx2">
                    <a:lumMod val="50000"/>
                  </a:schemeClr>
                </a:solidFill>
                <a:latin typeface="Times New Roman" panose="02020603050405020304" pitchFamily="18" charset="0"/>
                <a:cs typeface="Times New Roman" panose="02020603050405020304" pitchFamily="18" charset="0"/>
              </a:rPr>
              <a:t>Tìm</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thêm</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một</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số</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ví</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dụ</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về</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sóng</a:t>
            </a:r>
            <a:r>
              <a:rPr lang="en-US" sz="40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8" name="Subtitle 2"/>
          <p:cNvSpPr txBox="1">
            <a:spLocks/>
          </p:cNvSpPr>
          <p:nvPr/>
        </p:nvSpPr>
        <p:spPr>
          <a:xfrm>
            <a:off x="541979" y="3246196"/>
            <a:ext cx="11411209" cy="27986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3600" dirty="0" err="1">
                <a:latin typeface="Times New Roman" panose="02020603050405020304" pitchFamily="18" charset="0"/>
                <a:cs typeface="Times New Roman" panose="02020603050405020304" pitchFamily="18" charset="0"/>
              </a:rPr>
              <a:t>Ví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a:t>
            </a:r>
            <a:r>
              <a:rPr lang="en-US" sz="3600" dirty="0">
                <a:latin typeface="Times New Roman" panose="02020603050405020304" pitchFamily="18" charset="0"/>
                <a:cs typeface="Times New Roman" panose="02020603050405020304" pitchFamily="18" charset="0"/>
              </a:rPr>
              <a:t>: </a:t>
            </a:r>
          </a:p>
          <a:p>
            <a:pPr marL="0" indent="0">
              <a:buNone/>
            </a:pPr>
            <a:r>
              <a:rPr lang="en-US" sz="3600" dirty="0">
                <a:latin typeface="Times New Roman" panose="02020603050405020304" pitchFamily="18" charset="0"/>
                <a:cs typeface="Times New Roman" panose="02020603050405020304" pitchFamily="18" charset="0"/>
              </a:rPr>
              <a:t>Dao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a:p>
            <a:pPr marL="0" indent="0">
              <a:buNone/>
            </a:pPr>
            <a:r>
              <a:rPr lang="en-US" sz="3600" dirty="0">
                <a:latin typeface="Times New Roman" panose="02020603050405020304" pitchFamily="18" charset="0"/>
                <a:cs typeface="Times New Roman" panose="02020603050405020304" pitchFamily="18" charset="0"/>
              </a:rPr>
              <a:t>Dao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a:t>
            </a:r>
            <a:r>
              <a:rPr lang="en-US" sz="3600" dirty="0">
                <a:latin typeface="Times New Roman" panose="02020603050405020304" pitchFamily="18" charset="0"/>
                <a:cs typeface="Times New Roman" panose="02020603050405020304" pitchFamily="18" charset="0"/>
              </a:rPr>
              <a:t> xo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a:t>
            </a:r>
            <a:r>
              <a:rPr lang="en-US" sz="3600" dirty="0">
                <a:latin typeface="Times New Roman" panose="02020603050405020304" pitchFamily="18" charset="0"/>
                <a:cs typeface="Times New Roman" panose="02020603050405020304" pitchFamily="18" charset="0"/>
              </a:rPr>
              <a:t> xo.</a:t>
            </a:r>
          </a:p>
          <a:p>
            <a:pPr marL="0" indent="0">
              <a:buNone/>
            </a:pPr>
            <a:r>
              <a:rPr lang="en-US" sz="3600" dirty="0">
                <a:latin typeface="Times New Roman" panose="02020603050405020304" pitchFamily="18" charset="0"/>
                <a:cs typeface="Times New Roman" panose="02020603050405020304" pitchFamily="18" charset="0"/>
              </a:rPr>
              <a:t>Dao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dây</a:t>
            </a:r>
            <a:r>
              <a:rPr lang="en-US" sz="3600" dirty="0">
                <a:latin typeface="Times New Roman" panose="02020603050405020304" pitchFamily="18" charset="0"/>
                <a:cs typeface="Times New Roman" panose="02020603050405020304" pitchFamily="18" charset="0"/>
              </a:rPr>
              <a:t>...</a:t>
            </a:r>
          </a:p>
          <a:p>
            <a:pPr marL="0" indent="0">
              <a:buNone/>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33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grpSp>
        <p:nvGrpSpPr>
          <p:cNvPr id="2" name="Google Shape;643;p28"/>
          <p:cNvGrpSpPr/>
          <p:nvPr/>
        </p:nvGrpSpPr>
        <p:grpSpPr>
          <a:xfrm>
            <a:off x="1524000" y="1538858"/>
            <a:ext cx="9982200" cy="1010467"/>
            <a:chOff x="2206725" y="1254350"/>
            <a:chExt cx="5735801" cy="757850"/>
          </a:xfrm>
        </p:grpSpPr>
        <p:sp>
          <p:nvSpPr>
            <p:cNvPr id="644" name="Google Shape;644;p28"/>
            <p:cNvSpPr/>
            <p:nvPr/>
          </p:nvSpPr>
          <p:spPr>
            <a:xfrm flipV="1">
              <a:off x="2820775" y="1579910"/>
              <a:ext cx="527547" cy="34289"/>
            </a:xfrm>
            <a:custGeom>
              <a:avLst/>
              <a:gdLst/>
              <a:ahLst/>
              <a:cxnLst/>
              <a:rect l="l" t="t" r="r" b="b"/>
              <a:pathLst>
                <a:path w="57615" h="1" fill="none" extrusionOk="0">
                  <a:moveTo>
                    <a:pt x="1" y="1"/>
                  </a:moveTo>
                  <a:lnTo>
                    <a:pt x="57615" y="1"/>
                  </a:lnTo>
                </a:path>
              </a:pathLst>
            </a:custGeom>
            <a:noFill/>
            <a:ln w="33625" cap="rnd" cmpd="sng">
              <a:solidFill>
                <a:srgbClr val="69E781"/>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45" name="Google Shape;645;p28"/>
            <p:cNvSpPr/>
            <p:nvPr/>
          </p:nvSpPr>
          <p:spPr>
            <a:xfrm>
              <a:off x="2206725" y="1254350"/>
              <a:ext cx="656350" cy="757850"/>
            </a:xfrm>
            <a:custGeom>
              <a:avLst/>
              <a:gdLst/>
              <a:ahLst/>
              <a:cxnLst/>
              <a:rect l="l" t="t" r="r" b="b"/>
              <a:pathLst>
                <a:path w="26254" h="30314" extrusionOk="0">
                  <a:moveTo>
                    <a:pt x="13133" y="0"/>
                  </a:moveTo>
                  <a:lnTo>
                    <a:pt x="0" y="7572"/>
                  </a:lnTo>
                  <a:lnTo>
                    <a:pt x="0" y="22729"/>
                  </a:lnTo>
                  <a:lnTo>
                    <a:pt x="13133" y="30313"/>
                  </a:lnTo>
                  <a:lnTo>
                    <a:pt x="26253" y="22729"/>
                  </a:lnTo>
                  <a:lnTo>
                    <a:pt x="26253" y="7572"/>
                  </a:lnTo>
                  <a:lnTo>
                    <a:pt x="13133" y="0"/>
                  </a:ln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6" name="Google Shape;646;p28"/>
            <p:cNvSpPr/>
            <p:nvPr/>
          </p:nvSpPr>
          <p:spPr>
            <a:xfrm>
              <a:off x="2268325" y="1325175"/>
              <a:ext cx="533425" cy="615875"/>
            </a:xfrm>
            <a:custGeom>
              <a:avLst/>
              <a:gdLst/>
              <a:ahLst/>
              <a:cxnLst/>
              <a:rect l="l" t="t" r="r" b="b"/>
              <a:pathLst>
                <a:path w="21337" h="24635" extrusionOk="0">
                  <a:moveTo>
                    <a:pt x="10669" y="1"/>
                  </a:moveTo>
                  <a:lnTo>
                    <a:pt x="1" y="6156"/>
                  </a:lnTo>
                  <a:lnTo>
                    <a:pt x="1" y="18479"/>
                  </a:lnTo>
                  <a:lnTo>
                    <a:pt x="10669" y="24635"/>
                  </a:lnTo>
                  <a:lnTo>
                    <a:pt x="21337" y="18479"/>
                  </a:lnTo>
                  <a:lnTo>
                    <a:pt x="21337" y="6156"/>
                  </a:lnTo>
                  <a:lnTo>
                    <a:pt x="10669" y="1"/>
                  </a:lnTo>
                  <a:close/>
                </a:path>
              </a:pathLst>
            </a:custGeom>
            <a:solidFill>
              <a:srgbClr val="69E781"/>
            </a:solidFill>
            <a:ln>
              <a:noFill/>
            </a:ln>
          </p:spPr>
          <p:txBody>
            <a:bodyPr spcFirstLastPara="1" wrap="square" lIns="91425" tIns="91425" rIns="91425" bIns="91425" anchor="ctr" anchorCtr="0">
              <a:noAutofit/>
            </a:bodyPr>
            <a:lstStyle/>
            <a:p>
              <a:endParaRPr/>
            </a:p>
          </p:txBody>
        </p:sp>
        <p:sp>
          <p:nvSpPr>
            <p:cNvPr id="647" name="Google Shape;647;p28"/>
            <p:cNvSpPr/>
            <p:nvPr/>
          </p:nvSpPr>
          <p:spPr>
            <a:xfrm>
              <a:off x="2369825" y="1468050"/>
              <a:ext cx="330125" cy="330125"/>
            </a:xfrm>
            <a:custGeom>
              <a:avLst/>
              <a:gdLst/>
              <a:ahLst/>
              <a:cxnLst/>
              <a:rect l="l" t="t" r="r" b="b"/>
              <a:pathLst>
                <a:path w="13205" h="13205" extrusionOk="0">
                  <a:moveTo>
                    <a:pt x="6611" y="2399"/>
                  </a:moveTo>
                  <a:cubicBezTo>
                    <a:pt x="7277" y="2399"/>
                    <a:pt x="7954" y="2558"/>
                    <a:pt x="8585" y="2894"/>
                  </a:cubicBezTo>
                  <a:cubicBezTo>
                    <a:pt x="10633" y="3977"/>
                    <a:pt x="11407" y="6525"/>
                    <a:pt x="10324" y="8585"/>
                  </a:cubicBezTo>
                  <a:cubicBezTo>
                    <a:pt x="9564" y="10005"/>
                    <a:pt x="8105" y="10813"/>
                    <a:pt x="6599" y="10813"/>
                  </a:cubicBezTo>
                  <a:cubicBezTo>
                    <a:pt x="5934" y="10813"/>
                    <a:pt x="5260" y="10655"/>
                    <a:pt x="4632" y="10323"/>
                  </a:cubicBezTo>
                  <a:cubicBezTo>
                    <a:pt x="2584" y="9228"/>
                    <a:pt x="1799" y="6680"/>
                    <a:pt x="2894" y="4632"/>
                  </a:cubicBezTo>
                  <a:cubicBezTo>
                    <a:pt x="3654" y="3212"/>
                    <a:pt x="5106" y="2399"/>
                    <a:pt x="6611" y="2399"/>
                  </a:cubicBezTo>
                  <a:close/>
                  <a:moveTo>
                    <a:pt x="5680" y="1"/>
                  </a:moveTo>
                  <a:lnTo>
                    <a:pt x="3692" y="608"/>
                  </a:lnTo>
                  <a:lnTo>
                    <a:pt x="3977" y="1548"/>
                  </a:lnTo>
                  <a:cubicBezTo>
                    <a:pt x="3287" y="1918"/>
                    <a:pt x="2656" y="2418"/>
                    <a:pt x="2156" y="3061"/>
                  </a:cubicBezTo>
                  <a:lnTo>
                    <a:pt x="1275" y="2596"/>
                  </a:lnTo>
                  <a:lnTo>
                    <a:pt x="298" y="4430"/>
                  </a:lnTo>
                  <a:lnTo>
                    <a:pt x="1180" y="4894"/>
                  </a:lnTo>
                  <a:cubicBezTo>
                    <a:pt x="929" y="5668"/>
                    <a:pt x="858" y="6466"/>
                    <a:pt x="941" y="7252"/>
                  </a:cubicBezTo>
                  <a:lnTo>
                    <a:pt x="1" y="7537"/>
                  </a:lnTo>
                  <a:lnTo>
                    <a:pt x="608" y="9526"/>
                  </a:lnTo>
                  <a:lnTo>
                    <a:pt x="1549" y="9240"/>
                  </a:lnTo>
                  <a:cubicBezTo>
                    <a:pt x="1918" y="9930"/>
                    <a:pt x="2418" y="10561"/>
                    <a:pt x="3061" y="11062"/>
                  </a:cubicBezTo>
                  <a:lnTo>
                    <a:pt x="2596" y="11931"/>
                  </a:lnTo>
                  <a:lnTo>
                    <a:pt x="4430" y="12907"/>
                  </a:lnTo>
                  <a:lnTo>
                    <a:pt x="4894" y="12038"/>
                  </a:lnTo>
                  <a:cubicBezTo>
                    <a:pt x="5449" y="12217"/>
                    <a:pt x="6016" y="12305"/>
                    <a:pt x="6583" y="12305"/>
                  </a:cubicBezTo>
                  <a:cubicBezTo>
                    <a:pt x="6806" y="12305"/>
                    <a:pt x="7029" y="12291"/>
                    <a:pt x="7252" y="12264"/>
                  </a:cubicBezTo>
                  <a:lnTo>
                    <a:pt x="7537" y="13205"/>
                  </a:lnTo>
                  <a:lnTo>
                    <a:pt x="9526" y="12597"/>
                  </a:lnTo>
                  <a:lnTo>
                    <a:pt x="9240" y="11657"/>
                  </a:lnTo>
                  <a:cubicBezTo>
                    <a:pt x="9931" y="11300"/>
                    <a:pt x="10562" y="10788"/>
                    <a:pt x="11062" y="10157"/>
                  </a:cubicBezTo>
                  <a:lnTo>
                    <a:pt x="11931" y="10621"/>
                  </a:lnTo>
                  <a:lnTo>
                    <a:pt x="12907" y="8776"/>
                  </a:lnTo>
                  <a:lnTo>
                    <a:pt x="12038" y="8323"/>
                  </a:lnTo>
                  <a:cubicBezTo>
                    <a:pt x="12288" y="7537"/>
                    <a:pt x="12359" y="6740"/>
                    <a:pt x="12264" y="5966"/>
                  </a:cubicBezTo>
                  <a:lnTo>
                    <a:pt x="13205" y="5668"/>
                  </a:lnTo>
                  <a:lnTo>
                    <a:pt x="12598" y="3680"/>
                  </a:lnTo>
                  <a:lnTo>
                    <a:pt x="11657" y="3977"/>
                  </a:lnTo>
                  <a:cubicBezTo>
                    <a:pt x="11300" y="3275"/>
                    <a:pt x="10788" y="2656"/>
                    <a:pt x="10157" y="2144"/>
                  </a:cubicBezTo>
                  <a:lnTo>
                    <a:pt x="10621" y="1275"/>
                  </a:lnTo>
                  <a:lnTo>
                    <a:pt x="8776" y="298"/>
                  </a:lnTo>
                  <a:lnTo>
                    <a:pt x="8323" y="1179"/>
                  </a:lnTo>
                  <a:cubicBezTo>
                    <a:pt x="7745" y="995"/>
                    <a:pt x="7160" y="908"/>
                    <a:pt x="6583" y="908"/>
                  </a:cubicBezTo>
                  <a:cubicBezTo>
                    <a:pt x="6376" y="908"/>
                    <a:pt x="6170" y="919"/>
                    <a:pt x="5966" y="941"/>
                  </a:cubicBezTo>
                  <a:lnTo>
                    <a:pt x="5680"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48" name="Google Shape;648;p28"/>
            <p:cNvSpPr txBox="1"/>
            <p:nvPr/>
          </p:nvSpPr>
          <p:spPr>
            <a:xfrm>
              <a:off x="4171768" y="1464043"/>
              <a:ext cx="3770758" cy="300300"/>
            </a:xfrm>
            <a:prstGeom prst="rect">
              <a:avLst/>
            </a:prstGeom>
            <a:noFill/>
            <a:ln>
              <a:noFill/>
            </a:ln>
          </p:spPr>
          <p:txBody>
            <a:bodyPr spcFirstLastPara="1" wrap="square" lIns="91425" tIns="91425" rIns="91425" bIns="91425" anchor="ctr" anchorCtr="0">
              <a:noAutofit/>
            </a:bodyPr>
            <a:lstStyle/>
            <a:p>
              <a:pPr lvl="0"/>
              <a:r>
                <a:rPr lang="vi-VN" sz="3600" dirty="0">
                  <a:latin typeface="+mj-lt"/>
                </a:rPr>
                <a:t>Chuyển động theo một đường tròn</a:t>
              </a:r>
              <a:endParaRPr sz="3600" dirty="0">
                <a:solidFill>
                  <a:srgbClr val="434343"/>
                </a:solidFill>
                <a:latin typeface="+mj-lt"/>
                <a:ea typeface="Roboto"/>
                <a:cs typeface="Times New Roman" pitchFamily="18" charset="0"/>
                <a:sym typeface="Roboto"/>
              </a:endParaRPr>
            </a:p>
          </p:txBody>
        </p:sp>
        <p:sp>
          <p:nvSpPr>
            <p:cNvPr id="649" name="Google Shape;649;p28"/>
            <p:cNvSpPr/>
            <p:nvPr/>
          </p:nvSpPr>
          <p:spPr>
            <a:xfrm>
              <a:off x="3348322" y="1371600"/>
              <a:ext cx="531345" cy="400049"/>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a:buClr>
                  <a:srgbClr val="000000"/>
                </a:buClr>
                <a:buSzPts val="1100"/>
              </a:pPr>
              <a:r>
                <a:rPr lang="vi-VN" sz="3600" b="1" dirty="0">
                  <a:solidFill>
                    <a:srgbClr val="FFFFFF"/>
                  </a:solidFill>
                  <a:latin typeface="Times New Roman" pitchFamily="18" charset="0"/>
                  <a:ea typeface="Fira Sans Extra Condensed Medium"/>
                  <a:cs typeface="Times New Roman" pitchFamily="18" charset="0"/>
                  <a:sym typeface="Fira Sans Extra Condensed Medium"/>
                </a:rPr>
                <a:t>A</a:t>
              </a:r>
              <a:endParaRPr sz="3600" b="1">
                <a:solidFill>
                  <a:srgbClr val="FFFFFF"/>
                </a:solidFill>
                <a:latin typeface="Times New Roman" pitchFamily="18" charset="0"/>
                <a:cs typeface="Times New Roman" pitchFamily="18" charset="0"/>
              </a:endParaRPr>
            </a:p>
          </p:txBody>
        </p:sp>
      </p:grpSp>
      <p:grpSp>
        <p:nvGrpSpPr>
          <p:cNvPr id="3" name="Google Shape;650;p28"/>
          <p:cNvGrpSpPr/>
          <p:nvPr/>
        </p:nvGrpSpPr>
        <p:grpSpPr>
          <a:xfrm>
            <a:off x="2047155" y="2691915"/>
            <a:ext cx="8610598" cy="1010467"/>
            <a:chOff x="2922575" y="1798150"/>
            <a:chExt cx="5019950" cy="757850"/>
          </a:xfrm>
        </p:grpSpPr>
        <p:sp>
          <p:nvSpPr>
            <p:cNvPr id="651" name="Google Shape;651;p28"/>
            <p:cNvSpPr/>
            <p:nvPr/>
          </p:nvSpPr>
          <p:spPr>
            <a:xfrm>
              <a:off x="3523550" y="2181525"/>
              <a:ext cx="468088" cy="34289"/>
            </a:xfrm>
            <a:custGeom>
              <a:avLst/>
              <a:gdLst/>
              <a:ahLst/>
              <a:cxnLst/>
              <a:rect l="l" t="t" r="r" b="b"/>
              <a:pathLst>
                <a:path w="29504" h="1" fill="none" extrusionOk="0">
                  <a:moveTo>
                    <a:pt x="0" y="1"/>
                  </a:moveTo>
                  <a:lnTo>
                    <a:pt x="29504" y="1"/>
                  </a:lnTo>
                </a:path>
              </a:pathLst>
            </a:custGeom>
            <a:noFill/>
            <a:ln w="33625" cap="rnd" cmpd="sng">
              <a:solidFill>
                <a:srgbClr val="FCBD24"/>
              </a:solidFill>
              <a:prstDash val="solid"/>
              <a:miter lim="11906"/>
              <a:headEnd type="none" w="sm" len="sm"/>
              <a:tailEnd type="none" w="sm" len="sm"/>
            </a:ln>
          </p:spPr>
          <p:txBody>
            <a:bodyPr spcFirstLastPara="1" wrap="square" lIns="91425" tIns="91425" rIns="91425" bIns="91425" anchor="ctr" anchorCtr="0">
              <a:noAutofit/>
            </a:bodyPr>
            <a:lstStyle/>
            <a:p>
              <a:endParaRPr>
                <a:latin typeface="+mj-lt"/>
              </a:endParaRPr>
            </a:p>
          </p:txBody>
        </p:sp>
        <p:sp>
          <p:nvSpPr>
            <p:cNvPr id="652" name="Google Shape;652;p28"/>
            <p:cNvSpPr/>
            <p:nvPr/>
          </p:nvSpPr>
          <p:spPr>
            <a:xfrm>
              <a:off x="2922575" y="1798150"/>
              <a:ext cx="656350" cy="757850"/>
            </a:xfrm>
            <a:custGeom>
              <a:avLst/>
              <a:gdLst/>
              <a:ahLst/>
              <a:cxnLst/>
              <a:rect l="l" t="t" r="r" b="b"/>
              <a:pathLst>
                <a:path w="26254" h="30314" extrusionOk="0">
                  <a:moveTo>
                    <a:pt x="13133" y="1"/>
                  </a:moveTo>
                  <a:lnTo>
                    <a:pt x="1" y="7585"/>
                  </a:lnTo>
                  <a:lnTo>
                    <a:pt x="1" y="22742"/>
                  </a:lnTo>
                  <a:lnTo>
                    <a:pt x="13133" y="30314"/>
                  </a:lnTo>
                  <a:lnTo>
                    <a:pt x="26254" y="22742"/>
                  </a:lnTo>
                  <a:lnTo>
                    <a:pt x="26254" y="7585"/>
                  </a:lnTo>
                  <a:lnTo>
                    <a:pt x="13133" y="1"/>
                  </a:lnTo>
                  <a:close/>
                </a:path>
              </a:pathLst>
            </a:cu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endParaRPr>
                <a:latin typeface="+mj-lt"/>
              </a:endParaRPr>
            </a:p>
          </p:txBody>
        </p:sp>
        <p:sp>
          <p:nvSpPr>
            <p:cNvPr id="653" name="Google Shape;653;p28"/>
            <p:cNvSpPr/>
            <p:nvPr/>
          </p:nvSpPr>
          <p:spPr>
            <a:xfrm>
              <a:off x="2984200" y="1869300"/>
              <a:ext cx="533425" cy="615875"/>
            </a:xfrm>
            <a:custGeom>
              <a:avLst/>
              <a:gdLst/>
              <a:ahLst/>
              <a:cxnLst/>
              <a:rect l="l" t="t" r="r" b="b"/>
              <a:pathLst>
                <a:path w="21337" h="24635" extrusionOk="0">
                  <a:moveTo>
                    <a:pt x="10668" y="0"/>
                  </a:moveTo>
                  <a:lnTo>
                    <a:pt x="0" y="6156"/>
                  </a:lnTo>
                  <a:lnTo>
                    <a:pt x="0" y="18467"/>
                  </a:lnTo>
                  <a:lnTo>
                    <a:pt x="10668" y="24634"/>
                  </a:lnTo>
                  <a:lnTo>
                    <a:pt x="21336" y="18467"/>
                  </a:lnTo>
                  <a:lnTo>
                    <a:pt x="21336" y="6156"/>
                  </a:lnTo>
                  <a:lnTo>
                    <a:pt x="10668" y="0"/>
                  </a:lnTo>
                  <a:close/>
                </a:path>
              </a:pathLst>
            </a:custGeom>
            <a:solidFill>
              <a:srgbClr val="FCBD24"/>
            </a:solidFill>
            <a:ln>
              <a:noFill/>
            </a:ln>
          </p:spPr>
          <p:txBody>
            <a:bodyPr spcFirstLastPara="1" wrap="square" lIns="91425" tIns="91425" rIns="91425" bIns="91425" anchor="ctr" anchorCtr="0">
              <a:noAutofit/>
            </a:bodyPr>
            <a:lstStyle/>
            <a:p>
              <a:endParaRPr>
                <a:latin typeface="+mj-lt"/>
              </a:endParaRPr>
            </a:p>
          </p:txBody>
        </p:sp>
        <p:sp>
          <p:nvSpPr>
            <p:cNvPr id="654" name="Google Shape;654;p28"/>
            <p:cNvSpPr/>
            <p:nvPr/>
          </p:nvSpPr>
          <p:spPr>
            <a:xfrm>
              <a:off x="3100875" y="2027050"/>
              <a:ext cx="300050" cy="300050"/>
            </a:xfrm>
            <a:custGeom>
              <a:avLst/>
              <a:gdLst/>
              <a:ahLst/>
              <a:cxnLst/>
              <a:rect l="l" t="t" r="r" b="b"/>
              <a:pathLst>
                <a:path w="12002" h="12002" extrusionOk="0">
                  <a:moveTo>
                    <a:pt x="6001" y="989"/>
                  </a:moveTo>
                  <a:cubicBezTo>
                    <a:pt x="8764" y="989"/>
                    <a:pt x="11014" y="3239"/>
                    <a:pt x="11014" y="6001"/>
                  </a:cubicBezTo>
                  <a:cubicBezTo>
                    <a:pt x="11014" y="8775"/>
                    <a:pt x="8764" y="11014"/>
                    <a:pt x="6001" y="11014"/>
                  </a:cubicBezTo>
                  <a:cubicBezTo>
                    <a:pt x="3227" y="11014"/>
                    <a:pt x="989" y="8775"/>
                    <a:pt x="989" y="6001"/>
                  </a:cubicBezTo>
                  <a:cubicBezTo>
                    <a:pt x="989" y="3239"/>
                    <a:pt x="3227" y="989"/>
                    <a:pt x="6001" y="989"/>
                  </a:cubicBezTo>
                  <a:close/>
                  <a:moveTo>
                    <a:pt x="6001" y="1"/>
                  </a:moveTo>
                  <a:cubicBezTo>
                    <a:pt x="2679" y="1"/>
                    <a:pt x="1" y="2691"/>
                    <a:pt x="1" y="6001"/>
                  </a:cubicBezTo>
                  <a:cubicBezTo>
                    <a:pt x="1" y="9323"/>
                    <a:pt x="2679" y="12002"/>
                    <a:pt x="6001" y="12002"/>
                  </a:cubicBezTo>
                  <a:cubicBezTo>
                    <a:pt x="9311" y="12002"/>
                    <a:pt x="12002" y="9323"/>
                    <a:pt x="12002" y="6001"/>
                  </a:cubicBezTo>
                  <a:cubicBezTo>
                    <a:pt x="12002" y="2691"/>
                    <a:pt x="9311" y="1"/>
                    <a:pt x="6001" y="1"/>
                  </a:cubicBezTo>
                  <a:close/>
                </a:path>
              </a:pathLst>
            </a:custGeom>
            <a:solidFill>
              <a:srgbClr val="FFFFFF"/>
            </a:solidFill>
            <a:ln>
              <a:noFill/>
            </a:ln>
          </p:spPr>
          <p:txBody>
            <a:bodyPr spcFirstLastPara="1" wrap="square" lIns="91425" tIns="91425" rIns="91425" bIns="91425" anchor="ctr" anchorCtr="0">
              <a:noAutofit/>
            </a:bodyPr>
            <a:lstStyle/>
            <a:p>
              <a:endParaRPr>
                <a:latin typeface="+mj-lt"/>
              </a:endParaRPr>
            </a:p>
          </p:txBody>
        </p:sp>
        <p:sp>
          <p:nvSpPr>
            <p:cNvPr id="655" name="Google Shape;655;p28"/>
            <p:cNvSpPr/>
            <p:nvPr/>
          </p:nvSpPr>
          <p:spPr>
            <a:xfrm>
              <a:off x="3171725" y="2100950"/>
              <a:ext cx="136650" cy="98475"/>
            </a:xfrm>
            <a:custGeom>
              <a:avLst/>
              <a:gdLst/>
              <a:ahLst/>
              <a:cxnLst/>
              <a:rect l="l" t="t" r="r" b="b"/>
              <a:pathLst>
                <a:path w="5466" h="3939" extrusionOk="0">
                  <a:moveTo>
                    <a:pt x="560" y="0"/>
                  </a:moveTo>
                  <a:cubicBezTo>
                    <a:pt x="429" y="0"/>
                    <a:pt x="298" y="51"/>
                    <a:pt x="203" y="152"/>
                  </a:cubicBezTo>
                  <a:cubicBezTo>
                    <a:pt x="0" y="343"/>
                    <a:pt x="0" y="676"/>
                    <a:pt x="203" y="866"/>
                  </a:cubicBezTo>
                  <a:lnTo>
                    <a:pt x="2274" y="2950"/>
                  </a:lnTo>
                  <a:cubicBezTo>
                    <a:pt x="2274" y="2986"/>
                    <a:pt x="2274" y="3010"/>
                    <a:pt x="2274" y="3045"/>
                  </a:cubicBezTo>
                  <a:cubicBezTo>
                    <a:pt x="2274" y="3545"/>
                    <a:pt x="2667" y="3938"/>
                    <a:pt x="3167" y="3938"/>
                  </a:cubicBezTo>
                  <a:cubicBezTo>
                    <a:pt x="3655" y="3938"/>
                    <a:pt x="4048" y="3545"/>
                    <a:pt x="4060" y="3057"/>
                  </a:cubicBezTo>
                  <a:lnTo>
                    <a:pt x="5263" y="1855"/>
                  </a:lnTo>
                  <a:cubicBezTo>
                    <a:pt x="5465" y="1652"/>
                    <a:pt x="5465" y="1331"/>
                    <a:pt x="5263" y="1128"/>
                  </a:cubicBezTo>
                  <a:cubicBezTo>
                    <a:pt x="5162" y="1027"/>
                    <a:pt x="5031" y="977"/>
                    <a:pt x="4900" y="977"/>
                  </a:cubicBezTo>
                  <a:cubicBezTo>
                    <a:pt x="4769" y="977"/>
                    <a:pt x="4638" y="1027"/>
                    <a:pt x="4537" y="1128"/>
                  </a:cubicBezTo>
                  <a:lnTo>
                    <a:pt x="3465" y="2212"/>
                  </a:lnTo>
                  <a:cubicBezTo>
                    <a:pt x="3370" y="2176"/>
                    <a:pt x="3274" y="2152"/>
                    <a:pt x="3167" y="2152"/>
                  </a:cubicBezTo>
                  <a:cubicBezTo>
                    <a:pt x="3096" y="2152"/>
                    <a:pt x="3024" y="2164"/>
                    <a:pt x="2953" y="2176"/>
                  </a:cubicBezTo>
                  <a:lnTo>
                    <a:pt x="917" y="152"/>
                  </a:lnTo>
                  <a:cubicBezTo>
                    <a:pt x="822" y="51"/>
                    <a:pt x="691" y="0"/>
                    <a:pt x="560" y="0"/>
                  </a:cubicBezTo>
                  <a:close/>
                </a:path>
              </a:pathLst>
            </a:custGeom>
            <a:solidFill>
              <a:srgbClr val="FFFFFF"/>
            </a:solidFill>
            <a:ln>
              <a:noFill/>
            </a:ln>
          </p:spPr>
          <p:txBody>
            <a:bodyPr spcFirstLastPara="1" wrap="square" lIns="91425" tIns="91425" rIns="91425" bIns="91425" anchor="ctr" anchorCtr="0">
              <a:noAutofit/>
            </a:bodyPr>
            <a:lstStyle/>
            <a:p>
              <a:endParaRPr>
                <a:latin typeface="+mj-lt"/>
              </a:endParaRPr>
            </a:p>
          </p:txBody>
        </p:sp>
        <p:sp>
          <p:nvSpPr>
            <p:cNvPr id="656" name="Google Shape;656;p28"/>
            <p:cNvSpPr/>
            <p:nvPr/>
          </p:nvSpPr>
          <p:spPr>
            <a:xfrm>
              <a:off x="3991638" y="1969600"/>
              <a:ext cx="520588" cy="38086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a:buClr>
                  <a:srgbClr val="000000"/>
                </a:buClr>
                <a:buSzPts val="1100"/>
              </a:pPr>
              <a:r>
                <a:rPr lang="vi-VN" sz="3600" b="1" dirty="0">
                  <a:solidFill>
                    <a:srgbClr val="FFFFFF"/>
                  </a:solidFill>
                  <a:latin typeface="+mj-lt"/>
                  <a:ea typeface="Fira Sans Extra Condensed Medium"/>
                  <a:cs typeface="Fira Sans Extra Condensed Medium"/>
                  <a:sym typeface="Fira Sans Extra Condensed Medium"/>
                </a:rPr>
                <a:t>B</a:t>
              </a:r>
              <a:endParaRPr sz="3600" b="1">
                <a:solidFill>
                  <a:srgbClr val="FFFFFF"/>
                </a:solidFill>
                <a:latin typeface="+mj-lt"/>
              </a:endParaRPr>
            </a:p>
          </p:txBody>
        </p:sp>
        <p:sp>
          <p:nvSpPr>
            <p:cNvPr id="657" name="Google Shape;657;p28"/>
            <p:cNvSpPr txBox="1"/>
            <p:nvPr/>
          </p:nvSpPr>
          <p:spPr>
            <a:xfrm>
              <a:off x="4735335" y="2031393"/>
              <a:ext cx="3207190" cy="300300"/>
            </a:xfrm>
            <a:prstGeom prst="rect">
              <a:avLst/>
            </a:prstGeom>
            <a:noFill/>
            <a:ln>
              <a:noFill/>
            </a:ln>
          </p:spPr>
          <p:txBody>
            <a:bodyPr spcFirstLastPara="1" wrap="square" lIns="91425" tIns="91425" rIns="91425" bIns="91425" anchor="ctr" anchorCtr="0">
              <a:noAutofit/>
            </a:bodyPr>
            <a:lstStyle/>
            <a:p>
              <a:pPr lvl="0"/>
              <a:r>
                <a:rPr lang="vi-VN" sz="3600" dirty="0">
                  <a:latin typeface="+mj-lt"/>
                </a:rPr>
                <a:t>Chuyển động </a:t>
              </a:r>
              <a:r>
                <a:rPr lang="en-US" sz="3600" dirty="0">
                  <a:latin typeface="Times New Roman" panose="02020603050405020304" pitchFamily="18" charset="0"/>
                  <a:cs typeface="Times New Roman" panose="02020603050405020304" pitchFamily="18" charset="0"/>
                </a:rPr>
                <a:t>qua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endParaRPr sz="3600" dirty="0">
                <a:solidFill>
                  <a:srgbClr val="434343"/>
                </a:solidFill>
                <a:latin typeface="Times New Roman" panose="02020603050405020304" pitchFamily="18" charset="0"/>
                <a:ea typeface="Roboto"/>
                <a:cs typeface="Times New Roman" panose="02020603050405020304" pitchFamily="18" charset="0"/>
                <a:sym typeface="Roboto"/>
              </a:endParaRPr>
            </a:p>
          </p:txBody>
        </p:sp>
      </p:grpSp>
      <p:grpSp>
        <p:nvGrpSpPr>
          <p:cNvPr id="4" name="Google Shape;665;p28"/>
          <p:cNvGrpSpPr/>
          <p:nvPr/>
        </p:nvGrpSpPr>
        <p:grpSpPr>
          <a:xfrm>
            <a:off x="2590800" y="3886201"/>
            <a:ext cx="8077200" cy="1010467"/>
            <a:chOff x="2922575" y="3259950"/>
            <a:chExt cx="5019950" cy="757850"/>
          </a:xfrm>
        </p:grpSpPr>
        <p:sp>
          <p:nvSpPr>
            <p:cNvPr id="666" name="Google Shape;666;p28"/>
            <p:cNvSpPr/>
            <p:nvPr/>
          </p:nvSpPr>
          <p:spPr>
            <a:xfrm flipV="1">
              <a:off x="3523550" y="3602851"/>
              <a:ext cx="478080" cy="36000"/>
            </a:xfrm>
            <a:custGeom>
              <a:avLst/>
              <a:gdLst/>
              <a:ahLst/>
              <a:cxnLst/>
              <a:rect l="l" t="t" r="r" b="b"/>
              <a:pathLst>
                <a:path w="29504" h="1" fill="none" extrusionOk="0">
                  <a:moveTo>
                    <a:pt x="0" y="1"/>
                  </a:moveTo>
                  <a:lnTo>
                    <a:pt x="29504" y="1"/>
                  </a:lnTo>
                </a:path>
              </a:pathLst>
            </a:custGeom>
            <a:noFill/>
            <a:ln w="33625" cap="rnd" cmpd="sng">
              <a:solidFill>
                <a:srgbClr val="EC3A3B"/>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67" name="Google Shape;667;p28"/>
            <p:cNvSpPr/>
            <p:nvPr/>
          </p:nvSpPr>
          <p:spPr>
            <a:xfrm>
              <a:off x="2922575" y="3259950"/>
              <a:ext cx="656350" cy="757850"/>
            </a:xfrm>
            <a:custGeom>
              <a:avLst/>
              <a:gdLst/>
              <a:ahLst/>
              <a:cxnLst/>
              <a:rect l="l" t="t" r="r" b="b"/>
              <a:pathLst>
                <a:path w="26254" h="30314" extrusionOk="0">
                  <a:moveTo>
                    <a:pt x="13133" y="0"/>
                  </a:moveTo>
                  <a:lnTo>
                    <a:pt x="1" y="7573"/>
                  </a:lnTo>
                  <a:lnTo>
                    <a:pt x="1" y="22729"/>
                  </a:lnTo>
                  <a:lnTo>
                    <a:pt x="13133" y="30313"/>
                  </a:lnTo>
                  <a:lnTo>
                    <a:pt x="26254" y="22729"/>
                  </a:lnTo>
                  <a:lnTo>
                    <a:pt x="26254" y="7573"/>
                  </a:lnTo>
                  <a:lnTo>
                    <a:pt x="13133" y="0"/>
                  </a:lnTo>
                  <a:close/>
                </a:path>
              </a:pathLst>
            </a:cu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8" name="Google Shape;668;p28"/>
            <p:cNvSpPr/>
            <p:nvPr/>
          </p:nvSpPr>
          <p:spPr>
            <a:xfrm>
              <a:off x="2984200" y="3330775"/>
              <a:ext cx="533425" cy="615875"/>
            </a:xfrm>
            <a:custGeom>
              <a:avLst/>
              <a:gdLst/>
              <a:ahLst/>
              <a:cxnLst/>
              <a:rect l="l" t="t" r="r" b="b"/>
              <a:pathLst>
                <a:path w="21337" h="24635" extrusionOk="0">
                  <a:moveTo>
                    <a:pt x="10668" y="1"/>
                  </a:moveTo>
                  <a:lnTo>
                    <a:pt x="0" y="6156"/>
                  </a:lnTo>
                  <a:lnTo>
                    <a:pt x="0" y="18479"/>
                  </a:lnTo>
                  <a:lnTo>
                    <a:pt x="10668" y="24635"/>
                  </a:lnTo>
                  <a:lnTo>
                    <a:pt x="21336" y="18479"/>
                  </a:lnTo>
                  <a:lnTo>
                    <a:pt x="21336" y="6156"/>
                  </a:lnTo>
                  <a:lnTo>
                    <a:pt x="10668" y="1"/>
                  </a:lnTo>
                  <a:close/>
                </a:path>
              </a:pathLst>
            </a:custGeom>
            <a:solidFill>
              <a:srgbClr val="EC3A3B"/>
            </a:solidFill>
            <a:ln>
              <a:noFill/>
            </a:ln>
          </p:spPr>
          <p:txBody>
            <a:bodyPr spcFirstLastPara="1" wrap="square" lIns="91425" tIns="91425" rIns="91425" bIns="91425" anchor="ctr" anchorCtr="0">
              <a:noAutofit/>
            </a:bodyPr>
            <a:lstStyle/>
            <a:p>
              <a:endParaRPr/>
            </a:p>
          </p:txBody>
        </p:sp>
        <p:sp>
          <p:nvSpPr>
            <p:cNvPr id="669" name="Google Shape;669;p28"/>
            <p:cNvSpPr/>
            <p:nvPr/>
          </p:nvSpPr>
          <p:spPr>
            <a:xfrm>
              <a:off x="3067550" y="3508475"/>
              <a:ext cx="366425" cy="260775"/>
            </a:xfrm>
            <a:custGeom>
              <a:avLst/>
              <a:gdLst/>
              <a:ahLst/>
              <a:cxnLst/>
              <a:rect l="l" t="t" r="r" b="b"/>
              <a:pathLst>
                <a:path w="14657" h="10431" extrusionOk="0">
                  <a:moveTo>
                    <a:pt x="13276" y="5144"/>
                  </a:moveTo>
                  <a:cubicBezTo>
                    <a:pt x="13025" y="5144"/>
                    <a:pt x="12775" y="5144"/>
                    <a:pt x="12537" y="5144"/>
                  </a:cubicBezTo>
                  <a:lnTo>
                    <a:pt x="8739" y="906"/>
                  </a:lnTo>
                  <a:cubicBezTo>
                    <a:pt x="8739" y="906"/>
                    <a:pt x="8739" y="906"/>
                    <a:pt x="8739" y="906"/>
                  </a:cubicBezTo>
                  <a:cubicBezTo>
                    <a:pt x="8775" y="822"/>
                    <a:pt x="8799" y="727"/>
                    <a:pt x="8799" y="632"/>
                  </a:cubicBezTo>
                  <a:cubicBezTo>
                    <a:pt x="8799" y="275"/>
                    <a:pt x="8525" y="1"/>
                    <a:pt x="8168" y="1"/>
                  </a:cubicBezTo>
                  <a:cubicBezTo>
                    <a:pt x="7822" y="1"/>
                    <a:pt x="7537" y="275"/>
                    <a:pt x="7537" y="632"/>
                  </a:cubicBezTo>
                  <a:cubicBezTo>
                    <a:pt x="7537" y="977"/>
                    <a:pt x="7822" y="1263"/>
                    <a:pt x="8168" y="1263"/>
                  </a:cubicBezTo>
                  <a:cubicBezTo>
                    <a:pt x="8227" y="1263"/>
                    <a:pt x="8275" y="1251"/>
                    <a:pt x="8323" y="1239"/>
                  </a:cubicBezTo>
                  <a:cubicBezTo>
                    <a:pt x="8334" y="1251"/>
                    <a:pt x="8334" y="1251"/>
                    <a:pt x="8334" y="1263"/>
                  </a:cubicBezTo>
                  <a:lnTo>
                    <a:pt x="11799" y="5144"/>
                  </a:lnTo>
                  <a:cubicBezTo>
                    <a:pt x="8823" y="5132"/>
                    <a:pt x="5846" y="5132"/>
                    <a:pt x="2858" y="5144"/>
                  </a:cubicBezTo>
                  <a:lnTo>
                    <a:pt x="6346" y="1239"/>
                  </a:lnTo>
                  <a:cubicBezTo>
                    <a:pt x="6394" y="1251"/>
                    <a:pt x="6441" y="1263"/>
                    <a:pt x="6489" y="1263"/>
                  </a:cubicBezTo>
                  <a:cubicBezTo>
                    <a:pt x="6846" y="1263"/>
                    <a:pt x="7120" y="977"/>
                    <a:pt x="7120" y="632"/>
                  </a:cubicBezTo>
                  <a:cubicBezTo>
                    <a:pt x="7120" y="275"/>
                    <a:pt x="6846" y="1"/>
                    <a:pt x="6489" y="1"/>
                  </a:cubicBezTo>
                  <a:cubicBezTo>
                    <a:pt x="6144" y="1"/>
                    <a:pt x="5858" y="275"/>
                    <a:pt x="5858" y="632"/>
                  </a:cubicBezTo>
                  <a:cubicBezTo>
                    <a:pt x="5858" y="727"/>
                    <a:pt x="5882" y="822"/>
                    <a:pt x="5929" y="906"/>
                  </a:cubicBezTo>
                  <a:lnTo>
                    <a:pt x="2131" y="5144"/>
                  </a:lnTo>
                  <a:cubicBezTo>
                    <a:pt x="1881" y="5144"/>
                    <a:pt x="1643" y="5144"/>
                    <a:pt x="1393" y="5144"/>
                  </a:cubicBezTo>
                  <a:cubicBezTo>
                    <a:pt x="0" y="5144"/>
                    <a:pt x="60" y="6656"/>
                    <a:pt x="1393" y="6656"/>
                  </a:cubicBezTo>
                  <a:lnTo>
                    <a:pt x="1607" y="6656"/>
                  </a:lnTo>
                  <a:lnTo>
                    <a:pt x="2048" y="9169"/>
                  </a:lnTo>
                  <a:cubicBezTo>
                    <a:pt x="2167" y="9883"/>
                    <a:pt x="2524" y="10431"/>
                    <a:pt x="3620" y="10431"/>
                  </a:cubicBezTo>
                  <a:lnTo>
                    <a:pt x="11037" y="10431"/>
                  </a:lnTo>
                  <a:cubicBezTo>
                    <a:pt x="12144" y="10431"/>
                    <a:pt x="12490" y="9883"/>
                    <a:pt x="12621" y="9169"/>
                  </a:cubicBezTo>
                  <a:lnTo>
                    <a:pt x="13049" y="6656"/>
                  </a:lnTo>
                  <a:lnTo>
                    <a:pt x="13276" y="6656"/>
                  </a:lnTo>
                  <a:cubicBezTo>
                    <a:pt x="14597" y="6645"/>
                    <a:pt x="14657" y="5144"/>
                    <a:pt x="13276" y="5144"/>
                  </a:cubicBezTo>
                  <a:close/>
                  <a:moveTo>
                    <a:pt x="3893" y="9478"/>
                  </a:moveTo>
                  <a:cubicBezTo>
                    <a:pt x="3643" y="9478"/>
                    <a:pt x="3405" y="9264"/>
                    <a:pt x="3370" y="9014"/>
                  </a:cubicBezTo>
                  <a:cubicBezTo>
                    <a:pt x="3322" y="8633"/>
                    <a:pt x="3274" y="8252"/>
                    <a:pt x="3215" y="7871"/>
                  </a:cubicBezTo>
                  <a:cubicBezTo>
                    <a:pt x="3167" y="7490"/>
                    <a:pt x="3108" y="7109"/>
                    <a:pt x="3060" y="6728"/>
                  </a:cubicBezTo>
                  <a:cubicBezTo>
                    <a:pt x="3060" y="6704"/>
                    <a:pt x="3060" y="6680"/>
                    <a:pt x="3060" y="6645"/>
                  </a:cubicBezTo>
                  <a:lnTo>
                    <a:pt x="4036" y="6645"/>
                  </a:lnTo>
                  <a:cubicBezTo>
                    <a:pt x="4048" y="6680"/>
                    <a:pt x="4048" y="6704"/>
                    <a:pt x="4048" y="6728"/>
                  </a:cubicBezTo>
                  <a:cubicBezTo>
                    <a:pt x="4096" y="7109"/>
                    <a:pt x="4132" y="7490"/>
                    <a:pt x="4179" y="7871"/>
                  </a:cubicBezTo>
                  <a:cubicBezTo>
                    <a:pt x="4215" y="8252"/>
                    <a:pt x="4251" y="8633"/>
                    <a:pt x="4298" y="9014"/>
                  </a:cubicBezTo>
                  <a:cubicBezTo>
                    <a:pt x="4322" y="9264"/>
                    <a:pt x="4143" y="9478"/>
                    <a:pt x="3893" y="9478"/>
                  </a:cubicBezTo>
                  <a:close/>
                  <a:moveTo>
                    <a:pt x="5608" y="9478"/>
                  </a:moveTo>
                  <a:cubicBezTo>
                    <a:pt x="5358" y="9478"/>
                    <a:pt x="5144" y="9264"/>
                    <a:pt x="5120" y="9014"/>
                  </a:cubicBezTo>
                  <a:cubicBezTo>
                    <a:pt x="5096" y="8633"/>
                    <a:pt x="5060" y="8252"/>
                    <a:pt x="5036" y="7871"/>
                  </a:cubicBezTo>
                  <a:cubicBezTo>
                    <a:pt x="5001" y="7490"/>
                    <a:pt x="4977" y="7109"/>
                    <a:pt x="4953" y="6728"/>
                  </a:cubicBezTo>
                  <a:cubicBezTo>
                    <a:pt x="4941" y="6704"/>
                    <a:pt x="4953" y="6680"/>
                    <a:pt x="4953" y="6645"/>
                  </a:cubicBezTo>
                  <a:lnTo>
                    <a:pt x="5929" y="6645"/>
                  </a:lnTo>
                  <a:cubicBezTo>
                    <a:pt x="5929" y="6680"/>
                    <a:pt x="5941" y="6704"/>
                    <a:pt x="5941" y="6728"/>
                  </a:cubicBezTo>
                  <a:cubicBezTo>
                    <a:pt x="5953" y="7109"/>
                    <a:pt x="5977" y="7490"/>
                    <a:pt x="5989" y="7871"/>
                  </a:cubicBezTo>
                  <a:cubicBezTo>
                    <a:pt x="6013" y="8252"/>
                    <a:pt x="6025" y="8633"/>
                    <a:pt x="6048" y="9014"/>
                  </a:cubicBezTo>
                  <a:cubicBezTo>
                    <a:pt x="6048" y="9264"/>
                    <a:pt x="5858" y="9478"/>
                    <a:pt x="5608" y="9478"/>
                  </a:cubicBezTo>
                  <a:close/>
                  <a:moveTo>
                    <a:pt x="7811" y="7871"/>
                  </a:moveTo>
                  <a:cubicBezTo>
                    <a:pt x="7799" y="8252"/>
                    <a:pt x="7799" y="8633"/>
                    <a:pt x="7787" y="9014"/>
                  </a:cubicBezTo>
                  <a:cubicBezTo>
                    <a:pt x="7787" y="9264"/>
                    <a:pt x="7584" y="9478"/>
                    <a:pt x="7334" y="9478"/>
                  </a:cubicBezTo>
                  <a:cubicBezTo>
                    <a:pt x="7084" y="9478"/>
                    <a:pt x="6870" y="9264"/>
                    <a:pt x="6870" y="9014"/>
                  </a:cubicBezTo>
                  <a:cubicBezTo>
                    <a:pt x="6870" y="8633"/>
                    <a:pt x="6858" y="8252"/>
                    <a:pt x="6858" y="7871"/>
                  </a:cubicBezTo>
                  <a:cubicBezTo>
                    <a:pt x="6846" y="7490"/>
                    <a:pt x="6846" y="7109"/>
                    <a:pt x="6834" y="6728"/>
                  </a:cubicBezTo>
                  <a:cubicBezTo>
                    <a:pt x="6834" y="6704"/>
                    <a:pt x="6834" y="6680"/>
                    <a:pt x="6846" y="6645"/>
                  </a:cubicBezTo>
                  <a:lnTo>
                    <a:pt x="7822" y="6645"/>
                  </a:lnTo>
                  <a:cubicBezTo>
                    <a:pt x="7822" y="6680"/>
                    <a:pt x="7822" y="6704"/>
                    <a:pt x="7822" y="6728"/>
                  </a:cubicBezTo>
                  <a:cubicBezTo>
                    <a:pt x="7822" y="7109"/>
                    <a:pt x="7811" y="7490"/>
                    <a:pt x="7811" y="7871"/>
                  </a:cubicBezTo>
                  <a:close/>
                  <a:moveTo>
                    <a:pt x="9632" y="7871"/>
                  </a:moveTo>
                  <a:cubicBezTo>
                    <a:pt x="9596" y="8252"/>
                    <a:pt x="9573" y="8633"/>
                    <a:pt x="9537" y="9014"/>
                  </a:cubicBezTo>
                  <a:cubicBezTo>
                    <a:pt x="9525" y="9264"/>
                    <a:pt x="9299" y="9478"/>
                    <a:pt x="9049" y="9478"/>
                  </a:cubicBezTo>
                  <a:cubicBezTo>
                    <a:pt x="8799" y="9478"/>
                    <a:pt x="8608" y="9264"/>
                    <a:pt x="8620" y="9014"/>
                  </a:cubicBezTo>
                  <a:cubicBezTo>
                    <a:pt x="8632" y="8633"/>
                    <a:pt x="8656" y="8252"/>
                    <a:pt x="8668" y="7871"/>
                  </a:cubicBezTo>
                  <a:cubicBezTo>
                    <a:pt x="8692" y="7490"/>
                    <a:pt x="8704" y="7109"/>
                    <a:pt x="8715" y="6728"/>
                  </a:cubicBezTo>
                  <a:cubicBezTo>
                    <a:pt x="8727" y="6704"/>
                    <a:pt x="8727" y="6680"/>
                    <a:pt x="8739" y="6645"/>
                  </a:cubicBezTo>
                  <a:lnTo>
                    <a:pt x="9716" y="6645"/>
                  </a:lnTo>
                  <a:cubicBezTo>
                    <a:pt x="9716" y="6680"/>
                    <a:pt x="9716" y="6704"/>
                    <a:pt x="9716" y="6728"/>
                  </a:cubicBezTo>
                  <a:cubicBezTo>
                    <a:pt x="9692" y="7109"/>
                    <a:pt x="9656" y="7490"/>
                    <a:pt x="9632" y="7871"/>
                  </a:cubicBezTo>
                  <a:close/>
                  <a:moveTo>
                    <a:pt x="11597" y="6728"/>
                  </a:moveTo>
                  <a:cubicBezTo>
                    <a:pt x="11549" y="7109"/>
                    <a:pt x="11501" y="7490"/>
                    <a:pt x="11442" y="7871"/>
                  </a:cubicBezTo>
                  <a:cubicBezTo>
                    <a:pt x="11394" y="8252"/>
                    <a:pt x="11335" y="8633"/>
                    <a:pt x="11287" y="9014"/>
                  </a:cubicBezTo>
                  <a:cubicBezTo>
                    <a:pt x="11251" y="9264"/>
                    <a:pt x="11025" y="9478"/>
                    <a:pt x="10775" y="9478"/>
                  </a:cubicBezTo>
                  <a:cubicBezTo>
                    <a:pt x="10525" y="9478"/>
                    <a:pt x="10347" y="9264"/>
                    <a:pt x="10370" y="9014"/>
                  </a:cubicBezTo>
                  <a:cubicBezTo>
                    <a:pt x="10406" y="8633"/>
                    <a:pt x="10454" y="8252"/>
                    <a:pt x="10489" y="7871"/>
                  </a:cubicBezTo>
                  <a:cubicBezTo>
                    <a:pt x="10525" y="7490"/>
                    <a:pt x="10573" y="7109"/>
                    <a:pt x="10609" y="6728"/>
                  </a:cubicBezTo>
                  <a:cubicBezTo>
                    <a:pt x="10609" y="6704"/>
                    <a:pt x="10620" y="6680"/>
                    <a:pt x="10620" y="6645"/>
                  </a:cubicBezTo>
                  <a:lnTo>
                    <a:pt x="11609" y="6645"/>
                  </a:lnTo>
                  <a:cubicBezTo>
                    <a:pt x="11609" y="6680"/>
                    <a:pt x="11609" y="6704"/>
                    <a:pt x="11597" y="672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70" name="Google Shape;670;p28"/>
            <p:cNvSpPr/>
            <p:nvPr/>
          </p:nvSpPr>
          <p:spPr>
            <a:xfrm>
              <a:off x="3954715" y="3374250"/>
              <a:ext cx="515678" cy="40005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a:buClr>
                  <a:srgbClr val="000000"/>
                </a:buClr>
                <a:buSzPts val="1100"/>
              </a:pPr>
              <a:r>
                <a:rPr lang="vi-VN" sz="3600" b="1" dirty="0">
                  <a:solidFill>
                    <a:srgbClr val="FFFFFF"/>
                  </a:solidFill>
                  <a:latin typeface="+mj-lt"/>
                  <a:ea typeface="Fira Sans Extra Condensed Medium"/>
                  <a:cs typeface="Fira Sans Extra Condensed Medium"/>
                  <a:sym typeface="Fira Sans Extra Condensed Medium"/>
                </a:rPr>
                <a:t>C</a:t>
              </a:r>
              <a:endParaRPr sz="3600" b="1">
                <a:solidFill>
                  <a:srgbClr val="FFFFFF"/>
                </a:solidFill>
                <a:latin typeface="+mj-lt"/>
              </a:endParaRPr>
            </a:p>
          </p:txBody>
        </p:sp>
        <p:sp>
          <p:nvSpPr>
            <p:cNvPr id="671" name="Google Shape;671;p28"/>
            <p:cNvSpPr txBox="1"/>
            <p:nvPr/>
          </p:nvSpPr>
          <p:spPr>
            <a:xfrm>
              <a:off x="4658446" y="3488555"/>
              <a:ext cx="3284079" cy="300300"/>
            </a:xfrm>
            <a:prstGeom prst="rect">
              <a:avLst/>
            </a:prstGeom>
            <a:noFill/>
            <a:ln>
              <a:noFill/>
            </a:ln>
          </p:spPr>
          <p:txBody>
            <a:bodyPr spcFirstLastPara="1" wrap="square" lIns="91425" tIns="91425" rIns="91425" bIns="91425" anchor="ctr" anchorCtr="0">
              <a:noAutofit/>
            </a:bodyPr>
            <a:lstStyle/>
            <a:p>
              <a:pPr lvl="0"/>
              <a:r>
                <a:rPr lang="vi-VN" sz="3600" dirty="0">
                  <a:latin typeface="+mj-lt"/>
                </a:rPr>
                <a:t>Chuyển động của vật được ném lên cao</a:t>
              </a:r>
              <a:endParaRPr sz="3600" dirty="0">
                <a:solidFill>
                  <a:srgbClr val="434343"/>
                </a:solidFill>
                <a:latin typeface="+mj-lt"/>
                <a:ea typeface="Roboto"/>
                <a:cs typeface="Times New Roman" pitchFamily="18" charset="0"/>
                <a:sym typeface="Roboto"/>
              </a:endParaRPr>
            </a:p>
          </p:txBody>
        </p:sp>
      </p:grpSp>
      <p:grpSp>
        <p:nvGrpSpPr>
          <p:cNvPr id="5" name="Google Shape;672;p28"/>
          <p:cNvGrpSpPr/>
          <p:nvPr/>
        </p:nvGrpSpPr>
        <p:grpSpPr>
          <a:xfrm>
            <a:off x="3276600" y="5181601"/>
            <a:ext cx="7162800" cy="1010067"/>
            <a:chOff x="2206725" y="3849300"/>
            <a:chExt cx="5735800" cy="757550"/>
          </a:xfrm>
        </p:grpSpPr>
        <p:sp>
          <p:nvSpPr>
            <p:cNvPr id="673" name="Google Shape;673;p28"/>
            <p:cNvSpPr/>
            <p:nvPr/>
          </p:nvSpPr>
          <p:spPr>
            <a:xfrm flipV="1">
              <a:off x="2820776" y="4192200"/>
              <a:ext cx="596255" cy="35725"/>
            </a:xfrm>
            <a:custGeom>
              <a:avLst/>
              <a:gdLst/>
              <a:ahLst/>
              <a:cxnLst/>
              <a:rect l="l" t="t" r="r" b="b"/>
              <a:pathLst>
                <a:path w="57615" h="1" fill="none" extrusionOk="0">
                  <a:moveTo>
                    <a:pt x="1" y="0"/>
                  </a:moveTo>
                  <a:lnTo>
                    <a:pt x="57615" y="0"/>
                  </a:lnTo>
                </a:path>
              </a:pathLst>
            </a:custGeom>
            <a:noFill/>
            <a:ln w="33625" cap="rnd" cmpd="sng">
              <a:solidFill>
                <a:srgbClr val="4949E7"/>
              </a:solidFill>
              <a:prstDash val="solid"/>
              <a:miter lim="11906"/>
              <a:headEnd type="none" w="sm" len="sm"/>
              <a:tailEnd type="none" w="sm" len="sm"/>
            </a:ln>
          </p:spPr>
          <p:txBody>
            <a:bodyPr spcFirstLastPara="1" wrap="square" lIns="91425" tIns="91425" rIns="91425" bIns="91425" anchor="ctr" anchorCtr="0">
              <a:noAutofit/>
            </a:bodyPr>
            <a:lstStyle/>
            <a:p>
              <a:endParaRPr/>
            </a:p>
          </p:txBody>
        </p:sp>
        <p:sp>
          <p:nvSpPr>
            <p:cNvPr id="674" name="Google Shape;674;p28"/>
            <p:cNvSpPr/>
            <p:nvPr/>
          </p:nvSpPr>
          <p:spPr>
            <a:xfrm>
              <a:off x="2206725" y="3849300"/>
              <a:ext cx="656350" cy="757550"/>
            </a:xfrm>
            <a:custGeom>
              <a:avLst/>
              <a:gdLst/>
              <a:ahLst/>
              <a:cxnLst/>
              <a:rect l="l" t="t" r="r" b="b"/>
              <a:pathLst>
                <a:path w="26254" h="30302" extrusionOk="0">
                  <a:moveTo>
                    <a:pt x="13133" y="0"/>
                  </a:moveTo>
                  <a:lnTo>
                    <a:pt x="0" y="7573"/>
                  </a:lnTo>
                  <a:lnTo>
                    <a:pt x="0" y="22729"/>
                  </a:lnTo>
                  <a:lnTo>
                    <a:pt x="13133" y="30302"/>
                  </a:lnTo>
                  <a:lnTo>
                    <a:pt x="26253" y="22729"/>
                  </a:lnTo>
                  <a:lnTo>
                    <a:pt x="26253" y="7573"/>
                  </a:lnTo>
                  <a:lnTo>
                    <a:pt x="13133"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5" name="Google Shape;675;p28"/>
            <p:cNvSpPr/>
            <p:nvPr/>
          </p:nvSpPr>
          <p:spPr>
            <a:xfrm>
              <a:off x="2268325" y="3920150"/>
              <a:ext cx="533425" cy="615875"/>
            </a:xfrm>
            <a:custGeom>
              <a:avLst/>
              <a:gdLst/>
              <a:ahLst/>
              <a:cxnLst/>
              <a:rect l="l" t="t" r="r" b="b"/>
              <a:pathLst>
                <a:path w="21337" h="24635" extrusionOk="0">
                  <a:moveTo>
                    <a:pt x="10669" y="0"/>
                  </a:moveTo>
                  <a:lnTo>
                    <a:pt x="1" y="6156"/>
                  </a:lnTo>
                  <a:lnTo>
                    <a:pt x="1" y="18479"/>
                  </a:lnTo>
                  <a:lnTo>
                    <a:pt x="10669" y="24634"/>
                  </a:lnTo>
                  <a:lnTo>
                    <a:pt x="21337" y="18479"/>
                  </a:lnTo>
                  <a:lnTo>
                    <a:pt x="21337" y="6156"/>
                  </a:lnTo>
                  <a:lnTo>
                    <a:pt x="10669" y="0"/>
                  </a:lnTo>
                  <a:close/>
                </a:path>
              </a:pathLst>
            </a:custGeom>
            <a:solidFill>
              <a:srgbClr val="4949E7"/>
            </a:solidFill>
            <a:ln>
              <a:noFill/>
            </a:ln>
          </p:spPr>
          <p:txBody>
            <a:bodyPr spcFirstLastPara="1" wrap="square" lIns="91425" tIns="91425" rIns="91425" bIns="91425" anchor="ctr" anchorCtr="0">
              <a:noAutofit/>
            </a:bodyPr>
            <a:lstStyle/>
            <a:p>
              <a:endParaRPr/>
            </a:p>
          </p:txBody>
        </p:sp>
        <p:sp>
          <p:nvSpPr>
            <p:cNvPr id="676" name="Google Shape;676;p28"/>
            <p:cNvSpPr/>
            <p:nvPr/>
          </p:nvSpPr>
          <p:spPr>
            <a:xfrm>
              <a:off x="2384125" y="4044275"/>
              <a:ext cx="298875" cy="300200"/>
            </a:xfrm>
            <a:custGeom>
              <a:avLst/>
              <a:gdLst/>
              <a:ahLst/>
              <a:cxnLst/>
              <a:rect l="l" t="t" r="r" b="b"/>
              <a:pathLst>
                <a:path w="11955" h="12008" extrusionOk="0">
                  <a:moveTo>
                    <a:pt x="5080" y="0"/>
                  </a:moveTo>
                  <a:cubicBezTo>
                    <a:pt x="4833" y="0"/>
                    <a:pt x="4541" y="139"/>
                    <a:pt x="4298" y="452"/>
                  </a:cubicBezTo>
                  <a:cubicBezTo>
                    <a:pt x="4108" y="703"/>
                    <a:pt x="3929" y="1179"/>
                    <a:pt x="3894" y="1476"/>
                  </a:cubicBezTo>
                  <a:cubicBezTo>
                    <a:pt x="3786" y="2405"/>
                    <a:pt x="4382" y="2953"/>
                    <a:pt x="4608" y="3286"/>
                  </a:cubicBezTo>
                  <a:cubicBezTo>
                    <a:pt x="4763" y="3512"/>
                    <a:pt x="4846" y="3929"/>
                    <a:pt x="4691" y="4441"/>
                  </a:cubicBezTo>
                  <a:lnTo>
                    <a:pt x="1096" y="4441"/>
                  </a:lnTo>
                  <a:cubicBezTo>
                    <a:pt x="393" y="4441"/>
                    <a:pt x="0" y="4989"/>
                    <a:pt x="238" y="5656"/>
                  </a:cubicBezTo>
                  <a:lnTo>
                    <a:pt x="2072" y="10728"/>
                  </a:lnTo>
                  <a:cubicBezTo>
                    <a:pt x="2179" y="11013"/>
                    <a:pt x="2513" y="11251"/>
                    <a:pt x="2810" y="11251"/>
                  </a:cubicBezTo>
                  <a:lnTo>
                    <a:pt x="7132" y="11251"/>
                  </a:lnTo>
                  <a:cubicBezTo>
                    <a:pt x="7430" y="11251"/>
                    <a:pt x="7858" y="11430"/>
                    <a:pt x="8073" y="11644"/>
                  </a:cubicBezTo>
                  <a:lnTo>
                    <a:pt x="8275" y="11847"/>
                  </a:lnTo>
                  <a:cubicBezTo>
                    <a:pt x="8382" y="11954"/>
                    <a:pt x="8525" y="12007"/>
                    <a:pt x="8668" y="12007"/>
                  </a:cubicBezTo>
                  <a:cubicBezTo>
                    <a:pt x="8811" y="12007"/>
                    <a:pt x="8954" y="11954"/>
                    <a:pt x="9061" y="11847"/>
                  </a:cubicBezTo>
                  <a:lnTo>
                    <a:pt x="11728" y="9168"/>
                  </a:lnTo>
                  <a:cubicBezTo>
                    <a:pt x="11954" y="8954"/>
                    <a:pt x="11954" y="8596"/>
                    <a:pt x="11728" y="8382"/>
                  </a:cubicBezTo>
                  <a:lnTo>
                    <a:pt x="9371" y="6013"/>
                  </a:lnTo>
                  <a:cubicBezTo>
                    <a:pt x="9144" y="5798"/>
                    <a:pt x="8978" y="5620"/>
                    <a:pt x="8978" y="5608"/>
                  </a:cubicBezTo>
                  <a:cubicBezTo>
                    <a:pt x="8978" y="5608"/>
                    <a:pt x="8013" y="3810"/>
                    <a:pt x="6608" y="2893"/>
                  </a:cubicBezTo>
                  <a:cubicBezTo>
                    <a:pt x="5215" y="1965"/>
                    <a:pt x="5608" y="1298"/>
                    <a:pt x="5608" y="548"/>
                  </a:cubicBezTo>
                  <a:cubicBezTo>
                    <a:pt x="5608" y="203"/>
                    <a:pt x="5377" y="0"/>
                    <a:pt x="508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677" name="Google Shape;677;p28"/>
            <p:cNvSpPr/>
            <p:nvPr/>
          </p:nvSpPr>
          <p:spPr>
            <a:xfrm>
              <a:off x="3417031" y="4020750"/>
              <a:ext cx="554555" cy="40005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algn="ctr">
                <a:buClr>
                  <a:srgbClr val="000000"/>
                </a:buClr>
                <a:buSzPts val="1100"/>
              </a:pPr>
              <a:r>
                <a:rPr lang="vi-VN" sz="3600" b="1" dirty="0">
                  <a:solidFill>
                    <a:srgbClr val="FFFFFF"/>
                  </a:solidFill>
                  <a:latin typeface="+mj-lt"/>
                  <a:ea typeface="Fira Sans Extra Condensed Medium"/>
                  <a:cs typeface="Fira Sans Extra Condensed Medium"/>
                  <a:sym typeface="Fira Sans Extra Condensed Medium"/>
                </a:rPr>
                <a:t>D</a:t>
              </a:r>
              <a:endParaRPr sz="3600" b="1">
                <a:solidFill>
                  <a:srgbClr val="FFFFFF"/>
                </a:solidFill>
                <a:latin typeface="+mj-lt"/>
              </a:endParaRPr>
            </a:p>
          </p:txBody>
        </p:sp>
        <p:sp>
          <p:nvSpPr>
            <p:cNvPr id="678" name="Google Shape;678;p28"/>
            <p:cNvSpPr txBox="1"/>
            <p:nvPr/>
          </p:nvSpPr>
          <p:spPr>
            <a:xfrm>
              <a:off x="4258984" y="4077943"/>
              <a:ext cx="3683541" cy="300300"/>
            </a:xfrm>
            <a:prstGeom prst="rect">
              <a:avLst/>
            </a:prstGeom>
            <a:noFill/>
            <a:ln>
              <a:noFill/>
            </a:ln>
          </p:spPr>
          <p:txBody>
            <a:bodyPr spcFirstLastPara="1" wrap="square" lIns="91425" tIns="91425" rIns="91425" bIns="91425" anchor="ctr" anchorCtr="0">
              <a:noAutofit/>
            </a:bodyPr>
            <a:lstStyle/>
            <a:p>
              <a:pPr lvl="0"/>
              <a:r>
                <a:rPr lang="vi-VN" sz="3600" dirty="0">
                  <a:latin typeface="+mj-lt"/>
                </a:rPr>
                <a:t>Chuyển động theo một đường cong</a:t>
              </a:r>
              <a:endParaRPr sz="3600" dirty="0">
                <a:solidFill>
                  <a:srgbClr val="434343"/>
                </a:solidFill>
                <a:latin typeface="+mj-lt"/>
                <a:ea typeface="Roboto"/>
                <a:cs typeface="Times New Roman" pitchFamily="18" charset="0"/>
                <a:sym typeface="Roboto"/>
              </a:endParaRPr>
            </a:p>
          </p:txBody>
        </p:sp>
      </p:grpSp>
      <p:sp>
        <p:nvSpPr>
          <p:cNvPr id="40" name="Flowchart: Terminator 39"/>
          <p:cNvSpPr/>
          <p:nvPr/>
        </p:nvSpPr>
        <p:spPr>
          <a:xfrm>
            <a:off x="533400" y="610894"/>
            <a:ext cx="11658600" cy="933987"/>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3600" dirty="0">
                <a:solidFill>
                  <a:srgbClr val="FF0000"/>
                </a:solidFill>
                <a:latin typeface="+mj-lt"/>
              </a:rPr>
              <a:t>Câu </a:t>
            </a:r>
            <a:r>
              <a:rPr lang="en-US" sz="3600" dirty="0">
                <a:solidFill>
                  <a:srgbClr val="FF0000"/>
                </a:solidFill>
                <a:latin typeface="+mj-lt"/>
              </a:rPr>
              <a:t>1</a:t>
            </a:r>
            <a:r>
              <a:rPr lang="vi-VN" sz="3600" dirty="0">
                <a:solidFill>
                  <a:srgbClr val="FF0000"/>
                </a:solidFill>
                <a:latin typeface="+mj-lt"/>
              </a:rPr>
              <a:t>:</a:t>
            </a:r>
            <a:r>
              <a:rPr lang="en-US" sz="3600" dirty="0">
                <a:solidFill>
                  <a:srgbClr val="FF0000"/>
                </a:solidFill>
                <a:latin typeface="+mj-lt"/>
              </a:rPr>
              <a:t> </a:t>
            </a:r>
            <a:r>
              <a:rPr lang="vi-VN" sz="3600" dirty="0">
                <a:solidFill>
                  <a:srgbClr val="FF0000"/>
                </a:solidFill>
                <a:latin typeface="+mj-lt"/>
              </a:rPr>
              <a:t>Chuyển động như thế nào được gọi là dao động</a:t>
            </a:r>
            <a:r>
              <a:rPr lang="en-US" sz="3600"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4" name="Google Shape;657;p28"/>
          <p:cNvSpPr txBox="1"/>
          <p:nvPr/>
        </p:nvSpPr>
        <p:spPr>
          <a:xfrm>
            <a:off x="5153131" y="3011149"/>
            <a:ext cx="5501215" cy="400400"/>
          </a:xfrm>
          <a:prstGeom prst="rect">
            <a:avLst/>
          </a:prstGeom>
          <a:noFill/>
          <a:ln>
            <a:noFill/>
          </a:ln>
        </p:spPr>
        <p:txBody>
          <a:bodyPr spcFirstLastPara="1" wrap="square" lIns="91425" tIns="91425" rIns="91425" bIns="91425" anchor="ctr" anchorCtr="0">
            <a:noAutofit/>
          </a:bodyPr>
          <a:lstStyle/>
          <a:p>
            <a:pPr lvl="0"/>
            <a:r>
              <a:rPr lang="vi-VN" sz="3600" dirty="0">
                <a:solidFill>
                  <a:srgbClr val="FF0000"/>
                </a:solidFill>
                <a:latin typeface="+mj-lt"/>
              </a:rPr>
              <a:t>Chuyển động </a:t>
            </a:r>
            <a:r>
              <a:rPr lang="en-US" sz="3600" dirty="0">
                <a:solidFill>
                  <a:srgbClr val="FF0000"/>
                </a:solidFill>
                <a:latin typeface="+mj-lt"/>
              </a:rPr>
              <a:t>qua </a:t>
            </a:r>
            <a:r>
              <a:rPr lang="en-US" sz="3600" dirty="0" err="1">
                <a:solidFill>
                  <a:srgbClr val="FF0000"/>
                </a:solidFill>
                <a:latin typeface="+mj-lt"/>
              </a:rPr>
              <a:t>lại</a:t>
            </a:r>
            <a:r>
              <a:rPr lang="en-US" sz="3600" dirty="0">
                <a:solidFill>
                  <a:srgbClr val="FF0000"/>
                </a:solidFill>
                <a:latin typeface="+mj-lt"/>
              </a:rPr>
              <a:t> </a:t>
            </a:r>
            <a:r>
              <a:rPr lang="en-US" sz="3600" dirty="0" err="1">
                <a:solidFill>
                  <a:srgbClr val="FF0000"/>
                </a:solidFill>
                <a:latin typeface="+mj-lt"/>
              </a:rPr>
              <a:t>quanh</a:t>
            </a:r>
            <a:r>
              <a:rPr lang="en-US" sz="3600" dirty="0">
                <a:solidFill>
                  <a:srgbClr val="FF0000"/>
                </a:solidFill>
                <a:latin typeface="+mj-lt"/>
              </a:rPr>
              <a:t> </a:t>
            </a:r>
            <a:r>
              <a:rPr lang="en-US" sz="3600" dirty="0" err="1">
                <a:solidFill>
                  <a:srgbClr val="FF0000"/>
                </a:solidFill>
                <a:latin typeface="+mj-lt"/>
              </a:rPr>
              <a:t>vị</a:t>
            </a:r>
            <a:r>
              <a:rPr lang="en-US" sz="3600" dirty="0">
                <a:solidFill>
                  <a:srgbClr val="FF0000"/>
                </a:solidFill>
                <a:latin typeface="+mj-lt"/>
              </a:rPr>
              <a:t> </a:t>
            </a:r>
            <a:r>
              <a:rPr lang="en-US" sz="3600" dirty="0" err="1">
                <a:solidFill>
                  <a:srgbClr val="FF0000"/>
                </a:solidFill>
                <a:latin typeface="+mj-lt"/>
              </a:rPr>
              <a:t>trí</a:t>
            </a:r>
            <a:r>
              <a:rPr lang="en-US" sz="3600" dirty="0">
                <a:solidFill>
                  <a:srgbClr val="FF0000"/>
                </a:solidFill>
                <a:latin typeface="+mj-lt"/>
              </a:rPr>
              <a:t> </a:t>
            </a:r>
            <a:r>
              <a:rPr lang="en-US" sz="3600" dirty="0" err="1">
                <a:solidFill>
                  <a:srgbClr val="FF0000"/>
                </a:solidFill>
                <a:latin typeface="+mj-lt"/>
              </a:rPr>
              <a:t>cân</a:t>
            </a:r>
            <a:r>
              <a:rPr lang="en-US" sz="3600" dirty="0">
                <a:solidFill>
                  <a:srgbClr val="FF0000"/>
                </a:solidFill>
                <a:latin typeface="+mj-lt"/>
              </a:rPr>
              <a:t> </a:t>
            </a:r>
            <a:r>
              <a:rPr lang="en-US" sz="3600" dirty="0" err="1">
                <a:solidFill>
                  <a:srgbClr val="FF0000"/>
                </a:solidFill>
                <a:latin typeface="+mj-lt"/>
              </a:rPr>
              <a:t>bằng</a:t>
            </a:r>
            <a:endParaRPr sz="3600" dirty="0">
              <a:solidFill>
                <a:srgbClr val="FF0000"/>
              </a:solidFill>
              <a:latin typeface="+mj-lt"/>
              <a:ea typeface="Roboto"/>
              <a:cs typeface="Times New Roman" pitchFamily="18" charset="0"/>
              <a:sym typeface="Roboto"/>
            </a:endParaRPr>
          </a:p>
        </p:txBody>
      </p:sp>
      <p:sp>
        <p:nvSpPr>
          <p:cNvPr id="33" name="Subtitle 2"/>
          <p:cNvSpPr txBox="1">
            <a:spLocks/>
          </p:cNvSpPr>
          <p:nvPr/>
        </p:nvSpPr>
        <p:spPr>
          <a:xfrm>
            <a:off x="3683365" y="-95156"/>
            <a:ext cx="7529774"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4028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circle(in)">
                                      <p:cBhvr>
                                        <p:cTn id="4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Oval 6"/>
          <p:cNvSpPr/>
          <p:nvPr/>
        </p:nvSpPr>
        <p:spPr>
          <a:xfrm>
            <a:off x="1042219" y="4001729"/>
            <a:ext cx="648929" cy="796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itle 1"/>
          <p:cNvSpPr>
            <a:spLocks noGrp="1"/>
          </p:cNvSpPr>
          <p:nvPr>
            <p:ph type="title"/>
          </p:nvPr>
        </p:nvSpPr>
        <p:spPr/>
        <p:txBody>
          <a:bodyPr>
            <a:normAutofit/>
          </a:bodyPr>
          <a:lstStyle/>
          <a:p>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2. </a:t>
            </a:r>
            <a:r>
              <a:rPr lang="en-US" sz="3600" dirty="0" err="1">
                <a:solidFill>
                  <a:srgbClr val="FF0000"/>
                </a:solidFill>
                <a:latin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được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coi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3" name="Title 1"/>
          <p:cNvSpPr txBox="1">
            <a:spLocks/>
          </p:cNvSpPr>
          <p:nvPr/>
        </p:nvSpPr>
        <p:spPr>
          <a:xfrm>
            <a:off x="1143000" y="12307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Chiếc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a:t>
            </a:r>
          </a:p>
        </p:txBody>
      </p:sp>
      <p:sp>
        <p:nvSpPr>
          <p:cNvPr id="4" name="Title 1"/>
          <p:cNvSpPr txBox="1">
            <a:spLocks/>
          </p:cNvSpPr>
          <p:nvPr/>
        </p:nvSpPr>
        <p:spPr>
          <a:xfrm>
            <a:off x="1143000" y="5052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cs typeface="Times New Roman" panose="02020603050405020304" pitchFamily="18" charset="0"/>
              </a:rPr>
              <a:t>Chiếc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nằm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a:t>
            </a:r>
          </a:p>
        </p:txBody>
      </p:sp>
      <p:sp>
        <p:nvSpPr>
          <p:cNvPr id="5" name="Title 1"/>
          <p:cNvSpPr txBox="1">
            <a:spLocks/>
          </p:cNvSpPr>
          <p:nvPr/>
        </p:nvSpPr>
        <p:spPr>
          <a:xfrm>
            <a:off x="1143000" y="2384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Chiếc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a:t>
            </a:r>
          </a:p>
        </p:txBody>
      </p:sp>
      <p:sp>
        <p:nvSpPr>
          <p:cNvPr id="6" name="Title 1"/>
          <p:cNvSpPr txBox="1">
            <a:spLocks/>
          </p:cNvSpPr>
          <p:nvPr/>
        </p:nvSpPr>
        <p:spPr>
          <a:xfrm>
            <a:off x="1143000" y="37268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Chiếc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629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triped Right Arrow 4"/>
          <p:cNvSpPr/>
          <p:nvPr/>
        </p:nvSpPr>
        <p:spPr>
          <a:xfrm rot="1183692">
            <a:off x="2281394" y="2716368"/>
            <a:ext cx="2542342" cy="2031295"/>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Sóng</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4" name="Striped Right Arrow 3"/>
          <p:cNvSpPr/>
          <p:nvPr/>
        </p:nvSpPr>
        <p:spPr>
          <a:xfrm rot="20768615">
            <a:off x="2342429" y="867089"/>
            <a:ext cx="2673022" cy="1922311"/>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Dao </a:t>
            </a:r>
            <a:r>
              <a:rPr lang="en-US" sz="2800" b="1" dirty="0" err="1">
                <a:solidFill>
                  <a:srgbClr val="FF0000"/>
                </a:solidFill>
                <a:latin typeface="Times New Roman" panose="02020603050405020304" pitchFamily="18" charset="0"/>
                <a:cs typeface="Times New Roman" panose="02020603050405020304" pitchFamily="18" charset="0"/>
              </a:rPr>
              <a:t>động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Flowchart: Alternate Process 6"/>
          <p:cNvSpPr/>
          <p:nvPr/>
        </p:nvSpPr>
        <p:spPr>
          <a:xfrm>
            <a:off x="4843292" y="427766"/>
            <a:ext cx="7214820" cy="945037"/>
          </a:xfrm>
          <a:prstGeom prst="flowChartAlternate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qua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4730170" y="3228723"/>
            <a:ext cx="6930786" cy="1143000"/>
          </a:xfrm>
          <a:prstGeom prst="flowChartAlternate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3" name="Rounded Rectangle 2"/>
          <p:cNvSpPr/>
          <p:nvPr/>
        </p:nvSpPr>
        <p:spPr>
          <a:xfrm>
            <a:off x="67541" y="1527142"/>
            <a:ext cx="2325235" cy="2813115"/>
          </a:xfrm>
          <a:prstGeom prst="round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8245" y="1591626"/>
            <a:ext cx="1943826" cy="2011582"/>
          </a:xfrm>
          <a:solidFill>
            <a:srgbClr val="00B050"/>
          </a:solidFill>
        </p:spPr>
        <p:txBody>
          <a:bodyPr>
            <a:normAutofit/>
          </a:bodyPr>
          <a:lstStyle/>
          <a:p>
            <a:r>
              <a:rPr lang="en-US" dirty="0"/>
              <a:t>Dao </a:t>
            </a:r>
            <a:r>
              <a:rPr lang="en-US" dirty="0" err="1"/>
              <a:t>động</a:t>
            </a:r>
            <a:r>
              <a:rPr lang="en-US" dirty="0"/>
              <a:t> </a:t>
            </a:r>
            <a:r>
              <a:rPr lang="en-US" dirty="0" err="1"/>
              <a:t>và</a:t>
            </a:r>
            <a:r>
              <a:rPr lang="en-US" dirty="0"/>
              <a:t> </a:t>
            </a:r>
            <a:r>
              <a:rPr lang="en-US" dirty="0" err="1"/>
              <a:t>sóng</a:t>
            </a:r>
            <a:r>
              <a:rPr lang="en-US" dirty="0"/>
              <a:t> </a:t>
            </a:r>
          </a:p>
        </p:txBody>
      </p:sp>
      <p:sp>
        <p:nvSpPr>
          <p:cNvPr id="9" name="Flowchart: Alternate Process 8"/>
          <p:cNvSpPr/>
          <p:nvPr/>
        </p:nvSpPr>
        <p:spPr>
          <a:xfrm>
            <a:off x="4927190" y="1372803"/>
            <a:ext cx="7016571" cy="1708707"/>
          </a:xfrm>
          <a:prstGeom prst="flowChartAlternate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Dao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đàn</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Dao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đánh</a:t>
            </a:r>
            <a:r>
              <a:rPr lang="en-US" sz="2800" dirty="0">
                <a:solidFill>
                  <a:srgbClr val="FF0000"/>
                </a:solidFill>
                <a:latin typeface="Times New Roman" panose="02020603050405020304" pitchFamily="18" charset="0"/>
                <a:cs typeface="Times New Roman" panose="02020603050405020304" pitchFamily="18" charset="0"/>
              </a:rPr>
              <a:t> </a:t>
            </a:r>
          </a:p>
          <a:p>
            <a:pPr algn="ctr"/>
            <a:r>
              <a:rPr lang="en-US" sz="2800" dirty="0">
                <a:solidFill>
                  <a:srgbClr val="FF0000"/>
                </a:solidFill>
                <a:latin typeface="Times New Roman" panose="02020603050405020304" pitchFamily="18" charset="0"/>
                <a:cs typeface="Times New Roman" panose="02020603050405020304" pitchFamily="18" charset="0"/>
              </a:rPr>
              <a:t>         Dao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lắc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a:t>
            </a:r>
          </a:p>
          <a:p>
            <a:pPr algn="ct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Flowchart: Alternate Process 9"/>
          <p:cNvSpPr/>
          <p:nvPr/>
        </p:nvSpPr>
        <p:spPr>
          <a:xfrm>
            <a:off x="4597251" y="4504283"/>
            <a:ext cx="6930786" cy="1143000"/>
          </a:xfrm>
          <a:prstGeom prst="flowChartAlternate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lò</a:t>
            </a:r>
            <a:r>
              <a:rPr lang="en-US" sz="2800" dirty="0">
                <a:solidFill>
                  <a:srgbClr val="FF0000"/>
                </a:solidFill>
                <a:latin typeface="Times New Roman" panose="02020603050405020304" pitchFamily="18" charset="0"/>
                <a:cs typeface="Times New Roman" panose="02020603050405020304" pitchFamily="18" charset="0"/>
              </a:rPr>
              <a:t> xo, </a:t>
            </a:r>
            <a:r>
              <a:rPr lang="en-US" sz="2800" dirty="0" err="1">
                <a:solidFill>
                  <a:srgbClr val="FF0000"/>
                </a:solidFill>
                <a:latin typeface="Times New Roman" panose="02020603050405020304" pitchFamily="18" charset="0"/>
                <a:cs typeface="Times New Roman" panose="02020603050405020304" pitchFamily="18" charset="0"/>
              </a:rPr>
              <a:t>sóng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dây</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14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heel(1)">
                                      <p:cBhvr>
                                        <p:cTn id="4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8" grpId="0" animBg="1"/>
      <p:bldP spid="3" grpId="0" animBg="1"/>
      <p:bldP spid="2"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9160" y="893470"/>
            <a:ext cx="5628442" cy="5542840"/>
          </a:xfrm>
        </p:spPr>
        <p:txBody>
          <a:bodyPr>
            <a:normAutofit/>
          </a:bodyPr>
          <a:lstStyle/>
          <a:p>
            <a:pPr marL="0" indent="0">
              <a:buNone/>
            </a:pPr>
            <a:r>
              <a:rPr lang="vi-VN" sz="3200" dirty="0">
                <a:solidFill>
                  <a:srgbClr val="002060"/>
                </a:solidFill>
                <a:latin typeface="+mj-lt"/>
              </a:rPr>
              <a:t>Cuộc sống ngoài vũ trụ rất khác với những gì diễn ra trên Trái Đất. Ngay cả những việc vô cùng đơn giản như giao tiếp cũng cần những thiết bị hỗ trợ mới có thể thực hiện được. </a:t>
            </a:r>
            <a:endParaRPr lang="en-US" sz="3200" dirty="0">
              <a:solidFill>
                <a:srgbClr val="002060"/>
              </a:solidFill>
              <a:latin typeface="+mj-lt"/>
            </a:endParaRPr>
          </a:p>
          <a:p>
            <a:pPr marL="0" indent="0">
              <a:buNone/>
            </a:pPr>
            <a:r>
              <a:rPr lang="en-US" sz="3200" dirty="0">
                <a:solidFill>
                  <a:srgbClr val="002060"/>
                </a:solidFill>
                <a:latin typeface="+mj-lt"/>
              </a:rPr>
              <a:t>- </a:t>
            </a:r>
            <a:r>
              <a:rPr lang="vi-VN" sz="3200" dirty="0">
                <a:solidFill>
                  <a:srgbClr val="002060"/>
                </a:solidFill>
                <a:latin typeface="+mj-lt"/>
              </a:rPr>
              <a:t>Âm thanh chỉ có thể truyền trong vật chất bởi bản chất của nó là sóng. </a:t>
            </a:r>
            <a:endParaRPr lang="en-US" sz="3200" dirty="0">
              <a:solidFill>
                <a:srgbClr val="002060"/>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534" y="3128554"/>
            <a:ext cx="5743852" cy="31546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534" y="0"/>
            <a:ext cx="5743852" cy="3128554"/>
          </a:xfrm>
          <a:prstGeom prst="rect">
            <a:avLst/>
          </a:prstGeom>
        </p:spPr>
      </p:pic>
      <p:sp>
        <p:nvSpPr>
          <p:cNvPr id="6" name="Subtitle 2"/>
          <p:cNvSpPr txBox="1">
            <a:spLocks/>
          </p:cNvSpPr>
          <p:nvPr/>
        </p:nvSpPr>
        <p:spPr>
          <a:xfrm>
            <a:off x="459228" y="69054"/>
            <a:ext cx="7529774"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rgbClr val="FF0000"/>
                </a:solidFill>
                <a:latin typeface="Times New Roman" panose="02020603050405020304" pitchFamily="18" charset="0"/>
                <a:cs typeface="Times New Roman" panose="02020603050405020304" pitchFamily="18" charset="0"/>
              </a:rPr>
              <a:t>CÓ THỂ EM CHƯA BIẾT</a:t>
            </a:r>
          </a:p>
        </p:txBody>
      </p:sp>
    </p:spTree>
    <p:extLst>
      <p:ext uri="{BB962C8B-B14F-4D97-AF65-F5344CB8AC3E}">
        <p14:creationId xmlns:p14="http://schemas.microsoft.com/office/powerpoint/2010/main" val="353359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950" y="609600"/>
            <a:ext cx="9218833" cy="1264000"/>
          </a:xfrm>
        </p:spPr>
        <p:txBody>
          <a:bodyPr>
            <a:normAutofit/>
          </a:bodyPr>
          <a:lstStyle/>
          <a:p>
            <a:r>
              <a:rPr lang="en-US" dirty="0">
                <a:solidFill>
                  <a:srgbClr val="FF0000"/>
                </a:solidFill>
                <a:latin typeface="Times New Roman" panose="02020603050405020304" pitchFamily="18" charset="0"/>
                <a:cs typeface="Times New Roman" panose="02020603050405020304" pitchFamily="18" charset="0"/>
              </a:rPr>
              <a:t>KIỂM TRA BÀI CŨ</a:t>
            </a:r>
          </a:p>
        </p:txBody>
      </p:sp>
      <p:sp>
        <p:nvSpPr>
          <p:cNvPr id="3" name="Subtitle 2"/>
          <p:cNvSpPr>
            <a:spLocks noGrp="1"/>
          </p:cNvSpPr>
          <p:nvPr>
            <p:ph type="subTitle" idx="1"/>
          </p:nvPr>
        </p:nvSpPr>
        <p:spPr>
          <a:xfrm>
            <a:off x="525605" y="2021757"/>
            <a:ext cx="10419825" cy="2449325"/>
          </a:xfrm>
        </p:spPr>
        <p:txBody>
          <a:bodyPr>
            <a:noAutofit/>
          </a:bodyPr>
          <a:lstStyle/>
          <a:p>
            <a:r>
              <a:rPr lang="en-US" sz="4400" dirty="0" err="1">
                <a:solidFill>
                  <a:schemeClr val="tx2">
                    <a:lumMod val="50000"/>
                  </a:schemeClr>
                </a:solidFill>
                <a:latin typeface="Times New Roman" panose="02020603050405020304" pitchFamily="18" charset="0"/>
                <a:cs typeface="Times New Roman" panose="02020603050405020304" pitchFamily="18" charset="0"/>
              </a:rPr>
              <a:t>Em</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hãy</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nêu</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những</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nguyên</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nhân</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chủ</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yếu</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gây</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ra</a:t>
            </a:r>
            <a:r>
              <a:rPr lang="en-US" sz="4400" dirty="0">
                <a:solidFill>
                  <a:schemeClr val="tx2">
                    <a:lumMod val="50000"/>
                  </a:schemeClr>
                </a:solidFill>
                <a:latin typeface="Times New Roman" panose="02020603050405020304" pitchFamily="18" charset="0"/>
                <a:cs typeface="Times New Roman" panose="02020603050405020304" pitchFamily="18" charset="0"/>
              </a:rPr>
              <a:t> tai </a:t>
            </a:r>
            <a:r>
              <a:rPr lang="en-US" sz="4400" dirty="0" err="1">
                <a:solidFill>
                  <a:schemeClr val="tx2">
                    <a:lumMod val="50000"/>
                  </a:schemeClr>
                </a:solidFill>
                <a:latin typeface="Times New Roman" panose="02020603050405020304" pitchFamily="18" charset="0"/>
                <a:cs typeface="Times New Roman" panose="02020603050405020304" pitchFamily="18" charset="0"/>
              </a:rPr>
              <a:t>nạn</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giao</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thông</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trong</a:t>
            </a:r>
            <a:r>
              <a:rPr lang="en-US" sz="4400" dirty="0">
                <a:solidFill>
                  <a:schemeClr val="tx2">
                    <a:lumMod val="50000"/>
                  </a:schemeClr>
                </a:solidFill>
                <a:latin typeface="Times New Roman" panose="02020603050405020304" pitchFamily="18" charset="0"/>
                <a:cs typeface="Times New Roman" panose="02020603050405020304" pitchFamily="18" charset="0"/>
              </a:rPr>
              <a:t> video </a:t>
            </a:r>
            <a:r>
              <a:rPr lang="en-US" sz="4400" dirty="0" err="1">
                <a:solidFill>
                  <a:schemeClr val="tx2">
                    <a:lumMod val="50000"/>
                  </a:schemeClr>
                </a:solidFill>
                <a:latin typeface="Times New Roman" panose="02020603050405020304" pitchFamily="18" charset="0"/>
                <a:cs typeface="Times New Roman" panose="02020603050405020304" pitchFamily="18" charset="0"/>
              </a:rPr>
              <a:t>và</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cách</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khắc</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phục</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là</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gì</a:t>
            </a:r>
            <a:r>
              <a:rPr lang="en-US" sz="4400" dirty="0">
                <a:solidFill>
                  <a:schemeClr val="tx2">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174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Oval 3"/>
          <p:cNvSpPr/>
          <p:nvPr/>
        </p:nvSpPr>
        <p:spPr>
          <a:xfrm>
            <a:off x="695227" y="2026763"/>
            <a:ext cx="552646" cy="4713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695227" y="2611225"/>
            <a:ext cx="10515600" cy="23189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AutoNum type="alphaUcPeriod"/>
            </a:pPr>
            <a:r>
              <a:rPr lang="en-US" sz="3200" dirty="0" err="1">
                <a:latin typeface="Times New Roman" panose="02020603050405020304" pitchFamily="18" charset="0"/>
                <a:cs typeface="Times New Roman" panose="02020603050405020304" pitchFamily="18" charset="0"/>
              </a:rPr>
              <a:t>Sóng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Sóng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Sóng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Sóng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791066" y="644639"/>
            <a:ext cx="10515600" cy="1325563"/>
          </a:xfrm>
        </p:spPr>
        <p:txBody>
          <a:bodyPr>
            <a:normAutofit/>
          </a:bodyPr>
          <a:lstStyle/>
          <a:p>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3. </a:t>
            </a:r>
            <a:r>
              <a:rPr lang="en-US" sz="3600" dirty="0" err="1">
                <a:solidFill>
                  <a:srgbClr val="FF0000"/>
                </a:solidFill>
                <a:latin typeface="Times New Roman" panose="02020603050405020304" pitchFamily="18" charset="0"/>
                <a:cs typeface="Times New Roman" panose="02020603050405020304" pitchFamily="18" charset="0"/>
              </a:rPr>
              <a:t>Điều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nói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sóng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sai</a:t>
            </a:r>
            <a:r>
              <a:rPr lang="en-US" sz="3600" dirty="0">
                <a:solidFill>
                  <a:srgbClr val="FF0000"/>
                </a:solidFill>
                <a:latin typeface="Times New Roman" panose="02020603050405020304" pitchFamily="18" charset="0"/>
                <a:cs typeface="Times New Roman" panose="02020603050405020304" pitchFamily="18" charset="0"/>
              </a:rPr>
              <a:t>?</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2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048000"/>
            <a:ext cx="2438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1464" y="1751014"/>
            <a:ext cx="341947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76400" y="457200"/>
            <a:ext cx="9004300" cy="1200150"/>
          </a:xfrm>
          <a:prstGeom prst="rect">
            <a:avLst/>
          </a:prstGeom>
          <a:noFill/>
        </p:spPr>
        <p:txBody>
          <a:bodyPr>
            <a:spAutoFit/>
          </a:bodyPr>
          <a:lstStyle/>
          <a:p>
            <a:pPr>
              <a:defRPr/>
            </a:pPr>
            <a:r>
              <a:rPr lang="en-US" sz="3600" b="1">
                <a:solidFill>
                  <a:schemeClr val="accent1">
                    <a:lumMod val="75000"/>
                  </a:schemeClr>
                </a:solidFill>
                <a:latin typeface="Times New Roman" panose="02020603050405020304" pitchFamily="18" charset="0"/>
                <a:cs typeface="Times New Roman" panose="02020603050405020304" pitchFamily="18" charset="0"/>
              </a:rPr>
              <a:t>Em có thể thổi vào cái chai làm cho nó phát ra âm thanh không ?</a:t>
            </a:r>
          </a:p>
        </p:txBody>
      </p:sp>
    </p:spTree>
    <p:extLst>
      <p:ext uri="{BB962C8B-B14F-4D97-AF65-F5344CB8AC3E}">
        <p14:creationId xmlns:p14="http://schemas.microsoft.com/office/powerpoint/2010/main" val="434674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495801"/>
            <a:ext cx="8839200" cy="1690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7467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10407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Tieng vo tay.wav"/>
          </p:stSnd>
        </p:sndAc>
      </p:transition>
    </mc:Choice>
    <mc:Fallback xmlns="">
      <p:transition spd="slow">
        <p:split orient="vert"/>
        <p:sndAc>
          <p:stSnd>
            <p:snd r:embed="rId5" name="Tieng vo tay.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676400" y="31790"/>
            <a:ext cx="8839200"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fontAlgn="base">
              <a:spcBef>
                <a:spcPct val="0"/>
              </a:spcBef>
              <a:spcAft>
                <a:spcPct val="0"/>
              </a:spcAft>
            </a:pP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Thực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hoạt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sau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chỉ</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bộ</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phận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âm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thanh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mỗi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trường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hợp</a:t>
            </a:r>
            <a:r>
              <a:rPr lang="en-US" sz="2800" dirty="0">
                <a:solidFill>
                  <a:srgbClr val="000000"/>
                </a:solidFill>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eaLnBrk="0" fontAlgn="base" hangingPunct="0">
              <a:spcBef>
                <a:spcPct val="0"/>
              </a:spcBef>
              <a:spcAft>
                <a:spcPct val="0"/>
              </a:spcAft>
            </a:pPr>
            <a:r>
              <a:rPr lang="en-US" sz="2800" dirty="0">
                <a:solidFill>
                  <a:srgbClr val="000000"/>
                </a:solidFill>
                <a:latin typeface="Times New Roman" pitchFamily="18" charset="0"/>
                <a:cs typeface="Times New Roman" pitchFamily="18" charset="0"/>
              </a:rPr>
              <a:t>a) </a:t>
            </a:r>
            <a:r>
              <a:rPr lang="en-US" sz="2800" dirty="0" err="1">
                <a:solidFill>
                  <a:srgbClr val="000000"/>
                </a:solidFill>
                <a:latin typeface="Times New Roman" pitchFamily="18" charset="0"/>
                <a:cs typeface="Times New Roman" pitchFamily="18" charset="0"/>
              </a:rPr>
              <a:t>Căng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dây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chun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dây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thun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trên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hộp</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rỗng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như</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Hình</a:t>
            </a:r>
            <a:r>
              <a:rPr lang="en-US" sz="2800" dirty="0">
                <a:solidFill>
                  <a:srgbClr val="000000"/>
                </a:solidFill>
                <a:latin typeface="Times New Roman" pitchFamily="18" charset="0"/>
                <a:cs typeface="Times New Roman" pitchFamily="18" charset="0"/>
              </a:rPr>
              <a:t> a) </a:t>
            </a:r>
            <a:r>
              <a:rPr lang="en-US" sz="2800" dirty="0" err="1">
                <a:solidFill>
                  <a:srgbClr val="000000"/>
                </a:solidFill>
                <a:latin typeface="Times New Roman" pitchFamily="18" charset="0"/>
                <a:cs typeface="Times New Roman" pitchFamily="18" charset="0"/>
              </a:rPr>
              <a:t>rồi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lần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dây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chun</a:t>
            </a:r>
            <a:r>
              <a:rPr lang="en-US" sz="2800" dirty="0">
                <a:solidFill>
                  <a:srgbClr val="000000"/>
                </a:solidFill>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eaLnBrk="0" fontAlgn="base" hangingPunct="0">
              <a:spcBef>
                <a:spcPct val="0"/>
              </a:spcBef>
              <a:spcAft>
                <a:spcPct val="0"/>
              </a:spcAft>
            </a:pPr>
            <a:r>
              <a:rPr lang="en-US" sz="2800" dirty="0">
                <a:solidFill>
                  <a:srgbClr val="000000"/>
                </a:solidFill>
                <a:latin typeface="Times New Roman" pitchFamily="18" charset="0"/>
                <a:cs typeface="Times New Roman" pitchFamily="18" charset="0"/>
              </a:rPr>
              <a:t>b) </a:t>
            </a:r>
            <a:r>
              <a:rPr lang="en-US" sz="2800" dirty="0" err="1">
                <a:solidFill>
                  <a:srgbClr val="000000"/>
                </a:solidFill>
                <a:latin typeface="Times New Roman" pitchFamily="18" charset="0"/>
                <a:cs typeface="Times New Roman" pitchFamily="18" charset="0"/>
              </a:rPr>
              <a:t>Thổi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còi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Hình</a:t>
            </a:r>
            <a:r>
              <a:rPr lang="en-US" sz="2800" dirty="0">
                <a:solidFill>
                  <a:srgbClr val="000000"/>
                </a:solidFill>
                <a:latin typeface="Times New Roman" pitchFamily="18" charset="0"/>
                <a:cs typeface="Times New Roman" pitchFamily="18" charset="0"/>
              </a:rPr>
              <a:t> b).</a:t>
            </a:r>
            <a:endParaRPr lang="en-US" sz="2000" dirty="0">
              <a:latin typeface="Times New Roman" pitchFamily="18" charset="0"/>
              <a:cs typeface="Times New Roman" pitchFamily="18" charset="0"/>
            </a:endParaRPr>
          </a:p>
          <a:p>
            <a:pPr eaLnBrk="0" fontAlgn="base" hangingPunct="0">
              <a:spcBef>
                <a:spcPct val="0"/>
              </a:spcBef>
              <a:spcAft>
                <a:spcPct val="0"/>
              </a:spcAft>
            </a:pP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Chỉ</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bộ</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phận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âm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thanh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tình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huống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mở</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đầu</a:t>
            </a:r>
            <a:r>
              <a:rPr lang="en-US" sz="2800" dirty="0">
                <a:solidFill>
                  <a:srgbClr val="000000"/>
                </a:solidFill>
                <a:latin typeface="Times New Roman" pitchFamily="18" charset="0"/>
                <a:cs typeface="Times New Roman" pitchFamily="18" charset="0"/>
              </a:rPr>
              <a:t>.</a:t>
            </a:r>
          </a:p>
        </p:txBody>
      </p:sp>
      <p:pic>
        <p:nvPicPr>
          <p:cNvPr id="2050" name="Picture 2" descr="https://img.loigiaihay.com/picture/2022/0318/7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165" y="3045112"/>
            <a:ext cx="9094600" cy="3808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930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loigiaihay.com/picture/2022/0318/7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094600" cy="3124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3505201"/>
            <a:ext cx="8839200" cy="2062103"/>
          </a:xfrm>
          <a:prstGeom prst="rect">
            <a:avLst/>
          </a:prstGeom>
        </p:spPr>
        <p:txBody>
          <a:bodyPr wrap="square">
            <a:spAutoFit/>
          </a:bodyPr>
          <a:lstStyle/>
          <a:p>
            <a:pPr algn="ctr"/>
            <a:r>
              <a:rPr lang="vi-VN" sz="3200" b="1" u="sng" dirty="0">
                <a:solidFill>
                  <a:srgbClr val="FF0000"/>
                </a:solidFill>
                <a:latin typeface="+mj-lt"/>
              </a:rPr>
              <a:t>Lời giải </a:t>
            </a:r>
            <a:endParaRPr lang="en-US" sz="3200" b="1" u="sng" dirty="0">
              <a:solidFill>
                <a:srgbClr val="FF0000"/>
              </a:solidFill>
              <a:latin typeface="+mj-lt"/>
            </a:endParaRPr>
          </a:p>
          <a:p>
            <a:r>
              <a:rPr lang="vi-VN" sz="3200" dirty="0">
                <a:latin typeface="+mj-lt"/>
              </a:rPr>
              <a:t>a) Bộ phận dao động: dây chun</a:t>
            </a:r>
          </a:p>
          <a:p>
            <a:r>
              <a:rPr lang="vi-VN" sz="3200" dirty="0">
                <a:latin typeface="+mj-lt"/>
              </a:rPr>
              <a:t>b) Bộ phận dao động: còi</a:t>
            </a:r>
          </a:p>
          <a:p>
            <a:r>
              <a:rPr lang="vi-VN" sz="3200" dirty="0">
                <a:latin typeface="+mj-lt"/>
              </a:rPr>
              <a:t>Bộ phận dao động trong câu mở đầu: chai thủy tinh.</a:t>
            </a:r>
          </a:p>
        </p:txBody>
      </p:sp>
    </p:spTree>
    <p:extLst>
      <p:ext uri="{BB962C8B-B14F-4D97-AF65-F5344CB8AC3E}">
        <p14:creationId xmlns:p14="http://schemas.microsoft.com/office/powerpoint/2010/main" val="381537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5562600"/>
            <a:ext cx="20335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4"/>
          <p:cNvSpPr txBox="1">
            <a:spLocks noChangeArrowheads="1"/>
          </p:cNvSpPr>
          <p:nvPr/>
        </p:nvSpPr>
        <p:spPr bwMode="auto">
          <a:xfrm>
            <a:off x="1676400" y="152400"/>
            <a:ext cx="8839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Palatino Linotype" panose="02040502050505030304" pitchFamily="18" charset="0"/>
                <a:cs typeface="Arial" panose="020B0604020202020204" pitchFamily="34" charset="0"/>
              </a:defRPr>
            </a:lvl1pPr>
            <a:lvl2pPr marL="742950" indent="-285750">
              <a:defRPr>
                <a:solidFill>
                  <a:schemeClr val="tx1"/>
                </a:solidFill>
                <a:latin typeface="Palatino Linotype" panose="02040502050505030304" pitchFamily="18" charset="0"/>
                <a:cs typeface="Arial" panose="020B0604020202020204" pitchFamily="34" charset="0"/>
              </a:defRPr>
            </a:lvl2pPr>
            <a:lvl3pPr marL="1143000" indent="-228600">
              <a:defRPr>
                <a:solidFill>
                  <a:schemeClr val="tx1"/>
                </a:solidFill>
                <a:latin typeface="Palatino Linotype" panose="02040502050505030304" pitchFamily="18" charset="0"/>
                <a:cs typeface="Arial" panose="020B0604020202020204" pitchFamily="34" charset="0"/>
              </a:defRPr>
            </a:lvl3pPr>
            <a:lvl4pPr marL="1600200" indent="-228600">
              <a:defRPr>
                <a:solidFill>
                  <a:schemeClr val="tx1"/>
                </a:solidFill>
                <a:latin typeface="Palatino Linotype" panose="02040502050505030304" pitchFamily="18" charset="0"/>
                <a:cs typeface="Arial" panose="020B0604020202020204" pitchFamily="34" charset="0"/>
              </a:defRPr>
            </a:lvl4pPr>
            <a:lvl5pPr marL="2057400" indent="-228600">
              <a:defRPr>
                <a:solidFill>
                  <a:schemeClr val="tx1"/>
                </a:solidFill>
                <a:latin typeface="Palatino Linotype" panose="020405020505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Palatino Linotype" panose="02040502050505030304" pitchFamily="18" charset="0"/>
                <a:cs typeface="Arial" panose="020B0604020202020204" pitchFamily="34" charset="0"/>
              </a:defRPr>
            </a:lvl9pPr>
          </a:lstStyle>
          <a:p>
            <a:pPr>
              <a:defRPr/>
            </a:pP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Sóng</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âm</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truyền</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được</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môi</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trường</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rắn</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lỏng</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khí</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Không</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truyền</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được</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môi</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trường</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chân</a:t>
            </a:r>
            <a:r>
              <a:rPr lang="en-US" alt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50000"/>
                  </a:schemeClr>
                </a:solidFill>
                <a:latin typeface="Times New Roman" panose="02020603050405020304" pitchFamily="18" charset="0"/>
                <a:cs typeface="Times New Roman" panose="02020603050405020304" pitchFamily="18" charset="0"/>
              </a:rPr>
              <a:t>không</a:t>
            </a:r>
            <a:endParaRPr lang="en-US" altLang="en-US" sz="36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204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8014"/>
            <a:ext cx="91440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40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loigiaihay.com/picture/2022/0318/1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654" y="-13741"/>
            <a:ext cx="9144048" cy="42617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343400"/>
            <a:ext cx="8839200" cy="215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213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0" y="221024"/>
          <a:ext cx="8229600" cy="1775416"/>
        </p:xfrm>
        <a:graphic>
          <a:graphicData uri="http://schemas.openxmlformats.org/drawingml/2006/table">
            <a:tbl>
              <a:tblPr/>
              <a:tblGrid>
                <a:gridCol w="8229600">
                  <a:extLst>
                    <a:ext uri="{9D8B030D-6E8A-4147-A177-3AD203B41FA5}">
                      <a16:colId xmlns:a16="http://schemas.microsoft.com/office/drawing/2014/main" val="20000"/>
                    </a:ext>
                  </a:extLst>
                </a:gridCol>
              </a:tblGrid>
              <a:tr h="463300">
                <a:tc>
                  <a:txBody>
                    <a:bodyPr/>
                    <a:lstStyle/>
                    <a:p>
                      <a:pPr fontAlgn="t"/>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Dựa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vào</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nội</a:t>
                      </a:r>
                      <a:r>
                        <a:rPr lang="en-US" sz="2800" b="0" dirty="0">
                          <a:effectLst/>
                          <a:latin typeface="Times New Roman" pitchFamily="18" charset="0"/>
                          <a:cs typeface="Times New Roman" pitchFamily="18" charset="0"/>
                        </a:rPr>
                        <a:t> dung </a:t>
                      </a:r>
                      <a:r>
                        <a:rPr lang="en-US" sz="2800" b="0" dirty="0" err="1">
                          <a:effectLst/>
                          <a:latin typeface="Times New Roman" pitchFamily="18" charset="0"/>
                          <a:cs typeface="Times New Roman" pitchFamily="18" charset="0"/>
                        </a:rPr>
                        <a:t>giải</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thích</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sự</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lan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truyền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sóng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âm</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phát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ra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từ</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một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cái</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loa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trong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không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khí</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Hình</a:t>
                      </a:r>
                      <a:r>
                        <a:rPr lang="en-US" sz="2800" b="0" dirty="0">
                          <a:effectLst/>
                          <a:latin typeface="Times New Roman" pitchFamily="18" charset="0"/>
                          <a:cs typeface="Times New Roman" pitchFamily="18" charset="0"/>
                        </a:rPr>
                        <a:t> 12.4), </a:t>
                      </a:r>
                      <a:r>
                        <a:rPr lang="en-US" sz="2800" b="0" dirty="0" err="1">
                          <a:effectLst/>
                          <a:latin typeface="Times New Roman" pitchFamily="18" charset="0"/>
                          <a:cs typeface="Times New Roman" pitchFamily="18" charset="0"/>
                        </a:rPr>
                        <a:t>em</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hãy</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giải</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thích</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sự</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lan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truyền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sóng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âm</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phát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ra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từ</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một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cái</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trống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trong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không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khí</a:t>
                      </a:r>
                      <a:r>
                        <a:rPr lang="en-US" sz="2800" b="0" dirty="0">
                          <a:effectLst/>
                          <a:latin typeface="Times New Roman" pitchFamily="18" charset="0"/>
                          <a:cs typeface="Times New Roman" pitchFamily="18" charset="0"/>
                        </a:rPr>
                        <a:t>.</a:t>
                      </a:r>
                    </a:p>
                  </a:txBody>
                  <a:tcPr marL="34268" marR="34268" marT="34268" marB="34268">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 name="Rectangle 3"/>
          <p:cNvSpPr/>
          <p:nvPr/>
        </p:nvSpPr>
        <p:spPr>
          <a:xfrm>
            <a:off x="1828800" y="1981201"/>
            <a:ext cx="8534400" cy="3108543"/>
          </a:xfrm>
          <a:prstGeom prst="rect">
            <a:avLst/>
          </a:prstGeom>
        </p:spPr>
        <p:txBody>
          <a:bodyPr wrap="square">
            <a:spAutoFit/>
          </a:bodyPr>
          <a:lstStyle/>
          <a:p>
            <a:pPr algn="ctr"/>
            <a:r>
              <a:rPr lang="vi-VN" sz="2800" b="1" u="sng" dirty="0">
                <a:solidFill>
                  <a:srgbClr val="FF0000"/>
                </a:solidFill>
                <a:latin typeface="+mj-lt"/>
              </a:rPr>
              <a:t>Lời giải </a:t>
            </a:r>
            <a:r>
              <a:rPr lang="en-US" sz="2800" b="1" u="sng" dirty="0">
                <a:solidFill>
                  <a:srgbClr val="FF0000"/>
                </a:solidFill>
                <a:latin typeface="+mj-lt"/>
              </a:rPr>
              <a:t>:</a:t>
            </a:r>
            <a:endParaRPr lang="vi-VN" sz="2800" u="sng" dirty="0">
              <a:solidFill>
                <a:srgbClr val="FF0000"/>
              </a:solidFill>
              <a:latin typeface="+mj-lt"/>
            </a:endParaRPr>
          </a:p>
          <a:p>
            <a:r>
              <a:rPr lang="en-US" sz="2800" dirty="0">
                <a:latin typeface="+mj-lt"/>
              </a:rPr>
              <a:t>+ </a:t>
            </a:r>
            <a:r>
              <a:rPr lang="vi-VN" sz="2800" dirty="0">
                <a:latin typeface="+mj-lt"/>
              </a:rPr>
              <a:t>Khi sóng âm phát ra từ một cái trống, mặt trống dao động. Dao động của mặt trống làm lớp không khí tiếp xúc với nó dao động: nén, dãn. Dao động của lớp không khí này làm cho lớp không khí kế tiếp dao động: dãn, nén. Cứ thế, trong không khí xuất hiện các lớp không khí liên tục nén, dãn xen kẽ nhau.</a:t>
            </a:r>
          </a:p>
        </p:txBody>
      </p:sp>
    </p:spTree>
    <p:extLst>
      <p:ext uri="{BB962C8B-B14F-4D97-AF65-F5344CB8AC3E}">
        <p14:creationId xmlns:p14="http://schemas.microsoft.com/office/powerpoint/2010/main" val="251983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1384301"/>
            <a:ext cx="9144000" cy="349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vi-VN"/>
          </a:p>
        </p:txBody>
      </p:sp>
      <p:sp>
        <p:nvSpPr>
          <p:cNvPr id="11267" name="TextBox 10"/>
          <p:cNvSpPr txBox="1">
            <a:spLocks noChangeArrowheads="1"/>
          </p:cNvSpPr>
          <p:nvPr/>
        </p:nvSpPr>
        <p:spPr bwMode="auto">
          <a:xfrm>
            <a:off x="1828800" y="614363"/>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pitchFamily="34" charset="0"/>
              </a:defRPr>
            </a:lvl1pPr>
            <a:lvl2pPr marL="742950" indent="-285750">
              <a:defRPr>
                <a:solidFill>
                  <a:schemeClr val="tx1"/>
                </a:solidFill>
                <a:latin typeface="Palatino Linotype" pitchFamily="18" charset="0"/>
                <a:cs typeface="Arial" pitchFamily="34" charset="0"/>
              </a:defRPr>
            </a:lvl2pPr>
            <a:lvl3pPr marL="1143000" indent="-228600">
              <a:defRPr>
                <a:solidFill>
                  <a:schemeClr val="tx1"/>
                </a:solidFill>
                <a:latin typeface="Palatino Linotype" pitchFamily="18" charset="0"/>
                <a:cs typeface="Arial" pitchFamily="34" charset="0"/>
              </a:defRPr>
            </a:lvl3pPr>
            <a:lvl4pPr marL="1600200" indent="-228600">
              <a:defRPr>
                <a:solidFill>
                  <a:schemeClr val="tx1"/>
                </a:solidFill>
                <a:latin typeface="Palatino Linotype" pitchFamily="18" charset="0"/>
                <a:cs typeface="Arial" pitchFamily="34" charset="0"/>
              </a:defRPr>
            </a:lvl4pPr>
            <a:lvl5pPr marL="2057400" indent="-228600">
              <a:defRPr>
                <a:solidFill>
                  <a:schemeClr val="tx1"/>
                </a:solidFill>
                <a:latin typeface="Palatino Linotype" pitchFamily="18" charset="0"/>
                <a:cs typeface="Arial" pitchFamily="34" charset="0"/>
              </a:defRPr>
            </a:lvl5pPr>
            <a:lvl6pPr marL="2514600" indent="-2286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eaLnBrk="0" fontAlgn="base" hangingPunct="0">
              <a:spcBef>
                <a:spcPct val="0"/>
              </a:spcBef>
              <a:spcAft>
                <a:spcPct val="0"/>
              </a:spcAft>
              <a:defRPr>
                <a:solidFill>
                  <a:schemeClr val="tx1"/>
                </a:solidFill>
                <a:latin typeface="Palatino Linotype" pitchFamily="18" charset="0"/>
                <a:cs typeface="Arial" pitchFamily="34" charset="0"/>
              </a:defRPr>
            </a:lvl9pPr>
          </a:lstStyle>
          <a:p>
            <a:r>
              <a:rPr lang="en-US" altLang="en-US" sz="3200" b="1">
                <a:solidFill>
                  <a:srgbClr val="FF0000"/>
                </a:solidFill>
                <a:latin typeface="Times New Roman" pitchFamily="18" charset="0"/>
                <a:cs typeface="Times New Roman" pitchFamily="18" charset="0"/>
              </a:rPr>
              <a:t>TÌM HIỂU VỀ MÔI TRƯỜNG TRUYỀN ÂM</a:t>
            </a:r>
            <a:endParaRPr lang="en-US" altLang="en-US" sz="3200">
              <a:solidFill>
                <a:srgbClr val="FF0000"/>
              </a:solidFill>
              <a:latin typeface="Times New Roman" pitchFamily="18" charset="0"/>
              <a:cs typeface="Times New Roman" pitchFamily="18" charset="0"/>
            </a:endParaRPr>
          </a:p>
        </p:txBody>
      </p:sp>
      <p:pic>
        <p:nvPicPr>
          <p:cNvPr id="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2895600"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p:cNvSpPr/>
          <p:nvPr/>
        </p:nvSpPr>
        <p:spPr>
          <a:xfrm>
            <a:off x="4419600" y="1449388"/>
            <a:ext cx="6019800" cy="2362200"/>
          </a:xfrm>
          <a:prstGeom prst="wedgeEllipseCallou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p>
            <a:pPr>
              <a:defRPr/>
            </a:pPr>
            <a:r>
              <a:rPr lang="en-US" sz="2800" b="1">
                <a:solidFill>
                  <a:schemeClr val="accent1">
                    <a:lumMod val="75000"/>
                  </a:schemeClr>
                </a:solidFill>
                <a:latin typeface="Times New Roman" panose="02020603050405020304" pitchFamily="18" charset="0"/>
                <a:cs typeface="Times New Roman" panose="02020603050405020304" pitchFamily="18" charset="0"/>
              </a:rPr>
              <a:t>Âm thanh có truyền được trong chất khí không ? Lấy ví dụ minh họa.</a:t>
            </a:r>
          </a:p>
        </p:txBody>
      </p:sp>
    </p:spTree>
    <p:extLst>
      <p:ext uri="{BB962C8B-B14F-4D97-AF65-F5344CB8AC3E}">
        <p14:creationId xmlns:p14="http://schemas.microsoft.com/office/powerpoint/2010/main" val="677846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00200" y="457201"/>
            <a:ext cx="9144000" cy="349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vi-VN"/>
          </a:p>
        </p:txBody>
      </p:sp>
      <p:pic>
        <p:nvPicPr>
          <p:cNvPr id="133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1"/>
            <a:ext cx="4038600" cy="344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762001"/>
            <a:ext cx="3657600" cy="344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600200" y="4286689"/>
            <a:ext cx="8802688" cy="523220"/>
          </a:xfrm>
          <a:prstGeom prst="rect">
            <a:avLst/>
          </a:prstGeom>
        </p:spPr>
        <p:txBody>
          <a:bodyPr>
            <a:spAutoFit/>
          </a:bodyPr>
          <a:lstStyle/>
          <a:p>
            <a:pPr algn="just">
              <a:defRPr/>
            </a:pPr>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Sau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nghiệm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điền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chổ</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trống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luận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sau</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9" name="Rectangle 8"/>
          <p:cNvSpPr/>
          <p:nvPr/>
        </p:nvSpPr>
        <p:spPr>
          <a:xfrm>
            <a:off x="1600200" y="4667690"/>
            <a:ext cx="9067800" cy="742511"/>
          </a:xfrm>
          <a:prstGeom prst="rect">
            <a:avLst/>
          </a:prstGeom>
        </p:spPr>
        <p:txBody>
          <a:bodyPr wrap="square">
            <a:spAutoFit/>
          </a:bodyPr>
          <a:lstStyle/>
          <a:p>
            <a:pPr>
              <a:lnSpc>
                <a:spcPct val="150000"/>
              </a:lnSpc>
              <a:defRPr/>
            </a:pPr>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Sóng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truyền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môi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trường</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8305800" y="4667690"/>
            <a:ext cx="2438400" cy="742511"/>
          </a:xfrm>
          <a:prstGeom prst="rect">
            <a:avLst/>
          </a:prstGeom>
        </p:spPr>
        <p:txBody>
          <a:bodyPr wrap="square">
            <a:spAutoFit/>
          </a:bodyPr>
          <a:lstStyle/>
          <a:p>
            <a:pPr algn="just">
              <a:lnSpc>
                <a:spcPct val="150000"/>
              </a:lnSpc>
              <a:defRPr/>
            </a:pP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khí</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3082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amrera giao thông] Nhờ Camera hành trình quay được những cảnh này">
            <a:hlinkClick r:id="" action="ppaction://media"/>
            <a:extLst>
              <a:ext uri="{FF2B5EF4-FFF2-40B4-BE49-F238E27FC236}">
                <a16:creationId xmlns:a16="http://schemas.microsoft.com/office/drawing/2014/main" id="{AEBDD7B9-854E-92CE-3D7D-F0674FF767C8}"/>
              </a:ext>
            </a:extLst>
          </p:cNvPr>
          <p:cNvPicPr>
            <a:picLocks noChangeAspect="1"/>
          </p:cNvPicPr>
          <p:nvPr>
            <a:videoFile r:link="rId1"/>
            <p:extLst>
              <p:ext uri="{DAA4B4D4-6D71-4841-9C94-3DE7FCFB9230}">
                <p14:media xmlns:p14="http://schemas.microsoft.com/office/powerpoint/2010/main" r:embed="rId2">
                  <p14:trim st="9000" end="345901"/>
                </p14:media>
              </p:ext>
            </p:extLst>
          </p:nvPr>
        </p:nvPicPr>
        <p:blipFill>
          <a:blip r:embed="rId4"/>
          <a:stretch>
            <a:fillRect/>
          </a:stretch>
        </p:blipFill>
        <p:spPr>
          <a:xfrm>
            <a:off x="-1" y="-1"/>
            <a:ext cx="12158457" cy="6858001"/>
          </a:xfrm>
          <a:prstGeom prst="rect">
            <a:avLst/>
          </a:prstGeom>
        </p:spPr>
      </p:pic>
    </p:spTree>
    <p:extLst>
      <p:ext uri="{BB962C8B-B14F-4D97-AF65-F5344CB8AC3E}">
        <p14:creationId xmlns:p14="http://schemas.microsoft.com/office/powerpoint/2010/main" val="69117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457201"/>
            <a:ext cx="9144000" cy="349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vi-VN"/>
          </a:p>
        </p:txBody>
      </p:sp>
      <p:pic>
        <p:nvPicPr>
          <p:cNvPr id="1026" name="Picture 2" descr="Download Free png Child , Students, group of children studying illustration  ... - DLPNG.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676869"/>
            <a:ext cx="1829614" cy="10516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317" name="Rectangle 5"/>
          <p:cNvSpPr>
            <a:spLocks noChangeArrowheads="1"/>
          </p:cNvSpPr>
          <p:nvPr/>
        </p:nvSpPr>
        <p:spPr bwMode="auto">
          <a:xfrm>
            <a:off x="3506788" y="849313"/>
            <a:ext cx="4799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a:solidFill>
                  <a:srgbClr val="0000CC"/>
                </a:solidFill>
                <a:latin typeface="Times New Roman" pitchFamily="18" charset="0"/>
              </a:rPr>
              <a:t>HOẠT ĐỘNG NHÓM</a:t>
            </a:r>
            <a:endParaRPr lang="en-US" altLang="en-US" sz="3200">
              <a:solidFill>
                <a:srgbClr val="0000CC"/>
              </a:solidFill>
            </a:endParaRPr>
          </a:p>
        </p:txBody>
      </p:sp>
      <p:sp>
        <p:nvSpPr>
          <p:cNvPr id="4" name="Rectangle 3"/>
          <p:cNvSpPr/>
          <p:nvPr/>
        </p:nvSpPr>
        <p:spPr>
          <a:xfrm>
            <a:off x="1676400" y="1624014"/>
            <a:ext cx="8839200" cy="1984375"/>
          </a:xfrm>
          <a:prstGeom prst="rect">
            <a:avLst/>
          </a:prstGeom>
        </p:spPr>
        <p:txBody>
          <a:bodyPr>
            <a:spAutoFit/>
          </a:bodyPr>
          <a:lstStyle/>
          <a:p>
            <a:pPr algn="just">
              <a:lnSpc>
                <a:spcPct val="150000"/>
              </a:lnSpc>
              <a:defRPr/>
            </a:pPr>
            <a:r>
              <a:rPr lang="en-US" b="1">
                <a:solidFill>
                  <a:srgbClr val="002060"/>
                </a:solidFill>
                <a:latin typeface="Times New Roman" panose="02020603050405020304" pitchFamily="18" charset="0"/>
                <a:cs typeface="Times New Roman" panose="02020603050405020304" pitchFamily="18" charset="0"/>
              </a:rPr>
              <a:t>- </a:t>
            </a:r>
            <a:r>
              <a:rPr lang="en-US" sz="3200" b="1">
                <a:solidFill>
                  <a:schemeClr val="bg2">
                    <a:lumMod val="25000"/>
                  </a:schemeClr>
                </a:solidFill>
                <a:latin typeface="Times New Roman" panose="02020603050405020304" pitchFamily="18" charset="0"/>
                <a:cs typeface="Times New Roman" panose="02020603050405020304" pitchFamily="18" charset="0"/>
              </a:rPr>
              <a:t>Thí nghiệm 2: Tìm hiểu sự truyền sóng âm trong chất rắn</a:t>
            </a:r>
          </a:p>
          <a:p>
            <a:pPr algn="just">
              <a:lnSpc>
                <a:spcPct val="150000"/>
              </a:lnSpc>
              <a:defRPr/>
            </a:pPr>
            <a:endParaRPr lang="en-US">
              <a:solidFill>
                <a:srgbClr val="002060"/>
              </a:solidFill>
            </a:endParaRPr>
          </a:p>
        </p:txBody>
      </p:sp>
    </p:spTree>
    <p:extLst>
      <p:ext uri="{BB962C8B-B14F-4D97-AF65-F5344CB8AC3E}">
        <p14:creationId xmlns:p14="http://schemas.microsoft.com/office/powerpoint/2010/main" val="2888654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401"/>
            <a:ext cx="65913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76400" y="2849940"/>
            <a:ext cx="8802688" cy="1569660"/>
          </a:xfrm>
          <a:prstGeom prst="rect">
            <a:avLst/>
          </a:prstGeom>
        </p:spPr>
        <p:txBody>
          <a:bodyPr>
            <a:spAutoFit/>
          </a:bodyPr>
          <a:lstStyle/>
          <a:p>
            <a:pPr algn="just">
              <a:defRP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C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tai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ban A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gõ</a:t>
            </a: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1524000" y="4505980"/>
            <a:ext cx="8802688" cy="523220"/>
          </a:xfrm>
          <a:prstGeom prst="rect">
            <a:avLst/>
          </a:prstGeom>
        </p:spPr>
        <p:txBody>
          <a:bodyPr>
            <a:spAutoFit/>
          </a:bodyPr>
          <a:lstStyle/>
          <a:p>
            <a:pPr algn="just">
              <a:defRPr/>
            </a:pPr>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Sau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nghiệm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điền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chổ</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trống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luận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sau</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676400" y="4876801"/>
            <a:ext cx="8802688" cy="742511"/>
          </a:xfrm>
          <a:prstGeom prst="rect">
            <a:avLst/>
          </a:prstGeom>
        </p:spPr>
        <p:txBody>
          <a:bodyPr>
            <a:spAutoFit/>
          </a:bodyPr>
          <a:lstStyle/>
          <a:p>
            <a:pPr algn="just">
              <a:lnSpc>
                <a:spcPct val="150000"/>
              </a:lnSpc>
              <a:defRPr/>
            </a:pPr>
            <a:r>
              <a:rPr lang="en-US" sz="3200" dirty="0" err="1">
                <a:solidFill>
                  <a:srgbClr val="FF0000"/>
                </a:solidFill>
                <a:latin typeface="Times New Roman" panose="02020603050405020304" pitchFamily="18" charset="0"/>
                <a:cs typeface="Times New Roman" panose="02020603050405020304" pitchFamily="18" charset="0"/>
              </a:rPr>
              <a:t>Sóng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truyền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môi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trường</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8382000" y="5029201"/>
            <a:ext cx="1495922" cy="584775"/>
          </a:xfrm>
          <a:prstGeom prst="rect">
            <a:avLst/>
          </a:prstGeom>
        </p:spPr>
        <p:txBody>
          <a:bodyPr wrap="none">
            <a:spAutoFit/>
          </a:bodyPr>
          <a:lstStyle/>
          <a:p>
            <a:r>
              <a:rPr lang="en-US" sz="3200" dirty="0" err="1">
                <a:solidFill>
                  <a:srgbClr val="FF0000"/>
                </a:solidFill>
                <a:latin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rắn</a:t>
            </a:r>
            <a:endParaRPr lang="en-US" sz="3200" dirty="0">
              <a:solidFill>
                <a:srgbClr val="FF0000"/>
              </a:solidFill>
            </a:endParaRPr>
          </a:p>
        </p:txBody>
      </p:sp>
    </p:spTree>
    <p:extLst>
      <p:ext uri="{BB962C8B-B14F-4D97-AF65-F5344CB8AC3E}">
        <p14:creationId xmlns:p14="http://schemas.microsoft.com/office/powerpoint/2010/main" val="1906264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0" y="221722"/>
          <a:ext cx="8686800" cy="921278"/>
        </p:xfrm>
        <a:graphic>
          <a:graphicData uri="http://schemas.openxmlformats.org/drawingml/2006/table">
            <a:tbl>
              <a:tblPr/>
              <a:tblGrid>
                <a:gridCol w="8686800">
                  <a:extLst>
                    <a:ext uri="{9D8B030D-6E8A-4147-A177-3AD203B41FA5}">
                      <a16:colId xmlns:a16="http://schemas.microsoft.com/office/drawing/2014/main" val="20000"/>
                    </a:ext>
                  </a:extLst>
                </a:gridCol>
              </a:tblGrid>
              <a:tr h="263215">
                <a:tc>
                  <a:txBody>
                    <a:bodyPr/>
                    <a:lstStyle/>
                    <a:p>
                      <a:pPr fontAlgn="t"/>
                      <a:r>
                        <a:rPr lang="en-US" sz="2800" b="1" dirty="0">
                          <a:effectLst/>
                          <a:latin typeface="Times New Roman" pitchFamily="18" charset="0"/>
                          <a:cs typeface="Times New Roman" pitchFamily="18" charset="0"/>
                        </a:rPr>
                        <a:t>?4</a:t>
                      </a:r>
                      <a:r>
                        <a:rPr lang="vi-VN" sz="2800" b="1" dirty="0">
                          <a:effectLst/>
                          <a:latin typeface="Times New Roman" pitchFamily="18" charset="0"/>
                          <a:cs typeface="Times New Roman" pitchFamily="18" charset="0"/>
                        </a:rPr>
                        <a:t>.</a:t>
                      </a:r>
                      <a:r>
                        <a:rPr lang="vi-VN" sz="2800" b="0" dirty="0">
                          <a:effectLst/>
                          <a:latin typeface="Times New Roman" pitchFamily="18" charset="0"/>
                          <a:cs typeface="Times New Roman" pitchFamily="18" charset="0"/>
                        </a:rPr>
                        <a:t> Đề xuất một thí nghiệm khác để chứng tỏ sóng âm truyền được trong chất rắn.</a:t>
                      </a:r>
                    </a:p>
                  </a:txBody>
                  <a:tcPr marL="33919" marR="33919" marT="33919" marB="33919">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1676400" y="1045465"/>
            <a:ext cx="8839200"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fontAlgn="base">
              <a:spcBef>
                <a:spcPct val="0"/>
              </a:spcBef>
              <a:spcAft>
                <a:spcPct val="0"/>
              </a:spcAft>
            </a:pPr>
            <a:r>
              <a:rPr lang="en-US" sz="2800" b="1" u="sng" dirty="0" err="1">
                <a:solidFill>
                  <a:srgbClr val="FF0000"/>
                </a:solidFill>
                <a:latin typeface="Times New Roman" pitchFamily="18" charset="0"/>
                <a:cs typeface="Times New Roman" pitchFamily="18" charset="0"/>
              </a:rPr>
              <a:t>Lời</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giải</a:t>
            </a:r>
            <a:r>
              <a:rPr lang="en-US" sz="2800" b="1" u="sng" dirty="0">
                <a:solidFill>
                  <a:srgbClr val="FF0000"/>
                </a:solidFill>
                <a:latin typeface="Times New Roman" pitchFamily="18" charset="0"/>
                <a:cs typeface="Times New Roman" pitchFamily="18" charset="0"/>
              </a:rPr>
              <a:t> :</a:t>
            </a:r>
            <a:endParaRPr lang="en-US" sz="2800" u="sng" dirty="0">
              <a:solidFill>
                <a:srgbClr val="FF0000"/>
              </a:solidFill>
              <a:latin typeface="Times New Roman" pitchFamily="18" charset="0"/>
              <a:cs typeface="Times New Roman" pitchFamily="18" charset="0"/>
            </a:endParaRPr>
          </a:p>
          <a:p>
            <a:pPr eaLnBrk="0" fontAlgn="base" hangingPunct="0">
              <a:spcBef>
                <a:spcPct val="0"/>
              </a:spcBef>
              <a:spcAft>
                <a:spcPct val="0"/>
              </a:spcAft>
            </a:pPr>
            <a:r>
              <a:rPr lang="en-US" sz="2800" dirty="0">
                <a:solidFill>
                  <a:srgbClr val="000000"/>
                </a:solidFill>
                <a:latin typeface="Times New Roman" pitchFamily="18" charset="0"/>
                <a:cs typeface="Times New Roman" pitchFamily="18" charset="0"/>
              </a:rPr>
              <a:t> + </a:t>
            </a:r>
            <a:r>
              <a:rPr lang="en-US" sz="2800" dirty="0" err="1">
                <a:solidFill>
                  <a:srgbClr val="000000"/>
                </a:solidFill>
                <a:latin typeface="Times New Roman" pitchFamily="18" charset="0"/>
                <a:cs typeface="Times New Roman" pitchFamily="18" charset="0"/>
              </a:rPr>
              <a:t>Bạn</a:t>
            </a:r>
            <a:r>
              <a:rPr lang="en-US" sz="2800" dirty="0">
                <a:solidFill>
                  <a:srgbClr val="000000"/>
                </a:solidFill>
                <a:latin typeface="Times New Roman" pitchFamily="18" charset="0"/>
                <a:cs typeface="Times New Roman" pitchFamily="18" charset="0"/>
              </a:rPr>
              <a:t> A </a:t>
            </a:r>
            <a:r>
              <a:rPr lang="en-US" sz="2800" dirty="0" err="1">
                <a:solidFill>
                  <a:srgbClr val="000000"/>
                </a:solidFill>
                <a:latin typeface="Times New Roman" pitchFamily="18" charset="0"/>
                <a:cs typeface="Times New Roman" pitchFamily="18" charset="0"/>
              </a:rPr>
              <a:t>đứng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phòng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áp</a:t>
            </a:r>
            <a:r>
              <a:rPr lang="en-US" sz="2800" dirty="0">
                <a:solidFill>
                  <a:srgbClr val="000000"/>
                </a:solidFill>
                <a:latin typeface="Times New Roman" pitchFamily="18" charset="0"/>
                <a:cs typeface="Times New Roman" pitchFamily="18" charset="0"/>
              </a:rPr>
              <a:t> tai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cửa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bạn</a:t>
            </a:r>
            <a:r>
              <a:rPr lang="en-US" sz="2800" dirty="0">
                <a:solidFill>
                  <a:srgbClr val="000000"/>
                </a:solidFill>
                <a:latin typeface="Times New Roman" pitchFamily="18" charset="0"/>
                <a:cs typeface="Times New Roman" pitchFamily="18" charset="0"/>
              </a:rPr>
              <a:t> B </a:t>
            </a:r>
            <a:r>
              <a:rPr lang="en-US" sz="2800" dirty="0" err="1">
                <a:solidFill>
                  <a:srgbClr val="000000"/>
                </a:solidFill>
                <a:latin typeface="Times New Roman" pitchFamily="18" charset="0"/>
                <a:cs typeface="Times New Roman" pitchFamily="18" charset="0"/>
              </a:rPr>
              <a:t>đứng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ngoài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dùng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gõ</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nhẹ</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cửa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bạn</a:t>
            </a:r>
            <a:r>
              <a:rPr lang="en-US" sz="2800" dirty="0">
                <a:solidFill>
                  <a:srgbClr val="000000"/>
                </a:solidFill>
                <a:latin typeface="Times New Roman" pitchFamily="18" charset="0"/>
                <a:cs typeface="Times New Roman" pitchFamily="18" charset="0"/>
              </a:rPr>
              <a:t> B </a:t>
            </a:r>
            <a:r>
              <a:rPr lang="en-US" sz="2800" dirty="0" err="1">
                <a:solidFill>
                  <a:srgbClr val="000000"/>
                </a:solidFill>
                <a:latin typeface="Times New Roman" pitchFamily="18" charset="0"/>
                <a:cs typeface="Times New Roman" pitchFamily="18" charset="0"/>
              </a:rPr>
              <a:t>gõ</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cửa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bạn</a:t>
            </a:r>
            <a:r>
              <a:rPr lang="en-US" sz="2800" dirty="0">
                <a:solidFill>
                  <a:srgbClr val="000000"/>
                </a:solidFill>
                <a:latin typeface="Times New Roman" pitchFamily="18" charset="0"/>
                <a:cs typeface="Times New Roman" pitchFamily="18" charset="0"/>
              </a:rPr>
              <a:t> A </a:t>
            </a:r>
            <a:r>
              <a:rPr lang="en-US" sz="2800" dirty="0" err="1">
                <a:solidFill>
                  <a:srgbClr val="000000"/>
                </a:solidFill>
                <a:latin typeface="Times New Roman" pitchFamily="18" charset="0"/>
                <a:cs typeface="Times New Roman" pitchFamily="18" charset="0"/>
              </a:rPr>
              <a:t>nghe</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thấy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tiếng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gõ</a:t>
            </a:r>
            <a:r>
              <a:rPr lang="en-US" sz="2800"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90556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987426"/>
            <a:ext cx="9144000" cy="349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vi-VN"/>
          </a:p>
        </p:txBody>
      </p:sp>
      <p:pic>
        <p:nvPicPr>
          <p:cNvPr id="266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9372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18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4109" y="5181601"/>
            <a:ext cx="8839200" cy="661207"/>
          </a:xfrm>
          <a:prstGeom prst="rect">
            <a:avLst/>
          </a:prstGeom>
        </p:spPr>
        <p:txBody>
          <a:bodyPr wrap="square">
            <a:spAutoFit/>
          </a:bodyPr>
          <a:lstStyle/>
          <a:p>
            <a:pPr algn="just">
              <a:lnSpc>
                <a:spcPct val="150000"/>
              </a:lnSpc>
              <a:defRPr/>
            </a:pPr>
            <a:r>
              <a:rPr lang="en-US" sz="2800" b="1" dirty="0" err="1">
                <a:latin typeface="Times New Roman" panose="02020603050405020304" pitchFamily="18" charset="0"/>
                <a:cs typeface="Times New Roman" panose="02020603050405020304" pitchFamily="18" charset="0"/>
              </a:rPr>
              <a:t>Sóng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a:t>
            </a:r>
          </a:p>
        </p:txBody>
      </p:sp>
      <p:sp>
        <p:nvSpPr>
          <p:cNvPr id="4" name="Rectangle 3"/>
          <p:cNvSpPr/>
          <p:nvPr/>
        </p:nvSpPr>
        <p:spPr>
          <a:xfrm>
            <a:off x="1676400" y="4734580"/>
            <a:ext cx="8802688" cy="523220"/>
          </a:xfrm>
          <a:prstGeom prst="rect">
            <a:avLst/>
          </a:prstGeom>
        </p:spPr>
        <p:txBody>
          <a:bodyPr>
            <a:spAutoFit/>
          </a:bodyPr>
          <a:lstStyle/>
          <a:p>
            <a:pPr algn="just">
              <a:defRPr/>
            </a:pPr>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Sau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nghiệm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điền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chổ</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trống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luận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sau</a:t>
            </a:r>
            <a:r>
              <a:rPr lang="en-US" sz="2800" dirty="0">
                <a:solidFill>
                  <a:srgbClr val="0000FF"/>
                </a:solidFill>
                <a:latin typeface="Times New Roman" panose="02020603050405020304" pitchFamily="18" charset="0"/>
                <a:cs typeface="Times New Roman" panose="02020603050405020304" pitchFamily="18" charset="0"/>
              </a:rPr>
              <a:t>:</a:t>
            </a:r>
          </a:p>
        </p:txBody>
      </p:sp>
      <p:pic>
        <p:nvPicPr>
          <p:cNvPr id="11266" name="Picture 2" descr="https://img.loigiaihay.com/picture/2022/0318/1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601980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05076"/>
            <a:ext cx="8458200" cy="16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4038600"/>
            <a:ext cx="546382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924801" y="5128737"/>
            <a:ext cx="1953491" cy="661207"/>
          </a:xfrm>
          <a:prstGeom prst="rect">
            <a:avLst/>
          </a:prstGeom>
        </p:spPr>
        <p:txBody>
          <a:bodyPr wrap="square">
            <a:spAutoFit/>
          </a:bodyPr>
          <a:lstStyle/>
          <a:p>
            <a:pPr algn="just">
              <a:lnSpc>
                <a:spcPct val="150000"/>
              </a:lnSpc>
              <a:defRPr/>
            </a:pPr>
            <a:r>
              <a:rPr lang="en-US" sz="2800" b="1" dirty="0" err="1">
                <a:solidFill>
                  <a:srgbClr val="FF0000"/>
                </a:solidFill>
                <a:latin typeface="Times New Roman" panose="02020603050405020304" pitchFamily="18" charset="0"/>
                <a:cs typeface="Times New Roman" panose="02020603050405020304" pitchFamily="18" charset="0"/>
              </a:rPr>
              <a:t>chất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lỏng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07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_je12cpnxqw"/>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514600" y="4080165"/>
            <a:ext cx="5715000" cy="27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76199"/>
            <a:ext cx="8839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9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15425" cy="520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52037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67832"/>
            <a:ext cx="5029200" cy="2246769"/>
          </a:xfrm>
          <a:prstGeom prst="rect">
            <a:avLst/>
          </a:prstGeom>
        </p:spPr>
        <p:txBody>
          <a:bodyPr wrap="square">
            <a:spAutoFit/>
          </a:bodyPr>
          <a:lstStyle/>
          <a:p>
            <a:r>
              <a:rPr lang="en-US" sz="2800" dirty="0">
                <a:latin typeface="+mj-lt"/>
              </a:rPr>
              <a:t>???.</a:t>
            </a:r>
            <a:r>
              <a:rPr lang="vi-VN" sz="2800" dirty="0">
                <a:latin typeface="+mj-lt"/>
              </a:rPr>
              <a:t>Mô tả hiện tượng xảy ra với ngọn nến trong thí nghiệm như hình dưới đây khi người ta bật loa phát nhạc (với âm lượng vừa). Giải thích hiện tượng.</a:t>
            </a:r>
            <a:endParaRPr lang="en-US" sz="2800" dirty="0">
              <a:latin typeface="+mj-lt"/>
            </a:endParaRPr>
          </a:p>
        </p:txBody>
      </p:sp>
      <p:pic>
        <p:nvPicPr>
          <p:cNvPr id="5122" name="Picture 2" descr="https://img.loigiaihay.com/picture/2022/0318/9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3310" y="15020"/>
            <a:ext cx="3782291" cy="31091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76400" y="3505201"/>
            <a:ext cx="8839200" cy="3108543"/>
          </a:xfrm>
          <a:prstGeom prst="rect">
            <a:avLst/>
          </a:prstGeom>
        </p:spPr>
        <p:txBody>
          <a:bodyPr wrap="square">
            <a:spAutoFit/>
          </a:bodyPr>
          <a:lstStyle/>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Mô tả hiện tượng: ngọn lửa của cây nến dao động qua lại</a:t>
            </a:r>
          </a:p>
          <a:p>
            <a:r>
              <a:rPr lang="en-US" sz="2800" dirty="0">
                <a:latin typeface="Times New Roman" pitchFamily="18" charset="0"/>
                <a:cs typeface="Times New Roman" pitchFamily="18" charset="0"/>
              </a:rPr>
              <a:t>+</a:t>
            </a:r>
            <a:r>
              <a:rPr lang="en-US" sz="2800" dirty="0">
                <a:latin typeface="+mj-lt"/>
              </a:rPr>
              <a:t> </a:t>
            </a:r>
            <a:r>
              <a:rPr lang="vi-VN" sz="2800" dirty="0">
                <a:latin typeface="+mj-lt"/>
              </a:rPr>
              <a:t>Giải thích: Khi bật loa phát nhạc, màng loa dao động. Sự dao động dãn, nén của màng loa làm ngọn nến cũng thay đổi chiều. Khi màng loa dao động dãn thì ngọn lửa nến có xu hướng hướng về phía bên phải, và ngược lại, khi màng loa dao động nén thì ngọn lửa lại bay về phía bên trái dẫn đến ngọn lửa của cây nến cũng dao động.</a:t>
            </a:r>
          </a:p>
        </p:txBody>
      </p:sp>
      <p:sp>
        <p:nvSpPr>
          <p:cNvPr id="5" name="Rectangle 4"/>
          <p:cNvSpPr/>
          <p:nvPr/>
        </p:nvSpPr>
        <p:spPr>
          <a:xfrm>
            <a:off x="3505200" y="2943669"/>
            <a:ext cx="1905000" cy="523220"/>
          </a:xfrm>
          <a:prstGeom prst="rect">
            <a:avLst/>
          </a:prstGeom>
        </p:spPr>
        <p:txBody>
          <a:bodyPr wrap="square">
            <a:spAutoFit/>
          </a:bodyPr>
          <a:lstStyle/>
          <a:p>
            <a:pPr algn="ctr"/>
            <a:r>
              <a:rPr lang="vi-VN" sz="2800" b="1" u="sng" dirty="0">
                <a:solidFill>
                  <a:srgbClr val="FF0000"/>
                </a:solidFill>
                <a:latin typeface="+mj-lt"/>
              </a:rPr>
              <a:t>Lời giải </a:t>
            </a:r>
            <a:r>
              <a:rPr lang="en-US" sz="2800" b="1" u="sng" dirty="0">
                <a:solidFill>
                  <a:srgbClr val="FF0000"/>
                </a:solidFill>
                <a:latin typeface="+mj-lt"/>
              </a:rPr>
              <a:t>:</a:t>
            </a:r>
            <a:endParaRPr lang="vi-VN" sz="2800" u="sng" dirty="0">
              <a:solidFill>
                <a:srgbClr val="FF0000"/>
              </a:solidFill>
              <a:latin typeface="+mj-lt"/>
            </a:endParaRPr>
          </a:p>
        </p:txBody>
      </p:sp>
    </p:spTree>
    <p:extLst>
      <p:ext uri="{BB962C8B-B14F-4D97-AF65-F5344CB8AC3E}">
        <p14:creationId xmlns:p14="http://schemas.microsoft.com/office/powerpoint/2010/main" val="22237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443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0" y="3515380"/>
            <a:ext cx="1905000" cy="523220"/>
          </a:xfrm>
          <a:prstGeom prst="rect">
            <a:avLst/>
          </a:prstGeom>
        </p:spPr>
        <p:txBody>
          <a:bodyPr wrap="square">
            <a:spAutoFit/>
          </a:bodyPr>
          <a:lstStyle/>
          <a:p>
            <a:pPr algn="ctr"/>
            <a:r>
              <a:rPr lang="vi-VN" sz="2800" b="1" u="sng" dirty="0">
                <a:solidFill>
                  <a:srgbClr val="FF0000"/>
                </a:solidFill>
                <a:latin typeface="+mj-lt"/>
              </a:rPr>
              <a:t>Lời giải </a:t>
            </a:r>
            <a:r>
              <a:rPr lang="en-US" sz="2800" b="1" u="sng" dirty="0">
                <a:solidFill>
                  <a:srgbClr val="FF0000"/>
                </a:solidFill>
                <a:latin typeface="+mj-lt"/>
              </a:rPr>
              <a:t>:</a:t>
            </a:r>
            <a:endParaRPr lang="vi-VN" sz="2800" u="sng" dirty="0">
              <a:solidFill>
                <a:srgbClr val="FF0000"/>
              </a:solidFill>
              <a:latin typeface="+mj-lt"/>
            </a:endParaRPr>
          </a:p>
        </p:txBody>
      </p:sp>
      <p:sp>
        <p:nvSpPr>
          <p:cNvPr id="4" name="Rectangle 3"/>
          <p:cNvSpPr/>
          <p:nvPr/>
        </p:nvSpPr>
        <p:spPr>
          <a:xfrm>
            <a:off x="1600200" y="3962400"/>
            <a:ext cx="1219200" cy="523220"/>
          </a:xfrm>
          <a:prstGeom prst="rect">
            <a:avLst/>
          </a:prstGeom>
        </p:spPr>
        <p:txBody>
          <a:bodyPr wrap="square">
            <a:spAutoFit/>
          </a:bodyPr>
          <a:lstStyle/>
          <a:p>
            <a:pPr algn="ctr"/>
            <a:r>
              <a:rPr lang="en-US" sz="2800" b="1" u="sng" dirty="0" err="1">
                <a:solidFill>
                  <a:srgbClr val="FF0000"/>
                </a:solidFill>
                <a:latin typeface="Times New Roman" pitchFamily="18" charset="0"/>
                <a:cs typeface="Times New Roman" pitchFamily="18" charset="0"/>
              </a:rPr>
              <a:t>Bài</a:t>
            </a:r>
            <a:r>
              <a:rPr lang="en-US" sz="2800" b="1" u="sng" dirty="0">
                <a:solidFill>
                  <a:srgbClr val="FF0000"/>
                </a:solidFill>
                <a:latin typeface="Times New Roman" pitchFamily="18" charset="0"/>
                <a:cs typeface="Times New Roman" pitchFamily="18" charset="0"/>
              </a:rPr>
              <a:t> 1:</a:t>
            </a:r>
            <a:endParaRPr lang="vi-VN" sz="2800" u="sng" dirty="0">
              <a:solidFill>
                <a:srgbClr val="FF0000"/>
              </a:solidFill>
              <a:latin typeface="Times New Roman" pitchFamily="18" charset="0"/>
              <a:cs typeface="Times New Roman" pitchFamily="18" charset="0"/>
            </a:endParaRPr>
          </a:p>
        </p:txBody>
      </p:sp>
      <p:sp>
        <p:nvSpPr>
          <p:cNvPr id="2" name="Rectangle 1"/>
          <p:cNvSpPr/>
          <p:nvPr/>
        </p:nvSpPr>
        <p:spPr>
          <a:xfrm>
            <a:off x="1634836" y="4495801"/>
            <a:ext cx="9033164" cy="2246769"/>
          </a:xfrm>
          <a:prstGeom prst="rect">
            <a:avLst/>
          </a:prstGeom>
        </p:spPr>
        <p:txBody>
          <a:bodyPr wrap="square">
            <a:spAutoFit/>
          </a:bodyPr>
          <a:lstStyle/>
          <a:p>
            <a:r>
              <a:rPr lang="en-US" sz="2800" dirty="0">
                <a:latin typeface="+mj-lt"/>
              </a:rPr>
              <a:t>+ </a:t>
            </a:r>
            <a:r>
              <a:rPr lang="vi-VN" sz="2800" dirty="0">
                <a:latin typeface="+mj-lt"/>
              </a:rPr>
              <a:t>Tiếng vo ve ấy được phát ra từ đôi cánh của chúng.</a:t>
            </a:r>
          </a:p>
          <a:p>
            <a:r>
              <a:rPr lang="en-US" sz="2800" dirty="0">
                <a:latin typeface="+mj-lt"/>
              </a:rPr>
              <a:t>+ </a:t>
            </a:r>
            <a:r>
              <a:rPr lang="vi-VN" sz="2800" dirty="0">
                <a:latin typeface="+mj-lt"/>
              </a:rPr>
              <a:t>Giải thích: Khi các loài côn trùng bay, chúng sử dụng đôi cánh đập lên đạp xuống để bay, phát ra âm thanh, âm thanh này sẽ truyền qua môi trường không khí và đến tai người nghe, vì vậy tai ta nghe được tiếng vo ve đó.</a:t>
            </a:r>
          </a:p>
        </p:txBody>
      </p:sp>
    </p:spTree>
    <p:extLst>
      <p:ext uri="{BB962C8B-B14F-4D97-AF65-F5344CB8AC3E}">
        <p14:creationId xmlns:p14="http://schemas.microsoft.com/office/powerpoint/2010/main" val="265468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443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0" y="3515380"/>
            <a:ext cx="1905000" cy="523220"/>
          </a:xfrm>
          <a:prstGeom prst="rect">
            <a:avLst/>
          </a:prstGeom>
        </p:spPr>
        <p:txBody>
          <a:bodyPr wrap="square">
            <a:spAutoFit/>
          </a:bodyPr>
          <a:lstStyle/>
          <a:p>
            <a:pPr algn="ctr"/>
            <a:r>
              <a:rPr lang="vi-VN" sz="2800" b="1" u="sng" dirty="0">
                <a:solidFill>
                  <a:srgbClr val="FF0000"/>
                </a:solidFill>
                <a:latin typeface="+mj-lt"/>
              </a:rPr>
              <a:t>Lời giải </a:t>
            </a:r>
            <a:r>
              <a:rPr lang="en-US" sz="2800" b="1" u="sng" dirty="0">
                <a:solidFill>
                  <a:srgbClr val="FF0000"/>
                </a:solidFill>
                <a:latin typeface="+mj-lt"/>
              </a:rPr>
              <a:t>:</a:t>
            </a:r>
            <a:endParaRPr lang="vi-VN" sz="2800" u="sng" dirty="0">
              <a:solidFill>
                <a:srgbClr val="FF0000"/>
              </a:solidFill>
              <a:latin typeface="+mj-lt"/>
            </a:endParaRPr>
          </a:p>
        </p:txBody>
      </p:sp>
      <p:sp>
        <p:nvSpPr>
          <p:cNvPr id="4" name="Rectangle 3"/>
          <p:cNvSpPr/>
          <p:nvPr/>
        </p:nvSpPr>
        <p:spPr>
          <a:xfrm>
            <a:off x="1600200" y="3810000"/>
            <a:ext cx="1219200" cy="523220"/>
          </a:xfrm>
          <a:prstGeom prst="rect">
            <a:avLst/>
          </a:prstGeom>
        </p:spPr>
        <p:txBody>
          <a:bodyPr wrap="square">
            <a:spAutoFit/>
          </a:bodyPr>
          <a:lstStyle/>
          <a:p>
            <a:pPr algn="ctr"/>
            <a:r>
              <a:rPr lang="en-US" sz="2800" b="1" u="sng" dirty="0" err="1">
                <a:solidFill>
                  <a:srgbClr val="FF0000"/>
                </a:solidFill>
                <a:latin typeface="Times New Roman" pitchFamily="18" charset="0"/>
                <a:cs typeface="Times New Roman" pitchFamily="18" charset="0"/>
              </a:rPr>
              <a:t>Bài</a:t>
            </a:r>
            <a:r>
              <a:rPr lang="en-US" sz="2800" b="1" u="sng" dirty="0">
                <a:solidFill>
                  <a:srgbClr val="FF0000"/>
                </a:solidFill>
                <a:latin typeface="Times New Roman" pitchFamily="18" charset="0"/>
                <a:cs typeface="Times New Roman" pitchFamily="18" charset="0"/>
              </a:rPr>
              <a:t> 2:</a:t>
            </a:r>
            <a:endParaRPr lang="vi-VN" sz="2800" u="sng" dirty="0">
              <a:solidFill>
                <a:srgbClr val="FF0000"/>
              </a:solidFill>
              <a:latin typeface="Times New Roman" pitchFamily="18" charset="0"/>
              <a:cs typeface="Times New Roman" pitchFamily="18" charset="0"/>
            </a:endParaRPr>
          </a:p>
        </p:txBody>
      </p:sp>
      <p:sp>
        <p:nvSpPr>
          <p:cNvPr id="5" name="Rectangle 4"/>
          <p:cNvSpPr/>
          <p:nvPr/>
        </p:nvSpPr>
        <p:spPr>
          <a:xfrm>
            <a:off x="1524000" y="4267200"/>
            <a:ext cx="9275618" cy="2677656"/>
          </a:xfrm>
          <a:prstGeom prst="rect">
            <a:avLst/>
          </a:prstGeom>
        </p:spPr>
        <p:txBody>
          <a:bodyPr wrap="square">
            <a:spAutoFit/>
          </a:bodyPr>
          <a:lstStyle/>
          <a:p>
            <a:r>
              <a:rPr lang="vi-VN" sz="2800" dirty="0">
                <a:latin typeface="+mj-lt"/>
              </a:rPr>
              <a:t>Ví dụ:</a:t>
            </a:r>
          </a:p>
          <a:p>
            <a:r>
              <a:rPr lang="vi-VN" sz="2800" dirty="0">
                <a:latin typeface="+mj-lt"/>
              </a:rPr>
              <a:t>+ Khi bơi dưới nước, ta có thể nghe được tiếng sùng sục của bong bóng nước. Như vậy sóng âm có thể truyền qua chất lỏng</a:t>
            </a:r>
          </a:p>
          <a:p>
            <a:r>
              <a:rPr lang="vi-VN" sz="2800" dirty="0">
                <a:latin typeface="+mj-lt"/>
              </a:rPr>
              <a:t>+ Đàn cá heo bơi dưới nước, khi chúng kêu, ta ở trên bờ có thể nghe tiếng kêu của chúng phát ra. Chứng tỏ sóng âm truyền qua được nước.</a:t>
            </a:r>
          </a:p>
        </p:txBody>
      </p:sp>
    </p:spTree>
    <p:extLst>
      <p:ext uri="{BB962C8B-B14F-4D97-AF65-F5344CB8AC3E}">
        <p14:creationId xmlns:p14="http://schemas.microsoft.com/office/powerpoint/2010/main" val="221580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743075"/>
            <a:ext cx="12306300" cy="2832825"/>
          </a:xfrm>
        </p:spPr>
        <p:txBody>
          <a:bodyPr>
            <a:noAutofit/>
          </a:bodyPr>
          <a:lstStyle/>
          <a:p>
            <a:pPr algn="l"/>
            <a:r>
              <a:rPr lang="en-US" sz="4000" dirty="0" err="1">
                <a:solidFill>
                  <a:srgbClr val="FF0000"/>
                </a:solidFill>
                <a:latin typeface="Times New Roman" panose="02020603050405020304" pitchFamily="18" charset="0"/>
                <a:cs typeface="Times New Roman" panose="02020603050405020304" pitchFamily="18" charset="0"/>
              </a:rPr>
              <a:t>Nguyên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chủ</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yếu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gây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ra</a:t>
            </a:r>
            <a:r>
              <a:rPr lang="en-US" sz="4000" dirty="0">
                <a:solidFill>
                  <a:srgbClr val="FF0000"/>
                </a:solidFill>
                <a:latin typeface="Times New Roman" panose="02020603050405020304" pitchFamily="18" charset="0"/>
                <a:cs typeface="Times New Roman" panose="02020603050405020304" pitchFamily="18" charset="0"/>
              </a:rPr>
              <a:t> TNGT:</a:t>
            </a:r>
            <a:br>
              <a:rPr lang="en-US" sz="4000" dirty="0">
                <a:solidFill>
                  <a:srgbClr val="FF0000"/>
                </a:solidFill>
                <a:latin typeface="Times New Roman" panose="02020603050405020304" pitchFamily="18" charset="0"/>
                <a:cs typeface="Times New Roman" panose="02020603050405020304" pitchFamily="18" charset="0"/>
              </a:rPr>
            </a:br>
            <a:r>
              <a:rPr lang="en-US" sz="4000" dirty="0">
                <a:solidFill>
                  <a:schemeClr val="tx2">
                    <a:lumMod val="50000"/>
                  </a:schemeClr>
                </a:solidFill>
                <a:latin typeface="Times New Roman" panose="02020603050405020304" pitchFamily="18" charset="0"/>
                <a:cs typeface="Times New Roman" panose="02020603050405020304" pitchFamily="18" charset="0"/>
              </a:rPr>
              <a:t>- Vi </a:t>
            </a:r>
            <a:r>
              <a:rPr lang="en-US" sz="4000" dirty="0" err="1">
                <a:solidFill>
                  <a:schemeClr val="tx2">
                    <a:lumMod val="50000"/>
                  </a:schemeClr>
                </a:solidFill>
                <a:latin typeface="Times New Roman" panose="02020603050405020304" pitchFamily="18" charset="0"/>
                <a:cs typeface="Times New Roman" panose="02020603050405020304" pitchFamily="18" charset="0"/>
              </a:rPr>
              <a:t>phạm</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tốc</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độ</a:t>
            </a:r>
            <a:r>
              <a:rPr lang="en-US" sz="4000" dirty="0">
                <a:solidFill>
                  <a:schemeClr val="tx2">
                    <a:lumMod val="50000"/>
                  </a:schemeClr>
                </a:solidFill>
                <a:latin typeface="Times New Roman" panose="02020603050405020304" pitchFamily="18" charset="0"/>
                <a:cs typeface="Times New Roman" panose="02020603050405020304" pitchFamily="18" charset="0"/>
              </a:rPr>
              <a:t>.</a:t>
            </a:r>
            <a:br>
              <a:rPr lang="en-US" sz="4000" dirty="0">
                <a:solidFill>
                  <a:schemeClr val="tx2">
                    <a:lumMod val="50000"/>
                  </a:schemeClr>
                </a:solidFill>
                <a:latin typeface="Times New Roman" panose="02020603050405020304" pitchFamily="18" charset="0"/>
                <a:cs typeface="Times New Roman" panose="02020603050405020304" pitchFamily="18" charset="0"/>
              </a:rPr>
            </a:br>
            <a:r>
              <a:rPr lang="en-US" sz="4000" dirty="0">
                <a:solidFill>
                  <a:schemeClr val="tx2">
                    <a:lumMod val="50000"/>
                  </a:schemeClr>
                </a:solidFill>
                <a:latin typeface="Times New Roman" panose="02020603050405020304" pitchFamily="18" charset="0"/>
                <a:cs typeface="Times New Roman" panose="02020603050405020304" pitchFamily="18" charset="0"/>
              </a:rPr>
              <a:t>- Vi </a:t>
            </a:r>
            <a:r>
              <a:rPr lang="en-US" sz="4000" dirty="0" err="1">
                <a:solidFill>
                  <a:schemeClr val="tx2">
                    <a:lumMod val="50000"/>
                  </a:schemeClr>
                </a:solidFill>
                <a:latin typeface="Times New Roman" panose="02020603050405020304" pitchFamily="18" charset="0"/>
                <a:cs typeface="Times New Roman" panose="02020603050405020304" pitchFamily="18" charset="0"/>
              </a:rPr>
              <a:t>phạm</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khoảng</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cách</a:t>
            </a:r>
            <a:r>
              <a:rPr lang="en-US" sz="4000" dirty="0">
                <a:solidFill>
                  <a:schemeClr val="tx2">
                    <a:lumMod val="50000"/>
                  </a:schemeClr>
                </a:solidFill>
                <a:latin typeface="Times New Roman" panose="02020603050405020304" pitchFamily="18" charset="0"/>
                <a:cs typeface="Times New Roman" panose="02020603050405020304" pitchFamily="18" charset="0"/>
              </a:rPr>
              <a:t> an </a:t>
            </a:r>
            <a:r>
              <a:rPr lang="en-US" sz="4000" dirty="0" err="1">
                <a:solidFill>
                  <a:schemeClr val="tx2">
                    <a:lumMod val="50000"/>
                  </a:schemeClr>
                </a:solidFill>
                <a:latin typeface="Times New Roman" panose="02020603050405020304" pitchFamily="18" charset="0"/>
                <a:cs typeface="Times New Roman" panose="02020603050405020304" pitchFamily="18" charset="0"/>
              </a:rPr>
              <a:t>toàn</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trong</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tham</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gia</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giao</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thông</a:t>
            </a:r>
            <a:r>
              <a:rPr lang="en-US" sz="4000" dirty="0">
                <a:solidFill>
                  <a:schemeClr val="tx2">
                    <a:lumMod val="50000"/>
                  </a:schemeClr>
                </a:solidFill>
                <a:latin typeface="Times New Roman" panose="02020603050405020304" pitchFamily="18" charset="0"/>
                <a:cs typeface="Times New Roman" panose="02020603050405020304" pitchFamily="18" charset="0"/>
              </a:rPr>
              <a:t>.</a:t>
            </a:r>
            <a:r>
              <a:rPr lang="en-US" sz="4000" dirty="0">
                <a:solidFill>
                  <a:srgbClr val="FF0000"/>
                </a:solidFill>
                <a:latin typeface="Times New Roman" panose="02020603050405020304" pitchFamily="18" charset="0"/>
                <a:cs typeface="Times New Roman" panose="02020603050405020304" pitchFamily="18" charset="0"/>
              </a:rPr>
              <a:t/>
            </a:r>
            <a:br>
              <a:rPr lang="en-US" sz="4000" dirty="0">
                <a:solidFill>
                  <a:srgbClr val="FF0000"/>
                </a:solidFill>
                <a:latin typeface="Times New Roman" panose="02020603050405020304" pitchFamily="18" charset="0"/>
                <a:cs typeface="Times New Roman" panose="02020603050405020304" pitchFamily="18" charset="0"/>
              </a:rPr>
            </a:br>
            <a:r>
              <a:rPr lang="en-US" sz="4000" dirty="0" err="1">
                <a:solidFill>
                  <a:srgbClr val="FF0000"/>
                </a:solidFill>
                <a:latin typeface="Times New Roman" panose="02020603050405020304" pitchFamily="18" charset="0"/>
                <a:cs typeface="Times New Roman" panose="02020603050405020304" pitchFamily="18" charset="0"/>
              </a:rPr>
              <a:t>Cách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khắc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phục</a:t>
            </a:r>
            <a:r>
              <a:rPr lang="en-US" sz="4000" dirty="0">
                <a:solidFill>
                  <a:srgbClr val="FF0000"/>
                </a:solidFill>
                <a:latin typeface="Times New Roman" panose="02020603050405020304" pitchFamily="18" charset="0"/>
                <a:cs typeface="Times New Roman" panose="02020603050405020304" pitchFamily="18" charset="0"/>
              </a:rPr>
              <a:t>: </a:t>
            </a:r>
            <a:br>
              <a:rPr lang="en-US" sz="4000" dirty="0">
                <a:solidFill>
                  <a:srgbClr val="FF0000"/>
                </a:solidFill>
                <a:latin typeface="Times New Roman" panose="02020603050405020304" pitchFamily="18" charset="0"/>
                <a:cs typeface="Times New Roman" panose="02020603050405020304" pitchFamily="18" charset="0"/>
              </a:rPr>
            </a:b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Phải</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hiểu</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rõ</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về</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ảnh</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hưởng</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của</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tốc</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độ</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trong</a:t>
            </a:r>
            <a:r>
              <a:rPr lang="en-US" sz="4000" dirty="0">
                <a:solidFill>
                  <a:schemeClr val="tx2">
                    <a:lumMod val="50000"/>
                  </a:schemeClr>
                </a:solidFill>
                <a:latin typeface="Times New Roman" panose="02020603050405020304" pitchFamily="18" charset="0"/>
                <a:cs typeface="Times New Roman" panose="02020603050405020304" pitchFamily="18" charset="0"/>
              </a:rPr>
              <a:t> ATGT.</a:t>
            </a:r>
            <a:br>
              <a:rPr lang="en-US" sz="4000" dirty="0">
                <a:solidFill>
                  <a:schemeClr val="tx2">
                    <a:lumMod val="50000"/>
                  </a:schemeClr>
                </a:solidFill>
                <a:latin typeface="Times New Roman" panose="02020603050405020304" pitchFamily="18" charset="0"/>
                <a:cs typeface="Times New Roman" panose="02020603050405020304" pitchFamily="18" charset="0"/>
              </a:rPr>
            </a:b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Biết</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được</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khoảng</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cách</a:t>
            </a:r>
            <a:r>
              <a:rPr lang="en-US" sz="4000" dirty="0">
                <a:solidFill>
                  <a:schemeClr val="tx2">
                    <a:lumMod val="50000"/>
                  </a:schemeClr>
                </a:solidFill>
                <a:latin typeface="Times New Roman" panose="02020603050405020304" pitchFamily="18" charset="0"/>
                <a:cs typeface="Times New Roman" panose="02020603050405020304" pitchFamily="18" charset="0"/>
              </a:rPr>
              <a:t> an </a:t>
            </a:r>
            <a:r>
              <a:rPr lang="en-US" sz="4000" dirty="0" err="1">
                <a:solidFill>
                  <a:schemeClr val="tx2">
                    <a:lumMod val="50000"/>
                  </a:schemeClr>
                </a:solidFill>
                <a:latin typeface="Times New Roman" panose="02020603050405020304" pitchFamily="18" charset="0"/>
                <a:cs typeface="Times New Roman" panose="02020603050405020304" pitchFamily="18" charset="0"/>
              </a:rPr>
              <a:t>toàn</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giữa</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các</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phương</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tiện</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giao</a:t>
            </a:r>
            <a:r>
              <a:rPr lang="en-US" sz="4000" dirty="0">
                <a:solidFill>
                  <a:schemeClr val="tx2">
                    <a:lumMod val="50000"/>
                  </a:schemeClr>
                </a:solidFill>
                <a:latin typeface="Times New Roman" panose="02020603050405020304" pitchFamily="18" charset="0"/>
                <a:cs typeface="Times New Roman" panose="02020603050405020304" pitchFamily="18" charset="0"/>
              </a:rPr>
              <a:t> </a:t>
            </a:r>
            <a:r>
              <a:rPr lang="en-US" sz="4000" dirty="0" err="1">
                <a:solidFill>
                  <a:schemeClr val="tx2">
                    <a:lumMod val="50000"/>
                  </a:schemeClr>
                </a:solidFill>
                <a:latin typeface="Times New Roman" panose="02020603050405020304" pitchFamily="18" charset="0"/>
                <a:cs typeface="Times New Roman" panose="02020603050405020304" pitchFamily="18" charset="0"/>
              </a:rPr>
              <a:t>thông</a:t>
            </a:r>
            <a:r>
              <a:rPr lang="en-US" sz="4000" dirty="0">
                <a:solidFill>
                  <a:schemeClr val="tx2">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5078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782" y="1"/>
            <a:ext cx="9144000" cy="443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0" y="3515380"/>
            <a:ext cx="1905000" cy="523220"/>
          </a:xfrm>
          <a:prstGeom prst="rect">
            <a:avLst/>
          </a:prstGeom>
        </p:spPr>
        <p:txBody>
          <a:bodyPr wrap="square">
            <a:spAutoFit/>
          </a:bodyPr>
          <a:lstStyle/>
          <a:p>
            <a:pPr algn="ctr"/>
            <a:r>
              <a:rPr lang="vi-VN" sz="2800" b="1" u="sng" dirty="0">
                <a:solidFill>
                  <a:srgbClr val="FF0000"/>
                </a:solidFill>
                <a:latin typeface="+mj-lt"/>
              </a:rPr>
              <a:t>Lời giải </a:t>
            </a:r>
            <a:r>
              <a:rPr lang="en-US" sz="2800" b="1" u="sng" dirty="0">
                <a:solidFill>
                  <a:srgbClr val="FF0000"/>
                </a:solidFill>
                <a:latin typeface="+mj-lt"/>
              </a:rPr>
              <a:t>:</a:t>
            </a:r>
            <a:endParaRPr lang="vi-VN" sz="2800" u="sng" dirty="0">
              <a:solidFill>
                <a:srgbClr val="FF0000"/>
              </a:solidFill>
              <a:latin typeface="+mj-lt"/>
            </a:endParaRPr>
          </a:p>
        </p:txBody>
      </p:sp>
      <p:sp>
        <p:nvSpPr>
          <p:cNvPr id="4" name="Rectangle 3"/>
          <p:cNvSpPr/>
          <p:nvPr/>
        </p:nvSpPr>
        <p:spPr>
          <a:xfrm>
            <a:off x="1600200" y="3962400"/>
            <a:ext cx="1219200" cy="523220"/>
          </a:xfrm>
          <a:prstGeom prst="rect">
            <a:avLst/>
          </a:prstGeom>
        </p:spPr>
        <p:txBody>
          <a:bodyPr wrap="square">
            <a:spAutoFit/>
          </a:bodyPr>
          <a:lstStyle/>
          <a:p>
            <a:pPr algn="ctr"/>
            <a:r>
              <a:rPr lang="en-US" sz="2800" b="1" u="sng" dirty="0" err="1">
                <a:solidFill>
                  <a:srgbClr val="FF0000"/>
                </a:solidFill>
                <a:latin typeface="Times New Roman" pitchFamily="18" charset="0"/>
                <a:cs typeface="Times New Roman" pitchFamily="18" charset="0"/>
              </a:rPr>
              <a:t>Bài</a:t>
            </a:r>
            <a:r>
              <a:rPr lang="en-US" sz="2800" b="1" u="sng" dirty="0">
                <a:solidFill>
                  <a:srgbClr val="FF0000"/>
                </a:solidFill>
                <a:latin typeface="Times New Roman" pitchFamily="18" charset="0"/>
                <a:cs typeface="Times New Roman" pitchFamily="18" charset="0"/>
              </a:rPr>
              <a:t> 3 :</a:t>
            </a:r>
            <a:endParaRPr lang="vi-VN" sz="2800" u="sng" dirty="0">
              <a:solidFill>
                <a:srgbClr val="FF0000"/>
              </a:solidFill>
              <a:latin typeface="Times New Roman" pitchFamily="18" charset="0"/>
              <a:cs typeface="Times New Roman" pitchFamily="18" charset="0"/>
            </a:endParaRPr>
          </a:p>
        </p:txBody>
      </p:sp>
      <p:sp>
        <p:nvSpPr>
          <p:cNvPr id="5" name="Rectangle 4"/>
          <p:cNvSpPr/>
          <p:nvPr/>
        </p:nvSpPr>
        <p:spPr>
          <a:xfrm>
            <a:off x="1600200" y="4495801"/>
            <a:ext cx="8915400" cy="954107"/>
          </a:xfrm>
          <a:prstGeom prst="rect">
            <a:avLst/>
          </a:prstGeom>
        </p:spPr>
        <p:txBody>
          <a:bodyPr wrap="square">
            <a:spAutoFit/>
          </a:bodyPr>
          <a:lstStyle/>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Thí nghiệm này chứng tỏ sóng âm truyền được qua chất rắn, không khí và sóng âm có thể phản xạ lại được.</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15375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224" name="Google Shape;1231;p43"/>
          <p:cNvSpPr txBox="1">
            <a:spLocks/>
          </p:cNvSpPr>
          <p:nvPr/>
        </p:nvSpPr>
        <p:spPr>
          <a:xfrm>
            <a:off x="250236" y="2989005"/>
            <a:ext cx="8412075" cy="1433523"/>
          </a:xfrm>
          <a:prstGeom prst="rect">
            <a:avLst/>
          </a:prstGeom>
        </p:spPr>
        <p:txBody>
          <a:bodyPr spcFirstLastPara="1" vert="horz" wrap="square" lIns="91425" tIns="91425" rIns="91425" bIns="91425" rtlCol="0" anchor="ctr" anchorCtr="0">
            <a:noAutofit/>
          </a:bodyPr>
          <a:lstStyle>
            <a:lvl1pPr lvl="0" algn="ctr" defTabSz="914400" rtl="0" eaLnBrk="1" latinLnBrk="0" hangingPunct="1">
              <a:spcBef>
                <a:spcPts val="0"/>
              </a:spcBef>
              <a:spcAft>
                <a:spcPts val="0"/>
              </a:spcAft>
              <a:buSzPts val="2800"/>
              <a:buNone/>
              <a:defRPr sz="7000" kern="1200">
                <a:solidFill>
                  <a:schemeClr val="accent4"/>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lang="en-US" sz="6000" b="1" dirty="0"/>
          </a:p>
          <a:p>
            <a:r>
              <a:rPr lang="vi-VN" sz="6000" b="1" dirty="0"/>
              <a:t/>
            </a:r>
            <a:br>
              <a:rPr lang="vi-VN" sz="6000" b="1" dirty="0"/>
            </a:br>
            <a:endParaRPr lang="vi-VN" sz="6000" b="1" dirty="0"/>
          </a:p>
        </p:txBody>
      </p:sp>
      <p:pic>
        <p:nvPicPr>
          <p:cNvPr id="4" name="Phương tiện Trực tuyến 3" title="Animusic - Future Retro - With Real Ending">
            <a:hlinkClick r:id="" action="ppaction://media"/>
            <a:extLst>
              <a:ext uri="{FF2B5EF4-FFF2-40B4-BE49-F238E27FC236}">
                <a16:creationId xmlns:a16="http://schemas.microsoft.com/office/drawing/2014/main" id="{D42883D4-5D6F-7874-8EAE-49E8C3DB54B7}"/>
              </a:ext>
            </a:extLst>
          </p:cNvPr>
          <p:cNvPicPr>
            <a:picLocks noRot="1" noChangeAspect="1"/>
          </p:cNvPicPr>
          <p:nvPr>
            <a:videoFile r:link="rId1"/>
          </p:nvPr>
        </p:nvPicPr>
        <p:blipFill>
          <a:blip r:embed="rId4"/>
          <a:stretch>
            <a:fillRect/>
          </a:stretch>
        </p:blipFill>
        <p:spPr>
          <a:xfrm>
            <a:off x="0" y="71945"/>
            <a:ext cx="12192000" cy="6849422"/>
          </a:xfrm>
          <a:prstGeom prst="rect">
            <a:avLst/>
          </a:prstGeom>
        </p:spPr>
      </p:pic>
    </p:spTree>
    <p:extLst>
      <p:ext uri="{BB962C8B-B14F-4D97-AF65-F5344CB8AC3E}">
        <p14:creationId xmlns:p14="http://schemas.microsoft.com/office/powerpoint/2010/main" val="209494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cBhvr additive="base">
                                        <p:cTn id="7" dur="500" fill="hold"/>
                                        <p:tgtEl>
                                          <p:spTgt spid="224"/>
                                        </p:tgtEl>
                                        <p:attrNameLst>
                                          <p:attrName>ppt_x</p:attrName>
                                        </p:attrNameLst>
                                      </p:cBhvr>
                                      <p:tavLst>
                                        <p:tav tm="0">
                                          <p:val>
                                            <p:strVal val="#ppt_x"/>
                                          </p:val>
                                        </p:tav>
                                        <p:tav tm="100000">
                                          <p:val>
                                            <p:strVal val="#ppt_x"/>
                                          </p:val>
                                        </p:tav>
                                      </p:tavLst>
                                    </p:anim>
                                    <p:anim calcmode="lin" valueType="num">
                                      <p:cBhvr additive="base">
                                        <p:cTn id="8"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22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458" name="AutoShape 2" descr="Hình nền powerpoint đơn giản [TẢI MIỄN PHÍ]"/>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0" name="AutoShape 4" descr="Hình nền powerpoint đơn giản [TẢI MIỄN PHÍ]"/>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62" name="Picture 6" descr="Hình nền powerpoint đơn giản [TẢI MIỄN PHÍ]"/>
          <p:cNvPicPr>
            <a:picLocks noChangeAspect="1" noChangeArrowheads="1"/>
          </p:cNvPicPr>
          <p:nvPr/>
        </p:nvPicPr>
        <p:blipFill>
          <a:blip r:embed="rId2"/>
          <a:srcRect/>
          <a:stretch>
            <a:fillRect/>
          </a:stretch>
        </p:blipFill>
        <p:spPr bwMode="auto">
          <a:xfrm>
            <a:off x="0" y="0"/>
            <a:ext cx="12191999" cy="6858000"/>
          </a:xfrm>
          <a:prstGeom prst="rect">
            <a:avLst/>
          </a:prstGeom>
          <a:noFill/>
        </p:spPr>
      </p:pic>
      <p:sp>
        <p:nvSpPr>
          <p:cNvPr id="5" name="Rectangle 4"/>
          <p:cNvSpPr/>
          <p:nvPr/>
        </p:nvSpPr>
        <p:spPr>
          <a:xfrm>
            <a:off x="2362200" y="1143000"/>
            <a:ext cx="7315200" cy="923330"/>
          </a:xfrm>
          <a:prstGeom prst="rect">
            <a:avLst/>
          </a:prstGeom>
          <a:noFill/>
        </p:spPr>
        <p:txBody>
          <a:bodyPr wrap="square" lIns="91440" tIns="45720" rIns="91440" bIns="45720">
            <a:spAutoFit/>
          </a:bodyPr>
          <a:lstStyle/>
          <a:p>
            <a:pPr algn="ctr"/>
            <a:r>
              <a:rPr lang="vi-VN" sz="5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rPr>
              <a:t>HƯỚNG DẪN VỀ NHÀ</a:t>
            </a:r>
            <a:endParaRPr lang="en-US" sz="5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endParaRPr>
          </a:p>
        </p:txBody>
      </p:sp>
      <p:sp>
        <p:nvSpPr>
          <p:cNvPr id="6" name="Rectangle 5"/>
          <p:cNvSpPr/>
          <p:nvPr/>
        </p:nvSpPr>
        <p:spPr>
          <a:xfrm>
            <a:off x="2438400" y="2209801"/>
            <a:ext cx="7239000" cy="646331"/>
          </a:xfrm>
          <a:prstGeom prst="rect">
            <a:avLst/>
          </a:prstGeom>
        </p:spPr>
        <p:txBody>
          <a:bodyPr wrap="square">
            <a:spAutoFit/>
          </a:bodyPr>
          <a:lstStyle/>
          <a:p>
            <a:r>
              <a:rPr lang="vi-VN" sz="3600" dirty="0">
                <a:latin typeface="Times New Roman" pitchFamily="18" charset="0"/>
                <a:cs typeface="Times New Roman" pitchFamily="18" charset="0"/>
              </a:rPr>
              <a:t>Ôn tập lại các kiến thức cơ bản đã học </a:t>
            </a:r>
            <a:endParaRPr lang="en-US" sz="3600" dirty="0"/>
          </a:p>
        </p:txBody>
      </p:sp>
      <p:sp>
        <p:nvSpPr>
          <p:cNvPr id="7" name="Rectangle 6"/>
          <p:cNvSpPr/>
          <p:nvPr/>
        </p:nvSpPr>
        <p:spPr>
          <a:xfrm>
            <a:off x="2514602" y="2895601"/>
            <a:ext cx="6885038" cy="1200329"/>
          </a:xfrm>
          <a:prstGeom prst="rect">
            <a:avLst/>
          </a:prstGeom>
        </p:spPr>
        <p:txBody>
          <a:bodyPr wrap="square">
            <a:spAutoFit/>
          </a:bodyPr>
          <a:lstStyle/>
          <a:p>
            <a:r>
              <a:rPr lang="vi-VN" sz="3600" dirty="0">
                <a:latin typeface="Times New Roman" pitchFamily="18" charset="0"/>
                <a:cs typeface="Times New Roman" pitchFamily="18" charset="0"/>
              </a:rPr>
              <a:t>Xem trước </a:t>
            </a:r>
            <a:r>
              <a:rPr lang="en-US" sz="3600" dirty="0" err="1">
                <a:latin typeface="Times New Roman" pitchFamily="18" charset="0"/>
                <a:cs typeface="Times New Roman" pitchFamily="18" charset="0"/>
              </a:rPr>
              <a:t>mục</a:t>
            </a:r>
            <a:r>
              <a:rPr lang="en-US" sz="3600" dirty="0">
                <a:latin typeface="Times New Roman" pitchFamily="18" charset="0"/>
                <a:cs typeface="Times New Roman" pitchFamily="18" charset="0"/>
              </a:rPr>
              <a:t> II,III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12. </a:t>
            </a:r>
            <a:r>
              <a:rPr lang="en-US" sz="3600" dirty="0" err="1">
                <a:latin typeface="Times New Roman" pitchFamily="18" charset="0"/>
                <a:cs typeface="Times New Roman" pitchFamily="18" charset="0"/>
              </a:rPr>
              <a:t>Sóng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âm</a:t>
            </a:r>
            <a:endParaRPr lang="en-US" sz="3600" dirty="0"/>
          </a:p>
        </p:txBody>
      </p:sp>
      <p:sp>
        <p:nvSpPr>
          <p:cNvPr id="8" name="Rectangle 7"/>
          <p:cNvSpPr/>
          <p:nvPr/>
        </p:nvSpPr>
        <p:spPr>
          <a:xfrm>
            <a:off x="2858730" y="4414882"/>
            <a:ext cx="6818670" cy="1200329"/>
          </a:xfrm>
          <a:prstGeom prst="rect">
            <a:avLst/>
          </a:prstGeom>
          <a:noFill/>
        </p:spPr>
        <p:txBody>
          <a:bodyPr wrap="square">
            <a:spAutoFit/>
          </a:bodyPr>
          <a:lstStyle/>
          <a:p>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sóng</a:t>
            </a:r>
            <a:r>
              <a:rPr lang="en-US" sz="3600">
                <a:latin typeface="Times New Roman" pitchFamily="18" charset="0"/>
                <a:cs typeface="Times New Roman" pitchFamily="18" charset="0"/>
              </a:rPr>
              <a:t>.</a:t>
            </a:r>
            <a:endParaRPr lang="en-US" sz="3600" dirty="0"/>
          </a:p>
        </p:txBody>
      </p:sp>
    </p:spTree>
    <p:extLst>
      <p:ext uri="{BB962C8B-B14F-4D97-AF65-F5344CB8AC3E}">
        <p14:creationId xmlns:p14="http://schemas.microsoft.com/office/powerpoint/2010/main" val="160005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0" fill="hold"/>
                                        <p:tgtEl>
                                          <p:spTgt spid="6"/>
                                        </p:tgtEl>
                                        <p:attrNameLst>
                                          <p:attrName>ppt_x</p:attrName>
                                        </p:attrNameLst>
                                      </p:cBhvr>
                                      <p:tavLst>
                                        <p:tav tm="0">
                                          <p:val>
                                            <p:strVal val="#ppt_x"/>
                                          </p:val>
                                        </p:tav>
                                        <p:tav tm="100000">
                                          <p:val>
                                            <p:strVal val="#ppt_x"/>
                                          </p:val>
                                        </p:tav>
                                      </p:tavLst>
                                    </p:anim>
                                    <p:anim calcmode="lin" valueType="num">
                                      <p:cBhvr additive="base">
                                        <p:cTn id="14"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4)">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ảnh backgroud hoa đào nở cực kỳ đẹp"/>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sp>
        <p:nvSpPr>
          <p:cNvPr id="3" name="WordArt 10"/>
          <p:cNvSpPr>
            <a:spLocks noChangeArrowheads="1" noChangeShapeType="1" noTextEdit="1"/>
          </p:cNvSpPr>
          <p:nvPr/>
        </p:nvSpPr>
        <p:spPr bwMode="auto">
          <a:xfrm>
            <a:off x="2209800" y="3810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xin cam ƠN CAC EM HOC SINH</a:t>
            </a:r>
            <a:endPar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endParaRPr>
          </a:p>
        </p:txBody>
      </p:sp>
      <p:sp>
        <p:nvSpPr>
          <p:cNvPr id="4" name="Text Box 9"/>
          <p:cNvSpPr txBox="1">
            <a:spLocks noChangeArrowheads="1"/>
          </p:cNvSpPr>
          <p:nvPr/>
        </p:nvSpPr>
        <p:spPr bwMode="auto">
          <a:xfrm>
            <a:off x="1524000" y="2895601"/>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a:solidFill>
                  <a:schemeClr val="accent2"/>
                </a:solidFill>
                <a:latin typeface="Times New Roman" pitchFamily="18" charset="0"/>
                <a:cs typeface="Times New Roman" pitchFamily="18" charset="0"/>
              </a:rPr>
              <a:t>Ch</a:t>
            </a:r>
            <a:r>
              <a:rPr lang="vi-VN" altLang="en-US" sz="6000" b="1" dirty="0">
                <a:solidFill>
                  <a:schemeClr val="accent2"/>
                </a:solidFill>
                <a:latin typeface="Times New Roman" pitchFamily="18" charset="0"/>
                <a:cs typeface="Times New Roman" pitchFamily="18" charset="0"/>
              </a:rPr>
              <a:t>úc</a:t>
            </a:r>
            <a:r>
              <a:rPr lang="en-US" altLang="en-US" sz="6000" b="1" dirty="0">
                <a:solidFill>
                  <a:schemeClr val="accent2"/>
                </a:solidFill>
                <a:latin typeface="Times New Roman" pitchFamily="18" charset="0"/>
                <a:cs typeface="Times New Roman" pitchFamily="18" charset="0"/>
              </a:rPr>
              <a:t> c</a:t>
            </a:r>
            <a:r>
              <a:rPr lang="vi-VN" altLang="en-US" sz="6000" b="1" dirty="0">
                <a:solidFill>
                  <a:schemeClr val="accent2"/>
                </a:solidFill>
                <a:latin typeface="Times New Roman" pitchFamily="18" charset="0"/>
                <a:cs typeface="Times New Roman" pitchFamily="18" charset="0"/>
              </a:rPr>
              <a:t>ác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em</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lu</a:t>
            </a:r>
            <a:r>
              <a:rPr lang="vi-VN" altLang="en-US" sz="6000" b="1" dirty="0">
                <a:solidFill>
                  <a:schemeClr val="accent2"/>
                </a:solidFill>
                <a:latin typeface="Times New Roman" pitchFamily="18" charset="0"/>
                <a:cs typeface="Times New Roman" pitchFamily="18" charset="0"/>
              </a:rPr>
              <a:t>ô</a:t>
            </a:r>
            <a:r>
              <a:rPr lang="en-US" altLang="en-US" sz="6000" b="1" dirty="0">
                <a:solidFill>
                  <a:schemeClr val="accent2"/>
                </a:solidFill>
                <a:latin typeface="Times New Roman" pitchFamily="18" charset="0"/>
                <a:cs typeface="Times New Roman" pitchFamily="18" charset="0"/>
              </a:rPr>
              <a:t>n </a:t>
            </a:r>
            <a:r>
              <a:rPr lang="en-US" altLang="en-US" sz="6000" b="1" dirty="0" err="1">
                <a:solidFill>
                  <a:schemeClr val="accent2"/>
                </a:solidFill>
                <a:latin typeface="Times New Roman" pitchFamily="18" charset="0"/>
                <a:cs typeface="Times New Roman" pitchFamily="18" charset="0"/>
              </a:rPr>
              <a:t>học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giỏi</a:t>
            </a:r>
            <a:endParaRPr lang="en-US" altLang="en-US" sz="6000" b="1" dirty="0">
              <a:solidFill>
                <a:schemeClr val="accent2"/>
              </a:solidFill>
              <a:latin typeface="Times New Roman" pitchFamily="18" charset="0"/>
              <a:cs typeface="Times New Roman" pitchFamily="18" charset="0"/>
            </a:endParaRPr>
          </a:p>
        </p:txBody>
      </p:sp>
      <p:grpSp>
        <p:nvGrpSpPr>
          <p:cNvPr id="2" name="Group 6"/>
          <p:cNvGrpSpPr>
            <a:grpSpLocks/>
          </p:cNvGrpSpPr>
          <p:nvPr/>
        </p:nvGrpSpPr>
        <p:grpSpPr bwMode="auto">
          <a:xfrm>
            <a:off x="7543800" y="4343400"/>
            <a:ext cx="3124200" cy="2514600"/>
            <a:chOff x="2592" y="1776"/>
            <a:chExt cx="3024" cy="2407"/>
          </a:xfrm>
        </p:grpSpPr>
        <p:pic>
          <p:nvPicPr>
            <p:cNvPr id="6" name="Picture 7" descr="hoc tro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2" y="1776"/>
              <a:ext cx="3024" cy="2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DJ4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 y="3559"/>
              <a:ext cx="1302" cy="6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24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3"/>
                                        </p:tgtEl>
                                        <p:attrNameLst>
                                          <p:attrName>style.color</p:attrName>
                                        </p:attrNameLst>
                                      </p:cBhvr>
                                      <p:to>
                                        <a:schemeClr val="accent2"/>
                                      </p:to>
                                    </p:animClr>
                                    <p:animClr clrSpc="rgb" dir="cw">
                                      <p:cBhvr>
                                        <p:cTn id="7" dur="108" fill="hold"/>
                                        <p:tgtEl>
                                          <p:spTgt spid="3"/>
                                        </p:tgtEl>
                                        <p:attrNameLst>
                                          <p:attrName>fillcolor</p:attrName>
                                        </p:attrNameLst>
                                      </p:cBhvr>
                                      <p:to>
                                        <a:schemeClr val="accent2"/>
                                      </p:to>
                                    </p:animClr>
                                    <p:set>
                                      <p:cBhvr>
                                        <p:cTn id="8" dur="108" fill="hold"/>
                                        <p:tgtEl>
                                          <p:spTgt spid="3"/>
                                        </p:tgtEl>
                                        <p:attrNameLst>
                                          <p:attrName>fill.type</p:attrName>
                                        </p:attrNameLst>
                                      </p:cBhvr>
                                      <p:to>
                                        <p:strVal val="solid"/>
                                      </p:to>
                                    </p:set>
                                    <p:set>
                                      <p:cBhvr>
                                        <p:cTn id="9" dur="108" fill="hold"/>
                                        <p:tgtEl>
                                          <p:spTgt spid="3"/>
                                        </p:tgtEl>
                                        <p:attrNameLst>
                                          <p:attrName>fill.on</p:attrName>
                                        </p:attrNameLst>
                                      </p:cBhvr>
                                      <p:to>
                                        <p:strVal val="true"/>
                                      </p:to>
                                    </p:set>
                                    <p:animRot by="120000">
                                      <p:cBhvr>
                                        <p:cTn id="10" dur="108" fill="hold">
                                          <p:stCondLst>
                                            <p:cond delay="0"/>
                                          </p:stCondLst>
                                        </p:cTn>
                                        <p:tgtEl>
                                          <p:spTgt spid="3"/>
                                        </p:tgtEl>
                                        <p:attrNameLst>
                                          <p:attrName>r</p:attrName>
                                        </p:attrNameLst>
                                      </p:cBhvr>
                                    </p:animRot>
                                    <p:animRot by="-240000">
                                      <p:cBhvr>
                                        <p:cTn id="11" dur="216" fill="hold">
                                          <p:stCondLst>
                                            <p:cond delay="216"/>
                                          </p:stCondLst>
                                        </p:cTn>
                                        <p:tgtEl>
                                          <p:spTgt spid="3"/>
                                        </p:tgtEl>
                                        <p:attrNameLst>
                                          <p:attrName>r</p:attrName>
                                        </p:attrNameLst>
                                      </p:cBhvr>
                                    </p:animRot>
                                    <p:animRot by="240000">
                                      <p:cBhvr>
                                        <p:cTn id="12" dur="216" fill="hold">
                                          <p:stCondLst>
                                            <p:cond delay="432"/>
                                          </p:stCondLst>
                                        </p:cTn>
                                        <p:tgtEl>
                                          <p:spTgt spid="3"/>
                                        </p:tgtEl>
                                        <p:attrNameLst>
                                          <p:attrName>r</p:attrName>
                                        </p:attrNameLst>
                                      </p:cBhvr>
                                    </p:animRot>
                                    <p:animRot by="-240000">
                                      <p:cBhvr>
                                        <p:cTn id="13" dur="216" fill="hold">
                                          <p:stCondLst>
                                            <p:cond delay="648"/>
                                          </p:stCondLst>
                                        </p:cTn>
                                        <p:tgtEl>
                                          <p:spTgt spid="3"/>
                                        </p:tgtEl>
                                        <p:attrNameLst>
                                          <p:attrName>r</p:attrName>
                                        </p:attrNameLst>
                                      </p:cBhvr>
                                    </p:animRot>
                                    <p:animRot by="120000">
                                      <p:cBhvr>
                                        <p:cTn id="14" dur="216" fill="hold">
                                          <p:stCondLst>
                                            <p:cond delay="864"/>
                                          </p:stCondLst>
                                        </p:cTn>
                                        <p:tgtEl>
                                          <p:spTgt spid="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by="(-#ppt_w*2)" calcmode="lin" valueType="num">
                                      <p:cBhvr rctx="PPT">
                                        <p:cTn id="17" dur="900" autoRev="1" fill="hold">
                                          <p:stCondLst>
                                            <p:cond delay="0"/>
                                          </p:stCondLst>
                                        </p:cTn>
                                        <p:tgtEl>
                                          <p:spTgt spid="4"/>
                                        </p:tgtEl>
                                        <p:attrNameLst>
                                          <p:attrName>ppt_w</p:attrName>
                                        </p:attrNameLst>
                                      </p:cBhvr>
                                    </p:anim>
                                    <p:anim by="(#ppt_w*0.50)" calcmode="lin" valueType="num">
                                      <p:cBhvr>
                                        <p:cTn id="18" dur="900" decel="50000" autoRev="1" fill="hold">
                                          <p:stCondLst>
                                            <p:cond delay="0"/>
                                          </p:stCondLst>
                                        </p:cTn>
                                        <p:tgtEl>
                                          <p:spTgt spid="4"/>
                                        </p:tgtEl>
                                        <p:attrNameLst>
                                          <p:attrName>ppt_x</p:attrName>
                                        </p:attrNameLst>
                                      </p:cBhvr>
                                    </p:anim>
                                    <p:anim from="(-#ppt_h/2)" to="(#ppt_y)" calcmode="lin" valueType="num">
                                      <p:cBhvr>
                                        <p:cTn id="19" dur="1800" fill="hold">
                                          <p:stCondLst>
                                            <p:cond delay="0"/>
                                          </p:stCondLst>
                                        </p:cTn>
                                        <p:tgtEl>
                                          <p:spTgt spid="4"/>
                                        </p:tgtEl>
                                        <p:attrNameLst>
                                          <p:attrName>ppt_y</p:attrName>
                                        </p:attrNameLst>
                                      </p:cBhvr>
                                    </p:anim>
                                    <p:animRot by="21600000">
                                      <p:cBhvr>
                                        <p:cTn id="20" dur="18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76" y="1076446"/>
            <a:ext cx="5657088" cy="1608881"/>
          </a:xfrm>
        </p:spPr>
        <p:txBody>
          <a:bodyPr>
            <a:noAutofit/>
          </a:bodyPr>
          <a:lstStyle/>
          <a:p>
            <a:r>
              <a:rPr lang="en-US" sz="3600" b="1" dirty="0" err="1">
                <a:solidFill>
                  <a:srgbClr val="FF0000"/>
                </a:solidFill>
                <a:latin typeface="Times New Roman" panose="02020603050405020304" pitchFamily="18" charset="0"/>
                <a:cs typeface="Times New Roman" panose="02020603050405020304" pitchFamily="18" charset="0"/>
              </a:rPr>
              <a:t>Tại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ngoài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trụ</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phi </a:t>
            </a:r>
            <a:r>
              <a:rPr lang="en-US" sz="3600" b="1" dirty="0" err="1">
                <a:solidFill>
                  <a:srgbClr val="FF0000"/>
                </a:solidFill>
                <a:latin typeface="Times New Roman" panose="02020603050405020304" pitchFamily="18" charset="0"/>
                <a:cs typeface="Times New Roman" panose="02020603050405020304" pitchFamily="18" charset="0"/>
              </a:rPr>
              <a: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bộ</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hoặc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hiệu</a:t>
            </a:r>
            <a:r>
              <a:rPr lang="en-US"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FF0000"/>
                </a:solidFill>
                <a:latin typeface="Times New Roman" panose="02020603050405020304" pitchFamily="18" charset="0"/>
                <a:cs typeface="Times New Roman" panose="02020603050405020304" pitchFamily="18" charset="0"/>
              </a:rPr>
              <a:t/>
            </a:r>
            <a:br>
              <a:rPr lang="vi-VN" sz="3600" b="1" dirty="0">
                <a:solidFill>
                  <a:srgbClr val="FF0000"/>
                </a:solidFill>
                <a:latin typeface="Times New Roman" panose="02020603050405020304" pitchFamily="18" charset="0"/>
                <a:cs typeface="Times New Roman" panose="02020603050405020304" pitchFamily="18" charset="0"/>
              </a:rPr>
            </a:br>
            <a:r>
              <a:rPr lang="vi-VN" sz="3600" b="1" dirty="0">
                <a:solidFill>
                  <a:srgbClr val="FF0000"/>
                </a:solidFill>
                <a:latin typeface="Times New Roman" panose="02020603050405020304" pitchFamily="18" charset="0"/>
                <a:cs typeface="Times New Roman" panose="02020603050405020304" pitchFamily="18" charset="0"/>
              </a:rPr>
              <a:t/>
            </a:r>
            <a:br>
              <a:rPr lang="vi-VN" sz="3600" b="1" dirty="0">
                <a:solidFill>
                  <a:srgbClr val="FF0000"/>
                </a:solidFill>
                <a:latin typeface="Times New Roman" panose="02020603050405020304" pitchFamily="18" charset="0"/>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6" name="Picture 2" descr="Trong vũ trụ không truyền được âm thanh, vậy các nhà du hành nói chuyện kiểu gì?-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8464" y="138896"/>
            <a:ext cx="6096000" cy="671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3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óng biển xanh ngát cực đẹp - song bien vo bo d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8765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ubtitle 2"/>
          <p:cNvSpPr txBox="1">
            <a:spLocks/>
          </p:cNvSpPr>
          <p:nvPr/>
        </p:nvSpPr>
        <p:spPr>
          <a:xfrm>
            <a:off x="1648520" y="274959"/>
            <a:ext cx="9400649"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solidFill>
                  <a:srgbClr val="C00000"/>
                </a:solidFill>
                <a:latin typeface="Times New Roman" panose="02020603050405020304" pitchFamily="18" charset="0"/>
                <a:cs typeface="Times New Roman" panose="02020603050405020304" pitchFamily="18" charset="0"/>
              </a:rPr>
              <a:t>Chương</a:t>
            </a:r>
            <a:r>
              <a:rPr lang="en-US" sz="4400" b="1" dirty="0">
                <a:solidFill>
                  <a:srgbClr val="C00000"/>
                </a:solidFill>
                <a:latin typeface="Times New Roman" panose="02020603050405020304" pitchFamily="18" charset="0"/>
                <a:cs typeface="Times New Roman" panose="02020603050405020304" pitchFamily="18" charset="0"/>
              </a:rPr>
              <a:t> IV.  ÂM THANH</a:t>
            </a:r>
          </a:p>
        </p:txBody>
      </p:sp>
      <p:sp>
        <p:nvSpPr>
          <p:cNvPr id="5" name="Subtitle 2"/>
          <p:cNvSpPr txBox="1">
            <a:spLocks/>
          </p:cNvSpPr>
          <p:nvPr/>
        </p:nvSpPr>
        <p:spPr>
          <a:xfrm>
            <a:off x="2585885" y="1123379"/>
            <a:ext cx="8463284"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12.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12. SÓNG ÂM</a:t>
            </a:r>
          </a:p>
          <a:p>
            <a:pPr marL="0" indent="0" algn="ctr">
              <a:buNone/>
            </a:pPr>
            <a:r>
              <a:rPr lang="en-US" sz="4400" b="1" dirty="0">
                <a:solidFill>
                  <a:srgbClr val="FF0000"/>
                </a:solidFill>
                <a:latin typeface="Times New Roman" panose="02020603050405020304" pitchFamily="18" charset="0"/>
                <a:cs typeface="Times New Roman" panose="02020603050405020304" pitchFamily="18" charset="0"/>
              </a:rPr>
              <a:t>     (3 </a:t>
            </a: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6" name="Subtitle 2"/>
          <p:cNvSpPr txBox="1">
            <a:spLocks/>
          </p:cNvSpPr>
          <p:nvPr/>
        </p:nvSpPr>
        <p:spPr>
          <a:xfrm>
            <a:off x="1143000" y="2529046"/>
            <a:ext cx="7529774"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dirty="0">
                <a:solidFill>
                  <a:schemeClr val="tx2">
                    <a:lumMod val="50000"/>
                  </a:schemeClr>
                </a:solidFill>
                <a:latin typeface="Times New Roman" panose="02020603050405020304" pitchFamily="18" charset="0"/>
                <a:cs typeface="Times New Roman" panose="02020603050405020304" pitchFamily="18" charset="0"/>
              </a:rPr>
              <a:t>I. Dao </a:t>
            </a:r>
            <a:r>
              <a:rPr lang="en-US" sz="4400" dirty="0" err="1">
                <a:solidFill>
                  <a:schemeClr val="tx2">
                    <a:lumMod val="50000"/>
                  </a:schemeClr>
                </a:solidFill>
                <a:latin typeface="Times New Roman" panose="02020603050405020304" pitchFamily="18" charset="0"/>
                <a:cs typeface="Times New Roman" panose="02020603050405020304" pitchFamily="18" charset="0"/>
              </a:rPr>
              <a:t>động</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và</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sóng</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tiết</a:t>
            </a:r>
            <a:r>
              <a:rPr lang="en-US" sz="4400" dirty="0">
                <a:solidFill>
                  <a:schemeClr val="tx2">
                    <a:lumMod val="50000"/>
                  </a:schemeClr>
                </a:solidFill>
                <a:latin typeface="Times New Roman" panose="02020603050405020304" pitchFamily="18" charset="0"/>
                <a:cs typeface="Times New Roman" panose="02020603050405020304" pitchFamily="18" charset="0"/>
              </a:rPr>
              <a:t> 1)</a:t>
            </a:r>
          </a:p>
        </p:txBody>
      </p:sp>
      <p:sp>
        <p:nvSpPr>
          <p:cNvPr id="7" name="Subtitle 2"/>
          <p:cNvSpPr txBox="1">
            <a:spLocks/>
          </p:cNvSpPr>
          <p:nvPr/>
        </p:nvSpPr>
        <p:spPr>
          <a:xfrm>
            <a:off x="1091045" y="3429990"/>
            <a:ext cx="5257800" cy="15415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dirty="0">
                <a:solidFill>
                  <a:schemeClr val="tx2">
                    <a:lumMod val="50000"/>
                  </a:schemeClr>
                </a:solidFill>
                <a:latin typeface="Times New Roman" panose="02020603050405020304" pitchFamily="18" charset="0"/>
                <a:cs typeface="Times New Roman" panose="02020603050405020304" pitchFamily="18" charset="0"/>
              </a:rPr>
              <a:t>II. </a:t>
            </a:r>
            <a:r>
              <a:rPr lang="en-US" sz="4400" dirty="0" err="1">
                <a:solidFill>
                  <a:schemeClr val="tx2">
                    <a:lumMod val="50000"/>
                  </a:schemeClr>
                </a:solidFill>
                <a:latin typeface="Times New Roman" panose="02020603050405020304" pitchFamily="18" charset="0"/>
                <a:cs typeface="Times New Roman" panose="02020603050405020304" pitchFamily="18" charset="0"/>
              </a:rPr>
              <a:t>Nguồn</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âm</a:t>
            </a:r>
            <a:endParaRPr lang="en-US" sz="4400" dirty="0">
              <a:solidFill>
                <a:schemeClr val="tx2">
                  <a:lumMod val="50000"/>
                </a:schemeClr>
              </a:solidFill>
              <a:latin typeface="Times New Roman" panose="02020603050405020304" pitchFamily="18" charset="0"/>
              <a:cs typeface="Times New Roman" panose="02020603050405020304" pitchFamily="18" charset="0"/>
            </a:endParaRPr>
          </a:p>
          <a:p>
            <a:pPr marL="0" indent="0">
              <a:buNone/>
            </a:pPr>
            <a:r>
              <a:rPr lang="en-US" sz="4400" dirty="0">
                <a:solidFill>
                  <a:schemeClr val="tx2">
                    <a:lumMod val="50000"/>
                  </a:schemeClr>
                </a:solidFill>
                <a:latin typeface="Times New Roman" panose="02020603050405020304" pitchFamily="18" charset="0"/>
                <a:cs typeface="Times New Roman" panose="02020603050405020304" pitchFamily="18" charset="0"/>
              </a:rPr>
              <a:t>III. </a:t>
            </a:r>
            <a:r>
              <a:rPr lang="en-US" sz="4400" dirty="0" err="1">
                <a:solidFill>
                  <a:schemeClr val="tx2">
                    <a:lumMod val="50000"/>
                  </a:schemeClr>
                </a:solidFill>
                <a:latin typeface="Times New Roman" panose="02020603050405020304" pitchFamily="18" charset="0"/>
                <a:cs typeface="Times New Roman" panose="02020603050405020304" pitchFamily="18" charset="0"/>
              </a:rPr>
              <a:t>Sóng</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âm</a:t>
            </a:r>
            <a:r>
              <a:rPr lang="en-US" sz="4400" dirty="0">
                <a:solidFill>
                  <a:schemeClr val="tx2">
                    <a:lumMod val="50000"/>
                  </a:schemeClr>
                </a:solidFill>
                <a:latin typeface="Times New Roman" panose="02020603050405020304" pitchFamily="18" charset="0"/>
                <a:cs typeface="Times New Roman" panose="02020603050405020304" pitchFamily="18" charset="0"/>
              </a:rPr>
              <a:t>          </a:t>
            </a:r>
          </a:p>
          <a:p>
            <a:pPr marL="0" indent="0">
              <a:buNone/>
            </a:pPr>
            <a:endParaRPr lang="en-US" sz="44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1007917" y="5134840"/>
            <a:ext cx="9379527" cy="13075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dirty="0">
                <a:solidFill>
                  <a:schemeClr val="tx2">
                    <a:lumMod val="50000"/>
                  </a:schemeClr>
                </a:solidFill>
                <a:latin typeface="Times New Roman" panose="02020603050405020304" pitchFamily="18" charset="0"/>
                <a:cs typeface="Times New Roman" panose="02020603050405020304" pitchFamily="18" charset="0"/>
              </a:rPr>
              <a:t>IV. </a:t>
            </a:r>
            <a:r>
              <a:rPr lang="en-US" sz="4400" dirty="0" err="1">
                <a:solidFill>
                  <a:schemeClr val="tx2">
                    <a:lumMod val="50000"/>
                  </a:schemeClr>
                </a:solidFill>
                <a:latin typeface="Times New Roman" panose="02020603050405020304" pitchFamily="18" charset="0"/>
                <a:cs typeface="Times New Roman" panose="02020603050405020304" pitchFamily="18" charset="0"/>
              </a:rPr>
              <a:t>Các</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môi</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trường</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truyền</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âm</a:t>
            </a:r>
            <a:r>
              <a:rPr lang="en-US" sz="4400" dirty="0">
                <a:solidFill>
                  <a:schemeClr val="tx2">
                    <a:lumMod val="50000"/>
                  </a:schemeClr>
                </a:solidFill>
                <a:latin typeface="Times New Roman" panose="02020603050405020304" pitchFamily="18" charset="0"/>
                <a:cs typeface="Times New Roman" panose="02020603050405020304" pitchFamily="18" charset="0"/>
              </a:rPr>
              <a:t> (</a:t>
            </a:r>
            <a:r>
              <a:rPr lang="en-US" sz="4400" dirty="0" err="1">
                <a:solidFill>
                  <a:schemeClr val="tx2">
                    <a:lumMod val="50000"/>
                  </a:schemeClr>
                </a:solidFill>
                <a:latin typeface="Times New Roman" panose="02020603050405020304" pitchFamily="18" charset="0"/>
                <a:cs typeface="Times New Roman" panose="02020603050405020304" pitchFamily="18" charset="0"/>
              </a:rPr>
              <a:t>tiết</a:t>
            </a:r>
            <a:r>
              <a:rPr lang="en-US" sz="4400" dirty="0">
                <a:solidFill>
                  <a:schemeClr val="tx2">
                    <a:lumMod val="50000"/>
                  </a:schemeClr>
                </a:solidFill>
                <a:latin typeface="Times New Roman" panose="02020603050405020304" pitchFamily="18" charset="0"/>
                <a:cs typeface="Times New Roman" panose="02020603050405020304" pitchFamily="18" charset="0"/>
              </a:rPr>
              <a:t> 3)</a:t>
            </a:r>
          </a:p>
        </p:txBody>
      </p:sp>
      <p:sp>
        <p:nvSpPr>
          <p:cNvPr id="9" name="Subtitle 2"/>
          <p:cNvSpPr txBox="1">
            <a:spLocks/>
          </p:cNvSpPr>
          <p:nvPr/>
        </p:nvSpPr>
        <p:spPr>
          <a:xfrm>
            <a:off x="2805545" y="4389220"/>
            <a:ext cx="5257800"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44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0" name="Right Brace 9"/>
          <p:cNvSpPr/>
          <p:nvPr/>
        </p:nvSpPr>
        <p:spPr>
          <a:xfrm>
            <a:off x="4523509" y="3875411"/>
            <a:ext cx="533400" cy="9587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Subtitle 2"/>
          <p:cNvSpPr txBox="1">
            <a:spLocks/>
          </p:cNvSpPr>
          <p:nvPr/>
        </p:nvSpPr>
        <p:spPr>
          <a:xfrm>
            <a:off x="5694217" y="3871800"/>
            <a:ext cx="2971800"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dirty="0">
                <a:solidFill>
                  <a:schemeClr val="tx2">
                    <a:lumMod val="50000"/>
                  </a:schemeClr>
                </a:solidFill>
                <a:latin typeface="Times New Roman" panose="02020603050405020304" pitchFamily="18" charset="0"/>
                <a:cs typeface="Times New Roman" panose="02020603050405020304" pitchFamily="18" charset="0"/>
              </a:rPr>
              <a:t>(</a:t>
            </a:r>
            <a:r>
              <a:rPr lang="en-US" sz="4400" dirty="0" err="1">
                <a:solidFill>
                  <a:schemeClr val="tx2">
                    <a:lumMod val="50000"/>
                  </a:schemeClr>
                </a:solidFill>
                <a:latin typeface="Times New Roman" panose="02020603050405020304" pitchFamily="18" charset="0"/>
                <a:cs typeface="Times New Roman" panose="02020603050405020304" pitchFamily="18" charset="0"/>
              </a:rPr>
              <a:t>tiết</a:t>
            </a:r>
            <a:r>
              <a:rPr lang="en-US" sz="4400" dirty="0">
                <a:solidFill>
                  <a:schemeClr val="tx2">
                    <a:lumMod val="50000"/>
                  </a:schemeClr>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95311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1)">
                                      <p:cBhvr>
                                        <p:cTn id="3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txBox="1">
            <a:spLocks noGrp="1"/>
          </p:cNvSpPr>
          <p:nvPr>
            <p:ph type="title"/>
          </p:nvPr>
        </p:nvSpPr>
        <p:spPr>
          <a:xfrm>
            <a:off x="2433484" y="47600"/>
            <a:ext cx="7162800" cy="114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solidFill>
                  <a:srgbClr val="FF0000"/>
                </a:solidFill>
                <a:latin typeface="Times New Roman" panose="02020603050405020304" pitchFamily="18" charset="0"/>
                <a:cs typeface="Times New Roman" panose="02020603050405020304" pitchFamily="18" charset="0"/>
              </a:rPr>
              <a:t>Tiết</a:t>
            </a:r>
            <a:r>
              <a:rPr lang="en-US" sz="4400" b="1" dirty="0">
                <a:solidFill>
                  <a:srgbClr val="FF0000"/>
                </a:solidFill>
                <a:latin typeface="Times New Roman" panose="02020603050405020304" pitchFamily="18" charset="0"/>
                <a:cs typeface="Times New Roman" panose="02020603050405020304" pitchFamily="18" charset="0"/>
              </a:rPr>
              <a:t> 12.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12. SÓNG ÂM</a:t>
            </a:r>
          </a:p>
        </p:txBody>
      </p:sp>
      <p:sp>
        <p:nvSpPr>
          <p:cNvPr id="14" name="Subtitle 2"/>
          <p:cNvSpPr txBox="1">
            <a:spLocks noGrp="1"/>
          </p:cNvSpPr>
          <p:nvPr>
            <p:ph idx="1"/>
          </p:nvPr>
        </p:nvSpPr>
        <p:spPr>
          <a:xfrm>
            <a:off x="1023330" y="4009158"/>
            <a:ext cx="10515600" cy="156375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latin typeface="Times New Roman" pitchFamily="18" charset="0"/>
                <a:cs typeface="Times New Roman" pitchFamily="18" charset="0"/>
                <a:sym typeface="Wingdings" pitchFamily="2" charset="2"/>
              </a:rPr>
              <a:t>b. </a:t>
            </a:r>
            <a:r>
              <a:rPr lang="en-US" sz="4400" b="1" dirty="0" err="1">
                <a:latin typeface="Times New Roman" pitchFamily="18" charset="0"/>
                <a:cs typeface="Times New Roman" pitchFamily="18" charset="0"/>
                <a:sym typeface="Wingdings" pitchFamily="2" charset="2"/>
              </a:rPr>
              <a:t>Kết</a:t>
            </a:r>
            <a:r>
              <a:rPr lang="en-US" sz="4400" b="1" dirty="0">
                <a:latin typeface="Times New Roman" pitchFamily="18" charset="0"/>
                <a:cs typeface="Times New Roman" pitchFamily="18" charset="0"/>
                <a:sym typeface="Wingdings" pitchFamily="2" charset="2"/>
              </a:rPr>
              <a:t> </a:t>
            </a:r>
            <a:r>
              <a:rPr lang="en-US" sz="4400" b="1" dirty="0" err="1">
                <a:latin typeface="Times New Roman" pitchFamily="18" charset="0"/>
                <a:cs typeface="Times New Roman" pitchFamily="18" charset="0"/>
                <a:sym typeface="Wingdings" pitchFamily="2" charset="2"/>
              </a:rPr>
              <a:t>luận</a:t>
            </a:r>
            <a:r>
              <a:rPr lang="en-US" sz="4400" b="1" dirty="0">
                <a:latin typeface="Times New Roman" pitchFamily="18" charset="0"/>
                <a:cs typeface="Times New Roman" pitchFamily="18" charset="0"/>
                <a:sym typeface="Wingdings" pitchFamily="2" charset="2"/>
              </a:rPr>
              <a:t>:</a:t>
            </a:r>
          </a:p>
          <a:p>
            <a:pPr marL="0" indent="0">
              <a:buNone/>
            </a:pPr>
            <a:r>
              <a:rPr lang="en-US" sz="4400" b="1" dirty="0">
                <a:solidFill>
                  <a:srgbClr val="002060"/>
                </a:solidFill>
                <a:latin typeface="Times New Roman" pitchFamily="18" charset="0"/>
                <a:cs typeface="Times New Roman" pitchFamily="18" charset="0"/>
                <a:sym typeface="Wingdings" pitchFamily="2" charset="2"/>
              </a:rPr>
              <a:t> </a:t>
            </a:r>
            <a:r>
              <a:rPr lang="en-US" sz="4400" dirty="0" err="1">
                <a:solidFill>
                  <a:srgbClr val="002060"/>
                </a:solidFill>
                <a:latin typeface="Times New Roman" panose="02020603050405020304" pitchFamily="18" charset="0"/>
                <a:cs typeface="Times New Roman" panose="02020603050405020304" pitchFamily="18" charset="0"/>
              </a:rPr>
              <a:t>Chuyển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động</a:t>
            </a:r>
            <a:r>
              <a:rPr lang="en-US" sz="4400" dirty="0">
                <a:solidFill>
                  <a:srgbClr val="002060"/>
                </a:solidFill>
                <a:latin typeface="Times New Roman" panose="02020603050405020304" pitchFamily="18" charset="0"/>
                <a:cs typeface="Times New Roman" panose="02020603050405020304" pitchFamily="18" charset="0"/>
              </a:rPr>
              <a:t> qua </a:t>
            </a:r>
            <a:r>
              <a:rPr lang="en-US" sz="4400" dirty="0" err="1">
                <a:solidFill>
                  <a:srgbClr val="002060"/>
                </a:solidFill>
                <a:latin typeface="Times New Roman" panose="02020603050405020304" pitchFamily="18" charset="0"/>
                <a:cs typeface="Times New Roman" panose="02020603050405020304" pitchFamily="18" charset="0"/>
              </a:rPr>
              <a:t>lại</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quanh</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vị</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trí</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cân</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bằng</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gọi</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là</a:t>
            </a:r>
            <a:r>
              <a:rPr lang="en-US" sz="4400" dirty="0">
                <a:solidFill>
                  <a:srgbClr val="002060"/>
                </a:solidFill>
                <a:latin typeface="Times New Roman" panose="02020603050405020304" pitchFamily="18" charset="0"/>
                <a:cs typeface="Times New Roman" panose="02020603050405020304" pitchFamily="18" charset="0"/>
              </a:rPr>
              <a:t>......................</a:t>
            </a:r>
          </a:p>
        </p:txBody>
      </p:sp>
      <p:sp>
        <p:nvSpPr>
          <p:cNvPr id="4" name="Subtitle 2"/>
          <p:cNvSpPr txBox="1">
            <a:spLocks/>
          </p:cNvSpPr>
          <p:nvPr/>
        </p:nvSpPr>
        <p:spPr>
          <a:xfrm>
            <a:off x="533400" y="1295400"/>
            <a:ext cx="7529774"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rgbClr val="FF0000"/>
                </a:solidFill>
                <a:latin typeface="Times New Roman" panose="02020603050405020304" pitchFamily="18" charset="0"/>
                <a:cs typeface="Times New Roman" panose="02020603050405020304" pitchFamily="18" charset="0"/>
              </a:rPr>
              <a:t>I. Dao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sóng</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6" name="Subtitle 2"/>
          <p:cNvSpPr txBox="1">
            <a:spLocks/>
          </p:cNvSpPr>
          <p:nvPr/>
        </p:nvSpPr>
        <p:spPr>
          <a:xfrm>
            <a:off x="609600" y="2286000"/>
            <a:ext cx="3124200"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solidFill>
                  <a:schemeClr val="accent1">
                    <a:lumMod val="50000"/>
                  </a:schemeClr>
                </a:solidFill>
                <a:latin typeface="Times New Roman" panose="02020603050405020304" pitchFamily="18" charset="0"/>
                <a:cs typeface="Times New Roman" panose="02020603050405020304" pitchFamily="18" charset="0"/>
              </a:rPr>
              <a:t>1. Dao </a:t>
            </a:r>
            <a:r>
              <a:rPr lang="en-US" sz="4400" b="1" dirty="0" err="1">
                <a:solidFill>
                  <a:schemeClr val="accent1">
                    <a:lumMod val="50000"/>
                  </a:schemeClr>
                </a:solidFill>
                <a:latin typeface="Times New Roman" panose="02020603050405020304" pitchFamily="18" charset="0"/>
                <a:cs typeface="Times New Roman" panose="02020603050405020304" pitchFamily="18" charset="0"/>
              </a:rPr>
              <a:t>động</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937605" y="3147579"/>
            <a:ext cx="3854245"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Thí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nghiệm</a:t>
            </a:r>
            <a:r>
              <a:rPr lang="en-US" sz="4400" b="1" dirty="0">
                <a:latin typeface="Times New Roman" panose="02020603050405020304" pitchFamily="18" charset="0"/>
                <a:cs typeface="Times New Roman" panose="02020603050405020304" pitchFamily="18" charset="0"/>
              </a:rPr>
              <a:t>: </a:t>
            </a:r>
          </a:p>
        </p:txBody>
      </p:sp>
      <p:sp>
        <p:nvSpPr>
          <p:cNvPr id="12" name="Title 1"/>
          <p:cNvSpPr txBox="1">
            <a:spLocks/>
          </p:cNvSpPr>
          <p:nvPr/>
        </p:nvSpPr>
        <p:spPr>
          <a:xfrm>
            <a:off x="937605" y="37749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nặng</a:t>
            </a:r>
            <a:r>
              <a:rPr lang="en-US" dirty="0">
                <a:latin typeface="Times New Roman" panose="02020603050405020304" pitchFamily="18" charset="0"/>
                <a:cs typeface="Times New Roman" panose="02020603050405020304" pitchFamily="18" charset="0"/>
              </a:rPr>
              <a:t>.</a:t>
            </a:r>
          </a:p>
        </p:txBody>
      </p:sp>
      <p:sp>
        <p:nvSpPr>
          <p:cNvPr id="9" name="Subtitle 2"/>
          <p:cNvSpPr txBox="1">
            <a:spLocks/>
          </p:cNvSpPr>
          <p:nvPr/>
        </p:nvSpPr>
        <p:spPr>
          <a:xfrm>
            <a:off x="2433484" y="5251376"/>
            <a:ext cx="3124200" cy="76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err="1">
                <a:solidFill>
                  <a:srgbClr val="FF0000"/>
                </a:solidFill>
                <a:latin typeface="Times New Roman" panose="02020603050405020304" pitchFamily="18" charset="0"/>
                <a:cs typeface="Times New Roman" panose="02020603050405020304" pitchFamily="18" charset="0"/>
              </a:rPr>
              <a:t>dao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động</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37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xit" presetSubtype="1" fill="hold" grpId="1" nodeType="clickEffect">
                                  <p:stCondLst>
                                    <p:cond delay="0"/>
                                  </p:stCondLst>
                                  <p:childTnLst>
                                    <p:animEffect transition="out" filter="wheel(1)">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 calcmode="lin" valueType="num">
                                      <p:cBhvr additive="base">
                                        <p:cTn id="3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 calcmode="lin" valueType="num">
                                      <p:cBhvr additive="base">
                                        <p:cTn id="44"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4" grpId="0"/>
      <p:bldP spid="6" grpId="0"/>
      <p:bldP spid="8" grpId="0"/>
      <p:bldP spid="12" grpId="0"/>
      <p:bldP spid="12" grpId="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ường Học Của Ô Tô - Phim Hoạt Hình 3D Trẻ Em 2018- Nhiệm Vụ Của Xe Cứu Hỏa (online-video-cutter.com)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68650" y="-101600"/>
            <a:ext cx="5802313" cy="4351338"/>
          </a:xfrm>
        </p:spPr>
      </p:pic>
      <p:sp>
        <p:nvSpPr>
          <p:cNvPr id="5" name="Subtitle 2"/>
          <p:cNvSpPr txBox="1">
            <a:spLocks/>
          </p:cNvSpPr>
          <p:nvPr/>
        </p:nvSpPr>
        <p:spPr>
          <a:xfrm>
            <a:off x="96622" y="4632249"/>
            <a:ext cx="12021397" cy="13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ô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tô</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dao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3605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41293" y="5096923"/>
            <a:ext cx="11202880" cy="1325563"/>
          </a:xfrm>
        </p:spPr>
        <p:txBody>
          <a:bodyPr>
            <a:norm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tròn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kim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dao</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4" name="Đồng-hồ-qua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24150" y="0"/>
            <a:ext cx="5802313" cy="4351338"/>
          </a:xfrm>
        </p:spPr>
      </p:pic>
    </p:spTree>
    <p:extLst>
      <p:ext uri="{BB962C8B-B14F-4D97-AF65-F5344CB8AC3E}">
        <p14:creationId xmlns:p14="http://schemas.microsoft.com/office/powerpoint/2010/main" val="301548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6"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784</TotalTime>
  <Words>1667</Words>
  <Application>Microsoft Office PowerPoint</Application>
  <PresentationFormat>Widescreen</PresentationFormat>
  <Paragraphs>160</Paragraphs>
  <Slides>44</Slides>
  <Notes>4</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.VnTimeH</vt:lpstr>
      <vt:lpstr>Arial</vt:lpstr>
      <vt:lpstr>Calibri</vt:lpstr>
      <vt:lpstr>Fira Sans Extra Condensed Medium</vt:lpstr>
      <vt:lpstr>Roboto</vt:lpstr>
      <vt:lpstr>Tahoma</vt:lpstr>
      <vt:lpstr>Times New Roman</vt:lpstr>
      <vt:lpstr>Trebuchet MS</vt:lpstr>
      <vt:lpstr>Wingdings</vt:lpstr>
      <vt:lpstr>Wingdings 3</vt:lpstr>
      <vt:lpstr>Facet</vt:lpstr>
      <vt:lpstr>Bài 12. SÓNG ÂM</vt:lpstr>
      <vt:lpstr>KIỂM TRA BÀI CŨ</vt:lpstr>
      <vt:lpstr>PowerPoint Presentation</vt:lpstr>
      <vt:lpstr>Nguyên nhân chủ yếu gây ra TNGT: - Vi phạm tốc độ. - Vi phạm khoảng cách an toàn trong tham gia giao thông. Cách khắc phục:  - Phải hiểu rõ về ảnh hưởng của tốc độ trong ATGT. - Biết được khoảng cách an toàn giữa các phương tiện giao thông.</vt:lpstr>
      <vt:lpstr>PowerPoint Presentation</vt:lpstr>
      <vt:lpstr>PowerPoint Presentation</vt:lpstr>
      <vt:lpstr>Tiết 12. Bài 12. SÓNG ÂM</vt:lpstr>
      <vt:lpstr>PowerPoint Presentation</vt:lpstr>
      <vt:lpstr>Chuyển động tròn của kim đồng hồ có phải là dao động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2. Trong các vật sau đây, vật nào được coi là dao động?</vt:lpstr>
      <vt:lpstr>Dao động và sóng </vt:lpstr>
      <vt:lpstr>PowerPoint Presentation</vt:lpstr>
      <vt:lpstr>Câu 3. Điều nào sau đây nói về sóng là sai?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ngoài vũ trụ, các phi hành gia phải nói chuyện bằng bộ đàm hoặc kí hiệu?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NightFury</dc:creator>
  <cp:lastModifiedBy>Admin</cp:lastModifiedBy>
  <cp:revision>91</cp:revision>
  <dcterms:created xsi:type="dcterms:W3CDTF">2022-10-11T14:18:59Z</dcterms:created>
  <dcterms:modified xsi:type="dcterms:W3CDTF">2025-05-17T16:00:56Z</dcterms:modified>
</cp:coreProperties>
</file>