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304" r:id="rId2"/>
    <p:sldId id="274" r:id="rId3"/>
    <p:sldId id="321" r:id="rId4"/>
    <p:sldId id="322" r:id="rId5"/>
    <p:sldId id="303" r:id="rId6"/>
    <p:sldId id="361" r:id="rId7"/>
    <p:sldId id="260" r:id="rId8"/>
    <p:sldId id="315" r:id="rId9"/>
    <p:sldId id="340" r:id="rId10"/>
    <p:sldId id="341" r:id="rId11"/>
    <p:sldId id="342" r:id="rId12"/>
    <p:sldId id="345" r:id="rId13"/>
    <p:sldId id="363" r:id="rId14"/>
    <p:sldId id="360" r:id="rId15"/>
    <p:sldId id="312" r:id="rId16"/>
    <p:sldId id="350" r:id="rId17"/>
    <p:sldId id="381" r:id="rId18"/>
    <p:sldId id="382" r:id="rId19"/>
    <p:sldId id="364" r:id="rId20"/>
    <p:sldId id="308" r:id="rId21"/>
    <p:sldId id="383" r:id="rId22"/>
    <p:sldId id="384" r:id="rId23"/>
    <p:sldId id="385" r:id="rId24"/>
    <p:sldId id="386" r:id="rId25"/>
    <p:sldId id="314" r:id="rId26"/>
    <p:sldId id="353" r:id="rId27"/>
    <p:sldId id="355" r:id="rId28"/>
    <p:sldId id="387" r:id="rId29"/>
    <p:sldId id="370" r:id="rId30"/>
    <p:sldId id="369" r:id="rId31"/>
    <p:sldId id="388" r:id="rId32"/>
    <p:sldId id="356" r:id="rId33"/>
    <p:sldId id="368" r:id="rId34"/>
    <p:sldId id="389" r:id="rId35"/>
    <p:sldId id="357" r:id="rId36"/>
    <p:sldId id="358" r:id="rId37"/>
    <p:sldId id="390" r:id="rId38"/>
    <p:sldId id="391" r:id="rId39"/>
    <p:sldId id="392" r:id="rId40"/>
    <p:sldId id="393" r:id="rId41"/>
    <p:sldId id="261" r:id="rId42"/>
    <p:sldId id="265" r:id="rId43"/>
  </p:sldIdLst>
  <p:sldSz cx="18288000" cy="10287000"/>
  <p:notesSz cx="6858000" cy="9144000"/>
  <p:embeddedFontLst>
    <p:embeddedFont>
      <p:font typeface="Calibri" panose="020F0502020204030204" pitchFamily="34" charset="0"/>
      <p:regular r:id="rId45"/>
      <p:bold r:id="rId46"/>
      <p:italic r:id="rId47"/>
      <p:boldItalic r:id="rId48"/>
    </p:embeddedFont>
    <p:embeddedFont>
      <p:font typeface="Cambria Math" panose="02040503050406030204" pitchFamily="18" charset="0"/>
      <p:regular r:id="rId49"/>
    </p:embeddedFont>
    <p:embeddedFont>
      <p:font typeface="Londrina Solid" panose="020B0604020202020204"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3A3568-5D6B-4628-8E5E-F4CA02B7B6C4}">
          <p14:sldIdLst>
            <p14:sldId id="304"/>
            <p14:sldId id="274"/>
            <p14:sldId id="321"/>
            <p14:sldId id="322"/>
            <p14:sldId id="303"/>
            <p14:sldId id="361"/>
            <p14:sldId id="260"/>
            <p14:sldId id="315"/>
            <p14:sldId id="340"/>
            <p14:sldId id="341"/>
            <p14:sldId id="342"/>
            <p14:sldId id="345"/>
            <p14:sldId id="363"/>
            <p14:sldId id="360"/>
            <p14:sldId id="312"/>
            <p14:sldId id="350"/>
            <p14:sldId id="381"/>
            <p14:sldId id="382"/>
            <p14:sldId id="364"/>
            <p14:sldId id="308"/>
            <p14:sldId id="383"/>
            <p14:sldId id="384"/>
            <p14:sldId id="385"/>
            <p14:sldId id="386"/>
            <p14:sldId id="314"/>
            <p14:sldId id="353"/>
            <p14:sldId id="355"/>
            <p14:sldId id="387"/>
            <p14:sldId id="370"/>
            <p14:sldId id="369"/>
            <p14:sldId id="388"/>
            <p14:sldId id="356"/>
            <p14:sldId id="368"/>
            <p14:sldId id="389"/>
            <p14:sldId id="357"/>
            <p14:sldId id="358"/>
            <p14:sldId id="390"/>
            <p14:sldId id="391"/>
            <p14:sldId id="392"/>
            <p14:sldId id="393"/>
            <p14:sldId id="261"/>
            <p14:sldId id="265"/>
          </p14:sldIdLst>
        </p14:section>
        <p14:section name="Untitled Section" id="{F60D2743-741A-44DC-97EB-1AC069DD433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B54A24"/>
    <a:srgbClr val="FFCC66"/>
    <a:srgbClr val="FFFF99"/>
    <a:srgbClr val="E8734A"/>
    <a:srgbClr val="A05B3D"/>
    <a:srgbClr val="B09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varScale="1">
        <p:scale>
          <a:sx n="40" d="100"/>
          <a:sy n="40" d="100"/>
        </p:scale>
        <p:origin x="828"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BC7F5-0044-4A1A-A605-28FD9D802D6B}" type="datetimeFigureOut">
              <a:rPr lang="en-US" smtClean="0"/>
              <a:t>4/14/2023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42A09-C99B-4EC5-BBF0-5B4765541B98}" type="slidenum">
              <a:rPr lang="en-US" smtClean="0"/>
              <a:t>‹#›</a:t>
            </a:fld>
            <a:endParaRPr lang="en-US" dirty="0"/>
          </a:p>
        </p:txBody>
      </p:sp>
    </p:spTree>
    <p:extLst>
      <p:ext uri="{BB962C8B-B14F-4D97-AF65-F5344CB8AC3E}">
        <p14:creationId xmlns:p14="http://schemas.microsoft.com/office/powerpoint/2010/main" val="296004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4</a:t>
            </a:fld>
            <a:endParaRPr lang="en-US"/>
          </a:p>
        </p:txBody>
      </p:sp>
    </p:spTree>
    <p:extLst>
      <p:ext uri="{BB962C8B-B14F-4D97-AF65-F5344CB8AC3E}">
        <p14:creationId xmlns:p14="http://schemas.microsoft.com/office/powerpoint/2010/main" val="4090445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06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071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25</a:t>
            </a:fld>
            <a:endParaRPr lang="en-US"/>
          </a:p>
        </p:txBody>
      </p:sp>
    </p:spTree>
    <p:extLst>
      <p:ext uri="{BB962C8B-B14F-4D97-AF65-F5344CB8AC3E}">
        <p14:creationId xmlns:p14="http://schemas.microsoft.com/office/powerpoint/2010/main" val="306879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796986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072198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040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808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683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71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20315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7</a:t>
            </a:fld>
            <a:endParaRPr lang="en-US"/>
          </a:p>
        </p:txBody>
      </p:sp>
    </p:spTree>
    <p:extLst>
      <p:ext uri="{BB962C8B-B14F-4D97-AF65-F5344CB8AC3E}">
        <p14:creationId xmlns:p14="http://schemas.microsoft.com/office/powerpoint/2010/main" val="3247006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60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020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233828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941322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747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283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126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738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8</a:t>
            </a:fld>
            <a:endParaRPr lang="en-US"/>
          </a:p>
        </p:txBody>
      </p:sp>
    </p:spTree>
    <p:extLst>
      <p:ext uri="{BB962C8B-B14F-4D97-AF65-F5344CB8AC3E}">
        <p14:creationId xmlns:p14="http://schemas.microsoft.com/office/powerpoint/2010/main" val="728191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508622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15</a:t>
            </a:fld>
            <a:endParaRPr lang="en-US"/>
          </a:p>
        </p:txBody>
      </p:sp>
    </p:spTree>
    <p:extLst>
      <p:ext uri="{BB962C8B-B14F-4D97-AF65-F5344CB8AC3E}">
        <p14:creationId xmlns:p14="http://schemas.microsoft.com/office/powerpoint/2010/main" val="631960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319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20</a:t>
            </a:fld>
            <a:endParaRPr lang="en-US"/>
          </a:p>
        </p:txBody>
      </p:sp>
    </p:spTree>
    <p:extLst>
      <p:ext uri="{BB962C8B-B14F-4D97-AF65-F5344CB8AC3E}">
        <p14:creationId xmlns:p14="http://schemas.microsoft.com/office/powerpoint/2010/main" val="2735637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360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34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4/14/2023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46" Type="http://schemas.openxmlformats.org/officeDocument/2006/relationships/image" Target="../media/image37.png"/><Relationship Id="rId1" Type="http://schemas.openxmlformats.org/officeDocument/2006/relationships/slideLayout" Target="../slideLayouts/slideLayout7.xml"/><Relationship Id="rId45" Type="http://schemas.openxmlformats.org/officeDocument/2006/relationships/image" Target="../media/image32.png"/><Relationship Id="rId4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45" Type="http://schemas.openxmlformats.org/officeDocument/2006/relationships/image" Target="../media/image36.png"/><Relationship Id="rId5" Type="http://schemas.openxmlformats.org/officeDocument/2006/relationships/image" Target="../media/image16.svg"/><Relationship Id="rId44" Type="http://schemas.openxmlformats.org/officeDocument/2006/relationships/image" Target="../media/image40.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51" Type="http://schemas.openxmlformats.org/officeDocument/2006/relationships/image" Target="../media/image46.png"/><Relationship Id="rId3" Type="http://schemas.microsoft.com/office/2007/relationships/hdphoto" Target="../media/hdphoto2.wdp"/><Relationship Id="rId50"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1"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svg"/></Relationships>
</file>

<file path=ppt/slides/_rels/slide16.xml.rels><?xml version="1.0" encoding="UTF-8" standalone="yes"?>
<Relationships xmlns="http://schemas.openxmlformats.org/package/2006/relationships"><Relationship Id="rId47" Type="http://schemas.openxmlformats.org/officeDocument/2006/relationships/image" Target="../media/image55.png"/><Relationship Id="rId46" Type="http://schemas.openxmlformats.org/officeDocument/2006/relationships/image" Target="../media/image54.png"/><Relationship Id="rId1" Type="http://schemas.openxmlformats.org/officeDocument/2006/relationships/slideLayout" Target="../slideLayouts/slideLayout7.xml"/><Relationship Id="rId45" Type="http://schemas.openxmlformats.org/officeDocument/2006/relationships/image" Target="../media/image45.png"/><Relationship Id="rId44" Type="http://schemas.openxmlformats.org/officeDocument/2006/relationships/image" Target="../media/image52.png"/><Relationship Id="rId48"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1" Type="http://schemas.openxmlformats.org/officeDocument/2006/relationships/image" Target="../media/image43.png"/><Relationship Id="rId2" Type="http://schemas.openxmlformats.org/officeDocument/2006/relationships/notesSlide" Target="../notesSlides/notesSlide6.xml"/><Relationship Id="rId20"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42.svg"/><Relationship Id="rId22" Type="http://schemas.openxmlformats.org/officeDocument/2006/relationships/image" Target="../media/image58.png"/></Relationships>
</file>

<file path=ppt/slides/_rels/slide18.xml.rels><?xml version="1.0" encoding="UTF-8" standalone="yes"?>
<Relationships xmlns="http://schemas.openxmlformats.org/package/2006/relationships"><Relationship Id="rId47" Type="http://schemas.openxmlformats.org/officeDocument/2006/relationships/image" Target="../media/image63.png"/><Relationship Id="rId46" Type="http://schemas.openxmlformats.org/officeDocument/2006/relationships/image" Target="../media/image62.png"/><Relationship Id="rId2" Type="http://schemas.openxmlformats.org/officeDocument/2006/relationships/image" Target="../media/image47.png"/><Relationship Id="rId1" Type="http://schemas.openxmlformats.org/officeDocument/2006/relationships/slideLayout" Target="../slideLayouts/slideLayout7.xml"/><Relationship Id="rId45" Type="http://schemas.openxmlformats.org/officeDocument/2006/relationships/image" Target="../media/image61.png"/><Relationship Id="rId44" Type="http://schemas.openxmlformats.org/officeDocument/2006/relationships/image" Target="../media/image60.png"/><Relationship Id="rId48" Type="http://schemas.openxmlformats.org/officeDocument/2006/relationships/image" Target="../media/image64.png"/></Relationships>
</file>

<file path=ppt/slides/_rels/slide19.xml.rels><?xml version="1.0" encoding="UTF-8" standalone="yes"?>
<Relationships xmlns="http://schemas.openxmlformats.org/package/2006/relationships"><Relationship Id="rId47" Type="http://schemas.openxmlformats.org/officeDocument/2006/relationships/image" Target="../media/image65.png"/><Relationship Id="rId1" Type="http://schemas.openxmlformats.org/officeDocument/2006/relationships/slideLayout" Target="../slideLayouts/slideLayout7.xml"/><Relationship Id="rId49" Type="http://schemas.openxmlformats.org/officeDocument/2006/relationships/image" Target="../media/image14.png"/><Relationship Id="rId48" Type="http://schemas.openxmlformats.org/officeDocument/2006/relationships/image" Target="../media/image6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17" Type="http://schemas.openxmlformats.org/officeDocument/2006/relationships/image" Target="../media/image50.svg"/><Relationship Id="rId2" Type="http://schemas.openxmlformats.org/officeDocument/2006/relationships/notesSlide" Target="../notesSlides/notesSlide7.xml"/><Relationship Id="rId16"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48.png"/><Relationship Id="rId15" Type="http://schemas.openxmlformats.org/officeDocument/2006/relationships/image" Target="../media/image68.png"/><Relationship Id="rId4" Type="http://schemas.openxmlformats.org/officeDocument/2006/relationships/image" Target="../media/image16.svg"/></Relationships>
</file>

<file path=ppt/slides/_rels/slide21.xml.rels><?xml version="1.0" encoding="UTF-8" standalone="yes"?>
<Relationships xmlns="http://schemas.openxmlformats.org/package/2006/relationships"><Relationship Id="rId39" Type="http://schemas.openxmlformats.org/officeDocument/2006/relationships/image" Target="../media/image52.svg"/><Relationship Id="rId3" Type="http://schemas.openxmlformats.org/officeDocument/2006/relationships/image" Target="../media/image15.png"/><Relationship Id="rId38"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0.svg"/><Relationship Id="rId37" Type="http://schemas.openxmlformats.org/officeDocument/2006/relationships/image" Target="../media/image70.png"/><Relationship Id="rId5" Type="http://schemas.openxmlformats.org/officeDocument/2006/relationships/image" Target="../media/image49.png"/><Relationship Id="rId4" Type="http://schemas.openxmlformats.org/officeDocument/2006/relationships/image" Target="../media/image16.svg"/></Relationships>
</file>

<file path=ppt/slides/_rels/slide2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5.png"/><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16.svg"/></Relationships>
</file>

<file path=ppt/slides/_rels/slide2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5.png"/><Relationship Id="rId7" Type="http://schemas.openxmlformats.org/officeDocument/2006/relationships/image" Target="../media/image51.png"/><Relationship Id="rId38"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16.svg"/></Relationships>
</file>

<file path=ppt/slides/_rels/slide2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5.png"/><Relationship Id="rId7"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16.svg"/></Relationships>
</file>

<file path=ppt/slides/_rels/slide25.xml.rels><?xml version="1.0" encoding="UTF-8" standalone="yes"?>
<Relationships xmlns="http://schemas.openxmlformats.org/package/2006/relationships"><Relationship Id="rId13" Type="http://schemas.openxmlformats.org/officeDocument/2006/relationships/image" Target="../media/image77.png"/><Relationship Id="rId3" Type="http://schemas.openxmlformats.org/officeDocument/2006/relationships/image" Target="../media/image53.png"/><Relationship Id="rId12"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7.xml"/><Relationship Id="rId11" Type="http://schemas.openxmlformats.org/officeDocument/2006/relationships/image" Target="../media/image76.png"/><Relationship Id="rId10" Type="http://schemas.openxmlformats.org/officeDocument/2006/relationships/image" Target="../media/image75.png"/><Relationship Id="rId4" Type="http://schemas.openxmlformats.org/officeDocument/2006/relationships/image" Target="../media/image54.svg"/><Relationship Id="rId14" Type="http://schemas.openxmlformats.org/officeDocument/2006/relationships/image" Target="../media/image78.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12" Type="http://schemas.openxmlformats.org/officeDocument/2006/relationships/image" Target="../media/image81.png"/><Relationship Id="rId2" Type="http://schemas.openxmlformats.org/officeDocument/2006/relationships/notesSlide" Target="../notesSlides/notesSlide13.xml"/><Relationship Id="rId1" Type="http://schemas.openxmlformats.org/officeDocument/2006/relationships/slideLayout" Target="../slideLayouts/slideLayout7.xml"/><Relationship Id="rId11" Type="http://schemas.openxmlformats.org/officeDocument/2006/relationships/image" Target="../media/image59.png"/><Relationship Id="rId10" Type="http://schemas.openxmlformats.org/officeDocument/2006/relationships/image" Target="../media/image79.png"/><Relationship Id="rId4" Type="http://schemas.openxmlformats.org/officeDocument/2006/relationships/image" Target="../media/image54.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 Id="rId45" Type="http://schemas.openxmlformats.org/officeDocument/2006/relationships/image" Target="../media/image59.png"/><Relationship Id="rId44" Type="http://schemas.openxmlformats.org/officeDocument/2006/relationships/image" Target="../media/image83.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7.xml"/><Relationship Id="rId40" Type="http://schemas.openxmlformats.org/officeDocument/2006/relationships/image" Target="../media/image84.png"/></Relationships>
</file>

<file path=ppt/slides/_rels/slide29.xml.rels><?xml version="1.0" encoding="UTF-8" standalone="yes"?>
<Relationships xmlns="http://schemas.openxmlformats.org/package/2006/relationships"><Relationship Id="rId13" Type="http://schemas.openxmlformats.org/officeDocument/2006/relationships/image" Target="../media/image69.png"/><Relationship Id="rId3" Type="http://schemas.openxmlformats.org/officeDocument/2006/relationships/image" Target="../media/image53.png"/><Relationship Id="rId12" Type="http://schemas.openxmlformats.org/officeDocument/2006/relationships/image" Target="../media/image87.png"/><Relationship Id="rId2" Type="http://schemas.openxmlformats.org/officeDocument/2006/relationships/notesSlide" Target="../notesSlides/notesSlide16.xml"/><Relationship Id="rId1" Type="http://schemas.openxmlformats.org/officeDocument/2006/relationships/slideLayout" Target="../slideLayouts/slideLayout7.xml"/><Relationship Id="rId11" Type="http://schemas.openxmlformats.org/officeDocument/2006/relationships/image" Target="../media/image67.png"/><Relationship Id="rId10" Type="http://schemas.openxmlformats.org/officeDocument/2006/relationships/image" Target="../media/image85.png"/><Relationship Id="rId4" Type="http://schemas.openxmlformats.org/officeDocument/2006/relationships/image" Target="../media/image54.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 Id="rId45" Type="http://schemas.openxmlformats.org/officeDocument/2006/relationships/image" Target="../media/image67.png"/><Relationship Id="rId44" Type="http://schemas.openxmlformats.org/officeDocument/2006/relationships/image" Target="../media/image8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 Id="rId45" Type="http://schemas.openxmlformats.org/officeDocument/2006/relationships/image" Target="../media/image67.png"/><Relationship Id="rId44" Type="http://schemas.openxmlformats.org/officeDocument/2006/relationships/image" Target="../media/image90.png"/></Relationships>
</file>

<file path=ppt/slides/_rels/slide32.xml.rels><?xml version="1.0" encoding="UTF-8" standalone="yes"?>
<Relationships xmlns="http://schemas.openxmlformats.org/package/2006/relationships"><Relationship Id="rId13" Type="http://schemas.openxmlformats.org/officeDocument/2006/relationships/image" Target="../media/image72.png"/><Relationship Id="rId3" Type="http://schemas.openxmlformats.org/officeDocument/2006/relationships/image" Target="../media/image53.png"/><Relationship Id="rId12"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7.xml"/><Relationship Id="rId11" Type="http://schemas.openxmlformats.org/officeDocument/2006/relationships/image" Target="../media/image91.png"/><Relationship Id="rId5" Type="http://schemas.openxmlformats.org/officeDocument/2006/relationships/image" Target="../media/image6.png"/><Relationship Id="rId4" Type="http://schemas.openxmlformats.org/officeDocument/2006/relationships/image" Target="../media/image54.sv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 Id="rId45" Type="http://schemas.openxmlformats.org/officeDocument/2006/relationships/image" Target="../media/image71.png"/><Relationship Id="rId44" Type="http://schemas.openxmlformats.org/officeDocument/2006/relationships/image" Target="../media/image94.png"/></Relationships>
</file>

<file path=ppt/slides/_rels/slide35.xml.rels><?xml version="1.0" encoding="UTF-8" standalone="yes"?>
<Relationships xmlns="http://schemas.openxmlformats.org/package/2006/relationships"><Relationship Id="rId59" Type="http://schemas.openxmlformats.org/officeDocument/2006/relationships/image" Target="../media/image96.png"/><Relationship Id="rId2" Type="http://schemas.openxmlformats.org/officeDocument/2006/relationships/notesSlide" Target="../notesSlides/notesSlide22.xml"/><Relationship Id="rId1" Type="http://schemas.openxmlformats.org/officeDocument/2006/relationships/slideLayout" Target="../slideLayouts/slideLayout7.xml"/><Relationship Id="rId60" Type="http://schemas.openxmlformats.org/officeDocument/2006/relationships/image" Target="../media/image74.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31" Type="http://schemas.openxmlformats.org/officeDocument/2006/relationships/image" Target="../media/image98.png"/><Relationship Id="rId4" Type="http://schemas.openxmlformats.org/officeDocument/2006/relationships/image" Target="../media/image54.sv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7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31" Type="http://schemas.openxmlformats.org/officeDocument/2006/relationships/image" Target="../media/image99.png"/><Relationship Id="rId4" Type="http://schemas.openxmlformats.org/officeDocument/2006/relationships/image" Target="../media/image54.svg"/></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82.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 Id="rId15" Type="http://schemas.openxmlformats.org/officeDocument/2006/relationships/image" Target="../media/image86.png"/><Relationship Id="rId4" Type="http://schemas.openxmlformats.org/officeDocument/2006/relationships/image" Target="../media/image16.svg"/><Relationship Id="rId14" Type="http://schemas.openxmlformats.org/officeDocument/2006/relationships/image" Target="../media/image102.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16.svg"/></Relationships>
</file>

<file path=ppt/slides/_rels/slide41.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3.svg"/><Relationship Id="rId7" Type="http://schemas.openxmlformats.org/officeDocument/2006/relationships/image" Target="../media/image98.sv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96.svg"/><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 Id="rId45" Type="http://schemas.openxmlformats.org/officeDocument/2006/relationships/image" Target="../media/image18.png"/></Relationships>
</file>

<file path=ppt/slides/_rels/slide6.xml.rels><?xml version="1.0" encoding="UTF-8" standalone="yes"?>
<Relationships xmlns="http://schemas.openxmlformats.org/package/2006/relationships"><Relationship Id="rId46"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 Id="rId45"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2" Type="http://schemas.openxmlformats.org/officeDocument/2006/relationships/image" Target="../media/image19.png"/><Relationship Id="rId2" Type="http://schemas.openxmlformats.org/officeDocument/2006/relationships/notesSlide" Target="../notesSlides/notesSlide2.xml"/><Relationship Id="rId41" Type="http://schemas.openxmlformats.org/officeDocument/2006/relationships/image" Target="../media/image25.png"/><Relationship Id="rId1" Type="http://schemas.openxmlformats.org/officeDocument/2006/relationships/slideLayout" Target="../slideLayouts/slideLayout7.xml"/><Relationship Id="rId40"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11"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46"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45"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76400" y="-20956"/>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5" name="Google Shape;558;p31"/>
          <p:cNvSpPr txBox="1">
            <a:spLocks/>
          </p:cNvSpPr>
          <p:nvPr/>
        </p:nvSpPr>
        <p:spPr>
          <a:xfrm>
            <a:off x="5410200" y="495300"/>
            <a:ext cx="7266345" cy="8413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F2E8DD"/>
              </a:buClr>
              <a:buSzPts val="3500"/>
              <a:buFont typeface="Londrina Solid"/>
              <a:buNone/>
              <a:tabLst/>
              <a:defRPr/>
            </a:pPr>
            <a:r>
              <a:rPr kumimoji="0" lang="en-US" sz="6000" b="1" i="0" u="none" strike="noStrike" kern="0" cap="none" spc="0" normalizeH="0" baseline="0" noProof="0" dirty="0">
                <a:ln>
                  <a:noFill/>
                </a:ln>
                <a:solidFill>
                  <a:schemeClr val="tx1"/>
                </a:solidFill>
                <a:effectLst/>
                <a:uLnTx/>
                <a:uFillTx/>
                <a:latin typeface="Arial"/>
                <a:cs typeface="Londrina Solid"/>
                <a:sym typeface="Londrina Solid"/>
              </a:rPr>
              <a:t>KHỞI</a:t>
            </a:r>
            <a:r>
              <a:rPr kumimoji="0" lang="en-US" sz="6000" b="1" i="0" u="none" strike="noStrike" kern="0" cap="none" spc="0" normalizeH="0" noProof="0" dirty="0">
                <a:ln>
                  <a:noFill/>
                </a:ln>
                <a:solidFill>
                  <a:schemeClr val="tx1"/>
                </a:solidFill>
                <a:effectLst/>
                <a:uLnTx/>
                <a:uFillTx/>
                <a:latin typeface="Arial"/>
                <a:cs typeface="Londrina Solid"/>
                <a:sym typeface="Londrina Solid"/>
              </a:rPr>
              <a:t> ĐỘNG</a:t>
            </a:r>
            <a:endParaRPr kumimoji="0" lang="en-US" sz="6000" b="1" i="0" u="none" strike="noStrike" kern="0" cap="none" spc="0" normalizeH="0" baseline="0" noProof="0" dirty="0">
              <a:ln>
                <a:noFill/>
              </a:ln>
              <a:solidFill>
                <a:schemeClr val="tx1"/>
              </a:solidFill>
              <a:effectLst/>
              <a:uLnTx/>
              <a:uFillTx/>
              <a:latin typeface="Arial"/>
              <a:cs typeface="Londrina Solid"/>
              <a:sym typeface="Londrina Solid"/>
            </a:endParaRPr>
          </a:p>
        </p:txBody>
      </p:sp>
      <p:sp>
        <p:nvSpPr>
          <p:cNvPr id="6" name="5-Point Star 5"/>
          <p:cNvSpPr/>
          <p:nvPr/>
        </p:nvSpPr>
        <p:spPr>
          <a:xfrm rot="20935591">
            <a:off x="834938" y="1587294"/>
            <a:ext cx="853910" cy="842272"/>
          </a:xfrm>
          <a:prstGeom prst="star5">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1066800" y="3135514"/>
            <a:ext cx="9621433" cy="2862322"/>
          </a:xfrm>
          <a:prstGeom prst="rect">
            <a:avLst/>
          </a:prstGeom>
        </p:spPr>
        <p:txBody>
          <a:bodyPr wrap="square">
            <a:spAutoFit/>
          </a:bodyPr>
          <a:lstStyle/>
          <a:p>
            <a:pPr algn="just">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Times New Roman" panose="02020603050405020304" pitchFamily="18" charset="0"/>
              </a:rPr>
              <a:t>Hình 96 minh họa một miếng bìa phẳng có dạng hình tam giác đặt thăng bằng trên đầu ngón tay tại điểm 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271902" y="8264470"/>
            <a:ext cx="1624352" cy="1425681"/>
          </a:xfrm>
          <a:prstGeom prst="rect">
            <a:avLst/>
          </a:prstGeom>
        </p:spPr>
      </p:pic>
      <p:pic>
        <p:nvPicPr>
          <p:cNvPr id="13"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59200" y="8977311"/>
            <a:ext cx="1600200" cy="1142827"/>
          </a:xfrm>
          <a:prstGeom prst="rect">
            <a:avLst/>
          </a:prstGeom>
        </p:spPr>
      </p:pic>
      <p:pic>
        <p:nvPicPr>
          <p:cNvPr id="14" name="Picture 2">
            <a:extLst>
              <a:ext uri="{FF2B5EF4-FFF2-40B4-BE49-F238E27FC236}">
                <a16:creationId xmlns:a16="http://schemas.microsoft.com/office/drawing/2014/main" id="{DDC3A8FF-83CB-4F64-8638-2434EDC2CB42}"/>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078200" y="314669"/>
            <a:ext cx="1388950" cy="1533981"/>
          </a:xfrm>
          <a:prstGeom prst="rect">
            <a:avLst/>
          </a:prstGeom>
        </p:spPr>
      </p:pic>
      <p:sp>
        <p:nvSpPr>
          <p:cNvPr id="9" name="Rectangle 8"/>
          <p:cNvSpPr/>
          <p:nvPr/>
        </p:nvSpPr>
        <p:spPr>
          <a:xfrm>
            <a:off x="1066800" y="6508750"/>
            <a:ext cx="8537915" cy="901593"/>
          </a:xfrm>
          <a:prstGeom prst="rect">
            <a:avLst/>
          </a:prstGeom>
        </p:spPr>
        <p:txBody>
          <a:bodyPr wrap="none">
            <a:spAutoFit/>
          </a:bodyPr>
          <a:lstStyle/>
          <a:p>
            <a:pPr algn="just">
              <a:lnSpc>
                <a:spcPct val="150000"/>
              </a:lnSpc>
              <a:spcBef>
                <a:spcPts val="600"/>
              </a:spcBef>
              <a:spcAft>
                <a:spcPts val="600"/>
              </a:spcAft>
            </a:pPr>
            <a:r>
              <a:rPr lang="vi-VN" sz="4000" dirty="0">
                <a:ea typeface="Calibri" panose="020F0502020204030204" pitchFamily="34" charset="0"/>
                <a:cs typeface="Arial" panose="020B0604020202020204" pitchFamily="34" charset="0"/>
              </a:rPr>
              <a:t>Điểm G được xác định như thế nào?</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6"/>
          <a:stretch>
            <a:fillRect/>
          </a:stretch>
        </p:blipFill>
        <p:spPr>
          <a:xfrm>
            <a:off x="12047940" y="3120706"/>
            <a:ext cx="5211360" cy="4638263"/>
          </a:xfrm>
          <a:prstGeom prst="rect">
            <a:avLst/>
          </a:prstGeom>
        </p:spPr>
      </p:pic>
    </p:spTree>
    <p:extLst>
      <p:ext uri="{BB962C8B-B14F-4D97-AF65-F5344CB8AC3E}">
        <p14:creationId xmlns:p14="http://schemas.microsoft.com/office/powerpoint/2010/main" val="326753680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438180"/>
            <a:ext cx="17562142" cy="8658319"/>
          </a:xfrm>
          <a:prstGeom prst="rect">
            <a:avLst/>
          </a:prstGeom>
          <a:solidFill>
            <a:schemeClr val="bg1"/>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21771" y="419100"/>
            <a:ext cx="1260069" cy="1019081"/>
          </a:xfrm>
          <a:prstGeom prst="rect">
            <a:avLst/>
          </a:prstGeom>
        </p:spPr>
      </p:pic>
      <p:sp>
        <p:nvSpPr>
          <p:cNvPr id="7" name="Rectangle 6"/>
          <p:cNvSpPr/>
          <p:nvPr/>
        </p:nvSpPr>
        <p:spPr>
          <a:xfrm>
            <a:off x="780071" y="4770522"/>
            <a:ext cx="16611600" cy="4708981"/>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Times New Roman" panose="02020603050405020304" pitchFamily="18" charset="0"/>
              </a:rPr>
              <a:t>Chú ý:</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Times New Roman" panose="02020603050405020304" pitchFamily="18" charset="0"/>
              </a:rPr>
              <a:t>Trong tam giác ABC, ba đường trung tuyến Am, BN, CP cùng đi qua điểm G, ta còn nói chúng đồng quy tại điểm G. Do đó, để xác định trọng tâm của một tam giác, ta chỉ cần vẽ hai đường trung tuyến bất kì và xác định giao điểm của hai đường đó.</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6934200" y="0"/>
            <a:ext cx="4648200" cy="1306255"/>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KẾT LUẬN</a:t>
            </a:r>
          </a:p>
        </p:txBody>
      </p:sp>
      <p:sp>
        <p:nvSpPr>
          <p:cNvPr id="13" name="Rectangle 12"/>
          <p:cNvSpPr/>
          <p:nvPr/>
        </p:nvSpPr>
        <p:spPr>
          <a:xfrm>
            <a:off x="780071" y="1706907"/>
            <a:ext cx="15354276" cy="293926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vi-VN" sz="4000" b="1" i="0" u="sng"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Định lí:</a:t>
            </a:r>
          </a:p>
          <a:p>
            <a:pPr lvl="0" algn="just">
              <a:lnSpc>
                <a:spcPct val="150000"/>
              </a:lnSpc>
              <a:spcAft>
                <a:spcPts val="600"/>
              </a:spcAft>
            </a:pPr>
            <a:r>
              <a:rPr lang="vi-VN" sz="4000" dirty="0">
                <a:ea typeface="Times New Roman" panose="02020603050405020304" pitchFamily="18" charset="0"/>
                <a:cs typeface="Arial" panose="020B0604020202020204" pitchFamily="34" charset="0"/>
              </a:rPr>
              <a:t>Ba đường trung tuyến của một tam giác cùng đi qua một điểm. Điểm đó được gọi là trọng tâm của tam giác.</a:t>
            </a:r>
          </a:p>
        </p:txBody>
      </p:sp>
      <p:pic>
        <p:nvPicPr>
          <p:cNvPr id="16" name="Picture 2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554200" y="8643092"/>
            <a:ext cx="1291536" cy="1232830"/>
          </a:xfrm>
          <a:prstGeom prst="rect">
            <a:avLst/>
          </a:prstGeom>
        </p:spPr>
      </p:pic>
      <p:pic>
        <p:nvPicPr>
          <p:cNvPr id="17" name="Picture 13">
            <a:extLst>
              <a:ext uri="{FF2B5EF4-FFF2-40B4-BE49-F238E27FC236}">
                <a16:creationId xmlns:a16="http://schemas.microsoft.com/office/drawing/2014/main" id="{26C8D2C3-54BE-421E-5E1F-0555C6AC680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445512" y="1306255"/>
            <a:ext cx="1578495" cy="1578495"/>
          </a:xfrm>
          <a:prstGeom prst="rect">
            <a:avLst/>
          </a:prstGeom>
        </p:spPr>
      </p:pic>
    </p:spTree>
    <p:extLst>
      <p:ext uri="{BB962C8B-B14F-4D97-AF65-F5344CB8AC3E}">
        <p14:creationId xmlns:p14="http://schemas.microsoft.com/office/powerpoint/2010/main" val="1097855996"/>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par>
                                <p:cTn id="30" presetID="14" presetClass="entr" presetSubtype="1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600" y="9877789"/>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grpSp>
        <p:nvGrpSpPr>
          <p:cNvPr id="12" name="Group 11"/>
          <p:cNvGrpSpPr/>
          <p:nvPr/>
        </p:nvGrpSpPr>
        <p:grpSpPr>
          <a:xfrm>
            <a:off x="6055821" y="517742"/>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983835" y="987956"/>
              <a:ext cx="5259773"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3 (SGK – tr105)</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4750100">
            <a:off x="518650" y="286120"/>
            <a:ext cx="1158449" cy="1703601"/>
          </a:xfrm>
          <a:prstGeom prst="rect">
            <a:avLst/>
          </a:prstGeom>
        </p:spPr>
      </p:pic>
      <p:pic>
        <p:nvPicPr>
          <p:cNvPr id="23"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566762" y="517742"/>
            <a:ext cx="1195262" cy="112055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167001" y="1655224"/>
                <a:ext cx="16009424" cy="286232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tai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103).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minh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rằng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67001" y="1655224"/>
                <a:ext cx="16009424" cy="2862322"/>
              </a:xfrm>
              <a:prstGeom prst="rect">
                <a:avLst/>
              </a:prstGeom>
              <a:blipFill>
                <a:blip r:embed="rId44"/>
                <a:stretch>
                  <a:fillRect l="-1332" r="-1332" b="-4478"/>
                </a:stretch>
              </a:blipFill>
            </p:spPr>
            <p:txBody>
              <a:bodyPr/>
              <a:lstStyle/>
              <a:p>
                <a:r>
                  <a:rPr lang="en-US">
                    <a:noFill/>
                  </a:rPr>
                  <a:t> </a:t>
                </a:r>
              </a:p>
            </p:txBody>
          </p:sp>
        </mc:Fallback>
      </mc:AlternateContent>
      <p:pic>
        <p:nvPicPr>
          <p:cNvPr id="5" name="Picture 4"/>
          <p:cNvPicPr>
            <a:picLocks noChangeAspect="1"/>
          </p:cNvPicPr>
          <p:nvPr/>
        </p:nvPicPr>
        <p:blipFill>
          <a:blip r:embed="rId45"/>
          <a:stretch>
            <a:fillRect/>
          </a:stretch>
        </p:blipFill>
        <p:spPr>
          <a:xfrm>
            <a:off x="1230037" y="4866529"/>
            <a:ext cx="5267171" cy="4390741"/>
          </a:xfrm>
          <a:prstGeom prst="rect">
            <a:avLst/>
          </a:prstGeom>
        </p:spPr>
      </p:pic>
      <p:sp>
        <p:nvSpPr>
          <p:cNvPr id="93" name="Oval Callout 92"/>
          <p:cNvSpPr/>
          <p:nvPr/>
        </p:nvSpPr>
        <p:spPr>
          <a:xfrm>
            <a:off x="11574018" y="4000545"/>
            <a:ext cx="1752600" cy="88002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7527036" y="4962650"/>
                <a:ext cx="9846564" cy="4708981"/>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Hai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nên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trọng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tâm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Vì</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nên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Vậy</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527036" y="4962650"/>
                <a:ext cx="9846564" cy="4708981"/>
              </a:xfrm>
              <a:prstGeom prst="rect">
                <a:avLst/>
              </a:prstGeom>
              <a:blipFill>
                <a:blip r:embed="rId46"/>
                <a:stretch>
                  <a:fillRect l="-2229" r="-2167" b="-2199"/>
                </a:stretch>
              </a:blipFill>
            </p:spPr>
            <p:txBody>
              <a:bodyPr/>
              <a:lstStyle/>
              <a:p>
                <a:r>
                  <a:rPr lang="en-US">
                    <a:noFill/>
                  </a:rPr>
                  <a:t> </a:t>
                </a:r>
              </a:p>
            </p:txBody>
          </p:sp>
        </mc:Fallback>
      </mc:AlternateContent>
    </p:spTree>
    <p:extLst>
      <p:ext uri="{BB962C8B-B14F-4D97-AF65-F5344CB8AC3E}">
        <p14:creationId xmlns:p14="http://schemas.microsoft.com/office/powerpoint/2010/main" val="74597655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barn(inVertical)">
                                      <p:cBhvr>
                                        <p:cTn id="20" dur="500"/>
                                        <p:tgtEl>
                                          <p:spTgt spid="9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3"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495300"/>
            <a:ext cx="20834242" cy="1818911"/>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5" name="Rectangle 14"/>
          <p:cNvSpPr/>
          <p:nvPr/>
        </p:nvSpPr>
        <p:spPr>
          <a:xfrm>
            <a:off x="6096000"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dirty="0">
                <a:ln w="0"/>
                <a:solidFill>
                  <a:srgbClr val="FF0000"/>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6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764000" y="8845261"/>
            <a:ext cx="2395318" cy="1110556"/>
          </a:xfrm>
          <a:prstGeom prst="rect">
            <a:avLst/>
          </a:prstGeom>
        </p:spPr>
      </p:pic>
      <p:pic>
        <p:nvPicPr>
          <p:cNvPr id="2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2131" y="-279138"/>
            <a:ext cx="1729292" cy="1760093"/>
          </a:xfrm>
          <a:prstGeom prst="rect">
            <a:avLst/>
          </a:prstGeom>
        </p:spPr>
      </p:pic>
      <p:pic>
        <p:nvPicPr>
          <p:cNvPr id="16"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506576" y="-114300"/>
            <a:ext cx="1562224" cy="1464584"/>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441754" y="1756708"/>
                <a:ext cx="17297400" cy="1938992"/>
              </a:xfrm>
              <a:prstGeom prst="rect">
                <a:avLst/>
              </a:prstGeom>
            </p:spPr>
            <p:txBody>
              <a:bodyPr wrap="square">
                <a:spAutoFit/>
              </a:bodyPr>
              <a:lstStyle/>
              <a:p>
                <a:pPr>
                  <a:lnSpc>
                    <a:spcPct val="150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𝑃𝑄𝑅</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𝑅𝐾</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4000" dirty="0">
                    <a:effectLst/>
                    <a:latin typeface="Arial" panose="020B0604020202020204" pitchFamily="34" charset="0"/>
                    <a:ea typeface="Calibri" panose="020F0502020204030204" pitchFamily="34" charset="0"/>
                    <a:cs typeface="Times New Roman" panose="02020603050405020304" pitchFamily="18" charset="0"/>
                  </a:rPr>
                  <a:t> tai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Gọi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𝐼</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điếm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𝑄𝑅</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minh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rằng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𝐼</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hàng</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41754" y="1756708"/>
                <a:ext cx="17297400" cy="1938992"/>
              </a:xfrm>
              <a:prstGeom prst="rect">
                <a:avLst/>
              </a:prstGeom>
              <a:blipFill>
                <a:blip r:embed="rId44"/>
                <a:stretch>
                  <a:fillRect l="-1233" b="-6918"/>
                </a:stretch>
              </a:blipFill>
            </p:spPr>
            <p:txBody>
              <a:bodyPr/>
              <a:lstStyle/>
              <a:p>
                <a:r>
                  <a:rPr lang="en-US">
                    <a:noFill/>
                  </a:rPr>
                  <a:t> </a:t>
                </a:r>
              </a:p>
            </p:txBody>
          </p:sp>
        </mc:Fallback>
      </mc:AlternateContent>
      <p:sp>
        <p:nvSpPr>
          <p:cNvPr id="17" name="Oval Callout 16"/>
          <p:cNvSpPr/>
          <p:nvPr/>
        </p:nvSpPr>
        <p:spPr>
          <a:xfrm>
            <a:off x="7696199" y="4195561"/>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2" name="Picture 1"/>
          <p:cNvPicPr>
            <a:picLocks noChangeAspect="1"/>
          </p:cNvPicPr>
          <p:nvPr/>
        </p:nvPicPr>
        <p:blipFill>
          <a:blip r:embed="rId45"/>
          <a:stretch>
            <a:fillRect/>
          </a:stretch>
        </p:blipFill>
        <p:spPr>
          <a:xfrm>
            <a:off x="990600" y="5097684"/>
            <a:ext cx="5945105" cy="4011155"/>
          </a:xfrm>
          <a:prstGeom prst="rect">
            <a:avLst/>
          </a:prstGeom>
        </p:spPr>
      </p:pic>
      <p:sp>
        <p:nvSpPr>
          <p:cNvPr id="5" name="Rectangle 4"/>
          <p:cNvSpPr/>
          <p:nvPr/>
        </p:nvSpPr>
        <p:spPr>
          <a:xfrm>
            <a:off x="7543800" y="5829300"/>
            <a:ext cx="10084124" cy="2751074"/>
          </a:xfrm>
          <a:prstGeom prst="rect">
            <a:avLst/>
          </a:prstGeom>
        </p:spPr>
        <p:txBody>
          <a:bodyPr wrap="square">
            <a:spAutoFit/>
          </a:bodyPr>
          <a:lstStyle/>
          <a:p>
            <a:pPr marL="30480" marR="30480" algn="just">
              <a:lnSpc>
                <a:spcPct val="150000"/>
              </a:lnSpc>
            </a:pPr>
            <a:r>
              <a:rPr lang="en-US" sz="4000" dirty="0">
                <a:solidFill>
                  <a:srgbClr val="000000"/>
                </a:solidFill>
                <a:latin typeface="Arial" panose="020B0604020202020204" pitchFamily="34" charset="0"/>
                <a:ea typeface="Times New Roman" panose="02020603050405020304" pitchFamily="18" charset="0"/>
              </a:rPr>
              <a:t>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PQR </a:t>
            </a:r>
            <a:r>
              <a:rPr lang="en-US" sz="4000" dirty="0" err="1">
                <a:solidFill>
                  <a:srgbClr val="000000"/>
                </a:solidFill>
                <a:latin typeface="Arial" panose="020B0604020202020204" pitchFamily="34" charset="0"/>
                <a:ea typeface="Times New Roman" panose="02020603050405020304" pitchFamily="18" charset="0"/>
              </a:rPr>
              <a:t>có</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hai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đường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tuyến</a:t>
            </a:r>
            <a:r>
              <a:rPr lang="en-US" sz="4000" dirty="0">
                <a:solidFill>
                  <a:srgbClr val="000000"/>
                </a:solidFill>
                <a:latin typeface="Arial" panose="020B0604020202020204" pitchFamily="34" charset="0"/>
                <a:ea typeface="Times New Roman" panose="02020603050405020304" pitchFamily="18" charset="0"/>
              </a:rPr>
              <a:t> QM </a:t>
            </a:r>
            <a:r>
              <a:rPr lang="en-US" sz="4000" dirty="0" err="1">
                <a:solidFill>
                  <a:srgbClr val="000000"/>
                </a:solidFill>
                <a:latin typeface="Arial" panose="020B0604020202020204" pitchFamily="34" charset="0"/>
                <a:ea typeface="Times New Roman" panose="02020603050405020304" pitchFamily="18" charset="0"/>
              </a:rPr>
              <a:t>và</a:t>
            </a:r>
            <a:r>
              <a:rPr lang="en-US" sz="4000" dirty="0">
                <a:solidFill>
                  <a:srgbClr val="000000"/>
                </a:solidFill>
                <a:latin typeface="Arial" panose="020B0604020202020204" pitchFamily="34" charset="0"/>
                <a:ea typeface="Times New Roman" panose="02020603050405020304" pitchFamily="18" charset="0"/>
              </a:rPr>
              <a:t> RK </a:t>
            </a:r>
            <a:r>
              <a:rPr lang="en-US" sz="4000" dirty="0" err="1">
                <a:solidFill>
                  <a:srgbClr val="000000"/>
                </a:solidFill>
                <a:latin typeface="Arial" panose="020B0604020202020204" pitchFamily="34" charset="0"/>
                <a:ea typeface="Times New Roman" panose="02020603050405020304" pitchFamily="18" charset="0"/>
              </a:rPr>
              <a:t>cắt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nhau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tại</a:t>
            </a:r>
            <a:r>
              <a:rPr lang="en-US" sz="4000" dirty="0">
                <a:solidFill>
                  <a:srgbClr val="000000"/>
                </a:solidFill>
                <a:latin typeface="Arial" panose="020B0604020202020204" pitchFamily="34" charset="0"/>
                <a:ea typeface="Times New Roman" panose="02020603050405020304" pitchFamily="18" charset="0"/>
              </a:rPr>
              <a:t> G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G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trọng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tâm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PQR.</a:t>
            </a:r>
            <a:endParaRPr lang="en-US" sz="4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447440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17"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p:cNvGrpSpPr/>
          <p:nvPr/>
        </p:nvGrpSpPr>
        <p:grpSpPr>
          <a:xfrm>
            <a:off x="-1600200" y="9749778"/>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535400" y="778937"/>
            <a:ext cx="1405113" cy="1317293"/>
          </a:xfrm>
          <a:prstGeom prst="rect">
            <a:avLst/>
          </a:prstGeom>
        </p:spPr>
      </p:pic>
      <p:pic>
        <p:nvPicPr>
          <p:cNvPr id="25" name="Picture 1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09600" y="8801100"/>
            <a:ext cx="1447800" cy="1170908"/>
          </a:xfrm>
          <a:prstGeom prst="rect">
            <a:avLst/>
          </a:prstGeom>
        </p:spPr>
      </p:pic>
      <p:sp>
        <p:nvSpPr>
          <p:cNvPr id="7" name="Rectangle 6"/>
          <p:cNvSpPr/>
          <p:nvPr/>
        </p:nvSpPr>
        <p:spPr>
          <a:xfrm>
            <a:off x="7956663" y="3181388"/>
            <a:ext cx="9144000" cy="1827744"/>
          </a:xfrm>
          <a:prstGeom prst="rect">
            <a:avLst/>
          </a:prstGeom>
        </p:spPr>
        <p:txBody>
          <a:bodyPr>
            <a:spAutoFit/>
          </a:bodyPr>
          <a:lstStyle/>
          <a:p>
            <a:pPr marL="30480" marR="30480" lvl="0" algn="just">
              <a:lnSpc>
                <a:spcPct val="150000"/>
              </a:lnSpc>
            </a:pPr>
            <a:r>
              <a:rPr lang="en-US" sz="4000" dirty="0">
                <a:solidFill>
                  <a:srgbClr val="000000"/>
                </a:solidFill>
                <a:latin typeface="Arial" panose="020B0604020202020204" pitchFamily="34" charset="0"/>
                <a:ea typeface="Times New Roman" panose="02020603050405020304" pitchFamily="18" charset="0"/>
              </a:rPr>
              <a:t>I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cạnh</a:t>
            </a:r>
            <a:r>
              <a:rPr lang="en-US" sz="4000" dirty="0">
                <a:solidFill>
                  <a:srgbClr val="000000"/>
                </a:solidFill>
                <a:latin typeface="Arial" panose="020B0604020202020204" pitchFamily="34" charset="0"/>
                <a:ea typeface="Times New Roman" panose="02020603050405020304" pitchFamily="18" charset="0"/>
              </a:rPr>
              <a:t> QR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PI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đường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tuyến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PQR.</a:t>
            </a:r>
            <a:endParaRPr lang="en-US" sz="4000" dirty="0">
              <a:solidFill>
                <a:prstClr val="black"/>
              </a:solidFill>
              <a:latin typeface="Times New Roman" panose="02020603050405020304" pitchFamily="18" charset="0"/>
              <a:ea typeface="Times New Roman" panose="02020603050405020304" pitchFamily="18" charset="0"/>
            </a:endParaRPr>
          </a:p>
        </p:txBody>
      </p:sp>
      <p:sp>
        <p:nvSpPr>
          <p:cNvPr id="32" name="Oval Callout 31"/>
          <p:cNvSpPr/>
          <p:nvPr/>
        </p:nvSpPr>
        <p:spPr>
          <a:xfrm>
            <a:off x="7940621" y="45278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34" name="Picture 33"/>
          <p:cNvPicPr>
            <a:picLocks noChangeAspect="1"/>
          </p:cNvPicPr>
          <p:nvPr/>
        </p:nvPicPr>
        <p:blipFill>
          <a:blip r:embed="rId2"/>
          <a:stretch>
            <a:fillRect/>
          </a:stretch>
        </p:blipFill>
        <p:spPr>
          <a:xfrm>
            <a:off x="1066800" y="1728416"/>
            <a:ext cx="5945105" cy="4011155"/>
          </a:xfrm>
          <a:prstGeom prst="rect">
            <a:avLst/>
          </a:prstGeom>
        </p:spPr>
      </p:pic>
      <p:sp>
        <p:nvSpPr>
          <p:cNvPr id="8" name="Rectangle 7"/>
          <p:cNvSpPr/>
          <p:nvPr/>
        </p:nvSpPr>
        <p:spPr>
          <a:xfrm>
            <a:off x="2514600" y="6104316"/>
            <a:ext cx="13716000" cy="1938992"/>
          </a:xfrm>
          <a:prstGeom prst="rect">
            <a:avLst/>
          </a:prstGeom>
        </p:spPr>
        <p:txBody>
          <a:bodyPr wrap="square">
            <a:spAutoFit/>
          </a:bodyPr>
          <a:lstStyle/>
          <a:p>
            <a:pPr marL="30480" marR="30480" lvl="0" algn="just">
              <a:lnSpc>
                <a:spcPct val="150000"/>
              </a:lnSpc>
            </a:pPr>
            <a:r>
              <a:rPr lang="en-US" sz="4000" dirty="0" err="1">
                <a:solidFill>
                  <a:srgbClr val="000000"/>
                </a:solidFill>
                <a:latin typeface="Arial" panose="020B0604020202020204" pitchFamily="34" charset="0"/>
                <a:ea typeface="Times New Roman" panose="02020603050405020304" pitchFamily="18" charset="0"/>
              </a:rPr>
              <a:t>Các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đường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tuyến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cùng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a:t>
            </a:r>
            <a:r>
              <a:rPr lang="en-US" sz="4000" dirty="0">
                <a:solidFill>
                  <a:srgbClr val="000000"/>
                </a:solidFill>
                <a:latin typeface="Arial" panose="020B0604020202020204" pitchFamily="34" charset="0"/>
                <a:ea typeface="Times New Roman" panose="02020603050405020304" pitchFamily="18" charset="0"/>
              </a:rPr>
              <a:t> qua </a:t>
            </a:r>
            <a:r>
              <a:rPr lang="en-US" sz="4000" dirty="0" err="1">
                <a:solidFill>
                  <a:srgbClr val="000000"/>
                </a:solidFill>
                <a:latin typeface="Arial" panose="020B0604020202020204" pitchFamily="34" charset="0"/>
                <a:ea typeface="Times New Roman" panose="02020603050405020304" pitchFamily="18" charset="0"/>
              </a:rPr>
              <a:t>trọng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tâm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P, G, I </a:t>
            </a:r>
            <a:r>
              <a:rPr lang="en-US" sz="4000" dirty="0" err="1">
                <a:solidFill>
                  <a:srgbClr val="000000"/>
                </a:solidFill>
                <a:latin typeface="Arial" panose="020B0604020202020204" pitchFamily="34" charset="0"/>
                <a:ea typeface="Times New Roman" panose="02020603050405020304" pitchFamily="18" charset="0"/>
              </a:rPr>
              <a:t>thẳng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hàng</a:t>
            </a:r>
            <a:r>
              <a:rPr lang="en-US" sz="4000" dirty="0">
                <a:solidFill>
                  <a:srgbClr val="000000"/>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521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535400" y="342900"/>
            <a:ext cx="1405113" cy="1317293"/>
          </a:xfrm>
          <a:prstGeom prst="rect">
            <a:avLst/>
          </a:prstGeom>
        </p:spPr>
      </p:pic>
      <p:pic>
        <p:nvPicPr>
          <p:cNvPr id="11" name="Picture 10"/>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2254" y="548414"/>
            <a:ext cx="1003879" cy="936881"/>
          </a:xfrm>
          <a:prstGeom prst="rect">
            <a:avLst/>
          </a:prstGeom>
        </p:spPr>
      </p:pic>
      <p:sp>
        <p:nvSpPr>
          <p:cNvPr id="12" name="TextBox 11"/>
          <p:cNvSpPr txBox="1"/>
          <p:nvPr/>
        </p:nvSpPr>
        <p:spPr>
          <a:xfrm>
            <a:off x="1447800" y="472214"/>
            <a:ext cx="1793854" cy="916276"/>
          </a:xfrm>
          <a:prstGeom prst="rect">
            <a:avLst/>
          </a:prstGeom>
          <a:noFill/>
        </p:spPr>
        <p:txBody>
          <a:bodyPr wrap="square" rtlCol="0">
            <a:spAutoFit/>
          </a:bodyPr>
          <a:lstStyle/>
          <a:p>
            <a:pPr lvl="0">
              <a:lnSpc>
                <a:spcPct val="150000"/>
              </a:lnSpc>
            </a:pPr>
            <a:r>
              <a:rPr lang="nl-NL" sz="4000" b="1" dirty="0">
                <a:latin typeface="Arial" panose="020B0604020202020204" pitchFamily="34" charset="0"/>
                <a:cs typeface="Arial" panose="020B0604020202020204" pitchFamily="34" charset="0"/>
              </a:rPr>
              <a:t>HĐ 3:</a:t>
            </a:r>
            <a:endParaRPr lang="en-US" sz="4000" dirty="0">
              <a:solidFill>
                <a:prstClr val="black"/>
              </a:solidFill>
            </a:endParaRPr>
          </a:p>
        </p:txBody>
      </p:sp>
      <p:sp>
        <p:nvSpPr>
          <p:cNvPr id="3" name="Rectangle 2"/>
          <p:cNvSpPr/>
          <p:nvPr/>
        </p:nvSpPr>
        <p:spPr>
          <a:xfrm>
            <a:off x="1447800" y="1441352"/>
            <a:ext cx="14401799" cy="1938992"/>
          </a:xfrm>
          <a:prstGeom prst="rect">
            <a:avLst/>
          </a:prstGeom>
        </p:spPr>
        <p:txBody>
          <a:bodyPr wrap="square">
            <a:spAutoFit/>
          </a:bodyPr>
          <a:lstStyle/>
          <a:p>
            <a:pPr algn="just">
              <a:lnSpc>
                <a:spcPct val="150000"/>
              </a:lnSpc>
              <a:spcBef>
                <a:spcPts val="600"/>
              </a:spcBef>
              <a:spcAft>
                <a:spcPts val="800"/>
              </a:spcAft>
            </a:pPr>
            <a:r>
              <a:rPr lang="vi-VN" sz="4000" dirty="0">
                <a:ea typeface="Calibri" panose="020F0502020204030204" pitchFamily="34" charset="0"/>
                <a:cs typeface="Arial" panose="020B0604020202020204" pitchFamily="34" charset="0"/>
              </a:rPr>
              <a:t>Quan sát các đường trung tuyến AM,BN,CP của tam giác ABC trong Hình 104. Bằng cách đếm số ô vuông, tìm các tỉ số</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683213" y="4983616"/>
            <a:ext cx="2514600" cy="180136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7050921" y="3589897"/>
                <a:ext cx="319555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𝐴𝐺</m:t>
                          </m:r>
                        </m:num>
                        <m:den>
                          <m:r>
                            <a:rPr lang="en-US" sz="4000" i="1">
                              <a:latin typeface="Cambria Math" panose="02040503050406030204" pitchFamily="18" charset="0"/>
                            </a:rPr>
                            <m:t>𝐴𝑀</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𝐵𝐺</m:t>
                          </m:r>
                        </m:num>
                        <m:den>
                          <m:r>
                            <a:rPr lang="en-US" sz="4000" i="1">
                              <a:latin typeface="Cambria Math" panose="02040503050406030204" pitchFamily="18" charset="0"/>
                            </a:rPr>
                            <m:t>𝐵𝑁</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𝐶𝐺</m:t>
                          </m:r>
                        </m:num>
                        <m:den>
                          <m:r>
                            <a:rPr lang="en-US" sz="4000" i="1">
                              <a:latin typeface="Cambria Math" panose="02040503050406030204" pitchFamily="18" charset="0"/>
                            </a:rPr>
                            <m:t>𝐶𝑃</m:t>
                          </m:r>
                        </m:den>
                      </m:f>
                      <m:r>
                        <a:rPr lang="en-US" sz="4000" i="0">
                          <a:latin typeface="Cambria Math" panose="02040503050406030204" pitchFamily="18" charset="0"/>
                        </a:rPr>
                        <m:t>.</m:t>
                      </m:r>
                    </m:oMath>
                  </m:oMathPara>
                </a14:m>
                <a:endParaRPr lang="en-US" sz="4000" dirty="0"/>
              </a:p>
            </p:txBody>
          </p:sp>
        </mc:Choice>
        <mc:Fallback xmlns="">
          <p:sp>
            <p:nvSpPr>
              <p:cNvPr id="2" name="Rectangle 1"/>
              <p:cNvSpPr>
                <a:spLocks noRot="1" noChangeAspect="1" noMove="1" noResize="1" noEditPoints="1" noAdjustHandles="1" noChangeArrowheads="1" noChangeShapeType="1" noTextEdit="1"/>
              </p:cNvSpPr>
              <p:nvPr/>
            </p:nvSpPr>
            <p:spPr>
              <a:xfrm>
                <a:off x="7050921" y="3589897"/>
                <a:ext cx="3195555" cy="1248803"/>
              </a:xfrm>
              <a:prstGeom prst="rect">
                <a:avLst/>
              </a:prstGeom>
              <a:blipFill>
                <a:blip r:embed="rId49"/>
                <a:stretch>
                  <a:fillRect/>
                </a:stretch>
              </a:blipFill>
            </p:spPr>
            <p:txBody>
              <a:bodyPr/>
              <a:lstStyle/>
              <a:p>
                <a:r>
                  <a:rPr lang="en-US">
                    <a:noFill/>
                  </a:rPr>
                  <a:t> </a:t>
                </a:r>
              </a:p>
            </p:txBody>
          </p:sp>
        </mc:Fallback>
      </mc:AlternateContent>
      <p:pic>
        <p:nvPicPr>
          <p:cNvPr id="5" name="Picture 4"/>
          <p:cNvPicPr>
            <a:picLocks noChangeAspect="1"/>
          </p:cNvPicPr>
          <p:nvPr/>
        </p:nvPicPr>
        <p:blipFill>
          <a:blip r:embed="rId50"/>
          <a:stretch>
            <a:fillRect/>
          </a:stretch>
        </p:blipFill>
        <p:spPr>
          <a:xfrm>
            <a:off x="769227" y="3849265"/>
            <a:ext cx="4944854" cy="5791200"/>
          </a:xfrm>
          <a:prstGeom prst="rect">
            <a:avLst/>
          </a:prstGeom>
        </p:spPr>
      </p:pic>
      <p:sp>
        <p:nvSpPr>
          <p:cNvPr id="13" name="Oval Callout 12"/>
          <p:cNvSpPr/>
          <p:nvPr/>
        </p:nvSpPr>
        <p:spPr>
          <a:xfrm>
            <a:off x="7026858" y="557780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8" name="Rectangle 7"/>
              <p:cNvSpPr/>
              <p:nvPr/>
            </p:nvSpPr>
            <p:spPr>
              <a:xfrm>
                <a:off x="7026858" y="6784983"/>
                <a:ext cx="10128756" cy="2750368"/>
              </a:xfrm>
              <a:prstGeom prst="rect">
                <a:avLst/>
              </a:prstGeom>
            </p:spPr>
            <p:txBody>
              <a:bodyPr wrap="square">
                <a:spAutoFit/>
              </a:bodyPr>
              <a:lstStyle/>
              <a:p>
                <a:pPr>
                  <a:lnSpc>
                    <a:spcPct val="150000"/>
                  </a:lnSpc>
                </a:pP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Đếm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ô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vuông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trong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104, ta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thấy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𝐴𝐺</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𝐴𝑀</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𝐵𝐺</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𝐵𝑁</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𝐶𝐺</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𝐶𝑃</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7026858" y="6784983"/>
                <a:ext cx="10128756" cy="2750368"/>
              </a:xfrm>
              <a:prstGeom prst="rect">
                <a:avLst/>
              </a:prstGeom>
              <a:blipFill>
                <a:blip r:embed="rId51"/>
                <a:stretch>
                  <a:fillRect l="-2167"/>
                </a:stretch>
              </a:blipFill>
            </p:spPr>
            <p:txBody>
              <a:bodyPr/>
              <a:lstStyle/>
              <a:p>
                <a:r>
                  <a:rPr lang="en-US">
                    <a:noFill/>
                  </a:rPr>
                  <a:t> </a:t>
                </a:r>
              </a:p>
            </p:txBody>
          </p:sp>
        </mc:Fallback>
      </mc:AlternateContent>
    </p:spTree>
    <p:extLst>
      <p:ext uri="{BB962C8B-B14F-4D97-AF65-F5344CB8AC3E}">
        <p14:creationId xmlns:p14="http://schemas.microsoft.com/office/powerpoint/2010/main" val="348013618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barn(inVertical)">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3"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8784" y="3211178"/>
            <a:ext cx="15240000" cy="263318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2" name="Group 2"/>
          <p:cNvGrpSpPr/>
          <p:nvPr/>
        </p:nvGrpSpPr>
        <p:grpSpPr>
          <a:xfrm>
            <a:off x="-1447800" y="8673092"/>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9" name="Oval Callout 8"/>
          <p:cNvSpPr/>
          <p:nvPr/>
        </p:nvSpPr>
        <p:spPr>
          <a:xfrm>
            <a:off x="6988121" y="806419"/>
            <a:ext cx="3962400" cy="151237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a:solidFill>
                  <a:prstClr val="black"/>
                </a:solidFill>
                <a:latin typeface="Arial" panose="020B0604020202020204" pitchFamily="34" charset="0"/>
                <a:cs typeface="Arial" panose="020B0604020202020204" pitchFamily="34" charset="0"/>
              </a:rPr>
              <a:t>NHẬN XÉT</a:t>
            </a:r>
          </a:p>
        </p:txBody>
      </p:sp>
      <p:pic>
        <p:nvPicPr>
          <p:cNvPr id="18"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6030185">
            <a:off x="479431" y="-58050"/>
            <a:ext cx="798522" cy="1174296"/>
          </a:xfrm>
          <a:prstGeom prst="rect">
            <a:avLst/>
          </a:prstGeom>
        </p:spPr>
      </p:pic>
      <p:pic>
        <p:nvPicPr>
          <p:cNvPr id="19"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762000" y="7124700"/>
            <a:ext cx="2743200" cy="1476185"/>
          </a:xfrm>
          <a:prstGeom prst="rect">
            <a:avLst/>
          </a:prstGeom>
        </p:spPr>
      </p:pic>
      <p:sp>
        <p:nvSpPr>
          <p:cNvPr id="4" name="Rectangle 3"/>
          <p:cNvSpPr/>
          <p:nvPr/>
        </p:nvSpPr>
        <p:spPr>
          <a:xfrm>
            <a:off x="2263721" y="3465427"/>
            <a:ext cx="13411200" cy="1839606"/>
          </a:xfrm>
          <a:prstGeom prst="rect">
            <a:avLst/>
          </a:prstGeom>
        </p:spPr>
        <p:txBody>
          <a:bodyPr wrap="square">
            <a:spAutoFit/>
          </a:bodyPr>
          <a:lstStyle/>
          <a:p>
            <a:pPr algn="just">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Trọng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tâm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mỗi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đỉnh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khoảng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bằng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dài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a:t>
            </a:r>
            <a:r>
              <a:rPr lang="en-US" sz="4000" dirty="0">
                <a:effectLst/>
                <a:latin typeface="Arial" panose="020B0604020202020204" pitchFamily="34" charset="0"/>
                <a:ea typeface="Calibri" panose="020F0502020204030204" pitchFamily="34" charset="0"/>
                <a:cs typeface="Times New Roman" panose="02020603050405020304" pitchFamily="18" charset="0"/>
              </a:rPr>
              <a:t> qua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đỉnh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ấy</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8"/>
          <p:cNvPicPr>
            <a:picLocks noChangeAspect="1"/>
          </p:cNvPicPr>
          <p:nvPr/>
        </p:nvPicPr>
        <p:blipFill>
          <a:blip r:embed="rId5"/>
          <a:srcRect/>
          <a:stretch>
            <a:fillRect/>
          </a:stretch>
        </p:blipFill>
        <p:spPr>
          <a:xfrm>
            <a:off x="15012989" y="5266933"/>
            <a:ext cx="2417728" cy="360406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657600" y="4320039"/>
                <a:ext cx="58381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3657600" y="4320039"/>
                <a:ext cx="583813" cy="1248803"/>
              </a:xfrm>
              <a:prstGeom prst="rect">
                <a:avLst/>
              </a:prstGeom>
              <a:blipFill>
                <a:blip r:embed="rId2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7987137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57200" y="483664"/>
            <a:ext cx="5775358" cy="914400"/>
            <a:chOff x="1614838" y="876300"/>
            <a:chExt cx="5775358" cy="1143000"/>
          </a:xfrm>
          <a:solidFill>
            <a:schemeClr val="accent5">
              <a:lumMod val="75000"/>
            </a:schemeClr>
          </a:solidFill>
        </p:grpSpPr>
        <p:sp>
          <p:nvSpPr>
            <p:cNvPr id="13" name="Flowchart: Terminator 12"/>
            <p:cNvSpPr/>
            <p:nvPr/>
          </p:nvSpPr>
          <p:spPr>
            <a:xfrm>
              <a:off x="1614838" y="876300"/>
              <a:ext cx="5775358"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983836" y="987956"/>
              <a:ext cx="5259773"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4 (SGK – tr106)</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6627199">
            <a:off x="129958" y="8792112"/>
            <a:ext cx="910521" cy="1339001"/>
          </a:xfrm>
          <a:prstGeom prst="rect">
            <a:avLst/>
          </a:prstGeom>
        </p:spPr>
      </p:pic>
      <p:pic>
        <p:nvPicPr>
          <p:cNvPr id="23"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7475795" y="264390"/>
            <a:ext cx="1172499" cy="109921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19563" y="1535916"/>
                <a:ext cx="15840399" cy="1015663"/>
              </a:xfrm>
              <a:prstGeom prst="rect">
                <a:avLst/>
              </a:prstGeom>
            </p:spPr>
            <p:txBody>
              <a:bodyPr wrap="square">
                <a:spAutoFit/>
              </a:bodyPr>
              <a:lstStyle/>
              <a:p>
                <a:pPr algn="ctr">
                  <a:lnSpc>
                    <a:spcPct val="150000"/>
                  </a:lnSpc>
                  <a:spcAft>
                    <a:spcPts val="12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𝐸𝐺</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𝐸𝑁</m:t>
                    </m:r>
                    <m:r>
                      <a:rPr lang="en-US" sz="400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𝐸𝑁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𝐺𝑁</m:t>
                    </m:r>
                    <m:r>
                      <a:rPr lang="en-US" sz="400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𝐺𝑁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𝐸𝐺</m:t>
                    </m:r>
                    <m:r>
                      <a:rPr lang="en-US" sz="400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𝐷𝐺</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19563" y="1535916"/>
                <a:ext cx="15840399" cy="1015663"/>
              </a:xfrm>
              <a:prstGeom prst="rect">
                <a:avLst/>
              </a:prstGeom>
              <a:blipFill>
                <a:blip r:embed="rId44"/>
                <a:stretch>
                  <a:fillRect b="-13772"/>
                </a:stretch>
              </a:blipFill>
            </p:spPr>
            <p:txBody>
              <a:bodyPr/>
              <a:lstStyle/>
              <a:p>
                <a:r>
                  <a:rPr lang="en-US">
                    <a:noFill/>
                  </a:rPr>
                  <a:t> </a:t>
                </a:r>
              </a:p>
            </p:txBody>
          </p:sp>
        </mc:Fallback>
      </mc:AlternateContent>
      <p:pic>
        <p:nvPicPr>
          <p:cNvPr id="3" name="Picture 2"/>
          <p:cNvPicPr>
            <a:picLocks noChangeAspect="1"/>
          </p:cNvPicPr>
          <p:nvPr/>
        </p:nvPicPr>
        <p:blipFill>
          <a:blip r:embed="rId45"/>
          <a:stretch>
            <a:fillRect/>
          </a:stretch>
        </p:blipFill>
        <p:spPr>
          <a:xfrm>
            <a:off x="0" y="3068440"/>
            <a:ext cx="5334000" cy="5050374"/>
          </a:xfrm>
          <a:prstGeom prst="rect">
            <a:avLst/>
          </a:prstGeom>
        </p:spPr>
      </p:pic>
      <p:sp>
        <p:nvSpPr>
          <p:cNvPr id="25" name="Oval Callout 24"/>
          <p:cNvSpPr/>
          <p:nvPr/>
        </p:nvSpPr>
        <p:spPr>
          <a:xfrm>
            <a:off x="6138008" y="26807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6" name="Rectangle 5"/>
              <p:cNvSpPr/>
              <p:nvPr/>
            </p:nvSpPr>
            <p:spPr>
              <a:xfrm>
                <a:off x="5578999" y="3754021"/>
                <a:ext cx="12251801" cy="1839606"/>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𝐷𝐸𝐶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𝐷𝑀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𝐸𝑁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nên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trọng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tâm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578999" y="3754021"/>
                <a:ext cx="12251801" cy="1839606"/>
              </a:xfrm>
              <a:prstGeom prst="rect">
                <a:avLst/>
              </a:prstGeom>
              <a:blipFill>
                <a:blip r:embed="rId46"/>
                <a:stretch>
                  <a:fillRect l="-1741" r="-1791" b="-12583"/>
                </a:stretch>
              </a:blipFill>
            </p:spPr>
            <p:txBody>
              <a:bodyPr/>
              <a:lstStyle/>
              <a:p>
                <a:r>
                  <a:rPr lang="en-US">
                    <a:noFill/>
                  </a:rPr>
                  <a:t> </a:t>
                </a:r>
              </a:p>
            </p:txBody>
          </p:sp>
        </mc:Fallback>
      </mc:AlternateContent>
      <p:sp>
        <p:nvSpPr>
          <p:cNvPr id="7" name="Rectangle 6"/>
          <p:cNvSpPr/>
          <p:nvPr/>
        </p:nvSpPr>
        <p:spPr>
          <a:xfrm>
            <a:off x="6454969" y="419100"/>
            <a:ext cx="10972800" cy="1015663"/>
          </a:xfrm>
          <a:prstGeom prst="rect">
            <a:avLst/>
          </a:prstGeom>
        </p:spPr>
        <p:txBody>
          <a:bodyPr wrap="square">
            <a:spAutoFit/>
          </a:bodyPr>
          <a:lstStyle/>
          <a:p>
            <a:pPr lvl="0" algn="just">
              <a:lnSpc>
                <a:spcPct val="150000"/>
              </a:lnSpc>
              <a:spcAft>
                <a:spcPts val="1200"/>
              </a:spcAft>
            </a:pP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Quan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sát</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105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tìm</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thích</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hợp</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cho</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5578999" y="5417165"/>
                <a:ext cx="9144000" cy="1293496"/>
              </a:xfrm>
              <a:prstGeom prst="rect">
                <a:avLst/>
              </a:prstGeom>
            </p:spPr>
            <p:txBody>
              <a:bodyPr>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Suy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ra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𝐸𝐺</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𝐸𝑁</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578999" y="5417165"/>
                <a:ext cx="9144000" cy="1293496"/>
              </a:xfrm>
              <a:prstGeom prst="rect">
                <a:avLst/>
              </a:prstGeom>
              <a:blipFill>
                <a:blip r:embed="rId47"/>
                <a:stretch>
                  <a:fillRect l="-2333" b="-84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578998" y="6543172"/>
                <a:ext cx="12251801" cy="3629840"/>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Ta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𝐸𝑁</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𝐸𝐺</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𝐸𝑁</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𝐸𝑁</m:t>
                    </m:r>
                  </m:oMath>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hay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𝐺𝑁</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Từ</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suy</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ra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𝐸𝐺</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Tương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tự</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ta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𝐷𝐺</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m:t>
                    </m:r>
                  </m:oMath>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578998" y="6543172"/>
                <a:ext cx="12251801" cy="3629840"/>
              </a:xfrm>
              <a:prstGeom prst="rect">
                <a:avLst/>
              </a:prstGeom>
              <a:blipFill>
                <a:blip r:embed="rId48"/>
                <a:stretch>
                  <a:fillRect l="-1741"/>
                </a:stretch>
              </a:blipFill>
            </p:spPr>
            <p:txBody>
              <a:bodyPr/>
              <a:lstStyle/>
              <a:p>
                <a:r>
                  <a:rPr lang="en-US">
                    <a:noFill/>
                  </a:rPr>
                  <a:t> </a:t>
                </a:r>
              </a:p>
            </p:txBody>
          </p:sp>
        </mc:Fallback>
      </mc:AlternateContent>
    </p:spTree>
    <p:extLst>
      <p:ext uri="{BB962C8B-B14F-4D97-AF65-F5344CB8AC3E}">
        <p14:creationId xmlns:p14="http://schemas.microsoft.com/office/powerpoint/2010/main" val="106121031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500"/>
                                        <p:tgtEl>
                                          <p:spTgt spid="10">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animEffect transition="in" filter="fade">
                                      <p:cBhvr>
                                        <p:cTn id="41" dur="500"/>
                                        <p:tgtEl>
                                          <p:spTgt spid="10">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4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8784" y="2781300"/>
            <a:ext cx="15240000" cy="437072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val Callout 8"/>
          <p:cNvSpPr/>
          <p:nvPr/>
        </p:nvSpPr>
        <p:spPr>
          <a:xfrm>
            <a:off x="6984110" y="647700"/>
            <a:ext cx="3962400" cy="145097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CHÚ</a:t>
            </a:r>
            <a:r>
              <a:rPr kumimoji="0" lang="en-US" sz="40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Ý</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8"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6030185">
            <a:off x="479431" y="-58050"/>
            <a:ext cx="798522" cy="1174296"/>
          </a:xfrm>
          <a:prstGeom prst="rect">
            <a:avLst/>
          </a:prstGeom>
        </p:spPr>
      </p:pic>
      <p:pic>
        <p:nvPicPr>
          <p:cNvPr id="19"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762000" y="7124700"/>
            <a:ext cx="2743200" cy="1476185"/>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921643" y="3001955"/>
                <a:ext cx="12087335" cy="1839606"/>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trọng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tâm</a:t>
                </a:r>
                <a:r>
                  <a:rPr lang="en-US" sz="4000" dirty="0">
                    <a:effectLst/>
                    <a:latin typeface="Arial" panose="020B0604020202020204" pitchFamily="34" charset="0"/>
                    <a:ea typeface="Calibri" panose="020F0502020204030204" pitchFamily="34" charset="0"/>
                    <a:cs typeface="Times New Roman" panose="02020603050405020304" pitchFamily="18" charset="0"/>
                  </a:rPr>
                  <a:t> 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921643" y="3001955"/>
                <a:ext cx="12087335" cy="1839606"/>
              </a:xfrm>
              <a:prstGeom prst="rect">
                <a:avLst/>
              </a:prstGeom>
              <a:blipFill>
                <a:blip r:embed="rId20"/>
                <a:stretch>
                  <a:fillRect l="-1765" b="-12583"/>
                </a:stretch>
              </a:blipFill>
            </p:spPr>
            <p:txBody>
              <a:bodyPr/>
              <a:lstStyle/>
              <a:p>
                <a:r>
                  <a:rPr lang="en-US">
                    <a:noFill/>
                  </a:rPr>
                  <a:t> </a:t>
                </a:r>
              </a:p>
            </p:txBody>
          </p:sp>
        </mc:Fallback>
      </mc:AlternateContent>
      <p:pic>
        <p:nvPicPr>
          <p:cNvPr id="20" name="Picture 8"/>
          <p:cNvPicPr>
            <a:picLocks noChangeAspect="1"/>
          </p:cNvPicPr>
          <p:nvPr/>
        </p:nvPicPr>
        <p:blipFill>
          <a:blip r:embed="rId21"/>
          <a:srcRect/>
          <a:stretch>
            <a:fillRect/>
          </a:stretch>
        </p:blipFill>
        <p:spPr>
          <a:xfrm>
            <a:off x="15012989" y="5266933"/>
            <a:ext cx="2417728" cy="3604066"/>
          </a:xfrm>
          <a:prstGeom prst="rect">
            <a:avLst/>
          </a:prstGeom>
        </p:spPr>
      </p:pic>
      <p:sp>
        <p:nvSpPr>
          <p:cNvPr id="11" name="Rounded Rectangle 10"/>
          <p:cNvSpPr/>
          <p:nvPr/>
        </p:nvSpPr>
        <p:spPr>
          <a:xfrm>
            <a:off x="-914400" y="8870998"/>
            <a:ext cx="20040600" cy="1835101"/>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7" name="Rectangle 6"/>
              <p:cNvSpPr/>
              <p:nvPr/>
            </p:nvSpPr>
            <p:spPr>
              <a:xfrm>
                <a:off x="7092560" y="4811665"/>
                <a:ext cx="4026680" cy="1827423"/>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𝐴𝑀</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𝐺𝐴</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92560" y="4811665"/>
                <a:ext cx="4026680" cy="1827423"/>
              </a:xfrm>
              <a:prstGeom prst="rect">
                <a:avLst/>
              </a:prstGeom>
              <a:blipFill>
                <a:blip r:embed="rId2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884699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81000" y="4043834"/>
            <a:ext cx="4942102" cy="5900266"/>
          </a:xfrm>
          <a:prstGeom prst="rect">
            <a:avLst/>
          </a:prstGeom>
        </p:spPr>
      </p:pic>
      <p:grpSp>
        <p:nvGrpSpPr>
          <p:cNvPr id="12" name="Group 11"/>
          <p:cNvGrpSpPr/>
          <p:nvPr/>
        </p:nvGrpSpPr>
        <p:grpSpPr>
          <a:xfrm>
            <a:off x="6055821" y="2667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1983835" y="987956"/>
              <a:ext cx="5259773"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5 (SGK – tr106)</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4750100">
            <a:off x="-111126" y="-116806"/>
            <a:ext cx="1158449" cy="1703601"/>
          </a:xfrm>
          <a:prstGeom prst="rect">
            <a:avLst/>
          </a:prstGeom>
        </p:spPr>
      </p:pic>
      <p:pic>
        <p:nvPicPr>
          <p:cNvPr id="23"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7068800" y="9381684"/>
            <a:ext cx="1195262" cy="112055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668862" y="1181100"/>
                <a:ext cx="16892399" cy="2748253"/>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𝐵𝑀</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𝐶𝑁</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cắt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a:t>
                </a:r>
                <a:r>
                  <a:rPr lang="en-US" sz="4000" dirty="0" err="1">
                    <a:effectLst/>
                    <a:latin typeface="Arial" panose="020B0604020202020204" pitchFamily="34" charset="0"/>
                    <a:ea typeface="Calibri" panose="020F0502020204030204" pitchFamily="34" charset="0"/>
                    <a:cs typeface="Arial" panose="020B0604020202020204" pitchFamily="34" charset="0"/>
                  </a:rPr>
                  <a:t>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trọng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tâm</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Gọi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𝐺𝐵</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𝐺𝐶</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Chứng</a:t>
                </a:r>
                <a:r>
                  <a:rPr lang="en-US" sz="4000" dirty="0">
                    <a:effectLst/>
                    <a:latin typeface="Arial" panose="020B0604020202020204" pitchFamily="34" charset="0"/>
                    <a:ea typeface="Calibri" panose="020F0502020204030204" pitchFamily="34" charset="0"/>
                    <a:cs typeface="Arial" panose="020B0604020202020204" pitchFamily="34" charset="0"/>
                  </a:rPr>
                  <a:t> minh:</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		a)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𝐺𝑀𝑁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𝐺𝑃𝑄</m:t>
                    </m:r>
                  </m:oMath>
                </a14:m>
                <a:r>
                  <a:rPr lang="en-US" sz="40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𝑃𝑄</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68862" y="1181100"/>
                <a:ext cx="16892399" cy="2748253"/>
              </a:xfrm>
              <a:prstGeom prst="rect">
                <a:avLst/>
              </a:prstGeom>
              <a:blipFill>
                <a:blip r:embed="rId44"/>
                <a:stretch>
                  <a:fillRect l="-1299" b="-8647"/>
                </a:stretch>
              </a:blipFill>
            </p:spPr>
            <p:txBody>
              <a:bodyPr/>
              <a:lstStyle/>
              <a:p>
                <a:r>
                  <a:rPr lang="en-US">
                    <a:noFill/>
                  </a:rPr>
                  <a:t> </a:t>
                </a:r>
              </a:p>
            </p:txBody>
          </p:sp>
        </mc:Fallback>
      </mc:AlternateContent>
      <p:sp>
        <p:nvSpPr>
          <p:cNvPr id="93" name="Oval Callout 92"/>
          <p:cNvSpPr/>
          <p:nvPr/>
        </p:nvSpPr>
        <p:spPr>
          <a:xfrm>
            <a:off x="9992349" y="4339679"/>
            <a:ext cx="1752600" cy="88002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 name="Rectangle 7"/>
              <p:cNvSpPr/>
              <p:nvPr/>
            </p:nvSpPr>
            <p:spPr>
              <a:xfrm>
                <a:off x="5989770" y="5465881"/>
                <a:ext cx="11970824" cy="916276"/>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Vì</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trọng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tâm</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nên</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989770" y="5465881"/>
                <a:ext cx="11970824" cy="916276"/>
              </a:xfrm>
              <a:prstGeom prst="rect">
                <a:avLst/>
              </a:prstGeom>
              <a:blipFill>
                <a:blip r:embed="rId45"/>
                <a:stretch>
                  <a:fillRect l="-1834"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400800" y="6119321"/>
                <a:ext cx="9144000" cy="1821076"/>
              </a:xfrm>
              <a:prstGeom prst="rect">
                <a:avLst/>
              </a:prstGeom>
            </p:spPr>
            <p:txBody>
              <a:bodyPr>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400800" y="6119321"/>
                <a:ext cx="9144000" cy="1821076"/>
              </a:xfrm>
              <a:prstGeom prst="rect">
                <a:avLst/>
              </a:prstGeom>
              <a:blipFill>
                <a:blip r:embed="rId4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629400" y="7732424"/>
                <a:ext cx="11331194" cy="916276"/>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Vì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𝑄</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lần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lượt</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điểm</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nên</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6629400" y="7732424"/>
                <a:ext cx="11331194" cy="916276"/>
              </a:xfrm>
              <a:prstGeom prst="rect">
                <a:avLst/>
              </a:prstGeom>
              <a:blipFill>
                <a:blip r:embed="rId47"/>
                <a:stretch>
                  <a:fillRect l="-1938" b="-25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304185" y="8351624"/>
                <a:ext cx="5337230" cy="1821076"/>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𝐺𝑃</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𝐺𝑄</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304185" y="8351624"/>
                <a:ext cx="5337230" cy="1821076"/>
              </a:xfrm>
              <a:prstGeom prst="rect">
                <a:avLst/>
              </a:prstGeom>
              <a:blipFill>
                <a:blip r:embed="rId4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970923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barn(inVertical)">
                                      <p:cBhvr>
                                        <p:cTn id="24" dur="500"/>
                                        <p:tgtEl>
                                          <p:spTgt spid="9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3" grpId="0" animBg="1"/>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280737" y="458410"/>
            <a:ext cx="1405113" cy="1317293"/>
          </a:xfrm>
          <a:prstGeom prst="rect">
            <a:avLst/>
          </a:prstGeom>
        </p:spPr>
      </p:pic>
      <p:pic>
        <p:nvPicPr>
          <p:cNvPr id="16" name="Picture 1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687800" y="1423416"/>
            <a:ext cx="2514600" cy="1801367"/>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2125579" y="2324100"/>
                <a:ext cx="16230600" cy="3832396"/>
              </a:xfrm>
              <a:prstGeom prst="rect">
                <a:avLst/>
              </a:prstGeom>
            </p:spPr>
            <p:txBody>
              <a:bodyPr wrap="square">
                <a:spAutoFit/>
              </a:bodyPr>
              <a:lstStyle/>
              <a:p>
                <a:pPr>
                  <a:lnSpc>
                    <a:spcPct val="150000"/>
                  </a:lnSpc>
                </a:pPr>
                <a:r>
                  <a:rPr lang="en-US" sz="4000" dirty="0" err="1">
                    <a:effectLst/>
                    <a:latin typeface="Arial" panose="020B0604020202020204" pitchFamily="34" charset="0"/>
                    <a:ea typeface="Calibri" panose="020F0502020204030204" pitchFamily="34" charset="0"/>
                    <a:cs typeface="Times New Roman" panose="02020603050405020304" pitchFamily="18" charset="0"/>
                  </a:rPr>
                  <a:t>Suy</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ra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𝐺𝑄</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50000"/>
                  </a:lnSpc>
                </a:pPr>
                <a:r>
                  <a:rPr lang="en-US" sz="4000" dirty="0" err="1">
                    <a:effectLst/>
                    <a:latin typeface="Arial" panose="020B0604020202020204" pitchFamily="34" charset="0"/>
                    <a:ea typeface="Calibri" panose="020F0502020204030204" pitchFamily="34" charset="0"/>
                    <a:cs typeface="Times New Roman" panose="02020603050405020304" pitchFamily="18" charset="0"/>
                  </a:rPr>
                  <a:t>Xét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𝐺𝑀𝑁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𝐺𝑃𝑄</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𝐺𝑃</m:t>
                      </m:r>
                      <m:r>
                        <a:rPr lang="en-US" sz="4000">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𝑀𝐺𝑁</m:t>
                          </m:r>
                        </m:e>
                      </m:acc>
                      <m:r>
                        <a:rPr lang="en-US" sz="4000">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𝑃𝐺𝑄</m:t>
                          </m:r>
                        </m:e>
                      </m:acc>
                      <m:r>
                        <m:rPr>
                          <m:nor/>
                        </m:rPr>
                        <a:rPr lang="en-US" sz="4000" i="1">
                          <a:effectLst/>
                          <a:latin typeface="Arial" panose="020B0604020202020204" pitchFamily="34" charset="0"/>
                          <a:ea typeface="Calibri" panose="020F0502020204030204" pitchFamily="34" charset="0"/>
                          <a:cs typeface="Times New Roman" panose="02020603050405020304" pitchFamily="18" charset="0"/>
                        </a:rPr>
                        <m:t> </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hai</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 </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g</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ó</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c</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 đố</m:t>
                      </m:r>
                      <m:r>
                        <m:rPr>
                          <m:nor/>
                        </m:rPr>
                        <a:rPr lang="en-US" sz="4000" b="0" i="0" smtClean="0">
                          <a:effectLst/>
                          <a:latin typeface="Arial" panose="020B0604020202020204" pitchFamily="34" charset="0"/>
                          <a:ea typeface="Calibri" panose="020F0502020204030204" pitchFamily="34" charset="0"/>
                          <a:cs typeface="Times New Roman" panose="02020603050405020304" pitchFamily="18" charset="0"/>
                        </a:rPr>
                        <m:t>i</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 đỉ</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nh</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m:t>
                      </m:r>
                      <m:r>
                        <m:rPr>
                          <m:nor/>
                        </m:rPr>
                        <a:rPr lang="en-US" sz="4000" i="1">
                          <a:effectLst/>
                          <a:latin typeface="Arial" panose="020B0604020202020204" pitchFamily="34" charset="0"/>
                          <a:ea typeface="Calibri" panose="020F0502020204030204" pitchFamily="34" charset="0"/>
                          <a:cs typeface="Times New Roman" panose="02020603050405020304" pitchFamily="18"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𝐺𝑁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𝐺𝑄</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m:t>
                      </m:r>
                      <m:r>
                        <m:rPr>
                          <m:nor/>
                        </m:rPr>
                        <a:rPr lang="en-US" sz="4000" i="1">
                          <a:effectLst/>
                          <a:latin typeface="Arial" panose="020B0604020202020204" pitchFamily="34" charset="0"/>
                          <a:ea typeface="Calibri" panose="020F0502020204030204" pitchFamily="34" charset="0"/>
                          <a:cs typeface="Times New Roman" panose="02020603050405020304" pitchFamily="18" charset="0"/>
                        </a:rPr>
                        <m:t> </m:t>
                      </m:r>
                    </m:oMath>
                  </m:oMathPara>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err="1">
                    <a:effectLst/>
                    <a:latin typeface="Arial" panose="020B0604020202020204" pitchFamily="34" charset="0"/>
                    <a:ea typeface="Calibri" panose="020F0502020204030204" pitchFamily="34" charset="0"/>
                    <a:cs typeface="Times New Roman" panose="02020603050405020304" pitchFamily="18" charset="0"/>
                  </a:rPr>
                  <a:t>Suy</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ra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𝐺𝑀𝑁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𝐺𝑃𝑄</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c.g.c</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125579" y="2324100"/>
                <a:ext cx="16230600" cy="3832396"/>
              </a:xfrm>
              <a:prstGeom prst="rect">
                <a:avLst/>
              </a:prstGeom>
              <a:blipFill>
                <a:blip r:embed="rId47"/>
                <a:stretch>
                  <a:fillRect l="-1352" b="-2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153653" y="6438900"/>
                <a:ext cx="14381747" cy="19699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b)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Vì</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𝐺𝑃𝑄</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𝐺𝑀𝑁</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𝐺𝑃𝑄</m:t>
                        </m:r>
                      </m:e>
                    </m:acc>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hai</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góc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tương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ứng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chúng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ở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vị</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trí</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so le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trong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𝑃𝑄</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153653" y="6438900"/>
                <a:ext cx="14381747" cy="1969963"/>
              </a:xfrm>
              <a:prstGeom prst="rect">
                <a:avLst/>
              </a:prstGeom>
              <a:blipFill>
                <a:blip r:embed="rId48"/>
                <a:stretch>
                  <a:fillRect l="-1483" b="-6811"/>
                </a:stretch>
              </a:blipFill>
            </p:spPr>
            <p:txBody>
              <a:bodyPr/>
              <a:lstStyle/>
              <a:p>
                <a:r>
                  <a:rPr lang="en-US">
                    <a:noFill/>
                  </a:rPr>
                  <a:t> </a:t>
                </a:r>
              </a:p>
            </p:txBody>
          </p:sp>
        </mc:Fallback>
      </mc:AlternateContent>
      <p:sp>
        <p:nvSpPr>
          <p:cNvPr id="13" name="Oval Callout 12"/>
          <p:cNvSpPr/>
          <p:nvPr/>
        </p:nvSpPr>
        <p:spPr>
          <a:xfrm>
            <a:off x="8464216" y="895682"/>
            <a:ext cx="1752600" cy="88002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p:cNvPicPr>
            <a:picLocks noChangeAspect="1"/>
          </p:cNvPicPr>
          <p:nvPr/>
        </p:nvPicPr>
        <p:blipFill>
          <a:blip r:embed="rId49"/>
          <a:stretch>
            <a:fillRect/>
          </a:stretch>
        </p:blipFill>
        <p:spPr>
          <a:xfrm>
            <a:off x="13030200" y="8587320"/>
            <a:ext cx="1548591" cy="1808094"/>
          </a:xfrm>
          <a:prstGeom prst="rect">
            <a:avLst/>
          </a:prstGeom>
        </p:spPr>
      </p:pic>
    </p:spTree>
    <p:extLst>
      <p:ext uri="{BB962C8B-B14F-4D97-AF65-F5344CB8AC3E}">
        <p14:creationId xmlns:p14="http://schemas.microsoft.com/office/powerpoint/2010/main" val="306999399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14400" y="597240"/>
            <a:ext cx="20574000" cy="721326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360939" y="97917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3" name="Picture 5"/>
          <p:cNvPicPr>
            <a:picLocks noChangeAspect="1"/>
          </p:cNvPicPr>
          <p:nvPr/>
        </p:nvPicPr>
        <p:blipFill>
          <a:blip r:embed="rId2"/>
          <a:srcRect/>
          <a:stretch>
            <a:fillRect/>
          </a:stretch>
        </p:blipFill>
        <p:spPr>
          <a:xfrm>
            <a:off x="7467600" y="7124700"/>
            <a:ext cx="4457700" cy="2884504"/>
          </a:xfrm>
          <a:prstGeom prst="rect">
            <a:avLst/>
          </a:prstGeom>
        </p:spPr>
      </p:pic>
      <p:sp>
        <p:nvSpPr>
          <p:cNvPr id="9" name="Rectangle 8"/>
          <p:cNvSpPr/>
          <p:nvPr/>
        </p:nvSpPr>
        <p:spPr>
          <a:xfrm>
            <a:off x="1441552" y="1296457"/>
            <a:ext cx="15229260" cy="1637243"/>
          </a:xfrm>
          <a:prstGeom prst="rect">
            <a:avLst/>
          </a:prstGeom>
        </p:spPr>
        <p:txBody>
          <a:bodyPr wrap="square">
            <a:spAutoFit/>
          </a:bodyPr>
          <a:lstStyle/>
          <a:p>
            <a:pPr lvl="0" algn="ctr">
              <a:lnSpc>
                <a:spcPct val="150000"/>
              </a:lnSpc>
              <a:defRPr/>
            </a:pPr>
            <a:r>
              <a:rPr lang="vi-VN" sz="7500" b="1" kern="0" dirty="0">
                <a:solidFill>
                  <a:srgbClr val="FF0000"/>
                </a:solidFill>
              </a:rPr>
              <a:t>CHƯƠNG </a:t>
            </a:r>
            <a:r>
              <a:rPr lang="en-US" sz="7500" b="1" kern="0" dirty="0">
                <a:solidFill>
                  <a:srgbClr val="FF0000"/>
                </a:solidFill>
                <a:latin typeface="Arial" panose="020B0604020202020204" pitchFamily="34" charset="0"/>
                <a:cs typeface="Arial" panose="020B0604020202020204" pitchFamily="34" charset="0"/>
              </a:rPr>
              <a:t>VII</a:t>
            </a:r>
            <a:r>
              <a:rPr lang="en-US" sz="7500" b="1" kern="0" dirty="0">
                <a:solidFill>
                  <a:srgbClr val="FF0000"/>
                </a:solidFill>
              </a:rPr>
              <a:t>. </a:t>
            </a:r>
            <a:r>
              <a:rPr lang="vi-VN" sz="7500" b="1" kern="0" dirty="0">
                <a:solidFill>
                  <a:srgbClr val="FF0000"/>
                </a:solidFill>
              </a:rPr>
              <a:t>TAM GIÁC</a:t>
            </a:r>
            <a:endParaRPr lang="en-US" sz="7500" b="1" kern="0"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2653320" y="3314700"/>
            <a:ext cx="13438560" cy="3093154"/>
          </a:xfrm>
          <a:prstGeom prst="rect">
            <a:avLst/>
          </a:prstGeom>
        </p:spPr>
        <p:txBody>
          <a:bodyPr wrap="square">
            <a:spAutoFit/>
          </a:bodyPr>
          <a:lstStyle/>
          <a:p>
            <a:pPr lvl="0" algn="ctr">
              <a:lnSpc>
                <a:spcPct val="150000"/>
              </a:lnSpc>
              <a:defRPr/>
            </a:pPr>
            <a:r>
              <a:rPr lang="vi-VN" sz="6500" b="1" kern="0" dirty="0">
                <a:solidFill>
                  <a:schemeClr val="accent1"/>
                </a:solidFill>
                <a:ea typeface="Calibri" panose="020F0502020204030204" pitchFamily="34" charset="0"/>
                <a:cs typeface="Arial" panose="020B0604020202020204" pitchFamily="34" charset="0"/>
              </a:rPr>
              <a:t>BÀI 10: TÍNH CHẤT BA ĐƯỜNG TRUNG TUYẾN CỦA TAM GIÁC</a:t>
            </a:r>
            <a:endParaRPr kumimoji="0" lang="en-US" sz="6500" b="1"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1821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ounded Rectangle 14"/>
          <p:cNvSpPr/>
          <p:nvPr/>
        </p:nvSpPr>
        <p:spPr>
          <a:xfrm>
            <a:off x="-914400" y="92583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2"/>
          <p:cNvGrpSpPr/>
          <p:nvPr/>
        </p:nvGrpSpPr>
        <p:grpSpPr>
          <a:xfrm>
            <a:off x="5257800" y="658778"/>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BÀI TẬP TRẮC NGHIỆM</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19" name="Rectangle 18"/>
          <p:cNvSpPr/>
          <p:nvPr/>
        </p:nvSpPr>
        <p:spPr>
          <a:xfrm>
            <a:off x="1121455" y="2227636"/>
            <a:ext cx="16078200" cy="1015663"/>
          </a:xfrm>
          <a:prstGeom prst="rect">
            <a:avLst/>
          </a:prstGeom>
        </p:spPr>
        <p:txBody>
          <a:bodyPr wrap="square">
            <a:spAutoFit/>
          </a:bodyPr>
          <a:lstStyle/>
          <a:p>
            <a:pPr>
              <a:lnSpc>
                <a:spcPct val="150000"/>
              </a:lnSpc>
              <a:spcAft>
                <a:spcPts val="800"/>
              </a:spcAft>
            </a:pPr>
            <a:r>
              <a:rPr lang="en-US" sz="4000" b="1">
                <a:latin typeface="Arial" panose="020B0604020202020204" pitchFamily="34" charset="0"/>
                <a:ea typeface="Calibri" panose="020F0502020204030204" pitchFamily="34" charset="0"/>
                <a:cs typeface="Times New Roman" panose="02020603050405020304" pitchFamily="18" charset="0"/>
              </a:rPr>
              <a:t>Câu 1. </a:t>
            </a:r>
            <a:r>
              <a:rPr lang="en-US" sz="4000">
                <a:latin typeface="Arial" panose="020B0604020202020204" pitchFamily="34" charset="0"/>
                <a:ea typeface="Calibri" panose="020F0502020204030204" pitchFamily="34" charset="0"/>
                <a:cs typeface="Times New Roman" panose="02020603050405020304" pitchFamily="18" charset="0"/>
              </a:rPr>
              <a:t>Cho hình vẽ, điền số thích hợp vào chỗ chấm: BG = …. GN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93320"/>
            <a:ext cx="1676400" cy="1706259"/>
          </a:xfrm>
          <a:prstGeom prst="rect">
            <a:avLst/>
          </a:prstGeom>
        </p:spPr>
      </p:pic>
      <p:pic>
        <p:nvPicPr>
          <p:cNvPr id="4" name="Picture 3"/>
          <p:cNvPicPr>
            <a:picLocks noChangeAspect="1"/>
          </p:cNvPicPr>
          <p:nvPr/>
        </p:nvPicPr>
        <p:blipFill>
          <a:blip r:embed="rId5"/>
          <a:stretch>
            <a:fillRect/>
          </a:stretch>
        </p:blipFill>
        <p:spPr>
          <a:xfrm>
            <a:off x="1121455" y="4011384"/>
            <a:ext cx="5934568" cy="418011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9448800" y="3638640"/>
                <a:ext cx="9144000" cy="4224298"/>
              </a:xfrm>
              <a:prstGeom prst="rect">
                <a:avLst/>
              </a:prstGeom>
            </p:spPr>
            <p:txBody>
              <a:bodyPr>
                <a:spAutoFit/>
              </a:bodyPr>
              <a:lstStyle/>
              <a:p>
                <a:pPr>
                  <a:lnSpc>
                    <a:spcPct val="250000"/>
                  </a:lnSpc>
                  <a:spcAft>
                    <a:spcPts val="800"/>
                  </a:spcAft>
                </a:pPr>
                <a:r>
                  <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rPr>
                  <a:t>A. 2</a:t>
                </a:r>
                <a:r>
                  <a:rPr lang="en-US" sz="4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50000"/>
                  </a:lnSpc>
                  <a:spcAft>
                    <a:spcPts val="800"/>
                  </a:spcAft>
                </a:pPr>
                <a:r>
                  <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448800" y="3638640"/>
                <a:ext cx="9144000" cy="4224298"/>
              </a:xfrm>
              <a:prstGeom prst="rect">
                <a:avLst/>
              </a:prstGeom>
              <a:blipFill>
                <a:blip r:embed="rId15"/>
                <a:stretch>
                  <a:fillRect l="-2333" b="-1876"/>
                </a:stretch>
              </a:blipFill>
            </p:spPr>
            <p:txBody>
              <a:bodyPr/>
              <a:lstStyle/>
              <a:p>
                <a:r>
                  <a:rPr lang="en-US">
                    <a:noFill/>
                  </a:rPr>
                  <a:t> </a:t>
                </a:r>
              </a:p>
            </p:txBody>
          </p:sp>
        </mc:Fallback>
      </mc:AlternateContent>
      <p:sp>
        <p:nvSpPr>
          <p:cNvPr id="9" name="Rounded Rectangle 8"/>
          <p:cNvSpPr/>
          <p:nvPr/>
        </p:nvSpPr>
        <p:spPr>
          <a:xfrm>
            <a:off x="9067800" y="4610100"/>
            <a:ext cx="1905000" cy="914400"/>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925800" y="8287848"/>
            <a:ext cx="1752600" cy="1283779"/>
          </a:xfrm>
          <a:prstGeom prst="rect">
            <a:avLst/>
          </a:prstGeom>
        </p:spPr>
      </p:pic>
    </p:spTree>
    <p:extLst>
      <p:ext uri="{BB962C8B-B14F-4D97-AF65-F5344CB8AC3E}">
        <p14:creationId xmlns:p14="http://schemas.microsoft.com/office/powerpoint/2010/main" val="352691475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914400" y="92583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257800" y="663500"/>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TRẮC 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9" name="Rectangle 18"/>
          <p:cNvSpPr/>
          <p:nvPr/>
        </p:nvSpPr>
        <p:spPr>
          <a:xfrm>
            <a:off x="1121455" y="2227636"/>
            <a:ext cx="16078200" cy="1839606"/>
          </a:xfrm>
          <a:prstGeom prst="rect">
            <a:avLst/>
          </a:prstGeom>
        </p:spPr>
        <p:txBody>
          <a:bodyPr wrap="square">
            <a:spAutoFit/>
          </a:bodyPr>
          <a:lstStyle/>
          <a:p>
            <a:pPr>
              <a:lnSpc>
                <a:spcPct val="150000"/>
              </a:lnSpc>
              <a:spcAft>
                <a:spcPts val="800"/>
              </a:spcAft>
            </a:pPr>
            <a:r>
              <a:rPr lang="en-US" sz="4000" b="1">
                <a:latin typeface="Arial" panose="020B0604020202020204" pitchFamily="34" charset="0"/>
                <a:ea typeface="Calibri" panose="020F0502020204030204" pitchFamily="34" charset="0"/>
                <a:cs typeface="Times New Roman" panose="02020603050405020304" pitchFamily="18" charset="0"/>
              </a:rPr>
              <a:t>Câu 2. </a:t>
            </a:r>
            <a:r>
              <a:rPr lang="en-US" sz="4000">
                <a:latin typeface="Arial" panose="020B0604020202020204" pitchFamily="34" charset="0"/>
                <a:ea typeface="Calibri" panose="020F0502020204030204" pitchFamily="34" charset="0"/>
                <a:cs typeface="Times New Roman" panose="02020603050405020304" pitchFamily="18" charset="0"/>
              </a:rPr>
              <a:t>Cho G là trọng tâm tam giác MNP với đường trung tuyến MI. Câu nào sau đây đúng.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93320"/>
            <a:ext cx="1676400" cy="1706259"/>
          </a:xfrm>
          <a:prstGeom prst="rect">
            <a:avLst/>
          </a:prstGeom>
        </p:spPr>
      </p:pic>
      <p:sp>
        <p:nvSpPr>
          <p:cNvPr id="9" name="Rounded Rectangle 8"/>
          <p:cNvSpPr/>
          <p:nvPr/>
        </p:nvSpPr>
        <p:spPr>
          <a:xfrm>
            <a:off x="10287000" y="4594158"/>
            <a:ext cx="2895600" cy="1692341"/>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925800" y="8287848"/>
            <a:ext cx="1752600" cy="128377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101486" y="4356463"/>
                <a:ext cx="9144000" cy="3486852"/>
              </a:xfrm>
              <a:prstGeom prst="rect">
                <a:avLst/>
              </a:prstGeom>
            </p:spPr>
            <p:txBody>
              <a:bodyPr>
                <a:spAutoFit/>
              </a:bodyPr>
              <a:lstStyle/>
              <a:p>
                <a:pPr>
                  <a:lnSpc>
                    <a:spcPct val="200000"/>
                  </a:lnSpc>
                  <a:spcAft>
                    <a:spcPts val="800"/>
                  </a:spcAft>
                </a:pPr>
                <a:r>
                  <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𝑀𝐺</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𝑀𝐼</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𝐺𝐼</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𝑀𝐼</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𝑀𝐺</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𝐺𝐼</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𝐺𝐼</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𝑀𝐺</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101486" y="4356463"/>
                <a:ext cx="9144000" cy="3486852"/>
              </a:xfrm>
              <a:prstGeom prst="rect">
                <a:avLst/>
              </a:prstGeom>
              <a:blipFill>
                <a:blip r:embed="rId37"/>
                <a:stretch>
                  <a:fillRect l="-2400" b="-2448"/>
                </a:stretch>
              </a:blipFill>
            </p:spPr>
            <p:txBody>
              <a:bodyPr/>
              <a:lstStyle/>
              <a:p>
                <a:r>
                  <a:rPr lang="en-US">
                    <a:noFill/>
                  </a:rPr>
                  <a:t> </a:t>
                </a:r>
              </a:p>
            </p:txBody>
          </p:sp>
        </mc:Fallback>
      </mc:AlternateContent>
      <p:pic>
        <p:nvPicPr>
          <p:cNvPr id="14" name="Picture 4"/>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rcRect/>
          <a:stretch>
            <a:fillRect/>
          </a:stretch>
        </p:blipFill>
        <p:spPr>
          <a:xfrm>
            <a:off x="1109423" y="8590512"/>
            <a:ext cx="1265457" cy="1335575"/>
          </a:xfrm>
          <a:prstGeom prst="rect">
            <a:avLst/>
          </a:prstGeom>
        </p:spPr>
      </p:pic>
    </p:spTree>
    <p:extLst>
      <p:ext uri="{BB962C8B-B14F-4D97-AF65-F5344CB8AC3E}">
        <p14:creationId xmlns:p14="http://schemas.microsoft.com/office/powerpoint/2010/main" val="237624003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878329" y="95631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334000" y="682024"/>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TRẮC 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9" name="Rectangle 18"/>
          <p:cNvSpPr/>
          <p:nvPr/>
        </p:nvSpPr>
        <p:spPr>
          <a:xfrm>
            <a:off x="2225842" y="1943100"/>
            <a:ext cx="6442814" cy="1015663"/>
          </a:xfrm>
          <a:prstGeom prst="rect">
            <a:avLst/>
          </a:prstGeom>
        </p:spPr>
        <p:txBody>
          <a:bodyPr wrap="square">
            <a:spAutoFit/>
          </a:bodyPr>
          <a:lstStyle/>
          <a:p>
            <a:pPr>
              <a:lnSpc>
                <a:spcPct val="150000"/>
              </a:lnSpc>
              <a:spcAft>
                <a:spcPts val="800"/>
              </a:spcAft>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3. </a:t>
            </a:r>
            <a:r>
              <a:rPr lang="en-US" sz="4000" dirty="0" err="1">
                <a:latin typeface="Arial" panose="020B0604020202020204" pitchFamily="34" charset="0"/>
                <a:ea typeface="Calibri" panose="020F0502020204030204" pitchFamily="34" charset="0"/>
                <a:cs typeface="Times New Roman" panose="02020603050405020304" pitchFamily="18" charset="0"/>
              </a:rPr>
              <a:t>Chọn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câu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trả</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lời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sai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93320"/>
            <a:ext cx="1676400" cy="1706259"/>
          </a:xfrm>
          <a:prstGeom prst="rect">
            <a:avLst/>
          </a:prstGeom>
        </p:spPr>
      </p:pic>
      <p:sp>
        <p:nvSpPr>
          <p:cNvPr id="9" name="Rounded Rectangle 8"/>
          <p:cNvSpPr/>
          <p:nvPr/>
        </p:nvSpPr>
        <p:spPr>
          <a:xfrm>
            <a:off x="1981200" y="8039100"/>
            <a:ext cx="10134600" cy="929306"/>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59100" y="8503753"/>
            <a:ext cx="1752600" cy="1283779"/>
          </a:xfrm>
          <a:prstGeom prst="rect">
            <a:avLst/>
          </a:prstGeom>
        </p:spPr>
      </p:pic>
      <p:pic>
        <p:nvPicPr>
          <p:cNvPr id="14"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154400" y="880512"/>
            <a:ext cx="762000" cy="804222"/>
          </a:xfrm>
          <a:prstGeom prst="rect">
            <a:avLst/>
          </a:prstGeom>
        </p:spPr>
      </p:pic>
      <p:sp>
        <p:nvSpPr>
          <p:cNvPr id="3" name="Rectangle 2"/>
          <p:cNvSpPr/>
          <p:nvPr/>
        </p:nvSpPr>
        <p:spPr>
          <a:xfrm>
            <a:off x="2209800" y="2858036"/>
            <a:ext cx="15799792" cy="6247864"/>
          </a:xfrm>
          <a:prstGeom prst="rect">
            <a:avLst/>
          </a:prstGeom>
        </p:spPr>
        <p:txBody>
          <a:bodyPr wrap="square">
            <a:spAutoFit/>
          </a:bodyPr>
          <a:lstStyle/>
          <a:p>
            <a:pPr>
              <a:lnSpc>
                <a:spcPct val="200000"/>
              </a:lnSpc>
            </a:pPr>
            <a:r>
              <a:rPr lang="en-US" sz="4000" dirty="0">
                <a:latin typeface="Arial" panose="020B0604020202020204" pitchFamily="34" charset="0"/>
                <a:ea typeface="Calibri" panose="020F0502020204030204" pitchFamily="34" charset="0"/>
                <a:cs typeface="Times New Roman" panose="02020603050405020304" pitchFamily="18" charset="0"/>
              </a:rPr>
              <a:t>A. </a:t>
            </a:r>
            <a:r>
              <a:rPr lang="en-US" sz="4000" dirty="0" err="1">
                <a:latin typeface="Arial" panose="020B0604020202020204" pitchFamily="34" charset="0"/>
                <a:ea typeface="Calibri" panose="020F0502020204030204" pitchFamily="34" charset="0"/>
                <a:cs typeface="Times New Roman" panose="02020603050405020304" pitchFamily="18" charset="0"/>
              </a:rPr>
              <a:t>Mỗi</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4000" dirty="0">
                <a:latin typeface="Arial" panose="020B0604020202020204" pitchFamily="34" charset="0"/>
                <a:ea typeface="Calibri" panose="020F0502020204030204" pitchFamily="34" charset="0"/>
                <a:cs typeface="Times New Roman" panose="02020603050405020304" pitchFamily="18" charset="0"/>
              </a:rPr>
              <a:t>B. Ba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cùng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đi</a:t>
            </a:r>
            <a:r>
              <a:rPr lang="en-US" sz="4000" dirty="0">
                <a:latin typeface="Arial" panose="020B0604020202020204" pitchFamily="34" charset="0"/>
                <a:ea typeface="Calibri" panose="020F0502020204030204" pitchFamily="34" charset="0"/>
                <a:cs typeface="Times New Roman" panose="02020603050405020304" pitchFamily="18" charset="0"/>
              </a:rPr>
              <a:t> qua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điểm</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4000" dirty="0">
                <a:latin typeface="Arial" panose="020B0604020202020204" pitchFamily="34" charset="0"/>
                <a:ea typeface="Calibri" panose="020F0502020204030204" pitchFamily="34" charset="0"/>
                <a:cs typeface="Times New Roman" panose="02020603050405020304" pitchFamily="18" charset="0"/>
              </a:rPr>
              <a:t>C. </a:t>
            </a:r>
            <a:r>
              <a:rPr lang="en-US" sz="4000" dirty="0" err="1">
                <a:latin typeface="Arial" panose="020B0604020202020204" pitchFamily="34" charset="0"/>
                <a:ea typeface="Calibri" panose="020F0502020204030204" pitchFamily="34" charset="0"/>
                <a:cs typeface="Times New Roman" panose="02020603050405020304" pitchFamily="18" charset="0"/>
              </a:rPr>
              <a:t>Để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xác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định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trọng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tâm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ta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tìm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giao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hai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đó</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4000" dirty="0">
                <a:latin typeface="Arial" panose="020B0604020202020204" pitchFamily="34" charset="0"/>
                <a:ea typeface="Calibri" panose="020F0502020204030204" pitchFamily="34" charset="0"/>
                <a:cs typeface="Times New Roman" panose="02020603050405020304" pitchFamily="18" charset="0"/>
              </a:rPr>
              <a:t>D.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nhiều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trọng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tâm</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910525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878329" y="943988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334000" y="682024"/>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TRẮC 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93320"/>
            <a:ext cx="1676400" cy="1706259"/>
          </a:xfrm>
          <a:prstGeom prst="rect">
            <a:avLst/>
          </a:prstGeom>
        </p:spPr>
      </p:pic>
      <p:sp>
        <p:nvSpPr>
          <p:cNvPr id="9" name="Rounded Rectangle 8"/>
          <p:cNvSpPr/>
          <p:nvPr/>
        </p:nvSpPr>
        <p:spPr>
          <a:xfrm>
            <a:off x="990600" y="5301880"/>
            <a:ext cx="6777789" cy="929306"/>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716000" y="8278531"/>
            <a:ext cx="1752600" cy="1283779"/>
          </a:xfrm>
          <a:prstGeom prst="rect">
            <a:avLst/>
          </a:prstGeom>
        </p:spPr>
      </p:pic>
      <p:pic>
        <p:nvPicPr>
          <p:cNvPr id="14"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154400" y="880512"/>
            <a:ext cx="762000" cy="80422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143000" y="2067383"/>
                <a:ext cx="16535400" cy="8243795"/>
              </a:xfrm>
              <a:prstGeom prst="rect">
                <a:avLst/>
              </a:prstGeom>
            </p:spPr>
            <p:txBody>
              <a:bodyPr wrap="square">
                <a:spAutoFit/>
              </a:bodyPr>
              <a:lstStyle/>
              <a:p>
                <a:pPr algn="just">
                  <a:lnSpc>
                    <a:spcPct val="150000"/>
                  </a:lnSpc>
                </a:pPr>
                <a:r>
                  <a:rPr lang="en-US" sz="4000" b="1" dirty="0">
                    <a:latin typeface="Arial" panose="020B0604020202020204" pitchFamily="34" charset="0"/>
                    <a:ea typeface="Times New Roman" panose="02020603050405020304" pitchFamily="18" charset="0"/>
                  </a:rPr>
                  <a:t>Câu 4. </a:t>
                </a:r>
                <a:r>
                  <a:rPr lang="en-US" sz="4000" dirty="0">
                    <a:solidFill>
                      <a:srgbClr val="333333"/>
                    </a:solidFill>
                    <a:effectLst/>
                    <a:latin typeface="Arial" panose="020B0604020202020204" pitchFamily="34" charset="0"/>
                    <a:ea typeface="Times New Roman" panose="02020603050405020304" pitchFamily="18" charset="0"/>
                  </a:rPr>
                  <a:t>Cho tam </a:t>
                </a:r>
                <a:r>
                  <a:rPr lang="en-US" sz="4000" dirty="0" err="1">
                    <a:solidFill>
                      <a:srgbClr val="333333"/>
                    </a:solidFill>
                    <a:effectLst/>
                    <a:latin typeface="Arial" panose="020B0604020202020204" pitchFamily="34" charset="0"/>
                    <a:ea typeface="Times New Roman" panose="02020603050405020304" pitchFamily="18" charset="0"/>
                  </a:rPr>
                  <a:t>giác</a:t>
                </a:r>
                <a:r>
                  <a:rPr lang="en-US" sz="4000" dirty="0">
                    <a:solidFill>
                      <a:srgbClr val="333333"/>
                    </a:solidFill>
                    <a:effectLst/>
                    <a:latin typeface="Arial" panose="020B0604020202020204" pitchFamily="34" charset="0"/>
                    <a:ea typeface="Times New Roman" panose="02020603050405020304" pitchFamily="18" charset="0"/>
                  </a:rPr>
                  <a:t> ABC </a:t>
                </a:r>
                <a:r>
                  <a:rPr lang="en-US" sz="4000" dirty="0" err="1">
                    <a:solidFill>
                      <a:srgbClr val="333333"/>
                    </a:solidFill>
                    <a:effectLst/>
                    <a:latin typeface="Arial" panose="020B0604020202020204" pitchFamily="34" charset="0"/>
                    <a:ea typeface="Times New Roman" panose="02020603050405020304" pitchFamily="18" charset="0"/>
                  </a:rPr>
                  <a:t>có</a:t>
                </a:r>
                <a:r>
                  <a:rPr lang="en-US" sz="4000" dirty="0">
                    <a:solidFill>
                      <a:srgbClr val="333333"/>
                    </a:solidFill>
                    <a:effectLst/>
                    <a:latin typeface="Arial" panose="020B0604020202020204" pitchFamily="34" charset="0"/>
                    <a:ea typeface="Times New Roman" panose="02020603050405020304" pitchFamily="18" charset="0"/>
                  </a:rPr>
                  <a:t> G </a:t>
                </a:r>
                <a:r>
                  <a:rPr lang="en-US" sz="4000" dirty="0" err="1">
                    <a:solidFill>
                      <a:srgbClr val="333333"/>
                    </a:solidFill>
                    <a:effectLst/>
                    <a:latin typeface="Arial" panose="020B0604020202020204" pitchFamily="34" charset="0"/>
                    <a:ea typeface="Times New Roman" panose="02020603050405020304" pitchFamily="18" charset="0"/>
                  </a:rPr>
                  <a:t>là</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trọng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tâm</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đường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trung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tuyến</a:t>
                </a:r>
                <a:r>
                  <a:rPr lang="en-US" sz="4000" dirty="0">
                    <a:solidFill>
                      <a:srgbClr val="333333"/>
                    </a:solidFill>
                    <a:effectLst/>
                    <a:latin typeface="Arial" panose="020B0604020202020204" pitchFamily="34" charset="0"/>
                    <a:ea typeface="Times New Roman" panose="02020603050405020304" pitchFamily="18" charset="0"/>
                  </a:rPr>
                  <a:t> AD. </a:t>
                </a:r>
                <a:r>
                  <a:rPr lang="en-US" sz="4000" dirty="0" err="1">
                    <a:solidFill>
                      <a:srgbClr val="333333"/>
                    </a:solidFill>
                    <a:effectLst/>
                    <a:latin typeface="Arial" panose="020B0604020202020204" pitchFamily="34" charset="0"/>
                    <a:ea typeface="Times New Roman" panose="02020603050405020304" pitchFamily="18" charset="0"/>
                  </a:rPr>
                  <a:t>Trên</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tia</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đối</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của</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tia</a:t>
                </a:r>
                <a:r>
                  <a:rPr lang="en-US" sz="4000" dirty="0">
                    <a:solidFill>
                      <a:srgbClr val="333333"/>
                    </a:solidFill>
                    <a:effectLst/>
                    <a:latin typeface="Arial" panose="020B0604020202020204" pitchFamily="34" charset="0"/>
                    <a:ea typeface="Times New Roman" panose="02020603050405020304" pitchFamily="18" charset="0"/>
                  </a:rPr>
                  <a:t> DA </a:t>
                </a:r>
                <a:r>
                  <a:rPr lang="en-US" sz="4000" dirty="0" err="1">
                    <a:solidFill>
                      <a:srgbClr val="333333"/>
                    </a:solidFill>
                    <a:effectLst/>
                    <a:latin typeface="Arial" panose="020B0604020202020204" pitchFamily="34" charset="0"/>
                    <a:ea typeface="Times New Roman" panose="02020603050405020304" pitchFamily="18" charset="0"/>
                  </a:rPr>
                  <a:t>lấy</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điểm</a:t>
                </a:r>
                <a:r>
                  <a:rPr lang="en-US" sz="4000" dirty="0">
                    <a:solidFill>
                      <a:srgbClr val="333333"/>
                    </a:solidFill>
                    <a:effectLst/>
                    <a:latin typeface="Arial" panose="020B0604020202020204" pitchFamily="34" charset="0"/>
                    <a:ea typeface="Times New Roman" panose="02020603050405020304" pitchFamily="18" charset="0"/>
                  </a:rPr>
                  <a:t> M </a:t>
                </a:r>
                <a:r>
                  <a:rPr lang="en-US" sz="4000" dirty="0" err="1">
                    <a:solidFill>
                      <a:srgbClr val="333333"/>
                    </a:solidFill>
                    <a:effectLst/>
                    <a:latin typeface="Arial" panose="020B0604020202020204" pitchFamily="34" charset="0"/>
                    <a:ea typeface="Times New Roman" panose="02020603050405020304" pitchFamily="18" charset="0"/>
                  </a:rPr>
                  <a:t>sao</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cho</a:t>
                </a:r>
                <a:r>
                  <a:rPr lang="en-US" sz="4000" dirty="0">
                    <a:solidFill>
                      <a:srgbClr val="333333"/>
                    </a:solidFill>
                    <a:effectLst/>
                    <a:latin typeface="Arial" panose="020B0604020202020204" pitchFamily="34" charset="0"/>
                    <a:ea typeface="Times New Roman" panose="02020603050405020304" pitchFamily="18" charset="0"/>
                  </a:rPr>
                  <a:t> DM = </a:t>
                </a:r>
                <a14:m>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b="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b="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den>
                    </m:f>
                  </m:oMath>
                </a14:m>
                <a:r>
                  <a:rPr lang="en-US" sz="4000" dirty="0">
                    <a:solidFill>
                      <a:srgbClr val="333333"/>
                    </a:solidFill>
                    <a:effectLst/>
                    <a:latin typeface="Arial" panose="020B0604020202020204" pitchFamily="34" charset="0"/>
                    <a:ea typeface="Times New Roman" panose="02020603050405020304" pitchFamily="18" charset="0"/>
                  </a:rPr>
                  <a:t> AD. </a:t>
                </a:r>
                <a:r>
                  <a:rPr lang="en-US" sz="4000" dirty="0" err="1">
                    <a:solidFill>
                      <a:srgbClr val="333333"/>
                    </a:solidFill>
                    <a:effectLst/>
                    <a:latin typeface="Arial" panose="020B0604020202020204" pitchFamily="34" charset="0"/>
                    <a:ea typeface="Times New Roman" panose="02020603050405020304" pitchFamily="18" charset="0"/>
                  </a:rPr>
                  <a:t>Khẳng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định</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nào</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là</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đúng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trong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số</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các</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khẳng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định</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dưới</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đây</a:t>
                </a:r>
                <a:r>
                  <a:rPr lang="en-US" sz="4000" dirty="0">
                    <a:solidFill>
                      <a:srgbClr val="333333"/>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algn="just">
                  <a:lnSpc>
                    <a:spcPct val="150000"/>
                  </a:lnSpc>
                </a:pPr>
                <a:r>
                  <a:rPr lang="en-US" sz="4000" dirty="0">
                    <a:solidFill>
                      <a:schemeClr val="tx1"/>
                    </a:solidFill>
                    <a:effectLst/>
                    <a:latin typeface="Arial" panose="020B0604020202020204" pitchFamily="34" charset="0"/>
                    <a:ea typeface="Times New Roman" panose="02020603050405020304" pitchFamily="18" charset="0"/>
                  </a:rPr>
                  <a:t>A. D </a:t>
                </a:r>
                <a:r>
                  <a:rPr lang="en-US" sz="4000" dirty="0" err="1">
                    <a:solidFill>
                      <a:schemeClr val="tx1"/>
                    </a:solidFill>
                    <a:effectLst/>
                    <a:latin typeface="Arial" panose="020B0604020202020204" pitchFamily="34" charset="0"/>
                    <a:ea typeface="Times New Roman" panose="02020603050405020304" pitchFamily="18" charset="0"/>
                  </a:rPr>
                  <a:t>là</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trung</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điểm</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của</a:t>
                </a:r>
                <a:r>
                  <a:rPr lang="en-US" sz="4000" dirty="0">
                    <a:solidFill>
                      <a:schemeClr val="tx1"/>
                    </a:solidFill>
                    <a:effectLst/>
                    <a:latin typeface="Arial" panose="020B0604020202020204" pitchFamily="34" charset="0"/>
                    <a:ea typeface="Times New Roman" panose="02020603050405020304" pitchFamily="18" charset="0"/>
                  </a:rPr>
                  <a:t> GM.</a:t>
                </a:r>
                <a:endParaRPr lang="en-US" sz="4000" dirty="0">
                  <a:solidFill>
                    <a:schemeClr val="tx1"/>
                  </a:solidFill>
                  <a:effectLst/>
                  <a:latin typeface="Times New Roman" panose="02020603050405020304" pitchFamily="18" charset="0"/>
                  <a:ea typeface="Times New Roman" panose="02020603050405020304" pitchFamily="18" charset="0"/>
                </a:endParaRPr>
              </a:p>
              <a:p>
                <a:pPr algn="just">
                  <a:lnSpc>
                    <a:spcPct val="150000"/>
                  </a:lnSpc>
                </a:pPr>
                <a:r>
                  <a:rPr lang="en-US" sz="4000" dirty="0">
                    <a:solidFill>
                      <a:schemeClr val="tx1"/>
                    </a:solidFill>
                    <a:effectLst/>
                    <a:latin typeface="Arial" panose="020B0604020202020204" pitchFamily="34" charset="0"/>
                    <a:ea typeface="Times New Roman" panose="02020603050405020304" pitchFamily="18" charset="0"/>
                  </a:rPr>
                  <a:t>B. G </a:t>
                </a:r>
                <a:r>
                  <a:rPr lang="en-US" sz="4000" dirty="0" err="1">
                    <a:solidFill>
                      <a:schemeClr val="tx1"/>
                    </a:solidFill>
                    <a:effectLst/>
                    <a:latin typeface="Arial" panose="020B0604020202020204" pitchFamily="34" charset="0"/>
                    <a:ea typeface="Times New Roman" panose="02020603050405020304" pitchFamily="18" charset="0"/>
                  </a:rPr>
                  <a:t>là</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trung</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điểm</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của</a:t>
                </a:r>
                <a:r>
                  <a:rPr lang="en-US" sz="4000" dirty="0">
                    <a:solidFill>
                      <a:schemeClr val="tx1"/>
                    </a:solidFill>
                    <a:effectLst/>
                    <a:latin typeface="Arial" panose="020B0604020202020204" pitchFamily="34" charset="0"/>
                    <a:ea typeface="Times New Roman" panose="02020603050405020304" pitchFamily="18" charset="0"/>
                  </a:rPr>
                  <a:t> AD.</a:t>
                </a:r>
                <a:endParaRPr lang="en-US" sz="4000" dirty="0">
                  <a:solidFill>
                    <a:schemeClr val="tx1"/>
                  </a:solidFill>
                  <a:effectLst/>
                  <a:latin typeface="Times New Roman" panose="02020603050405020304" pitchFamily="18" charset="0"/>
                  <a:ea typeface="Times New Roman" panose="02020603050405020304" pitchFamily="18" charset="0"/>
                </a:endParaRPr>
              </a:p>
              <a:p>
                <a:pPr algn="just">
                  <a:lnSpc>
                    <a:spcPct val="150000"/>
                  </a:lnSpc>
                </a:pPr>
                <a:r>
                  <a:rPr lang="en-US" sz="4000" dirty="0">
                    <a:solidFill>
                      <a:schemeClr val="tx1"/>
                    </a:solidFill>
                    <a:effectLst/>
                    <a:latin typeface="Arial" panose="020B0604020202020204" pitchFamily="34" charset="0"/>
                    <a:ea typeface="Times New Roman" panose="02020603050405020304" pitchFamily="18" charset="0"/>
                  </a:rPr>
                  <a:t>C. </a:t>
                </a:r>
                <a14:m>
                  <m:oMath xmlns:m="http://schemas.openxmlformats.org/officeDocument/2006/math">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𝐴𝐷</m:t>
                    </m:r>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m:t>
                    </m:r>
                    <m:f>
                      <m:fPr>
                        <m:ctrlP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3</m:t>
                        </m:r>
                      </m:num>
                      <m:den>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m:t>
                        </m:r>
                      </m:den>
                    </m:f>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𝐺𝑀</m:t>
                    </m:r>
                  </m:oMath>
                </a14:m>
                <a:endParaRPr lang="en-US" sz="4000" dirty="0">
                  <a:solidFill>
                    <a:schemeClr val="tx1"/>
                  </a:solidFill>
                  <a:effectLst/>
                  <a:latin typeface="Times New Roman" panose="02020603050405020304" pitchFamily="18" charset="0"/>
                  <a:ea typeface="Times New Roman" panose="02020603050405020304" pitchFamily="18" charset="0"/>
                </a:endParaRPr>
              </a:p>
              <a:p>
                <a:pPr algn="just">
                  <a:lnSpc>
                    <a:spcPct val="150000"/>
                  </a:lnSpc>
                </a:pPr>
                <a:r>
                  <a:rPr lang="en-US" sz="4000" dirty="0">
                    <a:solidFill>
                      <a:schemeClr val="tx1"/>
                    </a:solidFill>
                    <a:effectLst/>
                    <a:latin typeface="Arial" panose="020B0604020202020204" pitchFamily="34" charset="0"/>
                    <a:ea typeface="Times New Roman" panose="02020603050405020304" pitchFamily="18" charset="0"/>
                  </a:rPr>
                  <a:t>D. </a:t>
                </a:r>
                <a14:m>
                  <m:oMath xmlns:m="http://schemas.openxmlformats.org/officeDocument/2006/math">
                    <m:r>
                      <a:rPr lang="en-US" sz="4000" i="1" dirty="0" smtClean="0">
                        <a:solidFill>
                          <a:schemeClr val="tx1"/>
                        </a:solidFill>
                        <a:effectLst/>
                        <a:latin typeface="Cambria Math" panose="02040503050406030204" pitchFamily="18" charset="0"/>
                        <a:ea typeface="Times New Roman" panose="02020603050405020304" pitchFamily="18" charset="0"/>
                      </a:rPr>
                      <m:t>𝐴𝐺</m:t>
                    </m:r>
                    <m:r>
                      <a:rPr lang="en-US" sz="4000" i="1" dirty="0" smtClean="0">
                        <a:solidFill>
                          <a:schemeClr val="tx1"/>
                        </a:solidFill>
                        <a:effectLst/>
                        <a:latin typeface="Cambria Math" panose="02040503050406030204" pitchFamily="18" charset="0"/>
                        <a:ea typeface="Times New Roman" panose="02020603050405020304" pitchFamily="18" charset="0"/>
                      </a:rPr>
                      <m:t> = 3</m:t>
                    </m:r>
                    <m:r>
                      <a:rPr lang="en-US" sz="4000" i="1" dirty="0" smtClean="0">
                        <a:solidFill>
                          <a:schemeClr val="tx1"/>
                        </a:solidFill>
                        <a:effectLst/>
                        <a:latin typeface="Cambria Math" panose="02040503050406030204" pitchFamily="18" charset="0"/>
                        <a:ea typeface="Times New Roman" panose="02020603050405020304" pitchFamily="18" charset="0"/>
                      </a:rPr>
                      <m:t>𝐷𝑀</m:t>
                    </m:r>
                    <m:r>
                      <a:rPr lang="en-US" sz="4000" i="1" dirty="0" smtClean="0">
                        <a:solidFill>
                          <a:schemeClr val="tx1"/>
                        </a:solidFill>
                        <a:effectLst/>
                        <a:latin typeface="Cambria Math" panose="02040503050406030204" pitchFamily="18" charset="0"/>
                        <a:ea typeface="Times New Roman" panose="02020603050405020304" pitchFamily="18" charset="0"/>
                      </a:rPr>
                      <m:t>.</m:t>
                    </m:r>
                  </m:oMath>
                </a14:m>
                <a:endParaRPr lang="en-US" sz="4000" dirty="0">
                  <a:solidFill>
                    <a:schemeClr val="tx1"/>
                  </a:solidFill>
                  <a:effectLst/>
                  <a:latin typeface="Times New Roman" panose="02020603050405020304" pitchFamily="18" charset="0"/>
                  <a:ea typeface="Times New Roman" panose="02020603050405020304" pitchFamily="18" charset="0"/>
                </a:endParaRPr>
              </a:p>
              <a:p>
                <a:pPr>
                  <a:lnSpc>
                    <a:spcPct val="150000"/>
                  </a:lnSpc>
                </a:pPr>
                <a:r>
                  <a:rPr lang="en-US" sz="4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43000" y="2067383"/>
                <a:ext cx="16535400" cy="8243795"/>
              </a:xfrm>
              <a:prstGeom prst="rect">
                <a:avLst/>
              </a:prstGeom>
              <a:blipFill>
                <a:blip r:embed="rId38"/>
                <a:stretch>
                  <a:fillRect l="-1327" r="-1291"/>
                </a:stretch>
              </a:blipFill>
            </p:spPr>
            <p:txBody>
              <a:bodyPr/>
              <a:lstStyle/>
              <a:p>
                <a:r>
                  <a:rPr lang="en-US">
                    <a:noFill/>
                  </a:rPr>
                  <a:t> </a:t>
                </a:r>
              </a:p>
            </p:txBody>
          </p:sp>
        </mc:Fallback>
      </mc:AlternateContent>
    </p:spTree>
    <p:extLst>
      <p:ext uri="{BB962C8B-B14F-4D97-AF65-F5344CB8AC3E}">
        <p14:creationId xmlns:p14="http://schemas.microsoft.com/office/powerpoint/2010/main" val="375710574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5339480"/>
            <a:ext cx="13792200" cy="3170099"/>
          </a:xfrm>
          <a:prstGeom prst="rect">
            <a:avLst/>
          </a:prstGeom>
        </p:spPr>
        <p:txBody>
          <a:bodyPr wrap="square">
            <a:spAutoFit/>
          </a:bodyPr>
          <a:lstStyle/>
          <a:p>
            <a:pPr lvl="8" algn="just">
              <a:lnSpc>
                <a:spcPct val="250000"/>
              </a:lnSpc>
            </a:pPr>
            <a:r>
              <a:rPr lang="en-US" sz="4000" dirty="0">
                <a:latin typeface="Arial" panose="020B0604020202020204" pitchFamily="34" charset="0"/>
                <a:ea typeface="Times New Roman" panose="02020603050405020304" pitchFamily="18" charset="0"/>
              </a:rPr>
              <a:t>A. </a:t>
            </a:r>
            <a:r>
              <a:rPr lang="en-US" sz="4000" dirty="0" err="1">
                <a:latin typeface="Arial" panose="020B0604020202020204" pitchFamily="34" charset="0"/>
                <a:ea typeface="Times New Roman" panose="02020603050405020304" pitchFamily="18" charset="0"/>
              </a:rPr>
              <a:t>Điểm</a:t>
            </a:r>
            <a:r>
              <a:rPr lang="en-US" sz="4000" dirty="0">
                <a:latin typeface="Arial" panose="020B0604020202020204" pitchFamily="34" charset="0"/>
                <a:ea typeface="Times New Roman" panose="02020603050405020304" pitchFamily="18" charset="0"/>
              </a:rPr>
              <a:t> D</a:t>
            </a:r>
            <a:r>
              <a:rPr lang="en-US" sz="3600" dirty="0">
                <a:latin typeface="Times New Roman" panose="02020603050405020304" pitchFamily="18" charset="0"/>
                <a:ea typeface="Times New Roman" panose="02020603050405020304" pitchFamily="18" charset="0"/>
              </a:rPr>
              <a:t>			</a:t>
            </a:r>
            <a:r>
              <a:rPr lang="en-US" sz="4000" dirty="0">
                <a:latin typeface="Arial" panose="020B0604020202020204" pitchFamily="34" charset="0"/>
                <a:ea typeface="Times New Roman" panose="02020603050405020304" pitchFamily="18" charset="0"/>
              </a:rPr>
              <a:t>B. </a:t>
            </a:r>
            <a:r>
              <a:rPr lang="en-US" sz="4000" dirty="0" err="1">
                <a:latin typeface="Arial" panose="020B0604020202020204" pitchFamily="34" charset="0"/>
                <a:ea typeface="Times New Roman" panose="02020603050405020304" pitchFamily="18" charset="0"/>
              </a:rPr>
              <a:t>Điểm</a:t>
            </a:r>
            <a:r>
              <a:rPr lang="en-US" sz="4000" dirty="0">
                <a:latin typeface="Arial" panose="020B0604020202020204" pitchFamily="34" charset="0"/>
                <a:ea typeface="Times New Roman" panose="02020603050405020304" pitchFamily="18" charset="0"/>
              </a:rPr>
              <a:t> E</a:t>
            </a:r>
            <a:endParaRPr lang="en-US" sz="3600" dirty="0">
              <a:latin typeface="Times New Roman" panose="02020603050405020304" pitchFamily="18" charset="0"/>
              <a:ea typeface="Times New Roman" panose="02020603050405020304" pitchFamily="18" charset="0"/>
            </a:endParaRPr>
          </a:p>
          <a:p>
            <a:pPr lvl="8" algn="just">
              <a:lnSpc>
                <a:spcPct val="250000"/>
              </a:lnSpc>
            </a:pPr>
            <a:r>
              <a:rPr lang="en-US" sz="4000" dirty="0">
                <a:latin typeface="Arial" panose="020B0604020202020204" pitchFamily="34" charset="0"/>
                <a:ea typeface="Times New Roman" panose="02020603050405020304" pitchFamily="18" charset="0"/>
              </a:rPr>
              <a:t>C. </a:t>
            </a:r>
            <a:r>
              <a:rPr lang="en-US" sz="4000" dirty="0" err="1">
                <a:latin typeface="Arial" panose="020B0604020202020204" pitchFamily="34" charset="0"/>
                <a:ea typeface="Times New Roman" panose="02020603050405020304" pitchFamily="18" charset="0"/>
              </a:rPr>
              <a:t>Điểm</a:t>
            </a:r>
            <a:r>
              <a:rPr lang="en-US" sz="4000" dirty="0">
                <a:latin typeface="Arial" panose="020B0604020202020204" pitchFamily="34" charset="0"/>
                <a:ea typeface="Times New Roman" panose="02020603050405020304" pitchFamily="18" charset="0"/>
              </a:rPr>
              <a:t> O</a:t>
            </a:r>
            <a:r>
              <a:rPr lang="en-US" sz="3600" dirty="0">
                <a:latin typeface="Times New Roman" panose="02020603050405020304" pitchFamily="18" charset="0"/>
                <a:ea typeface="Times New Roman" panose="02020603050405020304" pitchFamily="18" charset="0"/>
              </a:rPr>
              <a:t>			</a:t>
            </a:r>
            <a:r>
              <a:rPr lang="en-US" sz="4000" dirty="0">
                <a:latin typeface="Arial" panose="020B0604020202020204" pitchFamily="34" charset="0"/>
                <a:ea typeface="Times New Roman" panose="02020603050405020304" pitchFamily="18" charset="0"/>
              </a:rPr>
              <a:t>D. </a:t>
            </a:r>
            <a:r>
              <a:rPr lang="en-US" sz="4000" dirty="0" err="1">
                <a:latin typeface="Arial" panose="020B0604020202020204" pitchFamily="34" charset="0"/>
                <a:ea typeface="Times New Roman" panose="02020603050405020304" pitchFamily="18" charset="0"/>
              </a:rPr>
              <a:t>Cả</a:t>
            </a:r>
            <a:r>
              <a:rPr lang="en-US" sz="4000" dirty="0">
                <a:latin typeface="Arial" panose="020B0604020202020204" pitchFamily="34" charset="0"/>
                <a:ea typeface="Times New Roman" panose="02020603050405020304" pitchFamily="18" charset="0"/>
              </a:rPr>
              <a:t> A, B, C </a:t>
            </a:r>
            <a:r>
              <a:rPr lang="en-US" sz="4000" dirty="0" err="1">
                <a:latin typeface="Arial" panose="020B0604020202020204" pitchFamily="34" charset="0"/>
                <a:ea typeface="Times New Roman" panose="02020603050405020304" pitchFamily="18" charset="0"/>
              </a:rPr>
              <a:t>đều</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sai</a:t>
            </a:r>
            <a:endParaRPr lang="en-US" sz="3600" dirty="0">
              <a:latin typeface="Times New Roman" panose="02020603050405020304" pitchFamily="18" charset="0"/>
              <a:ea typeface="Times New Roman" panose="02020603050405020304" pitchFamily="18" charset="0"/>
            </a:endParaRPr>
          </a:p>
        </p:txBody>
      </p:sp>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878329" y="943988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334000" y="682024"/>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TRẮC 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93320"/>
            <a:ext cx="1676400" cy="1706259"/>
          </a:xfrm>
          <a:prstGeom prst="rect">
            <a:avLst/>
          </a:prstGeom>
        </p:spPr>
      </p:pic>
      <p:sp>
        <p:nvSpPr>
          <p:cNvPr id="9" name="Rounded Rectangle 8"/>
          <p:cNvSpPr/>
          <p:nvPr/>
        </p:nvSpPr>
        <p:spPr>
          <a:xfrm>
            <a:off x="8915400" y="5816123"/>
            <a:ext cx="3505200" cy="1079977"/>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76400" y="8424564"/>
            <a:ext cx="1752600" cy="1283779"/>
          </a:xfrm>
          <a:prstGeom prst="rect">
            <a:avLst/>
          </a:prstGeom>
        </p:spPr>
      </p:pic>
      <p:pic>
        <p:nvPicPr>
          <p:cNvPr id="14"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154400" y="880512"/>
            <a:ext cx="762000" cy="804222"/>
          </a:xfrm>
          <a:prstGeom prst="rect">
            <a:avLst/>
          </a:prstGeom>
        </p:spPr>
      </p:pic>
      <p:sp>
        <p:nvSpPr>
          <p:cNvPr id="4" name="Rectangle 3"/>
          <p:cNvSpPr/>
          <p:nvPr/>
        </p:nvSpPr>
        <p:spPr>
          <a:xfrm>
            <a:off x="874271" y="2247745"/>
            <a:ext cx="16535400" cy="2748253"/>
          </a:xfrm>
          <a:prstGeom prst="rect">
            <a:avLst/>
          </a:prstGeom>
        </p:spPr>
        <p:txBody>
          <a:bodyPr wrap="square">
            <a:spAutoFit/>
          </a:bodyPr>
          <a:lstStyle/>
          <a:p>
            <a:pPr algn="just">
              <a:lnSpc>
                <a:spcPct val="150000"/>
              </a:lnSpc>
              <a:spcAft>
                <a:spcPts val="0"/>
              </a:spcAft>
            </a:pPr>
            <a:r>
              <a:rPr lang="en-US" sz="4000" b="1" dirty="0" err="1">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5. </a:t>
            </a:r>
            <a:r>
              <a:rPr lang="en-US" sz="4000" dirty="0">
                <a:solidFill>
                  <a:srgbClr val="333333"/>
                </a:solidFill>
                <a:latin typeface="Arial" panose="020B0604020202020204" pitchFamily="34" charset="0"/>
                <a:ea typeface="Times New Roman" panose="02020603050405020304" pitchFamily="18" charset="0"/>
              </a:rPr>
              <a:t>Cho tam </a:t>
            </a:r>
            <a:r>
              <a:rPr lang="en-US" sz="4000" dirty="0" err="1">
                <a:solidFill>
                  <a:srgbClr val="333333"/>
                </a:solidFill>
                <a:latin typeface="Arial" panose="020B0604020202020204" pitchFamily="34" charset="0"/>
                <a:ea typeface="Times New Roman" panose="02020603050405020304" pitchFamily="18" charset="0"/>
              </a:rPr>
              <a:t>giác</a:t>
            </a:r>
            <a:r>
              <a:rPr lang="en-US" sz="4000" dirty="0">
                <a:solidFill>
                  <a:srgbClr val="333333"/>
                </a:solidFill>
                <a:latin typeface="Arial" panose="020B0604020202020204" pitchFamily="34" charset="0"/>
                <a:ea typeface="Times New Roman" panose="02020603050405020304" pitchFamily="18" charset="0"/>
              </a:rPr>
              <a:t> ABC. </a:t>
            </a:r>
            <a:r>
              <a:rPr lang="en-US" sz="4000" dirty="0" err="1">
                <a:solidFill>
                  <a:srgbClr val="333333"/>
                </a:solidFill>
                <a:latin typeface="Arial" panose="020B0604020202020204" pitchFamily="34" charset="0"/>
                <a:ea typeface="Times New Roman" panose="02020603050405020304" pitchFamily="18" charset="0"/>
              </a:rPr>
              <a:t>Trên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đường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trung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tuyến</a:t>
            </a:r>
            <a:r>
              <a:rPr lang="en-US" sz="4000" dirty="0">
                <a:solidFill>
                  <a:srgbClr val="333333"/>
                </a:solidFill>
                <a:latin typeface="Arial" panose="020B0604020202020204" pitchFamily="34" charset="0"/>
                <a:ea typeface="Times New Roman" panose="02020603050405020304" pitchFamily="18" charset="0"/>
              </a:rPr>
              <a:t> AM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tam </a:t>
            </a:r>
            <a:r>
              <a:rPr lang="en-US" sz="4000" dirty="0" err="1">
                <a:solidFill>
                  <a:srgbClr val="333333"/>
                </a:solidFill>
                <a:latin typeface="Arial" panose="020B0604020202020204" pitchFamily="34" charset="0"/>
                <a:ea typeface="Times New Roman" panose="02020603050405020304" pitchFamily="18" charset="0"/>
              </a:rPr>
              <a:t>giác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đó</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lấy</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hai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điểm</a:t>
            </a:r>
            <a:r>
              <a:rPr lang="en-US" sz="4000" dirty="0">
                <a:solidFill>
                  <a:srgbClr val="333333"/>
                </a:solidFill>
                <a:latin typeface="Arial" panose="020B0604020202020204" pitchFamily="34" charset="0"/>
                <a:ea typeface="Times New Roman" panose="02020603050405020304" pitchFamily="18" charset="0"/>
              </a:rPr>
              <a:t> D </a:t>
            </a:r>
            <a:r>
              <a:rPr lang="en-US" sz="4000" dirty="0" err="1">
                <a:solidFill>
                  <a:srgbClr val="333333"/>
                </a:solidFill>
                <a:latin typeface="Arial" panose="020B0604020202020204" pitchFamily="34" charset="0"/>
                <a:ea typeface="Times New Roman" panose="02020603050405020304" pitchFamily="18" charset="0"/>
              </a:rPr>
              <a:t>và</a:t>
            </a:r>
            <a:r>
              <a:rPr lang="en-US" sz="4000" dirty="0">
                <a:solidFill>
                  <a:srgbClr val="333333"/>
                </a:solidFill>
                <a:latin typeface="Arial" panose="020B0604020202020204" pitchFamily="34" charset="0"/>
                <a:ea typeface="Times New Roman" panose="02020603050405020304" pitchFamily="18" charset="0"/>
              </a:rPr>
              <a:t> E </a:t>
            </a:r>
            <a:r>
              <a:rPr lang="en-US" sz="4000" dirty="0" err="1">
                <a:solidFill>
                  <a:srgbClr val="333333"/>
                </a:solidFill>
                <a:latin typeface="Arial" panose="020B0604020202020204" pitchFamily="34" charset="0"/>
                <a:ea typeface="Times New Roman" panose="02020603050405020304" pitchFamily="18" charset="0"/>
              </a:rPr>
              <a:t>sao</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cho</a:t>
            </a:r>
            <a:r>
              <a:rPr lang="en-US" sz="4000" dirty="0">
                <a:solidFill>
                  <a:srgbClr val="333333"/>
                </a:solidFill>
                <a:latin typeface="Arial" panose="020B0604020202020204" pitchFamily="34" charset="0"/>
                <a:ea typeface="Times New Roman" panose="02020603050405020304" pitchFamily="18" charset="0"/>
              </a:rPr>
              <a:t> AD = DE = EM. </a:t>
            </a:r>
            <a:r>
              <a:rPr lang="en-US" sz="4000" dirty="0" err="1">
                <a:solidFill>
                  <a:srgbClr val="333333"/>
                </a:solidFill>
                <a:latin typeface="Arial" panose="020B0604020202020204" pitchFamily="34" charset="0"/>
                <a:ea typeface="Times New Roman" panose="02020603050405020304" pitchFamily="18" charset="0"/>
              </a:rPr>
              <a:t>Gọi</a:t>
            </a:r>
            <a:r>
              <a:rPr lang="en-US" sz="4000" dirty="0">
                <a:solidFill>
                  <a:srgbClr val="333333"/>
                </a:solidFill>
                <a:latin typeface="Arial" panose="020B0604020202020204" pitchFamily="34" charset="0"/>
                <a:ea typeface="Times New Roman" panose="02020603050405020304" pitchFamily="18" charset="0"/>
              </a:rPr>
              <a:t> O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trung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điểm</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đoạn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thẳng</a:t>
            </a:r>
            <a:r>
              <a:rPr lang="en-US" sz="4000" dirty="0">
                <a:solidFill>
                  <a:srgbClr val="333333"/>
                </a:solidFill>
                <a:latin typeface="Arial" panose="020B0604020202020204" pitchFamily="34" charset="0"/>
                <a:ea typeface="Times New Roman" panose="02020603050405020304" pitchFamily="18" charset="0"/>
              </a:rPr>
              <a:t> DE. </a:t>
            </a:r>
            <a:r>
              <a:rPr lang="en-US" sz="4000" dirty="0" err="1">
                <a:solidFill>
                  <a:srgbClr val="333333"/>
                </a:solidFill>
                <a:latin typeface="Arial" panose="020B0604020202020204" pitchFamily="34" charset="0"/>
                <a:ea typeface="Times New Roman" panose="02020603050405020304" pitchFamily="18" charset="0"/>
              </a:rPr>
              <a:t>Khi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đó</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trọng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tâm</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tam </a:t>
            </a:r>
            <a:r>
              <a:rPr lang="en-US" sz="4000" dirty="0" err="1">
                <a:solidFill>
                  <a:srgbClr val="333333"/>
                </a:solidFill>
                <a:latin typeface="Arial" panose="020B0604020202020204" pitchFamily="34" charset="0"/>
                <a:ea typeface="Times New Roman" panose="02020603050405020304" pitchFamily="18" charset="0"/>
              </a:rPr>
              <a:t>giác</a:t>
            </a:r>
            <a:r>
              <a:rPr lang="en-US" sz="4000" dirty="0">
                <a:solidFill>
                  <a:srgbClr val="333333"/>
                </a:solidFill>
                <a:latin typeface="Arial" panose="020B0604020202020204" pitchFamily="34" charset="0"/>
                <a:ea typeface="Times New Roman" panose="02020603050405020304" pitchFamily="18" charset="0"/>
              </a:rPr>
              <a:t> ABC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a:t>
            </a:r>
          </a:p>
        </p:txBody>
      </p:sp>
    </p:spTree>
    <p:extLst>
      <p:ext uri="{BB962C8B-B14F-4D97-AF65-F5344CB8AC3E}">
        <p14:creationId xmlns:p14="http://schemas.microsoft.com/office/powerpoint/2010/main" val="15116360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0" y="190500"/>
            <a:ext cx="4876800" cy="123922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latin typeface="Arial" panose="020B0604020202020204" pitchFamily="34" charset="0"/>
                <a:cs typeface="Arial" panose="020B0604020202020204" pitchFamily="34" charset="0"/>
              </a:rPr>
              <a:t>LUYỆN TẬP</a:t>
            </a: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295400" y="1566395"/>
                <a:ext cx="16383000" cy="1839606"/>
              </a:xfrm>
              <a:prstGeom prst="rect">
                <a:avLst/>
              </a:prstGeom>
            </p:spPr>
            <p:txBody>
              <a:bodyPr wrap="square">
                <a:spAutoFit/>
              </a:bodyPr>
              <a:lstStyle/>
              <a:p>
                <a:pPr>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Cho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Ba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𝐵𝑁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đồng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quy</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minh: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95400" y="1566395"/>
                <a:ext cx="16383000" cy="1839606"/>
              </a:xfrm>
              <a:prstGeom prst="rect">
                <a:avLst/>
              </a:prstGeom>
              <a:blipFill>
                <a:blip r:embed="rId10"/>
                <a:stretch>
                  <a:fillRect l="-1340" b="-125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912786" y="2492481"/>
                <a:ext cx="8429294" cy="1827039"/>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𝐺𝐴</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𝐴𝑀</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𝐶𝑃</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912786" y="2492481"/>
                <a:ext cx="8429294" cy="1827039"/>
              </a:xfrm>
              <a:prstGeom prst="rect">
                <a:avLst/>
              </a:prstGeom>
              <a:blipFill>
                <a:blip r:embed="rId11"/>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12"/>
          <a:stretch>
            <a:fillRect/>
          </a:stretch>
        </p:blipFill>
        <p:spPr>
          <a:xfrm>
            <a:off x="750715" y="4838700"/>
            <a:ext cx="5136738" cy="4142887"/>
          </a:xfrm>
          <a:prstGeom prst="rect">
            <a:avLst/>
          </a:prstGeom>
        </p:spPr>
      </p:pic>
      <p:sp>
        <p:nvSpPr>
          <p:cNvPr id="5" name="Rectangle 4"/>
          <p:cNvSpPr/>
          <p:nvPr/>
        </p:nvSpPr>
        <p:spPr>
          <a:xfrm>
            <a:off x="5334000" y="259870"/>
            <a:ext cx="5063181" cy="1015663"/>
          </a:xfrm>
          <a:prstGeom prst="rect">
            <a:avLst/>
          </a:prstGeom>
        </p:spPr>
        <p:txBody>
          <a:bodyPr wrap="none">
            <a:spAutoFit/>
          </a:bodyPr>
          <a:lstStyle/>
          <a:p>
            <a:pPr lvl="0">
              <a:lnSpc>
                <a:spcPct val="150000"/>
              </a:lnSpc>
            </a:pPr>
            <a:r>
              <a:rPr lang="fr-FR" sz="4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Bài</a:t>
            </a:r>
            <a:r>
              <a:rPr lang="fr-F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1. (SGK – tr.107)</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6705600" y="4890713"/>
                <a:ext cx="10844463" cy="4172681"/>
              </a:xfrm>
              <a:prstGeom prst="rect">
                <a:avLst/>
              </a:prstGeom>
            </p:spPr>
            <p:txBody>
              <a:bodyPr wrap="square">
                <a:spAutoFit/>
              </a:bodyPr>
              <a:lstStyle/>
              <a:p>
                <a:pPr algn="just">
                  <a:lnSpc>
                    <a:spcPct val="150000"/>
                  </a:lnSpc>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tuyến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AM, BN, CP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cắt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nhau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G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G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trọng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tâm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p>
              <a:p>
                <a:pPr algn="ctr">
                  <a:lnSpc>
                    <a:spcPct val="150000"/>
                  </a:lnSpc>
                </a:pP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𝐺𝐴</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𝐴𝑀</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𝐺𝐵</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𝐵𝑁</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𝐺𝐶</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705600" y="4890713"/>
                <a:ext cx="10844463" cy="4172681"/>
              </a:xfrm>
              <a:prstGeom prst="rect">
                <a:avLst/>
              </a:prstGeom>
              <a:blipFill>
                <a:blip r:embed="rId13"/>
                <a:stretch>
                  <a:fillRect l="-1967" r="-19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752600" y="8822217"/>
                <a:ext cx="15011400" cy="1402692"/>
              </a:xfrm>
              <a:prstGeom prst="rect">
                <a:avLst/>
              </a:prstGeom>
            </p:spPr>
            <p:txBody>
              <a:bodyPr wrap="square">
                <a:spAutoFit/>
              </a:bodyPr>
              <a:lstStyle/>
              <a:p>
                <a:pPr lvl="0" algn="just">
                  <a:lnSpc>
                    <a:spcPct val="150000"/>
                  </a:lnSpc>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Do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𝐺𝐴</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𝐴𝑀</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𝐵𝑁</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𝐶𝑃</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𝐴𝑀</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𝐵𝑁</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𝐶𝑃</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52600" y="8822217"/>
                <a:ext cx="15011400" cy="1402692"/>
              </a:xfrm>
              <a:prstGeom prst="rect">
                <a:avLst/>
              </a:prstGeom>
              <a:blipFill>
                <a:blip r:embed="rId14"/>
                <a:stretch>
                  <a:fillRect l="-1462"/>
                </a:stretch>
              </a:blipFill>
            </p:spPr>
            <p:txBody>
              <a:bodyPr/>
              <a:lstStyle/>
              <a:p>
                <a:r>
                  <a:rPr lang="en-US">
                    <a:noFill/>
                  </a:rPr>
                  <a:t> </a:t>
                </a:r>
              </a:p>
            </p:txBody>
          </p:sp>
        </mc:Fallback>
      </mc:AlternateContent>
      <p:sp>
        <p:nvSpPr>
          <p:cNvPr id="20" name="Oval Callout 19"/>
          <p:cNvSpPr/>
          <p:nvPr/>
        </p:nvSpPr>
        <p:spPr>
          <a:xfrm>
            <a:off x="4574421" y="4335176"/>
            <a:ext cx="1738147" cy="68796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spTree>
    <p:extLst>
      <p:ext uri="{BB962C8B-B14F-4D97-AF65-F5344CB8AC3E}">
        <p14:creationId xmlns:p14="http://schemas.microsoft.com/office/powerpoint/2010/main" val="67610916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strVal val="#ppt_x"/>
                                          </p:val>
                                        </p:tav>
                                      </p:tavLst>
                                    </p:anim>
                                    <p:anim calcmode="lin" valueType="num">
                                      <p:cBhvr>
                                        <p:cTn id="30"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5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5" grpId="0"/>
      <p:bldP spid="7" grpId="0"/>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04800" y="10172042"/>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10" name="Pentagon 9"/>
          <p:cNvSpPr/>
          <p:nvPr/>
        </p:nvSpPr>
        <p:spPr>
          <a:xfrm>
            <a:off x="0" y="190500"/>
            <a:ext cx="4876800" cy="123922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latin typeface="Arial" panose="020B0604020202020204" pitchFamily="34" charset="0"/>
                <a:cs typeface="Arial" panose="020B0604020202020204" pitchFamily="34" charset="0"/>
              </a:rPr>
              <a:t>LUYỆN TẬP</a:t>
            </a:r>
          </a:p>
        </p:txBody>
      </p:sp>
      <p:sp>
        <p:nvSpPr>
          <p:cNvPr id="14" name="Rectangle 13"/>
          <p:cNvSpPr/>
          <p:nvPr/>
        </p:nvSpPr>
        <p:spPr>
          <a:xfrm>
            <a:off x="5334000" y="259870"/>
            <a:ext cx="5063181" cy="1015663"/>
          </a:xfrm>
          <a:prstGeom prst="rect">
            <a:avLst/>
          </a:prstGeom>
        </p:spPr>
        <p:txBody>
          <a:bodyPr wrap="none">
            <a:spAutoFit/>
          </a:bodyPr>
          <a:lstStyle/>
          <a:p>
            <a:pPr lvl="0">
              <a:lnSpc>
                <a:spcPct val="150000"/>
              </a:lnSpc>
            </a:pPr>
            <a:r>
              <a:rPr lang="fr-FR" sz="4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Bài</a:t>
            </a:r>
            <a:r>
              <a:rPr lang="fr-F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2. (SGK – tr.107)</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457200" y="1638300"/>
                <a:ext cx="17754600" cy="2862322"/>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cân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𝐶𝑁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minh: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r>
                  <a:rPr lang="en-US" sz="4000" dirty="0">
                    <a:latin typeface="Calibri" panose="020F0502020204030204" pitchFamily="34" charset="0"/>
                    <a:ea typeface="Calibri" panose="020F0502020204030204" pitchFamily="34" charset="0"/>
                    <a:cs typeface="Times New Roman" panose="02020603050405020304" pitchFamily="18" charset="0"/>
                  </a:rPr>
                  <a:t>			</a:t>
                </a:r>
                <a:r>
                  <a:rPr lang="en-US" sz="4000" dirty="0">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cân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57200" y="1638300"/>
                <a:ext cx="17754600" cy="2862322"/>
              </a:xfrm>
              <a:prstGeom prst="rect">
                <a:avLst/>
              </a:prstGeom>
              <a:blipFill>
                <a:blip r:embed="rId10"/>
                <a:stretch>
                  <a:fillRect l="-1202" r="-755" b="-4478"/>
                </a:stretch>
              </a:blipFill>
            </p:spPr>
            <p:txBody>
              <a:bodyPr/>
              <a:lstStyle/>
              <a:p>
                <a:r>
                  <a:rPr lang="en-US">
                    <a:noFill/>
                  </a:rPr>
                  <a:t> </a:t>
                </a:r>
              </a:p>
            </p:txBody>
          </p:sp>
        </mc:Fallback>
      </mc:AlternateContent>
      <p:pic>
        <p:nvPicPr>
          <p:cNvPr id="3" name="Picture 2"/>
          <p:cNvPicPr>
            <a:picLocks noChangeAspect="1"/>
          </p:cNvPicPr>
          <p:nvPr/>
        </p:nvPicPr>
        <p:blipFill>
          <a:blip r:embed="rId11"/>
          <a:stretch>
            <a:fillRect/>
          </a:stretch>
        </p:blipFill>
        <p:spPr>
          <a:xfrm>
            <a:off x="457200" y="4885447"/>
            <a:ext cx="4494852" cy="5136058"/>
          </a:xfrm>
          <a:prstGeom prst="rect">
            <a:avLst/>
          </a:prstGeom>
        </p:spPr>
      </p:pic>
      <p:sp>
        <p:nvSpPr>
          <p:cNvPr id="15" name="Oval Callout 14"/>
          <p:cNvSpPr/>
          <p:nvPr/>
        </p:nvSpPr>
        <p:spPr>
          <a:xfrm>
            <a:off x="9310437" y="470639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4" name="Rectangle 3"/>
              <p:cNvSpPr/>
              <p:nvPr/>
            </p:nvSpPr>
            <p:spPr>
              <a:xfrm>
                <a:off x="5334000" y="6003849"/>
                <a:ext cx="12559428" cy="3919214"/>
              </a:xfrm>
              <a:prstGeom prst="rect">
                <a:avLst/>
              </a:prstGeom>
            </p:spPr>
            <p:txBody>
              <a:bodyPr wrap="square">
                <a:spAutoFit/>
              </a:bodyPr>
              <a:lstStyle/>
              <a:p>
                <a:pPr algn="just">
                  <a:lnSpc>
                    <a:spcPct val="150000"/>
                  </a:lnSpc>
                  <a:spcBef>
                    <a:spcPts val="600"/>
                  </a:spcBef>
                  <a:spcAft>
                    <a:spcPts val="800"/>
                  </a:spcAft>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cân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 = AC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e>
                    </m:acc>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𝐴𝐶𝐵</m:t>
                        </m:r>
                      </m:e>
                    </m:acc>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spcAft>
                    <a:spcPts val="1200"/>
                  </a:spcAft>
                </a:pPr>
                <a:r>
                  <a:rPr lang="en-US" sz="4000" dirty="0">
                    <a:solidFill>
                      <a:srgbClr val="000000"/>
                    </a:solidFill>
                    <a:effectLst/>
                    <a:latin typeface="Arial" panose="020B0604020202020204" pitchFamily="34" charset="0"/>
                    <a:ea typeface="Times New Roman" panose="02020603050405020304" pitchFamily="18" charset="0"/>
                  </a:rPr>
                  <a:t>Do BM </a:t>
                </a:r>
                <a:r>
                  <a:rPr lang="en-US" sz="4000" dirty="0" err="1">
                    <a:solidFill>
                      <a:srgbClr val="000000"/>
                    </a:solidFill>
                    <a:effectLst/>
                    <a:latin typeface="Arial" panose="020B0604020202020204" pitchFamily="34" charset="0"/>
                    <a:ea typeface="Times New Roman" panose="02020603050405020304" pitchFamily="18" charset="0"/>
                  </a:rPr>
                  <a:t>và</a:t>
                </a:r>
                <a:r>
                  <a:rPr lang="en-US" sz="4000" dirty="0">
                    <a:solidFill>
                      <a:srgbClr val="000000"/>
                    </a:solidFill>
                    <a:effectLst/>
                    <a:latin typeface="Arial" panose="020B0604020202020204" pitchFamily="34" charset="0"/>
                    <a:ea typeface="Times New Roman" panose="02020603050405020304" pitchFamily="18" charset="0"/>
                  </a:rPr>
                  <a:t> CN </a:t>
                </a:r>
                <a:r>
                  <a:rPr lang="en-US" sz="4000" dirty="0" err="1">
                    <a:solidFill>
                      <a:srgbClr val="000000"/>
                    </a:solidFill>
                    <a:effectLst/>
                    <a:latin typeface="Arial" panose="020B0604020202020204" pitchFamily="34" charset="0"/>
                    <a:ea typeface="Times New Roman" panose="02020603050405020304" pitchFamily="18" charset="0"/>
                  </a:rPr>
                  <a:t>là</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hai</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đường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trung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tuyến</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tam </a:t>
                </a:r>
                <a:r>
                  <a:rPr lang="en-US" sz="4000" dirty="0" err="1">
                    <a:solidFill>
                      <a:srgbClr val="000000"/>
                    </a:solidFill>
                    <a:effectLst/>
                    <a:latin typeface="Arial" panose="020B0604020202020204" pitchFamily="34" charset="0"/>
                    <a:ea typeface="Times New Roman" panose="02020603050405020304" pitchFamily="18" charset="0"/>
                  </a:rPr>
                  <a:t>giác</a:t>
                </a:r>
                <a:r>
                  <a:rPr lang="en-US" sz="4000" dirty="0">
                    <a:solidFill>
                      <a:srgbClr val="000000"/>
                    </a:solidFill>
                    <a:effectLst/>
                    <a:latin typeface="Arial" panose="020B0604020202020204" pitchFamily="34" charset="0"/>
                    <a:ea typeface="Times New Roman" panose="02020603050405020304" pitchFamily="18" charset="0"/>
                  </a:rPr>
                  <a:t> ABC </a:t>
                </a:r>
                <a:r>
                  <a:rPr lang="en-US" sz="4000" dirty="0" err="1">
                    <a:solidFill>
                      <a:srgbClr val="000000"/>
                    </a:solidFill>
                    <a:effectLst/>
                    <a:latin typeface="Arial" panose="020B0604020202020204" pitchFamily="34" charset="0"/>
                    <a:ea typeface="Times New Roman" panose="02020603050405020304" pitchFamily="18" charset="0"/>
                  </a:rPr>
                  <a:t>nên</a:t>
                </a:r>
                <a:r>
                  <a:rPr lang="en-US" sz="4000" dirty="0">
                    <a:solidFill>
                      <a:srgbClr val="000000"/>
                    </a:solidFill>
                    <a:effectLst/>
                    <a:latin typeface="Arial" panose="020B0604020202020204" pitchFamily="34" charset="0"/>
                    <a:ea typeface="Times New Roman" panose="02020603050405020304" pitchFamily="18" charset="0"/>
                  </a:rPr>
                  <a:t> M </a:t>
                </a:r>
                <a:r>
                  <a:rPr lang="en-US" sz="4000" dirty="0" err="1">
                    <a:solidFill>
                      <a:srgbClr val="000000"/>
                    </a:solidFill>
                    <a:effectLst/>
                    <a:latin typeface="Arial" panose="020B0604020202020204" pitchFamily="34" charset="0"/>
                    <a:ea typeface="Times New Roman" panose="02020603050405020304" pitchFamily="18" charset="0"/>
                  </a:rPr>
                  <a:t>là</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trung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điểm</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AC </a:t>
                </a:r>
                <a:r>
                  <a:rPr lang="en-US" sz="4000" dirty="0" err="1">
                    <a:solidFill>
                      <a:srgbClr val="000000"/>
                    </a:solidFill>
                    <a:effectLst/>
                    <a:latin typeface="Arial" panose="020B0604020202020204" pitchFamily="34" charset="0"/>
                    <a:ea typeface="Times New Roman" panose="02020603050405020304" pitchFamily="18" charset="0"/>
                  </a:rPr>
                  <a:t>và</a:t>
                </a:r>
                <a:r>
                  <a:rPr lang="en-US" sz="4000" dirty="0">
                    <a:solidFill>
                      <a:srgbClr val="000000"/>
                    </a:solidFill>
                    <a:effectLst/>
                    <a:latin typeface="Arial" panose="020B0604020202020204" pitchFamily="34" charset="0"/>
                    <a:ea typeface="Times New Roman" panose="02020603050405020304" pitchFamily="18" charset="0"/>
                  </a:rPr>
                  <a:t> N </a:t>
                </a:r>
                <a:r>
                  <a:rPr lang="en-US" sz="4000" dirty="0" err="1">
                    <a:solidFill>
                      <a:srgbClr val="000000"/>
                    </a:solidFill>
                    <a:effectLst/>
                    <a:latin typeface="Arial" panose="020B0604020202020204" pitchFamily="34" charset="0"/>
                    <a:ea typeface="Times New Roman" panose="02020603050405020304" pitchFamily="18" charset="0"/>
                  </a:rPr>
                  <a:t>là</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trung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điểm</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AB.</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334000" y="6003849"/>
                <a:ext cx="12559428" cy="3919214"/>
              </a:xfrm>
              <a:prstGeom prst="rect">
                <a:avLst/>
              </a:prstGeom>
              <a:blipFill>
                <a:blip r:embed="rId12"/>
                <a:stretch>
                  <a:fillRect l="-1699" r="-1456" b="-2799"/>
                </a:stretch>
              </a:blipFill>
            </p:spPr>
            <p:txBody>
              <a:bodyPr/>
              <a:lstStyle/>
              <a:p>
                <a:r>
                  <a:rPr lang="en-US">
                    <a:noFill/>
                  </a:rPr>
                  <a:t> </a:t>
                </a:r>
              </a:p>
            </p:txBody>
          </p:sp>
        </mc:Fallback>
      </mc:AlternateContent>
    </p:spTree>
    <p:extLst>
      <p:ext uri="{BB962C8B-B14F-4D97-AF65-F5344CB8AC3E}">
        <p14:creationId xmlns:p14="http://schemas.microsoft.com/office/powerpoint/2010/main" val="21687776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15"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9200" y="10041152"/>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85800" y="8654506"/>
            <a:ext cx="1595560" cy="1360578"/>
          </a:xfrm>
          <a:prstGeom prst="rect">
            <a:avLst/>
          </a:prstGeom>
        </p:spPr>
      </p:pic>
      <p:pic>
        <p:nvPicPr>
          <p:cNvPr id="15"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78200" y="566969"/>
            <a:ext cx="1676400" cy="1571624"/>
          </a:xfrm>
          <a:prstGeom prst="rect">
            <a:avLst/>
          </a:prstGeom>
        </p:spPr>
      </p:pic>
      <p:sp>
        <p:nvSpPr>
          <p:cNvPr id="9" name="Oval Callout 8"/>
          <p:cNvSpPr/>
          <p:nvPr/>
        </p:nvSpPr>
        <p:spPr>
          <a:xfrm>
            <a:off x="8001000" y="746158"/>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4" name="Rectangle 3"/>
              <p:cNvSpPr/>
              <p:nvPr/>
            </p:nvSpPr>
            <p:spPr>
              <a:xfrm>
                <a:off x="6568613" y="2403661"/>
                <a:ext cx="9829800" cy="6586611"/>
              </a:xfrm>
              <a:prstGeom prst="rect">
                <a:avLst/>
              </a:prstGeom>
            </p:spPr>
            <p:txBody>
              <a:bodyPr wrap="square">
                <a:spAutoFit/>
              </a:bodyPr>
              <a:lstStyle/>
              <a:p>
                <a:pPr marL="30480" marR="30480" lvl="0">
                  <a:lnSpc>
                    <a:spcPct val="150000"/>
                  </a:lnSpc>
                </a:pPr>
                <a:r>
                  <a:rPr lang="en-US" sz="4000" dirty="0">
                    <a:solidFill>
                      <a:srgbClr val="000000"/>
                    </a:solidFill>
                    <a:latin typeface="Arial" panose="020B0604020202020204" pitchFamily="34" charset="0"/>
                    <a:ea typeface="Times New Roman" panose="02020603050405020304" pitchFamily="18" charset="0"/>
                  </a:rPr>
                  <a:t>Do </a:t>
                </a:r>
                <a:r>
                  <a:rPr lang="en-US" sz="4000" dirty="0" err="1">
                    <a:solidFill>
                      <a:srgbClr val="000000"/>
                    </a:solidFill>
                    <a:latin typeface="Arial" panose="020B0604020202020204" pitchFamily="34" charset="0"/>
                    <a:ea typeface="Times New Roman" panose="02020603050405020304" pitchFamily="18" charset="0"/>
                  </a:rPr>
                  <a:t>đó</a:t>
                </a:r>
                <a:r>
                  <a:rPr lang="en-US" sz="4000" dirty="0">
                    <a:solidFill>
                      <a:srgbClr val="000000"/>
                    </a:solidFill>
                    <a:latin typeface="Arial" panose="020B0604020202020204" pitchFamily="34" charset="0"/>
                    <a:ea typeface="Times New Roman" panose="02020603050405020304" pitchFamily="18" charset="0"/>
                  </a:rPr>
                  <a:t> BN = MC.</a:t>
                </a:r>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nSpc>
                    <a:spcPct val="150000"/>
                  </a:lnSpc>
                </a:pPr>
                <a:r>
                  <a:rPr lang="en-US" sz="4000" dirty="0" err="1">
                    <a:solidFill>
                      <a:srgbClr val="000000"/>
                    </a:solidFill>
                    <a:latin typeface="Arial" panose="020B0604020202020204" pitchFamily="34" charset="0"/>
                    <a:ea typeface="Times New Roman" panose="02020603050405020304" pitchFamily="18" charset="0"/>
                  </a:rPr>
                  <a:t>Xét</a:t>
                </a:r>
                <a:r>
                  <a:rPr lang="en-US" sz="4000" dirty="0">
                    <a:solidFill>
                      <a:srgbClr val="000000"/>
                    </a:solidFill>
                    <a:latin typeface="Arial" panose="020B0604020202020204" pitchFamily="34" charset="0"/>
                    <a:ea typeface="Times New Roman" panose="02020603050405020304" pitchFamily="18" charset="0"/>
                  </a:rPr>
                  <a:t> ∆NBC </a:t>
                </a:r>
                <a:r>
                  <a:rPr lang="en-US" sz="4000" dirty="0" err="1">
                    <a:solidFill>
                      <a:srgbClr val="000000"/>
                    </a:solidFill>
                    <a:latin typeface="Arial" panose="020B0604020202020204" pitchFamily="34" charset="0"/>
                    <a:ea typeface="Times New Roman" panose="02020603050405020304" pitchFamily="18" charset="0"/>
                  </a:rPr>
                  <a:t>và</a:t>
                </a:r>
                <a:r>
                  <a:rPr lang="en-US" sz="4000" dirty="0">
                    <a:solidFill>
                      <a:srgbClr val="000000"/>
                    </a:solidFill>
                    <a:latin typeface="Arial" panose="020B0604020202020204" pitchFamily="34" charset="0"/>
                    <a:ea typeface="Times New Roman" panose="02020603050405020304" pitchFamily="18" charset="0"/>
                  </a:rPr>
                  <a:t> ∆MCB </a:t>
                </a:r>
                <a:r>
                  <a:rPr lang="en-US" sz="4000" dirty="0" err="1">
                    <a:solidFill>
                      <a:srgbClr val="000000"/>
                    </a:solidFill>
                    <a:latin typeface="Arial" panose="020B0604020202020204" pitchFamily="34" charset="0"/>
                    <a:ea typeface="Times New Roman" panose="02020603050405020304" pitchFamily="18" charset="0"/>
                  </a:rPr>
                  <a:t>có</a:t>
                </a:r>
                <a:r>
                  <a:rPr lang="en-US" sz="4000" dirty="0">
                    <a:solidFill>
                      <a:srgbClr val="000000"/>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gn="ctr">
                  <a:lnSpc>
                    <a:spcPct val="150000"/>
                  </a:lnSpc>
                </a:pPr>
                <a:r>
                  <a:rPr lang="en-US" sz="4000" dirty="0">
                    <a:solidFill>
                      <a:srgbClr val="000000"/>
                    </a:solidFill>
                    <a:latin typeface="Arial" panose="020B0604020202020204" pitchFamily="34" charset="0"/>
                    <a:ea typeface="Times New Roman" panose="02020603050405020304" pitchFamily="18" charset="0"/>
                  </a:rPr>
                  <a:t>BN = MC (</a:t>
                </a:r>
                <a:r>
                  <a:rPr lang="en-US" sz="4000" dirty="0" err="1">
                    <a:solidFill>
                      <a:srgbClr val="000000"/>
                    </a:solidFill>
                    <a:latin typeface="Arial" panose="020B0604020202020204" pitchFamily="34" charset="0"/>
                    <a:ea typeface="Times New Roman" panose="02020603050405020304" pitchFamily="18" charset="0"/>
                  </a:rPr>
                  <a:t>chứng</a:t>
                </a:r>
                <a:r>
                  <a:rPr lang="en-US" sz="4000" dirty="0">
                    <a:solidFill>
                      <a:srgbClr val="000000"/>
                    </a:solidFill>
                    <a:latin typeface="Arial" panose="020B0604020202020204" pitchFamily="34" charset="0"/>
                    <a:ea typeface="Times New Roman" panose="02020603050405020304" pitchFamily="18" charset="0"/>
                  </a:rPr>
                  <a:t> minh </a:t>
                </a:r>
                <a:r>
                  <a:rPr lang="en-US" sz="4000" dirty="0" err="1">
                    <a:solidFill>
                      <a:srgbClr val="000000"/>
                    </a:solidFill>
                    <a:latin typeface="Arial" panose="020B0604020202020204" pitchFamily="34" charset="0"/>
                    <a:ea typeface="Times New Roman" panose="02020603050405020304" pitchFamily="18" charset="0"/>
                  </a:rPr>
                  <a:t>trên</a:t>
                </a:r>
                <a:r>
                  <a:rPr lang="en-US" sz="4000" dirty="0">
                    <a:solidFill>
                      <a:srgbClr val="000000"/>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gn="ctr">
                  <a:lnSpc>
                    <a:spcPct val="150000"/>
                  </a:lnSpc>
                </a:pPr>
                <a14:m>
                  <m:oMathPara xmlns:m="http://schemas.openxmlformats.org/officeDocument/2006/math">
                    <m:oMathParaPr>
                      <m:jc m:val="centerGroup"/>
                    </m:oMathParaPr>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𝑁𝐵𝐶</m:t>
                          </m:r>
                        </m:e>
                      </m:acc>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𝑀𝐶𝐵</m:t>
                          </m:r>
                        </m:e>
                      </m:acc>
                    </m:oMath>
                  </m:oMathPara>
                </a14:m>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gn="ctr">
                  <a:lnSpc>
                    <a:spcPct val="150000"/>
                  </a:lnSpc>
                </a:pPr>
                <a:r>
                  <a:rPr lang="en-US" sz="4000" dirty="0">
                    <a:solidFill>
                      <a:srgbClr val="000000"/>
                    </a:solidFill>
                    <a:latin typeface="Arial" panose="020B0604020202020204" pitchFamily="34" charset="0"/>
                    <a:ea typeface="Times New Roman" panose="02020603050405020304" pitchFamily="18" charset="0"/>
                  </a:rPr>
                  <a:t>BC </a:t>
                </a:r>
                <a:r>
                  <a:rPr lang="en-US" sz="4000" dirty="0" err="1">
                    <a:solidFill>
                      <a:srgbClr val="000000"/>
                    </a:solidFill>
                    <a:latin typeface="Arial" panose="020B0604020202020204" pitchFamily="34" charset="0"/>
                    <a:ea typeface="Times New Roman" panose="02020603050405020304" pitchFamily="18" charset="0"/>
                  </a:rPr>
                  <a:t>chung</a:t>
                </a:r>
                <a:r>
                  <a:rPr lang="en-US" sz="4000" dirty="0">
                    <a:solidFill>
                      <a:srgbClr val="000000"/>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nSpc>
                    <a:spcPct val="150000"/>
                  </a:lnSpc>
                </a:pPr>
                <a:r>
                  <a:rPr lang="en-US" sz="4000" dirty="0">
                    <a:solidFill>
                      <a:srgbClr val="000000"/>
                    </a:solidFill>
                    <a:latin typeface="Arial" panose="020B0604020202020204" pitchFamily="34" charset="0"/>
                    <a:ea typeface="Times New Roman" panose="02020603050405020304" pitchFamily="18" charset="0"/>
                  </a:rPr>
                  <a:t>Do </a:t>
                </a:r>
                <a:r>
                  <a:rPr lang="en-US" sz="4000" dirty="0" err="1">
                    <a:solidFill>
                      <a:srgbClr val="000000"/>
                    </a:solidFill>
                    <a:latin typeface="Arial" panose="020B0604020202020204" pitchFamily="34" charset="0"/>
                    <a:ea typeface="Times New Roman" panose="02020603050405020304" pitchFamily="18" charset="0"/>
                  </a:rPr>
                  <a:t>đó</a:t>
                </a:r>
                <a:r>
                  <a:rPr lang="en-US" sz="4000" dirty="0">
                    <a:solidFill>
                      <a:srgbClr val="000000"/>
                    </a:solidFill>
                    <a:latin typeface="Arial" panose="020B0604020202020204" pitchFamily="34" charset="0"/>
                    <a:ea typeface="Times New Roman" panose="02020603050405020304" pitchFamily="18" charset="0"/>
                  </a:rPr>
                  <a:t> ∆NBC = ∆MCB (c - g - c).</a:t>
                </a:r>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nSpc>
                    <a:spcPct val="150000"/>
                  </a:lnSpc>
                </a:pPr>
                <a:r>
                  <a:rPr lang="en-US" sz="4000" dirty="0" err="1">
                    <a:solidFill>
                      <a:srgbClr val="000000"/>
                    </a:solidFill>
                    <a:latin typeface="Arial" panose="020B0604020202020204" pitchFamily="34" charset="0"/>
                    <a:ea typeface="Times New Roman" panose="02020603050405020304" pitchFamily="18" charset="0"/>
                  </a:rPr>
                  <a:t>Suy</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ra</a:t>
                </a:r>
                <a:r>
                  <a:rPr lang="en-US" sz="4000" dirty="0">
                    <a:solidFill>
                      <a:srgbClr val="000000"/>
                    </a:solidFill>
                    <a:latin typeface="Arial" panose="020B0604020202020204" pitchFamily="34" charset="0"/>
                    <a:ea typeface="Times New Roman" panose="02020603050405020304" pitchFamily="18" charset="0"/>
                  </a:rPr>
                  <a:t> BM = CN (2 </a:t>
                </a:r>
                <a:r>
                  <a:rPr lang="en-US" sz="4000" dirty="0" err="1">
                    <a:solidFill>
                      <a:srgbClr val="000000"/>
                    </a:solidFill>
                    <a:latin typeface="Arial" panose="020B0604020202020204" pitchFamily="34" charset="0"/>
                    <a:ea typeface="Times New Roman" panose="02020603050405020304" pitchFamily="18" charset="0"/>
                  </a:rPr>
                  <a:t>cạnh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tương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ứng</a:t>
                </a:r>
                <a:r>
                  <a:rPr lang="en-US" sz="4000" dirty="0">
                    <a:solidFill>
                      <a:srgbClr val="000000"/>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568613" y="2403661"/>
                <a:ext cx="9829800" cy="6586611"/>
              </a:xfrm>
              <a:prstGeom prst="rect">
                <a:avLst/>
              </a:prstGeom>
              <a:blipFill>
                <a:blip r:embed="rId44"/>
                <a:stretch>
                  <a:fillRect l="-1923" b="-1295"/>
                </a:stretch>
              </a:blipFill>
            </p:spPr>
            <p:txBody>
              <a:bodyPr/>
              <a:lstStyle/>
              <a:p>
                <a:r>
                  <a:rPr lang="en-US">
                    <a:noFill/>
                  </a:rPr>
                  <a:t> </a:t>
                </a:r>
              </a:p>
            </p:txBody>
          </p:sp>
        </mc:Fallback>
      </mc:AlternateContent>
      <p:pic>
        <p:nvPicPr>
          <p:cNvPr id="21" name="Picture 20"/>
          <p:cNvPicPr>
            <a:picLocks noChangeAspect="1"/>
          </p:cNvPicPr>
          <p:nvPr/>
        </p:nvPicPr>
        <p:blipFill>
          <a:blip r:embed="rId45"/>
          <a:stretch>
            <a:fillRect/>
          </a:stretch>
        </p:blipFill>
        <p:spPr>
          <a:xfrm>
            <a:off x="914400" y="2403661"/>
            <a:ext cx="4494852" cy="5136058"/>
          </a:xfrm>
          <a:prstGeom prst="rect">
            <a:avLst/>
          </a:prstGeom>
        </p:spPr>
      </p:pic>
      <p:sp>
        <p:nvSpPr>
          <p:cNvPr id="6" name="Right Brace 5"/>
          <p:cNvSpPr/>
          <p:nvPr/>
        </p:nvSpPr>
        <p:spPr>
          <a:xfrm>
            <a:off x="14874413" y="4263076"/>
            <a:ext cx="762000" cy="25908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5951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wipe(down)">
                                      <p:cBhvr>
                                        <p:cTn id="29" dur="500"/>
                                        <p:tgtEl>
                                          <p:spTgt spid="4">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wipe(down)">
                                      <p:cBhvr>
                                        <p:cTn id="3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9200" y="10041152"/>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85800" y="8654506"/>
            <a:ext cx="1595560" cy="1360578"/>
          </a:xfrm>
          <a:prstGeom prst="rect">
            <a:avLst/>
          </a:prstGeom>
        </p:spPr>
      </p:pic>
      <p:pic>
        <p:nvPicPr>
          <p:cNvPr id="21" name="Picture 20"/>
          <p:cNvPicPr>
            <a:picLocks noChangeAspect="1"/>
          </p:cNvPicPr>
          <p:nvPr/>
        </p:nvPicPr>
        <p:blipFill>
          <a:blip r:embed="rId3"/>
          <a:stretch>
            <a:fillRect/>
          </a:stretch>
        </p:blipFill>
        <p:spPr>
          <a:xfrm>
            <a:off x="685800" y="2628900"/>
            <a:ext cx="4494852" cy="513605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172200" y="2169192"/>
                <a:ext cx="10287000" cy="6942670"/>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b) 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hai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BM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cắt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nhau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tại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trọng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tâm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ABC.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Khi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𝐺𝐵</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2</m:t>
                        </m:r>
                      </m:num>
                      <m:den>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3</m:t>
                        </m:r>
                      </m:den>
                    </m:f>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𝐵𝑀</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𝐺𝐶</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2</m:t>
                        </m:r>
                      </m:num>
                      <m:den>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3</m:t>
                        </m:r>
                      </m:den>
                    </m:f>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𝐶𝑁</m:t>
                    </m:r>
                  </m:oMath>
                </a14:m>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Mà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BM = CN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GB = GC.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GB = GC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cân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tại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5" name="Rectangle 4"/>
              <p:cNvSpPr>
                <a:spLocks noRot="1" noChangeAspect="1" noMove="1" noResize="1" noEditPoints="1" noAdjustHandles="1" noChangeArrowheads="1" noChangeShapeType="1" noTextEdit="1"/>
              </p:cNvSpPr>
              <p:nvPr/>
            </p:nvSpPr>
            <p:spPr>
              <a:xfrm>
                <a:off x="6172200" y="2169192"/>
                <a:ext cx="10287000" cy="6942670"/>
              </a:xfrm>
              <a:prstGeom prst="rect">
                <a:avLst/>
              </a:prstGeom>
              <a:blipFill>
                <a:blip r:embed="rId40"/>
                <a:stretch>
                  <a:fillRect l="-1838" r="-1778" b="-1141"/>
                </a:stretch>
              </a:blipFill>
            </p:spPr>
            <p:txBody>
              <a:bodyPr/>
              <a:lstStyle/>
              <a:p>
                <a:r>
                  <a:rPr lang="en-US">
                    <a:noFill/>
                  </a:rPr>
                  <a:t> </a:t>
                </a:r>
              </a:p>
            </p:txBody>
          </p:sp>
        </mc:Fallback>
      </mc:AlternateContent>
      <p:pic>
        <p:nvPicPr>
          <p:cNvPr id="10"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78200" y="566969"/>
            <a:ext cx="1676400" cy="1571624"/>
          </a:xfrm>
          <a:prstGeom prst="rect">
            <a:avLst/>
          </a:prstGeom>
        </p:spPr>
      </p:pic>
      <p:sp>
        <p:nvSpPr>
          <p:cNvPr id="11" name="Oval Callout 10"/>
          <p:cNvSpPr/>
          <p:nvPr/>
        </p:nvSpPr>
        <p:spPr>
          <a:xfrm>
            <a:off x="8153400" y="83311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spTree>
    <p:extLst>
      <p:ext uri="{BB962C8B-B14F-4D97-AF65-F5344CB8AC3E}">
        <p14:creationId xmlns:p14="http://schemas.microsoft.com/office/powerpoint/2010/main" val="56651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58041" y="10240871"/>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19" name="Pentagon 18"/>
          <p:cNvSpPr/>
          <p:nvPr/>
        </p:nvSpPr>
        <p:spPr>
          <a:xfrm>
            <a:off x="0" y="399076"/>
            <a:ext cx="4876800" cy="123922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latin typeface="Arial" panose="020B0604020202020204" pitchFamily="34" charset="0"/>
                <a:cs typeface="Arial" panose="020B0604020202020204" pitchFamily="34" charset="0"/>
              </a:rPr>
              <a:t>LUYỆN TẬP</a:t>
            </a:r>
          </a:p>
        </p:txBody>
      </p:sp>
      <p:sp>
        <p:nvSpPr>
          <p:cNvPr id="20" name="Rectangle 19"/>
          <p:cNvSpPr/>
          <p:nvPr/>
        </p:nvSpPr>
        <p:spPr>
          <a:xfrm>
            <a:off x="5334000" y="468446"/>
            <a:ext cx="5063181" cy="1015663"/>
          </a:xfrm>
          <a:prstGeom prst="rect">
            <a:avLst/>
          </a:prstGeom>
        </p:spPr>
        <p:txBody>
          <a:bodyPr wrap="none">
            <a:spAutoFit/>
          </a:bodyPr>
          <a:lstStyle/>
          <a:p>
            <a:pPr lvl="0">
              <a:lnSpc>
                <a:spcPct val="150000"/>
              </a:lnSpc>
            </a:pPr>
            <a:r>
              <a:rPr lang="fr-FR" sz="4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Bài</a:t>
            </a:r>
            <a:r>
              <a:rPr lang="fr-F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3. (SGK – tr.107)</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410237" y="1918411"/>
                <a:ext cx="17562096" cy="2862322"/>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𝐵𝑁</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cắt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tia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tia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𝑀𝐴</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lấy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𝐷</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sao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cho</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𝑀𝐷</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𝑀𝐺</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Chứng</a:t>
                </a:r>
                <a:r>
                  <a:rPr lang="en-US" sz="4000" dirty="0">
                    <a:effectLst/>
                    <a:latin typeface="Arial" panose="020B0604020202020204" pitchFamily="34" charset="0"/>
                    <a:ea typeface="Calibri" panose="020F0502020204030204" pitchFamily="34" charset="0"/>
                    <a:cs typeface="Arial" panose="020B0604020202020204" pitchFamily="34" charset="0"/>
                  </a:rPr>
                  <a:t> minh:</a:t>
                </a:r>
                <a:br>
                  <a:rPr lang="en-US" sz="4000" dirty="0">
                    <a:effectLst/>
                    <a:latin typeface="Arial" panose="020B0604020202020204" pitchFamily="34" charset="0"/>
                    <a:ea typeface="Calibri" panose="020F0502020204030204" pitchFamily="34" charset="0"/>
                    <a:cs typeface="Arial" panose="020B0604020202020204" pitchFamily="34" charset="0"/>
                  </a:rPr>
                </a:b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10237" y="1918411"/>
                <a:ext cx="17562096" cy="2862322"/>
              </a:xfrm>
              <a:prstGeom prst="rect">
                <a:avLst/>
              </a:prstGeom>
              <a:blipFill>
                <a:blip r:embed="rId10"/>
                <a:stretch>
                  <a:fillRect l="-1215"/>
                </a:stretch>
              </a:blipFill>
            </p:spPr>
            <p:txBody>
              <a:bodyPr/>
              <a:lstStyle/>
              <a:p>
                <a:r>
                  <a:rPr lang="en-US">
                    <a:noFill/>
                  </a:rPr>
                  <a:t> </a:t>
                </a:r>
              </a:p>
            </p:txBody>
          </p:sp>
        </mc:Fallback>
      </mc:AlternateContent>
      <p:pic>
        <p:nvPicPr>
          <p:cNvPr id="5" name="Picture 4"/>
          <p:cNvPicPr>
            <a:picLocks noChangeAspect="1"/>
          </p:cNvPicPr>
          <p:nvPr/>
        </p:nvPicPr>
        <p:blipFill>
          <a:blip r:embed="rId11"/>
          <a:stretch>
            <a:fillRect/>
          </a:stretch>
        </p:blipFill>
        <p:spPr>
          <a:xfrm>
            <a:off x="6371885" y="5100659"/>
            <a:ext cx="5638800" cy="5102112"/>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676185" y="3975437"/>
                <a:ext cx="13030200"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𝐺𝐴</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𝐺𝐷</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𝑀𝐵𝐺</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𝑀𝐶𝐷</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𝐶𝐷</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𝐺𝑁</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2676185" y="3975437"/>
                <a:ext cx="13030200" cy="1015663"/>
              </a:xfrm>
              <a:prstGeom prst="rect">
                <a:avLst/>
              </a:prstGeom>
              <a:blipFill>
                <a:blip r:embed="rId12"/>
                <a:stretch>
                  <a:fillRect l="-1637" b="-13772"/>
                </a:stretch>
              </a:blipFill>
            </p:spPr>
            <p:txBody>
              <a:bodyPr/>
              <a:lstStyle/>
              <a:p>
                <a:r>
                  <a:rPr lang="en-US">
                    <a:noFill/>
                  </a:rPr>
                  <a:t> </a:t>
                </a:r>
              </a:p>
            </p:txBody>
          </p:sp>
        </mc:Fallback>
      </mc:AlternateContent>
      <p:pic>
        <p:nvPicPr>
          <p:cNvPr id="21"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5688618">
            <a:off x="511945" y="8866491"/>
            <a:ext cx="1031723" cy="1517239"/>
          </a:xfrm>
          <a:prstGeom prst="rect">
            <a:avLst/>
          </a:prstGeom>
        </p:spPr>
      </p:pic>
      <p:pic>
        <p:nvPicPr>
          <p:cNvPr id="22" name="Picture 21"/>
          <p:cNvPicPr>
            <a:picLocks noChangeAspect="1"/>
          </p:cNvPicPr>
          <p:nvPr/>
        </p:nvPicPr>
        <p:blipFill>
          <a:blip r:embed="rId13"/>
          <a:srcRect/>
          <a:stretch>
            <a:fillRect/>
          </a:stretch>
        </p:blipFill>
        <p:spPr>
          <a:xfrm>
            <a:off x="15058685" y="6948259"/>
            <a:ext cx="1295400" cy="1064927"/>
          </a:xfrm>
          <a:prstGeom prst="rect">
            <a:avLst/>
          </a:prstGeom>
        </p:spPr>
      </p:pic>
    </p:spTree>
    <p:extLst>
      <p:ext uri="{BB962C8B-B14F-4D97-AF65-F5344CB8AC3E}">
        <p14:creationId xmlns:p14="http://schemas.microsoft.com/office/powerpoint/2010/main" val="360741115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488967"/>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3352800" y="585943"/>
            <a:ext cx="11506200" cy="1131079"/>
          </a:xfrm>
          <a:prstGeom prst="rect">
            <a:avLst/>
          </a:prstGeom>
        </p:spPr>
        <p:txBody>
          <a:bodyPr wrap="square">
            <a:spAutoFit/>
          </a:bodyPr>
          <a:lstStyle/>
          <a:p>
            <a:pPr algn="ctr">
              <a:lnSpc>
                <a:spcPct val="150000"/>
              </a:lnSpc>
              <a:spcBef>
                <a:spcPts val="600"/>
              </a:spcBef>
              <a:spcAft>
                <a:spcPts val="800"/>
              </a:spcAft>
            </a:pP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1. </a:t>
            </a:r>
            <a:r>
              <a:rPr lang="vi-VN" sz="4500" b="1" dirty="0">
                <a:solidFill>
                  <a:srgbClr val="FF0000"/>
                </a:solidFill>
                <a:ea typeface="Calibri" panose="020F0502020204030204" pitchFamily="34" charset="0"/>
                <a:cs typeface="Arial" panose="020B0604020202020204" pitchFamily="34" charset="0"/>
              </a:rPr>
              <a:t>Đường trung tuyến của tam giác</a:t>
            </a:r>
          </a:p>
        </p:txBody>
      </p:sp>
      <p:grpSp>
        <p:nvGrpSpPr>
          <p:cNvPr id="19" name="Group 2"/>
          <p:cNvGrpSpPr/>
          <p:nvPr/>
        </p:nvGrpSpPr>
        <p:grpSpPr>
          <a:xfrm>
            <a:off x="-1368296" y="9801589"/>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566057" y="3849695"/>
            <a:ext cx="1405113" cy="1317293"/>
          </a:xfrm>
          <a:prstGeom prst="rect">
            <a:avLst/>
          </a:prstGeom>
        </p:spPr>
      </p:pic>
      <p:pic>
        <p:nvPicPr>
          <p:cNvPr id="25" name="Picture 19"/>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849600" y="9015297"/>
            <a:ext cx="1807979" cy="1462203"/>
          </a:xfrm>
          <a:prstGeom prst="rect">
            <a:avLst/>
          </a:prstGeom>
        </p:spPr>
      </p:pic>
      <p:grpSp>
        <p:nvGrpSpPr>
          <p:cNvPr id="11" name="Group 10"/>
          <p:cNvGrpSpPr/>
          <p:nvPr/>
        </p:nvGrpSpPr>
        <p:grpSpPr>
          <a:xfrm>
            <a:off x="4480022" y="2215482"/>
            <a:ext cx="9137606" cy="862753"/>
            <a:chOff x="1611219" y="2044475"/>
            <a:chExt cx="9137606" cy="862753"/>
          </a:xfrm>
        </p:grpSpPr>
        <p:sp>
          <p:nvSpPr>
            <p:cNvPr id="12" name="Rectangle 11"/>
            <p:cNvSpPr/>
            <p:nvPr/>
          </p:nvSpPr>
          <p:spPr>
            <a:xfrm>
              <a:off x="2977146" y="2169578"/>
              <a:ext cx="7771679"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HĐ1</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p:sp>
        <p:nvSpPr>
          <p:cNvPr id="15" name="TextBox 14"/>
          <p:cNvSpPr txBox="1"/>
          <p:nvPr/>
        </p:nvSpPr>
        <p:spPr>
          <a:xfrm>
            <a:off x="1219200" y="3314700"/>
            <a:ext cx="15813406" cy="1839606"/>
          </a:xfrm>
          <a:prstGeom prst="rect">
            <a:avLst/>
          </a:prstGeom>
          <a:noFill/>
        </p:spPr>
        <p:txBody>
          <a:bodyPr wrap="square" rtlCol="0">
            <a:spAutoFit/>
          </a:bodyPr>
          <a:lstStyle/>
          <a:p>
            <a:pPr>
              <a:lnSpc>
                <a:spcPct val="150000"/>
              </a:lnSpc>
            </a:pPr>
            <a:r>
              <a:rPr lang="nl-NL" sz="4000" b="1" dirty="0">
                <a:latin typeface="Arial" panose="020B0604020202020204" pitchFamily="34" charset="0"/>
                <a:cs typeface="Arial" panose="020B0604020202020204" pitchFamily="34" charset="0"/>
              </a:rPr>
              <a:t>HĐ 1: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Quan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sát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97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biết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đầu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mút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đoạn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thẳng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đặc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điểm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gì</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356610" y="5602524"/>
            <a:ext cx="4675324" cy="4055880"/>
          </a:xfrm>
          <a:prstGeom prst="rect">
            <a:avLst/>
          </a:prstGeom>
        </p:spPr>
      </p:pic>
      <p:sp>
        <p:nvSpPr>
          <p:cNvPr id="20" name="Oval Callout 19"/>
          <p:cNvSpPr/>
          <p:nvPr/>
        </p:nvSpPr>
        <p:spPr>
          <a:xfrm>
            <a:off x="8172525" y="4909117"/>
            <a:ext cx="1752600" cy="827568"/>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sp>
        <p:nvSpPr>
          <p:cNvPr id="10" name="Rectangle 9"/>
          <p:cNvSpPr/>
          <p:nvPr/>
        </p:nvSpPr>
        <p:spPr>
          <a:xfrm>
            <a:off x="6517006" y="6176308"/>
            <a:ext cx="10515600" cy="1938992"/>
          </a:xfrm>
          <a:prstGeom prst="rect">
            <a:avLst/>
          </a:prstGeom>
        </p:spPr>
        <p:txBody>
          <a:bodyPr wrap="square">
            <a:spAutoFit/>
          </a:bodyPr>
          <a:lstStyle/>
          <a:p>
            <a:pPr marL="30480" marR="30480">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Ta </a:t>
            </a:r>
            <a:r>
              <a:rPr lang="en-US" sz="4000" dirty="0" err="1">
                <a:solidFill>
                  <a:srgbClr val="000000"/>
                </a:solidFill>
                <a:latin typeface="Arial" panose="020B0604020202020204" pitchFamily="34" charset="0"/>
                <a:ea typeface="Times New Roman" panose="02020603050405020304" pitchFamily="18" charset="0"/>
              </a:rPr>
              <a:t>thấy</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A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một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đỉnh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ABC,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M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cạnh</a:t>
            </a:r>
            <a:r>
              <a:rPr lang="en-US" sz="4000" dirty="0">
                <a:solidFill>
                  <a:srgbClr val="000000"/>
                </a:solidFill>
                <a:latin typeface="Arial" panose="020B0604020202020204" pitchFamily="34" charset="0"/>
                <a:ea typeface="Times New Roman" panose="02020603050405020304" pitchFamily="18" charset="0"/>
              </a:rPr>
              <a:t> BC.</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1964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anim calcmode="lin" valueType="num">
                                      <p:cBhvr>
                                        <p:cTn id="21" dur="500" fill="hold"/>
                                        <p:tgtEl>
                                          <p:spTgt spid="15"/>
                                        </p:tgtEl>
                                        <p:attrNameLst>
                                          <p:attrName>ppt_x</p:attrName>
                                        </p:attrNameLst>
                                      </p:cBhvr>
                                      <p:tavLst>
                                        <p:tav tm="0">
                                          <p:val>
                                            <p:strVal val="#ppt_x"/>
                                          </p:val>
                                        </p:tav>
                                        <p:tav tm="100000">
                                          <p:val>
                                            <p:strVal val="#ppt_x"/>
                                          </p:val>
                                        </p:tav>
                                      </p:tavLst>
                                    </p:anim>
                                    <p:anim calcmode="lin" valueType="num">
                                      <p:cBhvr>
                                        <p:cTn id="22" dur="5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5" grpId="0"/>
      <p:bldP spid="20" grpId="0" animBg="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9843837"/>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16408616" y="8842294"/>
            <a:ext cx="1148649" cy="979485"/>
          </a:xfrm>
          <a:prstGeom prst="rect">
            <a:avLst/>
          </a:prstGeom>
        </p:spPr>
      </p:pic>
      <p:pic>
        <p:nvPicPr>
          <p:cNvPr id="15"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78200" y="-198790"/>
            <a:ext cx="1676400" cy="1571624"/>
          </a:xfrm>
          <a:prstGeom prst="rect">
            <a:avLst/>
          </a:prstGeom>
        </p:spPr>
      </p:pic>
      <p:sp>
        <p:nvSpPr>
          <p:cNvPr id="9" name="Oval Callout 8"/>
          <p:cNvSpPr/>
          <p:nvPr/>
        </p:nvSpPr>
        <p:spPr>
          <a:xfrm>
            <a:off x="8397821" y="74852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7" name="Rectangle 16"/>
              <p:cNvSpPr/>
              <p:nvPr/>
            </p:nvSpPr>
            <p:spPr>
              <a:xfrm>
                <a:off x="685800" y="2044659"/>
                <a:ext cx="10758059" cy="7316618"/>
              </a:xfrm>
              <a:prstGeom prst="rect">
                <a:avLst/>
              </a:prstGeom>
            </p:spPr>
            <p:txBody>
              <a:bodyPr wrap="square">
                <a:spAutoFit/>
              </a:bodyPr>
              <a:lstStyle/>
              <a:p>
                <a:pPr algn="just">
                  <a:lnSpc>
                    <a:spcPct val="150000"/>
                  </a:lnSpc>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tuyến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AM, BN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cắt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nhau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G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G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trọng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tâm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𝐺𝑀</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𝐺𝐴</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pPr>
                <a:r>
                  <a:rPr lang="en-US" sz="4000" dirty="0" err="1">
                    <a:solidFill>
                      <a:srgbClr val="000000"/>
                    </a:solidFill>
                    <a:effectLst/>
                    <a:latin typeface="Arial" panose="020B0604020202020204" pitchFamily="34" charset="0"/>
                    <a:ea typeface="Times New Roman" panose="02020603050405020304" pitchFamily="18" charset="0"/>
                  </a:rPr>
                  <a:t>Trên</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tia</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đối</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tia</a:t>
                </a:r>
                <a:r>
                  <a:rPr lang="en-US" sz="4000" dirty="0">
                    <a:solidFill>
                      <a:srgbClr val="000000"/>
                    </a:solidFill>
                    <a:effectLst/>
                    <a:latin typeface="Arial" panose="020B0604020202020204" pitchFamily="34" charset="0"/>
                    <a:ea typeface="Times New Roman" panose="02020603050405020304" pitchFamily="18" charset="0"/>
                  </a:rPr>
                  <a:t> MA </a:t>
                </a:r>
                <a:r>
                  <a:rPr lang="en-US" sz="4000" dirty="0" err="1">
                    <a:solidFill>
                      <a:srgbClr val="000000"/>
                    </a:solidFill>
                    <a:effectLst/>
                    <a:latin typeface="Arial" panose="020B0604020202020204" pitchFamily="34" charset="0"/>
                    <a:ea typeface="Times New Roman" panose="02020603050405020304" pitchFamily="18" charset="0"/>
                  </a:rPr>
                  <a:t>lấy</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điểm</a:t>
                </a:r>
                <a:r>
                  <a:rPr lang="en-US" sz="4000" dirty="0">
                    <a:solidFill>
                      <a:srgbClr val="000000"/>
                    </a:solidFill>
                    <a:effectLst/>
                    <a:latin typeface="Arial" panose="020B0604020202020204" pitchFamily="34" charset="0"/>
                    <a:ea typeface="Times New Roman" panose="02020603050405020304" pitchFamily="18" charset="0"/>
                  </a:rPr>
                  <a:t> D </a:t>
                </a:r>
                <a:r>
                  <a:rPr lang="en-US" sz="4000" dirty="0" err="1">
                    <a:solidFill>
                      <a:srgbClr val="000000"/>
                    </a:solidFill>
                    <a:effectLst/>
                    <a:latin typeface="Arial" panose="020B0604020202020204" pitchFamily="34" charset="0"/>
                    <a:ea typeface="Times New Roman" panose="02020603050405020304" pitchFamily="18" charset="0"/>
                  </a:rPr>
                  <a:t>sao</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cho</a:t>
                </a:r>
                <a:r>
                  <a:rPr lang="en-US" sz="4000" dirty="0">
                    <a:solidFill>
                      <a:srgbClr val="000000"/>
                    </a:solidFill>
                    <a:effectLst/>
                    <a:latin typeface="Arial" panose="020B0604020202020204" pitchFamily="34" charset="0"/>
                    <a:ea typeface="Times New Roman" panose="02020603050405020304" pitchFamily="18" charset="0"/>
                  </a:rPr>
                  <a:t>   MD = MG </a:t>
                </a:r>
                <a:r>
                  <a:rPr lang="en-US" sz="4000" dirty="0" err="1">
                    <a:solidFill>
                      <a:srgbClr val="000000"/>
                    </a:solidFill>
                    <a:effectLst/>
                    <a:latin typeface="Arial" panose="020B0604020202020204" pitchFamily="34" charset="0"/>
                    <a:ea typeface="Times New Roman" panose="02020603050405020304" pitchFamily="18" charset="0"/>
                  </a:rPr>
                  <a:t>nên</a:t>
                </a:r>
                <a:r>
                  <a:rPr lang="en-US" sz="4000" dirty="0">
                    <a:solidFill>
                      <a:srgbClr val="000000"/>
                    </a:solidFill>
                    <a:effectLst/>
                    <a:latin typeface="Arial" panose="020B0604020202020204" pitchFamily="34" charset="0"/>
                    <a:ea typeface="Times New Roman" panose="02020603050405020304" pitchFamily="18" charset="0"/>
                  </a:rPr>
                  <a:t> M </a:t>
                </a:r>
                <a:r>
                  <a:rPr lang="en-US" sz="4000" dirty="0" err="1">
                    <a:solidFill>
                      <a:srgbClr val="000000"/>
                    </a:solidFill>
                    <a:effectLst/>
                    <a:latin typeface="Arial" panose="020B0604020202020204" pitchFamily="34" charset="0"/>
                    <a:ea typeface="Times New Roman" panose="02020603050405020304" pitchFamily="18" charset="0"/>
                  </a:rPr>
                  <a:t>là</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trung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điểm</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GD.</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err="1">
                    <a:solidFill>
                      <a:srgbClr val="000000"/>
                    </a:solidFill>
                    <a:effectLst/>
                    <a:latin typeface="Arial" panose="020B0604020202020204" pitchFamily="34" charset="0"/>
                    <a:ea typeface="Times New Roman" panose="02020603050405020304" pitchFamily="18" charset="0"/>
                  </a:rPr>
                  <a:t>Suy</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ra</a:t>
                </a:r>
                <a:r>
                  <a:rPr lang="en-US" sz="40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𝐺𝑀</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den>
                    </m:f>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𝐺𝐷</m:t>
                    </m:r>
                  </m:oMath>
                </a14:m>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685800" y="2044659"/>
                <a:ext cx="10758059" cy="7316618"/>
              </a:xfrm>
              <a:prstGeom prst="rect">
                <a:avLst/>
              </a:prstGeom>
              <a:blipFill>
                <a:blip r:embed="rId44"/>
                <a:stretch>
                  <a:fillRect l="-2041" r="-2041"/>
                </a:stretch>
              </a:blipFill>
            </p:spPr>
            <p:txBody>
              <a:bodyPr/>
              <a:lstStyle/>
              <a:p>
                <a:r>
                  <a:rPr lang="en-US">
                    <a:noFill/>
                  </a:rPr>
                  <a:t> </a:t>
                </a:r>
              </a:p>
            </p:txBody>
          </p:sp>
        </mc:Fallback>
      </mc:AlternateContent>
      <p:pic>
        <p:nvPicPr>
          <p:cNvPr id="20" name="Picture 19"/>
          <p:cNvPicPr>
            <a:picLocks noChangeAspect="1"/>
          </p:cNvPicPr>
          <p:nvPr/>
        </p:nvPicPr>
        <p:blipFill>
          <a:blip r:embed="rId45"/>
          <a:stretch>
            <a:fillRect/>
          </a:stretch>
        </p:blipFill>
        <p:spPr>
          <a:xfrm>
            <a:off x="12139863" y="2061753"/>
            <a:ext cx="5638800" cy="5102112"/>
          </a:xfrm>
          <a:prstGeom prst="rect">
            <a:avLst/>
          </a:prstGeom>
        </p:spPr>
      </p:pic>
    </p:spTree>
    <p:extLst>
      <p:ext uri="{BB962C8B-B14F-4D97-AF65-F5344CB8AC3E}">
        <p14:creationId xmlns:p14="http://schemas.microsoft.com/office/powerpoint/2010/main" val="418883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inVertic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down)">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36522" y="10035843"/>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5"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78200" y="-198790"/>
            <a:ext cx="1676400" cy="1571624"/>
          </a:xfrm>
          <a:prstGeom prst="rect">
            <a:avLst/>
          </a:prstGeom>
        </p:spPr>
      </p:pic>
      <p:sp>
        <p:nvSpPr>
          <p:cNvPr id="9" name="Oval Callout 8"/>
          <p:cNvSpPr/>
          <p:nvPr/>
        </p:nvSpPr>
        <p:spPr>
          <a:xfrm>
            <a:off x="8150071" y="293123"/>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7" name="Rectangle 16"/>
              <p:cNvSpPr/>
              <p:nvPr/>
            </p:nvSpPr>
            <p:spPr>
              <a:xfrm>
                <a:off x="685800" y="1524768"/>
                <a:ext cx="16989598" cy="843327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b) Do 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điểm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GD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MG = MD.</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Xét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∆MBG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∆MCD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MB = MC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theo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giả</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thiết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acc>
                      <m:accPr>
                        <m:chr m:val="̂"/>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acc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𝐺𝑀𝐵</m:t>
                        </m:r>
                      </m:e>
                    </m:acc>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acc>
                      <m:accPr>
                        <m:chr m:val="̂"/>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acc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𝐷𝑀𝐶</m:t>
                        </m:r>
                      </m:e>
                    </m:acc>
                  </m:oMath>
                </a14:m>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(2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góc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đối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đỉnh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MG = MD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chứng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minh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Do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∆MBG = ∆MCD (c - g - 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c) Do ∆MBG = ∆MCD (c - g - 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CD = BG (2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tương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ứng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Do 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trọng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tâm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BG = 2GN.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Mà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CD = BG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CD = 2GN.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17" name="Rectangle 16"/>
              <p:cNvSpPr>
                <a:spLocks noRot="1" noChangeAspect="1" noMove="1" noResize="1" noEditPoints="1" noAdjustHandles="1" noChangeArrowheads="1" noChangeShapeType="1" noTextEdit="1"/>
              </p:cNvSpPr>
              <p:nvPr/>
            </p:nvSpPr>
            <p:spPr>
              <a:xfrm>
                <a:off x="685800" y="1524768"/>
                <a:ext cx="16989598" cy="8433271"/>
              </a:xfrm>
              <a:prstGeom prst="rect">
                <a:avLst/>
              </a:prstGeom>
              <a:blipFill>
                <a:blip r:embed="rId44"/>
                <a:stretch>
                  <a:fillRect l="-1292" b="-795"/>
                </a:stretch>
              </a:blipFill>
            </p:spPr>
            <p:txBody>
              <a:bodyPr/>
              <a:lstStyle/>
              <a:p>
                <a:r>
                  <a:rPr lang="en-US">
                    <a:noFill/>
                  </a:rPr>
                  <a:t> </a:t>
                </a:r>
              </a:p>
            </p:txBody>
          </p:sp>
        </mc:Fallback>
      </mc:AlternateContent>
      <p:pic>
        <p:nvPicPr>
          <p:cNvPr id="8" name="Picture 7"/>
          <p:cNvPicPr>
            <a:picLocks noChangeAspect="1"/>
          </p:cNvPicPr>
          <p:nvPr/>
        </p:nvPicPr>
        <p:blipFill>
          <a:blip r:embed="rId45"/>
          <a:stretch>
            <a:fillRect/>
          </a:stretch>
        </p:blipFill>
        <p:spPr>
          <a:xfrm>
            <a:off x="11976440" y="1534794"/>
            <a:ext cx="5638800" cy="5102112"/>
          </a:xfrm>
          <a:prstGeom prst="rect">
            <a:avLst/>
          </a:prstGeom>
        </p:spPr>
      </p:pic>
      <p:pic>
        <p:nvPicPr>
          <p:cNvPr id="10" name="Picture 20"/>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16408616" y="8842294"/>
            <a:ext cx="1148649" cy="979485"/>
          </a:xfrm>
          <a:prstGeom prst="rect">
            <a:avLst/>
          </a:prstGeom>
        </p:spPr>
      </p:pic>
      <p:sp>
        <p:nvSpPr>
          <p:cNvPr id="4" name="Right Brace 3"/>
          <p:cNvSpPr/>
          <p:nvPr/>
        </p:nvSpPr>
        <p:spPr>
          <a:xfrm>
            <a:off x="7567769" y="3390900"/>
            <a:ext cx="511121" cy="269130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3510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fade">
                                      <p:cBhvr>
                                        <p:cTn id="15" dur="500"/>
                                        <p:tgtEl>
                                          <p:spTgt spid="1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xEl>
                                              <p:pRg st="3" end="3"/>
                                            </p:txEl>
                                          </p:spTgt>
                                        </p:tgtEl>
                                        <p:attrNameLst>
                                          <p:attrName>style.visibility</p:attrName>
                                        </p:attrNameLst>
                                      </p:cBhvr>
                                      <p:to>
                                        <p:strVal val="visible"/>
                                      </p:to>
                                    </p:set>
                                    <p:animEffect transition="in" filter="fade">
                                      <p:cBhvr>
                                        <p:cTn id="18" dur="500"/>
                                        <p:tgtEl>
                                          <p:spTgt spid="1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animEffect transition="in" filter="fade">
                                      <p:cBhvr>
                                        <p:cTn id="21" dur="500"/>
                                        <p:tgtEl>
                                          <p:spTgt spid="1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7">
                                            <p:txEl>
                                              <p:pRg st="5" end="5"/>
                                            </p:txEl>
                                          </p:spTgt>
                                        </p:tgtEl>
                                        <p:attrNameLst>
                                          <p:attrName>style.visibility</p:attrName>
                                        </p:attrNameLst>
                                      </p:cBhvr>
                                      <p:to>
                                        <p:strVal val="visible"/>
                                      </p:to>
                                    </p:set>
                                    <p:animEffect transition="in" filter="barn(inVertical)">
                                      <p:cBhvr>
                                        <p:cTn id="26" dur="500"/>
                                        <p:tgtEl>
                                          <p:spTgt spid="17">
                                            <p:txEl>
                                              <p:pRg st="5" end="5"/>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7">
                                            <p:txEl>
                                              <p:pRg st="6" end="6"/>
                                            </p:txEl>
                                          </p:spTgt>
                                        </p:tgtEl>
                                        <p:attrNameLst>
                                          <p:attrName>style.visibility</p:attrName>
                                        </p:attrNameLst>
                                      </p:cBhvr>
                                      <p:to>
                                        <p:strVal val="visible"/>
                                      </p:to>
                                    </p:set>
                                    <p:animEffect transition="in" filter="fade">
                                      <p:cBhvr>
                                        <p:cTn id="34" dur="500"/>
                                        <p:tgtEl>
                                          <p:spTgt spid="17">
                                            <p:txEl>
                                              <p:pRg st="6" end="6"/>
                                            </p:txEl>
                                          </p:spTgt>
                                        </p:tgtEl>
                                      </p:cBhvr>
                                    </p:animEffect>
                                    <p:anim calcmode="lin" valueType="num">
                                      <p:cBhvr>
                                        <p:cTn id="35"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36" dur="500" fill="hold"/>
                                        <p:tgtEl>
                                          <p:spTgt spid="17">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7">
                                            <p:txEl>
                                              <p:pRg st="7" end="7"/>
                                            </p:txEl>
                                          </p:spTgt>
                                        </p:tgtEl>
                                        <p:attrNameLst>
                                          <p:attrName>style.visibility</p:attrName>
                                        </p:attrNameLst>
                                      </p:cBhvr>
                                      <p:to>
                                        <p:strVal val="visible"/>
                                      </p:to>
                                    </p:set>
                                    <p:animEffect transition="in" filter="fade">
                                      <p:cBhvr>
                                        <p:cTn id="39" dur="500"/>
                                        <p:tgtEl>
                                          <p:spTgt spid="17">
                                            <p:txEl>
                                              <p:pRg st="7" end="7"/>
                                            </p:txEl>
                                          </p:spTgt>
                                        </p:tgtEl>
                                      </p:cBhvr>
                                    </p:animEffect>
                                    <p:anim calcmode="lin" valueType="num">
                                      <p:cBhvr>
                                        <p:cTn id="40"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xEl>
                                              <p:pRg st="8" end="8"/>
                                            </p:txEl>
                                          </p:spTgt>
                                        </p:tgtEl>
                                        <p:attrNameLst>
                                          <p:attrName>style.visibility</p:attrName>
                                        </p:attrNameLst>
                                      </p:cBhvr>
                                      <p:to>
                                        <p:strVal val="visible"/>
                                      </p:to>
                                    </p:set>
                                    <p:animEffect transition="in" filter="fade">
                                      <p:cBhvr>
                                        <p:cTn id="44" dur="500"/>
                                        <p:tgtEl>
                                          <p:spTgt spid="17">
                                            <p:txEl>
                                              <p:pRg st="8" end="8"/>
                                            </p:txEl>
                                          </p:spTgt>
                                        </p:tgtEl>
                                      </p:cBhvr>
                                    </p:animEffect>
                                    <p:anim calcmode="lin" valueType="num">
                                      <p:cBhvr>
                                        <p:cTn id="45"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04800" y="9437196"/>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77437">
            <a:off x="17373599" y="7899674"/>
            <a:ext cx="1828800" cy="2044390"/>
          </a:xfrm>
          <a:prstGeom prst="rect">
            <a:avLst/>
          </a:prstGeom>
        </p:spPr>
      </p:pic>
      <p:pic>
        <p:nvPicPr>
          <p:cNvPr id="13" name="Picture 5"/>
          <p:cNvPicPr>
            <a:picLocks noChangeAspect="1"/>
          </p:cNvPicPr>
          <p:nvPr/>
        </p:nvPicPr>
        <p:blipFill rotWithShape="1">
          <a:blip r:embed="rId5"/>
          <a:srcRect l="71258" t="36429"/>
          <a:stretch/>
        </p:blipFill>
        <p:spPr>
          <a:xfrm>
            <a:off x="16535400" y="159265"/>
            <a:ext cx="1369867" cy="1691796"/>
          </a:xfrm>
          <a:prstGeom prst="rect">
            <a:avLst/>
          </a:prstGeom>
        </p:spPr>
      </p:pic>
      <p:sp>
        <p:nvSpPr>
          <p:cNvPr id="14" name="Pentagon 13"/>
          <p:cNvSpPr/>
          <p:nvPr/>
        </p:nvSpPr>
        <p:spPr>
          <a:xfrm>
            <a:off x="0" y="399076"/>
            <a:ext cx="4876800" cy="123922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latin typeface="Arial" panose="020B0604020202020204" pitchFamily="34" charset="0"/>
                <a:cs typeface="Arial" panose="020B0604020202020204" pitchFamily="34" charset="0"/>
              </a:rPr>
              <a:t>LUYỆN TẬP</a:t>
            </a:r>
          </a:p>
        </p:txBody>
      </p:sp>
      <p:sp>
        <p:nvSpPr>
          <p:cNvPr id="15" name="Rectangle 14"/>
          <p:cNvSpPr/>
          <p:nvPr/>
        </p:nvSpPr>
        <p:spPr>
          <a:xfrm>
            <a:off x="5334000" y="468446"/>
            <a:ext cx="5063181" cy="1015663"/>
          </a:xfrm>
          <a:prstGeom prst="rect">
            <a:avLst/>
          </a:prstGeom>
        </p:spPr>
        <p:txBody>
          <a:bodyPr wrap="none">
            <a:spAutoFit/>
          </a:bodyPr>
          <a:lstStyle/>
          <a:p>
            <a:pPr lvl="0">
              <a:lnSpc>
                <a:spcPct val="150000"/>
              </a:lnSpc>
            </a:pPr>
            <a:r>
              <a:rPr lang="fr-FR" sz="4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Bài</a:t>
            </a:r>
            <a:r>
              <a:rPr lang="fr-F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4. (SGK – tr.107)</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304800" y="2093775"/>
                <a:ext cx="17068801" cy="5096010"/>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50000"/>
                  </a:lnSpc>
                </a:pPr>
                <a:r>
                  <a:rPr lang="en-US" sz="4000" dirty="0" err="1">
                    <a:effectLst/>
                    <a:latin typeface="Arial" panose="020B0604020202020204" pitchFamily="34" charset="0"/>
                    <a:ea typeface="Calibri" panose="020F0502020204030204" pitchFamily="34" charset="0"/>
                    <a:cs typeface="Times New Roman" panose="02020603050405020304" pitchFamily="18" charset="0"/>
                  </a:rPr>
                  <a:t>Gọi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𝐻</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chiếu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lên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Giả</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sử</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𝐻</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đoạn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minh:</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𝐴𝐻𝐵</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𝐴𝐻𝑀</m:t>
                    </m:r>
                  </m:oMath>
                </a14:m>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𝐴𝐺</m:t>
                    </m:r>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m:t>
                        </m:r>
                      </m:num>
                      <m:den>
                        <m:r>
                          <a:rPr lang="en-US" sz="4000">
                            <a:effectLst/>
                            <a:latin typeface="Cambria Math" panose="02040503050406030204" pitchFamily="18" charset="0"/>
                            <a:ea typeface="Calibri" panose="020F0502020204030204" pitchFamily="34" charset="0"/>
                            <a:cs typeface="Arial" panose="020B0604020202020204" pitchFamily="34" charset="0"/>
                          </a:rPr>
                          <m:t>3</m:t>
                        </m:r>
                      </m:den>
                    </m:f>
                    <m:r>
                      <a:rPr lang="en-US" sz="4000" i="1">
                        <a:effectLst/>
                        <a:latin typeface="Cambria Math" panose="02040503050406030204" pitchFamily="18" charset="0"/>
                        <a:ea typeface="Calibri" panose="020F0502020204030204" pitchFamily="34" charset="0"/>
                        <a:cs typeface="Arial" panose="020B0604020202020204" pitchFamily="34" charset="0"/>
                      </a:rPr>
                      <m:t>𝐴𝐵</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04800" y="2093775"/>
                <a:ext cx="17068801" cy="5096010"/>
              </a:xfrm>
              <a:prstGeom prst="rect">
                <a:avLst/>
              </a:prstGeom>
              <a:blipFill>
                <a:blip r:embed="rId11"/>
                <a:stretch>
                  <a:fillRect l="-1250" r="-964"/>
                </a:stretch>
              </a:blipFill>
            </p:spPr>
            <p:txBody>
              <a:bodyPr/>
              <a:lstStyle/>
              <a:p>
                <a:r>
                  <a:rPr lang="en-US">
                    <a:noFill/>
                  </a:rPr>
                  <a:t> </a:t>
                </a:r>
              </a:p>
            </p:txBody>
          </p:sp>
        </mc:Fallback>
      </mc:AlternateContent>
      <p:pic>
        <p:nvPicPr>
          <p:cNvPr id="5" name="Picture 4"/>
          <p:cNvPicPr>
            <a:picLocks noChangeAspect="1"/>
          </p:cNvPicPr>
          <p:nvPr/>
        </p:nvPicPr>
        <p:blipFill>
          <a:blip r:embed="rId12"/>
          <a:stretch>
            <a:fillRect/>
          </a:stretch>
        </p:blipFill>
        <p:spPr>
          <a:xfrm>
            <a:off x="8839200" y="4596576"/>
            <a:ext cx="6839316" cy="4211013"/>
          </a:xfrm>
          <a:prstGeom prst="rect">
            <a:avLst/>
          </a:prstGeom>
        </p:spPr>
      </p:pic>
      <p:pic>
        <p:nvPicPr>
          <p:cNvPr id="6" name="Picture 5"/>
          <p:cNvPicPr>
            <a:picLocks noChangeAspect="1"/>
          </p:cNvPicPr>
          <p:nvPr/>
        </p:nvPicPr>
        <p:blipFill>
          <a:blip r:embed="rId13"/>
          <a:stretch>
            <a:fillRect/>
          </a:stretch>
        </p:blipFill>
        <p:spPr>
          <a:xfrm>
            <a:off x="4419600" y="8267700"/>
            <a:ext cx="1484459" cy="1370270"/>
          </a:xfrm>
          <a:prstGeom prst="rect">
            <a:avLst/>
          </a:prstGeom>
        </p:spPr>
      </p:pic>
    </p:spTree>
    <p:extLst>
      <p:ext uri="{BB962C8B-B14F-4D97-AF65-F5344CB8AC3E}">
        <p14:creationId xmlns:p14="http://schemas.microsoft.com/office/powerpoint/2010/main" val="286050201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9486900"/>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85800" y="7962900"/>
            <a:ext cx="1595560" cy="1360578"/>
          </a:xfrm>
          <a:prstGeom prst="rect">
            <a:avLst/>
          </a:prstGeom>
        </p:spPr>
      </p:pic>
      <p:pic>
        <p:nvPicPr>
          <p:cNvPr id="15"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78200" y="-198790"/>
            <a:ext cx="1676400" cy="1571624"/>
          </a:xfrm>
          <a:prstGeom prst="rect">
            <a:avLst/>
          </a:prstGeom>
        </p:spPr>
      </p:pic>
      <p:sp>
        <p:nvSpPr>
          <p:cNvPr id="9" name="Oval Callout 8"/>
          <p:cNvSpPr/>
          <p:nvPr/>
        </p:nvSpPr>
        <p:spPr>
          <a:xfrm>
            <a:off x="8001000" y="723900"/>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7" name="Picture 16"/>
          <p:cNvPicPr>
            <a:picLocks noChangeAspect="1"/>
          </p:cNvPicPr>
          <p:nvPr/>
        </p:nvPicPr>
        <p:blipFill>
          <a:blip r:embed="rId3"/>
          <a:stretch>
            <a:fillRect/>
          </a:stretch>
        </p:blipFill>
        <p:spPr>
          <a:xfrm>
            <a:off x="381000" y="2324100"/>
            <a:ext cx="6172200" cy="3800265"/>
          </a:xfrm>
          <a:prstGeom prst="rect">
            <a:avLst/>
          </a:prstGeom>
        </p:spPr>
      </p:pic>
      <p:sp>
        <p:nvSpPr>
          <p:cNvPr id="4" name="Rectangle 3"/>
          <p:cNvSpPr/>
          <p:nvPr/>
        </p:nvSpPr>
        <p:spPr>
          <a:xfrm>
            <a:off x="7543800" y="2034347"/>
            <a:ext cx="9982200" cy="6555641"/>
          </a:xfrm>
          <a:prstGeom prst="rect">
            <a:avLst/>
          </a:prstGeom>
        </p:spPr>
        <p:txBody>
          <a:bodyPr wrap="square">
            <a:spAutoFit/>
          </a:bodyPr>
          <a:lstStyle/>
          <a:p>
            <a:pPr marL="30480" marR="30480" algn="just">
              <a:lnSpc>
                <a:spcPct val="150000"/>
              </a:lnSpc>
            </a:pPr>
            <a:r>
              <a:rPr lang="en-US" sz="4000" dirty="0">
                <a:solidFill>
                  <a:srgbClr val="000000"/>
                </a:solidFill>
                <a:latin typeface="Arial" panose="020B0604020202020204" pitchFamily="34" charset="0"/>
                <a:ea typeface="Times New Roman" panose="02020603050405020304" pitchFamily="18" charset="0"/>
              </a:rPr>
              <a:t>a) Do H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hình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chiếu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 </a:t>
            </a:r>
            <a:r>
              <a:rPr lang="en-US" sz="4000" dirty="0" err="1">
                <a:solidFill>
                  <a:srgbClr val="000000"/>
                </a:solidFill>
                <a:latin typeface="Arial" panose="020B0604020202020204" pitchFamily="34" charset="0"/>
                <a:ea typeface="Times New Roman" panose="02020603050405020304" pitchFamily="18" charset="0"/>
              </a:rPr>
              <a:t>trên</a:t>
            </a:r>
            <a:r>
              <a:rPr lang="en-US" sz="4000" dirty="0">
                <a:solidFill>
                  <a:srgbClr val="000000"/>
                </a:solidFill>
                <a:latin typeface="Arial" panose="020B0604020202020204" pitchFamily="34" charset="0"/>
                <a:ea typeface="Times New Roman" panose="02020603050405020304" pitchFamily="18" charset="0"/>
              </a:rPr>
              <a:t> BC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AH </a:t>
            </a:r>
            <a:r>
              <a:rPr lang="en-US" sz="4000" dirty="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000000"/>
                </a:solidFill>
                <a:effectLst/>
                <a:latin typeface="Arial" panose="020B0604020202020204" pitchFamily="34" charset="0"/>
                <a:ea typeface="Times New Roman" panose="02020603050405020304" pitchFamily="18" charset="0"/>
              </a:rPr>
              <a:t> BC.</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err="1">
                <a:solidFill>
                  <a:srgbClr val="000000"/>
                </a:solidFill>
                <a:effectLst/>
                <a:latin typeface="Arial" panose="020B0604020202020204" pitchFamily="34" charset="0"/>
                <a:ea typeface="Times New Roman" panose="02020603050405020304" pitchFamily="18" charset="0"/>
              </a:rPr>
              <a:t>Xét</a:t>
            </a:r>
            <a:r>
              <a:rPr lang="en-US" sz="4000" dirty="0">
                <a:solidFill>
                  <a:srgbClr val="000000"/>
                </a:solidFill>
                <a:effectLst/>
                <a:latin typeface="Arial" panose="020B0604020202020204" pitchFamily="34" charset="0"/>
                <a:ea typeface="Times New Roman" panose="02020603050405020304" pitchFamily="18" charset="0"/>
              </a:rPr>
              <a:t> ∆AHB </a:t>
            </a:r>
            <a:r>
              <a:rPr lang="en-US" sz="4000" dirty="0" err="1">
                <a:solidFill>
                  <a:srgbClr val="000000"/>
                </a:solidFill>
                <a:effectLst/>
                <a:latin typeface="Arial" panose="020B0604020202020204" pitchFamily="34" charset="0"/>
                <a:ea typeface="Times New Roman" panose="02020603050405020304" pitchFamily="18" charset="0"/>
              </a:rPr>
              <a:t>vuông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tại</a:t>
            </a:r>
            <a:r>
              <a:rPr lang="en-US" sz="4000" dirty="0">
                <a:solidFill>
                  <a:srgbClr val="000000"/>
                </a:solidFill>
                <a:effectLst/>
                <a:latin typeface="Arial" panose="020B0604020202020204" pitchFamily="34" charset="0"/>
                <a:ea typeface="Times New Roman" panose="02020603050405020304" pitchFamily="18" charset="0"/>
              </a:rPr>
              <a:t> H </a:t>
            </a:r>
            <a:r>
              <a:rPr lang="en-US" sz="4000" dirty="0" err="1">
                <a:solidFill>
                  <a:srgbClr val="000000"/>
                </a:solidFill>
                <a:effectLst/>
                <a:latin typeface="Arial" panose="020B0604020202020204" pitchFamily="34" charset="0"/>
                <a:ea typeface="Times New Roman" panose="02020603050405020304" pitchFamily="18" charset="0"/>
              </a:rPr>
              <a:t>và</a:t>
            </a:r>
            <a:r>
              <a:rPr lang="en-US" sz="4000" dirty="0">
                <a:solidFill>
                  <a:srgbClr val="000000"/>
                </a:solidFill>
                <a:effectLst/>
                <a:latin typeface="Arial" panose="020B0604020202020204" pitchFamily="34" charset="0"/>
                <a:ea typeface="Times New Roman" panose="02020603050405020304" pitchFamily="18" charset="0"/>
              </a:rPr>
              <a:t> ∆AHM </a:t>
            </a:r>
            <a:r>
              <a:rPr lang="en-US" sz="4000" dirty="0" err="1">
                <a:solidFill>
                  <a:srgbClr val="000000"/>
                </a:solidFill>
                <a:effectLst/>
                <a:latin typeface="Arial" panose="020B0604020202020204" pitchFamily="34" charset="0"/>
                <a:ea typeface="Times New Roman" panose="02020603050405020304" pitchFamily="18" charset="0"/>
              </a:rPr>
              <a:t>vuông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tại</a:t>
            </a:r>
            <a:r>
              <a:rPr lang="en-US" sz="4000" dirty="0">
                <a:solidFill>
                  <a:srgbClr val="000000"/>
                </a:solidFill>
                <a:effectLst/>
                <a:latin typeface="Arial" panose="020B0604020202020204" pitchFamily="34" charset="0"/>
                <a:ea typeface="Times New Roman" panose="02020603050405020304" pitchFamily="18" charset="0"/>
              </a:rPr>
              <a:t> H </a:t>
            </a:r>
            <a:r>
              <a:rPr lang="en-US" sz="4000" dirty="0" err="1">
                <a:solidFill>
                  <a:srgbClr val="000000"/>
                </a:solidFill>
                <a:effectLst/>
                <a:latin typeface="Arial" panose="020B0604020202020204" pitchFamily="34" charset="0"/>
                <a:ea typeface="Times New Roman" panose="02020603050405020304" pitchFamily="18" charset="0"/>
              </a:rPr>
              <a:t>có</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marL="30480" marR="30480" algn="ctr">
              <a:lnSpc>
                <a:spcPct val="150000"/>
              </a:lnSpc>
            </a:pPr>
            <a:r>
              <a:rPr lang="en-US" sz="4000" dirty="0">
                <a:solidFill>
                  <a:srgbClr val="000000"/>
                </a:solidFill>
                <a:effectLst/>
                <a:latin typeface="Arial" panose="020B0604020202020204" pitchFamily="34" charset="0"/>
                <a:ea typeface="Times New Roman" panose="02020603050405020304" pitchFamily="18" charset="0"/>
              </a:rPr>
              <a:t>AH </a:t>
            </a:r>
            <a:r>
              <a:rPr lang="en-US" sz="4000" dirty="0" err="1">
                <a:solidFill>
                  <a:srgbClr val="000000"/>
                </a:solidFill>
                <a:effectLst/>
                <a:latin typeface="Arial" panose="020B0604020202020204" pitchFamily="34" charset="0"/>
                <a:ea typeface="Times New Roman" panose="02020603050405020304" pitchFamily="18" charset="0"/>
              </a:rPr>
              <a:t>chung</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marL="30480" marR="30480" algn="ctr">
              <a:lnSpc>
                <a:spcPct val="150000"/>
              </a:lnSpc>
            </a:pPr>
            <a:r>
              <a:rPr lang="en-US" sz="4000" dirty="0">
                <a:solidFill>
                  <a:srgbClr val="000000"/>
                </a:solidFill>
                <a:effectLst/>
                <a:latin typeface="Arial" panose="020B0604020202020204" pitchFamily="34" charset="0"/>
                <a:ea typeface="Times New Roman" panose="02020603050405020304" pitchFamily="18" charset="0"/>
              </a:rPr>
              <a:t>HB = HM (</a:t>
            </a:r>
            <a:r>
              <a:rPr lang="en-US" sz="4000" dirty="0" err="1">
                <a:solidFill>
                  <a:srgbClr val="000000"/>
                </a:solidFill>
                <a:effectLst/>
                <a:latin typeface="Arial" panose="020B0604020202020204" pitchFamily="34" charset="0"/>
                <a:ea typeface="Times New Roman" panose="02020603050405020304" pitchFamily="18" charset="0"/>
              </a:rPr>
              <a:t>theo</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giả</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thiết</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a:solidFill>
                  <a:srgbClr val="000000"/>
                </a:solidFill>
                <a:effectLst/>
                <a:latin typeface="Arial" panose="020B0604020202020204" pitchFamily="34" charset="0"/>
                <a:ea typeface="Times New Roman" panose="02020603050405020304" pitchFamily="18" charset="0"/>
              </a:rPr>
              <a:t>Do </a:t>
            </a:r>
            <a:r>
              <a:rPr lang="en-US" sz="4000" dirty="0" err="1">
                <a:solidFill>
                  <a:srgbClr val="000000"/>
                </a:solidFill>
                <a:effectLst/>
                <a:latin typeface="Arial" panose="020B0604020202020204" pitchFamily="34" charset="0"/>
                <a:ea typeface="Times New Roman" panose="02020603050405020304" pitchFamily="18" charset="0"/>
              </a:rPr>
              <a:t>đó</a:t>
            </a:r>
            <a:r>
              <a:rPr lang="en-US" sz="4000" dirty="0">
                <a:solidFill>
                  <a:srgbClr val="000000"/>
                </a:solidFill>
                <a:effectLst/>
                <a:latin typeface="Arial" panose="020B0604020202020204" pitchFamily="34" charset="0"/>
                <a:ea typeface="Times New Roman" panose="02020603050405020304" pitchFamily="18" charset="0"/>
              </a:rPr>
              <a:t> ∆AHB = ∆AHM (2 </a:t>
            </a:r>
            <a:r>
              <a:rPr lang="en-US" sz="4000" dirty="0" err="1">
                <a:solidFill>
                  <a:srgbClr val="000000"/>
                </a:solidFill>
                <a:effectLst/>
                <a:latin typeface="Arial" panose="020B0604020202020204" pitchFamily="34" charset="0"/>
                <a:ea typeface="Times New Roman" panose="02020603050405020304" pitchFamily="18" charset="0"/>
              </a:rPr>
              <a:t>cạnh</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góc</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vuông</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sp>
        <p:nvSpPr>
          <p:cNvPr id="10" name="Right Brace 9"/>
          <p:cNvSpPr/>
          <p:nvPr/>
        </p:nvSpPr>
        <p:spPr>
          <a:xfrm>
            <a:off x="15621000" y="5448300"/>
            <a:ext cx="609600" cy="19812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0812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anim calcmode="lin" valueType="num">
                                      <p:cBhvr>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anim calcmode="lin" valueType="num">
                                      <p:cBhvr>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anim calcmode="lin" valueType="num">
                                      <p:cBhvr>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wipe(down)">
                                      <p:cBhvr>
                                        <p:cTn id="29" dur="500"/>
                                        <p:tgtEl>
                                          <p:spTgt spid="4">
                                            <p:txEl>
                                              <p:pRg st="4" end="4"/>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9486900"/>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85800" y="7962900"/>
            <a:ext cx="1595560" cy="1360578"/>
          </a:xfrm>
          <a:prstGeom prst="rect">
            <a:avLst/>
          </a:prstGeom>
        </p:spPr>
      </p:pic>
      <p:pic>
        <p:nvPicPr>
          <p:cNvPr id="15"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78200" y="-198790"/>
            <a:ext cx="1676400" cy="1571624"/>
          </a:xfrm>
          <a:prstGeom prst="rect">
            <a:avLst/>
          </a:prstGeom>
        </p:spPr>
      </p:pic>
      <p:sp>
        <p:nvSpPr>
          <p:cNvPr id="9" name="Oval Callout 8"/>
          <p:cNvSpPr/>
          <p:nvPr/>
        </p:nvSpPr>
        <p:spPr>
          <a:xfrm>
            <a:off x="8001000" y="723900"/>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7543800" y="2048050"/>
                <a:ext cx="9601200" cy="6595139"/>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b) Do ∆AHB = ∆AHM (2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góc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vuông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AB = AM (2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tương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ứng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hai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AM, BN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cắt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nhau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tại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trọng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tâm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∆ABC.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Suy</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𝐴𝐺</m:t>
                    </m:r>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2</m:t>
                        </m:r>
                      </m:num>
                      <m:den>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3</m:t>
                        </m:r>
                      </m:den>
                    </m:f>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𝐴𝑀</m:t>
                    </m:r>
                  </m:oMath>
                </a14:m>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Mà</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AB = AM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nên</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𝐴𝐺</m:t>
                    </m:r>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2</m:t>
                        </m:r>
                      </m:num>
                      <m:den>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3</m:t>
                        </m:r>
                      </m:den>
                    </m:f>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𝐴𝐵</m:t>
                    </m:r>
                  </m:oMath>
                </a14:m>
                <a:r>
                  <a:rPr kumimoji="0" lang="fr-FR" sz="400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543800" y="2048050"/>
                <a:ext cx="9601200" cy="6595139"/>
              </a:xfrm>
              <a:prstGeom prst="rect">
                <a:avLst/>
              </a:prstGeom>
              <a:blipFill>
                <a:blip r:embed="rId44"/>
                <a:stretch>
                  <a:fillRect l="-2286" r="-1905" b="-555"/>
                </a:stretch>
              </a:blipFill>
            </p:spPr>
            <p:txBody>
              <a:bodyPr/>
              <a:lstStyle/>
              <a:p>
                <a:r>
                  <a:rPr lang="en-US">
                    <a:noFill/>
                  </a:rPr>
                  <a:t> </a:t>
                </a:r>
              </a:p>
            </p:txBody>
          </p:sp>
        </mc:Fallback>
      </mc:AlternateContent>
      <p:pic>
        <p:nvPicPr>
          <p:cNvPr id="10" name="Picture 9"/>
          <p:cNvPicPr>
            <a:picLocks noChangeAspect="1"/>
          </p:cNvPicPr>
          <p:nvPr/>
        </p:nvPicPr>
        <p:blipFill>
          <a:blip r:embed="rId45"/>
          <a:stretch>
            <a:fillRect/>
          </a:stretch>
        </p:blipFill>
        <p:spPr>
          <a:xfrm>
            <a:off x="533400" y="2628900"/>
            <a:ext cx="6172200" cy="3800265"/>
          </a:xfrm>
          <a:prstGeom prst="rect">
            <a:avLst/>
          </a:prstGeom>
        </p:spPr>
      </p:pic>
    </p:spTree>
    <p:extLst>
      <p:ext uri="{BB962C8B-B14F-4D97-AF65-F5344CB8AC3E}">
        <p14:creationId xmlns:p14="http://schemas.microsoft.com/office/powerpoint/2010/main" val="80826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304800" y="431542"/>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prstClr val="black"/>
                </a:solidFill>
                <a:latin typeface="Arial" panose="020B0604020202020204" pitchFamily="34" charset="0"/>
                <a:cs typeface="Arial" panose="020B0604020202020204" pitchFamily="34" charset="0"/>
              </a:rPr>
              <a:t>VẬN DỤNG</a:t>
            </a:r>
          </a:p>
        </p:txBody>
      </p:sp>
      <p:sp>
        <p:nvSpPr>
          <p:cNvPr id="12" name="Rounded Rectangle 11"/>
          <p:cNvSpPr/>
          <p:nvPr/>
        </p:nvSpPr>
        <p:spPr>
          <a:xfrm>
            <a:off x="-200460" y="10054942"/>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10800000">
            <a:off x="12550450" y="-61602"/>
            <a:ext cx="3942481" cy="1123607"/>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16832" y="2261696"/>
                <a:ext cx="13792200" cy="7478970"/>
              </a:xfrm>
              <a:prstGeom prst="rect">
                <a:avLst/>
              </a:prstGeom>
            </p:spPr>
            <p:txBody>
              <a:bodyPr wrap="square">
                <a:spAutoFit/>
              </a:bodyPr>
              <a:lstStyle/>
              <a:p>
                <a:pPr algn="just">
                  <a:lnSpc>
                    <a:spcPct val="150000"/>
                  </a:lnSpc>
                </a:pPr>
                <a:r>
                  <a:rPr lang="fr-FR" sz="4000" b="1" dirty="0" err="1">
                    <a:latin typeface="Arial" panose="020B0604020202020204" pitchFamily="34" charset="0"/>
                    <a:ea typeface="Calibri" panose="020F0502020204030204" pitchFamily="34" charset="0"/>
                    <a:cs typeface="Times New Roman" panose="02020603050405020304" pitchFamily="18" charset="0"/>
                  </a:rPr>
                  <a:t>Bài</a:t>
                </a:r>
                <a:r>
                  <a:rPr lang="fr-FR" sz="4000" b="1" dirty="0">
                    <a:latin typeface="Arial" panose="020B0604020202020204" pitchFamily="34" charset="0"/>
                    <a:ea typeface="Calibri" panose="020F0502020204030204" pitchFamily="34" charset="0"/>
                    <a:cs typeface="Times New Roman" panose="02020603050405020304" pitchFamily="18" charset="0"/>
                  </a:rPr>
                  <a:t> 5.</a:t>
                </a:r>
                <a:r>
                  <a:rPr lang="fr-FR"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(SGK – tr.107)</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107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mặt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ngôi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tầng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dốc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Mỗi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tầng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cao</a:t>
                </a:r>
                <a:r>
                  <a:rPr lang="en-US" sz="4000" dirty="0">
                    <a:effectLst/>
                    <a:latin typeface="Arial" panose="020B0604020202020204" pitchFamily="34" charset="0"/>
                    <a:ea typeface="Calibri" panose="020F0502020204030204" pitchFamily="34" charset="0"/>
                    <a:cs typeface="Times New Roman" panose="02020603050405020304" pitchFamily="18" charset="0"/>
                  </a:rPr>
                  <a:t> 3,3 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Mặt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dạng</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cân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𝐴𝐻</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dài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1,2</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m</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trí</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𝑂</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trọng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tâm</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người</a:t>
                </a:r>
                <a:r>
                  <a:rPr lang="en-US" sz="4000" dirty="0">
                    <a:effectLst/>
                    <a:latin typeface="Arial" panose="020B0604020202020204" pitchFamily="34" charset="0"/>
                    <a:ea typeface="Calibri" panose="020F0502020204030204" pitchFamily="34" charset="0"/>
                    <a:cs typeface="Times New Roman" panose="02020603050405020304" pitchFamily="18" charset="0"/>
                  </a:rPr>
                  <a:t> 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tâm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cửa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sổ</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dạng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tròn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𝐴𝐻</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vuông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góc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không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Vì</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sao</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b)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trí</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𝑂</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ở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mét</a:t>
                </a:r>
                <a:r>
                  <a:rPr lang="en-US" sz="4000" dirty="0">
                    <a:effectLst/>
                    <a:latin typeface="Arial" panose="020B0604020202020204" pitchFamily="34" charset="0"/>
                    <a:ea typeface="Calibri" panose="020F0502020204030204" pitchFamily="34" charset="0"/>
                    <a:cs typeface="Times New Roman" panose="02020603050405020304" pitchFamily="18" charset="0"/>
                  </a:rPr>
                  <a:t> so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vơii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mặt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đất</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16832" y="2261696"/>
                <a:ext cx="13792200" cy="7478970"/>
              </a:xfrm>
              <a:prstGeom prst="rect">
                <a:avLst/>
              </a:prstGeom>
              <a:blipFill>
                <a:blip r:embed="rId59"/>
                <a:stretch>
                  <a:fillRect l="-1592" r="-1547" b="-1059"/>
                </a:stretch>
              </a:blipFill>
            </p:spPr>
            <p:txBody>
              <a:bodyPr/>
              <a:lstStyle/>
              <a:p>
                <a:r>
                  <a:rPr lang="en-US">
                    <a:noFill/>
                  </a:rPr>
                  <a:t> </a:t>
                </a:r>
              </a:p>
            </p:txBody>
          </p:sp>
        </mc:Fallback>
      </mc:AlternateContent>
      <p:pic>
        <p:nvPicPr>
          <p:cNvPr id="10" name="Picture 9"/>
          <p:cNvPicPr>
            <a:picLocks noChangeAspect="1"/>
          </p:cNvPicPr>
          <p:nvPr/>
        </p:nvPicPr>
        <p:blipFill>
          <a:blip r:embed="rId60"/>
          <a:stretch>
            <a:fillRect/>
          </a:stretch>
        </p:blipFill>
        <p:spPr>
          <a:xfrm>
            <a:off x="14325600" y="2432288"/>
            <a:ext cx="3555723" cy="7137785"/>
          </a:xfrm>
          <a:prstGeom prst="rect">
            <a:avLst/>
          </a:prstGeom>
        </p:spPr>
      </p:pic>
    </p:spTree>
    <p:extLst>
      <p:ext uri="{BB962C8B-B14F-4D97-AF65-F5344CB8AC3E}">
        <p14:creationId xmlns:p14="http://schemas.microsoft.com/office/powerpoint/2010/main" val="137601674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33400" y="9350701"/>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411569">
            <a:off x="16870201" y="8669184"/>
            <a:ext cx="2395318" cy="1110556"/>
          </a:xfrm>
          <a:prstGeom prst="rect">
            <a:avLst/>
          </a:prstGeom>
        </p:spPr>
      </p:pic>
      <p:sp>
        <p:nvSpPr>
          <p:cNvPr id="9" name="Oval Callout 8"/>
          <p:cNvSpPr/>
          <p:nvPr/>
        </p:nvSpPr>
        <p:spPr>
          <a:xfrm>
            <a:off x="8229600" y="507889"/>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7"/>
          <a:stretch>
            <a:fillRect/>
          </a:stretch>
        </p:blipFill>
        <p:spPr>
          <a:xfrm>
            <a:off x="457200" y="1466619"/>
            <a:ext cx="3555723" cy="713778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4343400" y="1928924"/>
                <a:ext cx="11353800" cy="6993838"/>
              </a:xfrm>
              <a:prstGeom prst="rect">
                <a:avLst/>
              </a:prstGeom>
            </p:spPr>
            <p:txBody>
              <a:bodyPr wrap="square">
                <a:spAutoFit/>
              </a:bodyPr>
              <a:lstStyle/>
              <a:p>
                <a:pPr algn="just">
                  <a:lnSpc>
                    <a:spcPct val="107000"/>
                  </a:lnSpc>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cân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 = AC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𝐴𝐵𝐻</m:t>
                        </m:r>
                      </m:e>
                    </m:acc>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𝐴𝐶𝐻</m:t>
                        </m:r>
                      </m:e>
                    </m:acc>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pPr>
                <a:r>
                  <a:rPr lang="en-US" sz="4000" dirty="0">
                    <a:solidFill>
                      <a:srgbClr val="000000"/>
                    </a:solidFill>
                    <a:effectLst/>
                    <a:latin typeface="Arial" panose="020B0604020202020204" pitchFamily="34" charset="0"/>
                    <a:ea typeface="Times New Roman" panose="02020603050405020304" pitchFamily="18" charset="0"/>
                  </a:rPr>
                  <a:t>AH </a:t>
                </a:r>
                <a:r>
                  <a:rPr lang="en-US" sz="4000" dirty="0" err="1">
                    <a:solidFill>
                      <a:srgbClr val="000000"/>
                    </a:solidFill>
                    <a:effectLst/>
                    <a:latin typeface="Arial" panose="020B0604020202020204" pitchFamily="34" charset="0"/>
                    <a:ea typeface="Times New Roman" panose="02020603050405020304" pitchFamily="18" charset="0"/>
                  </a:rPr>
                  <a:t>là</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đường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trung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tuyến</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∆ABC </a:t>
                </a:r>
                <a:r>
                  <a:rPr lang="en-US" sz="4000" dirty="0" err="1">
                    <a:solidFill>
                      <a:srgbClr val="000000"/>
                    </a:solidFill>
                    <a:effectLst/>
                    <a:latin typeface="Arial" panose="020B0604020202020204" pitchFamily="34" charset="0"/>
                    <a:ea typeface="Times New Roman" panose="02020603050405020304" pitchFamily="18" charset="0"/>
                  </a:rPr>
                  <a:t>nên</a:t>
                </a:r>
                <a:r>
                  <a:rPr lang="en-US" sz="4000" dirty="0">
                    <a:solidFill>
                      <a:srgbClr val="000000"/>
                    </a:solidFill>
                    <a:effectLst/>
                    <a:latin typeface="Arial" panose="020B0604020202020204" pitchFamily="34" charset="0"/>
                    <a:ea typeface="Times New Roman" panose="02020603050405020304" pitchFamily="18" charset="0"/>
                  </a:rPr>
                  <a:t> H </a:t>
                </a:r>
                <a:r>
                  <a:rPr lang="en-US" sz="4000" dirty="0" err="1">
                    <a:solidFill>
                      <a:srgbClr val="000000"/>
                    </a:solidFill>
                    <a:effectLst/>
                    <a:latin typeface="Arial" panose="020B0604020202020204" pitchFamily="34" charset="0"/>
                    <a:ea typeface="Times New Roman" panose="02020603050405020304" pitchFamily="18" charset="0"/>
                  </a:rPr>
                  <a:t>là</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trung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điểm</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BC.</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a:solidFill>
                      <a:srgbClr val="000000"/>
                    </a:solidFill>
                    <a:effectLst/>
                    <a:latin typeface="Arial" panose="020B0604020202020204" pitchFamily="34" charset="0"/>
                    <a:ea typeface="Times New Roman" panose="02020603050405020304" pitchFamily="18" charset="0"/>
                  </a:rPr>
                  <a:t>Do </a:t>
                </a:r>
                <a:r>
                  <a:rPr lang="en-US" sz="4000" dirty="0" err="1">
                    <a:solidFill>
                      <a:srgbClr val="000000"/>
                    </a:solidFill>
                    <a:effectLst/>
                    <a:latin typeface="Arial" panose="020B0604020202020204" pitchFamily="34" charset="0"/>
                    <a:ea typeface="Times New Roman" panose="02020603050405020304" pitchFamily="18" charset="0"/>
                  </a:rPr>
                  <a:t>đó</a:t>
                </a:r>
                <a:r>
                  <a:rPr lang="en-US" sz="4000" dirty="0">
                    <a:solidFill>
                      <a:srgbClr val="000000"/>
                    </a:solidFill>
                    <a:effectLst/>
                    <a:latin typeface="Arial" panose="020B0604020202020204" pitchFamily="34" charset="0"/>
                    <a:ea typeface="Times New Roman" panose="02020603050405020304" pitchFamily="18" charset="0"/>
                  </a:rPr>
                  <a:t> BH = CH.</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err="1">
                    <a:solidFill>
                      <a:srgbClr val="000000"/>
                    </a:solidFill>
                    <a:effectLst/>
                    <a:latin typeface="Arial" panose="020B0604020202020204" pitchFamily="34" charset="0"/>
                    <a:ea typeface="Times New Roman" panose="02020603050405020304" pitchFamily="18" charset="0"/>
                  </a:rPr>
                  <a:t>Xét</a:t>
                </a:r>
                <a:r>
                  <a:rPr lang="en-US" sz="4000" dirty="0">
                    <a:solidFill>
                      <a:srgbClr val="000000"/>
                    </a:solidFill>
                    <a:effectLst/>
                    <a:latin typeface="Arial" panose="020B0604020202020204" pitchFamily="34" charset="0"/>
                    <a:ea typeface="Times New Roman" panose="02020603050405020304" pitchFamily="18" charset="0"/>
                  </a:rPr>
                  <a:t> ∆ABH </a:t>
                </a:r>
                <a:r>
                  <a:rPr lang="en-US" sz="4000" dirty="0" err="1">
                    <a:solidFill>
                      <a:srgbClr val="000000"/>
                    </a:solidFill>
                    <a:effectLst/>
                    <a:latin typeface="Arial" panose="020B0604020202020204" pitchFamily="34" charset="0"/>
                    <a:ea typeface="Times New Roman" panose="02020603050405020304" pitchFamily="18" charset="0"/>
                  </a:rPr>
                  <a:t>và</a:t>
                </a:r>
                <a:r>
                  <a:rPr lang="en-US" sz="4000" dirty="0">
                    <a:solidFill>
                      <a:srgbClr val="000000"/>
                    </a:solidFill>
                    <a:effectLst/>
                    <a:latin typeface="Arial" panose="020B0604020202020204" pitchFamily="34" charset="0"/>
                    <a:ea typeface="Times New Roman" panose="02020603050405020304" pitchFamily="18" charset="0"/>
                  </a:rPr>
                  <a:t> ∆ACH </a:t>
                </a:r>
                <a:r>
                  <a:rPr lang="en-US" sz="4000" dirty="0" err="1">
                    <a:solidFill>
                      <a:srgbClr val="000000"/>
                    </a:solidFill>
                    <a:effectLst/>
                    <a:latin typeface="Arial" panose="020B0604020202020204" pitchFamily="34" charset="0"/>
                    <a:ea typeface="Times New Roman" panose="02020603050405020304" pitchFamily="18" charset="0"/>
                  </a:rPr>
                  <a:t>có</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a:solidFill>
                      <a:srgbClr val="000000"/>
                    </a:solidFill>
                    <a:effectLst/>
                    <a:latin typeface="Arial" panose="020B0604020202020204" pitchFamily="34" charset="0"/>
                    <a:ea typeface="Times New Roman" panose="02020603050405020304" pitchFamily="18" charset="0"/>
                  </a:rPr>
                  <a:t>AB = AC (</a:t>
                </a:r>
                <a:r>
                  <a:rPr lang="en-US" sz="4000" dirty="0" err="1">
                    <a:solidFill>
                      <a:srgbClr val="000000"/>
                    </a:solidFill>
                    <a:effectLst/>
                    <a:latin typeface="Arial" panose="020B0604020202020204" pitchFamily="34" charset="0"/>
                    <a:ea typeface="Times New Roman" panose="02020603050405020304" pitchFamily="18" charset="0"/>
                  </a:rPr>
                  <a:t>chứng</a:t>
                </a:r>
                <a:r>
                  <a:rPr lang="en-US" sz="4000" dirty="0">
                    <a:solidFill>
                      <a:srgbClr val="000000"/>
                    </a:solidFill>
                    <a:effectLst/>
                    <a:latin typeface="Arial" panose="020B0604020202020204" pitchFamily="34" charset="0"/>
                    <a:ea typeface="Times New Roman" panose="02020603050405020304" pitchFamily="18" charset="0"/>
                  </a:rPr>
                  <a:t> minh </a:t>
                </a:r>
                <a:r>
                  <a:rPr lang="en-US" sz="4000" dirty="0" err="1">
                    <a:solidFill>
                      <a:srgbClr val="000000"/>
                    </a:solidFill>
                    <a:effectLst/>
                    <a:latin typeface="Arial" panose="020B0604020202020204" pitchFamily="34" charset="0"/>
                    <a:ea typeface="Times New Roman" panose="02020603050405020304" pitchFamily="18" charset="0"/>
                  </a:rPr>
                  <a:t>trên</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algn="just">
                  <a:lnSpc>
                    <a:spcPct val="107000"/>
                  </a:lnSpc>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fr-FR" sz="4000" i="1">
                            <a:effectLst/>
                            <a:latin typeface="Cambria Math" panose="02040503050406030204" pitchFamily="18" charset="0"/>
                            <a:ea typeface="Calibri" panose="020F0502020204030204" pitchFamily="34" charset="0"/>
                            <a:cs typeface="Arial" panose="020B0604020202020204" pitchFamily="34" charset="0"/>
                          </a:rPr>
                          <m:t>𝐴𝐵𝐻</m:t>
                        </m:r>
                      </m:e>
                    </m:acc>
                    <m:r>
                      <a:rPr lang="fr-FR" sz="4000" i="1">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fr-FR" sz="4000" i="1">
                            <a:effectLst/>
                            <a:latin typeface="Cambria Math" panose="02040503050406030204" pitchFamily="18" charset="0"/>
                            <a:ea typeface="Calibri" panose="020F0502020204030204" pitchFamily="34" charset="0"/>
                            <a:cs typeface="Arial" panose="020B0604020202020204" pitchFamily="34" charset="0"/>
                          </a:rPr>
                          <m:t>𝐴𝐶𝐻</m:t>
                        </m:r>
                      </m:e>
                    </m:acc>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minh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trên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pPr>
                <a:r>
                  <a:rPr lang="en-US" sz="4000" dirty="0">
                    <a:solidFill>
                      <a:srgbClr val="000000"/>
                    </a:solidFill>
                    <a:effectLst/>
                    <a:latin typeface="Arial" panose="020B0604020202020204" pitchFamily="34" charset="0"/>
                    <a:ea typeface="Times New Roman" panose="02020603050405020304" pitchFamily="18" charset="0"/>
                  </a:rPr>
                  <a:t>BH = CH (</a:t>
                </a:r>
                <a:r>
                  <a:rPr lang="en-US" sz="4000" dirty="0" err="1">
                    <a:solidFill>
                      <a:srgbClr val="000000"/>
                    </a:solidFill>
                    <a:effectLst/>
                    <a:latin typeface="Arial" panose="020B0604020202020204" pitchFamily="34" charset="0"/>
                    <a:ea typeface="Times New Roman" panose="02020603050405020304" pitchFamily="18" charset="0"/>
                  </a:rPr>
                  <a:t>chứng</a:t>
                </a:r>
                <a:r>
                  <a:rPr lang="en-US" sz="4000" dirty="0">
                    <a:solidFill>
                      <a:srgbClr val="000000"/>
                    </a:solidFill>
                    <a:effectLst/>
                    <a:latin typeface="Arial" panose="020B0604020202020204" pitchFamily="34" charset="0"/>
                    <a:ea typeface="Times New Roman" panose="02020603050405020304" pitchFamily="18" charset="0"/>
                  </a:rPr>
                  <a:t> minh </a:t>
                </a:r>
                <a:r>
                  <a:rPr lang="en-US" sz="4000" dirty="0" err="1">
                    <a:solidFill>
                      <a:srgbClr val="000000"/>
                    </a:solidFill>
                    <a:effectLst/>
                    <a:latin typeface="Arial" panose="020B0604020202020204" pitchFamily="34" charset="0"/>
                    <a:ea typeface="Times New Roman" panose="02020603050405020304" pitchFamily="18" charset="0"/>
                  </a:rPr>
                  <a:t>trên</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343400" y="1928924"/>
                <a:ext cx="11353800" cy="6993838"/>
              </a:xfrm>
              <a:prstGeom prst="rect">
                <a:avLst/>
              </a:prstGeom>
              <a:blipFill>
                <a:blip r:embed="rId31"/>
                <a:stretch>
                  <a:fillRect l="-1933" t="-1394" r="-1611" b="-1132"/>
                </a:stretch>
              </a:blipFill>
            </p:spPr>
            <p:txBody>
              <a:bodyPr/>
              <a:lstStyle/>
              <a:p>
                <a:r>
                  <a:rPr lang="en-US">
                    <a:noFill/>
                  </a:rPr>
                  <a:t> </a:t>
                </a:r>
              </a:p>
            </p:txBody>
          </p:sp>
        </mc:Fallback>
      </mc:AlternateContent>
      <p:sp>
        <p:nvSpPr>
          <p:cNvPr id="6" name="Right Brace 5"/>
          <p:cNvSpPr/>
          <p:nvPr/>
        </p:nvSpPr>
        <p:spPr>
          <a:xfrm>
            <a:off x="11658600" y="6356976"/>
            <a:ext cx="609600" cy="256578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Rectangle 6"/>
          <p:cNvSpPr/>
          <p:nvPr/>
        </p:nvSpPr>
        <p:spPr>
          <a:xfrm>
            <a:off x="12496800" y="6456788"/>
            <a:ext cx="5571061" cy="1938992"/>
          </a:xfrm>
          <a:prstGeom prst="rect">
            <a:avLst/>
          </a:prstGeom>
        </p:spPr>
        <p:txBody>
          <a:bodyPr wrap="square">
            <a:spAutoFit/>
          </a:bodyPr>
          <a:lstStyle/>
          <a:p>
            <a:pPr marL="30480" marR="30480" lvl="0" algn="just">
              <a:lnSpc>
                <a:spcPct val="150000"/>
              </a:lnSpc>
            </a:pPr>
            <a:r>
              <a:rPr lang="en-US" sz="4000" dirty="0" err="1">
                <a:solidFill>
                  <a:srgbClr val="000000"/>
                </a:solidFill>
                <a:latin typeface="Arial" panose="020B0604020202020204" pitchFamily="34" charset="0"/>
                <a:ea typeface="Times New Roman" panose="02020603050405020304" pitchFamily="18" charset="0"/>
              </a:rPr>
              <a:t>Suy</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ra</a:t>
            </a:r>
            <a:r>
              <a:rPr lang="en-US" sz="4000" dirty="0">
                <a:solidFill>
                  <a:srgbClr val="000000"/>
                </a:solidFill>
                <a:latin typeface="Arial" panose="020B0604020202020204" pitchFamily="34" charset="0"/>
                <a:ea typeface="Times New Roman" panose="02020603050405020304" pitchFamily="18" charset="0"/>
              </a:rPr>
              <a:t> ∆ABH = ∆ACH (c - g - c).</a:t>
            </a:r>
            <a:endParaRPr lang="en-US" sz="40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329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33400" y="9350701"/>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411569">
            <a:off x="16930859" y="8571050"/>
            <a:ext cx="2395318" cy="1110556"/>
          </a:xfrm>
          <a:prstGeom prst="rect">
            <a:avLst/>
          </a:prstGeom>
        </p:spPr>
      </p:pic>
      <p:sp>
        <p:nvSpPr>
          <p:cNvPr id="9" name="Oval Callout 8"/>
          <p:cNvSpPr/>
          <p:nvPr/>
        </p:nvSpPr>
        <p:spPr>
          <a:xfrm>
            <a:off x="8229600" y="4103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7"/>
          <a:stretch>
            <a:fillRect/>
          </a:stretch>
        </p:blipFill>
        <p:spPr>
          <a:xfrm>
            <a:off x="1066800" y="1368485"/>
            <a:ext cx="3555723" cy="713778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5109411" y="1785962"/>
                <a:ext cx="11353800" cy="700268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Suy</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𝐴𝐻𝐵</m:t>
                        </m:r>
                      </m:e>
                    </m:acc>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𝐴𝐻𝐶</m:t>
                        </m:r>
                      </m:e>
                    </m:acc>
                  </m:oMath>
                </a14:m>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(2 </a:t>
                </a: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góc</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tương</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ứng</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Mà</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𝐴𝐻𝐵</m:t>
                        </m:r>
                      </m:e>
                    </m:acc>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𝐴𝐻𝐶</m:t>
                        </m:r>
                      </m:e>
                    </m:acc>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=180°</m:t>
                    </m:r>
                  </m:oMath>
                </a14:m>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nên</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𝐴𝐻𝐵</m:t>
                        </m:r>
                      </m:e>
                    </m:acc>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𝐴𝐻𝐶</m:t>
                        </m:r>
                      </m:e>
                    </m:acc>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=9</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0</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𝑜</m:t>
                        </m:r>
                      </m:sup>
                    </m:sSup>
                  </m:oMath>
                </a14:m>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hay AH </a:t>
                </a:r>
                <a:r>
                  <a:rPr kumimoji="0" lang="en-US" sz="4000" b="0" i="0" u="none" strike="noStrike" kern="1200" cap="none" spc="0" normalizeH="0" baseline="0" noProof="0" dirty="0">
                    <a:ln>
                      <a:noFill/>
                    </a:ln>
                    <a:solidFill>
                      <a:srgbClr val="000000"/>
                    </a:solidFill>
                    <a:effectLst/>
                    <a:uLnTx/>
                    <a:uFillTx/>
                    <a:latin typeface="Cambria Math" panose="02040503050406030204" pitchFamily="18" charset="0"/>
                    <a:ea typeface="Calibri" panose="020F0502020204030204" pitchFamily="34" charset="0"/>
                    <a:cs typeface="Cambria Math" panose="02040503050406030204" pitchFamily="18" charset="0"/>
                  </a:rPr>
                  <a: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BC.</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 Do O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trọng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tâm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𝑂𝐻</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m:t>
                        </m:r>
                      </m:num>
                      <m:den>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3</m:t>
                        </m:r>
                      </m:den>
                    </m:f>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𝐴𝐻</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m:t>
                        </m:r>
                      </m:num>
                      <m:den>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3</m:t>
                        </m:r>
                      </m:den>
                    </m:f>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.1,2=0,4</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𝑚</m:t>
                    </m:r>
                  </m:oMath>
                </a14:m>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Do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mỗi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tầng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cao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3,3 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trí</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O ở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cao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0,4 + 3,3 . 3 = 10,3 m so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mặt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đất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109411" y="1785962"/>
                <a:ext cx="11353800" cy="7002686"/>
              </a:xfrm>
              <a:prstGeom prst="rect">
                <a:avLst/>
              </a:prstGeom>
              <a:blipFill>
                <a:blip r:embed="rId31"/>
                <a:stretch>
                  <a:fillRect l="-1879" b="-1131"/>
                </a:stretch>
              </a:blipFill>
            </p:spPr>
            <p:txBody>
              <a:bodyPr/>
              <a:lstStyle/>
              <a:p>
                <a:r>
                  <a:rPr lang="en-US">
                    <a:noFill/>
                  </a:rPr>
                  <a:t> </a:t>
                </a:r>
              </a:p>
            </p:txBody>
          </p:sp>
        </mc:Fallback>
      </mc:AlternateContent>
    </p:spTree>
    <p:extLst>
      <p:ext uri="{BB962C8B-B14F-4D97-AF65-F5344CB8AC3E}">
        <p14:creationId xmlns:p14="http://schemas.microsoft.com/office/powerpoint/2010/main" val="137189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0" dur="500"/>
                                        <p:tgtEl>
                                          <p:spTgt spid="3">
                                            <p:txEl>
                                              <p:pRg st="4" end="4"/>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52584" y="1835808"/>
            <a:ext cx="15240000" cy="787969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val Callout 8"/>
          <p:cNvSpPr/>
          <p:nvPr/>
        </p:nvSpPr>
        <p:spPr>
          <a:xfrm>
            <a:off x="4635055" y="571499"/>
            <a:ext cx="8789290" cy="1188109"/>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Arial" panose="020B0604020202020204" pitchFamily="34" charset="0"/>
                <a:cs typeface="Arial" panose="020B0604020202020204" pitchFamily="34" charset="0"/>
              </a:rPr>
              <a:t>CÓ THỂ EM CHƯA BIẾT</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8"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4598161">
            <a:off x="462753" y="177594"/>
            <a:ext cx="798522" cy="1174296"/>
          </a:xfrm>
          <a:prstGeom prst="rect">
            <a:avLst/>
          </a:prstGeom>
        </p:spPr>
      </p:pic>
      <p:sp>
        <p:nvSpPr>
          <p:cNvPr id="2" name="Rectangle 1"/>
          <p:cNvSpPr/>
          <p:nvPr/>
        </p:nvSpPr>
        <p:spPr>
          <a:xfrm>
            <a:off x="1752600" y="1988208"/>
            <a:ext cx="14554200" cy="3785652"/>
          </a:xfrm>
          <a:prstGeom prst="rect">
            <a:avLst/>
          </a:prstGeom>
        </p:spPr>
        <p:txBody>
          <a:bodyPr wrap="square">
            <a:spAutoFit/>
          </a:bodyPr>
          <a:lstStyle/>
          <a:p>
            <a:pPr algn="ctr">
              <a:lnSpc>
                <a:spcPct val="150000"/>
              </a:lnSpc>
            </a:pPr>
            <a:r>
              <a:rPr lang="fr-FR" sz="4000" b="1" dirty="0" err="1">
                <a:latin typeface="Arial" panose="020B0604020202020204" pitchFamily="34" charset="0"/>
                <a:ea typeface="Calibri" panose="020F0502020204030204" pitchFamily="34" charset="0"/>
                <a:cs typeface="Times New Roman" panose="02020603050405020304" pitchFamily="18" charset="0"/>
              </a:rPr>
              <a:t>Tính</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chất</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khác</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của</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trọng</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tâm</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tam</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giác</a:t>
            </a:r>
            <a:r>
              <a:rPr lang="fr-FR" sz="4000" b="1"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Times New Roman" panose="02020603050405020304" pitchFamily="18" charset="0"/>
              </a:rPr>
              <a:t>Nếu</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nối</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ba</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đỉnh</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của</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tam</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giác</a:t>
            </a:r>
            <a:r>
              <a:rPr lang="fr-FR" sz="4000" dirty="0">
                <a:latin typeface="Arial" panose="020B0604020202020204" pitchFamily="34" charset="0"/>
                <a:ea typeface="Calibri" panose="020F0502020204030204" pitchFamily="34" charset="0"/>
                <a:cs typeface="Times New Roman" panose="02020603050405020304" pitchFamily="18" charset="0"/>
              </a:rPr>
              <a:t> ABC </a:t>
            </a:r>
            <a:r>
              <a:rPr lang="fr-FR" sz="4000" dirty="0" err="1">
                <a:latin typeface="Arial" panose="020B0604020202020204" pitchFamily="34" charset="0"/>
                <a:ea typeface="Calibri" panose="020F0502020204030204" pitchFamily="34" charset="0"/>
                <a:cs typeface="Times New Roman" panose="02020603050405020304" pitchFamily="18" charset="0"/>
              </a:rPr>
              <a:t>với</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trọng</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tâm</a:t>
            </a:r>
            <a:r>
              <a:rPr lang="fr-FR" sz="4000" dirty="0">
                <a:latin typeface="Arial" panose="020B0604020202020204" pitchFamily="34" charset="0"/>
                <a:ea typeface="Calibri" panose="020F0502020204030204" pitchFamily="34" charset="0"/>
                <a:cs typeface="Times New Roman" panose="02020603050405020304" pitchFamily="18" charset="0"/>
              </a:rPr>
              <a:t> G </a:t>
            </a:r>
            <a:r>
              <a:rPr lang="fr-FR" sz="4000" dirty="0" err="1">
                <a:latin typeface="Arial" panose="020B0604020202020204" pitchFamily="34" charset="0"/>
                <a:ea typeface="Calibri" panose="020F0502020204030204" pitchFamily="34" charset="0"/>
                <a:cs typeface="Times New Roman" panose="02020603050405020304" pitchFamily="18" charset="0"/>
              </a:rPr>
              <a:t>của</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tam</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giác</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đó</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thì</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tam</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giác</a:t>
            </a:r>
            <a:r>
              <a:rPr lang="fr-FR" sz="4000" dirty="0">
                <a:latin typeface="Arial" panose="020B0604020202020204" pitchFamily="34" charset="0"/>
                <a:ea typeface="Calibri" panose="020F0502020204030204" pitchFamily="34" charset="0"/>
                <a:cs typeface="Times New Roman" panose="02020603050405020304" pitchFamily="18" charset="0"/>
              </a:rPr>
              <a:t> ABC chia </a:t>
            </a:r>
            <a:r>
              <a:rPr lang="fr-FR" sz="4000" dirty="0" err="1">
                <a:latin typeface="Arial" panose="020B0604020202020204" pitchFamily="34" charset="0"/>
                <a:ea typeface="Calibri" panose="020F0502020204030204" pitchFamily="34" charset="0"/>
                <a:cs typeface="Times New Roman" panose="02020603050405020304" pitchFamily="18" charset="0"/>
              </a:rPr>
              <a:t>thành</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ba</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tam</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giác</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nhỏ</a:t>
            </a:r>
            <a:r>
              <a:rPr lang="fr-FR" sz="4000" dirty="0">
                <a:latin typeface="Arial" panose="020B0604020202020204" pitchFamily="34" charset="0"/>
                <a:ea typeface="Calibri" panose="020F0502020204030204" pitchFamily="34" charset="0"/>
                <a:cs typeface="Times New Roman" panose="02020603050405020304" pitchFamily="18" charset="0"/>
              </a:rPr>
              <a:t> GAB, GCA, GBC </a:t>
            </a:r>
            <a:r>
              <a:rPr lang="fr-FR" sz="4000" dirty="0" err="1">
                <a:latin typeface="Arial" panose="020B0604020202020204" pitchFamily="34" charset="0"/>
                <a:ea typeface="Calibri" panose="020F0502020204030204" pitchFamily="34" charset="0"/>
                <a:cs typeface="Times New Roman" panose="02020603050405020304" pitchFamily="18" charset="0"/>
              </a:rPr>
              <a:t>có</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diện</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tích</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bằng</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nhau</a:t>
            </a:r>
            <a:r>
              <a:rPr lang="fr-FR"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39"/>
          <p:cNvPicPr>
            <a:picLocks noChangeAspect="1"/>
          </p:cNvPicPr>
          <p:nvPr/>
        </p:nvPicPr>
        <p:blipFill>
          <a:blip r:embed="rId3"/>
          <a:srcRect/>
          <a:stretch>
            <a:fillRect/>
          </a:stretch>
        </p:blipFill>
        <p:spPr>
          <a:xfrm rot="768353">
            <a:off x="14554326" y="846437"/>
            <a:ext cx="2629231" cy="1322284"/>
          </a:xfrm>
          <a:prstGeom prst="rect">
            <a:avLst/>
          </a:prstGeom>
        </p:spPr>
      </p:pic>
      <p:pic>
        <p:nvPicPr>
          <p:cNvPr id="3" name="Picture 2"/>
          <p:cNvPicPr>
            <a:picLocks noChangeAspect="1"/>
          </p:cNvPicPr>
          <p:nvPr/>
        </p:nvPicPr>
        <p:blipFill>
          <a:blip r:embed="rId4"/>
          <a:stretch>
            <a:fillRect/>
          </a:stretch>
        </p:blipFill>
        <p:spPr>
          <a:xfrm>
            <a:off x="11480016" y="5309500"/>
            <a:ext cx="4948238" cy="3496202"/>
          </a:xfrm>
          <a:prstGeom prst="rect">
            <a:avLst/>
          </a:prstGeom>
        </p:spPr>
      </p:pic>
      <p:pic>
        <p:nvPicPr>
          <p:cNvPr id="13"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392400" y="8639701"/>
            <a:ext cx="2283608" cy="1228867"/>
          </a:xfrm>
          <a:prstGeom prst="rect">
            <a:avLst/>
          </a:prstGeom>
        </p:spPr>
      </p:pic>
      <p:sp>
        <p:nvSpPr>
          <p:cNvPr id="6" name="Rectangle 5"/>
          <p:cNvSpPr/>
          <p:nvPr/>
        </p:nvSpPr>
        <p:spPr>
          <a:xfrm>
            <a:off x="1752600" y="5701247"/>
            <a:ext cx="9363054" cy="3785652"/>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Điểm</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đặt</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G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làm</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cho</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miếng</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bìa</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hình</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tam</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giác</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giữ</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thăng</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bằng</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trên</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đầu</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ngón</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tay</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trong</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phần</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mở</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đầu</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bài</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học</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chính</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là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trọng</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tâm</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tam</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giác</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đó</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309299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anim calcmode="lin" valueType="num">
                                      <p:cBhvr>
                                        <p:cTn id="43" dur="500" fill="hold"/>
                                        <p:tgtEl>
                                          <p:spTgt spid="6"/>
                                        </p:tgtEl>
                                        <p:attrNameLst>
                                          <p:attrName>ppt_x</p:attrName>
                                        </p:attrNameLst>
                                      </p:cBhvr>
                                      <p:tavLst>
                                        <p:tav tm="0">
                                          <p:val>
                                            <p:strVal val="#ppt_x"/>
                                          </p:val>
                                        </p:tav>
                                        <p:tav tm="100000">
                                          <p:val>
                                            <p:strVal val="#ppt_x"/>
                                          </p:val>
                                        </p:tav>
                                      </p:tavLst>
                                    </p:anim>
                                    <p:anim calcmode="lin" valueType="num">
                                      <p:cBhvr>
                                        <p:cTn id="4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876300" y="93345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907528" y="419100"/>
            <a:ext cx="6320543" cy="1131079"/>
            <a:chOff x="-2239575" y="178390"/>
            <a:chExt cx="12230869" cy="1131079"/>
          </a:xfrm>
          <a:solidFill>
            <a:schemeClr val="accent5">
              <a:lumMod val="75000"/>
            </a:schemeClr>
          </a:solidFill>
        </p:grpSpPr>
        <p:sp>
          <p:nvSpPr>
            <p:cNvPr id="16" name="Rectangle 15"/>
            <p:cNvSpPr/>
            <p:nvPr/>
          </p:nvSpPr>
          <p:spPr>
            <a:xfrm>
              <a:off x="-2239575" y="190500"/>
              <a:ext cx="12230869" cy="1066800"/>
            </a:xfrm>
            <a:prstGeom prst="rect">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903890" y="178390"/>
              <a:ext cx="9332828"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VỀ</a:t>
              </a:r>
              <a:r>
                <a:rPr kumimoji="0" lang="en-US" sz="4500" b="1" i="0" u="none" strike="noStrike" kern="1200" cap="none" spc="0" normalizeH="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NHÀ</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93320"/>
            <a:ext cx="1676400" cy="170625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09600" y="1714500"/>
                <a:ext cx="17068800" cy="7475444"/>
              </a:xfrm>
              <a:prstGeom prst="rect">
                <a:avLst/>
              </a:prstGeom>
            </p:spPr>
            <p:txBody>
              <a:bodyPr wrap="square">
                <a:spAutoFit/>
              </a:bodyPr>
              <a:lstStyle/>
              <a:p>
                <a:pPr algn="just">
                  <a:lnSpc>
                    <a:spcPct val="150000"/>
                  </a:lnSpc>
                </a:pPr>
                <a:r>
                  <a:rPr lang="fr-FR" sz="3800" b="1" dirty="0" err="1">
                    <a:latin typeface="Arial" panose="020B0604020202020204" pitchFamily="34" charset="0"/>
                    <a:ea typeface="Calibri" panose="020F0502020204030204" pitchFamily="34" charset="0"/>
                    <a:cs typeface="Times New Roman" panose="02020603050405020304" pitchFamily="18" charset="0"/>
                  </a:rPr>
                  <a:t>Câu</a:t>
                </a:r>
                <a:r>
                  <a:rPr lang="fr-FR" sz="3800" b="1" dirty="0">
                    <a:latin typeface="Arial" panose="020B0604020202020204" pitchFamily="34" charset="0"/>
                    <a:ea typeface="Calibri" panose="020F0502020204030204" pitchFamily="34" charset="0"/>
                    <a:cs typeface="Times New Roman" panose="02020603050405020304" pitchFamily="18" charset="0"/>
                  </a:rPr>
                  <a:t> 1</a:t>
                </a:r>
                <a:r>
                  <a:rPr lang="fr-FR" sz="3800" dirty="0">
                    <a:effectLst/>
                    <a:latin typeface="Arial" panose="020B0604020202020204" pitchFamily="34" charset="0"/>
                    <a:ea typeface="Calibri" panose="020F0502020204030204" pitchFamily="34" charset="0"/>
                    <a:cs typeface="Times New Roman" panose="02020603050405020304" pitchFamily="18" charset="0"/>
                  </a:rPr>
                  <a:t>. Cho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tam</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3800" dirty="0">
                    <a:effectLst/>
                    <a:latin typeface="Arial" panose="020B0604020202020204" pitchFamily="34" charset="0"/>
                    <a:ea typeface="Calibri" panose="020F0502020204030204" pitchFamily="34" charset="0"/>
                    <a:cs typeface="Times New Roman" panose="02020603050405020304" pitchFamily="18" charset="0"/>
                  </a:rPr>
                  <a:t> ABC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đường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tuyến</a:t>
                </a:r>
                <a:r>
                  <a:rPr lang="fr-FR" sz="3800" dirty="0">
                    <a:effectLst/>
                    <a:latin typeface="Arial" panose="020B0604020202020204" pitchFamily="34" charset="0"/>
                    <a:ea typeface="Calibri" panose="020F0502020204030204" pitchFamily="34" charset="0"/>
                    <a:cs typeface="Times New Roman" panose="02020603050405020304" pitchFamily="18" charset="0"/>
                  </a:rPr>
                  <a:t> AM.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tia</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đối</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fr-FR" sz="3800" dirty="0">
                    <a:effectLst/>
                    <a:latin typeface="Arial" panose="020B0604020202020204" pitchFamily="34" charset="0"/>
                    <a:ea typeface="Calibri" panose="020F0502020204030204" pitchFamily="34" charset="0"/>
                    <a:cs typeface="Times New Roman" panose="02020603050405020304" pitchFamily="18" charset="0"/>
                  </a:rPr>
                  <a:t> MA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lấy</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fr-FR" sz="3800" dirty="0">
                    <a:effectLst/>
                    <a:latin typeface="Arial" panose="020B0604020202020204" pitchFamily="34" charset="0"/>
                    <a:ea typeface="Calibri" panose="020F0502020204030204" pitchFamily="34" charset="0"/>
                    <a:cs typeface="Times New Roman" panose="02020603050405020304" pitchFamily="18" charset="0"/>
                  </a:rPr>
                  <a:t> D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sao</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cho</a:t>
                </a:r>
                <a:r>
                  <a:rPr lang="fr-FR" sz="3800" dirty="0">
                    <a:effectLst/>
                    <a:latin typeface="Arial" panose="020B0604020202020204" pitchFamily="34" charset="0"/>
                    <a:ea typeface="Calibri" panose="020F0502020204030204" pitchFamily="34" charset="0"/>
                    <a:cs typeface="Times New Roman" panose="02020603050405020304" pitchFamily="18" charset="0"/>
                  </a:rPr>
                  <a:t> MA = MD.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đoạn</a:t>
                </a:r>
                <a:r>
                  <a:rPr lang="fr-FR" sz="3800" dirty="0">
                    <a:effectLst/>
                    <a:latin typeface="Arial" panose="020B0604020202020204" pitchFamily="34" charset="0"/>
                    <a:ea typeface="Calibri" panose="020F0502020204030204" pitchFamily="34" charset="0"/>
                    <a:cs typeface="Times New Roman" panose="02020603050405020304" pitchFamily="18" charset="0"/>
                  </a:rPr>
                  <a:t> MC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lấy</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fr-FR" sz="3800" dirty="0">
                    <a:effectLst/>
                    <a:latin typeface="Arial" panose="020B0604020202020204" pitchFamily="34" charset="0"/>
                    <a:ea typeface="Calibri" panose="020F0502020204030204" pitchFamily="34" charset="0"/>
                    <a:cs typeface="Times New Roman" panose="02020603050405020304" pitchFamily="18" charset="0"/>
                  </a:rPr>
                  <a:t> N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sao</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cho</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Arial" panose="020B0604020202020204" pitchFamily="34" charset="0"/>
                      </a:rPr>
                      <m:t>𝑀𝑁</m:t>
                    </m:r>
                    <m:r>
                      <a:rPr lang="fr-FR" sz="3800" i="1">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1</m:t>
                        </m:r>
                      </m:num>
                      <m:den>
                        <m:r>
                          <a:rPr lang="fr-FR" sz="3800" i="1">
                            <a:effectLst/>
                            <a:latin typeface="Cambria Math" panose="02040503050406030204" pitchFamily="18" charset="0"/>
                            <a:ea typeface="Calibri" panose="020F0502020204030204" pitchFamily="34" charset="0"/>
                            <a:cs typeface="Arial" panose="020B0604020202020204" pitchFamily="34" charset="0"/>
                          </a:rPr>
                          <m:t>3</m:t>
                        </m:r>
                      </m:den>
                    </m:f>
                    <m:r>
                      <a:rPr lang="fr-FR" sz="3800" i="1">
                        <a:effectLst/>
                        <a:latin typeface="Cambria Math" panose="02040503050406030204" pitchFamily="18" charset="0"/>
                        <a:ea typeface="Calibri" panose="020F0502020204030204" pitchFamily="34" charset="0"/>
                        <a:cs typeface="Arial" panose="020B0604020202020204" pitchFamily="34" charset="0"/>
                      </a:rPr>
                      <m:t>𝐶𝑀</m:t>
                    </m:r>
                  </m:oMath>
                </a14:m>
                <a:r>
                  <a:rPr lang="fr-FR" sz="3800" dirty="0">
                    <a:effectLst/>
                    <a:latin typeface="Arial" panose="020B0604020202020204" pitchFamily="34" charset="0"/>
                    <a:ea typeface="Calibri" panose="020F0502020204030204" pitchFamily="34" charset="0"/>
                    <a:cs typeface="Times New Roman" panose="02020603050405020304" pitchFamily="18" charset="0"/>
                  </a:rPr>
                  <a:t> ; AN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và</a:t>
                </a:r>
                <a:r>
                  <a:rPr lang="fr-FR" sz="3800" dirty="0">
                    <a:effectLst/>
                    <a:latin typeface="Arial" panose="020B0604020202020204" pitchFamily="34" charset="0"/>
                    <a:ea typeface="Calibri" panose="020F0502020204030204" pitchFamily="34" charset="0"/>
                    <a:cs typeface="Times New Roman" panose="02020603050405020304" pitchFamily="18" charset="0"/>
                  </a:rPr>
                  <a:t> CD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cắt</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nhau</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tại</a:t>
                </a:r>
                <a:r>
                  <a:rPr lang="fr-FR" sz="3800" dirty="0">
                    <a:effectLst/>
                    <a:latin typeface="Arial" panose="020B0604020202020204" pitchFamily="34" charset="0"/>
                    <a:ea typeface="Calibri" panose="020F0502020204030204" pitchFamily="34" charset="0"/>
                    <a:cs typeface="Times New Roman" panose="02020603050405020304" pitchFamily="18" charset="0"/>
                  </a:rPr>
                  <a:t> E.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Chứng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minh</a:t>
                </a:r>
                <a:r>
                  <a:rPr lang="fr-FR" sz="3800" dirty="0">
                    <a:effectLst/>
                    <a:latin typeface="Arial" panose="020B0604020202020204" pitchFamily="34" charset="0"/>
                    <a:ea typeface="Calibri" panose="020F0502020204030204" pitchFamily="34" charset="0"/>
                    <a:cs typeface="Times New Roman" panose="02020603050405020304" pitchFamily="18" charset="0"/>
                  </a:rPr>
                  <a:t> E là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fr-FR" sz="3800" dirty="0">
                    <a:effectLst/>
                    <a:latin typeface="Arial" panose="020B0604020202020204" pitchFamily="34" charset="0"/>
                    <a:ea typeface="Calibri" panose="020F0502020204030204" pitchFamily="34" charset="0"/>
                    <a:cs typeface="Times New Roman" panose="02020603050405020304" pitchFamily="18" charset="0"/>
                  </a:rPr>
                  <a:t> CD.</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3800" b="1" dirty="0" err="1">
                    <a:effectLst/>
                    <a:latin typeface="Arial" panose="020B0604020202020204" pitchFamily="34" charset="0"/>
                    <a:ea typeface="Calibri" panose="020F0502020204030204" pitchFamily="34" charset="0"/>
                    <a:cs typeface="Times New Roman" panose="02020603050405020304" pitchFamily="18" charset="0"/>
                  </a:rPr>
                  <a:t>Câu</a:t>
                </a:r>
                <a:r>
                  <a:rPr lang="fr-FR" sz="3800" b="1" dirty="0">
                    <a:effectLst/>
                    <a:latin typeface="Arial" panose="020B0604020202020204" pitchFamily="34" charset="0"/>
                    <a:ea typeface="Calibri" panose="020F0502020204030204" pitchFamily="34" charset="0"/>
                    <a:cs typeface="Times New Roman" panose="02020603050405020304" pitchFamily="18" charset="0"/>
                  </a:rPr>
                  <a:t> 2.</a:t>
                </a:r>
                <a:r>
                  <a:rPr lang="fr-FR" sz="3800" dirty="0">
                    <a:effectLst/>
                    <a:latin typeface="Arial" panose="020B0604020202020204" pitchFamily="34" charset="0"/>
                    <a:ea typeface="Calibri" panose="020F0502020204030204" pitchFamily="34" charset="0"/>
                    <a:cs typeface="Times New Roman" panose="02020603050405020304" pitchFamily="18" charset="0"/>
                  </a:rPr>
                  <a:t> Cho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tam</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3800" dirty="0">
                    <a:effectLst/>
                    <a:latin typeface="Arial" panose="020B0604020202020204" pitchFamily="34" charset="0"/>
                    <a:ea typeface="Calibri" panose="020F0502020204030204" pitchFamily="34" charset="0"/>
                    <a:cs typeface="Times New Roman" panose="02020603050405020304" pitchFamily="18" charset="0"/>
                  </a:rPr>
                  <a:t> ABC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cân</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tại</a:t>
                </a:r>
                <a:r>
                  <a:rPr lang="fr-FR" sz="3800" dirty="0">
                    <a:effectLst/>
                    <a:latin typeface="Arial" panose="020B0604020202020204" pitchFamily="34" charset="0"/>
                    <a:ea typeface="Calibri" panose="020F0502020204030204" pitchFamily="34" charset="0"/>
                    <a:cs typeface="Times New Roman" panose="02020603050405020304" pitchFamily="18" charset="0"/>
                  </a:rPr>
                  <a:t> A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hai</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tuyến</a:t>
                </a:r>
                <a:r>
                  <a:rPr lang="fr-FR" sz="3800" dirty="0">
                    <a:effectLst/>
                    <a:latin typeface="Arial" panose="020B0604020202020204" pitchFamily="34" charset="0"/>
                    <a:ea typeface="Calibri" panose="020F0502020204030204" pitchFamily="34" charset="0"/>
                    <a:cs typeface="Times New Roman" panose="02020603050405020304" pitchFamily="18" charset="0"/>
                  </a:rPr>
                  <a:t> BM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và</a:t>
                </a:r>
                <a:r>
                  <a:rPr lang="fr-FR" sz="3800" dirty="0">
                    <a:effectLst/>
                    <a:latin typeface="Arial" panose="020B0604020202020204" pitchFamily="34" charset="0"/>
                    <a:ea typeface="Calibri" panose="020F0502020204030204" pitchFamily="34" charset="0"/>
                    <a:cs typeface="Times New Roman" panose="02020603050405020304" pitchFamily="18" charset="0"/>
                  </a:rPr>
                  <a:t> CN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cắt</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nhau</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tại</a:t>
                </a:r>
                <a:r>
                  <a:rPr lang="fr-FR" sz="3800" dirty="0">
                    <a:effectLst/>
                    <a:latin typeface="Arial" panose="020B0604020202020204" pitchFamily="34" charset="0"/>
                    <a:ea typeface="Calibri" panose="020F0502020204030204" pitchFamily="34" charset="0"/>
                    <a:cs typeface="Times New Roman" panose="02020603050405020304" pitchFamily="18" charset="0"/>
                  </a:rPr>
                  <a:t> G.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Chứng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minh</a:t>
                </a:r>
                <a:r>
                  <a:rPr lang="fr-FR"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3800" dirty="0">
                    <a:effectLst/>
                    <a:latin typeface="Arial" panose="020B0604020202020204" pitchFamily="34" charset="0"/>
                    <a:ea typeface="Calibri" panose="020F0502020204030204" pitchFamily="34" charset="0"/>
                    <a:cs typeface="Times New Roman" panose="02020603050405020304" pitchFamily="18" charset="0"/>
                  </a:rPr>
                  <a:t>a) BM = CN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3800" dirty="0">
                    <a:effectLst/>
                    <a:latin typeface="Arial" panose="020B0604020202020204" pitchFamily="34" charset="0"/>
                    <a:ea typeface="Calibri" panose="020F0502020204030204" pitchFamily="34" charset="0"/>
                    <a:cs typeface="Times New Roman" panose="02020603050405020304" pitchFamily="18" charset="0"/>
                  </a:rPr>
                  <a:t>b) Tam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3800" dirty="0">
                    <a:effectLst/>
                    <a:latin typeface="Arial" panose="020B0604020202020204" pitchFamily="34" charset="0"/>
                    <a:ea typeface="Calibri" panose="020F0502020204030204" pitchFamily="34" charset="0"/>
                    <a:cs typeface="Times New Roman" panose="02020603050405020304" pitchFamily="18" charset="0"/>
                  </a:rPr>
                  <a:t> GBC là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tam</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cân</a:t>
                </a:r>
                <a:r>
                  <a:rPr lang="fr-FR"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3800" dirty="0">
                    <a:effectLst/>
                    <a:latin typeface="Arial" panose="020B0604020202020204" pitchFamily="34" charset="0"/>
                    <a:ea typeface="Calibri" panose="020F0502020204030204" pitchFamily="34" charset="0"/>
                    <a:cs typeface="Times New Roman" panose="02020603050405020304" pitchFamily="18" charset="0"/>
                  </a:rPr>
                  <a:t>c) AG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vuông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góc</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với</a:t>
                </a:r>
                <a:r>
                  <a:rPr lang="fr-FR" sz="3800" dirty="0">
                    <a:effectLst/>
                    <a:latin typeface="Arial" panose="020B0604020202020204" pitchFamily="34" charset="0"/>
                    <a:ea typeface="Calibri" panose="020F0502020204030204" pitchFamily="34" charset="0"/>
                    <a:cs typeface="Times New Roman" panose="02020603050405020304" pitchFamily="18" charset="0"/>
                  </a:rPr>
                  <a:t> BC.</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09600" y="1714500"/>
                <a:ext cx="17068800" cy="7475444"/>
              </a:xfrm>
              <a:prstGeom prst="rect">
                <a:avLst/>
              </a:prstGeom>
              <a:blipFill>
                <a:blip r:embed="rId14"/>
                <a:stretch>
                  <a:fillRect l="-1179" r="-1179" b="-896"/>
                </a:stretch>
              </a:blipFill>
            </p:spPr>
            <p:txBody>
              <a:bodyPr/>
              <a:lstStyle/>
              <a:p>
                <a:r>
                  <a:rPr lang="en-US">
                    <a:noFill/>
                  </a:rPr>
                  <a:t> </a:t>
                </a:r>
              </a:p>
            </p:txBody>
          </p:sp>
        </mc:Fallback>
      </mc:AlternateContent>
      <p:pic>
        <p:nvPicPr>
          <p:cNvPr id="14" name="Picture 24"/>
          <p:cNvPicPr>
            <a:picLocks noChangeAspect="1"/>
          </p:cNvPicPr>
          <p:nvPr/>
        </p:nvPicPr>
        <p:blipFill>
          <a:blip r:embed="rId15"/>
          <a:srcRect/>
          <a:stretch>
            <a:fillRect/>
          </a:stretch>
        </p:blipFill>
        <p:spPr>
          <a:xfrm>
            <a:off x="13944599" y="7200900"/>
            <a:ext cx="2137161" cy="1600200"/>
          </a:xfrm>
          <a:prstGeom prst="rect">
            <a:avLst/>
          </a:prstGeom>
        </p:spPr>
      </p:pic>
    </p:spTree>
    <p:extLst>
      <p:ext uri="{BB962C8B-B14F-4D97-AF65-F5344CB8AC3E}">
        <p14:creationId xmlns:p14="http://schemas.microsoft.com/office/powerpoint/2010/main" val="310425190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2621" y="-125021"/>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0" name="Rectangle 9"/>
          <p:cNvSpPr/>
          <p:nvPr/>
        </p:nvSpPr>
        <p:spPr>
          <a:xfrm>
            <a:off x="7010400" y="266700"/>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KẾT LUẬN</a:t>
            </a:r>
          </a:p>
        </p:txBody>
      </p:sp>
      <p:sp>
        <p:nvSpPr>
          <p:cNvPr id="11" name="Rounded Rectangular Callout 10"/>
          <p:cNvSpPr/>
          <p:nvPr/>
        </p:nvSpPr>
        <p:spPr>
          <a:xfrm>
            <a:off x="3657600" y="2123660"/>
            <a:ext cx="13716000" cy="5744782"/>
          </a:xfrm>
          <a:prstGeom prst="wedgeRoundRectCallout">
            <a:avLst>
              <a:gd name="adj1" fmla="val -20833"/>
              <a:gd name="adj2" fmla="val 53455"/>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3" name="Picture 6"/>
          <p:cNvPicPr>
            <a:picLocks noChangeAspect="1"/>
          </p:cNvPicPr>
          <p:nvPr/>
        </p:nvPicPr>
        <p:blipFill>
          <a:blip r:embed="rId3"/>
          <a:srcRect/>
          <a:stretch>
            <a:fillRect/>
          </a:stretch>
        </p:blipFill>
        <p:spPr>
          <a:xfrm flipH="1">
            <a:off x="539646" y="3552465"/>
            <a:ext cx="2825513" cy="4418542"/>
          </a:xfrm>
          <a:prstGeom prst="rect">
            <a:avLst/>
          </a:prstGeom>
        </p:spPr>
      </p:pic>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2448369" y="1111140"/>
            <a:ext cx="916790" cy="1012519"/>
          </a:xfrm>
          <a:prstGeom prst="rect">
            <a:avLst/>
          </a:prstGeom>
        </p:spPr>
      </p:pic>
      <p:sp>
        <p:nvSpPr>
          <p:cNvPr id="4" name="Rectangle 3"/>
          <p:cNvSpPr/>
          <p:nvPr/>
        </p:nvSpPr>
        <p:spPr>
          <a:xfrm>
            <a:off x="1143000" y="8283222"/>
            <a:ext cx="12801600" cy="1938992"/>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Chú ý: </a:t>
            </a:r>
            <a:r>
              <a:rPr lang="vi-VN" sz="4000" dirty="0">
                <a:ea typeface="Calibri" panose="020F0502020204030204" pitchFamily="34" charset="0"/>
                <a:cs typeface="Arial" panose="020B0604020202020204" pitchFamily="34" charset="0"/>
              </a:rPr>
              <a:t>Đôi khi, đường thẳng AM cũng được gọi là đường trung tuyến của tam giác ABC. </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4253499" y="2182562"/>
            <a:ext cx="7405101" cy="5632311"/>
          </a:xfrm>
          <a:prstGeom prst="rect">
            <a:avLst/>
          </a:prstGeom>
        </p:spPr>
        <p:txBody>
          <a:bodyPr wrap="square">
            <a:spAutoFit/>
          </a:bodyPr>
          <a:lstStyle/>
          <a:p>
            <a:pPr algn="just">
              <a:lnSpc>
                <a:spcPct val="150000"/>
              </a:lnSpc>
              <a:spcAft>
                <a:spcPts val="600"/>
              </a:spcAft>
            </a:pPr>
            <a:r>
              <a:rPr lang="vi-VN" sz="4000" dirty="0">
                <a:solidFill>
                  <a:schemeClr val="bg1"/>
                </a:solidFill>
                <a:ea typeface="Times New Roman" panose="02020603050405020304" pitchFamily="18" charset="0"/>
                <a:cs typeface="Arial" panose="020B0604020202020204" pitchFamily="34" charset="0"/>
              </a:rPr>
              <a:t>Trong tam giác ABC (Hình 97), đoạn thẳng AM nói đỉnh A với trung điểm M của cạnh BC được gọi là đường trung tuyến (xuất phát từ đỉnh A hoặc tương ứng với cạnh BC).</a:t>
            </a:r>
          </a:p>
        </p:txBody>
      </p:sp>
      <p:pic>
        <p:nvPicPr>
          <p:cNvPr id="17" name="Picture 16"/>
          <p:cNvPicPr>
            <a:picLocks noChangeAspect="1"/>
          </p:cNvPicPr>
          <p:nvPr/>
        </p:nvPicPr>
        <p:blipFill>
          <a:blip r:embed="rId6"/>
          <a:stretch>
            <a:fillRect/>
          </a:stretch>
        </p:blipFill>
        <p:spPr>
          <a:xfrm>
            <a:off x="12216538" y="2558311"/>
            <a:ext cx="4776062" cy="4395121"/>
          </a:xfrm>
          <a:prstGeom prst="rect">
            <a:avLst/>
          </a:prstGeom>
        </p:spPr>
      </p:pic>
      <p:pic>
        <p:nvPicPr>
          <p:cNvPr id="18" name="Picture 2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859000" y="8572500"/>
            <a:ext cx="1537979" cy="1490441"/>
          </a:xfrm>
          <a:prstGeom prst="rect">
            <a:avLst/>
          </a:prstGeom>
        </p:spPr>
      </p:pic>
    </p:spTree>
    <p:extLst>
      <p:ext uri="{BB962C8B-B14F-4D97-AF65-F5344CB8AC3E}">
        <p14:creationId xmlns:p14="http://schemas.microsoft.com/office/powerpoint/2010/main" val="3317175462"/>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4"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609600" y="9307123"/>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907528" y="659621"/>
            <a:ext cx="6320543" cy="1131079"/>
            <a:chOff x="-2239575" y="178390"/>
            <a:chExt cx="12230869" cy="1131079"/>
          </a:xfrm>
          <a:solidFill>
            <a:schemeClr val="accent5">
              <a:lumMod val="75000"/>
            </a:schemeClr>
          </a:solidFill>
        </p:grpSpPr>
        <p:sp>
          <p:nvSpPr>
            <p:cNvPr id="16" name="Rectangle 15"/>
            <p:cNvSpPr/>
            <p:nvPr/>
          </p:nvSpPr>
          <p:spPr>
            <a:xfrm>
              <a:off x="-2239575" y="190500"/>
              <a:ext cx="12230869" cy="1066800"/>
            </a:xfrm>
            <a:prstGeom prst="rect">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903890" y="178390"/>
              <a:ext cx="9332828"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VỀ NHÀ</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93320"/>
            <a:ext cx="1676400" cy="1706259"/>
          </a:xfrm>
          <a:prstGeom prst="rect">
            <a:avLst/>
          </a:prstGeom>
        </p:spPr>
      </p:pic>
      <p:sp>
        <p:nvSpPr>
          <p:cNvPr id="2" name="Rectangle 1"/>
          <p:cNvSpPr/>
          <p:nvPr/>
        </p:nvSpPr>
        <p:spPr>
          <a:xfrm>
            <a:off x="609600" y="2298032"/>
            <a:ext cx="17068800" cy="350653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Câu</a:t>
            </a:r>
            <a:r>
              <a:rPr kumimoji="0" lang="fr-FR"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3.</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Chứng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minh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kết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quả</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chất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đầu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tiên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trọng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tâm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được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nêu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trong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phần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thể</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chưa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biết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(SGK -tr107)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Nếu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nối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đỉnh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tam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ABC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trọng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tâm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G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tam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thì</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tam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ABC chia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thành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tam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nhỏ</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GAB, GCA, GBC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diện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tích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bằng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nhau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77200" y="6312518"/>
            <a:ext cx="2590800" cy="3598333"/>
          </a:xfrm>
          <a:prstGeom prst="rect">
            <a:avLst/>
          </a:prstGeom>
        </p:spPr>
      </p:pic>
    </p:spTree>
    <p:extLst>
      <p:ext uri="{BB962C8B-B14F-4D97-AF65-F5344CB8AC3E}">
        <p14:creationId xmlns:p14="http://schemas.microsoft.com/office/powerpoint/2010/main" val="167670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57200" y="92583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0" name="Group 2"/>
          <p:cNvGrpSpPr/>
          <p:nvPr/>
        </p:nvGrpSpPr>
        <p:grpSpPr>
          <a:xfrm>
            <a:off x="-1179379" y="-102314"/>
            <a:ext cx="20834242" cy="2157663"/>
            <a:chOff x="0" y="0"/>
            <a:chExt cx="3762534" cy="328484"/>
          </a:xfrm>
        </p:grpSpPr>
        <p:sp>
          <p:nvSpPr>
            <p:cNvPr id="31"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TextBox 7"/>
          <p:cNvSpPr txBox="1"/>
          <p:nvPr/>
        </p:nvSpPr>
        <p:spPr>
          <a:xfrm>
            <a:off x="3962400" y="794649"/>
            <a:ext cx="10820400" cy="1015663"/>
          </a:xfrm>
          <a:prstGeom prst="rect">
            <a:avLst/>
          </a:prstGeom>
          <a:noFill/>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HƯỚNG DẪN VỀ NHÀ</a:t>
            </a:r>
          </a:p>
        </p:txBody>
      </p:sp>
      <p:pic>
        <p:nvPicPr>
          <p:cNvPr id="17"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90131" y="0"/>
            <a:ext cx="1828800" cy="2044390"/>
          </a:xfrm>
          <a:prstGeom prst="rect">
            <a:avLst/>
          </a:prstGeom>
        </p:spPr>
      </p:pic>
      <p:grpSp>
        <p:nvGrpSpPr>
          <p:cNvPr id="7" name="Group 6"/>
          <p:cNvGrpSpPr/>
          <p:nvPr/>
        </p:nvGrpSpPr>
        <p:grpSpPr>
          <a:xfrm>
            <a:off x="533400" y="3166028"/>
            <a:ext cx="5411428" cy="5024436"/>
            <a:chOff x="924909" y="3568797"/>
            <a:chExt cx="5411428" cy="4241703"/>
          </a:xfrm>
        </p:grpSpPr>
        <p:grpSp>
          <p:nvGrpSpPr>
            <p:cNvPr id="9" name="Group 3"/>
            <p:cNvGrpSpPr/>
            <p:nvPr/>
          </p:nvGrpSpPr>
          <p:grpSpPr>
            <a:xfrm>
              <a:off x="924909" y="3568797"/>
              <a:ext cx="5411428" cy="4241703"/>
              <a:chOff x="0" y="0"/>
              <a:chExt cx="3183193" cy="3101958"/>
            </a:xfrm>
          </p:grpSpPr>
          <p:sp>
            <p:nvSpPr>
              <p:cNvPr id="11"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2"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0" name="Rectangle 9"/>
            <p:cNvSpPr/>
            <p:nvPr/>
          </p:nvSpPr>
          <p:spPr>
            <a:xfrm>
              <a:off x="1118771" y="4786715"/>
              <a:ext cx="4796230" cy="1824923"/>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13" name="Group 12"/>
          <p:cNvGrpSpPr/>
          <p:nvPr/>
        </p:nvGrpSpPr>
        <p:grpSpPr>
          <a:xfrm>
            <a:off x="6423301" y="3188603"/>
            <a:ext cx="5422223" cy="5001862"/>
            <a:chOff x="6840639" y="3553166"/>
            <a:chExt cx="5422223" cy="5001862"/>
          </a:xfrm>
        </p:grpSpPr>
        <p:grpSp>
          <p:nvGrpSpPr>
            <p:cNvPr id="14" name="Group 3"/>
            <p:cNvGrpSpPr/>
            <p:nvPr/>
          </p:nvGrpSpPr>
          <p:grpSpPr>
            <a:xfrm>
              <a:off x="6840639" y="3553166"/>
              <a:ext cx="5422223" cy="5001862"/>
              <a:chOff x="-3810" y="-1"/>
              <a:chExt cx="3189543" cy="3657863"/>
            </a:xfrm>
          </p:grpSpPr>
          <p:sp>
            <p:nvSpPr>
              <p:cNvPr id="20"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1"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7376245" y="4962947"/>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2" name="Group 21"/>
          <p:cNvGrpSpPr/>
          <p:nvPr/>
        </p:nvGrpSpPr>
        <p:grpSpPr>
          <a:xfrm>
            <a:off x="12328878" y="3162300"/>
            <a:ext cx="5422223" cy="5013608"/>
            <a:chOff x="12644694" y="3479846"/>
            <a:chExt cx="5422223" cy="4709752"/>
          </a:xfrm>
        </p:grpSpPr>
        <p:grpSp>
          <p:nvGrpSpPr>
            <p:cNvPr id="23" name="Group 3"/>
            <p:cNvGrpSpPr/>
            <p:nvPr/>
          </p:nvGrpSpPr>
          <p:grpSpPr>
            <a:xfrm>
              <a:off x="12644694" y="3479846"/>
              <a:ext cx="5422223" cy="4709752"/>
              <a:chOff x="-3810" y="0"/>
              <a:chExt cx="3189543" cy="3444242"/>
            </a:xfrm>
          </p:grpSpPr>
          <p:sp>
            <p:nvSpPr>
              <p:cNvPr id="25"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6"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4" name="Rectangle 23"/>
            <p:cNvSpPr/>
            <p:nvPr/>
          </p:nvSpPr>
          <p:spPr>
            <a:xfrm>
              <a:off x="12659244" y="4086410"/>
              <a:ext cx="5369731" cy="3556218"/>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a:t>
              </a:r>
              <a:r>
                <a:rPr lang="vi-VN" sz="4000" kern="0" dirty="0">
                  <a:latin typeface="Arial"/>
                  <a:ea typeface="Calibri" panose="020F0502020204030204" pitchFamily="34" charset="0"/>
                  <a:cs typeface="Times New Roman" panose="02020603050405020304" pitchFamily="18" charset="0"/>
                  <a:sym typeface="Arial"/>
                </a:rPr>
                <a:t>Chuẩn 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11: Tính chất ba đường phân giác của tam giác"</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414105">
            <a:off x="592992" y="8431452"/>
            <a:ext cx="1472227" cy="1645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5930" y="4876685"/>
            <a:ext cx="4656140" cy="4656140"/>
          </a:xfrm>
          <a:prstGeom prst="rect">
            <a:avLst/>
          </a:prstGeom>
        </p:spPr>
      </p:pic>
      <p:sp>
        <p:nvSpPr>
          <p:cNvPr id="5" name="TextBox 5"/>
          <p:cNvSpPr txBox="1"/>
          <p:nvPr/>
        </p:nvSpPr>
        <p:spPr>
          <a:xfrm>
            <a:off x="1317346" y="1844637"/>
            <a:ext cx="15653307" cy="3032048"/>
          </a:xfrm>
          <a:prstGeom prst="rect">
            <a:avLst/>
          </a:prstGeom>
        </p:spPr>
        <p:txBody>
          <a:bodyPr lIns="0" tIns="0" rIns="0" bIns="0" rtlCol="0" anchor="t">
            <a:spAutoFit/>
          </a:bodyPr>
          <a:lstStyle/>
          <a:p>
            <a:pPr algn="ctr">
              <a:lnSpc>
                <a:spcPct val="150000"/>
              </a:lnSpc>
            </a:pPr>
            <a:r>
              <a:rPr lang="en-US" sz="7000" b="1" dirty="0">
                <a:latin typeface="Arial" panose="020B0604020202020204" pitchFamily="34" charset="0"/>
                <a:cs typeface="Arial" panose="020B0604020202020204" pitchFamily="34" charset="0"/>
              </a:rPr>
              <a:t>CẢM ƠN CÁC EM ĐÃ CHÚ Ý </a:t>
            </a:r>
          </a:p>
          <a:p>
            <a:pPr algn="ctr">
              <a:lnSpc>
                <a:spcPct val="150000"/>
              </a:lnSpc>
            </a:pPr>
            <a:r>
              <a:rPr lang="en-US" sz="7000" b="1" dirty="0">
                <a:latin typeface="Arial" panose="020B0604020202020204" pitchFamily="34" charset="0"/>
                <a:cs typeface="Arial" panose="020B0604020202020204" pitchFamily="34" charset="0"/>
              </a:rPr>
              <a:t>LẮNG NGHE BÀI GIẢNG!</a:t>
            </a:r>
          </a:p>
        </p:txBody>
      </p:sp>
      <p:pic>
        <p:nvPicPr>
          <p:cNvPr id="6"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9600" y="7256464"/>
            <a:ext cx="2286000" cy="2825393"/>
          </a:xfrm>
          <a:prstGeom prst="rect">
            <a:avLst/>
          </a:prstGeom>
        </p:spPr>
      </p:pic>
      <p:pic>
        <p:nvPicPr>
          <p:cNvPr id="7"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443767" y="6974840"/>
            <a:ext cx="3709883" cy="31095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36558" y="98679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grpSp>
        <p:nvGrpSpPr>
          <p:cNvPr id="12" name="Group 11"/>
          <p:cNvGrpSpPr/>
          <p:nvPr/>
        </p:nvGrpSpPr>
        <p:grpSpPr>
          <a:xfrm>
            <a:off x="5932562" y="483596"/>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83836" y="987956"/>
              <a:ext cx="5259773"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(SGK – tr104)</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5814792">
            <a:off x="653335" y="-136159"/>
            <a:ext cx="1158449" cy="1703601"/>
          </a:xfrm>
          <a:prstGeom prst="rect">
            <a:avLst/>
          </a:prstGeom>
        </p:spPr>
      </p:pic>
      <p:pic>
        <p:nvPicPr>
          <p:cNvPr id="23"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687800" y="9388865"/>
            <a:ext cx="1507867" cy="1413625"/>
          </a:xfrm>
          <a:prstGeom prst="rect">
            <a:avLst/>
          </a:prstGeom>
        </p:spPr>
      </p:pic>
      <p:sp>
        <p:nvSpPr>
          <p:cNvPr id="7" name="Rectangle 6"/>
          <p:cNvSpPr/>
          <p:nvPr/>
        </p:nvSpPr>
        <p:spPr>
          <a:xfrm>
            <a:off x="1193534" y="1786465"/>
            <a:ext cx="15574057" cy="1938992"/>
          </a:xfrm>
          <a:prstGeom prst="rect">
            <a:avLst/>
          </a:prstGeom>
        </p:spPr>
        <p:txBody>
          <a:bodyPr wrap="square">
            <a:spAutoFit/>
          </a:bodyPr>
          <a:lstStyle/>
          <a:p>
            <a:pPr algn="just">
              <a:lnSpc>
                <a:spcPct val="150000"/>
              </a:lnSpc>
            </a:pPr>
            <a:r>
              <a:rPr lang="vi-VN" sz="4000" dirty="0">
                <a:ea typeface="Calibri" panose="020F0502020204030204" pitchFamily="34" charset="0"/>
                <a:cs typeface="Arial" panose="020B0604020202020204" pitchFamily="34" charset="0"/>
              </a:rPr>
              <a:t>Trong ba đoạn thẳng AM, DN, CP (H</a:t>
            </a:r>
            <a:r>
              <a:rPr lang="en-US" sz="4000" dirty="0">
                <a:latin typeface="Arial" panose="020B0604020202020204" pitchFamily="34" charset="0"/>
                <a:ea typeface="Calibri" panose="020F0502020204030204" pitchFamily="34" charset="0"/>
                <a:cs typeface="Arial" panose="020B0604020202020204" pitchFamily="34" charset="0"/>
              </a:rPr>
              <a:t>ì</a:t>
            </a:r>
            <a:r>
              <a:rPr lang="vi-VN" sz="4000" dirty="0">
                <a:ea typeface="Calibri" panose="020F0502020204030204" pitchFamily="34" charset="0"/>
                <a:cs typeface="Arial" panose="020B0604020202020204" pitchFamily="34" charset="0"/>
              </a:rPr>
              <a:t>nh 98), đoạn thẳng nào là đường trung tuyến của tam giác ABC?</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
        <p:nvSpPr>
          <p:cNvPr id="15" name="Oval Callout 14"/>
          <p:cNvSpPr/>
          <p:nvPr/>
        </p:nvSpPr>
        <p:spPr>
          <a:xfrm>
            <a:off x="11506200" y="4062349"/>
            <a:ext cx="1752600" cy="789417"/>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4" name="Picture 3"/>
          <p:cNvPicPr>
            <a:picLocks noChangeAspect="1"/>
          </p:cNvPicPr>
          <p:nvPr/>
        </p:nvPicPr>
        <p:blipFill>
          <a:blip r:embed="rId2"/>
          <a:stretch>
            <a:fillRect/>
          </a:stretch>
        </p:blipFill>
        <p:spPr>
          <a:xfrm>
            <a:off x="838200" y="4127274"/>
            <a:ext cx="5900059" cy="505482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285166" y="5302727"/>
                <a:ext cx="10194667" cy="2862322"/>
              </a:xfrm>
              <a:prstGeom prst="rect">
                <a:avLst/>
              </a:prstGeom>
            </p:spPr>
            <p:txBody>
              <a:bodyPr wrap="square">
                <a:spAutoFit/>
              </a:bodyPr>
              <a:lstStyle/>
              <a:p>
                <a:pPr marL="571500" indent="-571500" algn="just">
                  <a:lnSpc>
                    <a:spcPct val="150000"/>
                  </a:lnSpc>
                  <a:spcAft>
                    <a:spcPts val="1200"/>
                  </a:spcAft>
                  <a:buFontTx/>
                  <a:buChar char="-"/>
                </a:pPr>
                <a:r>
                  <a:rPr lang="en-US" sz="4000" dirty="0" err="1">
                    <a:latin typeface="Arial" panose="020B0604020202020204" pitchFamily="34" charset="0"/>
                    <a:ea typeface="Calibri" panose="020F0502020204030204" pitchFamily="34" charset="0"/>
                    <a:cs typeface="Times New Roman" panose="02020603050405020304" pitchFamily="18" charset="0"/>
                  </a:rPr>
                  <a:t>Đoạn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thẳng</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vì</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đỉnh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7285166" y="5302727"/>
                <a:ext cx="10194667" cy="2862322"/>
              </a:xfrm>
              <a:prstGeom prst="rect">
                <a:avLst/>
              </a:prstGeom>
              <a:blipFill>
                <a:blip r:embed="rId45"/>
                <a:stretch>
                  <a:fillRect l="-1914" r="-2153" b="-4478"/>
                </a:stretch>
              </a:blipFill>
            </p:spPr>
            <p:txBody>
              <a:bodyPr/>
              <a:lstStyle/>
              <a:p>
                <a:r>
                  <a:rPr lang="en-US">
                    <a:noFill/>
                  </a:rPr>
                  <a:t> </a:t>
                </a:r>
              </a:p>
            </p:txBody>
          </p:sp>
        </mc:Fallback>
      </mc:AlternateContent>
    </p:spTree>
    <p:extLst>
      <p:ext uri="{BB962C8B-B14F-4D97-AF65-F5344CB8AC3E}">
        <p14:creationId xmlns:p14="http://schemas.microsoft.com/office/powerpoint/2010/main" val="146186987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7421" y="100203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5814792">
            <a:off x="653335" y="-136159"/>
            <a:ext cx="1158449" cy="1703601"/>
          </a:xfrm>
          <a:prstGeom prst="rect">
            <a:avLst/>
          </a:prstGeom>
        </p:spPr>
      </p:pic>
      <p:pic>
        <p:nvPicPr>
          <p:cNvPr id="23"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459200" y="8454275"/>
            <a:ext cx="1507867" cy="1413625"/>
          </a:xfrm>
          <a:prstGeom prst="rect">
            <a:avLst/>
          </a:prstGeom>
        </p:spPr>
      </p:pic>
      <p:sp>
        <p:nvSpPr>
          <p:cNvPr id="16" name="Oval Callout 15"/>
          <p:cNvSpPr/>
          <p:nvPr/>
        </p:nvSpPr>
        <p:spPr>
          <a:xfrm>
            <a:off x="8153400" y="609452"/>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17" name="Picture 16"/>
          <p:cNvPicPr>
            <a:picLocks noChangeAspect="1"/>
          </p:cNvPicPr>
          <p:nvPr/>
        </p:nvPicPr>
        <p:blipFill>
          <a:blip r:embed="rId2"/>
          <a:stretch>
            <a:fillRect/>
          </a:stretch>
        </p:blipFill>
        <p:spPr>
          <a:xfrm>
            <a:off x="4800600" y="8496300"/>
            <a:ext cx="1309029" cy="1528388"/>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6769932" y="2095500"/>
                <a:ext cx="10908468" cy="5786199"/>
              </a:xfrm>
              <a:prstGeom prst="rect">
                <a:avLst/>
              </a:prstGeom>
            </p:spPr>
            <p:txBody>
              <a:bodyPr wrap="square">
                <a:spAutoFit/>
              </a:bodyPr>
              <a:lstStyle/>
              <a:p>
                <a:pPr marL="571500" lvl="0" indent="-571500" algn="just">
                  <a:lnSpc>
                    <a:spcPct val="150000"/>
                  </a:lnSpc>
                  <a:spcAft>
                    <a:spcPts val="1200"/>
                  </a:spcAft>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Đoạn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𝐷𝑁</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tuyến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𝐷</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𝑁</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571500" lvl="0" indent="-571500" algn="just">
                  <a:lnSpc>
                    <a:spcPct val="150000"/>
                  </a:lnSpc>
                  <a:spcAft>
                    <a:spcPts val="1200"/>
                  </a:spcAft>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Đoạn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tuyến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đinh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8" name="Rectangle 17"/>
              <p:cNvSpPr>
                <a:spLocks noRot="1" noChangeAspect="1" noMove="1" noResize="1" noEditPoints="1" noAdjustHandles="1" noChangeArrowheads="1" noChangeShapeType="1" noTextEdit="1"/>
              </p:cNvSpPr>
              <p:nvPr/>
            </p:nvSpPr>
            <p:spPr>
              <a:xfrm>
                <a:off x="6769932" y="2095500"/>
                <a:ext cx="10908468" cy="5786199"/>
              </a:xfrm>
              <a:prstGeom prst="rect">
                <a:avLst/>
              </a:prstGeom>
              <a:blipFill>
                <a:blip r:embed="rId45"/>
                <a:stretch>
                  <a:fillRect l="-1789" r="-1956" b="-1686"/>
                </a:stretch>
              </a:blipFill>
            </p:spPr>
            <p:txBody>
              <a:bodyPr/>
              <a:lstStyle/>
              <a:p>
                <a:r>
                  <a:rPr lang="en-US">
                    <a:noFill/>
                  </a:rPr>
                  <a:t> </a:t>
                </a:r>
              </a:p>
            </p:txBody>
          </p:sp>
        </mc:Fallback>
      </mc:AlternateContent>
      <p:pic>
        <p:nvPicPr>
          <p:cNvPr id="20" name="Picture 19"/>
          <p:cNvPicPr>
            <a:picLocks noChangeAspect="1"/>
          </p:cNvPicPr>
          <p:nvPr/>
        </p:nvPicPr>
        <p:blipFill>
          <a:blip r:embed="rId46"/>
          <a:stretch>
            <a:fillRect/>
          </a:stretch>
        </p:blipFill>
        <p:spPr>
          <a:xfrm>
            <a:off x="533400" y="2377372"/>
            <a:ext cx="5900059" cy="5054826"/>
          </a:xfrm>
          <a:prstGeom prst="rect">
            <a:avLst/>
          </a:prstGeom>
        </p:spPr>
      </p:pic>
    </p:spTree>
    <p:extLst>
      <p:ext uri="{BB962C8B-B14F-4D97-AF65-F5344CB8AC3E}">
        <p14:creationId xmlns:p14="http://schemas.microsoft.com/office/powerpoint/2010/main" val="131073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anim calcmode="lin" valueType="num">
                                      <p:cBhvr>
                                        <p:cTn id="13"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a:extLst>
              <a:ext uri="{FF2B5EF4-FFF2-40B4-BE49-F238E27FC236}">
                <a16:creationId xmlns:a16="http://schemas.microsoft.com/office/drawing/2014/main" id="{DD4F2F3D-F518-46CE-A579-47E14EF1E470}"/>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383000" y="8496300"/>
            <a:ext cx="1447800" cy="1528388"/>
          </a:xfrm>
          <a:prstGeom prst="rect">
            <a:avLst/>
          </a:prstGeom>
        </p:spPr>
      </p:pic>
      <p:pic>
        <p:nvPicPr>
          <p:cNvPr id="13"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872" y="114300"/>
            <a:ext cx="1464656" cy="1504044"/>
          </a:xfrm>
          <a:prstGeom prst="rect">
            <a:avLst/>
          </a:prstGeom>
        </p:spPr>
      </p:pic>
      <p:grpSp>
        <p:nvGrpSpPr>
          <p:cNvPr id="20" name="Group 19"/>
          <p:cNvGrpSpPr/>
          <p:nvPr/>
        </p:nvGrpSpPr>
        <p:grpSpPr>
          <a:xfrm>
            <a:off x="5932562" y="483596"/>
            <a:ext cx="6096000" cy="914400"/>
            <a:chOff x="1554480" y="876300"/>
            <a:chExt cx="6096000" cy="1143000"/>
          </a:xfrm>
          <a:solidFill>
            <a:schemeClr val="accent5">
              <a:lumMod val="75000"/>
            </a:schemeClr>
          </a:solidFill>
        </p:grpSpPr>
        <p:sp>
          <p:nvSpPr>
            <p:cNvPr id="21" name="Flowchart: Terminator 20"/>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983836" y="987956"/>
              <a:ext cx="5259773"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2 (SGK – tr104)</a:t>
              </a:r>
            </a:p>
          </p:txBody>
        </p:sp>
      </p:grpSp>
      <p:pic>
        <p:nvPicPr>
          <p:cNvPr id="8" name="Picture 7"/>
          <p:cNvPicPr>
            <a:picLocks noChangeAspect="1"/>
          </p:cNvPicPr>
          <p:nvPr/>
        </p:nvPicPr>
        <p:blipFill>
          <a:blip r:embed="rId5"/>
          <a:stretch>
            <a:fillRect/>
          </a:stretch>
        </p:blipFill>
        <p:spPr>
          <a:xfrm>
            <a:off x="609600" y="2947471"/>
            <a:ext cx="6324600" cy="4558229"/>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762000" y="1703829"/>
                <a:ext cx="16789148" cy="717761"/>
              </a:xfrm>
              <a:prstGeom prst="rect">
                <a:avLst/>
              </a:prstGeom>
            </p:spPr>
            <p:txBody>
              <a:bodyPr wrap="none">
                <a:spAutoFit/>
              </a:bodyPr>
              <a:lstStyle/>
              <a:p>
                <a:pPr>
                  <a:lnSpc>
                    <a:spcPct val="107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𝑃𝑄𝑅</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99).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Vẽ</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762000" y="1703829"/>
                <a:ext cx="16789148" cy="717761"/>
              </a:xfrm>
              <a:prstGeom prst="rect">
                <a:avLst/>
              </a:prstGeom>
              <a:blipFill>
                <a:blip r:embed="rId40"/>
                <a:stretch>
                  <a:fillRect l="-1271" t="-15254" r="-254" b="-330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335020" y="3924300"/>
                <a:ext cx="10112124" cy="4708981"/>
              </a:xfrm>
              <a:prstGeom prst="rect">
                <a:avLst/>
              </a:prstGeom>
            </p:spPr>
            <p:txBody>
              <a:bodyPr wrap="square">
                <a:spAutoFit/>
              </a:bodyPr>
              <a:lstStyle/>
              <a:p>
                <a:pPr marL="571500" lvl="0" indent="-571500" algn="just">
                  <a:lnSpc>
                    <a:spcPct val="150000"/>
                  </a:lnSpc>
                  <a:buFont typeface="Arial" panose="020B0604020202020204" pitchFamily="34" charset="0"/>
                  <a:buChar char="•"/>
                  <a:tabLst>
                    <a:tab pos="457200" algn="l"/>
                  </a:tabLst>
                </a:pPr>
                <a:r>
                  <a:rPr lang="en-US" sz="4000" dirty="0" err="1">
                    <a:latin typeface="Arial" panose="020B0604020202020204" pitchFamily="34" charset="0"/>
                    <a:ea typeface="Calibri" panose="020F0502020204030204" pitchFamily="34" charset="0"/>
                    <a:cs typeface="Times New Roman" panose="02020603050405020304" pitchFamily="18" charset="0"/>
                  </a:rPr>
                  <a:t>Vẽ</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𝐼</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𝐻</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𝐾</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lần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lượt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𝑃𝑅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𝑃𝑄</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571500" lvl="0" indent="-571500" algn="just">
                  <a:lnSpc>
                    <a:spcPct val="150000"/>
                  </a:lnSpc>
                  <a:buFont typeface="Arial" panose="020B0604020202020204" pitchFamily="34" charset="0"/>
                  <a:buChar char="•"/>
                  <a:tabLst>
                    <a:tab pos="457200" algn="l"/>
                  </a:tabLst>
                </a:pPr>
                <a:r>
                  <a:rPr lang="en-US" sz="4000" dirty="0">
                    <a:effectLst/>
                    <a:latin typeface="Arial" panose="020B0604020202020204" pitchFamily="34" charset="0"/>
                    <a:ea typeface="Calibri" panose="020F0502020204030204" pitchFamily="34" charset="0"/>
                    <a:cs typeface="Times New Roman" panose="02020603050405020304" pitchFamily="18" charset="0"/>
                  </a:rPr>
                  <a:t>Vẽ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đoạn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𝑃𝐼</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𝑄𝐻</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𝑅𝐾</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đoạn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𝑃𝑄𝑅</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100).</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7335020" y="3924300"/>
                <a:ext cx="10112124" cy="4708981"/>
              </a:xfrm>
              <a:prstGeom prst="rect">
                <a:avLst/>
              </a:prstGeom>
              <a:blipFill>
                <a:blip r:embed="rId41"/>
                <a:stretch>
                  <a:fillRect l="-1929" r="-2170" b="-2332"/>
                </a:stretch>
              </a:blipFill>
            </p:spPr>
            <p:txBody>
              <a:bodyPr/>
              <a:lstStyle/>
              <a:p>
                <a:r>
                  <a:rPr lang="en-US">
                    <a:noFill/>
                  </a:rPr>
                  <a:t> </a:t>
                </a:r>
              </a:p>
            </p:txBody>
          </p:sp>
        </mc:Fallback>
      </mc:AlternateContent>
      <p:sp>
        <p:nvSpPr>
          <p:cNvPr id="23" name="Oval Callout 22"/>
          <p:cNvSpPr/>
          <p:nvPr/>
        </p:nvSpPr>
        <p:spPr>
          <a:xfrm>
            <a:off x="8153400" y="2727423"/>
            <a:ext cx="1752600" cy="87298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cxnSp>
        <p:nvCxnSpPr>
          <p:cNvPr id="25" name="Straight Connector 24"/>
          <p:cNvCxnSpPr/>
          <p:nvPr/>
        </p:nvCxnSpPr>
        <p:spPr>
          <a:xfrm>
            <a:off x="3062815" y="3938719"/>
            <a:ext cx="747185" cy="173818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799332" y="5666947"/>
            <a:ext cx="640292" cy="553998"/>
          </a:xfrm>
          <a:prstGeom prst="rect">
            <a:avLst/>
          </a:prstGeom>
          <a:noFill/>
        </p:spPr>
        <p:txBody>
          <a:bodyPr wrap="square" rtlCol="0">
            <a:spAutoFit/>
          </a:bodyPr>
          <a:lstStyle/>
          <a:p>
            <a:r>
              <a:rPr lang="en-US" sz="3000" dirty="0">
                <a:solidFill>
                  <a:schemeClr val="accent1"/>
                </a:solidFill>
                <a:latin typeface="Arial" panose="020B0604020202020204" pitchFamily="34" charset="0"/>
                <a:cs typeface="Arial" panose="020B0604020202020204" pitchFamily="34" charset="0"/>
              </a:rPr>
              <a:t>I</a:t>
            </a:r>
          </a:p>
        </p:txBody>
      </p:sp>
      <p:cxnSp>
        <p:nvCxnSpPr>
          <p:cNvPr id="31" name="Straight Connector 30"/>
          <p:cNvCxnSpPr/>
          <p:nvPr/>
        </p:nvCxnSpPr>
        <p:spPr>
          <a:xfrm flipV="1">
            <a:off x="1676400" y="4807809"/>
            <a:ext cx="2895600" cy="8690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566666" y="4263764"/>
            <a:ext cx="640292" cy="553998"/>
          </a:xfrm>
          <a:prstGeom prst="rect">
            <a:avLst/>
          </a:prstGeom>
          <a:noFill/>
        </p:spPr>
        <p:txBody>
          <a:bodyPr wrap="square" rtlCol="0">
            <a:spAutoFit/>
          </a:bodyPr>
          <a:lstStyle/>
          <a:p>
            <a:r>
              <a:rPr lang="en-US" sz="3000" dirty="0">
                <a:solidFill>
                  <a:schemeClr val="accent1"/>
                </a:solidFill>
                <a:latin typeface="Arial" panose="020B0604020202020204" pitchFamily="34" charset="0"/>
                <a:cs typeface="Arial" panose="020B0604020202020204" pitchFamily="34" charset="0"/>
              </a:rPr>
              <a:t>H</a:t>
            </a:r>
          </a:p>
        </p:txBody>
      </p:sp>
      <p:sp>
        <p:nvSpPr>
          <p:cNvPr id="33" name="TextBox 32"/>
          <p:cNvSpPr txBox="1"/>
          <p:nvPr/>
        </p:nvSpPr>
        <p:spPr>
          <a:xfrm>
            <a:off x="1889123" y="4253811"/>
            <a:ext cx="640292" cy="553998"/>
          </a:xfrm>
          <a:prstGeom prst="rect">
            <a:avLst/>
          </a:prstGeom>
          <a:noFill/>
        </p:spPr>
        <p:txBody>
          <a:bodyPr wrap="square" rtlCol="0">
            <a:spAutoFit/>
          </a:bodyPr>
          <a:lstStyle/>
          <a:p>
            <a:r>
              <a:rPr lang="en-US" sz="3000" dirty="0">
                <a:solidFill>
                  <a:schemeClr val="accent1"/>
                </a:solidFill>
                <a:latin typeface="Arial" panose="020B0604020202020204" pitchFamily="34" charset="0"/>
                <a:cs typeface="Arial" panose="020B0604020202020204" pitchFamily="34" charset="0"/>
              </a:rPr>
              <a:t>K</a:t>
            </a:r>
          </a:p>
        </p:txBody>
      </p:sp>
      <p:cxnSp>
        <p:nvCxnSpPr>
          <p:cNvPr id="35" name="Straight Connector 34"/>
          <p:cNvCxnSpPr/>
          <p:nvPr/>
        </p:nvCxnSpPr>
        <p:spPr>
          <a:xfrm flipH="1" flipV="1">
            <a:off x="2362200" y="4807809"/>
            <a:ext cx="3570363" cy="85913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13893" y="7823334"/>
            <a:ext cx="2797414" cy="2797414"/>
          </a:xfrm>
          <a:prstGeom prst="rect">
            <a:avLst/>
          </a:prstGeom>
        </p:spPr>
      </p:pic>
      <p:grpSp>
        <p:nvGrpSpPr>
          <p:cNvPr id="40" name="Group 2"/>
          <p:cNvGrpSpPr/>
          <p:nvPr/>
        </p:nvGrpSpPr>
        <p:grpSpPr>
          <a:xfrm>
            <a:off x="-1387421" y="9932699"/>
            <a:ext cx="20834242" cy="1818911"/>
            <a:chOff x="0" y="0"/>
            <a:chExt cx="3762534" cy="328484"/>
          </a:xfrm>
        </p:grpSpPr>
        <p:sp>
          <p:nvSpPr>
            <p:cNvPr id="41"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42" name="Rectangle 41"/>
          <p:cNvSpPr/>
          <p:nvPr/>
        </p:nvSpPr>
        <p:spPr>
          <a:xfrm>
            <a:off x="3379646" y="8834827"/>
            <a:ext cx="11553856" cy="8008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25000"/>
              </a:lnSpc>
            </a:pPr>
            <a:r>
              <a:rPr lang="en-US" sz="4000" b="1" dirty="0" err="1">
                <a:latin typeface="Arial" panose="020B0604020202020204" pitchFamily="34" charset="0"/>
                <a:ea typeface="Calibri" panose="020F0502020204030204" pitchFamily="34" charset="0"/>
                <a:cs typeface="Times New Roman" panose="02020603050405020304" pitchFamily="18" charset="0"/>
              </a:rPr>
              <a:t>Nhận</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xét</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Mỗi</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fade">
                                      <p:cBhvr>
                                        <p:cTn id="30" dur="600"/>
                                        <p:tgtEl>
                                          <p:spTgt spid="12">
                                            <p:txEl>
                                              <p:pRg st="1" end="1"/>
                                            </p:txEl>
                                          </p:spTgt>
                                        </p:tgtEl>
                                      </p:cBhvr>
                                    </p:animEffect>
                                    <p:anim calcmode="lin" valueType="num">
                                      <p:cBhvr>
                                        <p:cTn id="31" dur="6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2" dur="6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up)">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down)">
                                      <p:cBhvr>
                                        <p:cTn id="45" dur="500"/>
                                        <p:tgtEl>
                                          <p:spTgt spid="3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down)">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down)">
                                      <p:cBhvr>
                                        <p:cTn id="53" dur="500"/>
                                        <p:tgtEl>
                                          <p:spTgt spid="3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down)">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down)">
                                      <p:cBhvr>
                                        <p:cTn id="6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animBg="1"/>
      <p:bldP spid="29" grpId="0"/>
      <p:bldP spid="32" grpId="0"/>
      <p:bldP spid="33" grpId="0"/>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0" y="9958736"/>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9" name="Pentagon 8"/>
          <p:cNvSpPr/>
          <p:nvPr/>
        </p:nvSpPr>
        <p:spPr>
          <a:xfrm>
            <a:off x="6823352" y="371872"/>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Arial" panose="020B0604020202020204" pitchFamily="34" charset="0"/>
                <a:cs typeface="Arial" panose="020B0604020202020204" pitchFamily="34" charset="0"/>
              </a:rPr>
              <a:t>LUYỆN TẬP 1</a:t>
            </a:r>
            <a:endParaRPr lang="en-US" sz="4500" dirty="0">
              <a:solidFill>
                <a:schemeClr val="tx1"/>
              </a:solidFill>
              <a:latin typeface="Arial" panose="020B0604020202020204" pitchFamily="34" charset="0"/>
              <a:cs typeface="Arial" panose="020B0604020202020204" pitchFamily="34" charset="0"/>
            </a:endParaRPr>
          </a:p>
        </p:txBody>
      </p:sp>
      <p:pic>
        <p:nvPicPr>
          <p:cNvPr id="10"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198387">
            <a:off x="17204453" y="525058"/>
            <a:ext cx="1110174" cy="1632608"/>
          </a:xfrm>
          <a:prstGeom prst="rect">
            <a:avLst/>
          </a:prstGeom>
        </p:spPr>
      </p:pic>
      <p:pic>
        <p:nvPicPr>
          <p:cNvPr id="11" name="Picture 6"/>
          <p:cNvPicPr>
            <a:picLocks noChangeAspect="1"/>
          </p:cNvPicPr>
          <p:nvPr/>
        </p:nvPicPr>
        <p:blipFill rotWithShape="1">
          <a:blip r:embed="rId3"/>
          <a:srcRect t="30236"/>
          <a:stretch/>
        </p:blipFill>
        <p:spPr>
          <a:xfrm>
            <a:off x="2438400" y="8302829"/>
            <a:ext cx="1703941" cy="1891884"/>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4010" y="1789341"/>
                <a:ext cx="18439283" cy="1015663"/>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Hình</a:t>
                </a:r>
                <a:r>
                  <a:rPr lang="en-US" sz="4000" dirty="0">
                    <a:latin typeface="Arial" panose="020B0604020202020204" pitchFamily="34" charset="0"/>
                    <a:ea typeface="Calibri" panose="020F0502020204030204" pitchFamily="34" charset="0"/>
                    <a:cs typeface="Times New Roman" panose="02020603050405020304" pitchFamily="18" charset="0"/>
                  </a:rPr>
                  <a:t> 101, </a:t>
                </a:r>
                <a:r>
                  <a:rPr lang="en-US" sz="4000" dirty="0" err="1">
                    <a:latin typeface="Arial" panose="020B0604020202020204" pitchFamily="34" charset="0"/>
                    <a:ea typeface="Calibri" panose="020F0502020204030204" pitchFamily="34" charset="0"/>
                    <a:cs typeface="Times New Roman" panose="02020603050405020304" pitchFamily="18" charset="0"/>
                  </a:rPr>
                  <a:t>đoạn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thẳng</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𝐻𝐾</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những</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nào</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10" y="1789341"/>
                <a:ext cx="18439283" cy="1015663"/>
              </a:xfrm>
              <a:prstGeom prst="rect">
                <a:avLst/>
              </a:prstGeom>
              <a:blipFill>
                <a:blip r:embed="rId11"/>
                <a:stretch>
                  <a:fillRect l="-1190" b="-14458"/>
                </a:stretch>
              </a:blipFill>
            </p:spPr>
            <p:txBody>
              <a:bodyPr/>
              <a:lstStyle/>
              <a:p>
                <a:r>
                  <a:rPr lang="en-US">
                    <a:noFill/>
                  </a:rPr>
                  <a:t> </a:t>
                </a:r>
              </a:p>
            </p:txBody>
          </p:sp>
        </mc:Fallback>
      </mc:AlternateContent>
      <p:sp>
        <p:nvSpPr>
          <p:cNvPr id="13" name="Oval Callout 12"/>
          <p:cNvSpPr/>
          <p:nvPr/>
        </p:nvSpPr>
        <p:spPr>
          <a:xfrm>
            <a:off x="11125200" y="3152547"/>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p:cNvPicPr>
            <a:picLocks noChangeAspect="1"/>
          </p:cNvPicPr>
          <p:nvPr/>
        </p:nvPicPr>
        <p:blipFill>
          <a:blip r:embed="rId12"/>
          <a:stretch>
            <a:fillRect/>
          </a:stretch>
        </p:blipFill>
        <p:spPr>
          <a:xfrm>
            <a:off x="599051" y="3162300"/>
            <a:ext cx="5725549" cy="3974639"/>
          </a:xfrm>
          <a:prstGeom prst="rect">
            <a:avLst/>
          </a:prstGeom>
        </p:spPr>
      </p:pic>
      <p:sp>
        <p:nvSpPr>
          <p:cNvPr id="8" name="Rectangle 7"/>
          <p:cNvSpPr/>
          <p:nvPr/>
        </p:nvSpPr>
        <p:spPr>
          <a:xfrm>
            <a:off x="6573976" y="4222473"/>
            <a:ext cx="10855048" cy="5632311"/>
          </a:xfrm>
          <a:prstGeom prst="rect">
            <a:avLst/>
          </a:prstGeom>
        </p:spPr>
        <p:txBody>
          <a:bodyPr wrap="square">
            <a:spAutoFit/>
          </a:bodyPr>
          <a:lstStyle/>
          <a:p>
            <a:pPr marL="601980" marR="30480" indent="-571500" algn="just">
              <a:lnSpc>
                <a:spcPct val="150000"/>
              </a:lnSpc>
              <a:buFont typeface="Arial" panose="020B0604020202020204" pitchFamily="34" charset="0"/>
              <a:buChar char="•"/>
            </a:pPr>
            <a:r>
              <a:rPr lang="en-US" sz="4000" dirty="0">
                <a:solidFill>
                  <a:srgbClr val="000000"/>
                </a:solidFill>
                <a:latin typeface="Arial" panose="020B0604020202020204" pitchFamily="34" charset="0"/>
                <a:ea typeface="Times New Roman" panose="02020603050405020304" pitchFamily="18" charset="0"/>
              </a:rPr>
              <a:t>K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đỉnh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AKC, H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cạnh</a:t>
            </a:r>
            <a:r>
              <a:rPr lang="en-US" sz="4000" dirty="0">
                <a:solidFill>
                  <a:srgbClr val="000000"/>
                </a:solidFill>
                <a:latin typeface="Arial" panose="020B0604020202020204" pitchFamily="34" charset="0"/>
                <a:ea typeface="Times New Roman" panose="02020603050405020304" pitchFamily="18" charset="0"/>
              </a:rPr>
              <a:t> AC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KH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đường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tuyến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AKC.</a:t>
            </a:r>
          </a:p>
          <a:p>
            <a:pPr marL="601980" marR="30480" indent="-571500" algn="just">
              <a:lnSpc>
                <a:spcPct val="150000"/>
              </a:lnSpc>
              <a:buFont typeface="Arial" panose="020B0604020202020204" pitchFamily="34" charset="0"/>
              <a:buChar char="•"/>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H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đỉnh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BHC, K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điểm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cạnh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HK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tuyến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BHC.</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200598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488967"/>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600200" y="9977497"/>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7509243" y="2315521"/>
            <a:ext cx="1405113" cy="1317293"/>
          </a:xfrm>
          <a:prstGeom prst="rect">
            <a:avLst/>
          </a:prstGeom>
        </p:spPr>
      </p:pic>
      <p:sp>
        <p:nvSpPr>
          <p:cNvPr id="11" name="Rectangle 10"/>
          <p:cNvSpPr/>
          <p:nvPr/>
        </p:nvSpPr>
        <p:spPr>
          <a:xfrm>
            <a:off x="4011" y="596486"/>
            <a:ext cx="18288000" cy="1002710"/>
          </a:xfrm>
          <a:prstGeom prst="rect">
            <a:avLst/>
          </a:prstGeom>
        </p:spPr>
        <p:txBody>
          <a:bodyPr wrap="square">
            <a:spAutoFit/>
          </a:bodyPr>
          <a:lstStyle/>
          <a:p>
            <a:pPr algn="ctr">
              <a:lnSpc>
                <a:spcPct val="150000"/>
              </a:lnSpc>
              <a:spcBef>
                <a:spcPts val="600"/>
              </a:spcBef>
              <a:spcAft>
                <a:spcPts val="800"/>
              </a:spcAft>
            </a:pP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2. </a:t>
            </a:r>
            <a:r>
              <a:rPr lang="vi-VN" sz="4500" b="1" dirty="0">
                <a:solidFill>
                  <a:srgbClr val="FF0000"/>
                </a:solidFill>
                <a:ea typeface="Calibri" panose="020F0502020204030204" pitchFamily="34" charset="0"/>
                <a:cs typeface="Arial" panose="020B0604020202020204" pitchFamily="34" charset="0"/>
              </a:rPr>
              <a:t>Tính chất ba đường trung tuyến của tam giác</a:t>
            </a:r>
          </a:p>
        </p:txBody>
      </p:sp>
      <p:pic>
        <p:nvPicPr>
          <p:cNvPr id="1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44800" y="8123315"/>
            <a:ext cx="2416628" cy="211757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896639" y="2141075"/>
                <a:ext cx="16378989" cy="2862322"/>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HĐ2:</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Quan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sát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𝐵𝑁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102, </a:t>
                </a:r>
                <a:r>
                  <a:rPr lang="en-US" sz="4000" dirty="0" err="1">
                    <a:effectLst/>
                    <a:latin typeface="Arial" panose="020B0604020202020204" pitchFamily="34" charset="0"/>
                    <a:ea typeface="Calibri" panose="020F0502020204030204" pitchFamily="34" charset="0"/>
                    <a:cs typeface="Arial" panose="020B0604020202020204" pitchFamily="34" charset="0"/>
                  </a:rPr>
                  <a:t>cho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cùng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qua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hay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896639" y="2141075"/>
                <a:ext cx="16378989" cy="2862322"/>
              </a:xfrm>
              <a:prstGeom prst="rect">
                <a:avLst/>
              </a:prstGeom>
              <a:blipFill>
                <a:blip r:embed="rId45"/>
                <a:stretch>
                  <a:fillRect l="-1303" r="-1340" b="-4255"/>
                </a:stretch>
              </a:blipFill>
            </p:spPr>
            <p:txBody>
              <a:bodyPr/>
              <a:lstStyle/>
              <a:p>
                <a:r>
                  <a:rPr lang="en-US">
                    <a:noFill/>
                  </a:rPr>
                  <a:t> </a:t>
                </a:r>
              </a:p>
            </p:txBody>
          </p:sp>
        </mc:Fallback>
      </mc:AlternateContent>
      <p:pic>
        <p:nvPicPr>
          <p:cNvPr id="4" name="Picture 3"/>
          <p:cNvPicPr>
            <a:picLocks noChangeAspect="1"/>
          </p:cNvPicPr>
          <p:nvPr/>
        </p:nvPicPr>
        <p:blipFill>
          <a:blip r:embed="rId46"/>
          <a:stretch>
            <a:fillRect/>
          </a:stretch>
        </p:blipFill>
        <p:spPr>
          <a:xfrm>
            <a:off x="1752600" y="5186050"/>
            <a:ext cx="5308683" cy="4530076"/>
          </a:xfrm>
          <a:prstGeom prst="rect">
            <a:avLst/>
          </a:prstGeom>
        </p:spPr>
      </p:pic>
      <p:sp>
        <p:nvSpPr>
          <p:cNvPr id="10" name="Rectangle 9"/>
          <p:cNvSpPr/>
          <p:nvPr/>
        </p:nvSpPr>
        <p:spPr>
          <a:xfrm>
            <a:off x="7369629" y="5818431"/>
            <a:ext cx="9905999" cy="1938992"/>
          </a:xfrm>
          <a:prstGeom prst="rect">
            <a:avLst/>
          </a:prstGeom>
        </p:spPr>
        <p:txBody>
          <a:bodyPr wrap="square">
            <a:spAutoFit/>
          </a:bodyPr>
          <a:lstStyle/>
          <a:p>
            <a:pPr algn="just">
              <a:lnSpc>
                <a:spcPct val="150000"/>
              </a:lnSpc>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Ta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thấy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tuyến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AM, BN, CP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cùng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qua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điểm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9"/>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533400" y="9083562"/>
            <a:ext cx="1807979" cy="1265127"/>
          </a:xfrm>
          <a:prstGeom prst="rect">
            <a:avLst/>
          </a:prstGeom>
        </p:spPr>
      </p:pic>
      <p:sp>
        <p:nvSpPr>
          <p:cNvPr id="20" name="Oval Callout 19"/>
          <p:cNvSpPr/>
          <p:nvPr/>
        </p:nvSpPr>
        <p:spPr>
          <a:xfrm>
            <a:off x="11049000" y="4739895"/>
            <a:ext cx="1752600" cy="88002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636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anim calcmode="lin" valueType="num">
                                      <p:cBhvr>
                                        <p:cTn id="29" dur="500" fill="hold"/>
                                        <p:tgtEl>
                                          <p:spTgt spid="10"/>
                                        </p:tgtEl>
                                        <p:attrNameLst>
                                          <p:attrName>ppt_x</p:attrName>
                                        </p:attrNameLst>
                                      </p:cBhvr>
                                      <p:tavLst>
                                        <p:tav tm="0">
                                          <p:val>
                                            <p:strVal val="#ppt_x"/>
                                          </p:val>
                                        </p:tav>
                                        <p:tav tm="100000">
                                          <p:val>
                                            <p:strVal val="#ppt_x"/>
                                          </p:val>
                                        </p:tav>
                                      </p:tavLst>
                                    </p:anim>
                                    <p:anim calcmode="lin" valueType="num">
                                      <p:cBhvr>
                                        <p:cTn id="30"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3" grpId="0"/>
      <p:bldP spid="10" grpId="0"/>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2972</Words>
  <Application>Microsoft Office PowerPoint</Application>
  <PresentationFormat>Custom</PresentationFormat>
  <Paragraphs>251</Paragraphs>
  <Slides>42</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Londrina Solid</vt:lpstr>
      <vt:lpstr>Cambria Math</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Classroom Rules Education Presentation</dc:title>
  <cp:lastModifiedBy>HP</cp:lastModifiedBy>
  <cp:revision>192</cp:revision>
  <dcterms:created xsi:type="dcterms:W3CDTF">2006-08-16T00:00:00Z</dcterms:created>
  <dcterms:modified xsi:type="dcterms:W3CDTF">2023-04-14T03:11:36Z</dcterms:modified>
  <dc:identifier>DAFKAZ1_Ljc</dc:identifier>
</cp:coreProperties>
</file>