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53" r:id="rId1"/>
  </p:sldMasterIdLst>
  <p:notesMasterIdLst>
    <p:notesMasterId r:id="rId29"/>
  </p:notesMasterIdLst>
  <p:sldIdLst>
    <p:sldId id="256" r:id="rId2"/>
    <p:sldId id="257" r:id="rId3"/>
    <p:sldId id="261" r:id="rId4"/>
    <p:sldId id="258" r:id="rId5"/>
    <p:sldId id="264" r:id="rId6"/>
    <p:sldId id="260" r:id="rId7"/>
    <p:sldId id="262" r:id="rId8"/>
    <p:sldId id="263" r:id="rId9"/>
    <p:sldId id="267" r:id="rId10"/>
    <p:sldId id="265" r:id="rId11"/>
    <p:sldId id="266" r:id="rId12"/>
    <p:sldId id="269" r:id="rId13"/>
    <p:sldId id="273" r:id="rId14"/>
    <p:sldId id="272" r:id="rId15"/>
    <p:sldId id="270" r:id="rId16"/>
    <p:sldId id="274" r:id="rId17"/>
    <p:sldId id="275" r:id="rId18"/>
    <p:sldId id="280" r:id="rId19"/>
    <p:sldId id="279" r:id="rId20"/>
    <p:sldId id="276" r:id="rId21"/>
    <p:sldId id="277" r:id="rId22"/>
    <p:sldId id="278" r:id="rId23"/>
    <p:sldId id="281" r:id="rId24"/>
    <p:sldId id="284" r:id="rId25"/>
    <p:sldId id="285" r:id="rId26"/>
    <p:sldId id="286" r:id="rId27"/>
    <p:sldId id="288" r:id="rId28"/>
  </p:sldIdLst>
  <p:sldSz cx="18288000" cy="10287000"/>
  <p:notesSz cx="6858000" cy="9144000"/>
  <p:embeddedFontLst>
    <p:embeddedFont>
      <p:font typeface="Calibri" panose="020F0502020204030204" pitchFamily="34" charset="0"/>
      <p:regular r:id="rId30"/>
      <p:bold r:id="rId31"/>
      <p:italic r:id="rId32"/>
      <p:boldItalic r:id="rId33"/>
    </p:embeddedFont>
    <p:embeddedFont>
      <p:font typeface="Cambria Math" panose="02040503050406030204" pitchFamily="18" charset="0"/>
      <p:regular r:id="rId34"/>
    </p:embeddedFont>
    <p:embeddedFont>
      <p:font typeface="Trebuchet MS" panose="020B0603020202020204" pitchFamily="34" charset="0"/>
      <p:regular r:id="rId35"/>
      <p:bold r:id="rId36"/>
      <p:italic r:id="rId37"/>
      <p:boldItalic r:id="rId38"/>
    </p:embeddedFont>
    <p:embeddedFont>
      <p:font typeface="Wingdings 3" panose="05040102010807070707" pitchFamily="18" charset="2"/>
      <p:regular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5652"/>
    <a:srgbClr val="003A50"/>
    <a:srgbClr val="8F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5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01T02:11:56.440"/>
    </inkml:context>
    <inkml:brush xml:id="br0">
      <inkml:brushProperty name="width" value="0.05" units="cm"/>
      <inkml:brushProperty name="height" value="0.05" units="cm"/>
      <inkml:brushProperty name="ignorePressure" value="1"/>
    </inkml:brush>
  </inkml:definitions>
  <inkml:trace contextRef="#ctx0" brushRef="#br0">1 0,'0'7,"0"9,0 8,0 14,0 7,0 3,0-1,0 0,0-3,0-1,0-1,0-2,0-1,0 8,0-6,0-2,0-8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01T02:23:57.821"/>
    </inkml:context>
    <inkml:brush xml:id="br0">
      <inkml:brushProperty name="width" value="0.05" units="cm"/>
      <inkml:brushProperty name="height" value="0.05" units="cm"/>
      <inkml:brushProperty name="ignorePressure" value="1"/>
    </inkml:brush>
  </inkml:definitions>
  <inkml:trace contextRef="#ctx0" brushRef="#br0">1 0,'0'7,"0"9,0 8,0 14,0 7,0 3,0-1,0 0,0-3,0-1,0-1,0-2,0-1,0 8,0-6,0-2,0-8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01T02:24:09.913"/>
    </inkml:context>
    <inkml:brush xml:id="br0">
      <inkml:brushProperty name="width" value="0.05" units="cm"/>
      <inkml:brushProperty name="height" value="0.05" units="cm"/>
      <inkml:brushProperty name="ignorePressure" value="1"/>
    </inkml:brush>
  </inkml:definitions>
  <inkml:trace contextRef="#ctx0" brushRef="#br0">1 0,'0'7,"0"9,0 8,0 14,0 7,0 3,0-1,0 0,0-3,0-1,0-1,0-2,0-1,0 8,0-6,0-2,0-8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01T02:13:49.519"/>
    </inkml:context>
    <inkml:brush xml:id="br0">
      <inkml:brushProperty name="width" value="0.05" units="cm"/>
      <inkml:brushProperty name="height" value="0.05" units="cm"/>
      <inkml:brushProperty name="ignorePressure" value="1"/>
    </inkml:brush>
  </inkml:definitions>
  <inkml:trace contextRef="#ctx0" brushRef="#br0">1 0,'0'7,"0"9,0 8,0 14,0 7,0 3,0-1,0 0,0-3,0-1,0-1,0-2,0-1,0 8,0-6,0-2,0-8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01T02:13:59.913"/>
    </inkml:context>
    <inkml:brush xml:id="br0">
      <inkml:brushProperty name="width" value="0.05" units="cm"/>
      <inkml:brushProperty name="height" value="0.05" units="cm"/>
      <inkml:brushProperty name="ignorePressure" value="1"/>
    </inkml:brush>
  </inkml:definitions>
  <inkml:trace contextRef="#ctx0" brushRef="#br0">1 0,'0'7,"0"9,0 8,0 14,0 7,0 3,0-1,0 0,0-3,0-1,0-1,0-2,0-1,0 8,0-6,0-2,0-8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01T02:14:24.068"/>
    </inkml:context>
    <inkml:brush xml:id="br0">
      <inkml:brushProperty name="width" value="0.05" units="cm"/>
      <inkml:brushProperty name="height" value="0.05" units="cm"/>
      <inkml:brushProperty name="ignorePressure" value="1"/>
    </inkml:brush>
  </inkml:definitions>
  <inkml:trace contextRef="#ctx0" brushRef="#br0">1 0,'0'7,"0"9,0 8,0 14,0 7,0 3,0-1,0 0,0-3,0-1,0-1,0-2,0-1,0 8,0-6,0-2,0-8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01T02:15:42.741"/>
    </inkml:context>
    <inkml:brush xml:id="br0">
      <inkml:brushProperty name="width" value="0.05" units="cm"/>
      <inkml:brushProperty name="height" value="0.05" units="cm"/>
      <inkml:brushProperty name="ignorePressure" value="1"/>
    </inkml:brush>
  </inkml:definitions>
  <inkml:trace contextRef="#ctx0" brushRef="#br0">1 0,'0'7,"0"9,0 8,0 14,0 7,0 3,0-1,0 0,0-3,0-1,0-1,0-2,0-1,0 8,0-6,0-2,0-8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01T02:15:48.627"/>
    </inkml:context>
    <inkml:brush xml:id="br0">
      <inkml:brushProperty name="width" value="0.05" units="cm"/>
      <inkml:brushProperty name="height" value="0.05" units="cm"/>
      <inkml:brushProperty name="ignorePressure" value="1"/>
    </inkml:brush>
  </inkml:definitions>
  <inkml:trace contextRef="#ctx0" brushRef="#br0">1 0,'0'7,"0"9,0 8,0 14,0 7,0 3,0-1,0 0,0-3,0-1,0-1,0-2,0-1,0 8,0-6,0-2,0-8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01T02:17:22.746"/>
    </inkml:context>
    <inkml:brush xml:id="br0">
      <inkml:brushProperty name="width" value="0.05" units="cm"/>
      <inkml:brushProperty name="height" value="0.05" units="cm"/>
      <inkml:brushProperty name="ignorePressure" value="1"/>
    </inkml:brush>
  </inkml:definitions>
  <inkml:trace contextRef="#ctx0" brushRef="#br0">1 0,'0'7,"0"9,0 8,0 14,0 7,0 3,0-1,0 0,0-3,0-1,0-1,0-2,0-1,0 8,0-6,0-2,0-8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01T02:17:58.728"/>
    </inkml:context>
    <inkml:brush xml:id="br0">
      <inkml:brushProperty name="width" value="0.05" units="cm"/>
      <inkml:brushProperty name="height" value="0.05" units="cm"/>
      <inkml:brushProperty name="ignorePressure" value="1"/>
    </inkml:brush>
  </inkml:definitions>
  <inkml:trace contextRef="#ctx0" brushRef="#br0">1 0,'0'7,"0"9,0 8,0 14,0 7,0 3,0-1,0 0,0-3,0-1,0-1,0-2,0-1,0 8,0-6,0-2,0-8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01T02:18:08.273"/>
    </inkml:context>
    <inkml:brush xml:id="br0">
      <inkml:brushProperty name="width" value="0.05" units="cm"/>
      <inkml:brushProperty name="height" value="0.05" units="cm"/>
      <inkml:brushProperty name="ignorePressure" value="1"/>
    </inkml:brush>
  </inkml:definitions>
  <inkml:trace contextRef="#ctx0" brushRef="#br0">1 0,'0'7,"0"9,0 8,0 14,0 7,0 3,0-1,0 0,0-3,0-1,0-1,0-2,0-1,0 8,0-6,0-2,0-8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3E28B-EF50-48BF-ADA1-BCCDC3D7A6D2}" type="datetimeFigureOut">
              <a:rPr lang="en-US" smtClean="0"/>
              <a:t>10/19/2022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CA6BE3-B516-4DCD-BCA8-4372E021157A}" type="slidenum">
              <a:rPr lang="en-US" smtClean="0"/>
              <a:t>‹#›</a:t>
            </a:fld>
            <a:endParaRPr lang="en-US"/>
          </a:p>
        </p:txBody>
      </p:sp>
    </p:spTree>
    <p:extLst>
      <p:ext uri="{BB962C8B-B14F-4D97-AF65-F5344CB8AC3E}">
        <p14:creationId xmlns:p14="http://schemas.microsoft.com/office/powerpoint/2010/main" val="309743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ECCA6BE3-B516-4DCD-BCA8-4372E021157A}" type="slidenum">
              <a:rPr lang="en-US" smtClean="0"/>
              <a:t>13</a:t>
            </a:fld>
            <a:endParaRPr lang="en-US"/>
          </a:p>
        </p:txBody>
      </p:sp>
    </p:spTree>
    <p:extLst>
      <p:ext uri="{BB962C8B-B14F-4D97-AF65-F5344CB8AC3E}">
        <p14:creationId xmlns:p14="http://schemas.microsoft.com/office/powerpoint/2010/main" val="799990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12700"/>
            <a:ext cx="18288000" cy="10299701"/>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260601" y="3606801"/>
            <a:ext cx="11650404" cy="2469453"/>
          </a:xfrm>
        </p:spPr>
        <p:txBody>
          <a:bodyPr anchor="b">
            <a:noAutofit/>
          </a:bodyPr>
          <a:lstStyle>
            <a:lvl1pPr algn="r">
              <a:defRPr sz="81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2260601" y="6076250"/>
            <a:ext cx="11650404" cy="1645349"/>
          </a:xfrm>
        </p:spPr>
        <p:txBody>
          <a:bodyPr anchor="t"/>
          <a:lstStyle>
            <a:lvl1pPr marL="0" indent="0" algn="r">
              <a:buNone/>
              <a:defRPr>
                <a:solidFill>
                  <a:schemeClr val="tx1">
                    <a:lumMod val="50000"/>
                    <a:lumOff val="5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088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3" y="914400"/>
            <a:ext cx="12895002" cy="5105400"/>
          </a:xfrm>
        </p:spPr>
        <p:txBody>
          <a:bodyPr anchor="ctr">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8593A9-40E4-4715-BB88-DD783705E2B1}"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6A31A-DEAA-4B37-8FF5-84366831316E}" type="slidenum">
              <a:rPr lang="en-US" smtClean="0"/>
              <a:t>‹#›</a:t>
            </a:fld>
            <a:endParaRPr lang="en-US"/>
          </a:p>
        </p:txBody>
      </p:sp>
    </p:spTree>
    <p:extLst>
      <p:ext uri="{BB962C8B-B14F-4D97-AF65-F5344CB8AC3E}">
        <p14:creationId xmlns:p14="http://schemas.microsoft.com/office/powerpoint/2010/main" val="3039741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049209" y="5448300"/>
            <a:ext cx="10836786"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8593A9-40E4-4715-BB88-DD783705E2B1}"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6A31A-DEAA-4B37-8FF5-84366831316E}" type="slidenum">
              <a:rPr lang="en-US" smtClean="0"/>
              <a:t>‹#›</a:t>
            </a:fld>
            <a:endParaRPr lang="en-US"/>
          </a:p>
        </p:txBody>
      </p:sp>
      <p:sp>
        <p:nvSpPr>
          <p:cNvPr id="20" name="TextBox 19"/>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
        <p:nvSpPr>
          <p:cNvPr id="22" name="TextBox 21"/>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51145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16003" y="2897982"/>
            <a:ext cx="12895002" cy="3893190"/>
          </a:xfrm>
        </p:spPr>
        <p:txBody>
          <a:bodyPr anchor="b">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8593A9-40E4-4715-BB88-DD783705E2B1}"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6A31A-DEAA-4B37-8FF5-84366831316E}" type="slidenum">
              <a:rPr lang="en-US" smtClean="0"/>
              <a:t>‹#›</a:t>
            </a:fld>
            <a:endParaRPr lang="en-US"/>
          </a:p>
        </p:txBody>
      </p:sp>
    </p:spTree>
    <p:extLst>
      <p:ext uri="{BB962C8B-B14F-4D97-AF65-F5344CB8AC3E}">
        <p14:creationId xmlns:p14="http://schemas.microsoft.com/office/powerpoint/2010/main" val="3399166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tx1">
                    <a:lumMod val="75000"/>
                    <a:lumOff val="25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8593A9-40E4-4715-BB88-DD783705E2B1}"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6A31A-DEAA-4B37-8FF5-84366831316E}" type="slidenum">
              <a:rPr lang="en-US" smtClean="0"/>
              <a:t>‹#›</a:t>
            </a:fld>
            <a:endParaRPr lang="en-US"/>
          </a:p>
        </p:txBody>
      </p:sp>
      <p:sp>
        <p:nvSpPr>
          <p:cNvPr id="24" name="TextBox 23"/>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
        <p:nvSpPr>
          <p:cNvPr id="25" name="TextBox 24"/>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32479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28699" y="914400"/>
            <a:ext cx="12882305"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8593A9-40E4-4715-BB88-DD783705E2B1}"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6A31A-DEAA-4B37-8FF5-84366831316E}" type="slidenum">
              <a:rPr lang="en-US" smtClean="0"/>
              <a:t>‹#›</a:t>
            </a:fld>
            <a:endParaRPr lang="en-US"/>
          </a:p>
        </p:txBody>
      </p:sp>
    </p:spTree>
    <p:extLst>
      <p:ext uri="{BB962C8B-B14F-4D97-AF65-F5344CB8AC3E}">
        <p14:creationId xmlns:p14="http://schemas.microsoft.com/office/powerpoint/2010/main" val="347706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231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51510" y="914399"/>
            <a:ext cx="1957115" cy="787717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016003" y="914400"/>
            <a:ext cx="10590225" cy="787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255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810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3" y="4051301"/>
            <a:ext cx="12895002" cy="2739872"/>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1290600"/>
          </a:xfrm>
        </p:spPr>
        <p:txBody>
          <a:bodyPr anchor="t"/>
          <a:lstStyle>
            <a:lvl1pPr marL="0" indent="0" algn="l">
              <a:buNone/>
              <a:defRPr sz="30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23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6002" y="3240884"/>
            <a:ext cx="6276053" cy="58211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34955" y="3240884"/>
            <a:ext cx="6276051" cy="5821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50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3618" y="3241475"/>
            <a:ext cx="6278435"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013618" y="4105868"/>
            <a:ext cx="6278435" cy="49561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32575" y="3241475"/>
            <a:ext cx="6278427"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7632577" y="4105868"/>
            <a:ext cx="6278426" cy="49561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087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16001" y="914400"/>
            <a:ext cx="12895002" cy="19812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32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27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1" y="2247906"/>
            <a:ext cx="5781792" cy="1917699"/>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7140692" y="772387"/>
            <a:ext cx="6770312" cy="82896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6001" y="4165604"/>
            <a:ext cx="5781792" cy="3876674"/>
          </a:xfrm>
        </p:spPr>
        <p:txBody>
          <a:bodyPr>
            <a:normAutofit/>
          </a:bodyPr>
          <a:lstStyle>
            <a:lvl1pPr marL="0" indent="0">
              <a:buNone/>
              <a:defRPr sz="2100"/>
            </a:lvl1pPr>
            <a:lvl2pPr marL="685595" indent="0">
              <a:buNone/>
              <a:defRPr sz="2100"/>
            </a:lvl2pPr>
            <a:lvl3pPr marL="1371189" indent="0">
              <a:buNone/>
              <a:defRPr sz="1800"/>
            </a:lvl3pPr>
            <a:lvl4pPr marL="2056784" indent="0">
              <a:buNone/>
              <a:defRPr sz="1500"/>
            </a:lvl4pPr>
            <a:lvl5pPr marL="2742377" indent="0">
              <a:buNone/>
              <a:defRPr sz="1500"/>
            </a:lvl5pPr>
            <a:lvl6pPr marL="3427971" indent="0">
              <a:buNone/>
              <a:defRPr sz="1500"/>
            </a:lvl6pPr>
            <a:lvl7pPr marL="4113566" indent="0">
              <a:buNone/>
              <a:defRPr sz="1500"/>
            </a:lvl7pPr>
            <a:lvl8pPr marL="4799160" indent="0">
              <a:buNone/>
              <a:defRPr sz="1500"/>
            </a:lvl8pPr>
            <a:lvl9pPr marL="5484755"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494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2" y="7200900"/>
            <a:ext cx="12895001" cy="85010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16001" y="914400"/>
            <a:ext cx="12895002" cy="5768577"/>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16002" y="8051007"/>
            <a:ext cx="12895001" cy="1011036"/>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643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12700"/>
            <a:ext cx="18288000" cy="10299701"/>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016001" y="914400"/>
            <a:ext cx="12895002" cy="19812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16001" y="3240884"/>
            <a:ext cx="12895002" cy="5821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807700" y="9062044"/>
            <a:ext cx="1367909"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B28593A9-40E4-4715-BB88-DD783705E2B1}" type="datetimeFigureOut">
              <a:rPr lang="en-US" smtClean="0"/>
              <a:t>10/19/2022</a:t>
            </a:fld>
            <a:endParaRPr lang="en-US"/>
          </a:p>
        </p:txBody>
      </p:sp>
      <p:sp>
        <p:nvSpPr>
          <p:cNvPr id="5" name="Footer Placeholder 4"/>
          <p:cNvSpPr>
            <a:spLocks noGrp="1"/>
          </p:cNvSpPr>
          <p:nvPr>
            <p:ph type="ftr" sz="quarter" idx="3"/>
          </p:nvPr>
        </p:nvSpPr>
        <p:spPr>
          <a:xfrm>
            <a:off x="1016001" y="9062044"/>
            <a:ext cx="9446418"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885995" y="9062044"/>
            <a:ext cx="1025009" cy="547688"/>
          </a:xfrm>
          <a:prstGeom prst="rect">
            <a:avLst/>
          </a:prstGeom>
        </p:spPr>
        <p:txBody>
          <a:bodyPr vert="horz" lIns="91440" tIns="45720" rIns="91440" bIns="45720" rtlCol="0" anchor="ctr"/>
          <a:lstStyle>
            <a:lvl1pPr algn="r">
              <a:defRPr sz="1350">
                <a:solidFill>
                  <a:schemeClr val="accent1"/>
                </a:solidFill>
              </a:defRPr>
            </a:lvl1pPr>
          </a:lstStyle>
          <a:p>
            <a:fld id="{A1D6A31A-DEAA-4B37-8FF5-84366831316E}" type="slidenum">
              <a:rPr lang="en-US" smtClean="0"/>
              <a:t>‹#›</a:t>
            </a:fld>
            <a:endParaRPr lang="en-US"/>
          </a:p>
        </p:txBody>
      </p:sp>
    </p:spTree>
    <p:extLst>
      <p:ext uri="{BB962C8B-B14F-4D97-AF65-F5344CB8AC3E}">
        <p14:creationId xmlns:p14="http://schemas.microsoft.com/office/powerpoint/2010/main" val="1799200452"/>
      </p:ext>
    </p:extLst>
  </p:cSld>
  <p:clrMap bg1="dk1" tx1="lt1" bg2="dk2"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3.svg"/><Relationship Id="rId3" Type="http://schemas.openxmlformats.org/officeDocument/2006/relationships/image" Target="../media/image2.svg"/><Relationship Id="rId7" Type="http://schemas.openxmlformats.org/officeDocument/2006/relationships/image" Target="../media/image103.svg"/><Relationship Id="rId12" Type="http://schemas.openxmlformats.org/officeDocument/2006/relationships/image" Target="../media/image9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2.png"/><Relationship Id="rId11" Type="http://schemas.openxmlformats.org/officeDocument/2006/relationships/image" Target="../media/image77.svg"/><Relationship Id="rId5" Type="http://schemas.openxmlformats.org/officeDocument/2006/relationships/image" Target="../media/image101.svg"/><Relationship Id="rId10" Type="http://schemas.openxmlformats.org/officeDocument/2006/relationships/image" Target="../media/image76.png"/><Relationship Id="rId4" Type="http://schemas.openxmlformats.org/officeDocument/2006/relationships/image" Target="../media/image100.png"/><Relationship Id="rId9" Type="http://schemas.openxmlformats.org/officeDocument/2006/relationships/image" Target="../media/image6.svg"/><Relationship Id="rId14" Type="http://schemas.openxmlformats.org/officeDocument/2006/relationships/image" Target="../media/image108.png"/></Relationships>
</file>

<file path=ppt/slides/_rels/slide11.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2.png"/><Relationship Id="rId3" Type="http://schemas.openxmlformats.org/officeDocument/2006/relationships/image" Target="../media/image10.svg"/><Relationship Id="rId7" Type="http://schemas.openxmlformats.org/officeDocument/2006/relationships/image" Target="../media/image27.svg"/><Relationship Id="rId12" Type="http://schemas.openxmlformats.org/officeDocument/2006/relationships/image" Target="../media/image11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105.svg"/><Relationship Id="rId10" Type="http://schemas.openxmlformats.org/officeDocument/2006/relationships/image" Target="../media/image30.png"/><Relationship Id="rId4" Type="http://schemas.openxmlformats.org/officeDocument/2006/relationships/image" Target="../media/image104.png"/><Relationship Id="rId9" Type="http://schemas.openxmlformats.org/officeDocument/2006/relationships/image" Target="../media/image107.sv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10.svg"/><Relationship Id="rId18" Type="http://schemas.openxmlformats.org/officeDocument/2006/relationships/image" Target="../media/image9.png"/><Relationship Id="rId3" Type="http://schemas.openxmlformats.org/officeDocument/2006/relationships/image" Target="../media/image103.svg"/><Relationship Id="rId7" Type="http://schemas.openxmlformats.org/officeDocument/2006/relationships/image" Target="../media/image77.svg"/><Relationship Id="rId12" Type="http://schemas.openxmlformats.org/officeDocument/2006/relationships/image" Target="../media/image109.png"/><Relationship Id="rId17" Type="http://schemas.openxmlformats.org/officeDocument/2006/relationships/image" Target="../media/image95.svg"/><Relationship Id="rId2" Type="http://schemas.openxmlformats.org/officeDocument/2006/relationships/image" Target="../media/image102.png"/><Relationship Id="rId16"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27.svg"/><Relationship Id="rId5" Type="http://schemas.openxmlformats.org/officeDocument/2006/relationships/image" Target="../media/image53.svg"/><Relationship Id="rId15" Type="http://schemas.openxmlformats.org/officeDocument/2006/relationships/image" Target="../media/image122.png"/><Relationship Id="rId10" Type="http://schemas.openxmlformats.org/officeDocument/2006/relationships/image" Target="../media/image26.png"/><Relationship Id="rId19" Type="http://schemas.openxmlformats.org/officeDocument/2006/relationships/image" Target="../media/image10.svg"/><Relationship Id="rId4" Type="http://schemas.openxmlformats.org/officeDocument/2006/relationships/image" Target="../media/image52.png"/><Relationship Id="rId9" Type="http://schemas.openxmlformats.org/officeDocument/2006/relationships/image" Target="../media/image22.svg"/><Relationship Id="rId14" Type="http://schemas.openxmlformats.org/officeDocument/2006/relationships/image" Target="../media/image121.png"/></Relationships>
</file>

<file path=ppt/slides/_rels/slide1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18" Type="http://schemas.openxmlformats.org/officeDocument/2006/relationships/image" Target="../media/image127.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0.svg"/><Relationship Id="rId17" Type="http://schemas.openxmlformats.org/officeDocument/2006/relationships/image" Target="../media/image126.png"/><Relationship Id="rId2" Type="http://schemas.openxmlformats.org/officeDocument/2006/relationships/notesSlide" Target="../notesSlides/notesSlide1.xml"/><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19.png"/><Relationship Id="rId5" Type="http://schemas.openxmlformats.org/officeDocument/2006/relationships/image" Target="../media/image15.png"/><Relationship Id="rId15" Type="http://schemas.openxmlformats.org/officeDocument/2006/relationships/image" Target="../media/image23.png"/><Relationship Id="rId10" Type="http://schemas.openxmlformats.org/officeDocument/2006/relationships/image" Target="../media/image2.svg"/><Relationship Id="rId4" Type="http://schemas.openxmlformats.org/officeDocument/2006/relationships/image" Target="../media/image14.svg"/><Relationship Id="rId9" Type="http://schemas.openxmlformats.org/officeDocument/2006/relationships/image" Target="../media/image1.png"/><Relationship Id="rId14" Type="http://schemas.openxmlformats.org/officeDocument/2006/relationships/image" Target="../media/image22.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28.png"/></Relationships>
</file>

<file path=ppt/slides/_rels/slide15.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120.svg"/><Relationship Id="rId3" Type="http://schemas.openxmlformats.org/officeDocument/2006/relationships/image" Target="../media/image112.svg"/><Relationship Id="rId7" Type="http://schemas.openxmlformats.org/officeDocument/2006/relationships/image" Target="../media/image116.svg"/><Relationship Id="rId12" Type="http://schemas.openxmlformats.org/officeDocument/2006/relationships/image" Target="../media/image119.png"/><Relationship Id="rId17" Type="http://schemas.openxmlformats.org/officeDocument/2006/relationships/image" Target="../media/image138.png"/><Relationship Id="rId2" Type="http://schemas.openxmlformats.org/officeDocument/2006/relationships/image" Target="../media/image111.png"/><Relationship Id="rId16" Type="http://schemas.openxmlformats.org/officeDocument/2006/relationships/image" Target="../media/image137.png"/><Relationship Id="rId1" Type="http://schemas.openxmlformats.org/officeDocument/2006/relationships/slideLayout" Target="../slideLayouts/slideLayout7.xml"/><Relationship Id="rId6" Type="http://schemas.openxmlformats.org/officeDocument/2006/relationships/image" Target="../media/image115.png"/><Relationship Id="rId11" Type="http://schemas.openxmlformats.org/officeDocument/2006/relationships/image" Target="../media/image118.svg"/><Relationship Id="rId5" Type="http://schemas.openxmlformats.org/officeDocument/2006/relationships/image" Target="../media/image114.svg"/><Relationship Id="rId15" Type="http://schemas.openxmlformats.org/officeDocument/2006/relationships/image" Target="../media/image18.svg"/><Relationship Id="rId10" Type="http://schemas.openxmlformats.org/officeDocument/2006/relationships/image" Target="../media/image117.png"/><Relationship Id="rId4" Type="http://schemas.openxmlformats.org/officeDocument/2006/relationships/image" Target="../media/image113.png"/><Relationship Id="rId9" Type="http://schemas.openxmlformats.org/officeDocument/2006/relationships/image" Target="../media/image61.svg"/><Relationship Id="rId1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51.svg"/><Relationship Id="rId18" Type="http://schemas.openxmlformats.org/officeDocument/2006/relationships/image" Target="../media/image56.png"/><Relationship Id="rId3" Type="http://schemas.openxmlformats.org/officeDocument/2006/relationships/image" Target="../media/image41.svg"/><Relationship Id="rId21" Type="http://schemas.openxmlformats.org/officeDocument/2006/relationships/image" Target="../media/image129.png"/><Relationship Id="rId7" Type="http://schemas.openxmlformats.org/officeDocument/2006/relationships/image" Target="../media/image45.svg"/><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image" Target="../media/image40.png"/><Relationship Id="rId16" Type="http://schemas.openxmlformats.org/officeDocument/2006/relationships/image" Target="../media/image54.png"/><Relationship Id="rId20" Type="http://schemas.openxmlformats.org/officeDocument/2006/relationships/image" Target="../media/image143.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124.svg"/><Relationship Id="rId15" Type="http://schemas.openxmlformats.org/officeDocument/2006/relationships/image" Target="../media/image53.svg"/><Relationship Id="rId10" Type="http://schemas.openxmlformats.org/officeDocument/2006/relationships/image" Target="../media/image48.png"/><Relationship Id="rId19" Type="http://schemas.openxmlformats.org/officeDocument/2006/relationships/image" Target="../media/image57.svg"/><Relationship Id="rId4" Type="http://schemas.openxmlformats.org/officeDocument/2006/relationships/image" Target="../media/image123.png"/><Relationship Id="rId9" Type="http://schemas.openxmlformats.org/officeDocument/2006/relationships/image" Target="../media/image126.svg"/><Relationship Id="rId14" Type="http://schemas.openxmlformats.org/officeDocument/2006/relationships/image" Target="../media/image52.png"/><Relationship Id="rId22" Type="http://schemas.openxmlformats.org/officeDocument/2006/relationships/image" Target="../media/image145.png"/></Relationships>
</file>

<file path=ppt/slides/_rels/slide17.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101.svg"/><Relationship Id="rId7" Type="http://schemas.openxmlformats.org/officeDocument/2006/relationships/image" Target="../media/image103.svg"/><Relationship Id="rId12" Type="http://schemas.openxmlformats.org/officeDocument/2006/relationships/image" Target="../media/image146.pn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102.png"/><Relationship Id="rId11" Type="http://schemas.openxmlformats.org/officeDocument/2006/relationships/image" Target="../media/image18.svg"/><Relationship Id="rId5" Type="http://schemas.openxmlformats.org/officeDocument/2006/relationships/image" Target="../media/image131.svg"/><Relationship Id="rId10" Type="http://schemas.openxmlformats.org/officeDocument/2006/relationships/image" Target="../media/image17.png"/><Relationship Id="rId4" Type="http://schemas.openxmlformats.org/officeDocument/2006/relationships/image" Target="../media/image130.png"/><Relationship Id="rId9" Type="http://schemas.openxmlformats.org/officeDocument/2006/relationships/image" Target="../media/image89.sv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svg"/><Relationship Id="rId3" Type="http://schemas.openxmlformats.org/officeDocument/2006/relationships/image" Target="../media/image59.svg"/><Relationship Id="rId7" Type="http://schemas.openxmlformats.org/officeDocument/2006/relationships/image" Target="../media/image55.svg"/><Relationship Id="rId12" Type="http://schemas.openxmlformats.org/officeDocument/2006/relationships/image" Target="../media/image5.png"/><Relationship Id="rId2" Type="http://schemas.openxmlformats.org/officeDocument/2006/relationships/image" Target="../media/image58.png"/><Relationship Id="rId16" Type="http://schemas.openxmlformats.org/officeDocument/2006/relationships/image" Target="../media/image147.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61.svg"/><Relationship Id="rId5" Type="http://schemas.openxmlformats.org/officeDocument/2006/relationships/image" Target="../media/image41.svg"/><Relationship Id="rId15" Type="http://schemas.openxmlformats.org/officeDocument/2006/relationships/image" Target="../media/image63.svg"/><Relationship Id="rId10" Type="http://schemas.openxmlformats.org/officeDocument/2006/relationships/image" Target="../media/image60.png"/><Relationship Id="rId4" Type="http://schemas.openxmlformats.org/officeDocument/2006/relationships/image" Target="../media/image40.png"/><Relationship Id="rId9" Type="http://schemas.openxmlformats.org/officeDocument/2006/relationships/image" Target="../media/image18.svg"/><Relationship Id="rId14" Type="http://schemas.openxmlformats.org/officeDocument/2006/relationships/image" Target="../media/image62.png"/></Relationships>
</file>

<file path=ppt/slides/_rels/slide19.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4.svg"/><Relationship Id="rId7" Type="http://schemas.openxmlformats.org/officeDocument/2006/relationships/image" Target="../media/image91.svg"/><Relationship Id="rId12" Type="http://schemas.openxmlformats.org/officeDocument/2006/relationships/image" Target="../media/image6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60.png"/><Relationship Id="rId5" Type="http://schemas.openxmlformats.org/officeDocument/2006/relationships/image" Target="../media/image89.svg"/><Relationship Id="rId10" Type="http://schemas.openxmlformats.org/officeDocument/2006/relationships/image" Target="../media/image148.png"/><Relationship Id="rId4" Type="http://schemas.openxmlformats.org/officeDocument/2006/relationships/image" Target="../media/image88.png"/><Relationship Id="rId9" Type="http://schemas.openxmlformats.org/officeDocument/2006/relationships/image" Target="../media/image93.sv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22.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13.png"/><Relationship Id="rId16"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0.svg"/><Relationship Id="rId5" Type="http://schemas.openxmlformats.org/officeDocument/2006/relationships/image" Target="../media/image16.sv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2.svg"/><Relationship Id="rId14" Type="http://schemas.openxmlformats.org/officeDocument/2006/relationships/image" Target="../media/image23.png"/></Relationships>
</file>

<file path=ppt/slides/_rels/slide20.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svg"/><Relationship Id="rId3" Type="http://schemas.openxmlformats.org/officeDocument/2006/relationships/image" Target="../media/image61.svg"/><Relationship Id="rId7" Type="http://schemas.openxmlformats.org/officeDocument/2006/relationships/image" Target="../media/image67.svg"/><Relationship Id="rId12" Type="http://schemas.openxmlformats.org/officeDocument/2006/relationships/image" Target="../media/image74.png"/><Relationship Id="rId17" Type="http://schemas.openxmlformats.org/officeDocument/2006/relationships/image" Target="../media/image150.png"/><Relationship Id="rId2" Type="http://schemas.openxmlformats.org/officeDocument/2006/relationships/image" Target="../media/image60.png"/><Relationship Id="rId16" Type="http://schemas.openxmlformats.org/officeDocument/2006/relationships/image" Target="../media/image149.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73.svg"/><Relationship Id="rId5" Type="http://schemas.openxmlformats.org/officeDocument/2006/relationships/image" Target="../media/image65.svg"/><Relationship Id="rId15" Type="http://schemas.openxmlformats.org/officeDocument/2006/relationships/image" Target="../media/image77.svg"/><Relationship Id="rId10" Type="http://schemas.openxmlformats.org/officeDocument/2006/relationships/image" Target="../media/image72.png"/><Relationship Id="rId4" Type="http://schemas.openxmlformats.org/officeDocument/2006/relationships/image" Target="../media/image64.png"/><Relationship Id="rId9" Type="http://schemas.openxmlformats.org/officeDocument/2006/relationships/image" Target="../media/image71.svg"/><Relationship Id="rId14" Type="http://schemas.openxmlformats.org/officeDocument/2006/relationships/image" Target="../media/image76.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151.png"/><Relationship Id="rId3" Type="http://schemas.openxmlformats.org/officeDocument/2006/relationships/image" Target="../media/image27.svg"/><Relationship Id="rId7" Type="http://schemas.openxmlformats.org/officeDocument/2006/relationships/image" Target="../media/image10.svg"/><Relationship Id="rId12" Type="http://schemas.openxmlformats.org/officeDocument/2006/relationships/image" Target="../media/image34.png"/><Relationship Id="rId17" Type="http://schemas.openxmlformats.org/officeDocument/2006/relationships/image" Target="../media/image39.svg"/><Relationship Id="rId2" Type="http://schemas.openxmlformats.org/officeDocument/2006/relationships/image" Target="../media/image26.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3.svg"/><Relationship Id="rId5" Type="http://schemas.openxmlformats.org/officeDocument/2006/relationships/image" Target="../media/image29.svg"/><Relationship Id="rId1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svg"/><Relationship Id="rId1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53.svg"/><Relationship Id="rId3" Type="http://schemas.openxmlformats.org/officeDocument/2006/relationships/image" Target="../media/image79.svg"/><Relationship Id="rId7" Type="http://schemas.openxmlformats.org/officeDocument/2006/relationships/image" Target="../media/image18.svg"/><Relationship Id="rId12" Type="http://schemas.openxmlformats.org/officeDocument/2006/relationships/image" Target="../media/image52.png"/><Relationship Id="rId17" Type="http://schemas.openxmlformats.org/officeDocument/2006/relationships/image" Target="../media/image153.png"/><Relationship Id="rId2" Type="http://schemas.openxmlformats.org/officeDocument/2006/relationships/image" Target="../media/image78.png"/><Relationship Id="rId16" Type="http://schemas.openxmlformats.org/officeDocument/2006/relationships/image" Target="../media/image152.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81.svg"/><Relationship Id="rId15" Type="http://schemas.openxmlformats.org/officeDocument/2006/relationships/image" Target="../media/image77.svg"/><Relationship Id="rId10" Type="http://schemas.openxmlformats.org/officeDocument/2006/relationships/image" Target="../media/image21.png"/><Relationship Id="rId4" Type="http://schemas.openxmlformats.org/officeDocument/2006/relationships/image" Target="../media/image80.png"/><Relationship Id="rId9" Type="http://schemas.openxmlformats.org/officeDocument/2006/relationships/image" Target="../media/image83.svg"/><Relationship Id="rId14" Type="http://schemas.openxmlformats.org/officeDocument/2006/relationships/image" Target="../media/image76.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42.png"/><Relationship Id="rId3" Type="http://schemas.openxmlformats.org/officeDocument/2006/relationships/image" Target="../media/image2.svg"/><Relationship Id="rId7" Type="http://schemas.openxmlformats.org/officeDocument/2006/relationships/image" Target="../media/image103.svg"/><Relationship Id="rId12" Type="http://schemas.openxmlformats.org/officeDocument/2006/relationships/image" Target="../media/image15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2.png"/><Relationship Id="rId11" Type="http://schemas.openxmlformats.org/officeDocument/2006/relationships/image" Target="../media/image77.svg"/><Relationship Id="rId5" Type="http://schemas.openxmlformats.org/officeDocument/2006/relationships/image" Target="../media/image101.svg"/><Relationship Id="rId10" Type="http://schemas.openxmlformats.org/officeDocument/2006/relationships/image" Target="../media/image76.png"/><Relationship Id="rId4" Type="http://schemas.openxmlformats.org/officeDocument/2006/relationships/image" Target="../media/image100.png"/><Relationship Id="rId9" Type="http://schemas.openxmlformats.org/officeDocument/2006/relationships/image" Target="../media/image6.svg"/></Relationships>
</file>

<file path=ppt/slides/_rels/slide24.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20.svg"/><Relationship Id="rId3" Type="http://schemas.openxmlformats.org/officeDocument/2006/relationships/image" Target="../media/image79.svg"/><Relationship Id="rId7" Type="http://schemas.openxmlformats.org/officeDocument/2006/relationships/image" Target="../media/image57.svg"/><Relationship Id="rId12" Type="http://schemas.openxmlformats.org/officeDocument/2006/relationships/image" Target="../media/image119.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135.svg"/><Relationship Id="rId5" Type="http://schemas.openxmlformats.org/officeDocument/2006/relationships/image" Target="../media/image18.svg"/><Relationship Id="rId10" Type="http://schemas.openxmlformats.org/officeDocument/2006/relationships/image" Target="../media/image134.png"/><Relationship Id="rId4" Type="http://schemas.openxmlformats.org/officeDocument/2006/relationships/image" Target="../media/image17.png"/><Relationship Id="rId9" Type="http://schemas.openxmlformats.org/officeDocument/2006/relationships/image" Target="../media/image133.svg"/><Relationship Id="rId14" Type="http://schemas.openxmlformats.org/officeDocument/2006/relationships/image" Target="../media/image159.png"/></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10.svg"/><Relationship Id="rId18" Type="http://schemas.openxmlformats.org/officeDocument/2006/relationships/image" Target="../media/image9.png"/><Relationship Id="rId3" Type="http://schemas.openxmlformats.org/officeDocument/2006/relationships/image" Target="../media/image103.svg"/><Relationship Id="rId7" Type="http://schemas.openxmlformats.org/officeDocument/2006/relationships/image" Target="../media/image77.svg"/><Relationship Id="rId12" Type="http://schemas.openxmlformats.org/officeDocument/2006/relationships/image" Target="../media/image109.png"/><Relationship Id="rId17" Type="http://schemas.openxmlformats.org/officeDocument/2006/relationships/image" Target="../media/image95.svg"/><Relationship Id="rId2" Type="http://schemas.openxmlformats.org/officeDocument/2006/relationships/image" Target="../media/image102.png"/><Relationship Id="rId16"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27.svg"/><Relationship Id="rId5" Type="http://schemas.openxmlformats.org/officeDocument/2006/relationships/image" Target="../media/image53.svg"/><Relationship Id="rId15" Type="http://schemas.openxmlformats.org/officeDocument/2006/relationships/image" Target="../media/image161.png"/><Relationship Id="rId10" Type="http://schemas.openxmlformats.org/officeDocument/2006/relationships/image" Target="../media/image26.png"/><Relationship Id="rId19" Type="http://schemas.openxmlformats.org/officeDocument/2006/relationships/image" Target="../media/image10.svg"/><Relationship Id="rId4" Type="http://schemas.openxmlformats.org/officeDocument/2006/relationships/image" Target="../media/image52.png"/><Relationship Id="rId9" Type="http://schemas.openxmlformats.org/officeDocument/2006/relationships/image" Target="../media/image22.svg"/><Relationship Id="rId14" Type="http://schemas.openxmlformats.org/officeDocument/2006/relationships/image" Target="../media/image160.png"/></Relationships>
</file>

<file path=ppt/slides/_rels/slide26.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120.svg"/><Relationship Id="rId3" Type="http://schemas.openxmlformats.org/officeDocument/2006/relationships/image" Target="../media/image112.svg"/><Relationship Id="rId7" Type="http://schemas.openxmlformats.org/officeDocument/2006/relationships/image" Target="../media/image116.svg"/><Relationship Id="rId12" Type="http://schemas.openxmlformats.org/officeDocument/2006/relationships/image" Target="../media/image119.png"/><Relationship Id="rId2" Type="http://schemas.openxmlformats.org/officeDocument/2006/relationships/image" Target="../media/image111.png"/><Relationship Id="rId16" Type="http://schemas.openxmlformats.org/officeDocument/2006/relationships/image" Target="../media/image136.jpeg"/><Relationship Id="rId1" Type="http://schemas.openxmlformats.org/officeDocument/2006/relationships/slideLayout" Target="../slideLayouts/slideLayout7.xml"/><Relationship Id="rId6" Type="http://schemas.openxmlformats.org/officeDocument/2006/relationships/image" Target="../media/image115.png"/><Relationship Id="rId11" Type="http://schemas.openxmlformats.org/officeDocument/2006/relationships/image" Target="../media/image118.svg"/><Relationship Id="rId5" Type="http://schemas.openxmlformats.org/officeDocument/2006/relationships/image" Target="../media/image114.svg"/><Relationship Id="rId15" Type="http://schemas.openxmlformats.org/officeDocument/2006/relationships/image" Target="../media/image163.png"/><Relationship Id="rId10" Type="http://schemas.openxmlformats.org/officeDocument/2006/relationships/image" Target="../media/image117.png"/><Relationship Id="rId4" Type="http://schemas.openxmlformats.org/officeDocument/2006/relationships/image" Target="../media/image113.png"/><Relationship Id="rId9" Type="http://schemas.openxmlformats.org/officeDocument/2006/relationships/image" Target="../media/image61.svg"/><Relationship Id="rId14" Type="http://schemas.openxmlformats.org/officeDocument/2006/relationships/image" Target="../media/image162.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3.svg"/><Relationship Id="rId18" Type="http://schemas.openxmlformats.org/officeDocument/2006/relationships/image" Target="../media/image38.png"/><Relationship Id="rId3" Type="http://schemas.openxmlformats.org/officeDocument/2006/relationships/image" Target="../media/image2.svg"/><Relationship Id="rId7" Type="http://schemas.openxmlformats.org/officeDocument/2006/relationships/image" Target="../media/image29.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image" Target="../media/image1.pn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1.svg"/><Relationship Id="rId5" Type="http://schemas.openxmlformats.org/officeDocument/2006/relationships/image" Target="../media/image27.svg"/><Relationship Id="rId15" Type="http://schemas.openxmlformats.org/officeDocument/2006/relationships/image" Target="../media/image35.svg"/><Relationship Id="rId10" Type="http://schemas.openxmlformats.org/officeDocument/2006/relationships/image" Target="../media/image30.png"/><Relationship Id="rId19" Type="http://schemas.openxmlformats.org/officeDocument/2006/relationships/image" Target="../media/image39.svg"/><Relationship Id="rId4" Type="http://schemas.openxmlformats.org/officeDocument/2006/relationships/image" Target="../media/image26.png"/><Relationship Id="rId9" Type="http://schemas.openxmlformats.org/officeDocument/2006/relationships/image" Target="../media/image10.svg"/><Relationship Id="rId14"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6.png"/><Relationship Id="rId3" Type="http://schemas.openxmlformats.org/officeDocument/2006/relationships/image" Target="../media/image41.svg"/><Relationship Id="rId21" Type="http://schemas.openxmlformats.org/officeDocument/2006/relationships/image" Target="../media/image69.png"/><Relationship Id="rId7" Type="http://schemas.openxmlformats.org/officeDocument/2006/relationships/image" Target="../media/image45.svg"/><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image" Target="../media/image40.png"/><Relationship Id="rId16" Type="http://schemas.openxmlformats.org/officeDocument/2006/relationships/image" Target="../media/image54.png"/><Relationship Id="rId20"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5" Type="http://schemas.openxmlformats.org/officeDocument/2006/relationships/image" Target="../media/image53.svg"/><Relationship Id="rId10" Type="http://schemas.openxmlformats.org/officeDocument/2006/relationships/image" Target="../media/image48.png"/><Relationship Id="rId19" Type="http://schemas.openxmlformats.org/officeDocument/2006/relationships/image" Target="../media/image57.sv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2.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svg"/><Relationship Id="rId3" Type="http://schemas.openxmlformats.org/officeDocument/2006/relationships/image" Target="../media/image59.svg"/><Relationship Id="rId7" Type="http://schemas.openxmlformats.org/officeDocument/2006/relationships/image" Target="../media/image55.svg"/><Relationship Id="rId12" Type="http://schemas.openxmlformats.org/officeDocument/2006/relationships/image" Target="../media/image5.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61.svg"/><Relationship Id="rId5" Type="http://schemas.openxmlformats.org/officeDocument/2006/relationships/image" Target="../media/image41.svg"/><Relationship Id="rId15" Type="http://schemas.openxmlformats.org/officeDocument/2006/relationships/image" Target="../media/image63.svg"/><Relationship Id="rId10" Type="http://schemas.openxmlformats.org/officeDocument/2006/relationships/image" Target="../media/image60.png"/><Relationship Id="rId4" Type="http://schemas.openxmlformats.org/officeDocument/2006/relationships/image" Target="../media/image40.png"/><Relationship Id="rId9" Type="http://schemas.openxmlformats.org/officeDocument/2006/relationships/image" Target="../media/image18.svg"/><Relationship Id="rId14" Type="http://schemas.openxmlformats.org/officeDocument/2006/relationships/image" Target="../media/image62.png"/></Relationships>
</file>

<file path=ppt/slides/_rels/slide6.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3.svg"/><Relationship Id="rId18" Type="http://schemas.openxmlformats.org/officeDocument/2006/relationships/image" Target="../media/image860.png"/><Relationship Id="rId3" Type="http://schemas.openxmlformats.org/officeDocument/2006/relationships/image" Target="../media/image61.svg"/><Relationship Id="rId7" Type="http://schemas.openxmlformats.org/officeDocument/2006/relationships/image" Target="../media/image41.svg"/><Relationship Id="rId12" Type="http://schemas.openxmlformats.org/officeDocument/2006/relationships/image" Target="../media/image72.png"/><Relationship Id="rId17" Type="http://schemas.openxmlformats.org/officeDocument/2006/relationships/image" Target="../media/image77.svg"/><Relationship Id="rId2" Type="http://schemas.openxmlformats.org/officeDocument/2006/relationships/image" Target="../media/image60.png"/><Relationship Id="rId16"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71.svg"/><Relationship Id="rId5" Type="http://schemas.openxmlformats.org/officeDocument/2006/relationships/image" Target="../media/image65.svg"/><Relationship Id="rId15" Type="http://schemas.openxmlformats.org/officeDocument/2006/relationships/image" Target="../media/image75.svg"/><Relationship Id="rId10" Type="http://schemas.openxmlformats.org/officeDocument/2006/relationships/image" Target="../media/image70.png"/><Relationship Id="rId19" Type="http://schemas.openxmlformats.org/officeDocument/2006/relationships/image" Target="../media/image87.png"/><Relationship Id="rId4" Type="http://schemas.openxmlformats.org/officeDocument/2006/relationships/image" Target="../media/image64.png"/><Relationship Id="rId9" Type="http://schemas.openxmlformats.org/officeDocument/2006/relationships/image" Target="../media/image67.svg"/><Relationship Id="rId14" Type="http://schemas.openxmlformats.org/officeDocument/2006/relationships/image" Target="../media/image74.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77.svg"/><Relationship Id="rId18" Type="http://schemas.openxmlformats.org/officeDocument/2006/relationships/image" Target="../media/image86.png"/><Relationship Id="rId3" Type="http://schemas.openxmlformats.org/officeDocument/2006/relationships/image" Target="../media/image79.svg"/><Relationship Id="rId7" Type="http://schemas.openxmlformats.org/officeDocument/2006/relationships/image" Target="../media/image83.svg"/><Relationship Id="rId12" Type="http://schemas.openxmlformats.org/officeDocument/2006/relationships/image" Target="../media/image76.png"/><Relationship Id="rId17" Type="http://schemas.openxmlformats.org/officeDocument/2006/relationships/image" Target="../media/image85.svg"/><Relationship Id="rId2" Type="http://schemas.openxmlformats.org/officeDocument/2006/relationships/image" Target="../media/image78.png"/><Relationship Id="rId16"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53.svg"/><Relationship Id="rId5" Type="http://schemas.openxmlformats.org/officeDocument/2006/relationships/image" Target="../media/image81.svg"/><Relationship Id="rId15" Type="http://schemas.openxmlformats.org/officeDocument/2006/relationships/image" Target="../media/image18.svg"/><Relationship Id="rId10" Type="http://schemas.openxmlformats.org/officeDocument/2006/relationships/image" Target="../media/image52.png"/><Relationship Id="rId4" Type="http://schemas.openxmlformats.org/officeDocument/2006/relationships/image" Target="../media/image80.png"/><Relationship Id="rId9" Type="http://schemas.openxmlformats.org/officeDocument/2006/relationships/image" Target="../media/image22.sv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91.svg"/><Relationship Id="rId12" Type="http://schemas.openxmlformats.org/officeDocument/2006/relationships/image" Target="../media/image9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4.png"/><Relationship Id="rId5" Type="http://schemas.openxmlformats.org/officeDocument/2006/relationships/image" Target="../media/image89.svg"/><Relationship Id="rId10" Type="http://schemas.openxmlformats.org/officeDocument/2006/relationships/image" Target="../media/image101.png"/><Relationship Id="rId4" Type="http://schemas.openxmlformats.org/officeDocument/2006/relationships/image" Target="../media/image88.png"/><Relationship Id="rId9" Type="http://schemas.openxmlformats.org/officeDocument/2006/relationships/image" Target="../media/image93.svg"/><Relationship Id="rId14"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20.svg"/><Relationship Id="rId18" Type="http://schemas.openxmlformats.org/officeDocument/2006/relationships/customXml" Target="../ink/ink1.xml"/><Relationship Id="rId26" Type="http://schemas.openxmlformats.org/officeDocument/2006/relationships/customXml" Target="../ink/ink8.xml"/><Relationship Id="rId3" Type="http://schemas.openxmlformats.org/officeDocument/2006/relationships/image" Target="../media/image97.svg"/><Relationship Id="rId21" Type="http://schemas.openxmlformats.org/officeDocument/2006/relationships/customXml" Target="../ink/ink3.xml"/><Relationship Id="rId7" Type="http://schemas.openxmlformats.org/officeDocument/2006/relationships/image" Target="../media/image65.svg"/><Relationship Id="rId12" Type="http://schemas.openxmlformats.org/officeDocument/2006/relationships/image" Target="../media/image19.png"/><Relationship Id="rId17" Type="http://schemas.openxmlformats.org/officeDocument/2006/relationships/image" Target="../media/image22.svg"/><Relationship Id="rId25" Type="http://schemas.openxmlformats.org/officeDocument/2006/relationships/customXml" Target="../ink/ink7.xml"/><Relationship Id="rId2" Type="http://schemas.openxmlformats.org/officeDocument/2006/relationships/image" Target="../media/image96.png"/><Relationship Id="rId16" Type="http://schemas.openxmlformats.org/officeDocument/2006/relationships/image" Target="../media/image21.png"/><Relationship Id="rId20" Type="http://schemas.openxmlformats.org/officeDocument/2006/relationships/customXml" Target="../ink/ink2.xml"/><Relationship Id="rId29" Type="http://schemas.openxmlformats.org/officeDocument/2006/relationships/customXml" Target="../ink/ink11.xml"/><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16.svg"/><Relationship Id="rId24" Type="http://schemas.openxmlformats.org/officeDocument/2006/relationships/customXml" Target="../ink/ink6.xml"/><Relationship Id="rId5" Type="http://schemas.openxmlformats.org/officeDocument/2006/relationships/image" Target="../media/image18.svg"/><Relationship Id="rId15" Type="http://schemas.openxmlformats.org/officeDocument/2006/relationships/image" Target="../media/image53.svg"/><Relationship Id="rId23" Type="http://schemas.openxmlformats.org/officeDocument/2006/relationships/customXml" Target="../ink/ink5.xml"/><Relationship Id="rId28" Type="http://schemas.openxmlformats.org/officeDocument/2006/relationships/customXml" Target="../ink/ink10.xml"/><Relationship Id="rId10" Type="http://schemas.openxmlformats.org/officeDocument/2006/relationships/image" Target="../media/image15.png"/><Relationship Id="rId19" Type="http://schemas.openxmlformats.org/officeDocument/2006/relationships/image" Target="../media/image1060.png"/><Relationship Id="rId4" Type="http://schemas.openxmlformats.org/officeDocument/2006/relationships/image" Target="../media/image17.png"/><Relationship Id="rId9" Type="http://schemas.openxmlformats.org/officeDocument/2006/relationships/image" Target="../media/image99.svg"/><Relationship Id="rId14" Type="http://schemas.openxmlformats.org/officeDocument/2006/relationships/image" Target="../media/image52.png"/><Relationship Id="rId22" Type="http://schemas.openxmlformats.org/officeDocument/2006/relationships/customXml" Target="../ink/ink4.xml"/><Relationship Id="rId27" Type="http://schemas.openxmlformats.org/officeDocument/2006/relationships/customXml" Target="../ink/ink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41267" y="584177"/>
            <a:ext cx="16230600" cy="911864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28700" y="1341125"/>
            <a:ext cx="1327236" cy="146877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071867" y="7942164"/>
            <a:ext cx="776520" cy="1316136"/>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48681" y="9077325"/>
            <a:ext cx="380574" cy="645041"/>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52139">
            <a:off x="937112" y="8117301"/>
            <a:ext cx="1250669" cy="157316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619930" y="1150978"/>
            <a:ext cx="3701495" cy="2947736"/>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00000">
            <a:off x="10529241" y="773043"/>
            <a:ext cx="484313" cy="464940"/>
          </a:xfrm>
          <a:prstGeom prst="rect">
            <a:avLst/>
          </a:prstGeom>
        </p:spPr>
      </p:pic>
      <p:sp>
        <p:nvSpPr>
          <p:cNvPr id="11" name="Hộp Văn bản 10">
            <a:extLst>
              <a:ext uri="{FF2B5EF4-FFF2-40B4-BE49-F238E27FC236}">
                <a16:creationId xmlns:a16="http://schemas.microsoft.com/office/drawing/2014/main" id="{B32EF1C7-A62B-645A-B21E-E63EAB717E9A}"/>
              </a:ext>
            </a:extLst>
          </p:cNvPr>
          <p:cNvSpPr txBox="1"/>
          <p:nvPr/>
        </p:nvSpPr>
        <p:spPr>
          <a:xfrm>
            <a:off x="3051067" y="3619500"/>
            <a:ext cx="11811000"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LỚP HỌC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5900"/>
          <a:stretch>
            <a:fillRect/>
          </a:stretch>
        </p:blipFill>
        <p:spPr>
          <a:xfrm rot="-5400000">
            <a:off x="-2684698" y="3219562"/>
            <a:ext cx="9242952" cy="38478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8995960"/>
            <a:ext cx="1839565" cy="129104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607312" y="86457"/>
            <a:ext cx="2425882" cy="1411422"/>
          </a:xfrm>
          <a:prstGeom prst="rect">
            <a:avLst/>
          </a:prstGeom>
        </p:spPr>
      </p:pic>
      <p:sp>
        <p:nvSpPr>
          <p:cNvPr id="7" name="Freeform 7"/>
          <p:cNvSpPr/>
          <p:nvPr/>
        </p:nvSpPr>
        <p:spPr>
          <a:xfrm>
            <a:off x="4949611" y="1058233"/>
            <a:ext cx="11782301" cy="8170533"/>
          </a:xfrm>
          <a:custGeom>
            <a:avLst/>
            <a:gdLst/>
            <a:ahLst/>
            <a:cxnLst/>
            <a:rect l="l" t="t" r="r" b="b"/>
            <a:pathLst>
              <a:path w="8600311" h="3003674">
                <a:moveTo>
                  <a:pt x="8597771" y="645160"/>
                </a:moveTo>
                <a:cubicBezTo>
                  <a:pt x="8600311" y="488950"/>
                  <a:pt x="8578721" y="30480"/>
                  <a:pt x="8578721" y="30480"/>
                </a:cubicBezTo>
                <a:cubicBezTo>
                  <a:pt x="8578721" y="30480"/>
                  <a:pt x="8193911" y="40640"/>
                  <a:pt x="6272714" y="40640"/>
                </a:cubicBezTo>
                <a:cubicBezTo>
                  <a:pt x="5751672"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155314"/>
                  <a:pt x="21590" y="2347084"/>
                </a:cubicBezTo>
                <a:cubicBezTo>
                  <a:pt x="6350" y="2592194"/>
                  <a:pt x="0" y="2965574"/>
                  <a:pt x="0" y="2965574"/>
                </a:cubicBezTo>
                <a:cubicBezTo>
                  <a:pt x="204470" y="2996054"/>
                  <a:pt x="450850" y="3003674"/>
                  <a:pt x="657860" y="3001135"/>
                </a:cubicBezTo>
                <a:cubicBezTo>
                  <a:pt x="891540" y="3001135"/>
                  <a:pt x="5147262" y="3001135"/>
                  <a:pt x="5147262" y="3001135"/>
                </a:cubicBezTo>
                <a:lnTo>
                  <a:pt x="8558401" y="2987164"/>
                </a:lnTo>
                <a:cubicBezTo>
                  <a:pt x="8558401" y="2987164"/>
                  <a:pt x="8597771" y="2284854"/>
                  <a:pt x="8597771" y="2159124"/>
                </a:cubicBezTo>
                <a:cubicBezTo>
                  <a:pt x="8597771" y="1985134"/>
                  <a:pt x="8595231" y="803910"/>
                  <a:pt x="8597771" y="645160"/>
                </a:cubicBezTo>
                <a:close/>
              </a:path>
            </a:pathLst>
          </a:custGeom>
          <a:solidFill>
            <a:srgbClr val="FFFFFF"/>
          </a:solidFill>
        </p:spPr>
      </p:sp>
      <p:pic>
        <p:nvPicPr>
          <p:cNvPr id="33" name="Picture 3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053547" y="6923638"/>
            <a:ext cx="510402" cy="865088"/>
          </a:xfrm>
          <a:prstGeom prst="rect">
            <a:avLst/>
          </a:prstGeom>
        </p:spPr>
      </p:pic>
      <p:pic>
        <p:nvPicPr>
          <p:cNvPr id="34" name="Picture 3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25366" b="25366"/>
          <a:stretch>
            <a:fillRect/>
          </a:stretch>
        </p:blipFill>
        <p:spPr>
          <a:xfrm flipH="1">
            <a:off x="16463100" y="9165493"/>
            <a:ext cx="1911396" cy="1198967"/>
          </a:xfrm>
          <a:prstGeom prst="rect">
            <a:avLst/>
          </a:prstGeom>
        </p:spPr>
      </p:pic>
      <p:pic>
        <p:nvPicPr>
          <p:cNvPr id="35" name="Picture 3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603733" y="3438951"/>
            <a:ext cx="510402" cy="865088"/>
          </a:xfrm>
          <a:prstGeom prst="rect">
            <a:avLst/>
          </a:prstGeom>
        </p:spPr>
      </p:pic>
      <p:pic>
        <p:nvPicPr>
          <p:cNvPr id="36" name="Picture 3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361482">
            <a:off x="15334581" y="483347"/>
            <a:ext cx="521905" cy="617640"/>
          </a:xfrm>
          <a:prstGeom prst="rect">
            <a:avLst/>
          </a:prstGeom>
        </p:spPr>
      </p:pic>
      <p:sp>
        <p:nvSpPr>
          <p:cNvPr id="3" name="Hộp Văn bản 2">
            <a:extLst>
              <a:ext uri="{FF2B5EF4-FFF2-40B4-BE49-F238E27FC236}">
                <a16:creationId xmlns:a16="http://schemas.microsoft.com/office/drawing/2014/main" id="{0419D22E-5BF0-79FA-A9D1-D34EEBA5CE18}"/>
              </a:ext>
            </a:extLst>
          </p:cNvPr>
          <p:cNvSpPr txBox="1"/>
          <p:nvPr/>
        </p:nvSpPr>
        <p:spPr>
          <a:xfrm>
            <a:off x="624679" y="3927813"/>
            <a:ext cx="2173340" cy="2431371"/>
          </a:xfrm>
          <a:prstGeom prst="rect">
            <a:avLst/>
          </a:prstGeom>
          <a:noFill/>
        </p:spPr>
        <p:txBody>
          <a:bodyPr wrap="square" rtlCol="0">
            <a:spAutoFit/>
          </a:bodyPr>
          <a:lstStyle/>
          <a:p>
            <a:pPr algn="ctr">
              <a:lnSpc>
                <a:spcPct val="150000"/>
              </a:lnSpc>
            </a:pPr>
            <a:r>
              <a:rPr lang="en-US" sz="5400" b="1" dirty="0">
                <a:latin typeface="Arial" panose="020B0604020202020204" pitchFamily="34" charset="0"/>
                <a:cs typeface="Arial" panose="020B0604020202020204" pitchFamily="34" charset="0"/>
              </a:rPr>
              <a:t>KẾT LUẬN</a:t>
            </a:r>
          </a:p>
        </p:txBody>
      </p:sp>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22B12F83-3354-3656-D011-F0B33FD8F8DE}"/>
                  </a:ext>
                </a:extLst>
              </p:cNvPr>
              <p:cNvSpPr txBox="1"/>
              <p:nvPr/>
            </p:nvSpPr>
            <p:spPr>
              <a:xfrm>
                <a:off x="6058021" y="3302868"/>
                <a:ext cx="9565480" cy="4029501"/>
              </a:xfrm>
              <a:prstGeom prst="rect">
                <a:avLst/>
              </a:prstGeom>
              <a:noFill/>
            </p:spPr>
            <p:txBody>
              <a:bodyPr wrap="square">
                <a:spAutoFit/>
              </a:bodyPr>
              <a:lstStyle/>
              <a:p>
                <a:pPr marL="0" marR="0" algn="just">
                  <a:lnSpc>
                    <a:spcPct val="150000"/>
                  </a:lnSpc>
                  <a:spcBef>
                    <a:spcPts val="0"/>
                  </a:spcBef>
                  <a:spcAft>
                    <a:spcPts val="600"/>
                  </a:spcAft>
                </a:pPr>
                <a:r>
                  <a:rPr lang="en-US" sz="4400" dirty="0">
                    <a:effectLst/>
                    <a:latin typeface="Arial" panose="020B0604020202020204" pitchFamily="34" charset="0"/>
                    <a:ea typeface="Calibri" panose="020F0502020204030204" pitchFamily="34" charset="0"/>
                    <a:cs typeface="Arial" panose="020B0604020202020204" pitchFamily="34" charset="0"/>
                  </a:rPr>
                  <a:t>Ta </a:t>
                </a:r>
                <a:r>
                  <a:rPr lang="en-US" sz="4400" dirty="0" err="1">
                    <a:effectLst/>
                    <a:latin typeface="Arial" panose="020B0604020202020204" pitchFamily="34" charset="0"/>
                    <a:ea typeface="Calibri" panose="020F0502020204030204" pitchFamily="34" charset="0"/>
                    <a:cs typeface="Arial" panose="020B0604020202020204" pitchFamily="34" charset="0"/>
                  </a:rPr>
                  <a:t>nói</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số</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được</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làm</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tròn</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đến</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số</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dirty="0" smtClean="0">
                        <a:effectLst/>
                        <a:latin typeface="Cambria Math" panose="02040503050406030204" pitchFamily="18" charset="0"/>
                        <a:ea typeface="Calibri" panose="020F0502020204030204" pitchFamily="34" charset="0"/>
                        <a:cs typeface="Arial" panose="020B0604020202020204" pitchFamily="34" charset="0"/>
                      </a:rPr>
                      <m:t>𝑏</m:t>
                    </m:r>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với</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độ</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chính</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xác</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dirty="0" smtClean="0">
                        <a:effectLst/>
                        <a:latin typeface="Cambria Math" panose="02040503050406030204" pitchFamily="18" charset="0"/>
                        <a:ea typeface="Calibri" panose="020F0502020204030204" pitchFamily="34" charset="0"/>
                        <a:cs typeface="Arial" panose="020B0604020202020204" pitchFamily="34" charset="0"/>
                      </a:rPr>
                      <m:t>𝑑</m:t>
                    </m:r>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nếu</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khoảng</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cách</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giữa</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điểm</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dirty="0" smtClean="0">
                        <a:effectLst/>
                        <a:latin typeface="Cambria Math" panose="02040503050406030204" pitchFamily="18" charset="0"/>
                        <a:ea typeface="Calibri" panose="020F0502020204030204" pitchFamily="34" charset="0"/>
                        <a:cs typeface="Arial" panose="020B0604020202020204" pitchFamily="34" charset="0"/>
                      </a:rPr>
                      <m:t>𝑎</m:t>
                    </m:r>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và</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điểm</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dirty="0" smtClean="0">
                        <a:effectLst/>
                        <a:latin typeface="Cambria Math" panose="02040503050406030204" pitchFamily="18" charset="0"/>
                        <a:ea typeface="Calibri" panose="020F0502020204030204" pitchFamily="34" charset="0"/>
                        <a:cs typeface="Arial" panose="020B0604020202020204" pitchFamily="34" charset="0"/>
                      </a:rPr>
                      <m:t>𝑏</m:t>
                    </m:r>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trên</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trục</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số</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không</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vượt</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quá</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dirty="0" smtClean="0">
                        <a:effectLst/>
                        <a:latin typeface="Cambria Math" panose="02040503050406030204" pitchFamily="18" charset="0"/>
                        <a:ea typeface="Calibri" panose="020F0502020204030204" pitchFamily="34" charset="0"/>
                        <a:cs typeface="Arial" panose="020B0604020202020204" pitchFamily="34" charset="0"/>
                      </a:rPr>
                      <m:t>𝑑</m:t>
                    </m:r>
                  </m:oMath>
                </a14:m>
                <a:r>
                  <a:rPr lang="vi-VN" sz="4400" dirty="0">
                    <a:effectLst/>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Hộp Văn bản 8">
                <a:extLst>
                  <a:ext uri="{FF2B5EF4-FFF2-40B4-BE49-F238E27FC236}">
                    <a16:creationId xmlns:a16="http://schemas.microsoft.com/office/drawing/2014/main" id="{22B12F83-3354-3656-D011-F0B33FD8F8DE}"/>
                  </a:ext>
                </a:extLst>
              </p:cNvPr>
              <p:cNvSpPr txBox="1">
                <a:spLocks noRot="1" noChangeAspect="1" noMove="1" noResize="1" noEditPoints="1" noAdjustHandles="1" noChangeArrowheads="1" noChangeShapeType="1" noTextEdit="1"/>
              </p:cNvSpPr>
              <p:nvPr/>
            </p:nvSpPr>
            <p:spPr>
              <a:xfrm>
                <a:off x="6058021" y="3302868"/>
                <a:ext cx="9565480" cy="4029501"/>
              </a:xfrm>
              <a:prstGeom prst="rect">
                <a:avLst/>
              </a:prstGeom>
              <a:blipFill>
                <a:blip r:embed="rId14"/>
                <a:stretch>
                  <a:fillRect l="-2613" r="-2549" b="-620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09EE6764-1937-3920-BE76-D81EB6760E0A}"/>
              </a:ext>
            </a:extLst>
          </p:cNvPr>
          <p:cNvSpPr/>
          <p:nvPr/>
        </p:nvSpPr>
        <p:spPr>
          <a:xfrm>
            <a:off x="2073444" y="938392"/>
            <a:ext cx="14141112" cy="8410216"/>
          </a:xfrm>
          <a:custGeom>
            <a:avLst/>
            <a:gdLst/>
            <a:ahLst/>
            <a:cxnLst/>
            <a:rect l="l" t="t" r="r" b="b"/>
            <a:pathLst>
              <a:path w="8600311" h="3003674">
                <a:moveTo>
                  <a:pt x="8597771" y="645160"/>
                </a:moveTo>
                <a:cubicBezTo>
                  <a:pt x="8600311" y="488950"/>
                  <a:pt x="8578721" y="30480"/>
                  <a:pt x="8578721" y="30480"/>
                </a:cubicBezTo>
                <a:cubicBezTo>
                  <a:pt x="8578721" y="30480"/>
                  <a:pt x="8193911" y="40640"/>
                  <a:pt x="6272714" y="40640"/>
                </a:cubicBezTo>
                <a:cubicBezTo>
                  <a:pt x="5751672"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155314"/>
                  <a:pt x="21590" y="2347084"/>
                </a:cubicBezTo>
                <a:cubicBezTo>
                  <a:pt x="6350" y="2592194"/>
                  <a:pt x="0" y="2965574"/>
                  <a:pt x="0" y="2965574"/>
                </a:cubicBezTo>
                <a:cubicBezTo>
                  <a:pt x="204470" y="2996054"/>
                  <a:pt x="450850" y="3003674"/>
                  <a:pt x="657860" y="3001135"/>
                </a:cubicBezTo>
                <a:cubicBezTo>
                  <a:pt x="891540" y="3001135"/>
                  <a:pt x="5147262" y="3001135"/>
                  <a:pt x="5147262" y="3001135"/>
                </a:cubicBezTo>
                <a:lnTo>
                  <a:pt x="8558401" y="2987164"/>
                </a:lnTo>
                <a:cubicBezTo>
                  <a:pt x="8558401" y="2987164"/>
                  <a:pt x="8597771" y="2284854"/>
                  <a:pt x="8597771" y="2159124"/>
                </a:cubicBezTo>
                <a:cubicBezTo>
                  <a:pt x="8597771" y="1985134"/>
                  <a:pt x="8595231" y="803910"/>
                  <a:pt x="8597771" y="645160"/>
                </a:cubicBezTo>
                <a:close/>
              </a:path>
            </a:pathLst>
          </a:custGeom>
          <a:solidFill>
            <a:srgbClr val="FFFFFF"/>
          </a:solidFill>
        </p:spPr>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860"/>
          <a:stretch>
            <a:fillRect/>
          </a:stretch>
        </p:blipFill>
        <p:spPr>
          <a:xfrm>
            <a:off x="-65072" y="8649899"/>
            <a:ext cx="1709107" cy="1637101"/>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89028">
            <a:off x="2407496" y="2729304"/>
            <a:ext cx="1660274" cy="38503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53063"/>
          <a:stretch>
            <a:fillRect/>
          </a:stretch>
        </p:blipFill>
        <p:spPr>
          <a:xfrm rot="-8598904">
            <a:off x="-476034" y="60909"/>
            <a:ext cx="1857649" cy="149440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11907" b="21056"/>
          <a:stretch>
            <a:fillRect/>
          </a:stretch>
        </p:blipFill>
        <p:spPr>
          <a:xfrm>
            <a:off x="17440847" y="9468449"/>
            <a:ext cx="938824" cy="881375"/>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17429"/>
          <a:stretch>
            <a:fillRect/>
          </a:stretch>
        </p:blipFill>
        <p:spPr>
          <a:xfrm>
            <a:off x="15448408" y="-57536"/>
            <a:ext cx="1810892" cy="1757259"/>
          </a:xfrm>
          <a:prstGeom prst="rect">
            <a:avLst/>
          </a:prstGeom>
        </p:spPr>
      </p:pic>
      <p:sp>
        <p:nvSpPr>
          <p:cNvPr id="3" name="Hình Bầu dục 2">
            <a:extLst>
              <a:ext uri="{FF2B5EF4-FFF2-40B4-BE49-F238E27FC236}">
                <a16:creationId xmlns:a16="http://schemas.microsoft.com/office/drawing/2014/main" id="{5A8E8B2C-A4A4-40ED-C908-602590C105E4}"/>
              </a:ext>
            </a:extLst>
          </p:cNvPr>
          <p:cNvSpPr/>
          <p:nvPr/>
        </p:nvSpPr>
        <p:spPr>
          <a:xfrm>
            <a:off x="2566773" y="1305869"/>
            <a:ext cx="2704531" cy="1312689"/>
          </a:xfrm>
          <a:prstGeom prst="ellipse">
            <a:avLst/>
          </a:prstGeom>
          <a:solidFill>
            <a:srgbClr val="F05652"/>
          </a:solidFill>
          <a:ln>
            <a:solidFill>
              <a:srgbClr val="F05652"/>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err="1">
                <a:solidFill>
                  <a:schemeClr val="bg1"/>
                </a:solidFill>
                <a:latin typeface="Arial" panose="020B0604020202020204" pitchFamily="34" charset="0"/>
                <a:cs typeface="Arial" panose="020B0604020202020204" pitchFamily="34" charset="0"/>
              </a:rPr>
              <a:t>Ví</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dụ</a:t>
            </a:r>
            <a:r>
              <a:rPr lang="en-US" sz="4000" b="1" dirty="0">
                <a:solidFill>
                  <a:schemeClr val="bg1"/>
                </a:solidFill>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597F6C84-BFF4-B068-1AF3-7CB45472FAF9}"/>
                  </a:ext>
                </a:extLst>
              </p:cNvPr>
              <p:cNvSpPr txBox="1"/>
              <p:nvPr/>
            </p:nvSpPr>
            <p:spPr>
              <a:xfrm>
                <a:off x="5470842" y="1266152"/>
                <a:ext cx="10591800" cy="1651671"/>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tròn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12 350 </m:t>
                    </m:r>
                  </m:oMath>
                </a14:m>
                <a:r>
                  <a:rPr lang="en-US" sz="3600" dirty="0" err="1">
                    <a:latin typeface="Arial" panose="020B0604020202020204" pitchFamily="34" charset="0"/>
                    <a:cs typeface="Arial" panose="020B0604020202020204" pitchFamily="34" charset="0"/>
                  </a:rPr>
                  <a:t>đến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Vì</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tròn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xác</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50</m:t>
                    </m:r>
                  </m:oMath>
                </a14:m>
                <a:r>
                  <a:rPr lang="en-US" sz="3600" dirty="0">
                    <a:latin typeface="Arial" panose="020B0604020202020204" pitchFamily="34" charset="0"/>
                    <a:cs typeface="Arial" panose="020B0604020202020204" pitchFamily="34" charset="0"/>
                  </a:rPr>
                  <a:t>?</a:t>
                </a:r>
              </a:p>
            </p:txBody>
          </p:sp>
        </mc:Choice>
        <mc:Fallback xmlns="">
          <p:sp>
            <p:nvSpPr>
              <p:cNvPr id="4" name="Hộp Văn bản 3">
                <a:extLst>
                  <a:ext uri="{FF2B5EF4-FFF2-40B4-BE49-F238E27FC236}">
                    <a16:creationId xmlns:a16="http://schemas.microsoft.com/office/drawing/2014/main" id="{597F6C84-BFF4-B068-1AF3-7CB45472FAF9}"/>
                  </a:ext>
                </a:extLst>
              </p:cNvPr>
              <p:cNvSpPr txBox="1">
                <a:spLocks noRot="1" noChangeAspect="1" noMove="1" noResize="1" noEditPoints="1" noAdjustHandles="1" noChangeArrowheads="1" noChangeShapeType="1" noTextEdit="1"/>
              </p:cNvSpPr>
              <p:nvPr/>
            </p:nvSpPr>
            <p:spPr>
              <a:xfrm>
                <a:off x="5470842" y="1266152"/>
                <a:ext cx="10591800" cy="1651671"/>
              </a:xfrm>
              <a:prstGeom prst="rect">
                <a:avLst/>
              </a:prstGeom>
              <a:blipFill>
                <a:blip r:embed="rId12"/>
                <a:stretch>
                  <a:fillRect l="-1726" r="-1726" b="-12915"/>
                </a:stretch>
              </a:blipFill>
            </p:spPr>
            <p:txBody>
              <a:bodyPr/>
              <a:lstStyle/>
              <a:p>
                <a:r>
                  <a:rPr lang="en-US">
                    <a:noFill/>
                  </a:rPr>
                  <a:t> </a:t>
                </a:r>
              </a:p>
            </p:txBody>
          </p:sp>
        </mc:Fallback>
      </mc:AlternateContent>
      <p:sp>
        <p:nvSpPr>
          <p:cNvPr id="5" name="Hộp Văn bản 4">
            <a:extLst>
              <a:ext uri="{FF2B5EF4-FFF2-40B4-BE49-F238E27FC236}">
                <a16:creationId xmlns:a16="http://schemas.microsoft.com/office/drawing/2014/main" id="{75F7FDC8-0C03-424B-113A-9E7B33D814FC}"/>
              </a:ext>
            </a:extLst>
          </p:cNvPr>
          <p:cNvSpPr txBox="1"/>
          <p:nvPr/>
        </p:nvSpPr>
        <p:spPr>
          <a:xfrm>
            <a:off x="7543800" y="3245582"/>
            <a:ext cx="32004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2ADB66FD-FA75-3CCD-8B41-4CA4EFD8B45C}"/>
                  </a:ext>
                </a:extLst>
              </p:cNvPr>
              <p:cNvSpPr txBox="1"/>
              <p:nvPr/>
            </p:nvSpPr>
            <p:spPr>
              <a:xfrm>
                <a:off x="2566773" y="4305300"/>
                <a:ext cx="13359027" cy="3313664"/>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Khi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tròn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12 350 </m:t>
                    </m:r>
                  </m:oMath>
                </a14:m>
                <a:r>
                  <a:rPr lang="en-US" sz="3600" dirty="0" err="1">
                    <a:latin typeface="Arial" panose="020B0604020202020204" pitchFamily="34" charset="0"/>
                    <a:cs typeface="Arial" panose="020B0604020202020204" pitchFamily="34" charset="0"/>
                  </a:rPr>
                  <a:t>đến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trăm</a:t>
                </a:r>
                <a:r>
                  <a:rPr lang="en-US" sz="3600" dirty="0">
                    <a:latin typeface="Arial" panose="020B0604020202020204" pitchFamily="34" charset="0"/>
                    <a:cs typeface="Arial" panose="020B0604020202020204" pitchFamily="34" charset="0"/>
                  </a:rPr>
                  <a:t> ta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112 400</m:t>
                    </m:r>
                  </m:oMath>
                </a14:m>
                <a:r>
                  <a:rPr lang="en-US" sz="3600" dirty="0">
                    <a:latin typeface="Arial" panose="020B0604020202020204" pitchFamily="34" charset="0"/>
                    <a:cs typeface="Arial" panose="020B0604020202020204" pitchFamily="34" charset="0"/>
                  </a:rPr>
                  <a:t>. </a:t>
                </a:r>
              </a:p>
              <a:p>
                <a:pPr algn="just">
                  <a:lnSpc>
                    <a:spcPct val="150000"/>
                  </a:lnSpc>
                </a:pPr>
                <a:r>
                  <a:rPr lang="en-US" sz="3600" dirty="0" err="1">
                    <a:latin typeface="Arial" panose="020B0604020202020204" pitchFamily="34" charset="0"/>
                    <a:cs typeface="Arial" panose="020B0604020202020204" pitchFamily="34" charset="0"/>
                  </a:rPr>
                  <a:t>Khoảng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điểm</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12 400</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điểm</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12 350</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trục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12 400 – 12 350 = 50</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Khoảng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vượt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quá</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50</m:t>
                    </m:r>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Vậy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12 350</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tròn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12 400</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xác</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50</m:t>
                    </m:r>
                  </m:oMath>
                </a14:m>
                <a:r>
                  <a:rPr lang="en-US" sz="3600" dirty="0">
                    <a:latin typeface="Arial" panose="020B0604020202020204" pitchFamily="34" charset="0"/>
                    <a:cs typeface="Arial" panose="020B0604020202020204" pitchFamily="34" charset="0"/>
                  </a:rPr>
                  <a:t>.</a:t>
                </a:r>
              </a:p>
            </p:txBody>
          </p:sp>
        </mc:Choice>
        <mc:Fallback xmlns="">
          <p:sp>
            <p:nvSpPr>
              <p:cNvPr id="6" name="Hộp Văn bản 5">
                <a:extLst>
                  <a:ext uri="{FF2B5EF4-FFF2-40B4-BE49-F238E27FC236}">
                    <a16:creationId xmlns:a16="http://schemas.microsoft.com/office/drawing/2014/main" id="{2ADB66FD-FA75-3CCD-8B41-4CA4EFD8B45C}"/>
                  </a:ext>
                </a:extLst>
              </p:cNvPr>
              <p:cNvSpPr txBox="1">
                <a:spLocks noRot="1" noChangeAspect="1" noMove="1" noResize="1" noEditPoints="1" noAdjustHandles="1" noChangeArrowheads="1" noChangeShapeType="1" noTextEdit="1"/>
              </p:cNvSpPr>
              <p:nvPr/>
            </p:nvSpPr>
            <p:spPr>
              <a:xfrm>
                <a:off x="2566773" y="4305300"/>
                <a:ext cx="13359027" cy="3313664"/>
              </a:xfrm>
              <a:prstGeom prst="rect">
                <a:avLst/>
              </a:prstGeom>
              <a:blipFill>
                <a:blip r:embed="rId13"/>
                <a:stretch>
                  <a:fillRect l="-1369" r="-1369" b="-5882"/>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7110"/>
          <a:stretch>
            <a:fillRect/>
          </a:stretch>
        </p:blipFill>
        <p:spPr>
          <a:xfrm>
            <a:off x="16593207" y="8895737"/>
            <a:ext cx="1826648" cy="1458066"/>
          </a:xfrm>
          <a:prstGeom prst="rect">
            <a:avLst/>
          </a:prstGeom>
        </p:spPr>
      </p:pic>
      <p:sp>
        <p:nvSpPr>
          <p:cNvPr id="4" name="Freeform 4"/>
          <p:cNvSpPr/>
          <p:nvPr/>
        </p:nvSpPr>
        <p:spPr>
          <a:xfrm>
            <a:off x="1290448" y="609928"/>
            <a:ext cx="16104350" cy="9331624"/>
          </a:xfrm>
          <a:custGeom>
            <a:avLst/>
            <a:gdLst/>
            <a:ahLst/>
            <a:cxnLst/>
            <a:rect l="l" t="t" r="r" b="b"/>
            <a:pathLst>
              <a:path w="8600311" h="3003674">
                <a:moveTo>
                  <a:pt x="8597771" y="645160"/>
                </a:moveTo>
                <a:cubicBezTo>
                  <a:pt x="8600311" y="488950"/>
                  <a:pt x="8578721" y="30480"/>
                  <a:pt x="8578721" y="30480"/>
                </a:cubicBezTo>
                <a:cubicBezTo>
                  <a:pt x="8578721" y="30480"/>
                  <a:pt x="8193911" y="40640"/>
                  <a:pt x="6272714" y="40640"/>
                </a:cubicBezTo>
                <a:cubicBezTo>
                  <a:pt x="5751672"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155314"/>
                  <a:pt x="21590" y="2347084"/>
                </a:cubicBezTo>
                <a:cubicBezTo>
                  <a:pt x="6350" y="2592194"/>
                  <a:pt x="0" y="2965574"/>
                  <a:pt x="0" y="2965574"/>
                </a:cubicBezTo>
                <a:cubicBezTo>
                  <a:pt x="204470" y="2996054"/>
                  <a:pt x="450850" y="3003674"/>
                  <a:pt x="657860" y="3001135"/>
                </a:cubicBezTo>
                <a:cubicBezTo>
                  <a:pt x="891540" y="3001135"/>
                  <a:pt x="5147262" y="3001135"/>
                  <a:pt x="5147262" y="3001135"/>
                </a:cubicBezTo>
                <a:lnTo>
                  <a:pt x="8558401" y="2987164"/>
                </a:lnTo>
                <a:cubicBezTo>
                  <a:pt x="8558401" y="2987164"/>
                  <a:pt x="8597771" y="2284854"/>
                  <a:pt x="8597771" y="2159124"/>
                </a:cubicBezTo>
                <a:cubicBezTo>
                  <a:pt x="8597771" y="1985134"/>
                  <a:pt x="8595231" y="803910"/>
                  <a:pt x="8597771" y="645160"/>
                </a:cubicBezTo>
                <a:close/>
              </a:path>
            </a:pathLst>
          </a:custGeom>
          <a:solidFill>
            <a:srgbClr val="FFFFFF"/>
          </a:solidFill>
        </p:spPr>
      </p:sp>
      <p:pic>
        <p:nvPicPr>
          <p:cNvPr id="22"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05958">
            <a:off x="8588484" y="9396361"/>
            <a:ext cx="1230357" cy="629826"/>
          </a:xfrm>
          <a:prstGeom prst="rect">
            <a:avLst/>
          </a:prstGeom>
        </p:spPr>
      </p:pic>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27027" b="27027"/>
          <a:stretch>
            <a:fillRect/>
          </a:stretch>
        </p:blipFill>
        <p:spPr>
          <a:xfrm rot="-10800000" flipH="1">
            <a:off x="0" y="0"/>
            <a:ext cx="2016618" cy="1264970"/>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67000" y="612475"/>
            <a:ext cx="1650789" cy="382831"/>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53063"/>
          <a:stretch>
            <a:fillRect/>
          </a:stretch>
        </p:blipFill>
        <p:spPr>
          <a:xfrm rot="-8598904">
            <a:off x="-305951" y="8877565"/>
            <a:ext cx="1857649" cy="1494408"/>
          </a:xfrm>
          <a:prstGeom prst="rect">
            <a:avLst/>
          </a:prstGeom>
        </p:spPr>
      </p:pic>
      <p:pic>
        <p:nvPicPr>
          <p:cNvPr id="26"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42194">
            <a:off x="17404263" y="126204"/>
            <a:ext cx="625722" cy="1686996"/>
          </a:xfrm>
          <a:prstGeom prst="rect">
            <a:avLst/>
          </a:prstGeom>
        </p:spPr>
      </p:pic>
      <p:sp>
        <p:nvSpPr>
          <p:cNvPr id="7" name="Hình Bầu dục 6">
            <a:extLst>
              <a:ext uri="{FF2B5EF4-FFF2-40B4-BE49-F238E27FC236}">
                <a16:creationId xmlns:a16="http://schemas.microsoft.com/office/drawing/2014/main" id="{842578E8-6C2C-ABCB-5605-00BB3EFCAAE5}"/>
              </a:ext>
            </a:extLst>
          </p:cNvPr>
          <p:cNvSpPr/>
          <p:nvPr/>
        </p:nvSpPr>
        <p:spPr>
          <a:xfrm>
            <a:off x="2438400" y="2097585"/>
            <a:ext cx="2704531" cy="1312689"/>
          </a:xfrm>
          <a:prstGeom prst="ellipse">
            <a:avLst/>
          </a:prstGeom>
          <a:solidFill>
            <a:srgbClr val="F05652"/>
          </a:solidFill>
          <a:ln>
            <a:solidFill>
              <a:srgbClr val="F05652"/>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err="1">
                <a:solidFill>
                  <a:schemeClr val="bg1"/>
                </a:solidFill>
                <a:latin typeface="Arial" panose="020B0604020202020204" pitchFamily="34" charset="0"/>
                <a:cs typeface="Arial" panose="020B0604020202020204" pitchFamily="34" charset="0"/>
              </a:rPr>
              <a:t>Ví</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dụ</a:t>
            </a:r>
            <a:r>
              <a:rPr lang="en-US" sz="4000" b="1" dirty="0">
                <a:solidFill>
                  <a:schemeClr val="bg1"/>
                </a:solidFill>
                <a:latin typeface="Arial" panose="020B0604020202020204" pitchFamily="34" charset="0"/>
                <a:cs typeface="Arial" panose="020B0604020202020204" pitchFamily="34" charset="0"/>
              </a:rPr>
              <a:t> 3</a:t>
            </a:r>
          </a:p>
        </p:txBody>
      </p:sp>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F032BE2C-5F1A-9840-B84B-6FC1B8C4B43E}"/>
                  </a:ext>
                </a:extLst>
              </p:cNvPr>
              <p:cNvSpPr txBox="1"/>
              <p:nvPr/>
            </p:nvSpPr>
            <p:spPr>
              <a:xfrm>
                <a:off x="5440513" y="1706443"/>
                <a:ext cx="11260976"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78,362</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0,05</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−3,2475 </m:t>
                    </m:r>
                  </m:oMath>
                </a14:m>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0,005</m:t>
                    </m:r>
                  </m:oMath>
                </a14:m>
                <a:r>
                  <a:rPr lang="en-US" sz="4000" dirty="0">
                    <a:latin typeface="Arial" panose="020B0604020202020204" pitchFamily="34" charset="0"/>
                    <a:cs typeface="Arial" panose="020B0604020202020204" pitchFamily="34" charset="0"/>
                  </a:rPr>
                  <a:t>.</a:t>
                </a:r>
              </a:p>
            </p:txBody>
          </p:sp>
        </mc:Choice>
        <mc:Fallback xmlns="">
          <p:sp>
            <p:nvSpPr>
              <p:cNvPr id="8" name="Hộp Văn bản 7">
                <a:extLst>
                  <a:ext uri="{FF2B5EF4-FFF2-40B4-BE49-F238E27FC236}">
                    <a16:creationId xmlns:a16="http://schemas.microsoft.com/office/drawing/2014/main" id="{F032BE2C-5F1A-9840-B84B-6FC1B8C4B43E}"/>
                  </a:ext>
                </a:extLst>
              </p:cNvPr>
              <p:cNvSpPr txBox="1">
                <a:spLocks noRot="1" noChangeAspect="1" noMove="1" noResize="1" noEditPoints="1" noAdjustHandles="1" noChangeArrowheads="1" noChangeShapeType="1" noTextEdit="1"/>
              </p:cNvSpPr>
              <p:nvPr/>
            </p:nvSpPr>
            <p:spPr>
              <a:xfrm>
                <a:off x="5440513" y="1706443"/>
                <a:ext cx="11260976" cy="1824923"/>
              </a:xfrm>
              <a:prstGeom prst="rect">
                <a:avLst/>
              </a:prstGeom>
              <a:blipFill>
                <a:blip r:embed="rId14"/>
                <a:stretch>
                  <a:fillRect l="-1894" b="-13712"/>
                </a:stretch>
              </a:blipFill>
            </p:spPr>
            <p:txBody>
              <a:bodyPr/>
              <a:lstStyle/>
              <a:p>
                <a:r>
                  <a:rPr lang="en-US">
                    <a:noFill/>
                  </a:rPr>
                  <a:t> </a:t>
                </a:r>
              </a:p>
            </p:txBody>
          </p:sp>
        </mc:Fallback>
      </mc:AlternateContent>
      <p:sp>
        <p:nvSpPr>
          <p:cNvPr id="9" name="Hộp Văn bản 8">
            <a:extLst>
              <a:ext uri="{FF2B5EF4-FFF2-40B4-BE49-F238E27FC236}">
                <a16:creationId xmlns:a16="http://schemas.microsoft.com/office/drawing/2014/main" id="{C5791289-5536-7103-41AF-AC35DBEF34BD}"/>
              </a:ext>
            </a:extLst>
          </p:cNvPr>
          <p:cNvSpPr txBox="1"/>
          <p:nvPr/>
        </p:nvSpPr>
        <p:spPr>
          <a:xfrm>
            <a:off x="7467600" y="4071006"/>
            <a:ext cx="33528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F8990060-5E79-E124-12DB-59299E649ECE}"/>
                  </a:ext>
                </a:extLst>
              </p:cNvPr>
              <p:cNvSpPr txBox="1"/>
              <p:nvPr/>
            </p:nvSpPr>
            <p:spPr>
              <a:xfrm>
                <a:off x="3151875" y="5908427"/>
                <a:ext cx="11984249" cy="274825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78,362</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0,05</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mười</a:t>
                </a:r>
                <a:r>
                  <a:rPr lang="en-US" sz="4000" dirty="0">
                    <a:latin typeface="Arial" panose="020B0604020202020204" pitchFamily="34" charset="0"/>
                    <a:cs typeface="Arial" panose="020B0604020202020204" pitchFamily="34" charset="0"/>
                  </a:rPr>
                  <a:t>. </a:t>
                </a:r>
              </a:p>
              <a:p>
                <a:pPr algn="just">
                  <a:lnSpc>
                    <a:spcPct val="150000"/>
                  </a:lnSpc>
                </a:pPr>
                <a:r>
                  <a:rPr lang="en-US" sz="4000" dirty="0" err="1">
                    <a:latin typeface="Arial" panose="020B0604020202020204" pitchFamily="34" charset="0"/>
                    <a:cs typeface="Arial" panose="020B0604020202020204" pitchFamily="34" charset="0"/>
                  </a:rPr>
                  <a:t>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tắc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78,362</m:t>
                    </m:r>
                    <m:r>
                      <a:rPr lang="en-US" sz="4000" i="1" dirty="0" smtClean="0">
                        <a:latin typeface="Cambria Math" panose="02040503050406030204" pitchFamily="18" charset="0"/>
                        <a:ea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78,4</m:t>
                    </m:r>
                  </m:oMath>
                </a14:m>
                <a:r>
                  <a:rPr lang="en-US" sz="4000" dirty="0">
                    <a:latin typeface="Arial" panose="020B0604020202020204" pitchFamily="34" charset="0"/>
                    <a:cs typeface="Arial" panose="020B0604020202020204" pitchFamily="34" charset="0"/>
                  </a:rPr>
                  <a:t>.</a:t>
                </a:r>
              </a:p>
            </p:txBody>
          </p:sp>
        </mc:Choice>
        <mc:Fallback xmlns="">
          <p:sp>
            <p:nvSpPr>
              <p:cNvPr id="14" name="Hộp Văn bản 13">
                <a:extLst>
                  <a:ext uri="{FF2B5EF4-FFF2-40B4-BE49-F238E27FC236}">
                    <a16:creationId xmlns:a16="http://schemas.microsoft.com/office/drawing/2014/main" id="{F8990060-5E79-E124-12DB-59299E649ECE}"/>
                  </a:ext>
                </a:extLst>
              </p:cNvPr>
              <p:cNvSpPr txBox="1">
                <a:spLocks noRot="1" noChangeAspect="1" noMove="1" noResize="1" noEditPoints="1" noAdjustHandles="1" noChangeArrowheads="1" noChangeShapeType="1" noTextEdit="1"/>
              </p:cNvSpPr>
              <p:nvPr/>
            </p:nvSpPr>
            <p:spPr>
              <a:xfrm>
                <a:off x="3151875" y="5908427"/>
                <a:ext cx="11984249" cy="2748253"/>
              </a:xfrm>
              <a:prstGeom prst="rect">
                <a:avLst/>
              </a:prstGeom>
              <a:blipFill>
                <a:blip r:embed="rId15"/>
                <a:stretch>
                  <a:fillRect l="-1780" r="-1831" b="-8647"/>
                </a:stretch>
              </a:blipFill>
            </p:spPr>
            <p:txBody>
              <a:bodyPr/>
              <a:lstStyle/>
              <a:p>
                <a:r>
                  <a:rPr lang="en-US">
                    <a:noFill/>
                  </a:rPr>
                  <a:t> </a:t>
                </a:r>
              </a:p>
            </p:txBody>
          </p:sp>
        </mc:Fallback>
      </mc:AlternateContent>
      <p:pic>
        <p:nvPicPr>
          <p:cNvPr id="3" name="Picture 5">
            <a:extLst>
              <a:ext uri="{FF2B5EF4-FFF2-40B4-BE49-F238E27FC236}">
                <a16:creationId xmlns:a16="http://schemas.microsoft.com/office/drawing/2014/main" id="{028C4785-F7A7-6A1B-B1AA-B94EF919EE42}"/>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17280" y="4353132"/>
            <a:ext cx="1642240" cy="1929983"/>
          </a:xfrm>
          <a:prstGeom prst="rect">
            <a:avLst/>
          </a:prstGeom>
        </p:spPr>
      </p:pic>
      <p:pic>
        <p:nvPicPr>
          <p:cNvPr id="5" name="Picture 6">
            <a:extLst>
              <a:ext uri="{FF2B5EF4-FFF2-40B4-BE49-F238E27FC236}">
                <a16:creationId xmlns:a16="http://schemas.microsoft.com/office/drawing/2014/main" id="{2EDCE69D-B35E-03B9-E55B-B4872DD3A5F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4734005" y="4141295"/>
            <a:ext cx="2055721" cy="16371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3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927" b="16666"/>
          <a:stretch>
            <a:fillRect/>
          </a:stretch>
        </p:blipFill>
        <p:spPr>
          <a:xfrm>
            <a:off x="-105257" y="7676727"/>
            <a:ext cx="4693283" cy="2773445"/>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16105">
            <a:off x="13252343" y="-930031"/>
            <a:ext cx="5881940" cy="1639401"/>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54476" b="27132"/>
          <a:stretch>
            <a:fillRect/>
          </a:stretch>
        </p:blipFill>
        <p:spPr>
          <a:xfrm>
            <a:off x="-65072" y="8812388"/>
            <a:ext cx="2565152" cy="1597599"/>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50955" b="13236"/>
          <a:stretch>
            <a:fillRect/>
          </a:stretch>
        </p:blipFill>
        <p:spPr>
          <a:xfrm>
            <a:off x="15722395" y="7600527"/>
            <a:ext cx="2657276" cy="2769275"/>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17166" b="25104"/>
          <a:stretch>
            <a:fillRect/>
          </a:stretch>
        </p:blipFill>
        <p:spPr>
          <a:xfrm>
            <a:off x="13955171" y="8812388"/>
            <a:ext cx="4476285" cy="1574783"/>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24338" t="24768"/>
          <a:stretch>
            <a:fillRect/>
          </a:stretch>
        </p:blipFill>
        <p:spPr>
          <a:xfrm>
            <a:off x="-65072" y="-30709"/>
            <a:ext cx="3097828" cy="1730530"/>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36824" y="5498358"/>
            <a:ext cx="1161360" cy="1089567"/>
          </a:xfrm>
          <a:prstGeom prst="rect">
            <a:avLst/>
          </a:prstGeom>
        </p:spPr>
      </p:pic>
      <p:pic>
        <p:nvPicPr>
          <p:cNvPr id="15" name="Picture 1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535400" y="981179"/>
            <a:ext cx="2065530" cy="479013"/>
          </a:xfrm>
          <a:prstGeom prst="rect">
            <a:avLst/>
          </a:prstGeom>
        </p:spPr>
      </p:pic>
      <p:pic>
        <p:nvPicPr>
          <p:cNvPr id="16"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5283217" y="3925626"/>
            <a:ext cx="1820192" cy="1217874"/>
          </a:xfrm>
          <a:prstGeom prst="rect">
            <a:avLst/>
          </a:prstGeom>
        </p:spPr>
      </p:pic>
      <p:sp>
        <p:nvSpPr>
          <p:cNvPr id="2" name="Hình Bầu dục 1">
            <a:extLst>
              <a:ext uri="{FF2B5EF4-FFF2-40B4-BE49-F238E27FC236}">
                <a16:creationId xmlns:a16="http://schemas.microsoft.com/office/drawing/2014/main" id="{29828B63-E246-C8BE-6D15-0FA606A9CA0F}"/>
              </a:ext>
            </a:extLst>
          </p:cNvPr>
          <p:cNvSpPr/>
          <p:nvPr/>
        </p:nvSpPr>
        <p:spPr>
          <a:xfrm>
            <a:off x="889118" y="1370207"/>
            <a:ext cx="2704531" cy="1312689"/>
          </a:xfrm>
          <a:prstGeom prst="ellipse">
            <a:avLst/>
          </a:prstGeom>
          <a:solidFill>
            <a:srgbClr val="F05652"/>
          </a:solidFill>
          <a:ln>
            <a:solidFill>
              <a:srgbClr val="F05652"/>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err="1">
                <a:solidFill>
                  <a:schemeClr val="bg1"/>
                </a:solidFill>
                <a:latin typeface="Arial" panose="020B0604020202020204" pitchFamily="34" charset="0"/>
                <a:cs typeface="Arial" panose="020B0604020202020204" pitchFamily="34" charset="0"/>
              </a:rPr>
              <a:t>Ví</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dụ</a:t>
            </a:r>
            <a:r>
              <a:rPr lang="en-US" sz="4000" b="1" dirty="0">
                <a:solidFill>
                  <a:schemeClr val="bg1"/>
                </a:solidFill>
                <a:latin typeface="Arial" panose="020B0604020202020204" pitchFamily="34" charset="0"/>
                <a:cs typeface="Arial" panose="020B0604020202020204" pitchFamily="34" charset="0"/>
              </a:rPr>
              <a:t> 4</a:t>
            </a:r>
          </a:p>
        </p:txBody>
      </p:sp>
      <mc:AlternateContent xmlns:mc="http://schemas.openxmlformats.org/markup-compatibility/2006" xmlns:a14="http://schemas.microsoft.com/office/drawing/2010/main">
        <mc:Choice Requires="a14">
          <p:sp>
            <p:nvSpPr>
              <p:cNvPr id="3" name="Hộp Văn bản 2">
                <a:extLst>
                  <a:ext uri="{FF2B5EF4-FFF2-40B4-BE49-F238E27FC236}">
                    <a16:creationId xmlns:a16="http://schemas.microsoft.com/office/drawing/2014/main" id="{CC1BF0EC-C3F8-57C0-EB6A-3ABC9D6A4E42}"/>
                  </a:ext>
                </a:extLst>
              </p:cNvPr>
              <p:cNvSpPr txBox="1"/>
              <p:nvPr/>
            </p:nvSpPr>
            <p:spPr>
              <a:xfrm>
                <a:off x="4514501" y="652426"/>
                <a:ext cx="10972800" cy="274825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trăm</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 </a:t>
                </a:r>
                <a14:m>
                  <m:oMath xmlns:m="http://schemas.openxmlformats.org/officeDocument/2006/math">
                    <m:r>
                      <a:rPr lang="en-US" sz="4000" i="1" dirty="0" smtClean="0">
                        <a:latin typeface="Cambria Math" panose="02040503050406030204" pitchFamily="18" charset="0"/>
                        <a:cs typeface="Arial" panose="020B0604020202020204" pitchFamily="34" charset="0"/>
                      </a:rPr>
                      <m:t>2,27(8)</m:t>
                    </m:r>
                  </m:oMath>
                </a14:m>
                <a:r>
                  <a:rPr lang="en-US" sz="4000" dirty="0">
                    <a:latin typeface="Arial" panose="020B0604020202020204" pitchFamily="34" charset="0"/>
                    <a:cs typeface="Arial" panose="020B0604020202020204" pitchFamily="34" charset="0"/>
                  </a:rPr>
                  <a:t>				b) </a:t>
                </a:r>
                <a14:m>
                  <m:oMath xmlns:m="http://schemas.openxmlformats.org/officeDocument/2006/math">
                    <m:r>
                      <a:rPr lang="en-US" sz="4000" i="1" dirty="0" smtClean="0">
                        <a:latin typeface="Cambria Math" panose="02040503050406030204" pitchFamily="18" charset="0"/>
                        <a:cs typeface="Arial" panose="020B0604020202020204" pitchFamily="34" charset="0"/>
                      </a:rPr>
                      <m:t>3,141592653</m:t>
                    </m:r>
                  </m:oMath>
                </a14:m>
                <a:endParaRPr lang="en-US" sz="4000" dirty="0">
                  <a:latin typeface="Arial" panose="020B0604020202020204" pitchFamily="34" charset="0"/>
                  <a:cs typeface="Arial" panose="020B0604020202020204" pitchFamily="34" charset="0"/>
                </a:endParaRPr>
              </a:p>
            </p:txBody>
          </p:sp>
        </mc:Choice>
        <mc:Fallback xmlns="">
          <p:sp>
            <p:nvSpPr>
              <p:cNvPr id="3" name="Hộp Văn bản 2">
                <a:extLst>
                  <a:ext uri="{FF2B5EF4-FFF2-40B4-BE49-F238E27FC236}">
                    <a16:creationId xmlns:a16="http://schemas.microsoft.com/office/drawing/2014/main" id="{CC1BF0EC-C3F8-57C0-EB6A-3ABC9D6A4E42}"/>
                  </a:ext>
                </a:extLst>
              </p:cNvPr>
              <p:cNvSpPr txBox="1">
                <a:spLocks noRot="1" noChangeAspect="1" noMove="1" noResize="1" noEditPoints="1" noAdjustHandles="1" noChangeArrowheads="1" noChangeShapeType="1" noTextEdit="1"/>
              </p:cNvSpPr>
              <p:nvPr/>
            </p:nvSpPr>
            <p:spPr>
              <a:xfrm>
                <a:off x="4514501" y="652426"/>
                <a:ext cx="10972800" cy="2748253"/>
              </a:xfrm>
              <a:prstGeom prst="rect">
                <a:avLst/>
              </a:prstGeom>
              <a:blipFill>
                <a:blip r:embed="rId17"/>
                <a:stretch>
                  <a:fillRect l="-2000" r="-1944" b="-8647"/>
                </a:stretch>
              </a:blipFill>
            </p:spPr>
            <p:txBody>
              <a:bodyPr/>
              <a:lstStyle/>
              <a:p>
                <a:r>
                  <a:rPr lang="en-US">
                    <a:noFill/>
                  </a:rPr>
                  <a:t> </a:t>
                </a:r>
              </a:p>
            </p:txBody>
          </p:sp>
        </mc:Fallback>
      </mc:AlternateContent>
      <p:sp>
        <p:nvSpPr>
          <p:cNvPr id="4" name="Hộp Văn bản 3">
            <a:extLst>
              <a:ext uri="{FF2B5EF4-FFF2-40B4-BE49-F238E27FC236}">
                <a16:creationId xmlns:a16="http://schemas.microsoft.com/office/drawing/2014/main" id="{C1697B48-B7B2-31D2-40AE-E6325C7E6B9B}"/>
              </a:ext>
            </a:extLst>
          </p:cNvPr>
          <p:cNvSpPr txBox="1"/>
          <p:nvPr/>
        </p:nvSpPr>
        <p:spPr>
          <a:xfrm>
            <a:off x="7581900" y="3610591"/>
            <a:ext cx="31242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B98678BC-0719-8F33-436D-C17AC8986AEE}"/>
                  </a:ext>
                </a:extLst>
              </p:cNvPr>
              <p:cNvSpPr txBox="1"/>
              <p:nvPr/>
            </p:nvSpPr>
            <p:spPr>
              <a:xfrm>
                <a:off x="2678880" y="4489481"/>
                <a:ext cx="12841758"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2,27(8)=2,27888…</m:t>
                    </m:r>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a:latin typeface="Arial" panose="020B0604020202020204" pitchFamily="34" charset="0"/>
                    <a:cs typeface="Arial" panose="020B0604020202020204" pitchFamily="34" charset="0"/>
                  </a:rPr>
                  <a:t>Do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nghìn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8</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8&gt;5</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2,27(8) = 2,27888…≈2,28</m:t>
                    </m:r>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a:latin typeface="Arial" panose="020B0604020202020204" pitchFamily="34" charset="0"/>
                    <a:cs typeface="Arial" panose="020B0604020202020204" pitchFamily="34" charset="0"/>
                  </a:rPr>
                  <a:t>b) Do </a:t>
                </a:r>
                <a:r>
                  <a:rPr lang="en-US" sz="4000" dirty="0" err="1">
                    <a:latin typeface="Arial" panose="020B0604020202020204" pitchFamily="34" charset="0"/>
                    <a:cs typeface="Arial" panose="020B0604020202020204" pitchFamily="34" charset="0"/>
                  </a:rPr>
                  <a:t>chữ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nghìn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1</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1&lt;5</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3,141592653… 3,14</m:t>
                    </m:r>
                  </m:oMath>
                </a14:m>
                <a:r>
                  <a:rPr lang="en-US" sz="4000" dirty="0">
                    <a:latin typeface="Arial" panose="020B0604020202020204" pitchFamily="34" charset="0"/>
                    <a:cs typeface="Arial" panose="020B0604020202020204" pitchFamily="34" charset="0"/>
                  </a:rPr>
                  <a:t>.</a:t>
                </a:r>
              </a:p>
            </p:txBody>
          </p:sp>
        </mc:Choice>
        <mc:Fallback xmlns="">
          <p:sp>
            <p:nvSpPr>
              <p:cNvPr id="7" name="Hộp Văn bản 6">
                <a:extLst>
                  <a:ext uri="{FF2B5EF4-FFF2-40B4-BE49-F238E27FC236}">
                    <a16:creationId xmlns:a16="http://schemas.microsoft.com/office/drawing/2014/main" id="{B98678BC-0719-8F33-436D-C17AC8986AEE}"/>
                  </a:ext>
                </a:extLst>
              </p:cNvPr>
              <p:cNvSpPr txBox="1">
                <a:spLocks noRot="1" noChangeAspect="1" noMove="1" noResize="1" noEditPoints="1" noAdjustHandles="1" noChangeArrowheads="1" noChangeShapeType="1" noTextEdit="1"/>
              </p:cNvSpPr>
              <p:nvPr/>
            </p:nvSpPr>
            <p:spPr>
              <a:xfrm>
                <a:off x="2678880" y="4489481"/>
                <a:ext cx="12841758" cy="4594912"/>
              </a:xfrm>
              <a:prstGeom prst="rect">
                <a:avLst/>
              </a:prstGeom>
              <a:blipFill>
                <a:blip r:embed="rId18"/>
                <a:stretch>
                  <a:fillRect l="-1661" r="-1709" b="-4775"/>
                </a:stretch>
              </a:blipFill>
            </p:spPr>
            <p:txBody>
              <a:bodyPr/>
              <a:lstStyle/>
              <a:p>
                <a:r>
                  <a:rPr lang="en-US">
                    <a:noFill/>
                  </a:rPr>
                  <a:t> </a:t>
                </a:r>
              </a:p>
            </p:txBody>
          </p:sp>
        </mc:Fallback>
      </mc:AlternateContent>
    </p:spTree>
    <p:extLst>
      <p:ext uri="{BB962C8B-B14F-4D97-AF65-F5344CB8AC3E}">
        <p14:creationId xmlns:p14="http://schemas.microsoft.com/office/powerpoint/2010/main" val="200573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dissolve">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dissolve">
                                      <p:cBhvr>
                                        <p:cTn id="33" dur="500"/>
                                        <p:tgtEl>
                                          <p:spTgt spid="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dissolve">
                                      <p:cBhvr>
                                        <p:cTn id="3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41267" y="584177"/>
            <a:ext cx="16230600" cy="911864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28700" y="1341125"/>
            <a:ext cx="1327236" cy="146877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071867" y="7942164"/>
            <a:ext cx="776520" cy="1316136"/>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48681" y="9077325"/>
            <a:ext cx="380574" cy="645041"/>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52139">
            <a:off x="937112" y="8117301"/>
            <a:ext cx="1250669" cy="157316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197933" y="669901"/>
            <a:ext cx="3701495" cy="2947736"/>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00000">
            <a:off x="10529241" y="773043"/>
            <a:ext cx="484313" cy="464940"/>
          </a:xfrm>
          <a:prstGeom prst="rect">
            <a:avLst/>
          </a:prstGeom>
        </p:spPr>
      </p:pic>
      <mc:AlternateContent xmlns:mc="http://schemas.openxmlformats.org/markup-compatibility/2006" xmlns:a14="http://schemas.microsoft.com/office/drawing/2010/main">
        <mc:Choice Requires="a14">
          <p:sp>
            <p:nvSpPr>
              <p:cNvPr id="8" name="Hộp Văn bản 7">
                <a:extLst>
                  <a:ext uri="{FF2B5EF4-FFF2-40B4-BE49-F238E27FC236}">
                    <a16:creationId xmlns:a16="http://schemas.microsoft.com/office/drawing/2014/main" id="{68738B12-811E-876D-E8CD-409BE5AB9E82}"/>
                  </a:ext>
                </a:extLst>
              </p:cNvPr>
              <p:cNvSpPr txBox="1"/>
              <p:nvPr/>
            </p:nvSpPr>
            <p:spPr>
              <a:xfrm>
                <a:off x="2531734" y="4010419"/>
                <a:ext cx="13335000" cy="4029501"/>
              </a:xfrm>
              <a:prstGeom prst="rect">
                <a:avLst/>
              </a:prstGeom>
              <a:noFill/>
            </p:spPr>
            <p:txBody>
              <a:bodyPr wrap="square">
                <a:spAutoFit/>
              </a:bodyPr>
              <a:lstStyle/>
              <a:p>
                <a:pPr algn="just">
                  <a:lnSpc>
                    <a:spcPct val="150000"/>
                  </a:lnSpc>
                </a:pPr>
                <a:r>
                  <a:rPr lang="en-US" sz="4400" dirty="0" err="1">
                    <a:effectLst/>
                    <a:latin typeface="Arial" panose="020B0604020202020204" pitchFamily="34" charset="0"/>
                    <a:ea typeface="Calibri" panose="020F0502020204030204" pitchFamily="34" charset="0"/>
                    <a:cs typeface="Arial" panose="020B0604020202020204" pitchFamily="34" charset="0"/>
                  </a:rPr>
                  <a:t>Người</a:t>
                </a:r>
                <a:r>
                  <a:rPr lang="en-US" sz="4400" dirty="0">
                    <a:effectLst/>
                    <a:latin typeface="Arial" panose="020B0604020202020204" pitchFamily="34" charset="0"/>
                    <a:ea typeface="Calibri" panose="020F0502020204030204" pitchFamily="34" charset="0"/>
                    <a:cs typeface="Arial" panose="020B0604020202020204" pitchFamily="34" charset="0"/>
                  </a:rPr>
                  <a:t> ta </a:t>
                </a:r>
                <a:r>
                  <a:rPr lang="en-US" sz="4400" dirty="0" err="1">
                    <a:effectLst/>
                    <a:latin typeface="Arial" panose="020B0604020202020204" pitchFamily="34" charset="0"/>
                    <a:ea typeface="Calibri" panose="020F0502020204030204" pitchFamily="34" charset="0"/>
                    <a:cs typeface="Arial" panose="020B0604020202020204" pitchFamily="34" charset="0"/>
                  </a:rPr>
                  <a:t>chứng</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minh</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được</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rằng</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Số</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dirty="0" smtClean="0">
                        <a:effectLst/>
                        <a:latin typeface="Cambria Math" panose="02040503050406030204" pitchFamily="18" charset="0"/>
                        <a:ea typeface="Calibri" panose="020F0502020204030204" pitchFamily="34" charset="0"/>
                        <a:cs typeface="Arial" panose="020B0604020202020204" pitchFamily="34" charset="0"/>
                      </a:rPr>
                      <m:t>2,27(8)</m:t>
                    </m:r>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được</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làm</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tròn</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đến</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số</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dirty="0" smtClean="0">
                        <a:effectLst/>
                        <a:latin typeface="Cambria Math" panose="02040503050406030204" pitchFamily="18" charset="0"/>
                        <a:ea typeface="Calibri" panose="020F0502020204030204" pitchFamily="34" charset="0"/>
                        <a:cs typeface="Arial" panose="020B0604020202020204" pitchFamily="34" charset="0"/>
                      </a:rPr>
                      <m:t>2,28</m:t>
                    </m:r>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với</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độ</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chính</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xác</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dirty="0" smtClean="0">
                        <a:effectLst/>
                        <a:latin typeface="Cambria Math" panose="02040503050406030204" pitchFamily="18" charset="0"/>
                        <a:ea typeface="Calibri" panose="020F0502020204030204" pitchFamily="34" charset="0"/>
                        <a:cs typeface="Arial" panose="020B0604020202020204" pitchFamily="34" charset="0"/>
                      </a:rPr>
                      <m:t>0,005</m:t>
                    </m:r>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số</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dirty="0" smtClean="0">
                        <a:effectLst/>
                        <a:latin typeface="Cambria Math" panose="02040503050406030204" pitchFamily="18" charset="0"/>
                        <a:ea typeface="Calibri" panose="020F0502020204030204" pitchFamily="34" charset="0"/>
                        <a:cs typeface="Arial" panose="020B0604020202020204" pitchFamily="34" charset="0"/>
                      </a:rPr>
                      <m:t>3,141592653…</m:t>
                    </m:r>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được</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làm</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tròn</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đến</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số</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dirty="0" smtClean="0">
                        <a:effectLst/>
                        <a:latin typeface="Cambria Math" panose="02040503050406030204" pitchFamily="18" charset="0"/>
                        <a:ea typeface="Calibri" panose="020F0502020204030204" pitchFamily="34" charset="0"/>
                        <a:cs typeface="Arial" panose="020B0604020202020204" pitchFamily="34" charset="0"/>
                      </a:rPr>
                      <m:t>3,14</m:t>
                    </m:r>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cũng</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với</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độ</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chính</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xác</a:t>
                </a:r>
                <a:r>
                  <a:rPr lang="en-US"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dirty="0" smtClean="0">
                        <a:effectLst/>
                        <a:latin typeface="Cambria Math" panose="02040503050406030204" pitchFamily="18" charset="0"/>
                        <a:ea typeface="Calibri" panose="020F0502020204030204" pitchFamily="34" charset="0"/>
                        <a:cs typeface="Arial" panose="020B0604020202020204" pitchFamily="34" charset="0"/>
                      </a:rPr>
                      <m:t>0,005</m:t>
                    </m:r>
                  </m:oMath>
                </a14:m>
                <a:r>
                  <a:rPr lang="en-US" sz="4400" dirty="0">
                    <a:effectLst/>
                    <a:latin typeface="Arial" panose="020B0604020202020204" pitchFamily="34" charset="0"/>
                    <a:ea typeface="Calibri" panose="020F050202020403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8" name="Hộp Văn bản 7">
                <a:extLst>
                  <a:ext uri="{FF2B5EF4-FFF2-40B4-BE49-F238E27FC236}">
                    <a16:creationId xmlns:a16="http://schemas.microsoft.com/office/drawing/2014/main" id="{68738B12-811E-876D-E8CD-409BE5AB9E82}"/>
                  </a:ext>
                </a:extLst>
              </p:cNvPr>
              <p:cNvSpPr txBox="1">
                <a:spLocks noRot="1" noChangeAspect="1" noMove="1" noResize="1" noEditPoints="1" noAdjustHandles="1" noChangeArrowheads="1" noChangeShapeType="1" noTextEdit="1"/>
              </p:cNvSpPr>
              <p:nvPr/>
            </p:nvSpPr>
            <p:spPr>
              <a:xfrm>
                <a:off x="2531734" y="4010419"/>
                <a:ext cx="13335000" cy="4029501"/>
              </a:xfrm>
              <a:prstGeom prst="rect">
                <a:avLst/>
              </a:prstGeom>
              <a:blipFill>
                <a:blip r:embed="rId14"/>
                <a:stretch>
                  <a:fillRect l="-1828" r="-3016" b="-6203"/>
                </a:stretch>
              </a:blipFill>
            </p:spPr>
            <p:txBody>
              <a:bodyPr/>
              <a:lstStyle/>
              <a:p>
                <a:r>
                  <a:rPr lang="en-US">
                    <a:noFill/>
                  </a:rPr>
                  <a:t> </a:t>
                </a:r>
              </a:p>
            </p:txBody>
          </p:sp>
        </mc:Fallback>
      </mc:AlternateContent>
      <p:sp>
        <p:nvSpPr>
          <p:cNvPr id="12" name="Hộp Văn bản 11">
            <a:extLst>
              <a:ext uri="{FF2B5EF4-FFF2-40B4-BE49-F238E27FC236}">
                <a16:creationId xmlns:a16="http://schemas.microsoft.com/office/drawing/2014/main" id="{E73F503E-3624-47EB-7A72-FAB3953A33C4}"/>
              </a:ext>
            </a:extLst>
          </p:cNvPr>
          <p:cNvSpPr txBox="1"/>
          <p:nvPr/>
        </p:nvSpPr>
        <p:spPr>
          <a:xfrm>
            <a:off x="7287833" y="2889175"/>
            <a:ext cx="3337467" cy="830997"/>
          </a:xfrm>
          <a:prstGeom prst="rect">
            <a:avLst/>
          </a:prstGeom>
          <a:noFill/>
        </p:spPr>
        <p:txBody>
          <a:bodyPr wrap="square">
            <a:spAutoFit/>
          </a:bodyPr>
          <a:lstStyle/>
          <a:p>
            <a:pPr algn="ctr"/>
            <a:r>
              <a:rPr lang="en-US" sz="4800" b="1" u="sng" dirty="0" err="1">
                <a:effectLst/>
                <a:latin typeface="Arial" panose="020B0604020202020204" pitchFamily="34" charset="0"/>
                <a:ea typeface="Calibri" panose="020F0502020204030204" pitchFamily="34" charset="0"/>
                <a:cs typeface="Arial" panose="020B0604020202020204" pitchFamily="34" charset="0"/>
              </a:rPr>
              <a:t>Chú</a:t>
            </a:r>
            <a:r>
              <a:rPr lang="en-US" sz="4800" b="1" u="sng" dirty="0">
                <a:effectLst/>
                <a:latin typeface="Arial" panose="020B0604020202020204" pitchFamily="34" charset="0"/>
                <a:ea typeface="Calibri" panose="020F0502020204030204" pitchFamily="34" charset="0"/>
                <a:cs typeface="Arial" panose="020B0604020202020204" pitchFamily="34" charset="0"/>
              </a:rPr>
              <a:t> ý:</a:t>
            </a:r>
            <a:r>
              <a:rPr lang="en-US" sz="4800" b="1" dirty="0">
                <a:effectLst/>
                <a:latin typeface="Arial" panose="020B0604020202020204" pitchFamily="34" charset="0"/>
                <a:ea typeface="Calibri" panose="020F0502020204030204" pitchFamily="34" charset="0"/>
                <a:cs typeface="Arial" panose="020B0604020202020204" pitchFamily="34" charset="0"/>
              </a:rPr>
              <a:t> </a:t>
            </a:r>
            <a:endParaRPr lang="en-US" sz="4800" b="1" dirty="0"/>
          </a:p>
        </p:txBody>
      </p:sp>
    </p:spTree>
    <p:extLst>
      <p:ext uri="{BB962C8B-B14F-4D97-AF65-F5344CB8AC3E}">
        <p14:creationId xmlns:p14="http://schemas.microsoft.com/office/powerpoint/2010/main" val="30579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9374" r="62394"/>
          <a:stretch>
            <a:fillRect/>
          </a:stretch>
        </p:blipFill>
        <p:spPr>
          <a:xfrm>
            <a:off x="16452724" y="-44294"/>
            <a:ext cx="1926947" cy="28951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8612" r="27947"/>
          <a:stretch>
            <a:fillRect/>
          </a:stretch>
        </p:blipFill>
        <p:spPr>
          <a:xfrm>
            <a:off x="14071722" y="-84479"/>
            <a:ext cx="4307949" cy="140771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612" t="14899"/>
          <a:stretch>
            <a:fillRect/>
          </a:stretch>
        </p:blipFill>
        <p:spPr>
          <a:xfrm>
            <a:off x="-65072" y="-4109"/>
            <a:ext cx="2742060" cy="28549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7048" t="47145"/>
          <a:stretch>
            <a:fillRect/>
          </a:stretch>
        </p:blipFill>
        <p:spPr>
          <a:xfrm>
            <a:off x="-145441" y="-124663"/>
            <a:ext cx="4361719" cy="144790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2614">
            <a:off x="2294542" y="2804781"/>
            <a:ext cx="13988564" cy="742594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24512"/>
          <a:stretch>
            <a:fillRect/>
          </a:stretch>
        </p:blipFill>
        <p:spPr>
          <a:xfrm>
            <a:off x="15895601" y="8330817"/>
            <a:ext cx="2392399" cy="195618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34672">
            <a:off x="826502" y="8330817"/>
            <a:ext cx="1395292" cy="1078180"/>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596698" y="1931394"/>
            <a:ext cx="597807" cy="857130"/>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021353" y="3795546"/>
            <a:ext cx="597807" cy="857130"/>
          </a:xfrm>
          <a:prstGeom prst="rect">
            <a:avLst/>
          </a:prstGeom>
        </p:spPr>
      </p:pic>
      <p:grpSp>
        <p:nvGrpSpPr>
          <p:cNvPr id="2" name="Nhóm 1">
            <a:extLst>
              <a:ext uri="{FF2B5EF4-FFF2-40B4-BE49-F238E27FC236}">
                <a16:creationId xmlns:a16="http://schemas.microsoft.com/office/drawing/2014/main" id="{68235388-557C-2B91-311D-9DF541B5E103}"/>
              </a:ext>
            </a:extLst>
          </p:cNvPr>
          <p:cNvGrpSpPr/>
          <p:nvPr/>
        </p:nvGrpSpPr>
        <p:grpSpPr>
          <a:xfrm>
            <a:off x="772915" y="947148"/>
            <a:ext cx="5056175" cy="1863977"/>
            <a:chOff x="3689125" y="2894705"/>
            <a:chExt cx="5056175" cy="1863977"/>
          </a:xfrm>
        </p:grpSpPr>
        <p:pic>
          <p:nvPicPr>
            <p:cNvPr id="3" name="Picture 8">
              <a:extLst>
                <a:ext uri="{FF2B5EF4-FFF2-40B4-BE49-F238E27FC236}">
                  <a16:creationId xmlns:a16="http://schemas.microsoft.com/office/drawing/2014/main" id="{C724C175-7908-E5C1-514D-1EA4D40944A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689125" y="2894705"/>
              <a:ext cx="5056175" cy="1863977"/>
            </a:xfrm>
            <a:prstGeom prst="rect">
              <a:avLst/>
            </a:prstGeom>
          </p:spPr>
        </p:pic>
        <p:sp>
          <p:nvSpPr>
            <p:cNvPr id="13" name="Hộp Văn bản 12">
              <a:extLst>
                <a:ext uri="{FF2B5EF4-FFF2-40B4-BE49-F238E27FC236}">
                  <a16:creationId xmlns:a16="http://schemas.microsoft.com/office/drawing/2014/main" id="{290E5A61-3AB7-EF7B-7776-59F78B1B76DB}"/>
                </a:ext>
              </a:extLst>
            </p:cNvPr>
            <p:cNvSpPr txBox="1"/>
            <p:nvPr/>
          </p:nvSpPr>
          <p:spPr>
            <a:xfrm>
              <a:off x="4598767" y="3772643"/>
              <a:ext cx="3119924"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2</a:t>
              </a:r>
            </a:p>
          </p:txBody>
        </p:sp>
      </p:gr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F26B40F4-4786-CDBC-32E1-90EEC65D7122}"/>
                  </a:ext>
                </a:extLst>
              </p:cNvPr>
              <p:cNvSpPr txBox="1"/>
              <p:nvPr/>
            </p:nvSpPr>
            <p:spPr>
              <a:xfrm>
                <a:off x="6012307" y="1281369"/>
                <a:ext cx="9258300" cy="1728615"/>
              </a:xfrm>
              <a:prstGeom prst="rect">
                <a:avLst/>
              </a:prstGeom>
              <a:noFill/>
            </p:spPr>
            <p:txBody>
              <a:bodyPr wrap="square">
                <a:spAutoFit/>
              </a:bodyPr>
              <a:lstStyle/>
              <a:p>
                <a:pPr marL="0" marR="0" algn="just">
                  <a:lnSpc>
                    <a:spcPct val="150000"/>
                  </a:lnSpc>
                  <a:spcBef>
                    <a:spcPts val="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a) </a:t>
                </a:r>
                <a:r>
                  <a:rPr lang="en-US" sz="3600" dirty="0" err="1">
                    <a:effectLst/>
                    <a:latin typeface="Arial" panose="020B0604020202020204" pitchFamily="34" charset="0"/>
                    <a:ea typeface="Calibri" panose="020F0502020204030204" pitchFamily="34" charset="0"/>
                    <a:cs typeface="Arial" panose="020B0604020202020204" pitchFamily="34" charset="0"/>
                  </a:rPr>
                  <a:t>Làm</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tròn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Calibri" panose="020F0502020204030204" pitchFamily="34" charset="0"/>
                        <a:cs typeface="Arial" panose="020B0604020202020204" pitchFamily="34" charset="0"/>
                      </a:rPr>
                      <m:t>23 615 </m:t>
                    </m:r>
                  </m:oMath>
                </a14:m>
                <a:r>
                  <a:rPr lang="en-US" sz="3600" dirty="0" err="1">
                    <a:effectLst/>
                    <a:latin typeface="Arial" panose="020B0604020202020204" pitchFamily="34" charset="0"/>
                    <a:ea typeface="Calibri" panose="020F0502020204030204" pitchFamily="34" charset="0"/>
                    <a:cs typeface="Arial" panose="020B0604020202020204" pitchFamily="34" charset="0"/>
                  </a:rPr>
                  <a:t>với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độ</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chính</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xác</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Calibri" panose="020F0502020204030204" pitchFamily="34" charset="0"/>
                        <a:cs typeface="Arial" panose="020B0604020202020204" pitchFamily="34" charset="0"/>
                      </a:rPr>
                      <m:t>5</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50000"/>
                  </a:lnSpc>
                  <a:spcBef>
                    <a:spcPts val="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b) </a:t>
                </a:r>
                <a:r>
                  <a:rPr lang="en-US" sz="3600" dirty="0" err="1">
                    <a:effectLst/>
                    <a:latin typeface="Arial" panose="020B0604020202020204" pitchFamily="34" charset="0"/>
                    <a:ea typeface="Calibri" panose="020F0502020204030204" pitchFamily="34" charset="0"/>
                    <a:cs typeface="Arial" panose="020B0604020202020204" pitchFamily="34" charset="0"/>
                  </a:rPr>
                  <a:t>Làm</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tròn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Calibri" panose="020F0502020204030204" pitchFamily="34" charset="0"/>
                        <a:cs typeface="Arial" panose="020B0604020202020204" pitchFamily="34" charset="0"/>
                      </a:rPr>
                      <m:t>187 638 </m:t>
                    </m:r>
                  </m:oMath>
                </a14:m>
                <a:r>
                  <a:rPr lang="en-US" sz="3600" dirty="0" err="1">
                    <a:effectLst/>
                    <a:latin typeface="Arial" panose="020B0604020202020204" pitchFamily="34" charset="0"/>
                    <a:ea typeface="Calibri" panose="020F0502020204030204" pitchFamily="34" charset="0"/>
                    <a:cs typeface="Arial" panose="020B0604020202020204" pitchFamily="34" charset="0"/>
                  </a:rPr>
                  <a:t>với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độ</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chính</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xác</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Calibri" panose="020F0502020204030204" pitchFamily="34" charset="0"/>
                        <a:cs typeface="Arial" panose="020B0604020202020204" pitchFamily="34" charset="0"/>
                      </a:rPr>
                      <m:t>50</m:t>
                    </m:r>
                  </m:oMath>
                </a14:m>
                <a:r>
                  <a:rPr lang="en-US" sz="36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6" name="Hộp Văn bản 15">
                <a:extLst>
                  <a:ext uri="{FF2B5EF4-FFF2-40B4-BE49-F238E27FC236}">
                    <a16:creationId xmlns:a16="http://schemas.microsoft.com/office/drawing/2014/main" id="{F26B40F4-4786-CDBC-32E1-90EEC65D7122}"/>
                  </a:ext>
                </a:extLst>
              </p:cNvPr>
              <p:cNvSpPr txBox="1">
                <a:spLocks noRot="1" noChangeAspect="1" noMove="1" noResize="1" noEditPoints="1" noAdjustHandles="1" noChangeArrowheads="1" noChangeShapeType="1" noTextEdit="1"/>
              </p:cNvSpPr>
              <p:nvPr/>
            </p:nvSpPr>
            <p:spPr>
              <a:xfrm>
                <a:off x="6012307" y="1281369"/>
                <a:ext cx="9258300" cy="1728615"/>
              </a:xfrm>
              <a:prstGeom prst="rect">
                <a:avLst/>
              </a:prstGeom>
              <a:blipFill>
                <a:blip r:embed="rId16"/>
                <a:stretch>
                  <a:fillRect l="-1975" r="-66" b="-12324"/>
                </a:stretch>
              </a:blipFill>
            </p:spPr>
            <p:txBody>
              <a:bodyPr/>
              <a:lstStyle/>
              <a:p>
                <a:r>
                  <a:rPr lang="en-US">
                    <a:noFill/>
                  </a:rPr>
                  <a:t> </a:t>
                </a:r>
              </a:p>
            </p:txBody>
          </p:sp>
        </mc:Fallback>
      </mc:AlternateContent>
      <p:sp>
        <p:nvSpPr>
          <p:cNvPr id="17" name="Hộp Văn bản 16">
            <a:extLst>
              <a:ext uri="{FF2B5EF4-FFF2-40B4-BE49-F238E27FC236}">
                <a16:creationId xmlns:a16="http://schemas.microsoft.com/office/drawing/2014/main" id="{0603BC75-1364-D4FE-4DD9-F8AE78266B46}"/>
              </a:ext>
            </a:extLst>
          </p:cNvPr>
          <p:cNvSpPr txBox="1"/>
          <p:nvPr/>
        </p:nvSpPr>
        <p:spPr>
          <a:xfrm>
            <a:off x="7777162" y="3825246"/>
            <a:ext cx="30480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Hộp Văn bản 19">
                <a:extLst>
                  <a:ext uri="{FF2B5EF4-FFF2-40B4-BE49-F238E27FC236}">
                    <a16:creationId xmlns:a16="http://schemas.microsoft.com/office/drawing/2014/main" id="{3DE96B93-0D3E-2077-AD92-DC5313627696}"/>
                  </a:ext>
                </a:extLst>
              </p:cNvPr>
              <p:cNvSpPr txBox="1"/>
              <p:nvPr/>
            </p:nvSpPr>
            <p:spPr>
              <a:xfrm>
                <a:off x="4514850" y="5075776"/>
                <a:ext cx="9258300" cy="3390608"/>
              </a:xfrm>
              <a:prstGeom prst="rect">
                <a:avLst/>
              </a:prstGeom>
              <a:noFill/>
            </p:spPr>
            <p:txBody>
              <a:bodyPr wrap="square">
                <a:spAutoFit/>
              </a:bodyPr>
              <a:lstStyle/>
              <a:p>
                <a:pPr marL="0" marR="0" algn="just">
                  <a:lnSpc>
                    <a:spcPct val="150000"/>
                  </a:lnSpc>
                  <a:spcBef>
                    <a:spcPts val="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a) </a:t>
                </a:r>
                <a:r>
                  <a:rPr lang="en-US" sz="3600" dirty="0" err="1">
                    <a:effectLst/>
                    <a:latin typeface="Arial" panose="020B0604020202020204" pitchFamily="34" charset="0"/>
                    <a:ea typeface="Calibri" panose="020F0502020204030204" pitchFamily="34" charset="0"/>
                    <a:cs typeface="Arial" panose="020B0604020202020204" pitchFamily="34" charset="0"/>
                  </a:rPr>
                  <a:t>Làm</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tròn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Calibri" panose="020F0502020204030204" pitchFamily="34" charset="0"/>
                        <a:cs typeface="Arial" panose="020B0604020202020204" pitchFamily="34" charset="0"/>
                      </a:rPr>
                      <m:t>23 615 </m:t>
                    </m:r>
                  </m:oMath>
                </a14:m>
                <a:r>
                  <a:rPr lang="en-US" sz="3600" dirty="0" err="1">
                    <a:effectLst/>
                    <a:latin typeface="Arial" panose="020B0604020202020204" pitchFamily="34" charset="0"/>
                    <a:ea typeface="Calibri" panose="020F0502020204030204" pitchFamily="34" charset="0"/>
                    <a:cs typeface="Arial" panose="020B0604020202020204" pitchFamily="34" charset="0"/>
                  </a:rPr>
                  <a:t>với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độ</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chính</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xác</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Calibri" panose="020F0502020204030204" pitchFamily="34" charset="0"/>
                        <a:cs typeface="Arial" panose="020B0604020202020204" pitchFamily="34" charset="0"/>
                      </a:rPr>
                      <m:t>5</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Calibri" panose="020F0502020204030204" pitchFamily="34" charset="0"/>
                        <a:cs typeface="Arial" panose="020B0604020202020204" pitchFamily="34" charset="0"/>
                      </a:rPr>
                      <m:t>23 620</m:t>
                    </m:r>
                  </m:oMath>
                </a14:m>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b) </a:t>
                </a:r>
                <a:r>
                  <a:rPr lang="en-US" sz="3600" dirty="0" err="1">
                    <a:effectLst/>
                    <a:latin typeface="Arial" panose="020B0604020202020204" pitchFamily="34" charset="0"/>
                    <a:ea typeface="Calibri" panose="020F0502020204030204" pitchFamily="34" charset="0"/>
                    <a:cs typeface="Arial" panose="020B0604020202020204" pitchFamily="34" charset="0"/>
                  </a:rPr>
                  <a:t>Làm</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tròn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Calibri" panose="020F0502020204030204" pitchFamily="34" charset="0"/>
                        <a:cs typeface="Arial" panose="020B0604020202020204" pitchFamily="34" charset="0"/>
                      </a:rPr>
                      <m:t>187 638</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với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độ</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chính</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xác</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Calibri" panose="020F0502020204030204" pitchFamily="34" charset="0"/>
                        <a:cs typeface="Arial" panose="020B0604020202020204" pitchFamily="34" charset="0"/>
                      </a:rPr>
                      <m:t>50</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Calibri" panose="020F0502020204030204" pitchFamily="34" charset="0"/>
                        <a:cs typeface="Arial" panose="020B0604020202020204" pitchFamily="34" charset="0"/>
                      </a:rPr>
                      <m:t>187 600</m:t>
                    </m:r>
                  </m:oMath>
                </a14:m>
                <a:r>
                  <a:rPr lang="en-US" sz="36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0" name="Hộp Văn bản 19">
                <a:extLst>
                  <a:ext uri="{FF2B5EF4-FFF2-40B4-BE49-F238E27FC236}">
                    <a16:creationId xmlns:a16="http://schemas.microsoft.com/office/drawing/2014/main" id="{3DE96B93-0D3E-2077-AD92-DC5313627696}"/>
                  </a:ext>
                </a:extLst>
              </p:cNvPr>
              <p:cNvSpPr txBox="1">
                <a:spLocks noRot="1" noChangeAspect="1" noMove="1" noResize="1" noEditPoints="1" noAdjustHandles="1" noChangeArrowheads="1" noChangeShapeType="1" noTextEdit="1"/>
              </p:cNvSpPr>
              <p:nvPr/>
            </p:nvSpPr>
            <p:spPr>
              <a:xfrm>
                <a:off x="4514850" y="5075776"/>
                <a:ext cx="9258300" cy="3390608"/>
              </a:xfrm>
              <a:prstGeom prst="rect">
                <a:avLst/>
              </a:prstGeom>
              <a:blipFill>
                <a:blip r:embed="rId17"/>
                <a:stretch>
                  <a:fillRect l="-2042" b="-593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 calcmode="lin" valueType="num">
                                      <p:cBhvr additive="base">
                                        <p:cTn id="2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
                                            <p:txEl>
                                              <p:pRg st="0" end="0"/>
                                            </p:txEl>
                                          </p:spTgt>
                                        </p:tgtEl>
                                        <p:attrNameLst>
                                          <p:attrName>style.visibility</p:attrName>
                                        </p:attrNameLst>
                                      </p:cBhvr>
                                      <p:to>
                                        <p:strVal val="visible"/>
                                      </p:to>
                                    </p:set>
                                    <p:animEffect transition="in" filter="fade">
                                      <p:cBhvr>
                                        <p:cTn id="28" dur="500"/>
                                        <p:tgtEl>
                                          <p:spTgt spid="2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xEl>
                                              <p:pRg st="1" end="1"/>
                                            </p:txEl>
                                          </p:spTgt>
                                        </p:tgtEl>
                                        <p:attrNameLst>
                                          <p:attrName>style.visibility</p:attrName>
                                        </p:attrNameLst>
                                      </p:cBhvr>
                                      <p:to>
                                        <p:strVal val="visible"/>
                                      </p:to>
                                    </p:set>
                                    <p:animEffect transition="in" filter="fade">
                                      <p:cBhvr>
                                        <p:cTn id="33"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88917" y="811923"/>
            <a:ext cx="3199434" cy="231434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7001230"/>
            <a:ext cx="3199434" cy="2314345"/>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41686" y="1884676"/>
            <a:ext cx="1893896" cy="912514"/>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20050" y="7267395"/>
            <a:ext cx="1759335" cy="1782015"/>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919516" y="811923"/>
            <a:ext cx="1543475" cy="743675"/>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59234" r="43697"/>
          <a:stretch>
            <a:fillRect/>
          </a:stretch>
        </p:blipFill>
        <p:spPr>
          <a:xfrm rot="-10800000" flipV="1">
            <a:off x="0" y="0"/>
            <a:ext cx="2159692" cy="1250963"/>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b="33006"/>
          <a:stretch>
            <a:fillRect/>
          </a:stretch>
        </p:blipFill>
        <p:spPr>
          <a:xfrm>
            <a:off x="-265653" y="9154874"/>
            <a:ext cx="1844141" cy="1132126"/>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14997">
            <a:off x="15293582" y="8998399"/>
            <a:ext cx="1514997" cy="775534"/>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r="29876" b="27632"/>
          <a:stretch>
            <a:fillRect/>
          </a:stretch>
        </p:blipFill>
        <p:spPr>
          <a:xfrm>
            <a:off x="16888634" y="9099352"/>
            <a:ext cx="1453451" cy="1259956"/>
          </a:xfrm>
          <a:prstGeom prst="rect">
            <a:avLst/>
          </a:prstGeom>
        </p:spPr>
      </p:pic>
      <p:pic>
        <p:nvPicPr>
          <p:cNvPr id="21" name="Picture 2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986803" y="2934827"/>
            <a:ext cx="1106378" cy="1452287"/>
          </a:xfrm>
          <a:prstGeom prst="rect">
            <a:avLst/>
          </a:prstGeom>
        </p:spPr>
      </p:pic>
      <p:sp>
        <p:nvSpPr>
          <p:cNvPr id="2" name="Hình Bầu dục 1">
            <a:extLst>
              <a:ext uri="{FF2B5EF4-FFF2-40B4-BE49-F238E27FC236}">
                <a16:creationId xmlns:a16="http://schemas.microsoft.com/office/drawing/2014/main" id="{2BAFE809-C489-73E8-700D-FC10F8A82DE4}"/>
              </a:ext>
            </a:extLst>
          </p:cNvPr>
          <p:cNvSpPr/>
          <p:nvPr/>
        </p:nvSpPr>
        <p:spPr>
          <a:xfrm>
            <a:off x="368252" y="995237"/>
            <a:ext cx="2704531" cy="1312689"/>
          </a:xfrm>
          <a:prstGeom prst="ellipse">
            <a:avLst/>
          </a:prstGeom>
          <a:solidFill>
            <a:srgbClr val="F05652"/>
          </a:solidFill>
          <a:ln>
            <a:solidFill>
              <a:srgbClr val="F05652"/>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err="1">
                <a:solidFill>
                  <a:schemeClr val="bg1"/>
                </a:solidFill>
                <a:latin typeface="Arial" panose="020B0604020202020204" pitchFamily="34" charset="0"/>
                <a:cs typeface="Arial" panose="020B0604020202020204" pitchFamily="34" charset="0"/>
              </a:rPr>
              <a:t>Ví</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dụ</a:t>
            </a:r>
            <a:r>
              <a:rPr lang="en-US" sz="4000" b="1" dirty="0">
                <a:solidFill>
                  <a:schemeClr val="bg1"/>
                </a:solidFill>
                <a:latin typeface="Arial" panose="020B0604020202020204" pitchFamily="34" charset="0"/>
                <a:cs typeface="Arial" panose="020B0604020202020204" pitchFamily="34" charset="0"/>
              </a:rPr>
              <a:t> 5</a:t>
            </a:r>
          </a:p>
        </p:txBody>
      </p:sp>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F5A12BE1-0DC1-DA26-FDC4-E14B048E247B}"/>
                  </a:ext>
                </a:extLst>
              </p:cNvPr>
              <p:cNvSpPr txBox="1"/>
              <p:nvPr/>
            </p:nvSpPr>
            <p:spPr>
              <a:xfrm>
                <a:off x="3281376" y="349353"/>
                <a:ext cx="12200920" cy="221259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Quan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rPr>
                      <m:t>1; </m:t>
                    </m:r>
                    <m:rad>
                      <m:radPr>
                        <m:degHide m:val="on"/>
                        <m:ctrlPr>
                          <a:rPr lang="en-US" sz="4000" b="0" i="1" smtClean="0">
                            <a:latin typeface="Cambria Math" panose="02040503050406030204" pitchFamily="18" charset="0"/>
                          </a:rPr>
                        </m:ctrlPr>
                      </m:radPr>
                      <m:deg/>
                      <m:e>
                        <m:r>
                          <a:rPr lang="en-US" sz="4000" b="0" i="1" smtClean="0">
                            <a:latin typeface="Cambria Math" panose="02040503050406030204" pitchFamily="18" charset="0"/>
                          </a:rPr>
                          <m:t>2</m:t>
                        </m:r>
                      </m:e>
                    </m:rad>
                    <m:r>
                      <a:rPr lang="en-US" sz="4000" b="0" i="1" smtClean="0">
                        <a:latin typeface="Cambria Math" panose="02040503050406030204" pitchFamily="18" charset="0"/>
                      </a:rPr>
                      <m:t>; </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3</m:t>
                        </m:r>
                      </m:num>
                      <m:den>
                        <m:r>
                          <a:rPr lang="en-US" sz="4000" b="0" i="1" smtClean="0">
                            <a:latin typeface="Cambria Math" panose="02040503050406030204" pitchFamily="18" charset="0"/>
                          </a:rPr>
                          <m:t>2</m:t>
                        </m:r>
                      </m:den>
                    </m:f>
                    <m:r>
                      <a:rPr lang="en-US" sz="4000" b="0" i="1" smtClean="0">
                        <a:latin typeface="Cambria Math" panose="02040503050406030204" pitchFamily="18" charset="0"/>
                      </a:rPr>
                      <m:t>;2</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Hình</a:t>
                </a:r>
                <a:r>
                  <a:rPr lang="en-US" sz="4000" i="1" dirty="0">
                    <a:latin typeface="Arial" panose="020B0604020202020204" pitchFamily="34" charset="0"/>
                    <a:cs typeface="Arial" panose="020B0604020202020204" pitchFamily="34" charset="0"/>
                  </a:rPr>
                  <a:t> 12</a:t>
                </a:r>
                <a:r>
                  <a:rPr lang="en-US" sz="4000" dirty="0">
                    <a:latin typeface="Arial" panose="020B0604020202020204" pitchFamily="34" charset="0"/>
                    <a:cs typeface="Arial" panose="020B0604020202020204" pitchFamily="34" charset="0"/>
                  </a:rPr>
                  <a:t>)</a:t>
                </a:r>
              </a:p>
            </p:txBody>
          </p:sp>
        </mc:Choice>
        <mc:Fallback xmlns="">
          <p:sp>
            <p:nvSpPr>
              <p:cNvPr id="7" name="Hộp Văn bản 6">
                <a:extLst>
                  <a:ext uri="{FF2B5EF4-FFF2-40B4-BE49-F238E27FC236}">
                    <a16:creationId xmlns:a16="http://schemas.microsoft.com/office/drawing/2014/main" id="{F5A12BE1-0DC1-DA26-FDC4-E14B048E247B}"/>
                  </a:ext>
                </a:extLst>
              </p:cNvPr>
              <p:cNvSpPr txBox="1">
                <a:spLocks noRot="1" noChangeAspect="1" noMove="1" noResize="1" noEditPoints="1" noAdjustHandles="1" noChangeArrowheads="1" noChangeShapeType="1" noTextEdit="1"/>
              </p:cNvSpPr>
              <p:nvPr/>
            </p:nvSpPr>
            <p:spPr>
              <a:xfrm>
                <a:off x="3281376" y="349353"/>
                <a:ext cx="12200920" cy="2212593"/>
              </a:xfrm>
              <a:prstGeom prst="rect">
                <a:avLst/>
              </a:prstGeom>
              <a:blipFill>
                <a:blip r:embed="rId20"/>
                <a:stretch>
                  <a:fillRect l="-1748" b="-10744"/>
                </a:stretch>
              </a:blipFill>
            </p:spPr>
            <p:txBody>
              <a:bodyPr/>
              <a:lstStyle/>
              <a:p>
                <a:r>
                  <a:rPr lang="en-US">
                    <a:noFill/>
                  </a:rPr>
                  <a:t> </a:t>
                </a:r>
              </a:p>
            </p:txBody>
          </p:sp>
        </mc:Fallback>
      </mc:AlternateContent>
      <p:pic>
        <p:nvPicPr>
          <p:cNvPr id="14" name="Hình ảnh 13">
            <a:extLst>
              <a:ext uri="{FF2B5EF4-FFF2-40B4-BE49-F238E27FC236}">
                <a16:creationId xmlns:a16="http://schemas.microsoft.com/office/drawing/2014/main" id="{7A02E890-0286-2FC4-5582-7402695680D4}"/>
              </a:ext>
            </a:extLst>
          </p:cNvPr>
          <p:cNvPicPr>
            <a:picLocks noChangeAspect="1"/>
          </p:cNvPicPr>
          <p:nvPr/>
        </p:nvPicPr>
        <p:blipFill>
          <a:blip r:embed="rId21">
            <a:biLevel thresh="75000"/>
            <a:extLst>
              <a:ext uri="{28A0092B-C50C-407E-A947-70E740481C1C}">
                <a14:useLocalDpi xmlns:a14="http://schemas.microsoft.com/office/drawing/2010/main" val="0"/>
              </a:ext>
            </a:extLst>
          </a:blip>
          <a:stretch>
            <a:fillRect/>
          </a:stretch>
        </p:blipFill>
        <p:spPr>
          <a:xfrm>
            <a:off x="2983592" y="2900798"/>
            <a:ext cx="12796488" cy="2388837"/>
          </a:xfrm>
          <a:prstGeom prst="rect">
            <a:avLst/>
          </a:prstGeom>
        </p:spPr>
      </p:pic>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A3E08650-5DB1-04C8-D2D8-2BE08B364CDD}"/>
                  </a:ext>
                </a:extLst>
              </p:cNvPr>
              <p:cNvSpPr txBox="1"/>
              <p:nvPr/>
            </p:nvSpPr>
            <p:spPr>
              <a:xfrm>
                <a:off x="3291690" y="5624559"/>
                <a:ext cx="12339624" cy="3761607"/>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𝐴𝑀</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rPr>
                        </m:ctrlPr>
                      </m:radPr>
                      <m:deg/>
                      <m:e>
                        <m:r>
                          <a:rPr lang="en-US" sz="4000" b="0" i="1" smtClean="0">
                            <a:latin typeface="Cambria Math" panose="02040503050406030204" pitchFamily="18" charset="0"/>
                          </a:rPr>
                          <m:t>2</m:t>
                        </m:r>
                      </m:e>
                    </m:rad>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1</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0,5</m:t>
                    </m:r>
                  </m:oMath>
                </a14:m>
                <a:r>
                  <a:rPr lang="en-US" sz="4000" dirty="0">
                    <a:latin typeface="Arial" panose="020B0604020202020204" pitchFamily="34" charset="0"/>
                    <a:cs typeface="Arial" panose="020B0604020202020204" pitchFamily="34" charset="0"/>
                  </a:rPr>
                  <a:t>.</a:t>
                </a:r>
              </a:p>
            </p:txBody>
          </p:sp>
        </mc:Choice>
        <mc:Fallback xmlns="">
          <p:sp>
            <p:nvSpPr>
              <p:cNvPr id="15" name="Hộp Văn bản 14">
                <a:extLst>
                  <a:ext uri="{FF2B5EF4-FFF2-40B4-BE49-F238E27FC236}">
                    <a16:creationId xmlns:a16="http://schemas.microsoft.com/office/drawing/2014/main" id="{A3E08650-5DB1-04C8-D2D8-2BE08B364CDD}"/>
                  </a:ext>
                </a:extLst>
              </p:cNvPr>
              <p:cNvSpPr txBox="1">
                <a:spLocks noRot="1" noChangeAspect="1" noMove="1" noResize="1" noEditPoints="1" noAdjustHandles="1" noChangeArrowheads="1" noChangeShapeType="1" noTextEdit="1"/>
              </p:cNvSpPr>
              <p:nvPr/>
            </p:nvSpPr>
            <p:spPr>
              <a:xfrm>
                <a:off x="3291690" y="5624559"/>
                <a:ext cx="12339624" cy="3761607"/>
              </a:xfrm>
              <a:prstGeom prst="rect">
                <a:avLst/>
              </a:prstGeom>
              <a:blipFill>
                <a:blip r:embed="rId22"/>
                <a:stretch>
                  <a:fillRect l="-1779" r="-1729" b="-5997"/>
                </a:stretch>
              </a:blipFill>
            </p:spPr>
            <p:txBody>
              <a:bodyPr/>
              <a:lstStyle/>
              <a:p>
                <a:r>
                  <a:rPr lang="en-US">
                    <a:noFill/>
                  </a:rPr>
                  <a:t> </a:t>
                </a:r>
              </a:p>
            </p:txBody>
          </p:sp>
        </mc:Fallback>
      </mc:AlternateContent>
    </p:spTree>
    <p:extLst>
      <p:ext uri="{BB962C8B-B14F-4D97-AF65-F5344CB8AC3E}">
        <p14:creationId xmlns:p14="http://schemas.microsoft.com/office/powerpoint/2010/main" val="36786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fade">
                                      <p:cBhvr>
                                        <p:cTn id="26" dur="500"/>
                                        <p:tgtEl>
                                          <p:spTgt spid="1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xEl>
                                              <p:pRg st="2" end="2"/>
                                            </p:txEl>
                                          </p:spTgt>
                                        </p:tgtEl>
                                        <p:attrNameLst>
                                          <p:attrName>style.visibility</p:attrName>
                                        </p:attrNameLst>
                                      </p:cBhvr>
                                      <p:to>
                                        <p:strVal val="visible"/>
                                      </p:to>
                                    </p:set>
                                    <p:animEffect transition="in" filter="fade">
                                      <p:cBhvr>
                                        <p:cTn id="31"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514" y="8408151"/>
            <a:ext cx="2674680" cy="1877139"/>
          </a:xfrm>
          <a:prstGeom prst="rect">
            <a:avLst/>
          </a:prstGeom>
        </p:spPr>
      </p:pic>
      <p:grpSp>
        <p:nvGrpSpPr>
          <p:cNvPr id="3" name="Group 3"/>
          <p:cNvGrpSpPr/>
          <p:nvPr/>
        </p:nvGrpSpPr>
        <p:grpSpPr>
          <a:xfrm>
            <a:off x="1781378" y="1181100"/>
            <a:ext cx="14725244" cy="8326109"/>
            <a:chOff x="0" y="0"/>
            <a:chExt cx="1913890" cy="2174748"/>
          </a:xfrm>
        </p:grpSpPr>
        <p:sp>
          <p:nvSpPr>
            <p:cNvPr id="4" name="Freeform 4"/>
            <p:cNvSpPr/>
            <p:nvPr/>
          </p:nvSpPr>
          <p:spPr>
            <a:xfrm>
              <a:off x="0" y="0"/>
              <a:ext cx="1913890" cy="2174748"/>
            </a:xfrm>
            <a:custGeom>
              <a:avLst/>
              <a:gdLst/>
              <a:ahLst/>
              <a:cxnLst/>
              <a:rect l="l" t="t" r="r" b="b"/>
              <a:pathLst>
                <a:path w="1913890" h="2174748">
                  <a:moveTo>
                    <a:pt x="1789430" y="2174747"/>
                  </a:moveTo>
                  <a:lnTo>
                    <a:pt x="124460" y="2174747"/>
                  </a:lnTo>
                  <a:cubicBezTo>
                    <a:pt x="55880" y="2174747"/>
                    <a:pt x="0" y="2118868"/>
                    <a:pt x="0" y="2050287"/>
                  </a:cubicBezTo>
                  <a:lnTo>
                    <a:pt x="0" y="124460"/>
                  </a:lnTo>
                  <a:cubicBezTo>
                    <a:pt x="0" y="55880"/>
                    <a:pt x="55880" y="0"/>
                    <a:pt x="124460" y="0"/>
                  </a:cubicBezTo>
                  <a:lnTo>
                    <a:pt x="1789430" y="0"/>
                  </a:lnTo>
                  <a:cubicBezTo>
                    <a:pt x="1858010" y="0"/>
                    <a:pt x="1913890" y="55880"/>
                    <a:pt x="1913890" y="124460"/>
                  </a:cubicBezTo>
                  <a:lnTo>
                    <a:pt x="1913890" y="2050288"/>
                  </a:lnTo>
                  <a:cubicBezTo>
                    <a:pt x="1913890" y="2118868"/>
                    <a:pt x="1858010" y="2174748"/>
                    <a:pt x="1789430" y="2174748"/>
                  </a:cubicBezTo>
                  <a:close/>
                </a:path>
              </a:pathLst>
            </a:custGeom>
            <a:solidFill>
              <a:srgbClr val="FFFFFF"/>
            </a:solidFill>
          </p:spPr>
        </p:sp>
      </p:grpSp>
      <p:grpSp>
        <p:nvGrpSpPr>
          <p:cNvPr id="5" name="Group 5"/>
          <p:cNvGrpSpPr/>
          <p:nvPr/>
        </p:nvGrpSpPr>
        <p:grpSpPr>
          <a:xfrm rot="-10800000">
            <a:off x="-53095" y="-2730102"/>
            <a:ext cx="9935432" cy="3576572"/>
            <a:chOff x="0" y="0"/>
            <a:chExt cx="4166870" cy="1499996"/>
          </a:xfrm>
        </p:grpSpPr>
        <p:sp>
          <p:nvSpPr>
            <p:cNvPr id="6"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sp>
      </p:grpSp>
      <p:grpSp>
        <p:nvGrpSpPr>
          <p:cNvPr id="9" name="Group 9"/>
          <p:cNvGrpSpPr/>
          <p:nvPr/>
        </p:nvGrpSpPr>
        <p:grpSpPr>
          <a:xfrm rot="-10800000">
            <a:off x="9775732" y="-2803004"/>
            <a:ext cx="9935432" cy="3812654"/>
            <a:chOff x="0" y="0"/>
            <a:chExt cx="4166870" cy="1599008"/>
          </a:xfrm>
        </p:grpSpPr>
        <p:sp>
          <p:nvSpPr>
            <p:cNvPr id="10" name="Freeform 10"/>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sp>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734523"/>
            <a:ext cx="990753" cy="1468772"/>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0670"/>
          <a:stretch>
            <a:fillRect/>
          </a:stretch>
        </p:blipFill>
        <p:spPr>
          <a:xfrm>
            <a:off x="15888124" y="8589818"/>
            <a:ext cx="2534290" cy="1858702"/>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18645"/>
          <a:stretch>
            <a:fillRect/>
          </a:stretch>
        </p:blipFill>
        <p:spPr>
          <a:xfrm>
            <a:off x="-53095" y="908422"/>
            <a:ext cx="1693323" cy="1646208"/>
          </a:xfrm>
          <a:prstGeom prst="rect">
            <a:avLst/>
          </a:prstGeom>
        </p:spPr>
      </p:pic>
      <p:grpSp>
        <p:nvGrpSpPr>
          <p:cNvPr id="16" name="Group 16"/>
          <p:cNvGrpSpPr/>
          <p:nvPr/>
        </p:nvGrpSpPr>
        <p:grpSpPr>
          <a:xfrm>
            <a:off x="2663043" y="4536472"/>
            <a:ext cx="4445522" cy="3426576"/>
            <a:chOff x="0" y="0"/>
            <a:chExt cx="3290570" cy="3295650"/>
          </a:xfrm>
        </p:grpSpPr>
        <p:sp>
          <p:nvSpPr>
            <p:cNvPr id="17" name="Freeform 17"/>
            <p:cNvSpPr/>
            <p:nvPr/>
          </p:nvSpPr>
          <p:spPr>
            <a:xfrm>
              <a:off x="0" y="0"/>
              <a:ext cx="1702205" cy="1152275"/>
            </a:xfrm>
            <a:custGeom>
              <a:avLst/>
              <a:gdLst/>
              <a:ahLst/>
              <a:cxnLst/>
              <a:rect l="l" t="t" r="r" b="b"/>
              <a:pathLst>
                <a:path w="1702205" h="1152275">
                  <a:moveTo>
                    <a:pt x="1702205" y="4045"/>
                  </a:moveTo>
                  <a:lnTo>
                    <a:pt x="0" y="4045"/>
                  </a:lnTo>
                  <a:lnTo>
                    <a:pt x="0" y="0"/>
                  </a:lnTo>
                  <a:lnTo>
                    <a:pt x="1702205" y="0"/>
                  </a:lnTo>
                  <a:lnTo>
                    <a:pt x="1702205" y="4045"/>
                  </a:lnTo>
                  <a:close/>
                  <a:moveTo>
                    <a:pt x="1702205" y="163816"/>
                  </a:moveTo>
                  <a:lnTo>
                    <a:pt x="0" y="163816"/>
                  </a:lnTo>
                  <a:lnTo>
                    <a:pt x="0" y="167861"/>
                  </a:lnTo>
                  <a:lnTo>
                    <a:pt x="1702205" y="167861"/>
                  </a:lnTo>
                  <a:lnTo>
                    <a:pt x="1702205" y="163816"/>
                  </a:lnTo>
                  <a:close/>
                  <a:moveTo>
                    <a:pt x="1702205" y="328138"/>
                  </a:moveTo>
                  <a:lnTo>
                    <a:pt x="0" y="328138"/>
                  </a:lnTo>
                  <a:lnTo>
                    <a:pt x="0" y="332183"/>
                  </a:lnTo>
                  <a:lnTo>
                    <a:pt x="1702205" y="332183"/>
                  </a:lnTo>
                  <a:lnTo>
                    <a:pt x="1702205" y="328138"/>
                  </a:lnTo>
                  <a:close/>
                  <a:moveTo>
                    <a:pt x="1702205" y="491954"/>
                  </a:moveTo>
                  <a:lnTo>
                    <a:pt x="0" y="491954"/>
                  </a:lnTo>
                  <a:lnTo>
                    <a:pt x="0" y="495999"/>
                  </a:lnTo>
                  <a:lnTo>
                    <a:pt x="1702205" y="495999"/>
                  </a:lnTo>
                  <a:lnTo>
                    <a:pt x="1702205" y="491954"/>
                  </a:lnTo>
                  <a:close/>
                  <a:moveTo>
                    <a:pt x="1702205" y="655770"/>
                  </a:moveTo>
                  <a:lnTo>
                    <a:pt x="0" y="655770"/>
                  </a:lnTo>
                  <a:lnTo>
                    <a:pt x="0" y="659815"/>
                  </a:lnTo>
                  <a:lnTo>
                    <a:pt x="1702205" y="659815"/>
                  </a:lnTo>
                  <a:lnTo>
                    <a:pt x="1702205" y="655770"/>
                  </a:lnTo>
                  <a:close/>
                  <a:moveTo>
                    <a:pt x="1702205" y="820092"/>
                  </a:moveTo>
                  <a:lnTo>
                    <a:pt x="0" y="820092"/>
                  </a:lnTo>
                  <a:lnTo>
                    <a:pt x="0" y="824137"/>
                  </a:lnTo>
                  <a:lnTo>
                    <a:pt x="1702205" y="824137"/>
                  </a:lnTo>
                  <a:lnTo>
                    <a:pt x="1702205" y="820092"/>
                  </a:lnTo>
                  <a:close/>
                  <a:moveTo>
                    <a:pt x="1702205" y="983909"/>
                  </a:moveTo>
                  <a:lnTo>
                    <a:pt x="0" y="983909"/>
                  </a:lnTo>
                  <a:lnTo>
                    <a:pt x="0" y="987953"/>
                  </a:lnTo>
                  <a:lnTo>
                    <a:pt x="1702205" y="987953"/>
                  </a:lnTo>
                  <a:lnTo>
                    <a:pt x="1702205" y="983909"/>
                  </a:lnTo>
                  <a:close/>
                  <a:moveTo>
                    <a:pt x="1702205" y="1148230"/>
                  </a:moveTo>
                  <a:lnTo>
                    <a:pt x="0" y="1148230"/>
                  </a:lnTo>
                  <a:lnTo>
                    <a:pt x="0" y="1152275"/>
                  </a:lnTo>
                  <a:lnTo>
                    <a:pt x="1702205" y="1152275"/>
                  </a:lnTo>
                  <a:lnTo>
                    <a:pt x="1702205" y="1148230"/>
                  </a:lnTo>
                  <a:close/>
                </a:path>
              </a:pathLst>
            </a:custGeom>
            <a:solidFill>
              <a:srgbClr val="DEE4E8"/>
            </a:solidFill>
          </p:spPr>
        </p:sp>
      </p:grpSp>
      <p:grpSp>
        <p:nvGrpSpPr>
          <p:cNvPr id="18" name="Group 18"/>
          <p:cNvGrpSpPr/>
          <p:nvPr/>
        </p:nvGrpSpPr>
        <p:grpSpPr>
          <a:xfrm>
            <a:off x="11179434" y="4536472"/>
            <a:ext cx="4445522" cy="3426576"/>
            <a:chOff x="0" y="0"/>
            <a:chExt cx="3290570" cy="3295650"/>
          </a:xfrm>
        </p:grpSpPr>
        <p:sp>
          <p:nvSpPr>
            <p:cNvPr id="19" name="Freeform 19"/>
            <p:cNvSpPr/>
            <p:nvPr/>
          </p:nvSpPr>
          <p:spPr>
            <a:xfrm>
              <a:off x="0" y="0"/>
              <a:ext cx="1702205" cy="1152275"/>
            </a:xfrm>
            <a:custGeom>
              <a:avLst/>
              <a:gdLst/>
              <a:ahLst/>
              <a:cxnLst/>
              <a:rect l="l" t="t" r="r" b="b"/>
              <a:pathLst>
                <a:path w="1702205" h="1152275">
                  <a:moveTo>
                    <a:pt x="1702205" y="4045"/>
                  </a:moveTo>
                  <a:lnTo>
                    <a:pt x="0" y="4045"/>
                  </a:lnTo>
                  <a:lnTo>
                    <a:pt x="0" y="0"/>
                  </a:lnTo>
                  <a:lnTo>
                    <a:pt x="1702205" y="0"/>
                  </a:lnTo>
                  <a:lnTo>
                    <a:pt x="1702205" y="4045"/>
                  </a:lnTo>
                  <a:close/>
                  <a:moveTo>
                    <a:pt x="1702205" y="163816"/>
                  </a:moveTo>
                  <a:lnTo>
                    <a:pt x="0" y="163816"/>
                  </a:lnTo>
                  <a:lnTo>
                    <a:pt x="0" y="167861"/>
                  </a:lnTo>
                  <a:lnTo>
                    <a:pt x="1702205" y="167861"/>
                  </a:lnTo>
                  <a:lnTo>
                    <a:pt x="1702205" y="163816"/>
                  </a:lnTo>
                  <a:close/>
                  <a:moveTo>
                    <a:pt x="1702205" y="328138"/>
                  </a:moveTo>
                  <a:lnTo>
                    <a:pt x="0" y="328138"/>
                  </a:lnTo>
                  <a:lnTo>
                    <a:pt x="0" y="332183"/>
                  </a:lnTo>
                  <a:lnTo>
                    <a:pt x="1702205" y="332183"/>
                  </a:lnTo>
                  <a:lnTo>
                    <a:pt x="1702205" y="328138"/>
                  </a:lnTo>
                  <a:close/>
                  <a:moveTo>
                    <a:pt x="1702205" y="491954"/>
                  </a:moveTo>
                  <a:lnTo>
                    <a:pt x="0" y="491954"/>
                  </a:lnTo>
                  <a:lnTo>
                    <a:pt x="0" y="495999"/>
                  </a:lnTo>
                  <a:lnTo>
                    <a:pt x="1702205" y="495999"/>
                  </a:lnTo>
                  <a:lnTo>
                    <a:pt x="1702205" y="491954"/>
                  </a:lnTo>
                  <a:close/>
                  <a:moveTo>
                    <a:pt x="1702205" y="655770"/>
                  </a:moveTo>
                  <a:lnTo>
                    <a:pt x="0" y="655770"/>
                  </a:lnTo>
                  <a:lnTo>
                    <a:pt x="0" y="659815"/>
                  </a:lnTo>
                  <a:lnTo>
                    <a:pt x="1702205" y="659815"/>
                  </a:lnTo>
                  <a:lnTo>
                    <a:pt x="1702205" y="655770"/>
                  </a:lnTo>
                  <a:close/>
                  <a:moveTo>
                    <a:pt x="1702205" y="820092"/>
                  </a:moveTo>
                  <a:lnTo>
                    <a:pt x="0" y="820092"/>
                  </a:lnTo>
                  <a:lnTo>
                    <a:pt x="0" y="824137"/>
                  </a:lnTo>
                  <a:lnTo>
                    <a:pt x="1702205" y="824137"/>
                  </a:lnTo>
                  <a:lnTo>
                    <a:pt x="1702205" y="820092"/>
                  </a:lnTo>
                  <a:close/>
                  <a:moveTo>
                    <a:pt x="1702205" y="983909"/>
                  </a:moveTo>
                  <a:lnTo>
                    <a:pt x="0" y="983909"/>
                  </a:lnTo>
                  <a:lnTo>
                    <a:pt x="0" y="987953"/>
                  </a:lnTo>
                  <a:lnTo>
                    <a:pt x="1702205" y="987953"/>
                  </a:lnTo>
                  <a:lnTo>
                    <a:pt x="1702205" y="983909"/>
                  </a:lnTo>
                  <a:close/>
                  <a:moveTo>
                    <a:pt x="1702205" y="1148230"/>
                  </a:moveTo>
                  <a:lnTo>
                    <a:pt x="0" y="1148230"/>
                  </a:lnTo>
                  <a:lnTo>
                    <a:pt x="0" y="1152275"/>
                  </a:lnTo>
                  <a:lnTo>
                    <a:pt x="1702205" y="1152275"/>
                  </a:lnTo>
                  <a:lnTo>
                    <a:pt x="1702205" y="1148230"/>
                  </a:lnTo>
                  <a:close/>
                </a:path>
              </a:pathLst>
            </a:custGeom>
            <a:solidFill>
              <a:srgbClr val="DEE4E8"/>
            </a:solidFill>
          </p:spPr>
        </p:sp>
      </p:grpSp>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6051636" y="88918"/>
            <a:ext cx="2415328" cy="939782"/>
          </a:xfrm>
          <a:prstGeom prst="rect">
            <a:avLst/>
          </a:prstGeom>
        </p:spPr>
      </p:pic>
      <p:sp>
        <p:nvSpPr>
          <p:cNvPr id="21" name="Hộp Văn bản 20">
            <a:extLst>
              <a:ext uri="{FF2B5EF4-FFF2-40B4-BE49-F238E27FC236}">
                <a16:creationId xmlns:a16="http://schemas.microsoft.com/office/drawing/2014/main" id="{E7A7A76B-9669-9AB8-3D29-9C79AB3BDE82}"/>
              </a:ext>
            </a:extLst>
          </p:cNvPr>
          <p:cNvSpPr txBox="1"/>
          <p:nvPr/>
        </p:nvSpPr>
        <p:spPr>
          <a:xfrm>
            <a:off x="7162800" y="1722839"/>
            <a:ext cx="40386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4F506DC1-F929-58E3-3270-1B46322B3E75}"/>
                  </a:ext>
                </a:extLst>
              </p:cNvPr>
              <p:cNvSpPr txBox="1"/>
              <p:nvPr/>
            </p:nvSpPr>
            <p:spPr>
              <a:xfrm>
                <a:off x="2823357" y="3086100"/>
                <a:ext cx="12801600" cy="477496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Ta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=0,5</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Do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nằm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giữa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𝐴𝑀</m:t>
                    </m:r>
                    <m:r>
                      <a:rPr lang="en-US" sz="4000" i="1" dirty="0" smtClean="0">
                        <a:latin typeface="Cambria Math" panose="02040503050406030204" pitchFamily="18" charset="0"/>
                        <a:cs typeface="Arial" panose="020B0604020202020204" pitchFamily="34" charset="0"/>
                      </a:rPr>
                      <m:t>&lt;</m:t>
                    </m:r>
                    <m:r>
                      <a:rPr lang="en-US" sz="4000" i="1" dirty="0" smtClean="0">
                        <a:latin typeface="Cambria Math" panose="02040503050406030204" pitchFamily="18" charset="0"/>
                        <a:cs typeface="Arial" panose="020B0604020202020204" pitchFamily="34" charset="0"/>
                      </a:rPr>
                      <m:t>𝐴𝐵</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Do </a:t>
                </a:r>
                <a14:m>
                  <m:oMath xmlns:m="http://schemas.openxmlformats.org/officeDocument/2006/math">
                    <m:r>
                      <a:rPr lang="en-US" sz="4000" i="1" dirty="0" smtClean="0">
                        <a:latin typeface="Cambria Math" panose="02040503050406030204" pitchFamily="18" charset="0"/>
                        <a:cs typeface="Arial" panose="020B0604020202020204" pitchFamily="34" charset="0"/>
                      </a:rPr>
                      <m:t>𝐴𝑀</m:t>
                    </m:r>
                    <m:r>
                      <a:rPr lang="en-US" sz="4000" i="1" dirty="0" smtClean="0">
                        <a:latin typeface="Cambria Math" panose="02040503050406030204" pitchFamily="18" charset="0"/>
                        <a:cs typeface="Arial" panose="020B0604020202020204" pitchFamily="34" charset="0"/>
                      </a:rPr>
                      <m:t>&lt;</m:t>
                    </m:r>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=0,5</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giữa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rPr>
                        </m:ctrlPr>
                      </m:radPr>
                      <m:deg/>
                      <m:e>
                        <m:r>
                          <a:rPr lang="en-US" sz="4000" b="0" i="1" smtClean="0">
                            <a:latin typeface="Cambria Math" panose="02040503050406030204" pitchFamily="18" charset="0"/>
                          </a:rPr>
                          <m:t>2</m:t>
                        </m:r>
                      </m:e>
                    </m:rad>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1</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0,5</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a:latin typeface="Cambria Math" panose="02040503050406030204" pitchFamily="18" charset="0"/>
                          </a:rPr>
                        </m:ctrlPr>
                      </m:radPr>
                      <m:deg/>
                      <m:e>
                        <m:r>
                          <a:rPr lang="en-US" sz="4000" i="1">
                            <a:latin typeface="Cambria Math" panose="02040503050406030204" pitchFamily="18" charset="0"/>
                          </a:rPr>
                          <m:t>2</m:t>
                        </m:r>
                      </m:e>
                    </m:rad>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1</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0,5</m:t>
                    </m:r>
                  </m:oMath>
                </a14:m>
                <a:r>
                  <a:rPr lang="en-US" sz="4000" dirty="0">
                    <a:latin typeface="Arial" panose="020B0604020202020204" pitchFamily="34" charset="0"/>
                    <a:cs typeface="Arial" panose="020B0604020202020204" pitchFamily="34" charset="0"/>
                  </a:rPr>
                  <a:t>. </a:t>
                </a:r>
              </a:p>
            </p:txBody>
          </p:sp>
        </mc:Choice>
        <mc:Fallback xmlns="">
          <p:sp>
            <p:nvSpPr>
              <p:cNvPr id="22" name="Hộp Văn bản 21">
                <a:extLst>
                  <a:ext uri="{FF2B5EF4-FFF2-40B4-BE49-F238E27FC236}">
                    <a16:creationId xmlns:a16="http://schemas.microsoft.com/office/drawing/2014/main" id="{4F506DC1-F929-58E3-3270-1B46322B3E75}"/>
                  </a:ext>
                </a:extLst>
              </p:cNvPr>
              <p:cNvSpPr txBox="1">
                <a:spLocks noRot="1" noChangeAspect="1" noMove="1" noResize="1" noEditPoints="1" noAdjustHandles="1" noChangeArrowheads="1" noChangeShapeType="1" noTextEdit="1"/>
              </p:cNvSpPr>
              <p:nvPr/>
            </p:nvSpPr>
            <p:spPr>
              <a:xfrm>
                <a:off x="2823357" y="3086100"/>
                <a:ext cx="12801600" cy="4774962"/>
              </a:xfrm>
              <a:prstGeom prst="rect">
                <a:avLst/>
              </a:prstGeom>
              <a:blipFill>
                <a:blip r:embed="rId12"/>
                <a:stretch>
                  <a:fillRect l="-1667" r="-3952" b="-4464"/>
                </a:stretch>
              </a:blipFill>
            </p:spPr>
            <p:txBody>
              <a:bodyPr/>
              <a:lstStyle/>
              <a:p>
                <a:r>
                  <a:rPr lang="en-US">
                    <a:noFill/>
                  </a:rPr>
                  <a:t> </a:t>
                </a:r>
              </a:p>
            </p:txBody>
          </p:sp>
        </mc:Fallback>
      </mc:AlternateContent>
    </p:spTree>
    <p:extLst>
      <p:ext uri="{BB962C8B-B14F-4D97-AF65-F5344CB8AC3E}">
        <p14:creationId xmlns:p14="http://schemas.microsoft.com/office/powerpoint/2010/main" val="177784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dissolv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dissolve">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dissolve">
                                      <p:cBhvr>
                                        <p:cTn id="22"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249"/>
          <a:stretch>
            <a:fillRect/>
          </a:stretch>
        </p:blipFill>
        <p:spPr>
          <a:xfrm>
            <a:off x="-79872" y="478344"/>
            <a:ext cx="3108555" cy="110071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284231" y="362826"/>
            <a:ext cx="13719537" cy="9924174"/>
          </a:xfrm>
          <a:prstGeom prst="rect">
            <a:avLst/>
          </a:prstGeom>
        </p:spPr>
      </p:pic>
      <p:grpSp>
        <p:nvGrpSpPr>
          <p:cNvPr id="7" name="Group 7"/>
          <p:cNvGrpSpPr/>
          <p:nvPr/>
        </p:nvGrpSpPr>
        <p:grpSpPr>
          <a:xfrm>
            <a:off x="4290514" y="8718815"/>
            <a:ext cx="8038576" cy="3136370"/>
            <a:chOff x="0" y="0"/>
            <a:chExt cx="3290570" cy="3295650"/>
          </a:xfrm>
        </p:grpSpPr>
        <p:sp>
          <p:nvSpPr>
            <p:cNvPr id="8" name="Freeform 8"/>
            <p:cNvSpPr/>
            <p:nvPr/>
          </p:nvSpPr>
          <p:spPr>
            <a:xfrm>
              <a:off x="0" y="0"/>
              <a:ext cx="4423932" cy="1515876"/>
            </a:xfrm>
            <a:custGeom>
              <a:avLst/>
              <a:gdLst/>
              <a:ahLst/>
              <a:cxnLst/>
              <a:rect l="l" t="t" r="r" b="b"/>
              <a:pathLst>
                <a:path w="4423932" h="1515876">
                  <a:moveTo>
                    <a:pt x="4423932" y="5321"/>
                  </a:moveTo>
                  <a:lnTo>
                    <a:pt x="0" y="5321"/>
                  </a:lnTo>
                  <a:lnTo>
                    <a:pt x="0" y="0"/>
                  </a:lnTo>
                  <a:lnTo>
                    <a:pt x="4423932" y="0"/>
                  </a:lnTo>
                  <a:lnTo>
                    <a:pt x="4423932" y="5321"/>
                  </a:lnTo>
                  <a:close/>
                  <a:moveTo>
                    <a:pt x="4423932" y="215508"/>
                  </a:moveTo>
                  <a:lnTo>
                    <a:pt x="0" y="215508"/>
                  </a:lnTo>
                  <a:lnTo>
                    <a:pt x="0" y="220830"/>
                  </a:lnTo>
                  <a:lnTo>
                    <a:pt x="4423932" y="220830"/>
                  </a:lnTo>
                  <a:lnTo>
                    <a:pt x="4423932" y="215508"/>
                  </a:lnTo>
                  <a:close/>
                  <a:moveTo>
                    <a:pt x="4423932" y="431682"/>
                  </a:moveTo>
                  <a:lnTo>
                    <a:pt x="0" y="431682"/>
                  </a:lnTo>
                  <a:lnTo>
                    <a:pt x="0" y="437003"/>
                  </a:lnTo>
                  <a:lnTo>
                    <a:pt x="4423932" y="437003"/>
                  </a:lnTo>
                  <a:lnTo>
                    <a:pt x="4423932" y="431682"/>
                  </a:lnTo>
                  <a:close/>
                  <a:moveTo>
                    <a:pt x="4423932" y="647190"/>
                  </a:moveTo>
                  <a:lnTo>
                    <a:pt x="0" y="647190"/>
                  </a:lnTo>
                  <a:lnTo>
                    <a:pt x="0" y="652512"/>
                  </a:lnTo>
                  <a:lnTo>
                    <a:pt x="4423932" y="652512"/>
                  </a:lnTo>
                  <a:lnTo>
                    <a:pt x="4423932" y="647190"/>
                  </a:lnTo>
                  <a:close/>
                  <a:moveTo>
                    <a:pt x="4423932" y="862699"/>
                  </a:moveTo>
                  <a:lnTo>
                    <a:pt x="0" y="862699"/>
                  </a:lnTo>
                  <a:lnTo>
                    <a:pt x="0" y="868020"/>
                  </a:lnTo>
                  <a:lnTo>
                    <a:pt x="4423932" y="868020"/>
                  </a:lnTo>
                  <a:lnTo>
                    <a:pt x="4423932" y="862699"/>
                  </a:lnTo>
                  <a:close/>
                  <a:moveTo>
                    <a:pt x="4423932" y="1078872"/>
                  </a:moveTo>
                  <a:lnTo>
                    <a:pt x="0" y="1078872"/>
                  </a:lnTo>
                  <a:lnTo>
                    <a:pt x="0" y="1084194"/>
                  </a:lnTo>
                  <a:lnTo>
                    <a:pt x="4423932" y="1084194"/>
                  </a:lnTo>
                  <a:lnTo>
                    <a:pt x="4423932" y="1078872"/>
                  </a:lnTo>
                  <a:close/>
                  <a:moveTo>
                    <a:pt x="4423932" y="1294381"/>
                  </a:moveTo>
                  <a:lnTo>
                    <a:pt x="0" y="1294381"/>
                  </a:lnTo>
                  <a:lnTo>
                    <a:pt x="0" y="1299702"/>
                  </a:lnTo>
                  <a:lnTo>
                    <a:pt x="4423932" y="1299702"/>
                  </a:lnTo>
                  <a:lnTo>
                    <a:pt x="4423932" y="1294381"/>
                  </a:lnTo>
                  <a:close/>
                  <a:moveTo>
                    <a:pt x="4423932" y="1510554"/>
                  </a:moveTo>
                  <a:lnTo>
                    <a:pt x="0" y="1510554"/>
                  </a:lnTo>
                  <a:lnTo>
                    <a:pt x="0" y="1515876"/>
                  </a:lnTo>
                  <a:lnTo>
                    <a:pt x="4423932" y="1515876"/>
                  </a:lnTo>
                  <a:lnTo>
                    <a:pt x="4423932" y="1510554"/>
                  </a:lnTo>
                  <a:close/>
                </a:path>
              </a:pathLst>
            </a:custGeom>
            <a:solidFill>
              <a:srgbClr val="003A50"/>
            </a:solidFill>
          </p:spPr>
        </p:sp>
      </p:gr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3544" b="22486"/>
          <a:stretch>
            <a:fillRect/>
          </a:stretch>
        </p:blipFill>
        <p:spPr>
          <a:xfrm rot="5400000">
            <a:off x="-19111" y="8417005"/>
            <a:ext cx="1889107" cy="1850884"/>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24805"/>
          <a:stretch>
            <a:fillRect/>
          </a:stretch>
        </p:blipFill>
        <p:spPr>
          <a:xfrm>
            <a:off x="925442" y="9330841"/>
            <a:ext cx="3268083" cy="956159"/>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815794" y="530133"/>
            <a:ext cx="2196383" cy="2379076"/>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749669" y="9087027"/>
            <a:ext cx="900931" cy="1527001"/>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952139">
            <a:off x="2246758" y="7281032"/>
            <a:ext cx="840485" cy="1057214"/>
          </a:xfrm>
          <a:prstGeom prst="rect">
            <a:avLst/>
          </a:prstGeom>
        </p:spPr>
      </p:pic>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176F3A13-13F7-B87E-069B-E03913BC3A74}"/>
                  </a:ext>
                </a:extLst>
              </p:cNvPr>
              <p:cNvSpPr txBox="1"/>
              <p:nvPr/>
            </p:nvSpPr>
            <p:spPr>
              <a:xfrm>
                <a:off x="3447899" y="3027457"/>
                <a:ext cx="11392200" cy="4594912"/>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Trong thực tiễn có những cách khác nhau để làm tròn số thực với độ chính xác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𝑑</m:t>
                    </m:r>
                  </m:oMath>
                </a14:m>
                <a:r>
                  <a:rPr lang="nl-NL" sz="4000" dirty="0">
                    <a:effectLst/>
                    <a:latin typeface="Arial" panose="020B0604020202020204" pitchFamily="34" charset="0"/>
                    <a:ea typeface="Calibri" panose="020F0502020204030204" pitchFamily="34" charset="0"/>
                    <a:cs typeface="Arial" panose="020B0604020202020204" pitchFamily="34" charset="0"/>
                  </a:rPr>
                  <a:t> càng nhỏ càng tốt. Biểu diễn số thực về dạng số thập phân rồi làm tròn số thập phân đến một hàng nào đó là một cách làm tròn số thực thuận lợi. </a:t>
                </a:r>
                <a:endParaRPr lang="en-US" sz="4000" dirty="0">
                  <a:latin typeface="Arial" panose="020B0604020202020204" pitchFamily="34" charset="0"/>
                  <a:cs typeface="Arial" panose="020B0604020202020204" pitchFamily="34" charset="0"/>
                </a:endParaRPr>
              </a:p>
            </p:txBody>
          </p:sp>
        </mc:Choice>
        <mc:Fallback xmlns="">
          <p:sp>
            <p:nvSpPr>
              <p:cNvPr id="6" name="Hộp Văn bản 5">
                <a:extLst>
                  <a:ext uri="{FF2B5EF4-FFF2-40B4-BE49-F238E27FC236}">
                    <a16:creationId xmlns:a16="http://schemas.microsoft.com/office/drawing/2014/main" id="{176F3A13-13F7-B87E-069B-E03913BC3A74}"/>
                  </a:ext>
                </a:extLst>
              </p:cNvPr>
              <p:cNvSpPr txBox="1">
                <a:spLocks noRot="1" noChangeAspect="1" noMove="1" noResize="1" noEditPoints="1" noAdjustHandles="1" noChangeArrowheads="1" noChangeShapeType="1" noTextEdit="1"/>
              </p:cNvSpPr>
              <p:nvPr/>
            </p:nvSpPr>
            <p:spPr>
              <a:xfrm>
                <a:off x="3447899" y="3027457"/>
                <a:ext cx="11392200" cy="4594912"/>
              </a:xfrm>
              <a:prstGeom prst="rect">
                <a:avLst/>
              </a:prstGeom>
              <a:blipFill>
                <a:blip r:embed="rId16"/>
                <a:stretch>
                  <a:fillRect l="-1927" r="-1927" b="-4914"/>
                </a:stretch>
              </a:blipFill>
            </p:spPr>
            <p:txBody>
              <a:bodyPr/>
              <a:lstStyle/>
              <a:p>
                <a:r>
                  <a:rPr lang="en-US">
                    <a:noFill/>
                  </a:rPr>
                  <a:t> </a:t>
                </a:r>
              </a:p>
            </p:txBody>
          </p:sp>
        </mc:Fallback>
      </mc:AlternateContent>
      <p:sp>
        <p:nvSpPr>
          <p:cNvPr id="14" name="Hộp Văn bản 13">
            <a:extLst>
              <a:ext uri="{FF2B5EF4-FFF2-40B4-BE49-F238E27FC236}">
                <a16:creationId xmlns:a16="http://schemas.microsoft.com/office/drawing/2014/main" id="{4E850C9D-3B5B-6BF3-ED2E-F7A2732F82DC}"/>
              </a:ext>
            </a:extLst>
          </p:cNvPr>
          <p:cNvSpPr txBox="1"/>
          <p:nvPr/>
        </p:nvSpPr>
        <p:spPr>
          <a:xfrm>
            <a:off x="7239000" y="1930988"/>
            <a:ext cx="3337467" cy="769441"/>
          </a:xfrm>
          <a:prstGeom prst="rect">
            <a:avLst/>
          </a:prstGeom>
          <a:noFill/>
        </p:spPr>
        <p:txBody>
          <a:bodyPr wrap="square">
            <a:spAutoFit/>
          </a:bodyPr>
          <a:lstStyle/>
          <a:p>
            <a:pPr algn="ctr"/>
            <a:r>
              <a:rPr lang="en-US" sz="4400" b="1" u="sng" dirty="0" err="1">
                <a:effectLst/>
                <a:latin typeface="Arial" panose="020B0604020202020204" pitchFamily="34" charset="0"/>
                <a:ea typeface="Calibri" panose="020F0502020204030204" pitchFamily="34" charset="0"/>
                <a:cs typeface="Arial" panose="020B0604020202020204" pitchFamily="34" charset="0"/>
              </a:rPr>
              <a:t>Chú</a:t>
            </a:r>
            <a:r>
              <a:rPr lang="en-US" sz="4400" b="1" u="sng" dirty="0">
                <a:effectLst/>
                <a:latin typeface="Arial" panose="020B0604020202020204" pitchFamily="34" charset="0"/>
                <a:ea typeface="Calibri" panose="020F0502020204030204" pitchFamily="34" charset="0"/>
                <a:cs typeface="Arial" panose="020B0604020202020204" pitchFamily="34" charset="0"/>
              </a:rPr>
              <a:t> ý:</a:t>
            </a:r>
            <a:r>
              <a:rPr lang="en-US" sz="4400" b="1" dirty="0">
                <a:effectLst/>
                <a:latin typeface="Arial" panose="020B0604020202020204" pitchFamily="34" charset="0"/>
                <a:ea typeface="Calibri" panose="020F0502020204030204" pitchFamily="34" charset="0"/>
                <a:cs typeface="Arial" panose="020B0604020202020204" pitchFamily="34" charset="0"/>
              </a:rPr>
              <a:t> </a:t>
            </a:r>
            <a:endParaRPr lang="en-US" sz="4400" b="1" dirty="0"/>
          </a:p>
        </p:txBody>
      </p:sp>
    </p:spTree>
    <p:extLst>
      <p:ext uri="{BB962C8B-B14F-4D97-AF65-F5344CB8AC3E}">
        <p14:creationId xmlns:p14="http://schemas.microsoft.com/office/powerpoint/2010/main" val="402662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3" name="Group 3"/>
          <p:cNvGrpSpPr/>
          <p:nvPr/>
        </p:nvGrpSpPr>
        <p:grpSpPr>
          <a:xfrm>
            <a:off x="9144000" y="6596192"/>
            <a:ext cx="10252769" cy="3690808"/>
            <a:chOff x="0" y="0"/>
            <a:chExt cx="4166870" cy="1499996"/>
          </a:xfrm>
        </p:grpSpPr>
        <p:sp>
          <p:nvSpPr>
            <p:cNvPr id="4" name="Freeform 4"/>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sp>
      </p:grpSp>
      <p:grpSp>
        <p:nvGrpSpPr>
          <p:cNvPr id="5" name="Group 5"/>
          <p:cNvGrpSpPr/>
          <p:nvPr/>
        </p:nvGrpSpPr>
        <p:grpSpPr>
          <a:xfrm>
            <a:off x="-1108769" y="6352570"/>
            <a:ext cx="10252769" cy="3934430"/>
            <a:chOff x="0" y="0"/>
            <a:chExt cx="4166870" cy="1599008"/>
          </a:xfrm>
        </p:grpSpPr>
        <p:sp>
          <p:nvSpPr>
            <p:cNvPr id="6" name="Freeform 6"/>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sp>
      </p:grpSp>
      <p:sp>
        <p:nvSpPr>
          <p:cNvPr id="8" name="Freeform 8"/>
          <p:cNvSpPr/>
          <p:nvPr/>
        </p:nvSpPr>
        <p:spPr>
          <a:xfrm>
            <a:off x="1401404" y="1321248"/>
            <a:ext cx="15485191" cy="7644503"/>
          </a:xfrm>
          <a:custGeom>
            <a:avLst/>
            <a:gdLst/>
            <a:ahLst/>
            <a:cxnLst/>
            <a:rect l="l" t="t" r="r" b="b"/>
            <a:pathLst>
              <a:path w="3109664" h="3772337">
                <a:moveTo>
                  <a:pt x="3107124" y="645160"/>
                </a:moveTo>
                <a:cubicBezTo>
                  <a:pt x="3109664" y="488950"/>
                  <a:pt x="3088074" y="30480"/>
                  <a:pt x="3088074" y="30480"/>
                </a:cubicBezTo>
                <a:cubicBezTo>
                  <a:pt x="3088074" y="30480"/>
                  <a:pt x="2703264" y="40640"/>
                  <a:pt x="2451960" y="40640"/>
                </a:cubicBezTo>
                <a:cubicBezTo>
                  <a:pt x="2451960"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923977"/>
                  <a:pt x="21590" y="3115747"/>
                </a:cubicBezTo>
                <a:cubicBezTo>
                  <a:pt x="6350" y="3360857"/>
                  <a:pt x="0" y="3734237"/>
                  <a:pt x="0" y="3734237"/>
                </a:cubicBezTo>
                <a:cubicBezTo>
                  <a:pt x="204470" y="3764717"/>
                  <a:pt x="450850" y="3772337"/>
                  <a:pt x="657860" y="3769797"/>
                </a:cubicBezTo>
                <a:cubicBezTo>
                  <a:pt x="891540" y="3769797"/>
                  <a:pt x="2451960" y="3769797"/>
                  <a:pt x="2451960" y="3769797"/>
                </a:cubicBezTo>
                <a:lnTo>
                  <a:pt x="3067754" y="3755827"/>
                </a:lnTo>
                <a:cubicBezTo>
                  <a:pt x="3067754" y="3755827"/>
                  <a:pt x="3107124" y="3053517"/>
                  <a:pt x="3107124" y="2927787"/>
                </a:cubicBezTo>
                <a:cubicBezTo>
                  <a:pt x="3107124" y="2753797"/>
                  <a:pt x="3104584" y="803910"/>
                  <a:pt x="3107124" y="645160"/>
                </a:cubicBezTo>
                <a:close/>
              </a:path>
            </a:pathLst>
          </a:custGeom>
          <a:solidFill>
            <a:srgbClr val="FFFFFF"/>
          </a:solidFill>
        </p:spPr>
      </p:sp>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746425" y="474074"/>
            <a:ext cx="1002360" cy="1109251"/>
          </a:xfrm>
          <a:prstGeom prst="rect">
            <a:avLst/>
          </a:prstGeom>
        </p:spPr>
      </p:pic>
      <p:pic>
        <p:nvPicPr>
          <p:cNvPr id="23" name="Picture 2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28370"/>
          <a:stretch>
            <a:fillRect/>
          </a:stretch>
        </p:blipFill>
        <p:spPr>
          <a:xfrm>
            <a:off x="16851181" y="8319785"/>
            <a:ext cx="1490905" cy="1646208"/>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01134" y="2011722"/>
            <a:ext cx="990753" cy="1468772"/>
          </a:xfrm>
          <a:prstGeom prst="rect">
            <a:avLst/>
          </a:prstGeom>
        </p:spPr>
      </p:pic>
      <p:pic>
        <p:nvPicPr>
          <p:cNvPr id="28" name="Picture 2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909772" y="8874859"/>
            <a:ext cx="605399" cy="716448"/>
          </a:xfrm>
          <a:prstGeom prst="rect">
            <a:avLst/>
          </a:prstGeom>
        </p:spPr>
      </p:pic>
      <p:sp>
        <p:nvSpPr>
          <p:cNvPr id="2" name="Hộp Văn bản 1">
            <a:extLst>
              <a:ext uri="{FF2B5EF4-FFF2-40B4-BE49-F238E27FC236}">
                <a16:creationId xmlns:a16="http://schemas.microsoft.com/office/drawing/2014/main" id="{173B6806-59AF-09FD-9418-BB8ECCC5529A}"/>
              </a:ext>
            </a:extLst>
          </p:cNvPr>
          <p:cNvSpPr txBox="1"/>
          <p:nvPr/>
        </p:nvSpPr>
        <p:spPr>
          <a:xfrm>
            <a:off x="1981200" y="1790700"/>
            <a:ext cx="10319418"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II. ƯỚC LƯỢNG</a:t>
            </a:r>
          </a:p>
        </p:txBody>
      </p:sp>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BB88EA26-CBAC-309F-A8A9-6CD1154A4F37}"/>
                  </a:ext>
                </a:extLst>
              </p:cNvPr>
              <p:cNvSpPr txBox="1"/>
              <p:nvPr/>
            </p:nvSpPr>
            <p:spPr>
              <a:xfrm>
                <a:off x="1981200" y="2871887"/>
                <a:ext cx="14097000" cy="2615460"/>
              </a:xfrm>
              <a:prstGeom prst="rect">
                <a:avLst/>
              </a:prstGeom>
              <a:noFill/>
            </p:spPr>
            <p:txBody>
              <a:bodyPr wrap="square">
                <a:spAutoFit/>
              </a:bodyPr>
              <a:lstStyle/>
              <a:p>
                <a:pPr algn="just">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Khi </a:t>
                </a:r>
                <a:r>
                  <a:rPr lang="en-US" sz="3800" dirty="0" err="1">
                    <a:effectLst/>
                    <a:latin typeface="Arial" panose="020B0604020202020204" pitchFamily="34" charset="0"/>
                    <a:ea typeface="Calibri" panose="020F0502020204030204" pitchFamily="34" charset="0"/>
                    <a:cs typeface="Arial" panose="020B0604020202020204" pitchFamily="34" charset="0"/>
                  </a:rPr>
                  <a:t>thực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hiện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phép</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tính</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dirty="0" smtClean="0">
                        <a:effectLst/>
                        <a:latin typeface="Cambria Math" panose="02040503050406030204" pitchFamily="18" charset="0"/>
                        <a:ea typeface="Calibri" panose="020F0502020204030204" pitchFamily="34" charset="0"/>
                        <a:cs typeface="Arial" panose="020B0604020202020204" pitchFamily="34" charset="0"/>
                      </a:rPr>
                      <m:t>2,03</m:t>
                    </m:r>
                    <m:r>
                      <a:rPr lang="en-US" sz="3800" i="1" dirty="0" smtClean="0">
                        <a:effectLst/>
                        <a:latin typeface="Cambria Math" panose="02040503050406030204" pitchFamily="18" charset="0"/>
                        <a:ea typeface="Cambria Math" panose="02040503050406030204" pitchFamily="18" charset="0"/>
                        <a:cs typeface="Arial" panose="020B0604020202020204" pitchFamily="34" charset="0"/>
                      </a:rPr>
                      <m:t>×</m:t>
                    </m:r>
                    <m:r>
                      <a:rPr lang="en-US" sz="3800" i="1" dirty="0" smtClean="0">
                        <a:effectLst/>
                        <a:latin typeface="Cambria Math" panose="02040503050406030204" pitchFamily="18" charset="0"/>
                        <a:ea typeface="Calibri" panose="020F0502020204030204" pitchFamily="34" charset="0"/>
                        <a:cs typeface="Arial" panose="020B0604020202020204" pitchFamily="34" charset="0"/>
                      </a:rPr>
                      <m:t>9,78</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bạn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Châu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đã</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ra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quả</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dirty="0" smtClean="0">
                        <a:effectLst/>
                        <a:latin typeface="Cambria Math" panose="02040503050406030204" pitchFamily="18" charset="0"/>
                        <a:ea typeface="Calibri" panose="020F0502020204030204" pitchFamily="34" charset="0"/>
                        <a:cs typeface="Arial" panose="020B0604020202020204" pitchFamily="34" charset="0"/>
                      </a:rPr>
                      <m:t>198,534</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bạn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ra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quả</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dirty="0" smtClean="0">
                        <a:effectLst/>
                        <a:latin typeface="Cambria Math" panose="02040503050406030204" pitchFamily="18" charset="0"/>
                        <a:ea typeface="Calibri" panose="020F0502020204030204" pitchFamily="34" charset="0"/>
                        <a:cs typeface="Arial" panose="020B0604020202020204" pitchFamily="34" charset="0"/>
                      </a:rPr>
                      <m:t>19,8534</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Không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dùng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máy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tính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theo</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em</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bạn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nào</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đã</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tính</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sai</a:t>
                </a:r>
                <a:r>
                  <a:rPr lang="en-US" sz="3800" dirty="0">
                    <a:effectLst/>
                    <a:latin typeface="Arial" panose="020B0604020202020204" pitchFamily="34" charset="0"/>
                    <a:ea typeface="Calibri" panose="020F050202020403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p:txBody>
          </p:sp>
        </mc:Choice>
        <mc:Fallback xmlns="">
          <p:sp>
            <p:nvSpPr>
              <p:cNvPr id="19" name="Hộp Văn bản 18">
                <a:extLst>
                  <a:ext uri="{FF2B5EF4-FFF2-40B4-BE49-F238E27FC236}">
                    <a16:creationId xmlns:a16="http://schemas.microsoft.com/office/drawing/2014/main" id="{BB88EA26-CBAC-309F-A8A9-6CD1154A4F37}"/>
                  </a:ext>
                </a:extLst>
              </p:cNvPr>
              <p:cNvSpPr txBox="1">
                <a:spLocks noRot="1" noChangeAspect="1" noMove="1" noResize="1" noEditPoints="1" noAdjustHandles="1" noChangeArrowheads="1" noChangeShapeType="1" noTextEdit="1"/>
              </p:cNvSpPr>
              <p:nvPr/>
            </p:nvSpPr>
            <p:spPr>
              <a:xfrm>
                <a:off x="1981200" y="2871887"/>
                <a:ext cx="14097000" cy="2615460"/>
              </a:xfrm>
              <a:prstGeom prst="rect">
                <a:avLst/>
              </a:prstGeom>
              <a:blipFill>
                <a:blip r:embed="rId10"/>
                <a:stretch>
                  <a:fillRect l="-1427" r="-1383" b="-8625"/>
                </a:stretch>
              </a:blipFill>
            </p:spPr>
            <p:txBody>
              <a:bodyPr/>
              <a:lstStyle/>
              <a:p>
                <a:r>
                  <a:rPr lang="en-US">
                    <a:noFill/>
                  </a:rPr>
                  <a:t> </a:t>
                </a:r>
              </a:p>
            </p:txBody>
          </p:sp>
        </mc:Fallback>
      </mc:AlternateContent>
      <p:sp>
        <p:nvSpPr>
          <p:cNvPr id="26" name="Hộp Văn bản 25">
            <a:extLst>
              <a:ext uri="{FF2B5EF4-FFF2-40B4-BE49-F238E27FC236}">
                <a16:creationId xmlns:a16="http://schemas.microsoft.com/office/drawing/2014/main" id="{89DE0A6D-E8AC-9EE1-1C10-E7E43B71DD74}"/>
              </a:ext>
            </a:extLst>
          </p:cNvPr>
          <p:cNvSpPr txBox="1"/>
          <p:nvPr/>
        </p:nvSpPr>
        <p:spPr>
          <a:xfrm>
            <a:off x="1748785" y="6236099"/>
            <a:ext cx="14634215" cy="1738296"/>
          </a:xfrm>
          <a:prstGeom prst="rect">
            <a:avLst/>
          </a:prstGeom>
          <a:noFill/>
        </p:spPr>
        <p:txBody>
          <a:bodyPr wrap="square">
            <a:spAutoFit/>
          </a:bodyPr>
          <a:lstStyle/>
          <a:p>
            <a:pPr algn="just">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quả</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hai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bạn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sai</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khác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nhau</a:t>
            </a:r>
            <a:r>
              <a:rPr lang="en-US" sz="3800" dirty="0">
                <a:effectLst/>
                <a:latin typeface="Arial" panose="020B0604020202020204" pitchFamily="34" charset="0"/>
                <a:ea typeface="Calibri" panose="020F0502020204030204" pitchFamily="34" charset="0"/>
                <a:cs typeface="Arial" panose="020B0604020202020204" pitchFamily="34" charset="0"/>
              </a:rPr>
              <a:t> ở </a:t>
            </a:r>
            <a:r>
              <a:rPr lang="en-US" sz="3800" dirty="0" err="1">
                <a:effectLst/>
                <a:latin typeface="Arial" panose="020B0604020202020204" pitchFamily="34" charset="0"/>
                <a:ea typeface="Calibri" panose="020F0502020204030204" pitchFamily="34" charset="0"/>
                <a:cs typeface="Arial" panose="020B0604020202020204" pitchFamily="34" charset="0"/>
              </a:rPr>
              <a:t>vị</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trí</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đặt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dấu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phẩy</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dẫn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đến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kết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quả</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bạn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Châu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gần</a:t>
            </a:r>
            <a:r>
              <a:rPr lang="en-US" sz="3800" dirty="0">
                <a:effectLst/>
                <a:latin typeface="Arial" panose="020B0604020202020204" pitchFamily="34" charset="0"/>
                <a:ea typeface="Calibri" panose="020F0502020204030204" pitchFamily="34" charset="0"/>
                <a:cs typeface="Arial" panose="020B0604020202020204" pitchFamily="34" charset="0"/>
              </a:rPr>
              <a:t> 200, </a:t>
            </a:r>
            <a:r>
              <a:rPr lang="en-US" sz="3800" dirty="0" err="1">
                <a:effectLst/>
                <a:latin typeface="Arial" panose="020B0604020202020204" pitchFamily="34" charset="0"/>
                <a:ea typeface="Calibri" panose="020F0502020204030204" pitchFamily="34" charset="0"/>
                <a:cs typeface="Arial" panose="020B0604020202020204" pitchFamily="34" charset="0"/>
              </a:rPr>
              <a:t>kết</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quả</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bạn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Hà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gần</a:t>
            </a:r>
            <a:r>
              <a:rPr lang="en-US" sz="3800" dirty="0">
                <a:effectLst/>
                <a:latin typeface="Arial" panose="020B0604020202020204" pitchFamily="34" charset="0"/>
                <a:ea typeface="Calibri" panose="020F0502020204030204" pitchFamily="34" charset="0"/>
                <a:cs typeface="Arial" panose="020B0604020202020204" pitchFamily="34" charset="0"/>
              </a:rPr>
              <a:t> 20.</a:t>
            </a:r>
            <a:endParaRPr lang="en-US" sz="3800" dirty="0">
              <a:latin typeface="Arial" panose="020B0604020202020204" pitchFamily="34" charset="0"/>
              <a:cs typeface="Arial" panose="020B0604020202020204" pitchFamily="34" charset="0"/>
            </a:endParaRPr>
          </a:p>
        </p:txBody>
      </p:sp>
      <p:pic>
        <p:nvPicPr>
          <p:cNvPr id="27" name="Picture 2">
            <a:extLst>
              <a:ext uri="{FF2B5EF4-FFF2-40B4-BE49-F238E27FC236}">
                <a16:creationId xmlns:a16="http://schemas.microsoft.com/office/drawing/2014/main" id="{16F8C182-44D3-7F65-C64F-FE870B4361B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954534" y="85892"/>
            <a:ext cx="2704531" cy="2929492"/>
          </a:xfrm>
          <a:prstGeom prst="rect">
            <a:avLst/>
          </a:prstGeom>
        </p:spPr>
      </p:pic>
    </p:spTree>
    <p:extLst>
      <p:ext uri="{BB962C8B-B14F-4D97-AF65-F5344CB8AC3E}">
        <p14:creationId xmlns:p14="http://schemas.microsoft.com/office/powerpoint/2010/main" val="63334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xEl>
                                              <p:pRg st="0" end="0"/>
                                            </p:txEl>
                                          </p:spTgt>
                                        </p:tgtEl>
                                        <p:attrNameLst>
                                          <p:attrName>style.visibility</p:attrName>
                                        </p:attrNameLst>
                                      </p:cBhvr>
                                      <p:to>
                                        <p:strVal val="visible"/>
                                      </p:to>
                                    </p:set>
                                    <p:animEffect transition="in" filter="wipe(left)">
                                      <p:cBhvr>
                                        <p:cTn id="16"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5" name="Group 5"/>
          <p:cNvGrpSpPr/>
          <p:nvPr/>
        </p:nvGrpSpPr>
        <p:grpSpPr>
          <a:xfrm>
            <a:off x="13140832" y="9147484"/>
            <a:ext cx="2605375" cy="2605375"/>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3A5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927" b="16666"/>
          <a:stretch>
            <a:fillRect/>
          </a:stretch>
        </p:blipFill>
        <p:spPr>
          <a:xfrm>
            <a:off x="-105257" y="7676727"/>
            <a:ext cx="4693283" cy="277344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6105">
            <a:off x="12541344" y="559326"/>
            <a:ext cx="5881940" cy="1639401"/>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54476" b="27132"/>
          <a:stretch>
            <a:fillRect/>
          </a:stretch>
        </p:blipFill>
        <p:spPr>
          <a:xfrm>
            <a:off x="-65072" y="8812388"/>
            <a:ext cx="2565152" cy="1597599"/>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0955" b="13236"/>
          <a:stretch>
            <a:fillRect/>
          </a:stretch>
        </p:blipFill>
        <p:spPr>
          <a:xfrm>
            <a:off x="15722395" y="7600527"/>
            <a:ext cx="2657276" cy="2769275"/>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17166" b="25104"/>
          <a:stretch>
            <a:fillRect/>
          </a:stretch>
        </p:blipFill>
        <p:spPr>
          <a:xfrm>
            <a:off x="13955171" y="8812388"/>
            <a:ext cx="4476285" cy="1574783"/>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24338" t="24768"/>
          <a:stretch>
            <a:fillRect/>
          </a:stretch>
        </p:blipFill>
        <p:spPr>
          <a:xfrm>
            <a:off x="-65072" y="-30709"/>
            <a:ext cx="3097828" cy="1730530"/>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0431" y="7581900"/>
            <a:ext cx="1161360" cy="1089567"/>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539463" y="425862"/>
            <a:ext cx="2065530" cy="479013"/>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613317" y="1615989"/>
            <a:ext cx="1820192" cy="1217874"/>
          </a:xfrm>
          <a:prstGeom prst="rect">
            <a:avLst/>
          </a:prstGeom>
        </p:spPr>
      </p:pic>
      <p:pic>
        <p:nvPicPr>
          <p:cNvPr id="1026" name="Picture 2" descr="60+ Mẫu sân vườn đẹp, thiết kế sân vườn biệt thự đẳng cấp">
            <a:extLst>
              <a:ext uri="{FF2B5EF4-FFF2-40B4-BE49-F238E27FC236}">
                <a16:creationId xmlns:a16="http://schemas.microsoft.com/office/drawing/2014/main" id="{FBDCFEBD-A13A-DBB8-5ABC-846E6A619E2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111" y="2695575"/>
            <a:ext cx="6667500" cy="4867275"/>
          </a:xfrm>
          <a:prstGeom prst="ellipse">
            <a:avLst/>
          </a:prstGeom>
          <a:noFill/>
          <a:extLst>
            <a:ext uri="{909E8E84-426E-40DD-AFC4-6F175D3DCCD1}">
              <a14:hiddenFill xmlns:a14="http://schemas.microsoft.com/office/drawing/2010/main">
                <a:solidFill>
                  <a:srgbClr val="FFFFFF"/>
                </a:solidFill>
              </a14:hiddenFill>
            </a:ext>
          </a:extLst>
        </p:spPr>
      </p:pic>
      <p:sp>
        <p:nvSpPr>
          <p:cNvPr id="19" name="Hộp Văn bản 18">
            <a:extLst>
              <a:ext uri="{FF2B5EF4-FFF2-40B4-BE49-F238E27FC236}">
                <a16:creationId xmlns:a16="http://schemas.microsoft.com/office/drawing/2014/main" id="{37DFAC9A-37D9-1C02-3D5A-6F3C724EC30A}"/>
              </a:ext>
            </a:extLst>
          </p:cNvPr>
          <p:cNvSpPr txBox="1"/>
          <p:nvPr/>
        </p:nvSpPr>
        <p:spPr>
          <a:xfrm>
            <a:off x="8001000" y="3619500"/>
            <a:ext cx="9322594" cy="2746781"/>
          </a:xfrm>
          <a:prstGeom prst="wedgeRoundRectCallout">
            <a:avLst>
              <a:gd name="adj1" fmla="val 38784"/>
              <a:gd name="adj2" fmla="val 97350"/>
              <a:gd name="adj3" fmla="val 16667"/>
            </a:avLst>
          </a:prstGeom>
          <a:solidFill>
            <a:srgbClr val="8FD9D9"/>
          </a:solidFill>
        </p:spPr>
        <p:style>
          <a:lnRef idx="1">
            <a:schemeClr val="accent6"/>
          </a:lnRef>
          <a:fillRef idx="3">
            <a:schemeClr val="accent6"/>
          </a:fillRef>
          <a:effectRef idx="2">
            <a:schemeClr val="accent6"/>
          </a:effectRef>
          <a:fontRef idx="minor">
            <a:schemeClr val="lt1"/>
          </a:fontRef>
        </p:style>
        <p:txBody>
          <a:bodyPr wrap="square">
            <a:spAutoFit/>
          </a:bodyPr>
          <a:lstStyle/>
          <a:p>
            <a:pPr algn="just">
              <a:lnSpc>
                <a:spcPct val="150000"/>
              </a:lnSpc>
            </a:pPr>
            <a:r>
              <a:rPr lang="nl-NL" sz="36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rPr>
              <a:t>Một bồn hoa có dạng hình tròn với bán kính 0,8m. Hỏi diện tích của bồn hoa khoảng bao nhiêu mét vuông? </a:t>
            </a:r>
            <a:endParaRPr lang="en-US" sz="3600" dirty="0">
              <a:solidFill>
                <a:sysClr val="windowText" lastClr="000000"/>
              </a:solidFill>
              <a:latin typeface="Arial" panose="020B0604020202020204" pitchFamily="34" charset="0"/>
              <a:cs typeface="Arial" panose="020B0604020202020204" pitchFamily="34" charset="0"/>
            </a:endParaRPr>
          </a:p>
        </p:txBody>
      </p:sp>
      <p:sp>
        <p:nvSpPr>
          <p:cNvPr id="20" name="Hộp Văn bản 19">
            <a:extLst>
              <a:ext uri="{FF2B5EF4-FFF2-40B4-BE49-F238E27FC236}">
                <a16:creationId xmlns:a16="http://schemas.microsoft.com/office/drawing/2014/main" id="{6D87958C-EA0F-0F34-AB9F-FAAE59285C5A}"/>
              </a:ext>
            </a:extLst>
          </p:cNvPr>
          <p:cNvSpPr txBox="1"/>
          <p:nvPr/>
        </p:nvSpPr>
        <p:spPr>
          <a:xfrm>
            <a:off x="6138710" y="666869"/>
            <a:ext cx="6022135"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anim calcmode="lin" valueType="num">
                                      <p:cBhvr>
                                        <p:cTn id="13" dur="500" fill="hold"/>
                                        <p:tgtEl>
                                          <p:spTgt spid="1026"/>
                                        </p:tgtEl>
                                        <p:attrNameLst>
                                          <p:attrName>ppt_x</p:attrName>
                                        </p:attrNameLst>
                                      </p:cBhvr>
                                      <p:tavLst>
                                        <p:tav tm="0">
                                          <p:val>
                                            <p:strVal val="#ppt_x"/>
                                          </p:val>
                                        </p:tav>
                                        <p:tav tm="100000">
                                          <p:val>
                                            <p:strVal val="#ppt_x"/>
                                          </p:val>
                                        </p:tav>
                                      </p:tavLst>
                                    </p:anim>
                                    <p:anim calcmode="lin" valueType="num">
                                      <p:cBhvr>
                                        <p:cTn id="14" dur="450" decel="100000" fill="hold"/>
                                        <p:tgtEl>
                                          <p:spTgt spid="1026"/>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anim calcmode="lin" valueType="num">
                                      <p:cBhvr>
                                        <p:cTn id="21" dur="500" fill="hold"/>
                                        <p:tgtEl>
                                          <p:spTgt spid="19"/>
                                        </p:tgtEl>
                                        <p:attrNameLst>
                                          <p:attrName>ppt_x</p:attrName>
                                        </p:attrNameLst>
                                      </p:cBhvr>
                                      <p:tavLst>
                                        <p:tav tm="0">
                                          <p:val>
                                            <p:strVal val="#ppt_x"/>
                                          </p:val>
                                        </p:tav>
                                        <p:tav tm="100000">
                                          <p:val>
                                            <p:strVal val="#ppt_x"/>
                                          </p:val>
                                        </p:tav>
                                      </p:tavLst>
                                    </p:anim>
                                    <p:anim calcmode="lin" valueType="num">
                                      <p:cBhvr>
                                        <p:cTn id="22"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7975"/>
            <a:ext cx="2704531" cy="29294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24146"/>
          <a:stretch>
            <a:fillRect/>
          </a:stretch>
        </p:blipFill>
        <p:spPr>
          <a:xfrm>
            <a:off x="-1143000" y="8062359"/>
            <a:ext cx="7456909" cy="220082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07437" y="4652167"/>
            <a:ext cx="1121085" cy="917251"/>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87688" y="4817621"/>
            <a:ext cx="1039751" cy="850705"/>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00538" y="4589619"/>
            <a:ext cx="614050" cy="898212"/>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120287" y="4424164"/>
            <a:ext cx="662084" cy="96847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907437" y="7803746"/>
            <a:ext cx="1010254" cy="1454554"/>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9591">
            <a:off x="16106989" y="2221288"/>
            <a:ext cx="2611150" cy="792840"/>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6600909" y="249253"/>
            <a:ext cx="1911396" cy="1198967"/>
          </a:xfrm>
          <a:prstGeom prst="rect">
            <a:avLst/>
          </a:prstGeom>
        </p:spPr>
      </p:pic>
      <p:sp>
        <p:nvSpPr>
          <p:cNvPr id="8" name="Hình Bầu dục 7">
            <a:extLst>
              <a:ext uri="{FF2B5EF4-FFF2-40B4-BE49-F238E27FC236}">
                <a16:creationId xmlns:a16="http://schemas.microsoft.com/office/drawing/2014/main" id="{C14B1F57-2D63-5990-A461-449F38001EDC}"/>
              </a:ext>
            </a:extLst>
          </p:cNvPr>
          <p:cNvSpPr/>
          <p:nvPr/>
        </p:nvSpPr>
        <p:spPr>
          <a:xfrm>
            <a:off x="1233188" y="1938510"/>
            <a:ext cx="2704531" cy="1312689"/>
          </a:xfrm>
          <a:prstGeom prst="ellipse">
            <a:avLst/>
          </a:prstGeom>
          <a:solidFill>
            <a:srgbClr val="F05652"/>
          </a:solidFill>
          <a:ln>
            <a:solidFill>
              <a:srgbClr val="F05652"/>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err="1">
                <a:solidFill>
                  <a:schemeClr val="bg1"/>
                </a:solidFill>
                <a:latin typeface="Arial" panose="020B0604020202020204" pitchFamily="34" charset="0"/>
                <a:cs typeface="Arial" panose="020B0604020202020204" pitchFamily="34" charset="0"/>
              </a:rPr>
              <a:t>Ví</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dụ</a:t>
            </a:r>
            <a:r>
              <a:rPr lang="en-US" sz="4000" b="1" dirty="0">
                <a:solidFill>
                  <a:schemeClr val="bg1"/>
                </a:solidFill>
                <a:latin typeface="Arial" panose="020B0604020202020204" pitchFamily="34" charset="0"/>
                <a:cs typeface="Arial" panose="020B0604020202020204" pitchFamily="34" charset="0"/>
              </a:rPr>
              <a:t> 6</a:t>
            </a:r>
          </a:p>
        </p:txBody>
      </p:sp>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6F7B9799-65CB-0BDA-6F4E-804887C5AA35}"/>
                  </a:ext>
                </a:extLst>
              </p:cNvPr>
              <p:cNvSpPr txBox="1"/>
              <p:nvPr/>
            </p:nvSpPr>
            <p:spPr>
              <a:xfrm>
                <a:off x="4495800" y="1017772"/>
                <a:ext cx="11891280" cy="274825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Áp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tắc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phép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14:m>
                  <m:oMath xmlns:m="http://schemas.openxmlformats.org/officeDocument/2006/math">
                    <m:r>
                      <a:rPr lang="en-US" sz="4000" i="1" dirty="0" smtClean="0">
                        <a:latin typeface="Cambria Math" panose="02040503050406030204" pitchFamily="18" charset="0"/>
                        <a:cs typeface="Arial" panose="020B0604020202020204" pitchFamily="34" charset="0"/>
                      </a:rPr>
                      <m:t>6,29 +</m:t>
                    </m:r>
                    <m:r>
                      <a:rPr lang="en-US" sz="4000" i="1" dirty="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3,74</m:t>
                    </m:r>
                  </m:oMath>
                </a14:m>
                <a:r>
                  <a:rPr lang="en-US" sz="4000" dirty="0">
                    <a:latin typeface="Arial" panose="020B0604020202020204" pitchFamily="34" charset="0"/>
                    <a:cs typeface="Arial" panose="020B0604020202020204" pitchFamily="34" charset="0"/>
                  </a:rPr>
                  <a:t>		b) </a:t>
                </a:r>
                <a14:m>
                  <m:oMath xmlns:m="http://schemas.openxmlformats.org/officeDocument/2006/math">
                    <m:r>
                      <a:rPr lang="en-US" sz="4000" i="1" dirty="0" smtClean="0">
                        <a:latin typeface="Cambria Math" panose="02040503050406030204" pitchFamily="18" charset="0"/>
                        <a:cs typeface="Arial" panose="020B0604020202020204" pitchFamily="34" charset="0"/>
                      </a:rPr>
                      <m:t>89.52</m:t>
                    </m:r>
                  </m:oMath>
                </a14:m>
                <a:r>
                  <a:rPr lang="en-US" sz="4000" dirty="0">
                    <a:latin typeface="Arial" panose="020B0604020202020204" pitchFamily="34" charset="0"/>
                    <a:cs typeface="Arial" panose="020B0604020202020204" pitchFamily="34" charset="0"/>
                  </a:rPr>
                  <a:t>			c) </a:t>
                </a:r>
                <a14:m>
                  <m:oMath xmlns:m="http://schemas.openxmlformats.org/officeDocument/2006/math">
                    <m:r>
                      <a:rPr lang="en-US" sz="4000" i="1" dirty="0" smtClean="0">
                        <a:latin typeface="Cambria Math" panose="02040503050406030204" pitchFamily="18" charset="0"/>
                        <a:cs typeface="Arial" panose="020B0604020202020204" pitchFamily="34" charset="0"/>
                      </a:rPr>
                      <m:t>19,87.30,10</m:t>
                    </m:r>
                    <m:r>
                      <a:rPr lang="en-US" sz="4000" i="1" dirty="0">
                        <a:latin typeface="Cambria Math" panose="02040503050406030204" pitchFamily="18" charset="0"/>
                        <a:cs typeface="Arial" panose="020B0604020202020204" pitchFamily="34" charset="0"/>
                      </a:rPr>
                      <m:t>6</m:t>
                    </m:r>
                  </m:oMath>
                </a14:m>
                <a:endParaRPr lang="en-US" sz="4000" dirty="0">
                  <a:latin typeface="Arial" panose="020B0604020202020204" pitchFamily="34" charset="0"/>
                  <a:cs typeface="Arial" panose="020B0604020202020204" pitchFamily="34" charset="0"/>
                </a:endParaRPr>
              </a:p>
            </p:txBody>
          </p:sp>
        </mc:Choice>
        <mc:Fallback xmlns="">
          <p:sp>
            <p:nvSpPr>
              <p:cNvPr id="9" name="Hộp Văn bản 8">
                <a:extLst>
                  <a:ext uri="{FF2B5EF4-FFF2-40B4-BE49-F238E27FC236}">
                    <a16:creationId xmlns:a16="http://schemas.microsoft.com/office/drawing/2014/main" id="{6F7B9799-65CB-0BDA-6F4E-804887C5AA35}"/>
                  </a:ext>
                </a:extLst>
              </p:cNvPr>
              <p:cNvSpPr txBox="1">
                <a:spLocks noRot="1" noChangeAspect="1" noMove="1" noResize="1" noEditPoints="1" noAdjustHandles="1" noChangeArrowheads="1" noChangeShapeType="1" noTextEdit="1"/>
              </p:cNvSpPr>
              <p:nvPr/>
            </p:nvSpPr>
            <p:spPr>
              <a:xfrm>
                <a:off x="4495800" y="1017772"/>
                <a:ext cx="11891280" cy="2748253"/>
              </a:xfrm>
              <a:prstGeom prst="rect">
                <a:avLst/>
              </a:prstGeom>
              <a:blipFill>
                <a:blip r:embed="rId16"/>
                <a:stretch>
                  <a:fillRect l="-1846" r="-3077" b="-8647"/>
                </a:stretch>
              </a:blipFill>
            </p:spPr>
            <p:txBody>
              <a:bodyPr/>
              <a:lstStyle/>
              <a:p>
                <a:r>
                  <a:rPr lang="en-US">
                    <a:noFill/>
                  </a:rPr>
                  <a:t> </a:t>
                </a:r>
              </a:p>
            </p:txBody>
          </p:sp>
        </mc:Fallback>
      </mc:AlternateContent>
      <p:sp>
        <p:nvSpPr>
          <p:cNvPr id="15" name="Hộp Văn bản 14">
            <a:extLst>
              <a:ext uri="{FF2B5EF4-FFF2-40B4-BE49-F238E27FC236}">
                <a16:creationId xmlns:a16="http://schemas.microsoft.com/office/drawing/2014/main" id="{FF626FA8-9547-37B2-2359-98DA04E82AD1}"/>
              </a:ext>
            </a:extLst>
          </p:cNvPr>
          <p:cNvSpPr txBox="1"/>
          <p:nvPr/>
        </p:nvSpPr>
        <p:spPr>
          <a:xfrm>
            <a:off x="8686799" y="4535087"/>
            <a:ext cx="26670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94CCA7CC-DCC8-0104-5DAC-D380181C4C0D}"/>
                  </a:ext>
                </a:extLst>
              </p:cNvPr>
              <p:cNvSpPr txBox="1"/>
              <p:nvPr/>
            </p:nvSpPr>
            <p:spPr>
              <a:xfrm>
                <a:off x="4716295" y="5668326"/>
                <a:ext cx="10608009" cy="3313664"/>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a)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tròn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phần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mười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hạng</a:t>
                </a:r>
                <a:r>
                  <a:rPr lang="en-US" sz="3600" dirty="0">
                    <a:latin typeface="Arial" panose="020B0604020202020204" pitchFamily="34" charset="0"/>
                    <a:cs typeface="Arial" panose="020B0604020202020204" pitchFamily="34" charset="0"/>
                  </a:rPr>
                  <a:t>:</a:t>
                </a:r>
              </a:p>
              <a:p>
                <a:pPr algn="just">
                  <a:lnSpc>
                    <a:spcPct val="150000"/>
                  </a:lnSpc>
                </a:pPr>
                <a:r>
                  <a:rPr lang="en-US" sz="3600" b="0" dirty="0"/>
                  <a:t>		</a:t>
                </a:r>
                <a14:m>
                  <m:oMath xmlns:m="http://schemas.openxmlformats.org/officeDocument/2006/math">
                    <m:r>
                      <a:rPr lang="en-US" sz="3600" b="0" i="1" smtClean="0">
                        <a:latin typeface="Cambria Math" panose="02040503050406030204" pitchFamily="18" charset="0"/>
                      </a:rPr>
                      <m:t>6,29</m:t>
                    </m:r>
                    <m:r>
                      <a:rPr lang="en-US" sz="3600" b="0" i="1" smtClean="0">
                        <a:latin typeface="Cambria Math" panose="02040503050406030204" pitchFamily="18" charset="0"/>
                        <a:ea typeface="Cambria Math" panose="02040503050406030204" pitchFamily="18" charset="0"/>
                      </a:rPr>
                      <m:t>≈6,3</m:t>
                    </m:r>
                  </m:oMath>
                </a14:m>
                <a:r>
                  <a:rPr lang="en-US" sz="3600" dirty="0">
                    <a:latin typeface="Arial" panose="020B0604020202020204" pitchFamily="34"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rPr>
                      <m:t>3,74</m:t>
                    </m:r>
                    <m:r>
                      <a:rPr lang="en-US" sz="3600" b="0" i="1" smtClean="0">
                        <a:latin typeface="Cambria Math" panose="02040503050406030204" pitchFamily="18" charset="0"/>
                        <a:ea typeface="Cambria Math" panose="02040503050406030204" pitchFamily="18" charset="0"/>
                      </a:rPr>
                      <m:t>≈3,7</m:t>
                    </m:r>
                  </m:oMath>
                </a14:m>
                <a:endParaRPr lang="en-US" sz="3600" dirty="0">
                  <a:latin typeface="Arial" panose="020B0604020202020204" pitchFamily="34" charset="0"/>
                  <a:cs typeface="Arial" panose="020B0604020202020204" pitchFamily="34" charset="0"/>
                </a:endParaRPr>
              </a:p>
              <a:p>
                <a:pPr algn="just">
                  <a:lnSpc>
                    <a:spcPct val="150000"/>
                  </a:lnSpc>
                </a:pP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tròn</a:t>
                </a:r>
                <a:r>
                  <a:rPr lang="en-US" sz="3600" dirty="0">
                    <a:latin typeface="Arial" panose="020B0604020202020204" pitchFamily="34" charset="0"/>
                    <a:cs typeface="Arial" panose="020B0604020202020204" pitchFamily="34" charset="0"/>
                  </a:rPr>
                  <a:t>, ta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a:t>
                </a:r>
              </a:p>
              <a:p>
                <a:pPr algn="just">
                  <a:lnSpc>
                    <a:spcPct val="150000"/>
                  </a:lnSpc>
                </a:pPr>
                <a:r>
                  <a:rPr lang="en-US" sz="3600" b="0" dirty="0"/>
                  <a:t>		</a:t>
                </a:r>
                <a14:m>
                  <m:oMath xmlns:m="http://schemas.openxmlformats.org/officeDocument/2006/math">
                    <m:r>
                      <a:rPr lang="en-US" sz="3600" b="0" i="1" smtClean="0">
                        <a:latin typeface="Cambria Math" panose="02040503050406030204" pitchFamily="18" charset="0"/>
                      </a:rPr>
                      <m:t>6,29+3,74</m:t>
                    </m:r>
                    <m:r>
                      <a:rPr lang="en-US" sz="3600" b="0" i="1" smtClean="0">
                        <a:latin typeface="Cambria Math" panose="02040503050406030204" pitchFamily="18" charset="0"/>
                        <a:ea typeface="Cambria Math" panose="02040503050406030204" pitchFamily="18" charset="0"/>
                      </a:rPr>
                      <m:t>≈6,3+3,7=10</m:t>
                    </m:r>
                  </m:oMath>
                </a14:m>
                <a:r>
                  <a:rPr lang="en-US" sz="3600" dirty="0">
                    <a:latin typeface="Arial" panose="020B0604020202020204" pitchFamily="34" charset="0"/>
                    <a:cs typeface="Arial" panose="020B0604020202020204" pitchFamily="34" charset="0"/>
                  </a:rPr>
                  <a:t> </a:t>
                </a:r>
              </a:p>
            </p:txBody>
          </p:sp>
        </mc:Choice>
        <mc:Fallback xmlns="">
          <p:sp>
            <p:nvSpPr>
              <p:cNvPr id="16" name="Hộp Văn bản 15">
                <a:extLst>
                  <a:ext uri="{FF2B5EF4-FFF2-40B4-BE49-F238E27FC236}">
                    <a16:creationId xmlns:a16="http://schemas.microsoft.com/office/drawing/2014/main" id="{94CCA7CC-DCC8-0104-5DAC-D380181C4C0D}"/>
                  </a:ext>
                </a:extLst>
              </p:cNvPr>
              <p:cNvSpPr txBox="1">
                <a:spLocks noRot="1" noChangeAspect="1" noMove="1" noResize="1" noEditPoints="1" noAdjustHandles="1" noChangeArrowheads="1" noChangeShapeType="1" noTextEdit="1"/>
              </p:cNvSpPr>
              <p:nvPr/>
            </p:nvSpPr>
            <p:spPr>
              <a:xfrm>
                <a:off x="4716295" y="5668326"/>
                <a:ext cx="10608009" cy="3313664"/>
              </a:xfrm>
              <a:prstGeom prst="rect">
                <a:avLst/>
              </a:prstGeom>
              <a:blipFill>
                <a:blip r:embed="rId17"/>
                <a:stretch>
                  <a:fillRect l="-1782" r="-977"/>
                </a:stretch>
              </a:blipFill>
            </p:spPr>
            <p:txBody>
              <a:bodyPr/>
              <a:lstStyle/>
              <a:p>
                <a:r>
                  <a:rPr lang="en-US">
                    <a:noFill/>
                  </a:rPr>
                  <a:t> </a:t>
                </a:r>
              </a:p>
            </p:txBody>
          </p:sp>
        </mc:Fallback>
      </mc:AlternateContent>
    </p:spTree>
    <p:extLst>
      <p:ext uri="{BB962C8B-B14F-4D97-AF65-F5344CB8AC3E}">
        <p14:creationId xmlns:p14="http://schemas.microsoft.com/office/powerpoint/2010/main" val="53925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additive="base">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dissolve">
                                      <p:cBhvr>
                                        <p:cTn id="28" dur="500"/>
                                        <p:tgtEl>
                                          <p:spTgt spid="1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6">
                                            <p:txEl>
                                              <p:pRg st="1" end="1"/>
                                            </p:txEl>
                                          </p:spTgt>
                                        </p:tgtEl>
                                        <p:attrNameLst>
                                          <p:attrName>style.visibility</p:attrName>
                                        </p:attrNameLst>
                                      </p:cBhvr>
                                      <p:to>
                                        <p:strVal val="visible"/>
                                      </p:to>
                                    </p:set>
                                    <p:animEffect transition="in" filter="dissolve">
                                      <p:cBhvr>
                                        <p:cTn id="33" dur="500"/>
                                        <p:tgtEl>
                                          <p:spTgt spid="1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6">
                                            <p:txEl>
                                              <p:pRg st="2" end="2"/>
                                            </p:txEl>
                                          </p:spTgt>
                                        </p:tgtEl>
                                        <p:attrNameLst>
                                          <p:attrName>style.visibility</p:attrName>
                                        </p:attrNameLst>
                                      </p:cBhvr>
                                      <p:to>
                                        <p:strVal val="visible"/>
                                      </p:to>
                                    </p:set>
                                    <p:animEffect transition="in" filter="dissolve">
                                      <p:cBhvr>
                                        <p:cTn id="38" dur="500"/>
                                        <p:tgtEl>
                                          <p:spTgt spid="16">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6">
                                            <p:txEl>
                                              <p:pRg st="3" end="3"/>
                                            </p:txEl>
                                          </p:spTgt>
                                        </p:tgtEl>
                                        <p:attrNameLst>
                                          <p:attrName>style.visibility</p:attrName>
                                        </p:attrNameLst>
                                      </p:cBhvr>
                                      <p:to>
                                        <p:strVal val="visible"/>
                                      </p:to>
                                    </p:set>
                                    <p:animEffect transition="in" filter="dissolve">
                                      <p:cBhvr>
                                        <p:cTn id="43"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449ADE8-56B5-AC33-0DCA-48414F6C325C}"/>
              </a:ext>
            </a:extLst>
          </p:cNvPr>
          <p:cNvGrpSpPr/>
          <p:nvPr/>
        </p:nvGrpSpPr>
        <p:grpSpPr>
          <a:xfrm>
            <a:off x="1781378" y="980445"/>
            <a:ext cx="14725244" cy="8326109"/>
            <a:chOff x="0" y="0"/>
            <a:chExt cx="1913890" cy="2174748"/>
          </a:xfrm>
        </p:grpSpPr>
        <p:sp>
          <p:nvSpPr>
            <p:cNvPr id="11" name="Freeform 4">
              <a:extLst>
                <a:ext uri="{FF2B5EF4-FFF2-40B4-BE49-F238E27FC236}">
                  <a16:creationId xmlns:a16="http://schemas.microsoft.com/office/drawing/2014/main" id="{66835765-D888-1B36-39F4-1A23FA1CD2F2}"/>
                </a:ext>
              </a:extLst>
            </p:cNvPr>
            <p:cNvSpPr/>
            <p:nvPr/>
          </p:nvSpPr>
          <p:spPr>
            <a:xfrm>
              <a:off x="0" y="0"/>
              <a:ext cx="1913890" cy="2174748"/>
            </a:xfrm>
            <a:custGeom>
              <a:avLst/>
              <a:gdLst/>
              <a:ahLst/>
              <a:cxnLst/>
              <a:rect l="l" t="t" r="r" b="b"/>
              <a:pathLst>
                <a:path w="1913890" h="2174748">
                  <a:moveTo>
                    <a:pt x="1789430" y="2174747"/>
                  </a:moveTo>
                  <a:lnTo>
                    <a:pt x="124460" y="2174747"/>
                  </a:lnTo>
                  <a:cubicBezTo>
                    <a:pt x="55880" y="2174747"/>
                    <a:pt x="0" y="2118868"/>
                    <a:pt x="0" y="2050287"/>
                  </a:cubicBezTo>
                  <a:lnTo>
                    <a:pt x="0" y="124460"/>
                  </a:lnTo>
                  <a:cubicBezTo>
                    <a:pt x="0" y="55880"/>
                    <a:pt x="55880" y="0"/>
                    <a:pt x="124460" y="0"/>
                  </a:cubicBezTo>
                  <a:lnTo>
                    <a:pt x="1789430" y="0"/>
                  </a:lnTo>
                  <a:cubicBezTo>
                    <a:pt x="1858010" y="0"/>
                    <a:pt x="1913890" y="55880"/>
                    <a:pt x="1913890" y="124460"/>
                  </a:cubicBezTo>
                  <a:lnTo>
                    <a:pt x="1913890" y="2050288"/>
                  </a:lnTo>
                  <a:cubicBezTo>
                    <a:pt x="1913890" y="2118868"/>
                    <a:pt x="1858010" y="2174748"/>
                    <a:pt x="1789430" y="2174748"/>
                  </a:cubicBezTo>
                  <a:close/>
                </a:path>
              </a:pathLst>
            </a:custGeom>
            <a:solidFill>
              <a:srgbClr val="FFFFFF"/>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289725">
            <a:off x="15021753" y="8657099"/>
            <a:ext cx="3957772" cy="149440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16682"/>
          <a:stretch>
            <a:fillRect/>
          </a:stretch>
        </p:blipFill>
        <p:spPr>
          <a:xfrm rot="-10800000">
            <a:off x="2076744" y="0"/>
            <a:ext cx="1541832" cy="134579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8057"/>
          <a:stretch>
            <a:fillRect/>
          </a:stretch>
        </p:blipFill>
        <p:spPr>
          <a:xfrm>
            <a:off x="0" y="6640478"/>
            <a:ext cx="2843850" cy="2763826"/>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528280" y="1086284"/>
            <a:ext cx="1810892" cy="212818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834588" y="3524684"/>
            <a:ext cx="484313" cy="464940"/>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16395240" y="5759889"/>
            <a:ext cx="605399" cy="716448"/>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170459" y="9007147"/>
            <a:ext cx="553995" cy="794312"/>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b="25189"/>
          <a:stretch>
            <a:fillRect/>
          </a:stretch>
        </p:blipFill>
        <p:spPr>
          <a:xfrm>
            <a:off x="10229712" y="736854"/>
            <a:ext cx="563207" cy="1135955"/>
          </a:xfrm>
          <a:prstGeom prst="rect">
            <a:avLst/>
          </a:prstGeom>
        </p:spPr>
      </p:pic>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AE4C3976-D77E-402F-4DB5-B86267AC70DF}"/>
                  </a:ext>
                </a:extLst>
              </p:cNvPr>
              <p:cNvSpPr txBox="1"/>
              <p:nvPr/>
            </p:nvSpPr>
            <p:spPr>
              <a:xfrm>
                <a:off x="4281440" y="1461048"/>
                <a:ext cx="10835603" cy="7364901"/>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a:t>
                </a:r>
              </a:p>
              <a:p>
                <a:pPr algn="just">
                  <a:lnSpc>
                    <a:spcPct val="150000"/>
                  </a:lnSpc>
                </a:pPr>
                <a:r>
                  <a:rPr lang="en-US" sz="4000" b="0" dirty="0"/>
                  <a:t>	</a:t>
                </a:r>
                <a14:m>
                  <m:oMath xmlns:m="http://schemas.openxmlformats.org/officeDocument/2006/math">
                    <m:r>
                      <a:rPr lang="en-US" sz="4000" b="0" i="1" smtClean="0">
                        <a:latin typeface="Cambria Math" panose="02040503050406030204" pitchFamily="18" charset="0"/>
                      </a:rPr>
                      <m:t>89</m:t>
                    </m:r>
                    <m:r>
                      <a:rPr lang="en-US" sz="4000" b="0" i="1" smtClean="0">
                        <a:latin typeface="Cambria Math" panose="02040503050406030204" pitchFamily="18" charset="0"/>
                        <a:ea typeface="Cambria Math" panose="02040503050406030204" pitchFamily="18" charset="0"/>
                      </a:rPr>
                      <m:t>≈90</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rPr>
                      <m:t>52</m:t>
                    </m:r>
                    <m:r>
                      <a:rPr lang="en-US" sz="4000" b="0" i="1" smtClean="0">
                        <a:latin typeface="Cambria Math" panose="02040503050406030204" pitchFamily="18" charset="0"/>
                        <a:ea typeface="Cambria Math" panose="02040503050406030204" pitchFamily="18" charset="0"/>
                      </a:rPr>
                      <m:t>≈50</m:t>
                    </m:r>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p>
              <a:p>
                <a:pPr algn="just">
                  <a:lnSpc>
                    <a:spcPct val="150000"/>
                  </a:lnSpc>
                </a:pPr>
                <a:r>
                  <a:rPr lang="en-US" sz="4000" b="0" dirty="0"/>
                  <a:t>	</a:t>
                </a:r>
                <a14:m>
                  <m:oMath xmlns:m="http://schemas.openxmlformats.org/officeDocument/2006/math">
                    <m:r>
                      <a:rPr lang="en-US" sz="4000" b="0" i="1" smtClean="0">
                        <a:latin typeface="Cambria Math" panose="02040503050406030204" pitchFamily="18" charset="0"/>
                      </a:rPr>
                      <m:t>89.52</m:t>
                    </m:r>
                    <m:r>
                      <a:rPr lang="en-US" sz="4000" b="0" i="1" smtClean="0">
                        <a:latin typeface="Cambria Math" panose="02040503050406030204" pitchFamily="18" charset="0"/>
                        <a:ea typeface="Cambria Math" panose="02040503050406030204" pitchFamily="18" charset="0"/>
                      </a:rPr>
                      <m:t>≈90.50=4500</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p>
              <a:p>
                <a:pPr algn="just">
                  <a:lnSpc>
                    <a:spcPct val="150000"/>
                  </a:lnSpc>
                </a:pPr>
                <a:r>
                  <a:rPr lang="en-US" sz="4000" b="0" dirty="0"/>
                  <a:t>	</a:t>
                </a:r>
                <a14:m>
                  <m:oMath xmlns:m="http://schemas.openxmlformats.org/officeDocument/2006/math">
                    <m:r>
                      <a:rPr lang="en-US" sz="4000" b="0" i="1" smtClean="0">
                        <a:latin typeface="Cambria Math" panose="02040503050406030204" pitchFamily="18" charset="0"/>
                      </a:rPr>
                      <m:t>19,87</m:t>
                    </m:r>
                    <m:r>
                      <a:rPr lang="en-US" sz="4000" b="0" i="1" smtClean="0">
                        <a:latin typeface="Cambria Math" panose="02040503050406030204" pitchFamily="18" charset="0"/>
                        <a:ea typeface="Cambria Math" panose="02040503050406030204" pitchFamily="18" charset="0"/>
                      </a:rPr>
                      <m:t>≈20</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rPr>
                      <m:t>30,106</m:t>
                    </m:r>
                    <m:r>
                      <a:rPr lang="en-US" sz="4000" b="0" i="1" smtClean="0">
                        <a:latin typeface="Cambria Math" panose="02040503050406030204" pitchFamily="18" charset="0"/>
                        <a:ea typeface="Cambria Math" panose="02040503050406030204" pitchFamily="18" charset="0"/>
                      </a:rPr>
                      <m:t>≈30</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p>
              <a:p>
                <a:pPr algn="just">
                  <a:lnSpc>
                    <a:spcPct val="150000"/>
                  </a:lnSpc>
                </a:pPr>
                <a:r>
                  <a:rPr lang="en-US" sz="4000" b="0" dirty="0"/>
                  <a:t>	</a:t>
                </a:r>
                <a14:m>
                  <m:oMath xmlns:m="http://schemas.openxmlformats.org/officeDocument/2006/math">
                    <m:r>
                      <a:rPr lang="en-US" sz="4000" b="0" i="1" smtClean="0">
                        <a:latin typeface="Cambria Math" panose="02040503050406030204" pitchFamily="18" charset="0"/>
                      </a:rPr>
                      <m:t>19,87.30,106</m:t>
                    </m:r>
                    <m:r>
                      <a:rPr lang="en-US" sz="4000" b="0" i="1" smtClean="0">
                        <a:latin typeface="Cambria Math" panose="02040503050406030204" pitchFamily="18" charset="0"/>
                        <a:ea typeface="Cambria Math" panose="02040503050406030204" pitchFamily="18" charset="0"/>
                      </a:rPr>
                      <m:t>≈20.30=600</m:t>
                    </m:r>
                  </m:oMath>
                </a14:m>
                <a:r>
                  <a:rPr lang="en-US" sz="4000" dirty="0">
                    <a:latin typeface="Arial" panose="020B0604020202020204" pitchFamily="34" charset="0"/>
                    <a:cs typeface="Arial" panose="020B0604020202020204" pitchFamily="34" charset="0"/>
                  </a:rPr>
                  <a:t>.</a:t>
                </a:r>
              </a:p>
            </p:txBody>
          </p:sp>
        </mc:Choice>
        <mc:Fallback xmlns="">
          <p:sp>
            <p:nvSpPr>
              <p:cNvPr id="12" name="Hộp Văn bản 11">
                <a:extLst>
                  <a:ext uri="{FF2B5EF4-FFF2-40B4-BE49-F238E27FC236}">
                    <a16:creationId xmlns:a16="http://schemas.microsoft.com/office/drawing/2014/main" id="{AE4C3976-D77E-402F-4DB5-B86267AC70DF}"/>
                  </a:ext>
                </a:extLst>
              </p:cNvPr>
              <p:cNvSpPr txBox="1">
                <a:spLocks noRot="1" noChangeAspect="1" noMove="1" noResize="1" noEditPoints="1" noAdjustHandles="1" noChangeArrowheads="1" noChangeShapeType="1" noTextEdit="1"/>
              </p:cNvSpPr>
              <p:nvPr/>
            </p:nvSpPr>
            <p:spPr>
              <a:xfrm>
                <a:off x="4281440" y="1461048"/>
                <a:ext cx="10835603" cy="7364901"/>
              </a:xfrm>
              <a:prstGeom prst="rect">
                <a:avLst/>
              </a:prstGeom>
              <a:blipFill>
                <a:blip r:embed="rId18"/>
                <a:stretch>
                  <a:fillRect l="-1969" b="-2649"/>
                </a:stretch>
              </a:blipFill>
            </p:spPr>
            <p:txBody>
              <a:bodyPr/>
              <a:lstStyle/>
              <a:p>
                <a:r>
                  <a:rPr lang="en-US">
                    <a:noFill/>
                  </a:rPr>
                  <a:t> </a:t>
                </a:r>
              </a:p>
            </p:txBody>
          </p:sp>
        </mc:Fallback>
      </mc:AlternateContent>
    </p:spTree>
    <p:extLst>
      <p:ext uri="{BB962C8B-B14F-4D97-AF65-F5344CB8AC3E}">
        <p14:creationId xmlns:p14="http://schemas.microsoft.com/office/powerpoint/2010/main" val="29754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fade">
                                      <p:cBhvr>
                                        <p:cTn id="37" dur="500"/>
                                        <p:tgtEl>
                                          <p:spTgt spid="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fade">
                                      <p:cBhvr>
                                        <p:cTn id="4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943986" y="-83253"/>
            <a:ext cx="4344014" cy="1863977"/>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85002">
            <a:off x="-367152" y="274143"/>
            <a:ext cx="5544785" cy="143142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782800" y="8805536"/>
            <a:ext cx="3268083" cy="127158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9892" b="14514"/>
          <a:stretch>
            <a:fillRect/>
          </a:stretch>
        </p:blipFill>
        <p:spPr>
          <a:xfrm>
            <a:off x="-79872" y="8514217"/>
            <a:ext cx="2949586" cy="1854220"/>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821740">
            <a:off x="10519199" y="1110917"/>
            <a:ext cx="1761405" cy="408484"/>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14997">
            <a:off x="182" y="7826364"/>
            <a:ext cx="1514997" cy="775534"/>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6600909" y="249253"/>
            <a:ext cx="1911396" cy="1198967"/>
          </a:xfrm>
          <a:prstGeom prst="rect">
            <a:avLst/>
          </a:prstGeom>
        </p:spPr>
      </p:pic>
      <p:grpSp>
        <p:nvGrpSpPr>
          <p:cNvPr id="2" name="Nhóm 1">
            <a:extLst>
              <a:ext uri="{FF2B5EF4-FFF2-40B4-BE49-F238E27FC236}">
                <a16:creationId xmlns:a16="http://schemas.microsoft.com/office/drawing/2014/main" id="{46B32D8E-8AA4-6E71-25FF-367F00E8A9A0}"/>
              </a:ext>
            </a:extLst>
          </p:cNvPr>
          <p:cNvGrpSpPr/>
          <p:nvPr/>
        </p:nvGrpSpPr>
        <p:grpSpPr>
          <a:xfrm>
            <a:off x="6915280" y="124380"/>
            <a:ext cx="5056175" cy="1863977"/>
            <a:chOff x="3689125" y="2894705"/>
            <a:chExt cx="5056175" cy="1863977"/>
          </a:xfrm>
        </p:grpSpPr>
        <p:pic>
          <p:nvPicPr>
            <p:cNvPr id="4" name="Picture 8">
              <a:extLst>
                <a:ext uri="{FF2B5EF4-FFF2-40B4-BE49-F238E27FC236}">
                  <a16:creationId xmlns:a16="http://schemas.microsoft.com/office/drawing/2014/main" id="{81F28D6C-FD6F-F6AD-64A2-9586FC32F5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89125" y="2894705"/>
              <a:ext cx="5056175" cy="1863977"/>
            </a:xfrm>
            <a:prstGeom prst="rect">
              <a:avLst/>
            </a:prstGeom>
          </p:spPr>
        </p:pic>
        <p:sp>
          <p:nvSpPr>
            <p:cNvPr id="5" name="Hộp Văn bản 4">
              <a:extLst>
                <a:ext uri="{FF2B5EF4-FFF2-40B4-BE49-F238E27FC236}">
                  <a16:creationId xmlns:a16="http://schemas.microsoft.com/office/drawing/2014/main" id="{D92AE1BF-9123-5799-2A47-EA4982333A7E}"/>
                </a:ext>
              </a:extLst>
            </p:cNvPr>
            <p:cNvSpPr txBox="1"/>
            <p:nvPr/>
          </p:nvSpPr>
          <p:spPr>
            <a:xfrm>
              <a:off x="4598767" y="3772643"/>
              <a:ext cx="3119924"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3</a:t>
              </a:r>
            </a:p>
          </p:txBody>
        </p:sp>
      </p:grpSp>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57AC0D31-9410-66FC-0ADC-0B2E2748FD88}"/>
                  </a:ext>
                </a:extLst>
              </p:cNvPr>
              <p:cNvSpPr txBox="1"/>
              <p:nvPr/>
            </p:nvSpPr>
            <p:spPr>
              <a:xfrm>
                <a:off x="2611998" y="2077881"/>
                <a:ext cx="13563600" cy="274825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tắc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phép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p>
              <a:p>
                <a:pPr algn="just">
                  <a:lnSpc>
                    <a:spcPct val="150000"/>
                  </a:lnSpc>
                </a:pPr>
                <a:r>
                  <a:rPr lang="en-US" sz="4000" dirty="0">
                    <a:latin typeface="Arial" panose="020B0604020202020204" pitchFamily="34" charset="0"/>
                    <a:cs typeface="Arial" panose="020B0604020202020204" pitchFamily="34" charset="0"/>
                  </a:rPr>
                  <a:t>a) </a:t>
                </a:r>
                <a14:m>
                  <m:oMath xmlns:m="http://schemas.openxmlformats.org/officeDocument/2006/math">
                    <m:r>
                      <a:rPr lang="en-US" sz="4000" i="1" dirty="0" smtClean="0">
                        <a:latin typeface="Cambria Math" panose="02040503050406030204" pitchFamily="18" charset="0"/>
                        <a:cs typeface="Arial" panose="020B0604020202020204" pitchFamily="34" charset="0"/>
                      </a:rPr>
                      <m:t>18,25+11,98</m:t>
                    </m:r>
                  </m:oMath>
                </a14:m>
                <a:r>
                  <a:rPr lang="en-US" sz="4000" dirty="0">
                    <a:latin typeface="Arial" panose="020B0604020202020204" pitchFamily="34" charset="0"/>
                    <a:cs typeface="Arial" panose="020B0604020202020204" pitchFamily="34" charset="0"/>
                  </a:rPr>
                  <a:t>		b) </a:t>
                </a:r>
                <a14:m>
                  <m:oMath xmlns:m="http://schemas.openxmlformats.org/officeDocument/2006/math">
                    <m:r>
                      <a:rPr lang="en-US" sz="4000" i="1" dirty="0" smtClean="0">
                        <a:latin typeface="Cambria Math" panose="02040503050406030204" pitchFamily="18" charset="0"/>
                        <a:cs typeface="Arial" panose="020B0604020202020204" pitchFamily="34" charset="0"/>
                      </a:rPr>
                      <m:t>11,91−2,49</m:t>
                    </m:r>
                  </m:oMath>
                </a14:m>
                <a:r>
                  <a:rPr lang="en-US" sz="4000" dirty="0">
                    <a:latin typeface="Arial" panose="020B0604020202020204" pitchFamily="34" charset="0"/>
                    <a:cs typeface="Arial" panose="020B0604020202020204" pitchFamily="34" charset="0"/>
                  </a:rPr>
                  <a:t>		c) </a:t>
                </a:r>
                <a14:m>
                  <m:oMath xmlns:m="http://schemas.openxmlformats.org/officeDocument/2006/math">
                    <m:r>
                      <a:rPr lang="en-US" sz="4000" i="1" dirty="0" smtClean="0">
                        <a:latin typeface="Cambria Math" panose="02040503050406030204" pitchFamily="18" charset="0"/>
                        <a:cs typeface="Arial" panose="020B0604020202020204" pitchFamily="34" charset="0"/>
                      </a:rPr>
                      <m:t>30,09.(−29,87</m:t>
                    </m:r>
                    <m:r>
                      <a:rPr lang="en-US" sz="4000" i="1" dirty="0">
                        <a:latin typeface="Cambria Math" panose="02040503050406030204" pitchFamily="18" charset="0"/>
                        <a:cs typeface="Arial" panose="020B0604020202020204" pitchFamily="34" charset="0"/>
                      </a:rPr>
                      <m:t>)</m:t>
                    </m:r>
                  </m:oMath>
                </a14:m>
                <a:endParaRPr lang="en-US" sz="4000" dirty="0">
                  <a:latin typeface="Arial" panose="020B0604020202020204" pitchFamily="34" charset="0"/>
                  <a:cs typeface="Arial" panose="020B0604020202020204" pitchFamily="34" charset="0"/>
                </a:endParaRPr>
              </a:p>
            </p:txBody>
          </p:sp>
        </mc:Choice>
        <mc:Fallback xmlns="">
          <p:sp>
            <p:nvSpPr>
              <p:cNvPr id="6" name="Hộp Văn bản 5">
                <a:extLst>
                  <a:ext uri="{FF2B5EF4-FFF2-40B4-BE49-F238E27FC236}">
                    <a16:creationId xmlns:a16="http://schemas.microsoft.com/office/drawing/2014/main" id="{57AC0D31-9410-66FC-0ADC-0B2E2748FD88}"/>
                  </a:ext>
                </a:extLst>
              </p:cNvPr>
              <p:cNvSpPr txBox="1">
                <a:spLocks noRot="1" noChangeAspect="1" noMove="1" noResize="1" noEditPoints="1" noAdjustHandles="1" noChangeArrowheads="1" noChangeShapeType="1" noTextEdit="1"/>
              </p:cNvSpPr>
              <p:nvPr/>
            </p:nvSpPr>
            <p:spPr>
              <a:xfrm>
                <a:off x="2611998" y="2077881"/>
                <a:ext cx="13563600" cy="2748253"/>
              </a:xfrm>
              <a:prstGeom prst="rect">
                <a:avLst/>
              </a:prstGeom>
              <a:blipFill>
                <a:blip r:embed="rId16"/>
                <a:stretch>
                  <a:fillRect l="-1573" r="-1618" b="-8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A0B5BA8A-FFBB-AB37-8FC4-EC88C4BCD621}"/>
                  </a:ext>
                </a:extLst>
              </p:cNvPr>
              <p:cNvSpPr txBox="1"/>
              <p:nvPr/>
            </p:nvSpPr>
            <p:spPr>
              <a:xfrm>
                <a:off x="4610100" y="6691096"/>
                <a:ext cx="9067800" cy="2902141"/>
              </a:xfrm>
              <a:prstGeom prst="rect">
                <a:avLst/>
              </a:prstGeom>
              <a:noFill/>
            </p:spPr>
            <p:txBody>
              <a:bodyPr wrap="square">
                <a:spAutoFit/>
              </a:bodyPr>
              <a:lstStyle/>
              <a:p>
                <a:pPr marL="0" marR="0">
                  <a:lnSpc>
                    <a:spcPct val="150000"/>
                  </a:lnSpc>
                  <a:spcBef>
                    <a:spcPts val="0"/>
                  </a:spcBef>
                  <a:spcAft>
                    <a:spcPts val="600"/>
                  </a:spcAft>
                </a:pPr>
                <a:r>
                  <a:rPr lang="nl-NL" sz="4000" dirty="0">
                    <a:effectLst/>
                    <a:latin typeface="Arial" panose="020B0604020202020204" pitchFamily="34" charset="0"/>
                    <a:ea typeface="Yu Mincho" panose="02020400000000000000" pitchFamily="18" charset="-128"/>
                    <a:cs typeface="Arial" panose="020B0604020202020204" pitchFamily="34" charset="0"/>
                  </a:rPr>
                  <a:t>a) </a:t>
                </a:r>
                <a14:m>
                  <m:oMath xmlns:m="http://schemas.openxmlformats.org/officeDocument/2006/math">
                    <m:r>
                      <a:rPr lang="nl-NL" sz="4000" i="1">
                        <a:effectLst/>
                        <a:latin typeface="Cambria Math" panose="02040503050406030204" pitchFamily="18" charset="0"/>
                        <a:ea typeface="Calibri" panose="020F0502020204030204" pitchFamily="34" charset="0"/>
                        <a:cs typeface="Times New Roman" panose="02020603050405020304" pitchFamily="18" charset="0"/>
                      </a:rPr>
                      <m:t>18,25+11,98≈18+12=30</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600"/>
                  </a:spcAft>
                </a:pPr>
                <a:r>
                  <a:rPr lang="nl-NL" sz="4000" dirty="0">
                    <a:effectLst/>
                    <a:latin typeface="Arial" panose="020B0604020202020204" pitchFamily="34" charset="0"/>
                    <a:ea typeface="Yu Mincho" panose="02020400000000000000" pitchFamily="18" charset="-128"/>
                    <a:cs typeface="Arial" panose="020B0604020202020204" pitchFamily="34" charset="0"/>
                  </a:rPr>
                  <a:t>b) </a:t>
                </a:r>
                <a14:m>
                  <m:oMath xmlns:m="http://schemas.openxmlformats.org/officeDocument/2006/math">
                    <m:r>
                      <a:rPr lang="nl-NL" sz="4000" i="1">
                        <a:effectLst/>
                        <a:latin typeface="Cambria Math" panose="02040503050406030204" pitchFamily="18" charset="0"/>
                        <a:ea typeface="Yu Mincho" panose="02020400000000000000" pitchFamily="18" charset="-128"/>
                        <a:cs typeface="Times New Roman" panose="02020603050405020304" pitchFamily="18" charset="0"/>
                      </a:rPr>
                      <m:t>11,91−2,49≈11,9−2,5=9,4</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600"/>
                  </a:spcAft>
                </a:pPr>
                <a:r>
                  <a:rPr lang="nl-NL" sz="4000" dirty="0">
                    <a:effectLst/>
                    <a:latin typeface="Arial" panose="020B0604020202020204" pitchFamily="34" charset="0"/>
                    <a:ea typeface="Yu Mincho" panose="02020400000000000000" pitchFamily="18" charset="-128"/>
                    <a:cs typeface="Arial" panose="020B0604020202020204" pitchFamily="34" charset="0"/>
                  </a:rPr>
                  <a:t>c) </a:t>
                </a:r>
                <a14:m>
                  <m:oMath xmlns:m="http://schemas.openxmlformats.org/officeDocument/2006/math">
                    <m:r>
                      <a:rPr lang="nl-NL" sz="4000" i="1">
                        <a:effectLst/>
                        <a:latin typeface="Cambria Math" panose="02040503050406030204" pitchFamily="18" charset="0"/>
                        <a:ea typeface="Yu Mincho" panose="02020400000000000000" pitchFamily="18" charset="-128"/>
                        <a:cs typeface="Times New Roman" panose="02020603050405020304" pitchFamily="18" charset="0"/>
                      </a:rPr>
                      <m:t>30,09.</m:t>
                    </m:r>
                    <m:d>
                      <m:d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dPr>
                      <m:e>
                        <m:r>
                          <a:rPr lang="nl-NL" sz="4000" i="1">
                            <a:effectLst/>
                            <a:latin typeface="Cambria Math" panose="02040503050406030204" pitchFamily="18" charset="0"/>
                            <a:ea typeface="Yu Mincho" panose="02020400000000000000" pitchFamily="18" charset="-128"/>
                            <a:cs typeface="Times New Roman" panose="02020603050405020304" pitchFamily="18" charset="0"/>
                          </a:rPr>
                          <m:t>−29,87</m:t>
                        </m:r>
                      </m:e>
                    </m:d>
                    <m:r>
                      <a:rPr lang="nl-NL" sz="4000" i="1">
                        <a:effectLst/>
                        <a:latin typeface="Cambria Math" panose="02040503050406030204" pitchFamily="18" charset="0"/>
                        <a:ea typeface="Yu Mincho" panose="02020400000000000000" pitchFamily="18" charset="-128"/>
                        <a:cs typeface="Times New Roman" panose="02020603050405020304" pitchFamily="18" charset="0"/>
                      </a:rPr>
                      <m:t>≈30.</m:t>
                    </m:r>
                    <m:d>
                      <m:d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dPr>
                      <m:e>
                        <m:r>
                          <a:rPr lang="nl-NL" sz="4000" i="1">
                            <a:effectLst/>
                            <a:latin typeface="Cambria Math" panose="02040503050406030204" pitchFamily="18" charset="0"/>
                            <a:ea typeface="Yu Mincho" panose="02020400000000000000" pitchFamily="18" charset="-128"/>
                            <a:cs typeface="Times New Roman" panose="02020603050405020304" pitchFamily="18" charset="0"/>
                          </a:rPr>
                          <m:t>−30</m:t>
                        </m:r>
                      </m:e>
                    </m:d>
                    <m:r>
                      <a:rPr lang="nl-NL" sz="4000" i="1">
                        <a:effectLst/>
                        <a:latin typeface="Cambria Math" panose="02040503050406030204" pitchFamily="18" charset="0"/>
                        <a:ea typeface="Yu Mincho" panose="02020400000000000000" pitchFamily="18" charset="-128"/>
                        <a:cs typeface="Times New Roman" panose="02020603050405020304" pitchFamily="18" charset="0"/>
                      </a:rPr>
                      <m:t>=−900</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Hộp Văn bản 14">
                <a:extLst>
                  <a:ext uri="{FF2B5EF4-FFF2-40B4-BE49-F238E27FC236}">
                    <a16:creationId xmlns:a16="http://schemas.microsoft.com/office/drawing/2014/main" id="{A0B5BA8A-FFBB-AB37-8FC4-EC88C4BCD621}"/>
                  </a:ext>
                </a:extLst>
              </p:cNvPr>
              <p:cNvSpPr txBox="1">
                <a:spLocks noRot="1" noChangeAspect="1" noMove="1" noResize="1" noEditPoints="1" noAdjustHandles="1" noChangeArrowheads="1" noChangeShapeType="1" noTextEdit="1"/>
              </p:cNvSpPr>
              <p:nvPr/>
            </p:nvSpPr>
            <p:spPr>
              <a:xfrm>
                <a:off x="4610100" y="6691096"/>
                <a:ext cx="9067800" cy="2902141"/>
              </a:xfrm>
              <a:prstGeom prst="rect">
                <a:avLst/>
              </a:prstGeom>
              <a:blipFill>
                <a:blip r:embed="rId17"/>
                <a:stretch>
                  <a:fillRect l="-2352" b="-8193"/>
                </a:stretch>
              </a:blipFill>
            </p:spPr>
            <p:txBody>
              <a:bodyPr/>
              <a:lstStyle/>
              <a:p>
                <a:r>
                  <a:rPr lang="en-US">
                    <a:noFill/>
                  </a:rPr>
                  <a:t> </a:t>
                </a:r>
              </a:p>
            </p:txBody>
          </p:sp>
        </mc:Fallback>
      </mc:AlternateContent>
      <p:sp>
        <p:nvSpPr>
          <p:cNvPr id="16" name="Hộp Văn bản 15">
            <a:extLst>
              <a:ext uri="{FF2B5EF4-FFF2-40B4-BE49-F238E27FC236}">
                <a16:creationId xmlns:a16="http://schemas.microsoft.com/office/drawing/2014/main" id="{B486CFC2-4EDD-2C48-FF54-D6D56F10B432}"/>
              </a:ext>
            </a:extLst>
          </p:cNvPr>
          <p:cNvSpPr txBox="1"/>
          <p:nvPr/>
        </p:nvSpPr>
        <p:spPr>
          <a:xfrm>
            <a:off x="7810500" y="5460867"/>
            <a:ext cx="26670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73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up)">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5">
                                            <p:txEl>
                                              <p:pRg st="1" end="1"/>
                                            </p:txEl>
                                          </p:spTgt>
                                        </p:tgtEl>
                                        <p:attrNameLst>
                                          <p:attrName>style.visibility</p:attrName>
                                        </p:attrNameLst>
                                      </p:cBhvr>
                                      <p:to>
                                        <p:strVal val="visible"/>
                                      </p:to>
                                    </p:set>
                                    <p:animEffect transition="in" filter="wipe(up)">
                                      <p:cBhvr>
                                        <p:cTn id="32" dur="500"/>
                                        <p:tgtEl>
                                          <p:spTgt spid="1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animEffect transition="in" filter="wipe(up)">
                                      <p:cBhvr>
                                        <p:cTn id="3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5900"/>
          <a:stretch>
            <a:fillRect/>
          </a:stretch>
        </p:blipFill>
        <p:spPr>
          <a:xfrm>
            <a:off x="5455773" y="0"/>
            <a:ext cx="7376453" cy="307084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8995960"/>
            <a:ext cx="1839565" cy="129104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293159" y="426583"/>
            <a:ext cx="2425882" cy="1411422"/>
          </a:xfrm>
          <a:prstGeom prst="rect">
            <a:avLst/>
          </a:prstGeom>
        </p:spPr>
      </p:pic>
      <p:pic>
        <p:nvPicPr>
          <p:cNvPr id="33" name="Picture 3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29163" y="8130872"/>
            <a:ext cx="510402" cy="865088"/>
          </a:xfrm>
          <a:prstGeom prst="rect">
            <a:avLst/>
          </a:prstGeom>
        </p:spPr>
      </p:pic>
      <p:pic>
        <p:nvPicPr>
          <p:cNvPr id="34" name="Picture 3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25366" b="25366"/>
          <a:stretch>
            <a:fillRect/>
          </a:stretch>
        </p:blipFill>
        <p:spPr>
          <a:xfrm flipH="1">
            <a:off x="16463100" y="9165493"/>
            <a:ext cx="1911396" cy="1198967"/>
          </a:xfrm>
          <a:prstGeom prst="rect">
            <a:avLst/>
          </a:prstGeom>
        </p:spPr>
      </p:pic>
      <p:pic>
        <p:nvPicPr>
          <p:cNvPr id="35" name="Picture 3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603733" y="3438951"/>
            <a:ext cx="510402" cy="865088"/>
          </a:xfrm>
          <a:prstGeom prst="rect">
            <a:avLst/>
          </a:prstGeom>
        </p:spPr>
      </p:pic>
      <p:sp>
        <p:nvSpPr>
          <p:cNvPr id="3" name="Hộp Văn bản 2">
            <a:extLst>
              <a:ext uri="{FF2B5EF4-FFF2-40B4-BE49-F238E27FC236}">
                <a16:creationId xmlns:a16="http://schemas.microsoft.com/office/drawing/2014/main" id="{C38C11FE-2724-CFBA-1C7A-025E9D3596FB}"/>
              </a:ext>
            </a:extLst>
          </p:cNvPr>
          <p:cNvSpPr txBox="1"/>
          <p:nvPr/>
        </p:nvSpPr>
        <p:spPr>
          <a:xfrm>
            <a:off x="6310312" y="723900"/>
            <a:ext cx="54864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02558389-5257-A672-EC3F-70E206CA5AD9}"/>
                  </a:ext>
                </a:extLst>
              </p:cNvPr>
              <p:cNvSpPr txBox="1"/>
              <p:nvPr/>
            </p:nvSpPr>
            <p:spPr>
              <a:xfrm>
                <a:off x="1752599" y="3400522"/>
                <a:ext cx="14782800" cy="707886"/>
              </a:xfrm>
              <a:prstGeom prst="rect">
                <a:avLst/>
              </a:prstGeom>
              <a:noFill/>
            </p:spPr>
            <p:txBody>
              <a:bodyPr wrap="square" rtlCol="0">
                <a:spAutoFit/>
              </a:bodyPr>
              <a:lstStyle/>
              <a:p>
                <a:pPr algn="just"/>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1 (SGK – tr.51)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98 176 244 </m:t>
                    </m:r>
                  </m:oMath>
                </a14:m>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50</m:t>
                    </m:r>
                  </m:oMath>
                </a14:m>
                <a:r>
                  <a:rPr lang="en-US" sz="4000" dirty="0">
                    <a:latin typeface="Arial" panose="020B0604020202020204" pitchFamily="34" charset="0"/>
                    <a:cs typeface="Arial" panose="020B0604020202020204" pitchFamily="34" charset="0"/>
                  </a:rPr>
                  <a:t>.</a:t>
                </a:r>
              </a:p>
            </p:txBody>
          </p:sp>
        </mc:Choice>
        <mc:Fallback xmlns="">
          <p:sp>
            <p:nvSpPr>
              <p:cNvPr id="15" name="Hộp Văn bản 14">
                <a:extLst>
                  <a:ext uri="{FF2B5EF4-FFF2-40B4-BE49-F238E27FC236}">
                    <a16:creationId xmlns:a16="http://schemas.microsoft.com/office/drawing/2014/main" id="{02558389-5257-A672-EC3F-70E206CA5AD9}"/>
                  </a:ext>
                </a:extLst>
              </p:cNvPr>
              <p:cNvSpPr txBox="1">
                <a:spLocks noRot="1" noChangeAspect="1" noMove="1" noResize="1" noEditPoints="1" noAdjustHandles="1" noChangeArrowheads="1" noChangeShapeType="1" noTextEdit="1"/>
              </p:cNvSpPr>
              <p:nvPr/>
            </p:nvSpPr>
            <p:spPr>
              <a:xfrm>
                <a:off x="1752599" y="3400522"/>
                <a:ext cx="14782800" cy="707886"/>
              </a:xfrm>
              <a:prstGeom prst="rect">
                <a:avLst/>
              </a:prstGeom>
              <a:blipFill>
                <a:blip r:embed="rId12"/>
                <a:stretch>
                  <a:fillRect l="-1443" t="-15517" r="-1113" b="-3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Hộp Văn bản 23">
                <a:extLst>
                  <a:ext uri="{FF2B5EF4-FFF2-40B4-BE49-F238E27FC236}">
                    <a16:creationId xmlns:a16="http://schemas.microsoft.com/office/drawing/2014/main" id="{DB4AEF19-EB59-E8C5-C59C-FC56D0D8A362}"/>
                  </a:ext>
                </a:extLst>
              </p:cNvPr>
              <p:cNvSpPr txBox="1"/>
              <p:nvPr/>
            </p:nvSpPr>
            <p:spPr>
              <a:xfrm>
                <a:off x="1752599" y="5264551"/>
                <a:ext cx="14782800" cy="4452437"/>
              </a:xfrm>
              <a:prstGeom prst="rect">
                <a:avLst/>
              </a:prstGeom>
              <a:noFill/>
            </p:spPr>
            <p:txBody>
              <a:bodyPr wrap="square">
                <a:spAutoFit/>
              </a:bodyPr>
              <a:lstStyle/>
              <a:p>
                <a:pPr marL="0" marR="0" algn="just">
                  <a:lnSpc>
                    <a:spcPct val="150000"/>
                  </a:lnSpc>
                  <a:spcBef>
                    <a:spcPts val="600"/>
                  </a:spcBef>
                  <a:spcAft>
                    <a:spcPts val="600"/>
                  </a:spcAft>
                  <a:tabLst>
                    <a:tab pos="360045" algn="l"/>
                    <a:tab pos="720090" algn="l"/>
                  </a:tabLst>
                </a:pPr>
                <a:r>
                  <a:rPr lang="nl-NL" sz="3600" dirty="0">
                    <a:effectLst/>
                    <a:latin typeface="Arial" panose="020B0604020202020204" pitchFamily="34" charset="0"/>
                    <a:ea typeface="Calibri" panose="020F0502020204030204" pitchFamily="34" charset="0"/>
                    <a:cs typeface="Arial" panose="020B0604020202020204" pitchFamily="34" charset="0"/>
                  </a:rPr>
                  <a:t>Làm tròn số với độ chính xác </a:t>
                </a:r>
                <a14:m>
                  <m:oMath xmlns:m="http://schemas.openxmlformats.org/officeDocument/2006/math">
                    <m:r>
                      <a:rPr lang="nl-NL" sz="3600" i="1" dirty="0" smtClean="0">
                        <a:effectLst/>
                        <a:latin typeface="Cambria Math" panose="02040503050406030204" pitchFamily="18" charset="0"/>
                        <a:ea typeface="Calibri" panose="020F0502020204030204" pitchFamily="34" charset="0"/>
                        <a:cs typeface="Arial" panose="020B0604020202020204" pitchFamily="34" charset="0"/>
                      </a:rPr>
                      <m:t>50</m:t>
                    </m:r>
                  </m:oMath>
                </a14:m>
                <a:r>
                  <a:rPr lang="nl-NL" sz="3600" dirty="0">
                    <a:effectLst/>
                    <a:latin typeface="Arial" panose="020B0604020202020204" pitchFamily="34" charset="0"/>
                    <a:ea typeface="Calibri" panose="020F0502020204030204" pitchFamily="34" charset="0"/>
                    <a:cs typeface="Arial" panose="020B0604020202020204" pitchFamily="34" charset="0"/>
                  </a:rPr>
                  <a:t>, tức là làm tròn đến chữ số hàng trăm. </a:t>
                </a:r>
              </a:p>
              <a:p>
                <a:pPr marL="0" marR="0" algn="just">
                  <a:lnSpc>
                    <a:spcPct val="150000"/>
                  </a:lnSpc>
                  <a:spcBef>
                    <a:spcPts val="600"/>
                  </a:spcBef>
                  <a:spcAft>
                    <a:spcPts val="600"/>
                  </a:spcAft>
                  <a:tabLst>
                    <a:tab pos="360045" algn="l"/>
                    <a:tab pos="720090" algn="l"/>
                  </a:tabLst>
                </a:pPr>
                <a:r>
                  <a:rPr lang="nl-NL" sz="3600" dirty="0">
                    <a:effectLst/>
                    <a:latin typeface="Arial" panose="020B0604020202020204" pitchFamily="34" charset="0"/>
                    <a:ea typeface="Calibri" panose="020F0502020204030204" pitchFamily="34" charset="0"/>
                    <a:cs typeface="Arial" panose="020B0604020202020204" pitchFamily="34" charset="0"/>
                  </a:rPr>
                  <a:t>Vì chữ số ngay bên phải chữ số hàng trăm là </a:t>
                </a:r>
                <a14:m>
                  <m:oMath xmlns:m="http://schemas.openxmlformats.org/officeDocument/2006/math">
                    <m:r>
                      <a:rPr lang="nl-NL" sz="3600" i="1" dirty="0" smtClean="0">
                        <a:effectLst/>
                        <a:latin typeface="Cambria Math" panose="02040503050406030204" pitchFamily="18" charset="0"/>
                        <a:ea typeface="Calibri" panose="020F0502020204030204" pitchFamily="34" charset="0"/>
                        <a:cs typeface="Arial" panose="020B0604020202020204" pitchFamily="34" charset="0"/>
                      </a:rPr>
                      <m:t>4&lt;5</m:t>
                    </m:r>
                  </m:oMath>
                </a14:m>
                <a:r>
                  <a:rPr lang="nl-NL" sz="3600" dirty="0">
                    <a:effectLst/>
                    <a:latin typeface="Arial" panose="020B0604020202020204" pitchFamily="34" charset="0"/>
                    <a:ea typeface="Calibri" panose="020F0502020204030204" pitchFamily="34" charset="0"/>
                    <a:cs typeface="Arial" panose="020B0604020202020204" pitchFamily="34" charset="0"/>
                  </a:rPr>
                  <a:t> nên ta giữ nguyên chữ số hàng trăm và thay thế các chữ số bên phải chữ số hàng chục nghìn bởi chữ số </a:t>
                </a:r>
                <a14:m>
                  <m:oMath xmlns:m="http://schemas.openxmlformats.org/officeDocument/2006/math">
                    <m:r>
                      <a:rPr lang="nl-NL" sz="3600" i="1" dirty="0" smtClean="0">
                        <a:effectLst/>
                        <a:latin typeface="Cambria Math" panose="02040503050406030204" pitchFamily="18" charset="0"/>
                        <a:ea typeface="Calibri" panose="020F0502020204030204" pitchFamily="34" charset="0"/>
                        <a:cs typeface="Arial" panose="020B0604020202020204" pitchFamily="34" charset="0"/>
                      </a:rPr>
                      <m:t>0</m:t>
                    </m:r>
                  </m:oMath>
                </a14:m>
                <a:r>
                  <a:rPr lang="nl-NL" sz="3600" dirty="0">
                    <a:effectLst/>
                    <a:latin typeface="Arial" panose="020B0604020202020204" pitchFamily="34" charset="0"/>
                    <a:ea typeface="Calibri" panose="020F0502020204030204" pitchFamily="34"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600"/>
                  </a:spcBef>
                  <a:spcAft>
                    <a:spcPts val="600"/>
                  </a:spcAft>
                  <a:tabLst>
                    <a:tab pos="360045" algn="l"/>
                    <a:tab pos="720090" algn="l"/>
                  </a:tabLst>
                </a:pPr>
                <a:r>
                  <a:rPr lang="nl-NL" sz="3600" dirty="0">
                    <a:effectLst/>
                    <a:latin typeface="Arial" panose="020B0604020202020204" pitchFamily="34" charset="0"/>
                    <a:ea typeface="Calibri" panose="020F0502020204030204" pitchFamily="34" charset="0"/>
                    <a:cs typeface="Arial" panose="020B0604020202020204" pitchFamily="34" charset="0"/>
                  </a:rPr>
                  <a:t>Số </a:t>
                </a:r>
                <a14:m>
                  <m:oMath xmlns:m="http://schemas.openxmlformats.org/officeDocument/2006/math">
                    <m:r>
                      <a:rPr lang="nl-NL" sz="3600" i="1" dirty="0" smtClean="0">
                        <a:effectLst/>
                        <a:latin typeface="Cambria Math" panose="02040503050406030204" pitchFamily="18" charset="0"/>
                        <a:ea typeface="Calibri" panose="020F0502020204030204" pitchFamily="34" charset="0"/>
                        <a:cs typeface="Arial" panose="020B0604020202020204" pitchFamily="34" charset="0"/>
                      </a:rPr>
                      <m:t>98 176 244</m:t>
                    </m:r>
                  </m:oMath>
                </a14:m>
                <a:r>
                  <a:rPr lang="nl-NL" sz="3600" dirty="0">
                    <a:effectLst/>
                    <a:latin typeface="Arial" panose="020B0604020202020204" pitchFamily="34" charset="0"/>
                    <a:ea typeface="Calibri" panose="020F0502020204030204" pitchFamily="34" charset="0"/>
                    <a:cs typeface="Arial" panose="020B0604020202020204" pitchFamily="34" charset="0"/>
                  </a:rPr>
                  <a:t> làm tròn với độ chính xác </a:t>
                </a:r>
                <a14:m>
                  <m:oMath xmlns:m="http://schemas.openxmlformats.org/officeDocument/2006/math">
                    <m:r>
                      <a:rPr lang="nl-NL" sz="3600" i="1" dirty="0" smtClean="0">
                        <a:effectLst/>
                        <a:latin typeface="Cambria Math" panose="02040503050406030204" pitchFamily="18" charset="0"/>
                        <a:ea typeface="Calibri" panose="020F0502020204030204" pitchFamily="34" charset="0"/>
                        <a:cs typeface="Arial" panose="020B0604020202020204" pitchFamily="34" charset="0"/>
                      </a:rPr>
                      <m:t>50</m:t>
                    </m:r>
                  </m:oMath>
                </a14:m>
                <a:r>
                  <a:rPr lang="nl-NL" sz="3600" dirty="0">
                    <a:effectLst/>
                    <a:latin typeface="Arial" panose="020B0604020202020204" pitchFamily="34" charset="0"/>
                    <a:ea typeface="Calibri" panose="020F0502020204030204" pitchFamily="34" charset="0"/>
                    <a:cs typeface="Arial" panose="020B0604020202020204" pitchFamily="34" charset="0"/>
                  </a:rPr>
                  <a:t> được </a:t>
                </a:r>
                <a14:m>
                  <m:oMath xmlns:m="http://schemas.openxmlformats.org/officeDocument/2006/math">
                    <m:r>
                      <a:rPr lang="nl-NL" sz="3600" i="1" dirty="0" smtClean="0">
                        <a:effectLst/>
                        <a:latin typeface="Cambria Math" panose="02040503050406030204" pitchFamily="18" charset="0"/>
                        <a:ea typeface="Calibri" panose="020F0502020204030204" pitchFamily="34" charset="0"/>
                        <a:cs typeface="Arial" panose="020B0604020202020204" pitchFamily="34" charset="0"/>
                      </a:rPr>
                      <m:t>98 176 200</m:t>
                    </m:r>
                  </m:oMath>
                </a14:m>
                <a:r>
                  <a:rPr lang="nl-NL" sz="3600" dirty="0">
                    <a:effectLst/>
                    <a:latin typeface="Arial" panose="020B0604020202020204" pitchFamily="34" charset="0"/>
                    <a:ea typeface="Calibri" panose="020F0502020204030204" pitchFamily="34"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Hộp Văn bản 23">
                <a:extLst>
                  <a:ext uri="{FF2B5EF4-FFF2-40B4-BE49-F238E27FC236}">
                    <a16:creationId xmlns:a16="http://schemas.microsoft.com/office/drawing/2014/main" id="{DB4AEF19-EB59-E8C5-C59C-FC56D0D8A362}"/>
                  </a:ext>
                </a:extLst>
              </p:cNvPr>
              <p:cNvSpPr txBox="1">
                <a:spLocks noRot="1" noChangeAspect="1" noMove="1" noResize="1" noEditPoints="1" noAdjustHandles="1" noChangeArrowheads="1" noChangeShapeType="1" noTextEdit="1"/>
              </p:cNvSpPr>
              <p:nvPr/>
            </p:nvSpPr>
            <p:spPr>
              <a:xfrm>
                <a:off x="1752599" y="5264551"/>
                <a:ext cx="14782800" cy="4452437"/>
              </a:xfrm>
              <a:prstGeom prst="rect">
                <a:avLst/>
              </a:prstGeom>
              <a:blipFill>
                <a:blip r:embed="rId13"/>
                <a:stretch>
                  <a:fillRect l="-1237" r="-2103" b="-4247"/>
                </a:stretch>
              </a:blipFill>
            </p:spPr>
            <p:txBody>
              <a:bodyPr/>
              <a:lstStyle/>
              <a:p>
                <a:r>
                  <a:rPr lang="en-US">
                    <a:noFill/>
                  </a:rPr>
                  <a:t> </a:t>
                </a:r>
              </a:p>
            </p:txBody>
          </p:sp>
        </mc:Fallback>
      </mc:AlternateContent>
      <p:sp>
        <p:nvSpPr>
          <p:cNvPr id="25" name="Hộp Văn bản 24">
            <a:extLst>
              <a:ext uri="{FF2B5EF4-FFF2-40B4-BE49-F238E27FC236}">
                <a16:creationId xmlns:a16="http://schemas.microsoft.com/office/drawing/2014/main" id="{8CE92EF8-767D-720A-6767-B80E7AA1CDEB}"/>
              </a:ext>
            </a:extLst>
          </p:cNvPr>
          <p:cNvSpPr txBox="1"/>
          <p:nvPr/>
        </p:nvSpPr>
        <p:spPr>
          <a:xfrm>
            <a:off x="7810499" y="4469942"/>
            <a:ext cx="26670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518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 calcmode="lin" valueType="num">
                                      <p:cBhvr additive="base">
                                        <p:cTn id="1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fade">
                                      <p:cBhvr>
                                        <p:cTn id="23" dur="500"/>
                                        <p:tgtEl>
                                          <p:spTgt spid="2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xEl>
                                              <p:pRg st="1" end="1"/>
                                            </p:txEl>
                                          </p:spTgt>
                                        </p:tgtEl>
                                        <p:attrNameLst>
                                          <p:attrName>style.visibility</p:attrName>
                                        </p:attrNameLst>
                                      </p:cBhvr>
                                      <p:to>
                                        <p:strVal val="visible"/>
                                      </p:to>
                                    </p:set>
                                    <p:animEffect transition="in" filter="fade">
                                      <p:cBhvr>
                                        <p:cTn id="28" dur="500"/>
                                        <p:tgtEl>
                                          <p:spTgt spid="2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
                                            <p:txEl>
                                              <p:pRg st="2" end="2"/>
                                            </p:txEl>
                                          </p:spTgt>
                                        </p:tgtEl>
                                        <p:attrNameLst>
                                          <p:attrName>style.visibility</p:attrName>
                                        </p:attrNameLst>
                                      </p:cBhvr>
                                      <p:to>
                                        <p:strVal val="visible"/>
                                      </p:to>
                                    </p:set>
                                    <p:animEffect transition="in" filter="fade">
                                      <p:cBhvr>
                                        <p:cTn id="33"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8" name="Group 3">
            <a:extLst>
              <a:ext uri="{FF2B5EF4-FFF2-40B4-BE49-F238E27FC236}">
                <a16:creationId xmlns:a16="http://schemas.microsoft.com/office/drawing/2014/main" id="{7AA00792-7C8E-8986-7EC7-81F3FAC2A8F2}"/>
              </a:ext>
            </a:extLst>
          </p:cNvPr>
          <p:cNvGrpSpPr/>
          <p:nvPr/>
        </p:nvGrpSpPr>
        <p:grpSpPr>
          <a:xfrm>
            <a:off x="1781378" y="980445"/>
            <a:ext cx="14725244" cy="8326109"/>
            <a:chOff x="0" y="0"/>
            <a:chExt cx="1913890" cy="2174748"/>
          </a:xfrm>
        </p:grpSpPr>
        <p:sp>
          <p:nvSpPr>
            <p:cNvPr id="9" name="Freeform 4">
              <a:extLst>
                <a:ext uri="{FF2B5EF4-FFF2-40B4-BE49-F238E27FC236}">
                  <a16:creationId xmlns:a16="http://schemas.microsoft.com/office/drawing/2014/main" id="{0BCFA379-9B4C-C2D5-F111-DFC12A5F5BE4}"/>
                </a:ext>
              </a:extLst>
            </p:cNvPr>
            <p:cNvSpPr/>
            <p:nvPr/>
          </p:nvSpPr>
          <p:spPr>
            <a:xfrm>
              <a:off x="0" y="0"/>
              <a:ext cx="1913890" cy="2174748"/>
            </a:xfrm>
            <a:custGeom>
              <a:avLst/>
              <a:gdLst/>
              <a:ahLst/>
              <a:cxnLst/>
              <a:rect l="l" t="t" r="r" b="b"/>
              <a:pathLst>
                <a:path w="1913890" h="2174748">
                  <a:moveTo>
                    <a:pt x="1789430" y="2174747"/>
                  </a:moveTo>
                  <a:lnTo>
                    <a:pt x="124460" y="2174747"/>
                  </a:lnTo>
                  <a:cubicBezTo>
                    <a:pt x="55880" y="2174747"/>
                    <a:pt x="0" y="2118868"/>
                    <a:pt x="0" y="2050287"/>
                  </a:cubicBezTo>
                  <a:lnTo>
                    <a:pt x="0" y="124460"/>
                  </a:lnTo>
                  <a:cubicBezTo>
                    <a:pt x="0" y="55880"/>
                    <a:pt x="55880" y="0"/>
                    <a:pt x="124460" y="0"/>
                  </a:cubicBezTo>
                  <a:lnTo>
                    <a:pt x="1789430" y="0"/>
                  </a:lnTo>
                  <a:cubicBezTo>
                    <a:pt x="1858010" y="0"/>
                    <a:pt x="1913890" y="55880"/>
                    <a:pt x="1913890" y="124460"/>
                  </a:cubicBezTo>
                  <a:lnTo>
                    <a:pt x="1913890" y="2050288"/>
                  </a:lnTo>
                  <a:cubicBezTo>
                    <a:pt x="1913890" y="2118868"/>
                    <a:pt x="1858010" y="2174748"/>
                    <a:pt x="1789430" y="2174748"/>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058" y="8195338"/>
            <a:ext cx="3995356" cy="1714371"/>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14527" b="21324"/>
          <a:stretch>
            <a:fillRect/>
          </a:stretch>
        </p:blipFill>
        <p:spPr>
          <a:xfrm rot="-10800000">
            <a:off x="0" y="0"/>
            <a:ext cx="3005244" cy="1076319"/>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8700" y="7806013"/>
            <a:ext cx="1106378" cy="1452287"/>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544745" y="7071628"/>
            <a:ext cx="1020129" cy="1468772"/>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44745" y="470467"/>
            <a:ext cx="1933912" cy="1529549"/>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975731" y="470467"/>
            <a:ext cx="597807" cy="857130"/>
          </a:xfrm>
          <a:prstGeom prst="rect">
            <a:avLst/>
          </a:prstGeom>
        </p:spPr>
      </p:pic>
      <p:sp>
        <p:nvSpPr>
          <p:cNvPr id="2" name="Hộp Văn bản 1">
            <a:extLst>
              <a:ext uri="{FF2B5EF4-FFF2-40B4-BE49-F238E27FC236}">
                <a16:creationId xmlns:a16="http://schemas.microsoft.com/office/drawing/2014/main" id="{49493C78-BF30-A9B6-7AAD-83A1911E1035}"/>
              </a:ext>
            </a:extLst>
          </p:cNvPr>
          <p:cNvSpPr txBox="1"/>
          <p:nvPr/>
        </p:nvSpPr>
        <p:spPr>
          <a:xfrm>
            <a:off x="7924800" y="1831054"/>
            <a:ext cx="26670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84224457-33A1-DD20-A6AF-4060DF88E60D}"/>
                  </a:ext>
                </a:extLst>
              </p:cNvPr>
              <p:cNvSpPr txBox="1"/>
              <p:nvPr/>
            </p:nvSpPr>
            <p:spPr>
              <a:xfrm>
                <a:off x="2286000" y="3048918"/>
                <a:ext cx="13716000" cy="4712316"/>
              </a:xfrm>
              <a:prstGeom prst="rect">
                <a:avLst/>
              </a:prstGeom>
              <a:noFill/>
            </p:spPr>
            <p:txBody>
              <a:bodyPr wrap="square">
                <a:spAutoFit/>
              </a:bodyPr>
              <a:lstStyle/>
              <a:p>
                <a:pPr marL="0" marR="0" algn="just">
                  <a:lnSpc>
                    <a:spcPct val="150000"/>
                  </a:lnSpc>
                  <a:spcBef>
                    <a:spcPts val="600"/>
                  </a:spcBef>
                  <a:spcAft>
                    <a:spcPts val="1200"/>
                  </a:spcAft>
                  <a:tabLst>
                    <a:tab pos="360045" algn="l"/>
                    <a:tab pos="720090" algn="l"/>
                  </a:tabLst>
                </a:pPr>
                <a:r>
                  <a:rPr lang="en-US" sz="40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17</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−5,(6)</m:t>
                    </m:r>
                  </m:oMath>
                </a14:m>
                <a:r>
                  <a:rPr lang="en-US" sz="4000" dirty="0">
                    <a:effectLst/>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a:effectLst/>
                            <a:latin typeface="Cambria Math" panose="02040503050406030204" pitchFamily="18" charset="0"/>
                            <a:ea typeface="Yu Mincho" panose="02020400000000000000" pitchFamily="18" charset="-128"/>
                            <a:cs typeface="Times New Roman" panose="02020603050405020304" pitchFamily="18" charset="0"/>
                          </a:rPr>
                          <m:t>125</m:t>
                        </m:r>
                      </m:num>
                      <m:den>
                        <m:r>
                          <a:rPr lang="en-US" sz="4000" i="1">
                            <a:effectLst/>
                            <a:latin typeface="Cambria Math" panose="02040503050406030204" pitchFamily="18" charset="0"/>
                            <a:ea typeface="Yu Mincho" panose="02020400000000000000" pitchFamily="18" charset="-128"/>
                            <a:cs typeface="Times New Roman" panose="02020603050405020304" pitchFamily="18" charset="0"/>
                          </a:rPr>
                          <m:t>111</m:t>
                        </m:r>
                      </m:den>
                    </m:f>
                    <m:r>
                      <a:rPr lang="en-US" sz="4000" i="1">
                        <a:effectLst/>
                        <a:latin typeface="Cambria Math" panose="02040503050406030204" pitchFamily="18" charset="0"/>
                        <a:ea typeface="Yu Mincho" panose="02020400000000000000" pitchFamily="18" charset="-128"/>
                        <a:cs typeface="Times New Roman" panose="02020603050405020304" pitchFamily="18" charset="0"/>
                      </a:rPr>
                      <m:t>=1,</m:t>
                    </m:r>
                    <m:d>
                      <m:d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dPr>
                      <m:e>
                        <m:r>
                          <a:rPr lang="en-US" sz="4000" i="1">
                            <a:effectLst/>
                            <a:latin typeface="Cambria Math" panose="02040503050406030204" pitchFamily="18" charset="0"/>
                            <a:ea typeface="Yu Mincho" panose="02020400000000000000" pitchFamily="18" charset="-128"/>
                            <a:cs typeface="Times New Roman" panose="02020603050405020304" pitchFamily="18" charset="0"/>
                          </a:rPr>
                          <m:t>126</m:t>
                        </m:r>
                      </m:e>
                    </m:d>
                    <m:r>
                      <a:rPr lang="en-US" sz="4000" i="1">
                        <a:effectLst/>
                        <a:latin typeface="Cambria Math" panose="02040503050406030204" pitchFamily="18" charset="0"/>
                        <a:ea typeface="Yu Mincho" panose="02020400000000000000" pitchFamily="18" charset="-128"/>
                        <a:cs typeface="Times New Roman" panose="02020603050405020304" pitchFamily="18" charset="0"/>
                      </a:rPr>
                      <m:t>;</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600"/>
                  </a:spcBef>
                  <a:spcAft>
                    <a:spcPts val="1200"/>
                  </a:spcAft>
                  <a:tabLst>
                    <a:tab pos="360045" algn="l"/>
                    <a:tab pos="720090" algn="l"/>
                  </a:tabLst>
                </a:pPr>
                <a14:m>
                  <m:oMath xmlns:m="http://schemas.openxmlformats.org/officeDocument/2006/math">
                    <m:rad>
                      <m:radPr>
                        <m:degHide m:val="on"/>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radPr>
                      <m:deg/>
                      <m:e>
                        <m:r>
                          <a:rPr lang="en-US" sz="4000" i="1">
                            <a:effectLst/>
                            <a:latin typeface="Cambria Math" panose="02040503050406030204" pitchFamily="18" charset="0"/>
                            <a:ea typeface="Yu Mincho" panose="02020400000000000000" pitchFamily="18" charset="-128"/>
                            <a:cs typeface="Times New Roman" panose="02020603050405020304" pitchFamily="18" charset="0"/>
                          </a:rPr>
                          <m:t>5</m:t>
                        </m:r>
                      </m:e>
                    </m:rad>
                    <m:r>
                      <a:rPr lang="en-US" sz="4000" i="1">
                        <a:effectLst/>
                        <a:latin typeface="Cambria Math" panose="02040503050406030204" pitchFamily="18" charset="0"/>
                        <a:ea typeface="Yu Mincho" panose="02020400000000000000" pitchFamily="18" charset="-128"/>
                        <a:cs typeface="Times New Roman" panose="02020603050405020304" pitchFamily="18" charset="0"/>
                      </a:rPr>
                      <m:t>=2,2360679….;</m:t>
                    </m:r>
                  </m:oMath>
                </a14:m>
                <a:r>
                  <a:rPr lang="en-US" sz="4000" dirty="0">
                    <a:effectLst/>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rad>
                      <m:radPr>
                        <m:degHide m:val="on"/>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radPr>
                      <m:deg/>
                      <m:e>
                        <m:r>
                          <a:rPr lang="en-US" sz="4000" i="1">
                            <a:effectLst/>
                            <a:latin typeface="Cambria Math" panose="02040503050406030204" pitchFamily="18" charset="0"/>
                            <a:ea typeface="Yu Mincho" panose="02020400000000000000" pitchFamily="18" charset="-128"/>
                            <a:cs typeface="Times New Roman" panose="02020603050405020304" pitchFamily="18" charset="0"/>
                          </a:rPr>
                          <m:t>19</m:t>
                        </m:r>
                      </m:e>
                    </m:rad>
                    <m:r>
                      <a:rPr lang="en-US" sz="4000" i="1">
                        <a:effectLst/>
                        <a:latin typeface="Cambria Math" panose="02040503050406030204" pitchFamily="18" charset="0"/>
                        <a:ea typeface="Yu Mincho" panose="02020400000000000000" pitchFamily="18" charset="-128"/>
                        <a:cs typeface="Times New Roman" panose="02020603050405020304" pitchFamily="18" charset="0"/>
                      </a:rPr>
                      <m:t>=4,3588989…</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12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Làm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tròn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4000" i="1">
                            <a:effectLst/>
                            <a:latin typeface="Cambria Math" panose="02040503050406030204" pitchFamily="18"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19</m:t>
                        </m:r>
                      </m:e>
                    </m:rad>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4000" dirty="0" err="1">
                    <a:effectLst/>
                    <a:latin typeface="Arial" panose="020B0604020202020204" pitchFamily="34" charset="0"/>
                    <a:ea typeface="Yu Mincho" panose="02020400000000000000" pitchFamily="18" charset="-128"/>
                    <a:cs typeface="Arial" panose="020B0604020202020204" pitchFamily="34" charset="0"/>
                  </a:rPr>
                  <a:t>với</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độ</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chính</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xác</a:t>
                </a:r>
                <a:r>
                  <a:rPr lang="en-US" sz="4000" dirty="0">
                    <a:effectLst/>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Yu Mincho" panose="02020400000000000000" pitchFamily="18" charset="-128"/>
                        <a:cs typeface="Arial" panose="020B0604020202020204" pitchFamily="34" charset="0"/>
                      </a:rPr>
                      <m:t>0,05</m:t>
                    </m:r>
                  </m:oMath>
                </a14:m>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tức</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là</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làm</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tròn</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số</a:t>
                </a:r>
                <a:r>
                  <a:rPr lang="en-US" sz="4000" dirty="0">
                    <a:effectLst/>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Yu Mincho" panose="02020400000000000000" pitchFamily="18" charset="-128"/>
                        <a:cs typeface="Arial" panose="020B0604020202020204" pitchFamily="34" charset="0"/>
                      </a:rPr>
                      <m:t>4,3588989…</m:t>
                    </m:r>
                  </m:oMath>
                </a14:m>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đến</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chữ</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số</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hàng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phần</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mười</a:t>
                </a:r>
                <a:r>
                  <a:rPr lang="en-US" sz="4000" dirty="0">
                    <a:effectLst/>
                    <a:latin typeface="Arial" panose="020B0604020202020204" pitchFamily="34" charset="0"/>
                    <a:ea typeface="Yu Mincho" panose="02020400000000000000" pitchFamily="18" charset="-128"/>
                    <a:cs typeface="Arial" panose="020B0604020202020204" pitchFamily="34" charset="0"/>
                  </a:rPr>
                  <a:t>, ta </a:t>
                </a:r>
                <a:r>
                  <a:rPr lang="en-US" sz="4000" dirty="0" err="1">
                    <a:effectLst/>
                    <a:latin typeface="Arial" panose="020B0604020202020204" pitchFamily="34" charset="0"/>
                    <a:ea typeface="Yu Mincho" panose="02020400000000000000" pitchFamily="18" charset="-128"/>
                    <a:cs typeface="Arial" panose="020B0604020202020204" pitchFamily="34" charset="0"/>
                  </a:rPr>
                  <a:t>được</a:t>
                </a:r>
                <a:r>
                  <a:rPr lang="en-US" sz="4000" dirty="0">
                    <a:effectLst/>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Yu Mincho" panose="02020400000000000000" pitchFamily="18" charset="-128"/>
                        <a:cs typeface="Arial" panose="020B0604020202020204" pitchFamily="34" charset="0"/>
                      </a:rPr>
                      <m:t>4,4</m:t>
                    </m:r>
                  </m:oMath>
                </a14:m>
                <a:r>
                  <a:rPr lang="en-US" sz="4000" dirty="0">
                    <a:effectLst/>
                    <a:latin typeface="Arial" panose="020B0604020202020204" pitchFamily="34" charset="0"/>
                    <a:ea typeface="Yu Mincho" panose="02020400000000000000" pitchFamily="18" charset="-128"/>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7" name="Hộp Văn bản 6">
                <a:extLst>
                  <a:ext uri="{FF2B5EF4-FFF2-40B4-BE49-F238E27FC236}">
                    <a16:creationId xmlns:a16="http://schemas.microsoft.com/office/drawing/2014/main" id="{84224457-33A1-DD20-A6AF-4060DF88E60D}"/>
                  </a:ext>
                </a:extLst>
              </p:cNvPr>
              <p:cNvSpPr txBox="1">
                <a:spLocks noRot="1" noChangeAspect="1" noMove="1" noResize="1" noEditPoints="1" noAdjustHandles="1" noChangeArrowheads="1" noChangeShapeType="1" noTextEdit="1"/>
              </p:cNvSpPr>
              <p:nvPr/>
            </p:nvSpPr>
            <p:spPr>
              <a:xfrm>
                <a:off x="2286000" y="3048918"/>
                <a:ext cx="13716000" cy="4712316"/>
              </a:xfrm>
              <a:prstGeom prst="rect">
                <a:avLst/>
              </a:prstGeom>
              <a:blipFill>
                <a:blip r:embed="rId14"/>
                <a:stretch>
                  <a:fillRect l="-1556" r="-1556" b="-4657"/>
                </a:stretch>
              </a:blipFill>
            </p:spPr>
            <p:txBody>
              <a:bodyPr/>
              <a:lstStyle/>
              <a:p>
                <a:r>
                  <a:rPr lang="en-US">
                    <a:noFill/>
                  </a:rPr>
                  <a:t> </a:t>
                </a:r>
              </a:p>
            </p:txBody>
          </p:sp>
        </mc:Fallback>
      </mc:AlternateContent>
    </p:spTree>
    <p:extLst>
      <p:ext uri="{BB962C8B-B14F-4D97-AF65-F5344CB8AC3E}">
        <p14:creationId xmlns:p14="http://schemas.microsoft.com/office/powerpoint/2010/main" val="197583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dissolv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dissolv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dissolve">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7110"/>
          <a:stretch>
            <a:fillRect/>
          </a:stretch>
        </p:blipFill>
        <p:spPr>
          <a:xfrm>
            <a:off x="16593207" y="8895737"/>
            <a:ext cx="1826648" cy="1458066"/>
          </a:xfrm>
          <a:prstGeom prst="rect">
            <a:avLst/>
          </a:prstGeom>
        </p:spPr>
      </p:pic>
      <p:sp>
        <p:nvSpPr>
          <p:cNvPr id="17" name="Freeform 17"/>
          <p:cNvSpPr/>
          <p:nvPr/>
        </p:nvSpPr>
        <p:spPr>
          <a:xfrm>
            <a:off x="1682556" y="1080999"/>
            <a:ext cx="14910651" cy="8125001"/>
          </a:xfrm>
          <a:custGeom>
            <a:avLst/>
            <a:gdLst/>
            <a:ahLst/>
            <a:cxnLst/>
            <a:rect l="l" t="t" r="r" b="b"/>
            <a:pathLst>
              <a:path w="8600311" h="3003674">
                <a:moveTo>
                  <a:pt x="8597771" y="645160"/>
                </a:moveTo>
                <a:cubicBezTo>
                  <a:pt x="8600311" y="488950"/>
                  <a:pt x="8578721" y="30480"/>
                  <a:pt x="8578721" y="30480"/>
                </a:cubicBezTo>
                <a:cubicBezTo>
                  <a:pt x="8578721" y="30480"/>
                  <a:pt x="8193911" y="40640"/>
                  <a:pt x="6272714" y="40640"/>
                </a:cubicBezTo>
                <a:cubicBezTo>
                  <a:pt x="5751672"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155314"/>
                  <a:pt x="21590" y="2347084"/>
                </a:cubicBezTo>
                <a:cubicBezTo>
                  <a:pt x="6350" y="2592194"/>
                  <a:pt x="0" y="2965574"/>
                  <a:pt x="0" y="2965574"/>
                </a:cubicBezTo>
                <a:cubicBezTo>
                  <a:pt x="204470" y="2996054"/>
                  <a:pt x="450850" y="3003674"/>
                  <a:pt x="657860" y="3001135"/>
                </a:cubicBezTo>
                <a:cubicBezTo>
                  <a:pt x="891540" y="3001135"/>
                  <a:pt x="5147262" y="3001135"/>
                  <a:pt x="5147262" y="3001135"/>
                </a:cubicBezTo>
                <a:lnTo>
                  <a:pt x="8558401" y="2987164"/>
                </a:lnTo>
                <a:cubicBezTo>
                  <a:pt x="8558401" y="2987164"/>
                  <a:pt x="8597771" y="2284854"/>
                  <a:pt x="8597771" y="2159124"/>
                </a:cubicBezTo>
                <a:cubicBezTo>
                  <a:pt x="8597771" y="1985134"/>
                  <a:pt x="8595231" y="803910"/>
                  <a:pt x="8597771" y="645160"/>
                </a:cubicBezTo>
                <a:close/>
              </a:path>
            </a:pathLst>
          </a:custGeom>
          <a:solidFill>
            <a:srgbClr val="FFFFFF"/>
          </a:solidFill>
        </p:spPr>
      </p:sp>
      <p:pic>
        <p:nvPicPr>
          <p:cNvPr id="22"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05958">
            <a:off x="17042978" y="7295538"/>
            <a:ext cx="1230357" cy="629826"/>
          </a:xfrm>
          <a:prstGeom prst="rect">
            <a:avLst/>
          </a:prstGeom>
        </p:spPr>
      </p:pic>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27027" b="27027"/>
          <a:stretch>
            <a:fillRect/>
          </a:stretch>
        </p:blipFill>
        <p:spPr>
          <a:xfrm rot="-10800000" flipH="1">
            <a:off x="0" y="0"/>
            <a:ext cx="2016618" cy="1264970"/>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4004" y="2154554"/>
            <a:ext cx="1650789" cy="382831"/>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53063"/>
          <a:stretch>
            <a:fillRect/>
          </a:stretch>
        </p:blipFill>
        <p:spPr>
          <a:xfrm rot="-8598904">
            <a:off x="-305951" y="8877565"/>
            <a:ext cx="1857649" cy="1494408"/>
          </a:xfrm>
          <a:prstGeom prst="rect">
            <a:avLst/>
          </a:prstGeom>
        </p:spPr>
      </p:pic>
      <p:pic>
        <p:nvPicPr>
          <p:cNvPr id="26"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42194">
            <a:off x="17404263" y="126204"/>
            <a:ext cx="625722" cy="1686996"/>
          </a:xfrm>
          <a:prstGeom prst="rect">
            <a:avLst/>
          </a:prstGeom>
        </p:spPr>
      </p:pic>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F6718433-89E2-79E9-C62F-B919EC269DDE}"/>
                  </a:ext>
                </a:extLst>
              </p:cNvPr>
              <p:cNvSpPr txBox="1"/>
              <p:nvPr/>
            </p:nvSpPr>
            <p:spPr>
              <a:xfrm>
                <a:off x="2549659" y="1790700"/>
                <a:ext cx="13176444" cy="2482667"/>
              </a:xfrm>
              <a:prstGeom prst="rect">
                <a:avLst/>
              </a:prstGeom>
              <a:noFill/>
            </p:spPr>
            <p:txBody>
              <a:bodyPr wrap="square" rtlCol="0">
                <a:spAutoFit/>
              </a:bodyPr>
              <a:lstStyle/>
              <a:p>
                <a:pPr algn="just">
                  <a:lnSpc>
                    <a:spcPct val="150000"/>
                  </a:lnSpc>
                </a:pPr>
                <a:r>
                  <a:rPr lang="en-US" sz="3600" b="1" dirty="0" err="1">
                    <a:latin typeface="Arial" panose="020B0604020202020204" pitchFamily="34" charset="0"/>
                    <a:cs typeface="Arial" panose="020B0604020202020204" pitchFamily="34" charset="0"/>
                  </a:rPr>
                  <a:t>Bài</a:t>
                </a:r>
                <a:r>
                  <a:rPr lang="en-US" sz="3600" b="1" dirty="0">
                    <a:latin typeface="Arial" panose="020B0604020202020204" pitchFamily="34" charset="0"/>
                    <a:cs typeface="Arial" panose="020B0604020202020204" pitchFamily="34" charset="0"/>
                  </a:rPr>
                  <a:t> 4 (SGK – tr.51)</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Áp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dụng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tắc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tròn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ước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phép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a) </a:t>
                </a:r>
                <a14:m>
                  <m:oMath xmlns:m="http://schemas.openxmlformats.org/officeDocument/2006/math">
                    <m:r>
                      <a:rPr lang="en-US" sz="3600" i="1" dirty="0" smtClean="0">
                        <a:latin typeface="Cambria Math" panose="02040503050406030204" pitchFamily="18" charset="0"/>
                        <a:cs typeface="Arial" panose="020B0604020202020204" pitchFamily="34" charset="0"/>
                      </a:rPr>
                      <m:t>(−28,29)+(−11,91)</m:t>
                    </m:r>
                  </m:oMath>
                </a14:m>
                <a:r>
                  <a:rPr lang="en-US" sz="3600" dirty="0">
                    <a:latin typeface="Arial" panose="020B0604020202020204" pitchFamily="34" charset="0"/>
                    <a:cs typeface="Arial" panose="020B0604020202020204" pitchFamily="34" charset="0"/>
                  </a:rPr>
                  <a:t>;	b) </a:t>
                </a:r>
                <a14:m>
                  <m:oMath xmlns:m="http://schemas.openxmlformats.org/officeDocument/2006/math">
                    <m:r>
                      <a:rPr lang="en-US" sz="3600" i="1" dirty="0" smtClean="0">
                        <a:latin typeface="Cambria Math" panose="02040503050406030204" pitchFamily="18" charset="0"/>
                        <a:cs typeface="Arial" panose="020B0604020202020204" pitchFamily="34" charset="0"/>
                      </a:rPr>
                      <m:t>43,91−4,49</m:t>
                    </m:r>
                  </m:oMath>
                </a14:m>
                <a:r>
                  <a:rPr lang="en-US" sz="3600" dirty="0">
                    <a:latin typeface="Arial" panose="020B0604020202020204" pitchFamily="34" charset="0"/>
                    <a:cs typeface="Arial" panose="020B0604020202020204" pitchFamily="34" charset="0"/>
                  </a:rPr>
                  <a:t>;	c) </a:t>
                </a:r>
                <a14:m>
                  <m:oMath xmlns:m="http://schemas.openxmlformats.org/officeDocument/2006/math">
                    <m:r>
                      <a:rPr lang="en-US" sz="3600" i="1" dirty="0" smtClean="0">
                        <a:latin typeface="Cambria Math" panose="02040503050406030204" pitchFamily="18" charset="0"/>
                        <a:cs typeface="Arial" panose="020B0604020202020204" pitchFamily="34" charset="0"/>
                      </a:rPr>
                      <m:t>60,49.(−19,51)</m:t>
                    </m:r>
                  </m:oMath>
                </a14:m>
                <a:endParaRPr lang="en-US" sz="3600" dirty="0">
                  <a:latin typeface="Arial" panose="020B0604020202020204" pitchFamily="34" charset="0"/>
                  <a:cs typeface="Arial" panose="020B0604020202020204" pitchFamily="34" charset="0"/>
                </a:endParaRPr>
              </a:p>
            </p:txBody>
          </p:sp>
        </mc:Choice>
        <mc:Fallback xmlns="">
          <p:sp>
            <p:nvSpPr>
              <p:cNvPr id="7" name="Hộp Văn bản 6">
                <a:extLst>
                  <a:ext uri="{FF2B5EF4-FFF2-40B4-BE49-F238E27FC236}">
                    <a16:creationId xmlns:a16="http://schemas.microsoft.com/office/drawing/2014/main" id="{F6718433-89E2-79E9-C62F-B919EC269DDE}"/>
                  </a:ext>
                </a:extLst>
              </p:cNvPr>
              <p:cNvSpPr txBox="1">
                <a:spLocks noRot="1" noChangeAspect="1" noMove="1" noResize="1" noEditPoints="1" noAdjustHandles="1" noChangeArrowheads="1" noChangeShapeType="1" noTextEdit="1"/>
              </p:cNvSpPr>
              <p:nvPr/>
            </p:nvSpPr>
            <p:spPr>
              <a:xfrm>
                <a:off x="2549659" y="1790700"/>
                <a:ext cx="13176444" cy="2482667"/>
              </a:xfrm>
              <a:prstGeom prst="rect">
                <a:avLst/>
              </a:prstGeom>
              <a:blipFill>
                <a:blip r:embed="rId14"/>
                <a:stretch>
                  <a:fillRect l="-1388" r="-1388" b="-8354"/>
                </a:stretch>
              </a:blipFill>
            </p:spPr>
            <p:txBody>
              <a:bodyPr/>
              <a:lstStyle/>
              <a:p>
                <a:r>
                  <a:rPr lang="en-US">
                    <a:noFill/>
                  </a:rPr>
                  <a:t> </a:t>
                </a:r>
              </a:p>
            </p:txBody>
          </p:sp>
        </mc:Fallback>
      </mc:AlternateContent>
      <p:sp>
        <p:nvSpPr>
          <p:cNvPr id="8" name="Hộp Văn bản 7">
            <a:extLst>
              <a:ext uri="{FF2B5EF4-FFF2-40B4-BE49-F238E27FC236}">
                <a16:creationId xmlns:a16="http://schemas.microsoft.com/office/drawing/2014/main" id="{210281AE-D68C-B33B-C101-CBB761D7C20A}"/>
              </a:ext>
            </a:extLst>
          </p:cNvPr>
          <p:cNvSpPr txBox="1"/>
          <p:nvPr/>
        </p:nvSpPr>
        <p:spPr>
          <a:xfrm>
            <a:off x="7804381" y="4497168"/>
            <a:ext cx="2667000" cy="646331"/>
          </a:xfrm>
          <a:prstGeom prst="rect">
            <a:avLst/>
          </a:prstGeom>
          <a:noFill/>
        </p:spPr>
        <p:txBody>
          <a:bodyPr wrap="square" rtlCol="0">
            <a:spAutoFit/>
          </a:bodyPr>
          <a:lstStyle/>
          <a:p>
            <a:pPr algn="ctr"/>
            <a:r>
              <a:rPr lang="en-US" sz="3600" b="1" dirty="0" err="1">
                <a:solidFill>
                  <a:srgbClr val="FF0000"/>
                </a:solidFill>
                <a:latin typeface="Arial" panose="020B0604020202020204" pitchFamily="34" charset="0"/>
                <a:cs typeface="Arial" panose="020B0604020202020204" pitchFamily="34" charset="0"/>
              </a:rPr>
              <a:t>Giải</a:t>
            </a:r>
            <a:endParaRPr lang="en-US" sz="36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DE314165-9FA5-13D3-9323-99FCD4AD9350}"/>
                  </a:ext>
                </a:extLst>
              </p:cNvPr>
              <p:cNvSpPr txBox="1"/>
              <p:nvPr/>
            </p:nvSpPr>
            <p:spPr>
              <a:xfrm>
                <a:off x="4142656" y="5246217"/>
                <a:ext cx="9990450" cy="3799886"/>
              </a:xfrm>
              <a:prstGeom prst="rect">
                <a:avLst/>
              </a:prstGeom>
              <a:noFill/>
            </p:spPr>
            <p:txBody>
              <a:bodyPr wrap="square">
                <a:spAutoFit/>
              </a:bodyPr>
              <a:lstStyle/>
              <a:p>
                <a:pPr marL="0" marR="0" algn="just">
                  <a:lnSpc>
                    <a:spcPct val="150000"/>
                  </a:lnSpc>
                  <a:spcBef>
                    <a:spcPts val="600"/>
                  </a:spcBef>
                  <a:spcAft>
                    <a:spcPts val="600"/>
                  </a:spcAft>
                  <a:tabLst>
                    <a:tab pos="360045" algn="l"/>
                    <a:tab pos="720090" algn="l"/>
                  </a:tabLst>
                </a:pPr>
                <a:r>
                  <a:rPr lang="en-US" sz="36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d>
                      <m:dPr>
                        <m:ctrlPr>
                          <a:rPr lang="en-US" sz="3600" i="1" dirty="0" smtClean="0">
                            <a:effectLst/>
                            <a:latin typeface="Cambria Math" panose="02040503050406030204" pitchFamily="18" charset="0"/>
                            <a:ea typeface="Calibri" panose="020F0502020204030204" pitchFamily="34" charset="0"/>
                            <a:cs typeface="Arial" panose="020B0604020202020204" pitchFamily="34" charset="0"/>
                          </a:rPr>
                        </m:ctrlPr>
                      </m:dPr>
                      <m:e>
                        <m:r>
                          <a:rPr lang="en-US" sz="3600" i="1" dirty="0" smtClean="0">
                            <a:effectLst/>
                            <a:latin typeface="Cambria Math" panose="02040503050406030204" pitchFamily="18" charset="0"/>
                            <a:ea typeface="Calibri" panose="020F0502020204030204" pitchFamily="34" charset="0"/>
                            <a:cs typeface="Arial" panose="020B0604020202020204" pitchFamily="34" charset="0"/>
                          </a:rPr>
                          <m:t>−28,29</m:t>
                        </m:r>
                      </m:e>
                    </m:d>
                    <m:r>
                      <a:rPr lang="en-US" sz="3600" i="1" dirty="0" smtClean="0">
                        <a:effectLst/>
                        <a:latin typeface="Cambria Math" panose="02040503050406030204" pitchFamily="18" charset="0"/>
                        <a:ea typeface="Calibri" panose="020F0502020204030204" pitchFamily="34" charset="0"/>
                        <a:cs typeface="Arial" panose="020B0604020202020204" pitchFamily="34" charset="0"/>
                      </a:rPr>
                      <m:t>+</m:t>
                    </m:r>
                    <m:d>
                      <m:dPr>
                        <m:ctrlPr>
                          <a:rPr lang="en-US" sz="3600" i="1" dirty="0" smtClean="0">
                            <a:effectLst/>
                            <a:latin typeface="Cambria Math" panose="02040503050406030204" pitchFamily="18" charset="0"/>
                            <a:ea typeface="Calibri" panose="020F0502020204030204" pitchFamily="34" charset="0"/>
                            <a:cs typeface="Arial" panose="020B0604020202020204" pitchFamily="34" charset="0"/>
                          </a:rPr>
                        </m:ctrlPr>
                      </m:dPr>
                      <m:e>
                        <m:r>
                          <a:rPr lang="en-US" sz="3600" i="1" dirty="0" smtClean="0">
                            <a:effectLst/>
                            <a:latin typeface="Cambria Math" panose="02040503050406030204" pitchFamily="18" charset="0"/>
                            <a:ea typeface="Calibri" panose="020F0502020204030204" pitchFamily="34" charset="0"/>
                            <a:cs typeface="Arial" panose="020B0604020202020204" pitchFamily="34" charset="0"/>
                          </a:rPr>
                          <m:t>− 11,91</m:t>
                        </m:r>
                      </m:e>
                    </m:d>
                    <m:r>
                      <a:rPr lang="en-US" sz="3600" i="1" dirty="0" smtClean="0">
                        <a:effectLst/>
                        <a:latin typeface="Cambria Math" panose="02040503050406030204" pitchFamily="18" charset="0"/>
                        <a:ea typeface="Calibri" panose="020F0502020204030204" pitchFamily="34" charset="0"/>
                        <a:cs typeface="Arial" panose="020B0604020202020204" pitchFamily="34" charset="0"/>
                      </a:rPr>
                      <m:t>≈</m:t>
                    </m:r>
                    <m:d>
                      <m:dPr>
                        <m:ctrlPr>
                          <a:rPr lang="en-US" sz="3600" i="1" dirty="0" smtClean="0">
                            <a:effectLst/>
                            <a:latin typeface="Cambria Math" panose="02040503050406030204" pitchFamily="18" charset="0"/>
                            <a:ea typeface="Calibri" panose="020F0502020204030204" pitchFamily="34" charset="0"/>
                            <a:cs typeface="Arial" panose="020B0604020202020204" pitchFamily="34" charset="0"/>
                          </a:rPr>
                        </m:ctrlPr>
                      </m:dPr>
                      <m:e>
                        <m:r>
                          <a:rPr lang="en-US" sz="3600" i="1" dirty="0" smtClean="0">
                            <a:effectLst/>
                            <a:latin typeface="Cambria Math" panose="02040503050406030204" pitchFamily="18" charset="0"/>
                            <a:ea typeface="Calibri" panose="020F0502020204030204" pitchFamily="34" charset="0"/>
                            <a:cs typeface="Arial" panose="020B0604020202020204" pitchFamily="34" charset="0"/>
                          </a:rPr>
                          <m:t>−28,3</m:t>
                        </m:r>
                      </m:e>
                    </m:d>
                    <m:r>
                      <a:rPr lang="en-US" sz="3600" i="1" dirty="0" smtClean="0">
                        <a:effectLst/>
                        <a:latin typeface="Cambria Math" panose="02040503050406030204" pitchFamily="18" charset="0"/>
                        <a:ea typeface="Calibri" panose="020F0502020204030204" pitchFamily="34" charset="0"/>
                        <a:cs typeface="Arial" panose="020B0604020202020204" pitchFamily="34" charset="0"/>
                      </a:rPr>
                      <m:t>+</m:t>
                    </m:r>
                    <m:d>
                      <m:dPr>
                        <m:ctrlPr>
                          <a:rPr lang="en-US" sz="3600" i="1" dirty="0" smtClean="0">
                            <a:effectLst/>
                            <a:latin typeface="Cambria Math" panose="02040503050406030204" pitchFamily="18" charset="0"/>
                            <a:ea typeface="Calibri" panose="020F0502020204030204" pitchFamily="34" charset="0"/>
                            <a:cs typeface="Arial" panose="020B0604020202020204" pitchFamily="34" charset="0"/>
                          </a:rPr>
                        </m:ctrlPr>
                      </m:dPr>
                      <m:e>
                        <m:r>
                          <a:rPr lang="en-US" sz="3600" i="1" dirty="0" smtClean="0">
                            <a:effectLst/>
                            <a:latin typeface="Cambria Math" panose="02040503050406030204" pitchFamily="18" charset="0"/>
                            <a:ea typeface="Calibri" panose="020F0502020204030204" pitchFamily="34" charset="0"/>
                            <a:cs typeface="Arial" panose="020B0604020202020204" pitchFamily="34" charset="0"/>
                          </a:rPr>
                          <m:t>−11,9</m:t>
                        </m:r>
                      </m:e>
                    </m:d>
                  </m:oMath>
                </a14:m>
                <a:endParaRPr lang="en-US" sz="3600" i="1" dirty="0">
                  <a:effectLst/>
                  <a:latin typeface="Cambria Math" panose="02040503050406030204" pitchFamily="18" charset="0"/>
                  <a:ea typeface="Calibri" panose="020F0502020204030204" pitchFamily="34" charset="0"/>
                  <a:cs typeface="Arial" panose="020B0604020202020204" pitchFamily="34" charset="0"/>
                </a:endParaRPr>
              </a:p>
              <a:p>
                <a:pPr marL="0" marR="0" algn="just">
                  <a:lnSpc>
                    <a:spcPct val="150000"/>
                  </a:lnSpc>
                  <a:spcBef>
                    <a:spcPts val="600"/>
                  </a:spcBef>
                  <a:spcAft>
                    <a:spcPts val="600"/>
                  </a:spcAft>
                  <a:tabLst>
                    <a:tab pos="360045" algn="l"/>
                    <a:tab pos="720090" algn="l"/>
                  </a:tabLst>
                </a:pPr>
                <a14:m>
                  <m:oMathPara xmlns:m="http://schemas.openxmlformats.org/officeDocument/2006/math">
                    <m:oMathParaPr>
                      <m:jc m:val="left"/>
                    </m:oMathParaPr>
                    <m:oMath xmlns:m="http://schemas.openxmlformats.org/officeDocument/2006/math">
                      <m:r>
                        <a:rPr lang="en-US" sz="3600" i="1" dirty="0" smtClean="0">
                          <a:effectLst/>
                          <a:latin typeface="Cambria Math" panose="02040503050406030204" pitchFamily="18" charset="0"/>
                          <a:ea typeface="Calibri" panose="020F0502020204030204" pitchFamily="34" charset="0"/>
                          <a:cs typeface="Arial" panose="020B0604020202020204" pitchFamily="34" charset="0"/>
                        </a:rPr>
                        <m:t>=− (28,3+11,9)=− 40,2</m:t>
                      </m:r>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600"/>
                  </a:spcBef>
                  <a:spcAft>
                    <a:spcPts val="600"/>
                  </a:spcAft>
                  <a:tabLst>
                    <a:tab pos="360045" algn="l"/>
                    <a:tab pos="720090" algn="l"/>
                  </a:tabLst>
                </a:pPr>
                <a:r>
                  <a:rPr lang="en-US" sz="36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3600" i="1" dirty="0" smtClean="0">
                        <a:effectLst/>
                        <a:latin typeface="Cambria Math" panose="02040503050406030204" pitchFamily="18" charset="0"/>
                        <a:ea typeface="Calibri" panose="020F0502020204030204" pitchFamily="34" charset="0"/>
                        <a:cs typeface="Arial" panose="020B0604020202020204" pitchFamily="34" charset="0"/>
                      </a:rPr>
                      <m:t>43,91–4,49≈43,9–4,5=39,4</m:t>
                    </m:r>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600"/>
                  </a:spcBef>
                  <a:spcAft>
                    <a:spcPts val="600"/>
                  </a:spcAft>
                  <a:tabLst>
                    <a:tab pos="360045" algn="l"/>
                    <a:tab pos="720090" algn="l"/>
                  </a:tabLst>
                </a:pPr>
                <a:r>
                  <a:rPr lang="en-US" sz="36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3600" i="1" dirty="0" smtClean="0">
                        <a:effectLst/>
                        <a:latin typeface="Cambria Math" panose="02040503050406030204" pitchFamily="18" charset="0"/>
                        <a:ea typeface="Calibri" panose="020F0502020204030204" pitchFamily="34" charset="0"/>
                        <a:cs typeface="Arial" panose="020B0604020202020204" pitchFamily="34" charset="0"/>
                      </a:rPr>
                      <m:t>60,49. (−19,51)≈60,5. (−19,5)=− 1179,75</m:t>
                    </m:r>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Hộp Văn bản 14">
                <a:extLst>
                  <a:ext uri="{FF2B5EF4-FFF2-40B4-BE49-F238E27FC236}">
                    <a16:creationId xmlns:a16="http://schemas.microsoft.com/office/drawing/2014/main" id="{DE314165-9FA5-13D3-9323-99FCD4AD9350}"/>
                  </a:ext>
                </a:extLst>
              </p:cNvPr>
              <p:cNvSpPr txBox="1">
                <a:spLocks noRot="1" noChangeAspect="1" noMove="1" noResize="1" noEditPoints="1" noAdjustHandles="1" noChangeArrowheads="1" noChangeShapeType="1" noTextEdit="1"/>
              </p:cNvSpPr>
              <p:nvPr/>
            </p:nvSpPr>
            <p:spPr>
              <a:xfrm>
                <a:off x="4142656" y="5246217"/>
                <a:ext cx="9990450" cy="3799886"/>
              </a:xfrm>
              <a:prstGeom prst="rect">
                <a:avLst/>
              </a:prstGeom>
              <a:blipFill>
                <a:blip r:embed="rId15"/>
                <a:stretch>
                  <a:fillRect l="-1893" b="-2568"/>
                </a:stretch>
              </a:blipFill>
            </p:spPr>
            <p:txBody>
              <a:bodyPr/>
              <a:lstStyle/>
              <a:p>
                <a:r>
                  <a:rPr lang="en-US">
                    <a:noFill/>
                  </a:rPr>
                  <a:t> </a:t>
                </a:r>
              </a:p>
            </p:txBody>
          </p:sp>
        </mc:Fallback>
      </mc:AlternateContent>
      <p:pic>
        <p:nvPicPr>
          <p:cNvPr id="3" name="Picture 5">
            <a:extLst>
              <a:ext uri="{FF2B5EF4-FFF2-40B4-BE49-F238E27FC236}">
                <a16:creationId xmlns:a16="http://schemas.microsoft.com/office/drawing/2014/main" id="{8C9360C2-F8A8-A0C2-17C6-72B1BAA3043E}"/>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947375" y="5143499"/>
            <a:ext cx="1642240" cy="1929983"/>
          </a:xfrm>
          <a:prstGeom prst="rect">
            <a:avLst/>
          </a:prstGeom>
        </p:spPr>
      </p:pic>
      <p:pic>
        <p:nvPicPr>
          <p:cNvPr id="4" name="Picture 6">
            <a:extLst>
              <a:ext uri="{FF2B5EF4-FFF2-40B4-BE49-F238E27FC236}">
                <a16:creationId xmlns:a16="http://schemas.microsoft.com/office/drawing/2014/main" id="{246CF388-7AAD-1DBD-FECA-D2EEA765ED9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4391040" y="4983068"/>
            <a:ext cx="2055721" cy="1637101"/>
          </a:xfrm>
          <a:prstGeom prst="rect">
            <a:avLst/>
          </a:prstGeom>
        </p:spPr>
      </p:pic>
    </p:spTree>
    <p:extLst>
      <p:ext uri="{BB962C8B-B14F-4D97-AF65-F5344CB8AC3E}">
        <p14:creationId xmlns:p14="http://schemas.microsoft.com/office/powerpoint/2010/main" val="326235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dissolve">
                                      <p:cBhvr>
                                        <p:cTn id="23" dur="500"/>
                                        <p:tgtEl>
                                          <p:spTgt spid="1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5">
                                            <p:txEl>
                                              <p:pRg st="1" end="1"/>
                                            </p:txEl>
                                          </p:spTgt>
                                        </p:tgtEl>
                                        <p:attrNameLst>
                                          <p:attrName>style.visibility</p:attrName>
                                        </p:attrNameLst>
                                      </p:cBhvr>
                                      <p:to>
                                        <p:strVal val="visible"/>
                                      </p:to>
                                    </p:set>
                                    <p:animEffect transition="in" filter="dissolve">
                                      <p:cBhvr>
                                        <p:cTn id="28" dur="500"/>
                                        <p:tgtEl>
                                          <p:spTgt spid="1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5">
                                            <p:txEl>
                                              <p:pRg st="2" end="2"/>
                                            </p:txEl>
                                          </p:spTgt>
                                        </p:tgtEl>
                                        <p:attrNameLst>
                                          <p:attrName>style.visibility</p:attrName>
                                        </p:attrNameLst>
                                      </p:cBhvr>
                                      <p:to>
                                        <p:strVal val="visible"/>
                                      </p:to>
                                    </p:set>
                                    <p:animEffect transition="in" filter="dissolve">
                                      <p:cBhvr>
                                        <p:cTn id="33" dur="500"/>
                                        <p:tgtEl>
                                          <p:spTgt spid="1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5">
                                            <p:txEl>
                                              <p:pRg st="3" end="3"/>
                                            </p:txEl>
                                          </p:spTgt>
                                        </p:tgtEl>
                                        <p:attrNameLst>
                                          <p:attrName>style.visibility</p:attrName>
                                        </p:attrNameLst>
                                      </p:cBhvr>
                                      <p:to>
                                        <p:strVal val="visible"/>
                                      </p:to>
                                    </p:set>
                                    <p:animEffect transition="in" filter="dissolve">
                                      <p:cBhvr>
                                        <p:cTn id="38"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9374" r="62394"/>
          <a:stretch>
            <a:fillRect/>
          </a:stretch>
        </p:blipFill>
        <p:spPr>
          <a:xfrm>
            <a:off x="16452724" y="-44294"/>
            <a:ext cx="1926947" cy="28951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8612" r="27947"/>
          <a:stretch>
            <a:fillRect/>
          </a:stretch>
        </p:blipFill>
        <p:spPr>
          <a:xfrm>
            <a:off x="14071722" y="-84479"/>
            <a:ext cx="4307949" cy="140771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612" t="14899"/>
          <a:stretch>
            <a:fillRect/>
          </a:stretch>
        </p:blipFill>
        <p:spPr>
          <a:xfrm>
            <a:off x="-65072" y="-4109"/>
            <a:ext cx="2742060" cy="28549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7048" t="47145"/>
          <a:stretch>
            <a:fillRect/>
          </a:stretch>
        </p:blipFill>
        <p:spPr>
          <a:xfrm>
            <a:off x="-145441" y="-124663"/>
            <a:ext cx="4361719" cy="144790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2614">
            <a:off x="1332033" y="510385"/>
            <a:ext cx="15937726" cy="5042117"/>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24512"/>
          <a:stretch>
            <a:fillRect/>
          </a:stretch>
        </p:blipFill>
        <p:spPr>
          <a:xfrm>
            <a:off x="15895601" y="8330817"/>
            <a:ext cx="2392399" cy="195618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34672">
            <a:off x="-124614" y="9054073"/>
            <a:ext cx="1395292" cy="1078180"/>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596698" y="1931394"/>
            <a:ext cx="597807" cy="857130"/>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021353" y="3795546"/>
            <a:ext cx="597807" cy="857130"/>
          </a:xfrm>
          <a:prstGeom prst="rect">
            <a:avLst/>
          </a:prstGeom>
        </p:spPr>
      </p:pic>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id="{61F225FE-2DBC-CA52-DCD6-A167E1A9FA5D}"/>
                  </a:ext>
                </a:extLst>
              </p:cNvPr>
              <p:cNvSpPr txBox="1"/>
              <p:nvPr/>
            </p:nvSpPr>
            <p:spPr>
              <a:xfrm>
                <a:off x="2516321" y="1894639"/>
                <a:ext cx="13716988" cy="2482667"/>
              </a:xfrm>
              <a:prstGeom prst="rect">
                <a:avLst/>
              </a:prstGeom>
              <a:noFill/>
            </p:spPr>
            <p:txBody>
              <a:bodyPr wrap="square" rtlCol="0">
                <a:spAutoFit/>
              </a:bodyPr>
              <a:lstStyle/>
              <a:p>
                <a:pPr algn="just">
                  <a:lnSpc>
                    <a:spcPct val="150000"/>
                  </a:lnSpc>
                </a:pPr>
                <a:r>
                  <a:rPr lang="en-US" sz="3600" b="1" dirty="0" err="1">
                    <a:latin typeface="Arial" panose="020B0604020202020204" pitchFamily="34" charset="0"/>
                    <a:cs typeface="Arial" panose="020B0604020202020204" pitchFamily="34" charset="0"/>
                  </a:rPr>
                  <a:t>Bài</a:t>
                </a:r>
                <a:r>
                  <a:rPr lang="en-US" sz="3600" b="1" dirty="0">
                    <a:latin typeface="Arial" panose="020B0604020202020204" pitchFamily="34" charset="0"/>
                    <a:cs typeface="Arial" panose="020B0604020202020204" pitchFamily="34" charset="0"/>
                  </a:rPr>
                  <a:t> 4 (SGK – tr.51)</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nhà</a:t>
                </a:r>
                <a:r>
                  <a:rPr lang="en-US" sz="3600" dirty="0">
                    <a:latin typeface="Arial" panose="020B0604020202020204" pitchFamily="34" charset="0"/>
                    <a:cs typeface="Arial" panose="020B0604020202020204" pitchFamily="34" charset="0"/>
                  </a:rPr>
                  <a:t> khoa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tốc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299 792 458</m:t>
                    </m:r>
                  </m:oMath>
                </a14:m>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𝑚</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𝑠</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dễ</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nhớ</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người</a:t>
                </a:r>
                <a:r>
                  <a:rPr lang="en-US" sz="3600" dirty="0">
                    <a:latin typeface="Arial" panose="020B0604020202020204" pitchFamily="34" charset="0"/>
                    <a:cs typeface="Arial" panose="020B0604020202020204" pitchFamily="34" charset="0"/>
                  </a:rPr>
                  <a:t> ta </a:t>
                </a:r>
                <a:r>
                  <a:rPr lang="en-US" sz="3600" dirty="0" err="1">
                    <a:latin typeface="Arial" panose="020B0604020202020204" pitchFamily="34" charset="0"/>
                    <a:cs typeface="Arial" panose="020B0604020202020204" pitchFamily="34" charset="0"/>
                  </a:rPr>
                  <a:t>nói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tốc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300 000 000</m:t>
                    </m:r>
                  </m:oMath>
                </a14:m>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𝑚</m:t>
                    </m:r>
                    <m:r>
                      <a:rPr lang="en-US" sz="3600" i="1" dirty="0" smtClean="0">
                        <a:latin typeface="Cambria Math" panose="02040503050406030204" pitchFamily="18" charset="0"/>
                        <a:cs typeface="Arial" panose="020B0604020202020204" pitchFamily="34" charset="0"/>
                      </a:rPr>
                      <m:t>/</m:t>
                    </m:r>
                    <m:r>
                      <a:rPr lang="en-US" sz="3600" i="1" dirty="0" smtClean="0">
                        <a:latin typeface="Cambria Math" panose="02040503050406030204" pitchFamily="18" charset="0"/>
                        <a:cs typeface="Arial" panose="020B0604020202020204" pitchFamily="34" charset="0"/>
                      </a:rPr>
                      <m:t>𝑠</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tròn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nào</a:t>
                </a:r>
                <a:r>
                  <a:rPr lang="en-US" sz="3600" dirty="0">
                    <a:latin typeface="Arial" panose="020B0604020202020204" pitchFamily="34" charset="0"/>
                    <a:cs typeface="Arial" panose="020B0604020202020204" pitchFamily="34" charset="0"/>
                  </a:rPr>
                  <a:t>?</a:t>
                </a:r>
              </a:p>
            </p:txBody>
          </p:sp>
        </mc:Choice>
        <mc:Fallback xmlns="">
          <p:sp>
            <p:nvSpPr>
              <p:cNvPr id="2" name="Hộp Văn bản 1">
                <a:extLst>
                  <a:ext uri="{FF2B5EF4-FFF2-40B4-BE49-F238E27FC236}">
                    <a16:creationId xmlns:a16="http://schemas.microsoft.com/office/drawing/2014/main" id="{61F225FE-2DBC-CA52-DCD6-A167E1A9FA5D}"/>
                  </a:ext>
                </a:extLst>
              </p:cNvPr>
              <p:cNvSpPr txBox="1">
                <a:spLocks noRot="1" noChangeAspect="1" noMove="1" noResize="1" noEditPoints="1" noAdjustHandles="1" noChangeArrowheads="1" noChangeShapeType="1" noTextEdit="1"/>
              </p:cNvSpPr>
              <p:nvPr/>
            </p:nvSpPr>
            <p:spPr>
              <a:xfrm>
                <a:off x="2516321" y="1894639"/>
                <a:ext cx="13716988" cy="2482667"/>
              </a:xfrm>
              <a:prstGeom prst="rect">
                <a:avLst/>
              </a:prstGeom>
              <a:blipFill>
                <a:blip r:embed="rId14"/>
                <a:stretch>
                  <a:fillRect l="-1378" r="-2222" b="-83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33517714-7F22-5D4A-FC0B-88E475F5B090}"/>
                  </a:ext>
                </a:extLst>
              </p:cNvPr>
              <p:cNvSpPr txBox="1"/>
              <p:nvPr/>
            </p:nvSpPr>
            <p:spPr>
              <a:xfrm>
                <a:off x="6553200" y="6532389"/>
                <a:ext cx="10014936" cy="2482667"/>
              </a:xfrm>
              <a:prstGeom prst="rect">
                <a:avLst/>
              </a:prstGeom>
              <a:noFill/>
            </p:spPr>
            <p:txBody>
              <a:bodyPr wrap="square">
                <a:spAutoFit/>
              </a:bodyPr>
              <a:lstStyle/>
              <a:p>
                <a:pPr marL="0" marR="0" algn="just">
                  <a:lnSpc>
                    <a:spcPct val="150000"/>
                  </a:lnSpc>
                  <a:spcBef>
                    <a:spcPts val="60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Ta </a:t>
                </a:r>
                <a:r>
                  <a:rPr lang="en-US" sz="3600" dirty="0" err="1">
                    <a:effectLst/>
                    <a:latin typeface="Arial" panose="020B0604020202020204" pitchFamily="34" charset="0"/>
                    <a:ea typeface="Calibri" panose="020F0502020204030204" pitchFamily="34" charset="0"/>
                    <a:cs typeface="Arial" panose="020B0604020202020204" pitchFamily="34" charset="0"/>
                  </a:rPr>
                  <a:t>thấy</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chữ</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hàng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trăm</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nghìn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Calibri" panose="020F0502020204030204" pitchFamily="34" charset="0"/>
                        <a:cs typeface="Arial" panose="020B0604020202020204" pitchFamily="34" charset="0"/>
                      </a:rPr>
                      <m:t>7&gt;5 </m:t>
                    </m:r>
                  </m:oMath>
                </a14:m>
                <a:r>
                  <a:rPr lang="en-US" sz="3600" dirty="0" err="1">
                    <a:effectLst/>
                    <a:latin typeface="Arial" panose="020B0604020202020204" pitchFamily="34" charset="0"/>
                    <a:ea typeface="Calibri" panose="020F0502020204030204" pitchFamily="34" charset="0"/>
                    <a:cs typeface="Arial" panose="020B0604020202020204" pitchFamily="34" charset="0"/>
                  </a:rPr>
                  <a:t>nên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khi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làm</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tròn</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Calibri" panose="020F0502020204030204" pitchFamily="34" charset="0"/>
                        <a:cs typeface="Arial" panose="020B0604020202020204" pitchFamily="34" charset="0"/>
                      </a:rPr>
                      <m:t>299 792 458</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đến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hàng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triệu</a:t>
                </a:r>
                <a:r>
                  <a:rPr lang="en-US" sz="3600" dirty="0">
                    <a:effectLst/>
                    <a:latin typeface="Arial" panose="020B0604020202020204" pitchFamily="34" charset="0"/>
                    <a:ea typeface="Calibri" panose="020F0502020204030204" pitchFamily="34" charset="0"/>
                    <a:cs typeface="Arial" panose="020B0604020202020204" pitchFamily="34" charset="0"/>
                  </a:rPr>
                  <a:t>, ta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Calibri" panose="020F0502020204030204" pitchFamily="34" charset="0"/>
                        <a:cs typeface="Arial" panose="020B0604020202020204" pitchFamily="34" charset="0"/>
                      </a:rPr>
                      <m:t>300 000 000</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14" name="Hộp Văn bản 13">
                <a:extLst>
                  <a:ext uri="{FF2B5EF4-FFF2-40B4-BE49-F238E27FC236}">
                    <a16:creationId xmlns:a16="http://schemas.microsoft.com/office/drawing/2014/main" id="{33517714-7F22-5D4A-FC0B-88E475F5B090}"/>
                  </a:ext>
                </a:extLst>
              </p:cNvPr>
              <p:cNvSpPr txBox="1">
                <a:spLocks noRot="1" noChangeAspect="1" noMove="1" noResize="1" noEditPoints="1" noAdjustHandles="1" noChangeArrowheads="1" noChangeShapeType="1" noTextEdit="1"/>
              </p:cNvSpPr>
              <p:nvPr/>
            </p:nvSpPr>
            <p:spPr>
              <a:xfrm>
                <a:off x="6553200" y="6532389"/>
                <a:ext cx="10014936" cy="2482667"/>
              </a:xfrm>
              <a:prstGeom prst="rect">
                <a:avLst/>
              </a:prstGeom>
              <a:blipFill>
                <a:blip r:embed="rId15"/>
                <a:stretch>
                  <a:fillRect l="-1826" r="-1826" b="-8354"/>
                </a:stretch>
              </a:blipFill>
            </p:spPr>
            <p:txBody>
              <a:bodyPr/>
              <a:lstStyle/>
              <a:p>
                <a:r>
                  <a:rPr lang="en-US">
                    <a:noFill/>
                  </a:rPr>
                  <a:t> </a:t>
                </a:r>
              </a:p>
            </p:txBody>
          </p:sp>
        </mc:Fallback>
      </mc:AlternateContent>
      <p:sp>
        <p:nvSpPr>
          <p:cNvPr id="15" name="Hộp Văn bản 14">
            <a:extLst>
              <a:ext uri="{FF2B5EF4-FFF2-40B4-BE49-F238E27FC236}">
                <a16:creationId xmlns:a16="http://schemas.microsoft.com/office/drawing/2014/main" id="{80526DB3-7D9C-0031-38A7-4B1EF2F59417}"/>
              </a:ext>
            </a:extLst>
          </p:cNvPr>
          <p:cNvSpPr txBox="1"/>
          <p:nvPr/>
        </p:nvSpPr>
        <p:spPr>
          <a:xfrm>
            <a:off x="7967396" y="5578733"/>
            <a:ext cx="26670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pic>
        <p:nvPicPr>
          <p:cNvPr id="1026" name="Picture 2" descr="Vận tốc ánh sáng - Tin tức mới nhất 24h qua - VnExpress">
            <a:extLst>
              <a:ext uri="{FF2B5EF4-FFF2-40B4-BE49-F238E27FC236}">
                <a16:creationId xmlns:a16="http://schemas.microsoft.com/office/drawing/2014/main" id="{6E1F1C41-B905-D52A-A330-55A4A844BF9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88621" y="6344972"/>
            <a:ext cx="4762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25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strVal val="#ppt_w*0.70"/>
                                          </p:val>
                                        </p:tav>
                                        <p:tav tm="100000">
                                          <p:val>
                                            <p:strVal val="#ppt_w"/>
                                          </p:val>
                                        </p:tav>
                                      </p:tavLst>
                                    </p:anim>
                                    <p:anim calcmode="lin" valueType="num">
                                      <p:cBhvr>
                                        <p:cTn id="13" dur="500" fill="hold"/>
                                        <p:tgtEl>
                                          <p:spTgt spid="1026"/>
                                        </p:tgtEl>
                                        <p:attrNameLst>
                                          <p:attrName>ppt_h</p:attrName>
                                        </p:attrNameLst>
                                      </p:cBhvr>
                                      <p:tavLst>
                                        <p:tav tm="0">
                                          <p:val>
                                            <p:strVal val="#ppt_h"/>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barn(inVertical)">
                                      <p:cBhvr>
                                        <p:cTn id="2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41267" y="584177"/>
            <a:ext cx="16230600" cy="911864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28700" y="1341125"/>
            <a:ext cx="1327236" cy="146877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071867" y="7942164"/>
            <a:ext cx="776520" cy="1316136"/>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48681" y="9077325"/>
            <a:ext cx="380574" cy="645041"/>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52139">
            <a:off x="937112" y="8117301"/>
            <a:ext cx="1250669" cy="157316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619930" y="1150978"/>
            <a:ext cx="3701495" cy="2947736"/>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00000">
            <a:off x="10529241" y="773043"/>
            <a:ext cx="484313" cy="464940"/>
          </a:xfrm>
          <a:prstGeom prst="rect">
            <a:avLst/>
          </a:prstGeom>
        </p:spPr>
      </p:pic>
      <p:sp>
        <p:nvSpPr>
          <p:cNvPr id="3" name="Hộp Văn bản 2">
            <a:extLst>
              <a:ext uri="{FF2B5EF4-FFF2-40B4-BE49-F238E27FC236}">
                <a16:creationId xmlns:a16="http://schemas.microsoft.com/office/drawing/2014/main" id="{5BE3FB07-ABE0-07EF-EC0C-70DC8D1E0EBA}"/>
              </a:ext>
            </a:extLst>
          </p:cNvPr>
          <p:cNvSpPr txBox="1"/>
          <p:nvPr/>
        </p:nvSpPr>
        <p:spPr>
          <a:xfrm>
            <a:off x="3124626" y="3743218"/>
            <a:ext cx="11924055" cy="3557512"/>
          </a:xfrm>
          <a:prstGeom prst="rect">
            <a:avLst/>
          </a:prstGeom>
          <a:noFill/>
        </p:spPr>
        <p:txBody>
          <a:bodyPr wrap="square" rtlCol="0">
            <a:spAutoFit/>
          </a:bodyPr>
          <a:lstStyle/>
          <a:p>
            <a:pPr algn="ctr">
              <a:lnSpc>
                <a:spcPct val="150000"/>
              </a:lnSpc>
            </a:pPr>
            <a:r>
              <a:rPr lang="en-US" sz="8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CẢM ƠN CÁC EM ĐÃ LẮNG NGHE BÀI GIẢNG</a:t>
            </a:r>
          </a:p>
        </p:txBody>
      </p:sp>
    </p:spTree>
    <p:extLst>
      <p:ext uri="{BB962C8B-B14F-4D97-AF65-F5344CB8AC3E}">
        <p14:creationId xmlns:p14="http://schemas.microsoft.com/office/powerpoint/2010/main" val="194119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70B2CCF0-6E88-12D0-21E9-3D179E114D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98135" y="433526"/>
            <a:ext cx="16230600" cy="9118646"/>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89725">
            <a:off x="15021753" y="8657099"/>
            <a:ext cx="3957772" cy="1494408"/>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16682"/>
          <a:stretch>
            <a:fillRect/>
          </a:stretch>
        </p:blipFill>
        <p:spPr>
          <a:xfrm rot="-10800000">
            <a:off x="2076744" y="0"/>
            <a:ext cx="1541832" cy="134579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8057"/>
          <a:stretch>
            <a:fillRect/>
          </a:stretch>
        </p:blipFill>
        <p:spPr>
          <a:xfrm>
            <a:off x="0" y="6640478"/>
            <a:ext cx="2843850" cy="276382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528280" y="1086284"/>
            <a:ext cx="1810892" cy="2128185"/>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834588" y="3524684"/>
            <a:ext cx="484313" cy="464940"/>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800000">
            <a:off x="16395240" y="5759889"/>
            <a:ext cx="605399" cy="716448"/>
          </a:xfrm>
          <a:prstGeom prst="rect">
            <a:avLst/>
          </a:prstGeom>
        </p:spPr>
      </p:pic>
      <p:pic>
        <p:nvPicPr>
          <p:cNvPr id="9"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170459" y="9007147"/>
            <a:ext cx="553995" cy="794312"/>
          </a:xfrm>
          <a:prstGeom prst="rect">
            <a:avLst/>
          </a:prstGeom>
        </p:spPr>
      </p:pic>
      <p:pic>
        <p:nvPicPr>
          <p:cNvPr id="10" name="Picture 1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b="25189"/>
          <a:stretch>
            <a:fillRect/>
          </a:stretch>
        </p:blipFill>
        <p:spPr>
          <a:xfrm>
            <a:off x="10229712" y="736854"/>
            <a:ext cx="563207" cy="1135955"/>
          </a:xfrm>
          <a:prstGeom prst="rect">
            <a:avLst/>
          </a:prstGeom>
        </p:spPr>
      </p:pic>
      <p:sp>
        <p:nvSpPr>
          <p:cNvPr id="12" name="Hộp Văn bản 11">
            <a:extLst>
              <a:ext uri="{FF2B5EF4-FFF2-40B4-BE49-F238E27FC236}">
                <a16:creationId xmlns:a16="http://schemas.microsoft.com/office/drawing/2014/main" id="{F6F5FF8A-20D6-45B3-EE70-5952296D2F12}"/>
              </a:ext>
            </a:extLst>
          </p:cNvPr>
          <p:cNvSpPr txBox="1"/>
          <p:nvPr/>
        </p:nvSpPr>
        <p:spPr>
          <a:xfrm>
            <a:off x="3880303" y="3191491"/>
            <a:ext cx="10519516" cy="3904017"/>
          </a:xfrm>
          <a:prstGeom prst="rect">
            <a:avLst/>
          </a:prstGeom>
          <a:noFill/>
        </p:spPr>
        <p:txBody>
          <a:bodyPr wrap="square" rtlCol="0">
            <a:spAutoFit/>
          </a:bodyPr>
          <a:lstStyle/>
          <a:p>
            <a:pPr algn="ctr">
              <a:lnSpc>
                <a:spcPct val="150000"/>
              </a:lnSpc>
            </a:pPr>
            <a:r>
              <a:rPr lang="en-US" sz="8800" b="1" dirty="0">
                <a:latin typeface="Arial" panose="020B0604020202020204" pitchFamily="34" charset="0"/>
                <a:cs typeface="Arial" panose="020B0604020202020204" pitchFamily="34" charset="0"/>
              </a:rPr>
              <a:t>BÀI 4: LÀM TRÒN VÀ ƯỚC LƯỢNG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47501" y="449253"/>
            <a:ext cx="3199434" cy="2314345"/>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0025" y="8692056"/>
            <a:ext cx="3199434" cy="2314345"/>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884342" y="6765957"/>
            <a:ext cx="3199434" cy="231434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5518667" y="7346309"/>
            <a:ext cx="1759335" cy="1407468"/>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898577" y="677830"/>
            <a:ext cx="1759335" cy="1782015"/>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41609" y="8958220"/>
            <a:ext cx="1856265" cy="1782015"/>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59234" r="43697"/>
          <a:stretch>
            <a:fillRect/>
          </a:stretch>
        </p:blipFill>
        <p:spPr>
          <a:xfrm rot="-10800000" flipV="1">
            <a:off x="0" y="0"/>
            <a:ext cx="2159692" cy="1250963"/>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b="33006"/>
          <a:stretch>
            <a:fillRect/>
          </a:stretch>
        </p:blipFill>
        <p:spPr>
          <a:xfrm>
            <a:off x="-265653" y="9154874"/>
            <a:ext cx="1844141" cy="1132126"/>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14997">
            <a:off x="12423489" y="8870533"/>
            <a:ext cx="1514997" cy="775534"/>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r="29876" b="27632"/>
          <a:stretch>
            <a:fillRect/>
          </a:stretch>
        </p:blipFill>
        <p:spPr>
          <a:xfrm>
            <a:off x="16888634" y="9099352"/>
            <a:ext cx="1453451" cy="1259956"/>
          </a:xfrm>
          <a:prstGeom prst="rect">
            <a:avLst/>
          </a:prstGeom>
        </p:spPr>
      </p:pic>
      <p:pic>
        <p:nvPicPr>
          <p:cNvPr id="21" name="Picture 2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025299" y="4090128"/>
            <a:ext cx="1106378" cy="1452287"/>
          </a:xfrm>
          <a:prstGeom prst="rect">
            <a:avLst/>
          </a:prstGeom>
        </p:spPr>
      </p:pic>
      <p:sp>
        <p:nvSpPr>
          <p:cNvPr id="22" name="Hộp Văn bản 21">
            <a:extLst>
              <a:ext uri="{FF2B5EF4-FFF2-40B4-BE49-F238E27FC236}">
                <a16:creationId xmlns:a16="http://schemas.microsoft.com/office/drawing/2014/main" id="{81891B6F-060C-CD80-E493-20E4DBE5D16C}"/>
              </a:ext>
            </a:extLst>
          </p:cNvPr>
          <p:cNvSpPr txBox="1"/>
          <p:nvPr/>
        </p:nvSpPr>
        <p:spPr>
          <a:xfrm>
            <a:off x="2428927" y="625481"/>
            <a:ext cx="10212159"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 LÀM TRÒN SỐ</a:t>
            </a:r>
          </a:p>
        </p:txBody>
      </p:sp>
      <p:sp>
        <p:nvSpPr>
          <p:cNvPr id="23" name="Hộp Văn bản 22">
            <a:extLst>
              <a:ext uri="{FF2B5EF4-FFF2-40B4-BE49-F238E27FC236}">
                <a16:creationId xmlns:a16="http://schemas.microsoft.com/office/drawing/2014/main" id="{CAE194A4-8371-9C5F-3F1C-B4916F5F108A}"/>
              </a:ext>
            </a:extLst>
          </p:cNvPr>
          <p:cNvSpPr txBox="1"/>
          <p:nvPr/>
        </p:nvSpPr>
        <p:spPr>
          <a:xfrm>
            <a:off x="2428927" y="1732909"/>
            <a:ext cx="5577206"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1.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làm</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tròn</a:t>
            </a:r>
            <a:endParaRPr lang="en-US" sz="4000" b="1" dirty="0">
              <a:latin typeface="Arial" panose="020B0604020202020204" pitchFamily="34" charset="0"/>
              <a:cs typeface="Arial" panose="020B0604020202020204" pitchFamily="34" charset="0"/>
            </a:endParaRPr>
          </a:p>
        </p:txBody>
      </p:sp>
      <p:sp>
        <p:nvSpPr>
          <p:cNvPr id="25" name="Hình chữ nhật: Góc Tròn 24">
            <a:extLst>
              <a:ext uri="{FF2B5EF4-FFF2-40B4-BE49-F238E27FC236}">
                <a16:creationId xmlns:a16="http://schemas.microsoft.com/office/drawing/2014/main" id="{11DF7A6D-C2EF-4BB8-E929-79ECE3F85897}"/>
              </a:ext>
            </a:extLst>
          </p:cNvPr>
          <p:cNvSpPr/>
          <p:nvPr/>
        </p:nvSpPr>
        <p:spPr>
          <a:xfrm>
            <a:off x="667563" y="3670482"/>
            <a:ext cx="1447800" cy="886525"/>
          </a:xfrm>
          <a:prstGeom prst="roundRect">
            <a:avLst/>
          </a:prstGeom>
          <a:solidFill>
            <a:srgbClr val="003A5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26" name="Hộp Văn bản 25">
                <a:extLst>
                  <a:ext uri="{FF2B5EF4-FFF2-40B4-BE49-F238E27FC236}">
                    <a16:creationId xmlns:a16="http://schemas.microsoft.com/office/drawing/2014/main" id="{26316509-99B3-F041-77B3-D0A899EAF77A}"/>
                  </a:ext>
                </a:extLst>
              </p:cNvPr>
              <p:cNvSpPr txBox="1"/>
              <p:nvPr/>
            </p:nvSpPr>
            <p:spPr>
              <a:xfrm>
                <a:off x="2428927" y="2777259"/>
                <a:ext cx="14804903" cy="3313664"/>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Hoá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điện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tháng</a:t>
                </a:r>
                <a:r>
                  <a:rPr lang="en-US" sz="3600" dirty="0">
                    <a:latin typeface="Arial" panose="020B0604020202020204" pitchFamily="34" charset="0"/>
                    <a:cs typeface="Arial" panose="020B0604020202020204" pitchFamily="34" charset="0"/>
                  </a:rPr>
                  <a:t> 9/2020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574 880</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mặt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người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điện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575 000</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mặt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người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điện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574 880</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a:t>
                </a:r>
              </a:p>
            </p:txBody>
          </p:sp>
        </mc:Choice>
        <mc:Fallback xmlns="">
          <p:sp>
            <p:nvSpPr>
              <p:cNvPr id="26" name="Hộp Văn bản 25">
                <a:extLst>
                  <a:ext uri="{FF2B5EF4-FFF2-40B4-BE49-F238E27FC236}">
                    <a16:creationId xmlns:a16="http://schemas.microsoft.com/office/drawing/2014/main" id="{26316509-99B3-F041-77B3-D0A899EAF77A}"/>
                  </a:ext>
                </a:extLst>
              </p:cNvPr>
              <p:cNvSpPr txBox="1">
                <a:spLocks noRot="1" noChangeAspect="1" noMove="1" noResize="1" noEditPoints="1" noAdjustHandles="1" noChangeArrowheads="1" noChangeShapeType="1" noTextEdit="1"/>
              </p:cNvSpPr>
              <p:nvPr/>
            </p:nvSpPr>
            <p:spPr>
              <a:xfrm>
                <a:off x="2428927" y="2777259"/>
                <a:ext cx="14804903" cy="3313664"/>
              </a:xfrm>
              <a:prstGeom prst="rect">
                <a:avLst/>
              </a:prstGeom>
              <a:blipFill>
                <a:blip r:embed="rId20"/>
                <a:stretch>
                  <a:fillRect l="-1235" r="-2058" b="-6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Hộp Văn bản 28">
                <a:extLst>
                  <a:ext uri="{FF2B5EF4-FFF2-40B4-BE49-F238E27FC236}">
                    <a16:creationId xmlns:a16="http://schemas.microsoft.com/office/drawing/2014/main" id="{54FB9985-A179-4532-7D96-20179B5A7F7D}"/>
                  </a:ext>
                </a:extLst>
              </p:cNvPr>
              <p:cNvSpPr txBox="1"/>
              <p:nvPr/>
            </p:nvSpPr>
            <p:spPr>
              <a:xfrm>
                <a:off x="3597874" y="6958265"/>
                <a:ext cx="11151516" cy="1651671"/>
              </a:xfrm>
              <a:prstGeom prst="rect">
                <a:avLst/>
              </a:prstGeom>
              <a:noFill/>
            </p:spPr>
            <p:txBody>
              <a:bodyPr wrap="square">
                <a:spAutoFit/>
              </a:bodyPr>
              <a:lstStyle/>
              <a:p>
                <a:pPr marL="0" marR="0" algn="just">
                  <a:lnSpc>
                    <a:spcPct val="150000"/>
                  </a:lnSpc>
                  <a:spcBef>
                    <a:spcPts val="0"/>
                  </a:spcBef>
                  <a:spcAft>
                    <a:spcPts val="600"/>
                  </a:spcAft>
                </a:pPr>
                <a:r>
                  <a:rPr lang="nl-NL" sz="3600" dirty="0">
                    <a:effectLst/>
                    <a:latin typeface="Arial" panose="020B0604020202020204" pitchFamily="34" charset="0"/>
                    <a:ea typeface="Calibri" panose="020F0502020204030204" pitchFamily="34" charset="0"/>
                    <a:cs typeface="Arial" panose="020B0604020202020204" pitchFamily="34" charset="0"/>
                  </a:rPr>
                  <a:t>Vì hiện nay không lưu hành tờ tiền dưới </a:t>
                </a:r>
                <a14:m>
                  <m:oMath xmlns:m="http://schemas.openxmlformats.org/officeDocument/2006/math">
                    <m:r>
                      <a:rPr lang="nl-NL" sz="3600" i="1" dirty="0" smtClean="0">
                        <a:effectLst/>
                        <a:latin typeface="Cambria Math" panose="02040503050406030204" pitchFamily="18" charset="0"/>
                        <a:ea typeface="Calibri" panose="020F0502020204030204" pitchFamily="34" charset="0"/>
                        <a:cs typeface="Arial" panose="020B0604020202020204" pitchFamily="34" charset="0"/>
                      </a:rPr>
                      <m:t>500</m:t>
                    </m:r>
                  </m:oMath>
                </a14:m>
                <a:r>
                  <a:rPr lang="nl-NL" sz="3600" dirty="0">
                    <a:effectLst/>
                    <a:latin typeface="Arial" panose="020B0604020202020204" pitchFamily="34" charset="0"/>
                    <a:ea typeface="Calibri" panose="020F0502020204030204" pitchFamily="34" charset="0"/>
                    <a:cs typeface="Arial" panose="020B0604020202020204" pitchFamily="34" charset="0"/>
                  </a:rPr>
                  <a:t> đồng nên cô Hạnh không thể trả chính xác </a:t>
                </a:r>
                <a14:m>
                  <m:oMath xmlns:m="http://schemas.openxmlformats.org/officeDocument/2006/math">
                    <m:r>
                      <a:rPr lang="nl-NL" sz="3600" i="1" dirty="0" smtClean="0">
                        <a:effectLst/>
                        <a:latin typeface="Cambria Math" panose="02040503050406030204" pitchFamily="18" charset="0"/>
                        <a:ea typeface="Calibri" panose="020F0502020204030204" pitchFamily="34" charset="0"/>
                        <a:cs typeface="Arial" panose="020B0604020202020204" pitchFamily="34" charset="0"/>
                      </a:rPr>
                      <m:t>574 880</m:t>
                    </m:r>
                  </m:oMath>
                </a14:m>
                <a:r>
                  <a:rPr lang="nl-NL" sz="3600" dirty="0">
                    <a:effectLst/>
                    <a:latin typeface="Arial" panose="020B0604020202020204" pitchFamily="34" charset="0"/>
                    <a:ea typeface="Calibri" panose="020F0502020204030204" pitchFamily="34" charset="0"/>
                    <a:cs typeface="Arial" panose="020B0604020202020204" pitchFamily="34" charset="0"/>
                  </a:rPr>
                  <a:t> đồng.</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9" name="Hộp Văn bản 28">
                <a:extLst>
                  <a:ext uri="{FF2B5EF4-FFF2-40B4-BE49-F238E27FC236}">
                    <a16:creationId xmlns:a16="http://schemas.microsoft.com/office/drawing/2014/main" id="{54FB9985-A179-4532-7D96-20179B5A7F7D}"/>
                  </a:ext>
                </a:extLst>
              </p:cNvPr>
              <p:cNvSpPr txBox="1">
                <a:spLocks noRot="1" noChangeAspect="1" noMove="1" noResize="1" noEditPoints="1" noAdjustHandles="1" noChangeArrowheads="1" noChangeShapeType="1" noTextEdit="1"/>
              </p:cNvSpPr>
              <p:nvPr/>
            </p:nvSpPr>
            <p:spPr>
              <a:xfrm>
                <a:off x="3597874" y="6958265"/>
                <a:ext cx="11151516" cy="1651671"/>
              </a:xfrm>
              <a:prstGeom prst="rect">
                <a:avLst/>
              </a:prstGeom>
              <a:blipFill>
                <a:blip r:embed="rId21"/>
                <a:stretch>
                  <a:fillRect l="-1639" r="-1639" b="-12915"/>
                </a:stretch>
              </a:blipFill>
            </p:spPr>
            <p:txBody>
              <a:bodyPr/>
              <a:lstStyle/>
              <a:p>
                <a:r>
                  <a:rPr lang="en-US">
                    <a:noFill/>
                  </a:rPr>
                  <a:t> </a:t>
                </a:r>
              </a:p>
            </p:txBody>
          </p:sp>
        </mc:Fallback>
      </mc:AlternateContent>
      <p:sp>
        <p:nvSpPr>
          <p:cNvPr id="30" name="Mũi tên: Phải 29">
            <a:extLst>
              <a:ext uri="{FF2B5EF4-FFF2-40B4-BE49-F238E27FC236}">
                <a16:creationId xmlns:a16="http://schemas.microsoft.com/office/drawing/2014/main" id="{EF04FEA6-1ED4-766D-C961-A5759F94D019}"/>
              </a:ext>
            </a:extLst>
          </p:cNvPr>
          <p:cNvSpPr/>
          <p:nvPr/>
        </p:nvSpPr>
        <p:spPr>
          <a:xfrm>
            <a:off x="1145588" y="7277100"/>
            <a:ext cx="2159692" cy="961719"/>
          </a:xfrm>
          <a:prstGeom prst="rightArrow">
            <a:avLst/>
          </a:prstGeom>
          <a:solidFill>
            <a:srgbClr val="003A50"/>
          </a:solidFill>
          <a:ln>
            <a:solidFill>
              <a:srgbClr val="003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9" grpId="0"/>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249"/>
          <a:stretch>
            <a:fillRect/>
          </a:stretch>
        </p:blipFill>
        <p:spPr>
          <a:xfrm>
            <a:off x="-79872" y="478344"/>
            <a:ext cx="3108555" cy="110071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394478" y="205580"/>
            <a:ext cx="13333524" cy="9644947"/>
          </a:xfrm>
          <a:prstGeom prst="rect">
            <a:avLst/>
          </a:prstGeom>
        </p:spPr>
      </p:pic>
      <p:grpSp>
        <p:nvGrpSpPr>
          <p:cNvPr id="7" name="Group 7"/>
          <p:cNvGrpSpPr/>
          <p:nvPr/>
        </p:nvGrpSpPr>
        <p:grpSpPr>
          <a:xfrm>
            <a:off x="3657600" y="8718815"/>
            <a:ext cx="8038576" cy="3136370"/>
            <a:chOff x="0" y="0"/>
            <a:chExt cx="3290570" cy="3295650"/>
          </a:xfrm>
        </p:grpSpPr>
        <p:sp>
          <p:nvSpPr>
            <p:cNvPr id="8" name="Freeform 8"/>
            <p:cNvSpPr/>
            <p:nvPr/>
          </p:nvSpPr>
          <p:spPr>
            <a:xfrm>
              <a:off x="0" y="0"/>
              <a:ext cx="4423932" cy="1515876"/>
            </a:xfrm>
            <a:custGeom>
              <a:avLst/>
              <a:gdLst/>
              <a:ahLst/>
              <a:cxnLst/>
              <a:rect l="l" t="t" r="r" b="b"/>
              <a:pathLst>
                <a:path w="4423932" h="1515876">
                  <a:moveTo>
                    <a:pt x="4423932" y="5321"/>
                  </a:moveTo>
                  <a:lnTo>
                    <a:pt x="0" y="5321"/>
                  </a:lnTo>
                  <a:lnTo>
                    <a:pt x="0" y="0"/>
                  </a:lnTo>
                  <a:lnTo>
                    <a:pt x="4423932" y="0"/>
                  </a:lnTo>
                  <a:lnTo>
                    <a:pt x="4423932" y="5321"/>
                  </a:lnTo>
                  <a:close/>
                  <a:moveTo>
                    <a:pt x="4423932" y="215508"/>
                  </a:moveTo>
                  <a:lnTo>
                    <a:pt x="0" y="215508"/>
                  </a:lnTo>
                  <a:lnTo>
                    <a:pt x="0" y="220830"/>
                  </a:lnTo>
                  <a:lnTo>
                    <a:pt x="4423932" y="220830"/>
                  </a:lnTo>
                  <a:lnTo>
                    <a:pt x="4423932" y="215508"/>
                  </a:lnTo>
                  <a:close/>
                  <a:moveTo>
                    <a:pt x="4423932" y="431682"/>
                  </a:moveTo>
                  <a:lnTo>
                    <a:pt x="0" y="431682"/>
                  </a:lnTo>
                  <a:lnTo>
                    <a:pt x="0" y="437003"/>
                  </a:lnTo>
                  <a:lnTo>
                    <a:pt x="4423932" y="437003"/>
                  </a:lnTo>
                  <a:lnTo>
                    <a:pt x="4423932" y="431682"/>
                  </a:lnTo>
                  <a:close/>
                  <a:moveTo>
                    <a:pt x="4423932" y="647190"/>
                  </a:moveTo>
                  <a:lnTo>
                    <a:pt x="0" y="647190"/>
                  </a:lnTo>
                  <a:lnTo>
                    <a:pt x="0" y="652512"/>
                  </a:lnTo>
                  <a:lnTo>
                    <a:pt x="4423932" y="652512"/>
                  </a:lnTo>
                  <a:lnTo>
                    <a:pt x="4423932" y="647190"/>
                  </a:lnTo>
                  <a:close/>
                  <a:moveTo>
                    <a:pt x="4423932" y="862699"/>
                  </a:moveTo>
                  <a:lnTo>
                    <a:pt x="0" y="862699"/>
                  </a:lnTo>
                  <a:lnTo>
                    <a:pt x="0" y="868020"/>
                  </a:lnTo>
                  <a:lnTo>
                    <a:pt x="4423932" y="868020"/>
                  </a:lnTo>
                  <a:lnTo>
                    <a:pt x="4423932" y="862699"/>
                  </a:lnTo>
                  <a:close/>
                  <a:moveTo>
                    <a:pt x="4423932" y="1078872"/>
                  </a:moveTo>
                  <a:lnTo>
                    <a:pt x="0" y="1078872"/>
                  </a:lnTo>
                  <a:lnTo>
                    <a:pt x="0" y="1084194"/>
                  </a:lnTo>
                  <a:lnTo>
                    <a:pt x="4423932" y="1084194"/>
                  </a:lnTo>
                  <a:lnTo>
                    <a:pt x="4423932" y="1078872"/>
                  </a:lnTo>
                  <a:close/>
                  <a:moveTo>
                    <a:pt x="4423932" y="1294381"/>
                  </a:moveTo>
                  <a:lnTo>
                    <a:pt x="0" y="1294381"/>
                  </a:lnTo>
                  <a:lnTo>
                    <a:pt x="0" y="1299702"/>
                  </a:lnTo>
                  <a:lnTo>
                    <a:pt x="4423932" y="1299702"/>
                  </a:lnTo>
                  <a:lnTo>
                    <a:pt x="4423932" y="1294381"/>
                  </a:lnTo>
                  <a:close/>
                  <a:moveTo>
                    <a:pt x="4423932" y="1510554"/>
                  </a:moveTo>
                  <a:lnTo>
                    <a:pt x="0" y="1510554"/>
                  </a:lnTo>
                  <a:lnTo>
                    <a:pt x="0" y="1515876"/>
                  </a:lnTo>
                  <a:lnTo>
                    <a:pt x="4423932" y="1515876"/>
                  </a:lnTo>
                  <a:lnTo>
                    <a:pt x="4423932" y="1510554"/>
                  </a:lnTo>
                  <a:close/>
                </a:path>
              </a:pathLst>
            </a:custGeom>
            <a:solidFill>
              <a:srgbClr val="003A50"/>
            </a:solidFill>
          </p:spPr>
        </p:sp>
      </p:gr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3544" b="22486"/>
          <a:stretch>
            <a:fillRect/>
          </a:stretch>
        </p:blipFill>
        <p:spPr>
          <a:xfrm rot="5400000">
            <a:off x="-19111" y="8417005"/>
            <a:ext cx="1889107" cy="1850884"/>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24805"/>
          <a:stretch>
            <a:fillRect/>
          </a:stretch>
        </p:blipFill>
        <p:spPr>
          <a:xfrm>
            <a:off x="925442" y="9330841"/>
            <a:ext cx="3268083" cy="956159"/>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815794" y="530133"/>
            <a:ext cx="2196383" cy="2379076"/>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749669" y="9087027"/>
            <a:ext cx="900931" cy="1527001"/>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952139">
            <a:off x="3237358" y="7647556"/>
            <a:ext cx="840485" cy="1057214"/>
          </a:xfrm>
          <a:prstGeom prst="rect">
            <a:avLst/>
          </a:prstGeom>
        </p:spPr>
      </p:pic>
      <p:sp>
        <p:nvSpPr>
          <p:cNvPr id="16" name="Hộp Văn bản 15">
            <a:extLst>
              <a:ext uri="{FF2B5EF4-FFF2-40B4-BE49-F238E27FC236}">
                <a16:creationId xmlns:a16="http://schemas.microsoft.com/office/drawing/2014/main" id="{8D0A5ECC-E61E-E360-CD98-6B90EC262915}"/>
              </a:ext>
            </a:extLst>
          </p:cNvPr>
          <p:cNvSpPr txBox="1"/>
          <p:nvPr/>
        </p:nvSpPr>
        <p:spPr>
          <a:xfrm>
            <a:off x="3505200" y="3339910"/>
            <a:ext cx="10647987" cy="4594912"/>
          </a:xfrm>
          <a:prstGeom prst="rect">
            <a:avLst/>
          </a:prstGeom>
          <a:noFill/>
        </p:spPr>
        <p:txBody>
          <a:bodyPr wrap="square">
            <a:spAutoFit/>
          </a:bodyPr>
          <a:lstStyle/>
          <a:p>
            <a:pPr marL="0" marR="0" algn="just">
              <a:lnSpc>
                <a:spcPct val="150000"/>
              </a:lnSpc>
              <a:spcBef>
                <a:spcPts val="0"/>
              </a:spcBef>
              <a:spcAft>
                <a:spcPts val="600"/>
              </a:spcAft>
            </a:pPr>
            <a:r>
              <a:rPr lang="nl-NL" sz="4000" dirty="0">
                <a:effectLst/>
                <a:latin typeface="Arial" panose="020B0604020202020204" pitchFamily="34" charset="0"/>
                <a:ea typeface="Calibri" panose="020F0502020204030204" pitchFamily="34" charset="0"/>
                <a:cs typeface="Arial" panose="020B0604020202020204" pitchFamily="34" charset="0"/>
              </a:rPr>
              <a:t>Ở nhiều tình huống thực tiễn, ta cần tìm một số thực khác xấp xỉ với số thực đã cho để thuận tiện hơn trong ghi nhớ, đo đạc hay tính toán. Số thực tìm được như thế được gọi là </a:t>
            </a:r>
            <a:r>
              <a:rPr lang="nl-NL" sz="4000" b="1" dirty="0">
                <a:effectLst/>
                <a:latin typeface="Arial" panose="020B0604020202020204" pitchFamily="34" charset="0"/>
                <a:ea typeface="Calibri" panose="020F0502020204030204" pitchFamily="34" charset="0"/>
                <a:cs typeface="Arial" panose="020B0604020202020204" pitchFamily="34" charset="0"/>
              </a:rPr>
              <a:t>số làm tròn </a:t>
            </a:r>
            <a:r>
              <a:rPr lang="nl-NL" sz="4000" dirty="0">
                <a:effectLst/>
                <a:latin typeface="Arial" panose="020B0604020202020204" pitchFamily="34" charset="0"/>
                <a:ea typeface="Calibri" panose="020F0502020204030204" pitchFamily="34" charset="0"/>
                <a:cs typeface="Arial" panose="020B0604020202020204" pitchFamily="34" charset="0"/>
              </a:rPr>
              <a:t>của số thực đã cho.</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 name="Hộp Văn bản 16">
            <a:extLst>
              <a:ext uri="{FF2B5EF4-FFF2-40B4-BE49-F238E27FC236}">
                <a16:creationId xmlns:a16="http://schemas.microsoft.com/office/drawing/2014/main" id="{63454724-DDA3-87FC-A572-145640450E81}"/>
              </a:ext>
            </a:extLst>
          </p:cNvPr>
          <p:cNvSpPr txBox="1"/>
          <p:nvPr/>
        </p:nvSpPr>
        <p:spPr>
          <a:xfrm>
            <a:off x="6241840" y="1911231"/>
            <a:ext cx="5638800"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KẾT LUẬN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4208"/>
            <a:ext cx="2704531" cy="292949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24146"/>
          <a:stretch>
            <a:fillRect/>
          </a:stretch>
        </p:blipFill>
        <p:spPr>
          <a:xfrm>
            <a:off x="9144000" y="8166543"/>
            <a:ext cx="7456909" cy="220082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17318" r="13293"/>
          <a:stretch>
            <a:fillRect/>
          </a:stretch>
        </p:blipFill>
        <p:spPr>
          <a:xfrm rot="-10800000">
            <a:off x="-3" y="3238500"/>
            <a:ext cx="16306802" cy="7556402"/>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073058" y="4392268"/>
            <a:ext cx="1039751" cy="850705"/>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87688" y="4817621"/>
            <a:ext cx="1039751" cy="850705"/>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00538" y="4589619"/>
            <a:ext cx="614050" cy="898212"/>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527334" y="4114823"/>
            <a:ext cx="614050" cy="898212"/>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907437" y="7803746"/>
            <a:ext cx="1010254" cy="1454554"/>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9591">
            <a:off x="15453360" y="8927398"/>
            <a:ext cx="2611150" cy="792840"/>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16600909" y="249253"/>
            <a:ext cx="1911396" cy="1198967"/>
          </a:xfrm>
          <a:prstGeom prst="rect">
            <a:avLst/>
          </a:prstGeom>
        </p:spPr>
      </p:pic>
      <p:sp>
        <p:nvSpPr>
          <p:cNvPr id="15" name="Hình Bầu dục 14">
            <a:extLst>
              <a:ext uri="{FF2B5EF4-FFF2-40B4-BE49-F238E27FC236}">
                <a16:creationId xmlns:a16="http://schemas.microsoft.com/office/drawing/2014/main" id="{16D41B69-36D0-F081-63FC-D2017C924ACE}"/>
              </a:ext>
            </a:extLst>
          </p:cNvPr>
          <p:cNvSpPr/>
          <p:nvPr/>
        </p:nvSpPr>
        <p:spPr>
          <a:xfrm>
            <a:off x="2286000" y="1448220"/>
            <a:ext cx="2704531" cy="1312689"/>
          </a:xfrm>
          <a:prstGeom prst="ellipse">
            <a:avLst/>
          </a:prstGeom>
          <a:solidFill>
            <a:srgbClr val="F05652"/>
          </a:solidFill>
          <a:ln>
            <a:solidFill>
              <a:srgbClr val="F05652"/>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err="1">
                <a:solidFill>
                  <a:schemeClr val="bg1"/>
                </a:solidFill>
                <a:latin typeface="Arial" panose="020B0604020202020204" pitchFamily="34" charset="0"/>
                <a:cs typeface="Arial" panose="020B0604020202020204" pitchFamily="34" charset="0"/>
              </a:rPr>
              <a:t>Ví</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dụ</a:t>
            </a:r>
            <a:r>
              <a:rPr lang="en-US" sz="4000" b="1" dirty="0">
                <a:solidFill>
                  <a:schemeClr val="bg1"/>
                </a:solidFill>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BAF2D051-F0BE-8E8F-3C40-52B47C88CB54}"/>
                  </a:ext>
                </a:extLst>
              </p:cNvPr>
              <p:cNvSpPr txBox="1"/>
              <p:nvPr/>
            </p:nvSpPr>
            <p:spPr>
              <a:xfrm>
                <a:off x="5413124" y="1215650"/>
                <a:ext cx="11659934"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Tính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bồn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mở</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𝜋</m:t>
                    </m:r>
                    <m:r>
                      <a:rPr lang="en-US" sz="4000" i="1" smtClean="0">
                        <a:latin typeface="Cambria Math" panose="02040503050406030204" pitchFamily="18" charset="0"/>
                        <a:ea typeface="Cambria Math" panose="02040503050406030204" pitchFamily="18" charset="0"/>
                      </a:rPr>
                      <m:t>≈3,14</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a:t>
                </a:r>
              </a:p>
            </p:txBody>
          </p:sp>
        </mc:Choice>
        <mc:Fallback xmlns="">
          <p:sp>
            <p:nvSpPr>
              <p:cNvPr id="16" name="Hộp Văn bản 15">
                <a:extLst>
                  <a:ext uri="{FF2B5EF4-FFF2-40B4-BE49-F238E27FC236}">
                    <a16:creationId xmlns:a16="http://schemas.microsoft.com/office/drawing/2014/main" id="{BAF2D051-F0BE-8E8F-3C40-52B47C88CB54}"/>
                  </a:ext>
                </a:extLst>
              </p:cNvPr>
              <p:cNvSpPr txBox="1">
                <a:spLocks noRot="1" noChangeAspect="1" noMove="1" noResize="1" noEditPoints="1" noAdjustHandles="1" noChangeArrowheads="1" noChangeShapeType="1" noTextEdit="1"/>
              </p:cNvSpPr>
              <p:nvPr/>
            </p:nvSpPr>
            <p:spPr>
              <a:xfrm>
                <a:off x="5413124" y="1215650"/>
                <a:ext cx="11659934" cy="1824923"/>
              </a:xfrm>
              <a:prstGeom prst="rect">
                <a:avLst/>
              </a:prstGeom>
              <a:blipFill>
                <a:blip r:embed="rId18"/>
                <a:stretch>
                  <a:fillRect l="-1882" r="-1830" b="-13333"/>
                </a:stretch>
              </a:blipFill>
            </p:spPr>
            <p:txBody>
              <a:bodyPr/>
              <a:lstStyle/>
              <a:p>
                <a:r>
                  <a:rPr lang="en-US">
                    <a:noFill/>
                  </a:rPr>
                  <a:t> </a:t>
                </a:r>
              </a:p>
            </p:txBody>
          </p:sp>
        </mc:Fallback>
      </mc:AlternateContent>
      <p:sp>
        <p:nvSpPr>
          <p:cNvPr id="17" name="Hộp Văn bản 16">
            <a:extLst>
              <a:ext uri="{FF2B5EF4-FFF2-40B4-BE49-F238E27FC236}">
                <a16:creationId xmlns:a16="http://schemas.microsoft.com/office/drawing/2014/main" id="{C9A18FEF-EAB5-D5C0-14CF-BF059B5B323F}"/>
              </a:ext>
            </a:extLst>
          </p:cNvPr>
          <p:cNvSpPr txBox="1"/>
          <p:nvPr/>
        </p:nvSpPr>
        <p:spPr>
          <a:xfrm>
            <a:off x="6667497" y="4520077"/>
            <a:ext cx="29718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34394685-F88D-83E2-F9E4-D53CBED845F3}"/>
                  </a:ext>
                </a:extLst>
              </p:cNvPr>
              <p:cNvSpPr txBox="1"/>
              <p:nvPr/>
            </p:nvSpPr>
            <p:spPr>
              <a:xfrm>
                <a:off x="2435542" y="5966165"/>
                <a:ext cx="11435711" cy="2859629"/>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Diện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𝑆</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bồn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mở</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a:t>
                </a:r>
              </a:p>
              <a:p>
                <a:pPr>
                  <a:lnSpc>
                    <a:spcPct val="150000"/>
                  </a:lnSpc>
                </a:pPr>
                <a14:m>
                  <m:oMathPara xmlns:m="http://schemas.openxmlformats.org/officeDocument/2006/math">
                    <m:oMathParaPr>
                      <m:jc m:val="left"/>
                    </m:oMathParaPr>
                    <m:oMath xmlns:m="http://schemas.openxmlformats.org/officeDocument/2006/math">
                      <m:r>
                        <a:rPr lang="en-US" sz="4000" b="0" i="1" smtClean="0">
                          <a:latin typeface="Cambria Math" panose="02040503050406030204" pitchFamily="18" charset="0"/>
                        </a:rPr>
                        <m:t>𝑆</m:t>
                      </m:r>
                      <m:r>
                        <a:rPr lang="en-US" sz="4000" b="0" i="1" smtClean="0">
                          <a:latin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𝜋</m:t>
                      </m:r>
                      <m:r>
                        <a:rPr lang="en-US" sz="4000" b="0" i="1" smtClean="0">
                          <a:latin typeface="Cambria Math" panose="02040503050406030204" pitchFamily="18" charset="0"/>
                          <a:ea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rPr>
                          </m:ctrlPr>
                        </m:sSupPr>
                        <m:e>
                          <m:d>
                            <m:dPr>
                              <m:ctrlPr>
                                <a:rPr lang="en-US" sz="4000" b="0" i="1" smtClean="0">
                                  <a:latin typeface="Cambria Math" panose="02040503050406030204" pitchFamily="18" charset="0"/>
                                  <a:ea typeface="Cambria Math" panose="02040503050406030204" pitchFamily="18" charset="0"/>
                                </a:rPr>
                              </m:ctrlPr>
                            </m:dPr>
                            <m:e>
                              <m:r>
                                <a:rPr lang="en-US" sz="4000" b="0" i="1" smtClean="0">
                                  <a:latin typeface="Cambria Math" panose="02040503050406030204" pitchFamily="18" charset="0"/>
                                  <a:ea typeface="Cambria Math" panose="02040503050406030204" pitchFamily="18" charset="0"/>
                                </a:rPr>
                                <m:t>0,8</m:t>
                              </m:r>
                            </m:e>
                          </m:d>
                        </m:e>
                        <m:sup>
                          <m:r>
                            <a:rPr lang="en-US" sz="4000" b="0" i="1" smtClean="0">
                              <a:latin typeface="Cambria Math" panose="02040503050406030204" pitchFamily="18" charset="0"/>
                              <a:ea typeface="Cambria Math" panose="02040503050406030204" pitchFamily="18" charset="0"/>
                            </a:rPr>
                            <m:t>2</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𝜋</m:t>
                      </m:r>
                      <m:r>
                        <a:rPr lang="en-US" sz="4000" b="0" i="1" smtClean="0">
                          <a:latin typeface="Cambria Math" panose="02040503050406030204" pitchFamily="18" charset="0"/>
                          <a:ea typeface="Cambria Math" panose="02040503050406030204" pitchFamily="18" charset="0"/>
                        </a:rPr>
                        <m:t>.0,64</m:t>
                      </m:r>
                    </m:oMath>
                  </m:oMathPara>
                </a14:m>
                <a:endParaRPr lang="en-US" sz="4000" b="0" i="1" dirty="0">
                  <a:latin typeface="Cambria Math" panose="02040503050406030204" pitchFamily="18" charset="0"/>
                  <a:ea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4000" b="0" i="1" smtClean="0">
                          <a:latin typeface="Cambria Math" panose="02040503050406030204" pitchFamily="18" charset="0"/>
                          <a:ea typeface="Cambria Math" panose="02040503050406030204" pitchFamily="18" charset="0"/>
                        </a:rPr>
                        <m:t>≈3,14.0,64=2,0096≈2 </m:t>
                      </m:r>
                      <m:d>
                        <m:dPr>
                          <m:ctrlPr>
                            <a:rPr lang="en-US" sz="4000" b="0" i="1" smtClean="0">
                              <a:latin typeface="Cambria Math" panose="02040503050406030204" pitchFamily="18" charset="0"/>
                              <a:ea typeface="Cambria Math" panose="02040503050406030204" pitchFamily="18" charset="0"/>
                            </a:rPr>
                          </m:ctrlPr>
                        </m:dPr>
                        <m:e>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𝑚</m:t>
                              </m:r>
                            </m:e>
                            <m:sup>
                              <m:r>
                                <a:rPr lang="en-US" sz="4000" b="0" i="1" smtClean="0">
                                  <a:latin typeface="Cambria Math" panose="02040503050406030204" pitchFamily="18" charset="0"/>
                                  <a:ea typeface="Cambria Math" panose="02040503050406030204" pitchFamily="18" charset="0"/>
                                </a:rPr>
                                <m:t>2</m:t>
                              </m:r>
                            </m:sup>
                          </m:sSup>
                        </m:e>
                      </m:d>
                    </m:oMath>
                  </m:oMathPara>
                </a14:m>
                <a:endParaRPr lang="en-US" sz="4000" dirty="0">
                  <a:latin typeface="Arial" panose="020B0604020202020204" pitchFamily="34" charset="0"/>
                  <a:cs typeface="Arial" panose="020B0604020202020204" pitchFamily="34" charset="0"/>
                </a:endParaRPr>
              </a:p>
            </p:txBody>
          </p:sp>
        </mc:Choice>
        <mc:Fallback xmlns="">
          <p:sp>
            <p:nvSpPr>
              <p:cNvPr id="18" name="Hộp Văn bản 17">
                <a:extLst>
                  <a:ext uri="{FF2B5EF4-FFF2-40B4-BE49-F238E27FC236}">
                    <a16:creationId xmlns:a16="http://schemas.microsoft.com/office/drawing/2014/main" id="{34394685-F88D-83E2-F9E4-D53CBED845F3}"/>
                  </a:ext>
                </a:extLst>
              </p:cNvPr>
              <p:cNvSpPr txBox="1">
                <a:spLocks noRot="1" noChangeAspect="1" noMove="1" noResize="1" noEditPoints="1" noAdjustHandles="1" noChangeArrowheads="1" noChangeShapeType="1" noTextEdit="1"/>
              </p:cNvSpPr>
              <p:nvPr/>
            </p:nvSpPr>
            <p:spPr>
              <a:xfrm>
                <a:off x="2435542" y="5966165"/>
                <a:ext cx="11435711" cy="2859629"/>
              </a:xfrm>
              <a:prstGeom prst="rect">
                <a:avLst/>
              </a:prstGeom>
              <a:blipFill>
                <a:blip r:embed="rId19"/>
                <a:stretch>
                  <a:fillRect l="-1920" r="-122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 calcmode="lin" valueType="num">
                                      <p:cBhvr additive="base">
                                        <p:cTn id="1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wipe(up)">
                                      <p:cBhvr>
                                        <p:cTn id="21" dur="500"/>
                                        <p:tgtEl>
                                          <p:spTgt spid="1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8">
                                            <p:txEl>
                                              <p:pRg st="1" end="1"/>
                                            </p:txEl>
                                          </p:spTgt>
                                        </p:tgtEl>
                                        <p:attrNameLst>
                                          <p:attrName>style.visibility</p:attrName>
                                        </p:attrNameLst>
                                      </p:cBhvr>
                                      <p:to>
                                        <p:strVal val="visible"/>
                                      </p:to>
                                    </p:set>
                                    <p:animEffect transition="in" filter="wipe(up)">
                                      <p:cBhvr>
                                        <p:cTn id="26" dur="500"/>
                                        <p:tgtEl>
                                          <p:spTgt spid="1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8">
                                            <p:txEl>
                                              <p:pRg st="2" end="2"/>
                                            </p:txEl>
                                          </p:spTgt>
                                        </p:tgtEl>
                                        <p:attrNameLst>
                                          <p:attrName>style.visibility</p:attrName>
                                        </p:attrNameLst>
                                      </p:cBhvr>
                                      <p:to>
                                        <p:strVal val="visible"/>
                                      </p:to>
                                    </p:set>
                                    <p:animEffect transition="in" filter="wipe(up)">
                                      <p:cBhvr>
                                        <p:cTn id="31"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92200" y="720839"/>
            <a:ext cx="4344014" cy="1863977"/>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051368">
            <a:off x="-1920705" y="710919"/>
            <a:ext cx="5544785" cy="143142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9892" b="14514"/>
          <a:stretch>
            <a:fillRect/>
          </a:stretch>
        </p:blipFill>
        <p:spPr>
          <a:xfrm>
            <a:off x="-79872" y="8514217"/>
            <a:ext cx="2949586" cy="1854220"/>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821740">
            <a:off x="156046" y="2848926"/>
            <a:ext cx="1761405" cy="408484"/>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14997">
            <a:off x="4593432" y="1418846"/>
            <a:ext cx="1514997" cy="77553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6600909" y="249253"/>
            <a:ext cx="1911396" cy="1198967"/>
          </a:xfrm>
          <a:prstGeom prst="rect">
            <a:avLst/>
          </a:prstGeom>
        </p:spPr>
      </p:pic>
      <p:grpSp>
        <p:nvGrpSpPr>
          <p:cNvPr id="14" name="Nhóm 13">
            <a:extLst>
              <a:ext uri="{FF2B5EF4-FFF2-40B4-BE49-F238E27FC236}">
                <a16:creationId xmlns:a16="http://schemas.microsoft.com/office/drawing/2014/main" id="{9F5040FA-71B9-F5F3-E1E1-359648B991BA}"/>
              </a:ext>
            </a:extLst>
          </p:cNvPr>
          <p:cNvGrpSpPr/>
          <p:nvPr/>
        </p:nvGrpSpPr>
        <p:grpSpPr>
          <a:xfrm>
            <a:off x="6941822" y="534042"/>
            <a:ext cx="5056175" cy="1863977"/>
            <a:chOff x="3689125" y="2894705"/>
            <a:chExt cx="5056175" cy="1863977"/>
          </a:xfrm>
        </p:grpSpPr>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689125" y="2894705"/>
              <a:ext cx="5056175" cy="1863977"/>
            </a:xfrm>
            <a:prstGeom prst="rect">
              <a:avLst/>
            </a:prstGeom>
          </p:spPr>
        </p:pic>
        <p:sp>
          <p:nvSpPr>
            <p:cNvPr id="13" name="Hộp Văn bản 12">
              <a:extLst>
                <a:ext uri="{FF2B5EF4-FFF2-40B4-BE49-F238E27FC236}">
                  <a16:creationId xmlns:a16="http://schemas.microsoft.com/office/drawing/2014/main" id="{DCB7F070-E226-5C16-60D0-E6790DF13413}"/>
                </a:ext>
              </a:extLst>
            </p:cNvPr>
            <p:cNvSpPr txBox="1"/>
            <p:nvPr/>
          </p:nvSpPr>
          <p:spPr>
            <a:xfrm>
              <a:off x="4598767" y="3772643"/>
              <a:ext cx="3119924"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1</a:t>
              </a:r>
            </a:p>
          </p:txBody>
        </p:sp>
      </p:grpSp>
      <p:sp>
        <p:nvSpPr>
          <p:cNvPr id="15" name="Hộp Văn bản 14">
            <a:extLst>
              <a:ext uri="{FF2B5EF4-FFF2-40B4-BE49-F238E27FC236}">
                <a16:creationId xmlns:a16="http://schemas.microsoft.com/office/drawing/2014/main" id="{D3E4CCC3-B898-6BA5-BD28-AFA0E14BD9CB}"/>
              </a:ext>
            </a:extLst>
          </p:cNvPr>
          <p:cNvSpPr txBox="1"/>
          <p:nvPr/>
        </p:nvSpPr>
        <p:spPr>
          <a:xfrm>
            <a:off x="1676398" y="2641448"/>
            <a:ext cx="15587021" cy="3313664"/>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Quãng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đường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từ</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Old Trafford ở Greater Manchester </a:t>
            </a:r>
            <a:r>
              <a:rPr lang="en-US" sz="3600" dirty="0" err="1">
                <a:latin typeface="Arial" panose="020B0604020202020204" pitchFamily="34" charset="0"/>
                <a:cs typeface="Arial" panose="020B0604020202020204" pitchFamily="34" charset="0"/>
              </a:rPr>
              <a:t>đến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tháp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hồ</a:t>
            </a:r>
            <a:r>
              <a:rPr lang="en-US" sz="3600" dirty="0">
                <a:latin typeface="Arial" panose="020B0604020202020204" pitchFamily="34" charset="0"/>
                <a:cs typeface="Arial" panose="020B0604020202020204" pitchFamily="34" charset="0"/>
              </a:rPr>
              <a:t> Big Ben ở London (</a:t>
            </a:r>
            <a:r>
              <a:rPr lang="en-US" sz="3600" dirty="0" err="1">
                <a:latin typeface="Arial" panose="020B0604020202020204" pitchFamily="34" charset="0"/>
                <a:cs typeface="Arial" panose="020B0604020202020204" pitchFamily="34" charset="0"/>
              </a:rPr>
              <a:t>Vương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quốc</a:t>
            </a:r>
            <a:r>
              <a:rPr lang="en-US" sz="3600" dirty="0">
                <a:latin typeface="Arial" panose="020B0604020202020204" pitchFamily="34" charset="0"/>
                <a:cs typeface="Arial" panose="020B0604020202020204" pitchFamily="34" charset="0"/>
              </a:rPr>
              <a:t> Anh) </a:t>
            </a:r>
            <a:r>
              <a:rPr lang="en-US" sz="3600" dirty="0" err="1">
                <a:latin typeface="Arial" panose="020B0604020202020204" pitchFamily="34" charset="0"/>
                <a:cs typeface="Arial" panose="020B0604020202020204" pitchFamily="34" charset="0"/>
              </a:rPr>
              <a:t>khoảng</a:t>
            </a:r>
            <a:r>
              <a:rPr lang="en-US" sz="3600" dirty="0">
                <a:latin typeface="Arial" panose="020B0604020202020204" pitchFamily="34" charset="0"/>
                <a:cs typeface="Arial" panose="020B0604020202020204" pitchFamily="34" charset="0"/>
              </a:rPr>
              <a:t> 200 </a:t>
            </a:r>
            <a:r>
              <a:rPr lang="en-US" sz="3600" dirty="0" err="1">
                <a:latin typeface="Arial" panose="020B0604020202020204" pitchFamily="34" charset="0"/>
                <a:cs typeface="Arial" panose="020B0604020202020204" pitchFamily="34" charset="0"/>
              </a:rPr>
              <a:t>dặm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đường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theo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vị</a:t>
            </a:r>
            <a:r>
              <a:rPr lang="en-US" sz="3600" dirty="0">
                <a:latin typeface="Arial" panose="020B0604020202020204" pitchFamily="34" charset="0"/>
                <a:cs typeface="Arial" panose="020B0604020202020204" pitchFamily="34" charset="0"/>
              </a:rPr>
              <a:t> ki-</a:t>
            </a:r>
            <a:r>
              <a:rPr lang="en-US" sz="3600" dirty="0" err="1">
                <a:latin typeface="Arial" panose="020B0604020202020204" pitchFamily="34" charset="0"/>
                <a:cs typeface="Arial" panose="020B0604020202020204" pitchFamily="34" charset="0"/>
              </a:rPr>
              <a:t>lô</a:t>
            </a:r>
            <a:r>
              <a:rPr lang="en-US" sz="3600" dirty="0">
                <a:latin typeface="Arial" panose="020B0604020202020204" pitchFamily="34" charset="0"/>
                <a:cs typeface="Arial" panose="020B0604020202020204" pitchFamily="34" charset="0"/>
              </a:rPr>
              <a:t>-</a:t>
            </a:r>
            <a:r>
              <a:rPr lang="en-US" sz="3600" dirty="0" err="1">
                <a:latin typeface="Arial" panose="020B0604020202020204" pitchFamily="34" charset="0"/>
                <a:cs typeface="Arial" panose="020B0604020202020204" pitchFamily="34" charset="0"/>
              </a:rPr>
              <a:t>mét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tròn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biết</a:t>
            </a:r>
            <a:r>
              <a:rPr lang="en-US" sz="3600" dirty="0">
                <a:latin typeface="Arial" panose="020B0604020202020204" pitchFamily="34" charset="0"/>
                <a:cs typeface="Arial" panose="020B0604020202020204" pitchFamily="34" charset="0"/>
              </a:rPr>
              <a:t> 1 </a:t>
            </a:r>
            <a:r>
              <a:rPr lang="en-US" sz="3600" dirty="0" err="1">
                <a:latin typeface="Arial" panose="020B0604020202020204" pitchFamily="34" charset="0"/>
                <a:cs typeface="Arial" panose="020B0604020202020204" pitchFamily="34" charset="0"/>
              </a:rPr>
              <a:t>dặm</a:t>
            </a:r>
            <a:r>
              <a:rPr lang="en-US" sz="3600" dirty="0">
                <a:latin typeface="Arial" panose="020B0604020202020204" pitchFamily="34" charset="0"/>
                <a:cs typeface="Arial" panose="020B0604020202020204" pitchFamily="34" charset="0"/>
              </a:rPr>
              <a:t> = 1,609344 km.</a:t>
            </a:r>
          </a:p>
        </p:txBody>
      </p:sp>
      <p:pic>
        <p:nvPicPr>
          <p:cNvPr id="16" name="Picture 2">
            <a:extLst>
              <a:ext uri="{FF2B5EF4-FFF2-40B4-BE49-F238E27FC236}">
                <a16:creationId xmlns:a16="http://schemas.microsoft.com/office/drawing/2014/main" id="{D51411BE-5DF4-15A5-5715-01AC147801F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581400" y="6702742"/>
            <a:ext cx="4072108" cy="3023540"/>
          </a:xfrm>
          <a:prstGeom prst="rect">
            <a:avLst/>
          </a:prstGeom>
        </p:spPr>
      </p:pic>
      <p:pic>
        <p:nvPicPr>
          <p:cNvPr id="17" name="Picture 5">
            <a:extLst>
              <a:ext uri="{FF2B5EF4-FFF2-40B4-BE49-F238E27FC236}">
                <a16:creationId xmlns:a16="http://schemas.microsoft.com/office/drawing/2014/main" id="{7A94E9A2-BD87-3928-5B90-F7A98F499CC1}"/>
              </a:ext>
            </a:extLst>
          </p:cNvPr>
          <p:cNvPicPr>
            <a:picLocks noChangeAspect="1"/>
          </p:cNvPicPr>
          <p:nvPr/>
        </p:nvPicPr>
        <p:blipFill>
          <a:blip r:embed="rId18"/>
          <a:srcRect/>
          <a:stretch>
            <a:fillRect/>
          </a:stretch>
        </p:blipFill>
        <p:spPr>
          <a:xfrm>
            <a:off x="11887200" y="5595659"/>
            <a:ext cx="3215423" cy="3994314"/>
          </a:xfrm>
          <a:prstGeom prst="rect">
            <a:avLst/>
          </a:prstGeom>
        </p:spPr>
      </p:pic>
      <p:sp>
        <p:nvSpPr>
          <p:cNvPr id="18" name="Mũi tên: Phải 17">
            <a:extLst>
              <a:ext uri="{FF2B5EF4-FFF2-40B4-BE49-F238E27FC236}">
                <a16:creationId xmlns:a16="http://schemas.microsoft.com/office/drawing/2014/main" id="{B6E078FF-014F-A8A8-FC48-BEB6CB2A4478}"/>
              </a:ext>
            </a:extLst>
          </p:cNvPr>
          <p:cNvSpPr/>
          <p:nvPr/>
        </p:nvSpPr>
        <p:spPr>
          <a:xfrm>
            <a:off x="8378839" y="8001000"/>
            <a:ext cx="2783030" cy="762000"/>
          </a:xfrm>
          <a:prstGeom prst="rightArrow">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22" presetClass="entr" presetSubtype="8"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3" name="Group 3"/>
          <p:cNvGrpSpPr/>
          <p:nvPr/>
        </p:nvGrpSpPr>
        <p:grpSpPr>
          <a:xfrm>
            <a:off x="9144000" y="6596192"/>
            <a:ext cx="10252769" cy="3690808"/>
            <a:chOff x="0" y="0"/>
            <a:chExt cx="4166870" cy="1499996"/>
          </a:xfrm>
        </p:grpSpPr>
        <p:sp>
          <p:nvSpPr>
            <p:cNvPr id="4" name="Freeform 4"/>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sp>
      </p:grpSp>
      <p:grpSp>
        <p:nvGrpSpPr>
          <p:cNvPr id="5" name="Group 5"/>
          <p:cNvGrpSpPr/>
          <p:nvPr/>
        </p:nvGrpSpPr>
        <p:grpSpPr>
          <a:xfrm>
            <a:off x="-1108769" y="6352570"/>
            <a:ext cx="10252769" cy="3934430"/>
            <a:chOff x="0" y="0"/>
            <a:chExt cx="4166870" cy="1599008"/>
          </a:xfrm>
        </p:grpSpPr>
        <p:sp>
          <p:nvSpPr>
            <p:cNvPr id="6" name="Freeform 6"/>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sp>
      </p:grpSp>
      <p:sp>
        <p:nvSpPr>
          <p:cNvPr id="8" name="Freeform 8"/>
          <p:cNvSpPr/>
          <p:nvPr/>
        </p:nvSpPr>
        <p:spPr>
          <a:xfrm>
            <a:off x="2856772" y="2095500"/>
            <a:ext cx="12574456" cy="5881121"/>
          </a:xfrm>
          <a:custGeom>
            <a:avLst/>
            <a:gdLst/>
            <a:ahLst/>
            <a:cxnLst/>
            <a:rect l="l" t="t" r="r" b="b"/>
            <a:pathLst>
              <a:path w="3109664" h="3772337">
                <a:moveTo>
                  <a:pt x="3107124" y="645160"/>
                </a:moveTo>
                <a:cubicBezTo>
                  <a:pt x="3109664" y="488950"/>
                  <a:pt x="3088074" y="30480"/>
                  <a:pt x="3088074" y="30480"/>
                </a:cubicBezTo>
                <a:cubicBezTo>
                  <a:pt x="3088074" y="30480"/>
                  <a:pt x="2703264" y="40640"/>
                  <a:pt x="2451960" y="40640"/>
                </a:cubicBezTo>
                <a:cubicBezTo>
                  <a:pt x="2451960"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923977"/>
                  <a:pt x="21590" y="3115747"/>
                </a:cubicBezTo>
                <a:cubicBezTo>
                  <a:pt x="6350" y="3360857"/>
                  <a:pt x="0" y="3734237"/>
                  <a:pt x="0" y="3734237"/>
                </a:cubicBezTo>
                <a:cubicBezTo>
                  <a:pt x="204470" y="3764717"/>
                  <a:pt x="450850" y="3772337"/>
                  <a:pt x="657860" y="3769797"/>
                </a:cubicBezTo>
                <a:cubicBezTo>
                  <a:pt x="891540" y="3769797"/>
                  <a:pt x="2451960" y="3769797"/>
                  <a:pt x="2451960" y="3769797"/>
                </a:cubicBezTo>
                <a:lnTo>
                  <a:pt x="3067754" y="3755827"/>
                </a:lnTo>
                <a:cubicBezTo>
                  <a:pt x="3067754" y="3755827"/>
                  <a:pt x="3107124" y="3053517"/>
                  <a:pt x="3107124" y="2927787"/>
                </a:cubicBezTo>
                <a:cubicBezTo>
                  <a:pt x="3107124" y="2753797"/>
                  <a:pt x="3104584" y="803910"/>
                  <a:pt x="3107124" y="645160"/>
                </a:cubicBezTo>
                <a:close/>
              </a:path>
            </a:pathLst>
          </a:custGeom>
          <a:solidFill>
            <a:srgbClr val="FFFFFF"/>
          </a:solidFill>
        </p:spPr>
      </p:sp>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355052" y="342900"/>
            <a:ext cx="1002360" cy="1109251"/>
          </a:xfrm>
          <a:prstGeom prst="rect">
            <a:avLst/>
          </a:prstGeom>
        </p:spPr>
      </p:pic>
      <p:pic>
        <p:nvPicPr>
          <p:cNvPr id="23" name="Picture 2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28370"/>
          <a:stretch>
            <a:fillRect/>
          </a:stretch>
        </p:blipFill>
        <p:spPr>
          <a:xfrm>
            <a:off x="16851181" y="8319785"/>
            <a:ext cx="1490905" cy="1646208"/>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041072" y="2095500"/>
            <a:ext cx="990753" cy="1468772"/>
          </a:xfrm>
          <a:prstGeom prst="rect">
            <a:avLst/>
          </a:prstGeom>
        </p:spPr>
      </p:pic>
      <p:pic>
        <p:nvPicPr>
          <p:cNvPr id="28" name="Picture 2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909772" y="8874859"/>
            <a:ext cx="605399" cy="716448"/>
          </a:xfrm>
          <a:prstGeom prst="rect">
            <a:avLst/>
          </a:prstGeom>
        </p:spPr>
      </p:pic>
      <mc:AlternateContent xmlns:mc="http://schemas.openxmlformats.org/markup-compatibility/2006" xmlns:a14="http://schemas.microsoft.com/office/drawing/2010/main">
        <mc:Choice Requires="a14">
          <p:sp>
            <p:nvSpPr>
              <p:cNvPr id="31" name="Hộp Văn bản 30">
                <a:extLst>
                  <a:ext uri="{FF2B5EF4-FFF2-40B4-BE49-F238E27FC236}">
                    <a16:creationId xmlns:a16="http://schemas.microsoft.com/office/drawing/2014/main" id="{C4959487-A8FB-5E9C-266B-A7CF620B140E}"/>
                  </a:ext>
                </a:extLst>
              </p:cNvPr>
              <p:cNvSpPr txBox="1"/>
              <p:nvPr/>
            </p:nvSpPr>
            <p:spPr>
              <a:xfrm>
                <a:off x="4013523" y="4097059"/>
                <a:ext cx="10258424" cy="2092881"/>
              </a:xfrm>
              <a:prstGeom prst="rect">
                <a:avLst/>
              </a:prstGeom>
              <a:noFill/>
            </p:spPr>
            <p:txBody>
              <a:bodyPr wrap="square">
                <a:spAutoFit/>
              </a:bodyPr>
              <a:lstStyle/>
              <a:p>
                <a:pPr marL="0" marR="0" algn="just">
                  <a:lnSpc>
                    <a:spcPct val="150000"/>
                  </a:lnSpc>
                  <a:spcBef>
                    <a:spcPts val="0"/>
                  </a:spcBef>
                  <a:spcAft>
                    <a:spcPts val="600"/>
                  </a:spcAft>
                </a:pPr>
                <a:r>
                  <a:rPr lang="nl-NL" sz="4000" dirty="0">
                    <a:effectLst/>
                    <a:latin typeface="Arial" panose="020B0604020202020204" pitchFamily="34" charset="0"/>
                    <a:ea typeface="Calibri" panose="020F0502020204030204" pitchFamily="34" charset="0"/>
                    <a:cs typeface="Arial" panose="020B0604020202020204" pitchFamily="34" charset="0"/>
                  </a:rPr>
                  <a:t>Độ dài quãng đường đó là:</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600"/>
                  </a:spcAft>
                </a:pPr>
                <a14:m>
                  <m:oMathPara xmlns:m="http://schemas.openxmlformats.org/officeDocument/2006/math">
                    <m:oMathParaPr>
                      <m:jc m:val="centerGroup"/>
                    </m:oMathParaPr>
                    <m:oMath xmlns:m="http://schemas.openxmlformats.org/officeDocument/2006/math">
                      <m:r>
                        <a:rPr lang="nl-NL" sz="4000" i="1">
                          <a:effectLst/>
                          <a:latin typeface="Cambria Math" panose="02040503050406030204" pitchFamily="18" charset="0"/>
                          <a:ea typeface="Calibri" panose="020F0502020204030204" pitchFamily="34" charset="0"/>
                          <a:cs typeface="Times New Roman" panose="02020603050405020304" pitchFamily="18" charset="0"/>
                        </a:rPr>
                        <m:t>200 . 1,609344=321,8688 </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000" i="1">
                              <a:effectLst/>
                              <a:latin typeface="Cambria Math" panose="02040503050406030204" pitchFamily="18" charset="0"/>
                              <a:ea typeface="Calibri" panose="020F0502020204030204" pitchFamily="34" charset="0"/>
                              <a:cs typeface="Times New Roman" panose="02020603050405020304" pitchFamily="18" charset="0"/>
                            </a:rPr>
                            <m:t>𝑘𝑚</m:t>
                          </m:r>
                        </m:e>
                      </m:d>
                      <m:r>
                        <a:rPr lang="nl-NL" sz="4000" i="1">
                          <a:effectLst/>
                          <a:latin typeface="Cambria Math" panose="02040503050406030204" pitchFamily="18" charset="0"/>
                          <a:ea typeface="Calibri" panose="020F0502020204030204" pitchFamily="34" charset="0"/>
                          <a:cs typeface="Times New Roman" panose="02020603050405020304" pitchFamily="18" charset="0"/>
                        </a:rPr>
                        <m:t>≈322 (</m:t>
                      </m:r>
                      <m:r>
                        <a:rPr lang="nl-NL" sz="4000" i="1">
                          <a:effectLst/>
                          <a:latin typeface="Cambria Math" panose="02040503050406030204" pitchFamily="18" charset="0"/>
                          <a:ea typeface="Calibri" panose="020F0502020204030204" pitchFamily="34" charset="0"/>
                          <a:cs typeface="Times New Roman" panose="02020603050405020304" pitchFamily="18" charset="0"/>
                        </a:rPr>
                        <m:t>𝑘𝑚</m:t>
                      </m:r>
                      <m:r>
                        <a:rPr lang="nl-NL" sz="40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1" name="Hộp Văn bản 30">
                <a:extLst>
                  <a:ext uri="{FF2B5EF4-FFF2-40B4-BE49-F238E27FC236}">
                    <a16:creationId xmlns:a16="http://schemas.microsoft.com/office/drawing/2014/main" id="{C4959487-A8FB-5E9C-266B-A7CF620B140E}"/>
                  </a:ext>
                </a:extLst>
              </p:cNvPr>
              <p:cNvSpPr txBox="1">
                <a:spLocks noRot="1" noChangeAspect="1" noMove="1" noResize="1" noEditPoints="1" noAdjustHandles="1" noChangeArrowheads="1" noChangeShapeType="1" noTextEdit="1"/>
              </p:cNvSpPr>
              <p:nvPr/>
            </p:nvSpPr>
            <p:spPr>
              <a:xfrm>
                <a:off x="4013523" y="4097059"/>
                <a:ext cx="10258424" cy="2092881"/>
              </a:xfrm>
              <a:prstGeom prst="rect">
                <a:avLst/>
              </a:prstGeom>
              <a:blipFill>
                <a:blip r:embed="rId10"/>
                <a:stretch>
                  <a:fillRect l="-2080"/>
                </a:stretch>
              </a:blipFill>
            </p:spPr>
            <p:txBody>
              <a:bodyPr/>
              <a:lstStyle/>
              <a:p>
                <a:r>
                  <a:rPr lang="en-US">
                    <a:noFill/>
                  </a:rPr>
                  <a:t> </a:t>
                </a:r>
              </a:p>
            </p:txBody>
          </p:sp>
        </mc:Fallback>
      </mc:AlternateContent>
      <p:sp>
        <p:nvSpPr>
          <p:cNvPr id="32" name="Hộp Văn bản 31">
            <a:extLst>
              <a:ext uri="{FF2B5EF4-FFF2-40B4-BE49-F238E27FC236}">
                <a16:creationId xmlns:a16="http://schemas.microsoft.com/office/drawing/2014/main" id="{3F45448D-74DC-C6D0-6212-FA83115D5488}"/>
              </a:ext>
            </a:extLst>
          </p:cNvPr>
          <p:cNvSpPr txBox="1"/>
          <p:nvPr/>
        </p:nvSpPr>
        <p:spPr>
          <a:xfrm>
            <a:off x="7543800" y="2853093"/>
            <a:ext cx="33528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pic>
        <p:nvPicPr>
          <p:cNvPr id="2" name="Picture 5">
            <a:extLst>
              <a:ext uri="{FF2B5EF4-FFF2-40B4-BE49-F238E27FC236}">
                <a16:creationId xmlns:a16="http://schemas.microsoft.com/office/drawing/2014/main" id="{CBEAFD13-D833-8DBF-DCE7-84F36D69CC9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533094" y="6389802"/>
            <a:ext cx="1642240" cy="1929983"/>
          </a:xfrm>
          <a:prstGeom prst="rect">
            <a:avLst/>
          </a:prstGeom>
        </p:spPr>
      </p:pic>
      <p:pic>
        <p:nvPicPr>
          <p:cNvPr id="7" name="Picture 6">
            <a:extLst>
              <a:ext uri="{FF2B5EF4-FFF2-40B4-BE49-F238E27FC236}">
                <a16:creationId xmlns:a16="http://schemas.microsoft.com/office/drawing/2014/main" id="{3B63FC7E-43DD-80D3-5D0D-4AC9C7539D1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2820707" y="1714512"/>
            <a:ext cx="2055721" cy="16371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additive="base">
                                        <p:cTn id="7"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animEffect transition="in" filter="fade">
                                      <p:cBhvr>
                                        <p:cTn id="13" dur="500"/>
                                        <p:tgtEl>
                                          <p:spTgt spid="3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1">
                                            <p:txEl>
                                              <p:pRg st="1" end="1"/>
                                            </p:txEl>
                                          </p:spTgt>
                                        </p:tgtEl>
                                        <p:attrNameLst>
                                          <p:attrName>style.visibility</p:attrName>
                                        </p:attrNameLst>
                                      </p:cBhvr>
                                      <p:to>
                                        <p:strVal val="visible"/>
                                      </p:to>
                                    </p:set>
                                    <p:animEffect transition="in" filter="fade">
                                      <p:cBhvr>
                                        <p:cTn id="18" dur="500"/>
                                        <p:tgtEl>
                                          <p:spTgt spid="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95834" y="4265555"/>
            <a:ext cx="2272783" cy="242724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735695"/>
            <a:ext cx="2459847" cy="95710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18216" b="17754"/>
          <a:stretch>
            <a:fillRect/>
          </a:stretch>
        </p:blipFill>
        <p:spPr>
          <a:xfrm>
            <a:off x="15482313" y="9258300"/>
            <a:ext cx="2977727" cy="1165158"/>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86122">
            <a:off x="-2031834" y="312985"/>
            <a:ext cx="5544785" cy="1431429"/>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21870">
            <a:off x="12553172" y="236810"/>
            <a:ext cx="5881940" cy="1639401"/>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7639" y="8693542"/>
            <a:ext cx="994797" cy="933301"/>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14997">
            <a:off x="16501801" y="8215623"/>
            <a:ext cx="1514997" cy="775534"/>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645869"/>
            <a:ext cx="1650789" cy="382831"/>
          </a:xfrm>
          <a:prstGeom prst="rect">
            <a:avLst/>
          </a:prstGeom>
        </p:spPr>
      </p:pic>
      <p:sp>
        <p:nvSpPr>
          <p:cNvPr id="14" name="Hộp Văn bản 13">
            <a:extLst>
              <a:ext uri="{FF2B5EF4-FFF2-40B4-BE49-F238E27FC236}">
                <a16:creationId xmlns:a16="http://schemas.microsoft.com/office/drawing/2014/main" id="{A703B725-C6CF-45CD-CB16-C96B1B564572}"/>
              </a:ext>
            </a:extLst>
          </p:cNvPr>
          <p:cNvSpPr txBox="1"/>
          <p:nvPr/>
        </p:nvSpPr>
        <p:spPr>
          <a:xfrm>
            <a:off x="1658422" y="1106418"/>
            <a:ext cx="10601273"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2. </a:t>
            </a:r>
            <a:r>
              <a:rPr lang="en-US" sz="4000" b="1" dirty="0" err="1">
                <a:latin typeface="Arial" panose="020B0604020202020204" pitchFamily="34" charset="0"/>
                <a:cs typeface="Arial" panose="020B0604020202020204" pitchFamily="34" charset="0"/>
              </a:rPr>
              <a:t>Làm</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tròn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với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độ</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chính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xác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cho</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trước</a:t>
            </a:r>
            <a:endParaRPr lang="en-US" sz="4000" b="1" dirty="0">
              <a:latin typeface="Arial" panose="020B0604020202020204" pitchFamily="34" charset="0"/>
              <a:cs typeface="Arial" panose="020B0604020202020204" pitchFamily="34" charset="0"/>
            </a:endParaRPr>
          </a:p>
        </p:txBody>
      </p:sp>
      <p:sp>
        <p:nvSpPr>
          <p:cNvPr id="15" name="Hình chữ nhật: Góc Tròn 14">
            <a:extLst>
              <a:ext uri="{FF2B5EF4-FFF2-40B4-BE49-F238E27FC236}">
                <a16:creationId xmlns:a16="http://schemas.microsoft.com/office/drawing/2014/main" id="{4C4310B8-40AB-D5F4-F9CA-B8680577C4AF}"/>
              </a:ext>
            </a:extLst>
          </p:cNvPr>
          <p:cNvSpPr/>
          <p:nvPr/>
        </p:nvSpPr>
        <p:spPr>
          <a:xfrm>
            <a:off x="1658422" y="2616722"/>
            <a:ext cx="1447800" cy="886525"/>
          </a:xfrm>
          <a:prstGeom prst="roundRect">
            <a:avLst/>
          </a:prstGeom>
          <a:solidFill>
            <a:srgbClr val="003A5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HĐ2</a:t>
            </a:r>
          </a:p>
        </p:txBody>
      </p:sp>
      <p:sp>
        <p:nvSpPr>
          <p:cNvPr id="16" name="Hộp Văn bản 15">
            <a:extLst>
              <a:ext uri="{FF2B5EF4-FFF2-40B4-BE49-F238E27FC236}">
                <a16:creationId xmlns:a16="http://schemas.microsoft.com/office/drawing/2014/main" id="{7DE71208-6F5A-7613-1643-EF011D254C6A}"/>
              </a:ext>
            </a:extLst>
          </p:cNvPr>
          <p:cNvSpPr txBox="1"/>
          <p:nvPr/>
        </p:nvSpPr>
        <p:spPr>
          <a:xfrm>
            <a:off x="3429000" y="1980253"/>
            <a:ext cx="12338739" cy="2482667"/>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tròn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144 </a:t>
            </a:r>
            <a:r>
              <a:rPr lang="en-US" sz="3600" dirty="0" err="1">
                <a:latin typeface="Arial" panose="020B0604020202020204" pitchFamily="34" charset="0"/>
                <a:cs typeface="Arial" panose="020B0604020202020204" pitchFamily="34" charset="0"/>
              </a:rPr>
              <a:t>đến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chục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trục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nằm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ngang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khoảng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biểu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diễn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tròn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biểu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diễn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ban </a:t>
            </a:r>
            <a:r>
              <a:rPr lang="en-US" sz="3600" dirty="0" err="1">
                <a:latin typeface="Arial" panose="020B0604020202020204" pitchFamily="34" charset="0"/>
                <a:cs typeface="Arial" panose="020B0604020202020204" pitchFamily="34" charset="0"/>
              </a:rPr>
              <a:t>đầu</a:t>
            </a:r>
            <a:r>
              <a:rPr lang="en-US" sz="3600" dirty="0">
                <a:latin typeface="Arial" panose="020B0604020202020204" pitchFamily="34" charset="0"/>
                <a:cs typeface="Arial" panose="020B0604020202020204" pitchFamily="34" charset="0"/>
              </a:rPr>
              <a:t>.</a:t>
            </a:r>
          </a:p>
        </p:txBody>
      </p:sp>
      <p:sp>
        <p:nvSpPr>
          <p:cNvPr id="19" name="Hộp Văn bản 18">
            <a:extLst>
              <a:ext uri="{FF2B5EF4-FFF2-40B4-BE49-F238E27FC236}">
                <a16:creationId xmlns:a16="http://schemas.microsoft.com/office/drawing/2014/main" id="{5EB64FC6-53C6-DA1C-DE20-5E2EF965B9B1}"/>
              </a:ext>
            </a:extLst>
          </p:cNvPr>
          <p:cNvSpPr txBox="1"/>
          <p:nvPr/>
        </p:nvSpPr>
        <p:spPr>
          <a:xfrm>
            <a:off x="3591633" y="4914900"/>
            <a:ext cx="12176105" cy="2955746"/>
          </a:xfrm>
          <a:prstGeom prst="rect">
            <a:avLst/>
          </a:prstGeom>
          <a:noFill/>
        </p:spPr>
        <p:txBody>
          <a:bodyPr wrap="square">
            <a:spAutoFit/>
          </a:bodyPr>
          <a:lstStyle/>
          <a:p>
            <a:pPr marL="0" marR="0" algn="just">
              <a:lnSpc>
                <a:spcPct val="150000"/>
              </a:lnSpc>
              <a:spcBef>
                <a:spcPts val="0"/>
              </a:spcBef>
              <a:spcAft>
                <a:spcPts val="600"/>
              </a:spcAft>
            </a:pPr>
            <a:r>
              <a:rPr lang="nl-NL" sz="3200" b="1" i="1" dirty="0">
                <a:effectLst/>
                <a:latin typeface="Arial" panose="020B0604020202020204" pitchFamily="34" charset="0"/>
                <a:ea typeface="Calibri" panose="020F0502020204030204" pitchFamily="34" charset="0"/>
                <a:cs typeface="Arial" panose="020B0604020202020204" pitchFamily="34" charset="0"/>
              </a:rPr>
              <a:t>Nhận xét: </a:t>
            </a:r>
            <a:r>
              <a:rPr lang="nl-NL" sz="3200" dirty="0">
                <a:effectLst/>
                <a:latin typeface="Arial" panose="020B0604020202020204" pitchFamily="34" charset="0"/>
                <a:ea typeface="Calibri" panose="020F0502020204030204" pitchFamily="34" charset="0"/>
                <a:cs typeface="Arial" panose="020B0604020202020204" pitchFamily="34" charset="0"/>
              </a:rPr>
              <a:t>Khi làm tròn số 144 đến hàng chục ta được số 140. Trên trục số nằm ngang, khoảng cách giữa điểm 140 và điểm 144 là 144 – 140 = 4. Khoảng cách đó không vượt quá 5. Ta nói số 144 được làm tròn đến số 140 với </a:t>
            </a:r>
            <a:r>
              <a:rPr lang="nl-NL" sz="3200" i="1" dirty="0">
                <a:effectLst/>
                <a:latin typeface="Arial" panose="020B0604020202020204" pitchFamily="34" charset="0"/>
                <a:ea typeface="Calibri" panose="020F0502020204030204" pitchFamily="34" charset="0"/>
                <a:cs typeface="Arial" panose="020B0604020202020204" pitchFamily="34" charset="0"/>
              </a:rPr>
              <a:t>độ chính xác là 5.</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68" name="Nhóm 67">
            <a:extLst>
              <a:ext uri="{FF2B5EF4-FFF2-40B4-BE49-F238E27FC236}">
                <a16:creationId xmlns:a16="http://schemas.microsoft.com/office/drawing/2014/main" id="{6DBE416B-D25E-BBBA-40A2-45A6DE1EB80E}"/>
              </a:ext>
            </a:extLst>
          </p:cNvPr>
          <p:cNvGrpSpPr/>
          <p:nvPr/>
        </p:nvGrpSpPr>
        <p:grpSpPr>
          <a:xfrm>
            <a:off x="3231796" y="8555025"/>
            <a:ext cx="12895778" cy="277034"/>
            <a:chOff x="1658422" y="8603390"/>
            <a:chExt cx="12895778" cy="277034"/>
          </a:xfrm>
        </p:grpSpPr>
        <p:cxnSp>
          <p:nvCxnSpPr>
            <p:cNvPr id="21" name="Đường kết nối Mũi tên Thẳng 20">
              <a:extLst>
                <a:ext uri="{FF2B5EF4-FFF2-40B4-BE49-F238E27FC236}">
                  <a16:creationId xmlns:a16="http://schemas.microsoft.com/office/drawing/2014/main" id="{934F7BAB-6740-7E45-102F-88CDCC8AD020}"/>
                </a:ext>
              </a:extLst>
            </p:cNvPr>
            <p:cNvCxnSpPr>
              <a:cxnSpLocks/>
            </p:cNvCxnSpPr>
            <p:nvPr/>
          </p:nvCxnSpPr>
          <p:spPr>
            <a:xfrm>
              <a:off x="1658422" y="8728204"/>
              <a:ext cx="12895778"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p14="http://schemas.microsoft.com/office/powerpoint/2010/main">
          <mc:Choice Requires="p14">
            <p:contentPart p14:bwMode="auto" r:id="rId18">
              <p14:nvContentPartPr>
                <p14:cNvPr id="51" name="Viết tay 50">
                  <a:extLst>
                    <a:ext uri="{FF2B5EF4-FFF2-40B4-BE49-F238E27FC236}">
                      <a16:creationId xmlns:a16="http://schemas.microsoft.com/office/drawing/2014/main" id="{1F202015-D633-32AD-A77F-7209747FDC98}"/>
                    </a:ext>
                  </a:extLst>
                </p14:cNvPr>
                <p14:cNvContentPartPr/>
                <p14:nvPr/>
              </p14:nvContentPartPr>
              <p14:xfrm>
                <a:off x="4646062" y="8622979"/>
                <a:ext cx="360" cy="230040"/>
              </p14:xfrm>
            </p:contentPart>
          </mc:Choice>
          <mc:Fallback xmlns="">
            <p:pic>
              <p:nvPicPr>
                <p:cNvPr id="51" name="Viết tay 50">
                  <a:extLst>
                    <a:ext uri="{FF2B5EF4-FFF2-40B4-BE49-F238E27FC236}">
                      <a16:creationId xmlns:a16="http://schemas.microsoft.com/office/drawing/2014/main" id="{1F202015-D633-32AD-A77F-7209747FDC98}"/>
                    </a:ext>
                  </a:extLst>
                </p:cNvPr>
                <p:cNvPicPr/>
                <p:nvPr/>
              </p:nvPicPr>
              <p:blipFill>
                <a:blip r:embed="rId19"/>
                <a:stretch>
                  <a:fillRect/>
                </a:stretch>
              </p:blipFill>
              <p:spPr>
                <a:xfrm>
                  <a:off x="4637062" y="8613979"/>
                  <a:ext cx="180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6" name="Viết tay 55">
                  <a:extLst>
                    <a:ext uri="{FF2B5EF4-FFF2-40B4-BE49-F238E27FC236}">
                      <a16:creationId xmlns:a16="http://schemas.microsoft.com/office/drawing/2014/main" id="{4D922FCA-933A-DAD3-5552-74972D4A0140}"/>
                    </a:ext>
                  </a:extLst>
                </p14:cNvPr>
                <p14:cNvContentPartPr/>
                <p14:nvPr/>
              </p14:nvContentPartPr>
              <p14:xfrm>
                <a:off x="5774939" y="8622979"/>
                <a:ext cx="360" cy="230040"/>
              </p14:xfrm>
            </p:contentPart>
          </mc:Choice>
          <mc:Fallback xmlns="">
            <p:pic>
              <p:nvPicPr>
                <p:cNvPr id="56" name="Viết tay 55">
                  <a:extLst>
                    <a:ext uri="{FF2B5EF4-FFF2-40B4-BE49-F238E27FC236}">
                      <a16:creationId xmlns:a16="http://schemas.microsoft.com/office/drawing/2014/main" id="{4D922FCA-933A-DAD3-5552-74972D4A0140}"/>
                    </a:ext>
                  </a:extLst>
                </p:cNvPr>
                <p:cNvPicPr/>
                <p:nvPr/>
              </p:nvPicPr>
              <p:blipFill>
                <a:blip r:embed="rId19"/>
                <a:stretch>
                  <a:fillRect/>
                </a:stretch>
              </p:blipFill>
              <p:spPr>
                <a:xfrm>
                  <a:off x="5765939" y="8613979"/>
                  <a:ext cx="180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7" name="Viết tay 56">
                  <a:extLst>
                    <a:ext uri="{FF2B5EF4-FFF2-40B4-BE49-F238E27FC236}">
                      <a16:creationId xmlns:a16="http://schemas.microsoft.com/office/drawing/2014/main" id="{E8DF83DA-7697-D805-B5E9-44D1715C06DA}"/>
                    </a:ext>
                  </a:extLst>
                </p14:cNvPr>
                <p14:cNvContentPartPr/>
                <p14:nvPr/>
              </p14:nvContentPartPr>
              <p14:xfrm>
                <a:off x="6873770" y="8622979"/>
                <a:ext cx="360" cy="230040"/>
              </p14:xfrm>
            </p:contentPart>
          </mc:Choice>
          <mc:Fallback xmlns="">
            <p:pic>
              <p:nvPicPr>
                <p:cNvPr id="57" name="Viết tay 56">
                  <a:extLst>
                    <a:ext uri="{FF2B5EF4-FFF2-40B4-BE49-F238E27FC236}">
                      <a16:creationId xmlns:a16="http://schemas.microsoft.com/office/drawing/2014/main" id="{E8DF83DA-7697-D805-B5E9-44D1715C06DA}"/>
                    </a:ext>
                  </a:extLst>
                </p:cNvPr>
                <p:cNvPicPr/>
                <p:nvPr/>
              </p:nvPicPr>
              <p:blipFill>
                <a:blip r:embed="rId19"/>
                <a:stretch>
                  <a:fillRect/>
                </a:stretch>
              </p:blipFill>
              <p:spPr>
                <a:xfrm>
                  <a:off x="6864770" y="8613979"/>
                  <a:ext cx="180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8" name="Viết tay 57">
                  <a:extLst>
                    <a:ext uri="{FF2B5EF4-FFF2-40B4-BE49-F238E27FC236}">
                      <a16:creationId xmlns:a16="http://schemas.microsoft.com/office/drawing/2014/main" id="{5E4F118B-3EBF-5B7C-4566-86F16179FFE1}"/>
                    </a:ext>
                  </a:extLst>
                </p14:cNvPr>
                <p14:cNvContentPartPr/>
                <p14:nvPr/>
              </p14:nvContentPartPr>
              <p14:xfrm>
                <a:off x="7889736" y="8622979"/>
                <a:ext cx="360" cy="230040"/>
              </p14:xfrm>
            </p:contentPart>
          </mc:Choice>
          <mc:Fallback xmlns="">
            <p:pic>
              <p:nvPicPr>
                <p:cNvPr id="58" name="Viết tay 57">
                  <a:extLst>
                    <a:ext uri="{FF2B5EF4-FFF2-40B4-BE49-F238E27FC236}">
                      <a16:creationId xmlns:a16="http://schemas.microsoft.com/office/drawing/2014/main" id="{5E4F118B-3EBF-5B7C-4566-86F16179FFE1}"/>
                    </a:ext>
                  </a:extLst>
                </p:cNvPr>
                <p:cNvPicPr/>
                <p:nvPr/>
              </p:nvPicPr>
              <p:blipFill>
                <a:blip r:embed="rId19"/>
                <a:stretch>
                  <a:fillRect/>
                </a:stretch>
              </p:blipFill>
              <p:spPr>
                <a:xfrm>
                  <a:off x="7880736" y="8613979"/>
                  <a:ext cx="180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9" name="Viết tay 58">
                  <a:extLst>
                    <a:ext uri="{FF2B5EF4-FFF2-40B4-BE49-F238E27FC236}">
                      <a16:creationId xmlns:a16="http://schemas.microsoft.com/office/drawing/2014/main" id="{3C7F1141-2E5B-81D6-A36D-2567AC237C84}"/>
                    </a:ext>
                  </a:extLst>
                </p14:cNvPr>
                <p14:cNvContentPartPr/>
                <p14:nvPr/>
              </p14:nvContentPartPr>
              <p14:xfrm>
                <a:off x="8983578" y="8650384"/>
                <a:ext cx="360" cy="230040"/>
              </p14:xfrm>
            </p:contentPart>
          </mc:Choice>
          <mc:Fallback xmlns="">
            <p:pic>
              <p:nvPicPr>
                <p:cNvPr id="59" name="Viết tay 58">
                  <a:extLst>
                    <a:ext uri="{FF2B5EF4-FFF2-40B4-BE49-F238E27FC236}">
                      <a16:creationId xmlns:a16="http://schemas.microsoft.com/office/drawing/2014/main" id="{3C7F1141-2E5B-81D6-A36D-2567AC237C84}"/>
                    </a:ext>
                  </a:extLst>
                </p:cNvPr>
                <p:cNvPicPr/>
                <p:nvPr/>
              </p:nvPicPr>
              <p:blipFill>
                <a:blip r:embed="rId19"/>
                <a:stretch>
                  <a:fillRect/>
                </a:stretch>
              </p:blipFill>
              <p:spPr>
                <a:xfrm>
                  <a:off x="8974578" y="8641384"/>
                  <a:ext cx="180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0" name="Viết tay 59">
                  <a:extLst>
                    <a:ext uri="{FF2B5EF4-FFF2-40B4-BE49-F238E27FC236}">
                      <a16:creationId xmlns:a16="http://schemas.microsoft.com/office/drawing/2014/main" id="{7F054C49-B651-00FF-C5FE-21779521E3B1}"/>
                    </a:ext>
                  </a:extLst>
                </p14:cNvPr>
                <p14:cNvContentPartPr/>
                <p14:nvPr/>
              </p14:nvContentPartPr>
              <p14:xfrm>
                <a:off x="10062082" y="8613184"/>
                <a:ext cx="360" cy="230040"/>
              </p14:xfrm>
            </p:contentPart>
          </mc:Choice>
          <mc:Fallback xmlns="">
            <p:pic>
              <p:nvPicPr>
                <p:cNvPr id="60" name="Viết tay 59">
                  <a:extLst>
                    <a:ext uri="{FF2B5EF4-FFF2-40B4-BE49-F238E27FC236}">
                      <a16:creationId xmlns:a16="http://schemas.microsoft.com/office/drawing/2014/main" id="{7F054C49-B651-00FF-C5FE-21779521E3B1}"/>
                    </a:ext>
                  </a:extLst>
                </p:cNvPr>
                <p:cNvPicPr/>
                <p:nvPr/>
              </p:nvPicPr>
              <p:blipFill>
                <a:blip r:embed="rId19"/>
                <a:stretch>
                  <a:fillRect/>
                </a:stretch>
              </p:blipFill>
              <p:spPr>
                <a:xfrm>
                  <a:off x="10053082" y="8604184"/>
                  <a:ext cx="180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1" name="Viết tay 60">
                  <a:extLst>
                    <a:ext uri="{FF2B5EF4-FFF2-40B4-BE49-F238E27FC236}">
                      <a16:creationId xmlns:a16="http://schemas.microsoft.com/office/drawing/2014/main" id="{17402B3B-31A7-0893-58E0-B1F535F7E712}"/>
                    </a:ext>
                  </a:extLst>
                </p14:cNvPr>
                <p14:cNvContentPartPr/>
                <p14:nvPr/>
              </p14:nvContentPartPr>
              <p14:xfrm>
                <a:off x="11101340" y="8644206"/>
                <a:ext cx="360" cy="230040"/>
              </p14:xfrm>
            </p:contentPart>
          </mc:Choice>
          <mc:Fallback xmlns="">
            <p:pic>
              <p:nvPicPr>
                <p:cNvPr id="61" name="Viết tay 60">
                  <a:extLst>
                    <a:ext uri="{FF2B5EF4-FFF2-40B4-BE49-F238E27FC236}">
                      <a16:creationId xmlns:a16="http://schemas.microsoft.com/office/drawing/2014/main" id="{17402B3B-31A7-0893-58E0-B1F535F7E712}"/>
                    </a:ext>
                  </a:extLst>
                </p:cNvPr>
                <p:cNvPicPr/>
                <p:nvPr/>
              </p:nvPicPr>
              <p:blipFill>
                <a:blip r:embed="rId19"/>
                <a:stretch>
                  <a:fillRect/>
                </a:stretch>
              </p:blipFill>
              <p:spPr>
                <a:xfrm>
                  <a:off x="11092340" y="8635206"/>
                  <a:ext cx="180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2" name="Viết tay 61">
                  <a:extLst>
                    <a:ext uri="{FF2B5EF4-FFF2-40B4-BE49-F238E27FC236}">
                      <a16:creationId xmlns:a16="http://schemas.microsoft.com/office/drawing/2014/main" id="{12253E20-EC52-2D77-9184-68E1AFC45494}"/>
                    </a:ext>
                  </a:extLst>
                </p14:cNvPr>
                <p14:cNvContentPartPr/>
                <p14:nvPr/>
              </p14:nvContentPartPr>
              <p14:xfrm>
                <a:off x="12234428" y="8622979"/>
                <a:ext cx="360" cy="230040"/>
              </p14:xfrm>
            </p:contentPart>
          </mc:Choice>
          <mc:Fallback xmlns="">
            <p:pic>
              <p:nvPicPr>
                <p:cNvPr id="62" name="Viết tay 61">
                  <a:extLst>
                    <a:ext uri="{FF2B5EF4-FFF2-40B4-BE49-F238E27FC236}">
                      <a16:creationId xmlns:a16="http://schemas.microsoft.com/office/drawing/2014/main" id="{12253E20-EC52-2D77-9184-68E1AFC45494}"/>
                    </a:ext>
                  </a:extLst>
                </p:cNvPr>
                <p:cNvPicPr/>
                <p:nvPr/>
              </p:nvPicPr>
              <p:blipFill>
                <a:blip r:embed="rId19"/>
                <a:stretch>
                  <a:fillRect/>
                </a:stretch>
              </p:blipFill>
              <p:spPr>
                <a:xfrm>
                  <a:off x="12225428" y="8613979"/>
                  <a:ext cx="180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3" name="Viết tay 62">
                  <a:extLst>
                    <a:ext uri="{FF2B5EF4-FFF2-40B4-BE49-F238E27FC236}">
                      <a16:creationId xmlns:a16="http://schemas.microsoft.com/office/drawing/2014/main" id="{E8265B2C-0C2B-E6D7-ACA4-2EAF7131D6CD}"/>
                    </a:ext>
                  </a:extLst>
                </p14:cNvPr>
                <p14:cNvContentPartPr/>
                <p14:nvPr/>
              </p14:nvContentPartPr>
              <p14:xfrm>
                <a:off x="13347039" y="8603390"/>
                <a:ext cx="360" cy="230040"/>
              </p14:xfrm>
            </p:contentPart>
          </mc:Choice>
          <mc:Fallback xmlns="">
            <p:pic>
              <p:nvPicPr>
                <p:cNvPr id="63" name="Viết tay 62">
                  <a:extLst>
                    <a:ext uri="{FF2B5EF4-FFF2-40B4-BE49-F238E27FC236}">
                      <a16:creationId xmlns:a16="http://schemas.microsoft.com/office/drawing/2014/main" id="{E8265B2C-0C2B-E6D7-ACA4-2EAF7131D6CD}"/>
                    </a:ext>
                  </a:extLst>
                </p:cNvPr>
                <p:cNvPicPr/>
                <p:nvPr/>
              </p:nvPicPr>
              <p:blipFill>
                <a:blip r:embed="rId19"/>
                <a:stretch>
                  <a:fillRect/>
                </a:stretch>
              </p:blipFill>
              <p:spPr>
                <a:xfrm>
                  <a:off x="13338039" y="8594390"/>
                  <a:ext cx="180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6" name="Viết tay 65">
                  <a:extLst>
                    <a:ext uri="{FF2B5EF4-FFF2-40B4-BE49-F238E27FC236}">
                      <a16:creationId xmlns:a16="http://schemas.microsoft.com/office/drawing/2014/main" id="{8A884AF1-776D-F06B-F316-3BE93B55306C}"/>
                    </a:ext>
                  </a:extLst>
                </p14:cNvPr>
                <p14:cNvContentPartPr/>
                <p14:nvPr/>
              </p14:nvContentPartPr>
              <p14:xfrm>
                <a:off x="3543251" y="8622979"/>
                <a:ext cx="360" cy="230040"/>
              </p14:xfrm>
            </p:contentPart>
          </mc:Choice>
          <mc:Fallback xmlns="">
            <p:pic>
              <p:nvPicPr>
                <p:cNvPr id="66" name="Viết tay 65">
                  <a:extLst>
                    <a:ext uri="{FF2B5EF4-FFF2-40B4-BE49-F238E27FC236}">
                      <a16:creationId xmlns:a16="http://schemas.microsoft.com/office/drawing/2014/main" id="{8A884AF1-776D-F06B-F316-3BE93B55306C}"/>
                    </a:ext>
                  </a:extLst>
                </p:cNvPr>
                <p:cNvPicPr/>
                <p:nvPr/>
              </p:nvPicPr>
              <p:blipFill>
                <a:blip r:embed="rId19"/>
                <a:stretch>
                  <a:fillRect/>
                </a:stretch>
              </p:blipFill>
              <p:spPr>
                <a:xfrm>
                  <a:off x="3534251" y="8613979"/>
                  <a:ext cx="180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7" name="Viết tay 66">
                  <a:extLst>
                    <a:ext uri="{FF2B5EF4-FFF2-40B4-BE49-F238E27FC236}">
                      <a16:creationId xmlns:a16="http://schemas.microsoft.com/office/drawing/2014/main" id="{3E5868C7-E680-70EF-B2AB-0ED346C0E360}"/>
                    </a:ext>
                  </a:extLst>
                </p14:cNvPr>
                <p14:cNvContentPartPr/>
                <p14:nvPr/>
              </p14:nvContentPartPr>
              <p14:xfrm>
                <a:off x="2498151" y="8622979"/>
                <a:ext cx="360" cy="230040"/>
              </p14:xfrm>
            </p:contentPart>
          </mc:Choice>
          <mc:Fallback xmlns="">
            <p:pic>
              <p:nvPicPr>
                <p:cNvPr id="67" name="Viết tay 66">
                  <a:extLst>
                    <a:ext uri="{FF2B5EF4-FFF2-40B4-BE49-F238E27FC236}">
                      <a16:creationId xmlns:a16="http://schemas.microsoft.com/office/drawing/2014/main" id="{3E5868C7-E680-70EF-B2AB-0ED346C0E360}"/>
                    </a:ext>
                  </a:extLst>
                </p:cNvPr>
                <p:cNvPicPr/>
                <p:nvPr/>
              </p:nvPicPr>
              <p:blipFill>
                <a:blip r:embed="rId19"/>
                <a:stretch>
                  <a:fillRect/>
                </a:stretch>
              </p:blipFill>
              <p:spPr>
                <a:xfrm>
                  <a:off x="2489151" y="8613979"/>
                  <a:ext cx="18000" cy="247680"/>
                </a:xfrm>
                <a:prstGeom prst="rect">
                  <a:avLst/>
                </a:prstGeom>
              </p:spPr>
            </p:pic>
          </mc:Fallback>
        </mc:AlternateContent>
      </p:grpSp>
      <p:sp>
        <p:nvSpPr>
          <p:cNvPr id="70" name="Hộp Văn bản 69">
            <a:extLst>
              <a:ext uri="{FF2B5EF4-FFF2-40B4-BE49-F238E27FC236}">
                <a16:creationId xmlns:a16="http://schemas.microsoft.com/office/drawing/2014/main" id="{BB42E3FE-2703-3EEB-51D5-3B2AD2DE0692}"/>
              </a:ext>
            </a:extLst>
          </p:cNvPr>
          <p:cNvSpPr txBox="1"/>
          <p:nvPr/>
        </p:nvSpPr>
        <p:spPr>
          <a:xfrm>
            <a:off x="3675030" y="9042068"/>
            <a:ext cx="994077"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140</a:t>
            </a:r>
          </a:p>
        </p:txBody>
      </p:sp>
      <p:sp>
        <p:nvSpPr>
          <p:cNvPr id="3" name="Hộp Văn bản 2">
            <a:extLst>
              <a:ext uri="{FF2B5EF4-FFF2-40B4-BE49-F238E27FC236}">
                <a16:creationId xmlns:a16="http://schemas.microsoft.com/office/drawing/2014/main" id="{2A5712AE-034C-E1D1-4F0E-2903D60F69F1}"/>
              </a:ext>
            </a:extLst>
          </p:cNvPr>
          <p:cNvSpPr txBox="1"/>
          <p:nvPr/>
        </p:nvSpPr>
        <p:spPr>
          <a:xfrm>
            <a:off x="14500065" y="9009483"/>
            <a:ext cx="994077"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150</a:t>
            </a:r>
          </a:p>
        </p:txBody>
      </p:sp>
      <p:sp>
        <p:nvSpPr>
          <p:cNvPr id="4" name="Hộp Văn bản 3">
            <a:extLst>
              <a:ext uri="{FF2B5EF4-FFF2-40B4-BE49-F238E27FC236}">
                <a16:creationId xmlns:a16="http://schemas.microsoft.com/office/drawing/2014/main" id="{BCF5A197-C024-FBCB-386F-53DEC944A634}"/>
              </a:ext>
            </a:extLst>
          </p:cNvPr>
          <p:cNvSpPr txBox="1"/>
          <p:nvPr/>
        </p:nvSpPr>
        <p:spPr>
          <a:xfrm>
            <a:off x="7950105" y="9009482"/>
            <a:ext cx="994077"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144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fade">
                                      <p:cBhvr>
                                        <p:cTn id="19" dur="500"/>
                                        <p:tgtEl>
                                          <p:spTgt spid="1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randombar(horizontal)">
                                      <p:cBhvr>
                                        <p:cTn id="24" dur="500"/>
                                        <p:tgtEl>
                                          <p:spTgt spid="68"/>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randombar(horizontal)">
                                      <p:cBhvr>
                                        <p:cTn id="27" dur="500"/>
                                        <p:tgtEl>
                                          <p:spTgt spid="7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70" grpId="0"/>
      <p:bldP spid="3" grpId="0"/>
      <p:bldP spid="4"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281</TotalTime>
  <Words>1637</Words>
  <Application>Microsoft Office PowerPoint</Application>
  <PresentationFormat>Custom</PresentationFormat>
  <Paragraphs>117</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Cambria Math</vt:lpstr>
      <vt:lpstr>Calibri</vt:lpstr>
      <vt:lpstr>Wingdings 3</vt:lpstr>
      <vt:lpstr>Arial</vt:lpstr>
      <vt:lpstr>Trebuchet MS</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and Navy Blue Playful English Class Lesson Presentation</dc:title>
  <dc:creator>Lê Thảo</dc:creator>
  <cp:lastModifiedBy>Trần Bích Hà</cp:lastModifiedBy>
  <cp:revision>9</cp:revision>
  <dcterms:created xsi:type="dcterms:W3CDTF">2006-08-16T00:00:00Z</dcterms:created>
  <dcterms:modified xsi:type="dcterms:W3CDTF">2022-10-19T07:56:43Z</dcterms:modified>
  <dc:identifier>DAFNmQ2yaKk</dc:identifier>
</cp:coreProperties>
</file>