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1" r:id="rId2"/>
    <p:sldMasterId id="2147483674" r:id="rId3"/>
  </p:sldMasterIdLst>
  <p:notesMasterIdLst>
    <p:notesMasterId r:id="rId61"/>
  </p:notesMasterIdLst>
  <p:sldIdLst>
    <p:sldId id="337" r:id="rId4"/>
    <p:sldId id="282" r:id="rId5"/>
    <p:sldId id="329" r:id="rId6"/>
    <p:sldId id="270" r:id="rId7"/>
    <p:sldId id="273" r:id="rId8"/>
    <p:sldId id="278" r:id="rId9"/>
    <p:sldId id="289" r:id="rId10"/>
    <p:sldId id="330" r:id="rId11"/>
    <p:sldId id="290" r:id="rId12"/>
    <p:sldId id="286" r:id="rId13"/>
    <p:sldId id="338" r:id="rId14"/>
    <p:sldId id="341" r:id="rId15"/>
    <p:sldId id="340" r:id="rId16"/>
    <p:sldId id="325" r:id="rId17"/>
    <p:sldId id="327" r:id="rId18"/>
    <p:sldId id="326" r:id="rId19"/>
    <p:sldId id="324" r:id="rId20"/>
    <p:sldId id="328" r:id="rId21"/>
    <p:sldId id="331" r:id="rId22"/>
    <p:sldId id="332" r:id="rId23"/>
    <p:sldId id="333" r:id="rId24"/>
    <p:sldId id="334" r:id="rId25"/>
    <p:sldId id="335" r:id="rId26"/>
    <p:sldId id="257" r:id="rId27"/>
    <p:sldId id="336"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13" r:id="rId49"/>
    <p:sldId id="314" r:id="rId50"/>
    <p:sldId id="315" r:id="rId51"/>
    <p:sldId id="316" r:id="rId52"/>
    <p:sldId id="317" r:id="rId53"/>
    <p:sldId id="318" r:id="rId54"/>
    <p:sldId id="319" r:id="rId55"/>
    <p:sldId id="320" r:id="rId56"/>
    <p:sldId id="321" r:id="rId57"/>
    <p:sldId id="279" r:id="rId58"/>
    <p:sldId id="280" r:id="rId59"/>
    <p:sldId id="271"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12F6"/>
    <a:srgbClr val="00CC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0" d="100"/>
          <a:sy n="60" d="100"/>
        </p:scale>
        <p:origin x="840" y="-15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CC8E99-C7C7-4BFF-9612-259EAA9FC415}" type="datetimeFigureOut">
              <a:rPr lang="en-US" smtClean="0"/>
              <a:t>11/24/2023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16A626-0ED5-4F32-A314-A2116AAC79C5}" type="slidenum">
              <a:rPr lang="en-US" smtClean="0"/>
              <a:t>‹#›</a:t>
            </a:fld>
            <a:endParaRPr lang="en-US"/>
          </a:p>
        </p:txBody>
      </p:sp>
    </p:spTree>
    <p:extLst>
      <p:ext uri="{BB962C8B-B14F-4D97-AF65-F5344CB8AC3E}">
        <p14:creationId xmlns:p14="http://schemas.microsoft.com/office/powerpoint/2010/main" val="1124713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2465" rtl="0" eaLnBrk="1" fontAlgn="auto" latinLnBrk="0" hangingPunct="1">
              <a:lnSpc>
                <a:spcPct val="100000"/>
              </a:lnSpc>
              <a:spcBef>
                <a:spcPts val="0"/>
              </a:spcBef>
              <a:spcAft>
                <a:spcPts val="0"/>
              </a:spcAft>
              <a:buClrTx/>
              <a:buSzTx/>
              <a:buFontTx/>
              <a:buNone/>
              <a:tabLst/>
              <a:defRPr/>
            </a:pPr>
            <a:fld id="{EAA7A35F-0CF6-4635-9024-F86C254021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2465"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9342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27</a:t>
            </a:fld>
            <a:endParaRPr lang="zh-CN" altLang="en-US">
              <a:solidFill>
                <a:prstClr val="black"/>
              </a:solidFill>
              <a:ea typeface="宋体"/>
            </a:endParaRPr>
          </a:p>
        </p:txBody>
      </p:sp>
    </p:spTree>
    <p:extLst>
      <p:ext uri="{BB962C8B-B14F-4D97-AF65-F5344CB8AC3E}">
        <p14:creationId xmlns:p14="http://schemas.microsoft.com/office/powerpoint/2010/main" val="1181032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2465">
              <a:defRPr/>
            </a:pPr>
            <a:fld id="{EAA7A35F-0CF6-4635-9024-F86C254021B2}" type="slidenum">
              <a:rPr lang="en-US" smtClean="0">
                <a:solidFill>
                  <a:prstClr val="black"/>
                </a:solidFill>
              </a:rPr>
              <a:pPr defTabSz="912465">
                <a:defRPr/>
              </a:pPr>
              <a:t>29</a:t>
            </a:fld>
            <a:endParaRPr lang="en-US">
              <a:solidFill>
                <a:prstClr val="black"/>
              </a:solidFill>
            </a:endParaRPr>
          </a:p>
        </p:txBody>
      </p:sp>
    </p:spTree>
    <p:extLst>
      <p:ext uri="{BB962C8B-B14F-4D97-AF65-F5344CB8AC3E}">
        <p14:creationId xmlns:p14="http://schemas.microsoft.com/office/powerpoint/2010/main" val="1342555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2465">
              <a:defRPr/>
            </a:pPr>
            <a:fld id="{EAA7A35F-0CF6-4635-9024-F86C254021B2}" type="slidenum">
              <a:rPr lang="en-US" smtClean="0">
                <a:solidFill>
                  <a:prstClr val="black"/>
                </a:solidFill>
              </a:rPr>
              <a:pPr defTabSz="912465">
                <a:defRPr/>
              </a:pPr>
              <a:t>34</a:t>
            </a:fld>
            <a:endParaRPr lang="en-US">
              <a:solidFill>
                <a:prstClr val="black"/>
              </a:solidFill>
            </a:endParaRPr>
          </a:p>
        </p:txBody>
      </p:sp>
    </p:spTree>
    <p:extLst>
      <p:ext uri="{BB962C8B-B14F-4D97-AF65-F5344CB8AC3E}">
        <p14:creationId xmlns:p14="http://schemas.microsoft.com/office/powerpoint/2010/main" val="355699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2465">
              <a:defRPr/>
            </a:pPr>
            <a:fld id="{EAA7A35F-0CF6-4635-9024-F86C254021B2}" type="slidenum">
              <a:rPr lang="en-US" smtClean="0">
                <a:solidFill>
                  <a:prstClr val="black"/>
                </a:solidFill>
              </a:rPr>
              <a:pPr defTabSz="912465">
                <a:defRPr/>
              </a:pPr>
              <a:t>37</a:t>
            </a:fld>
            <a:endParaRPr lang="en-US">
              <a:solidFill>
                <a:prstClr val="black"/>
              </a:solidFill>
            </a:endParaRPr>
          </a:p>
        </p:txBody>
      </p:sp>
    </p:spTree>
    <p:extLst>
      <p:ext uri="{BB962C8B-B14F-4D97-AF65-F5344CB8AC3E}">
        <p14:creationId xmlns:p14="http://schemas.microsoft.com/office/powerpoint/2010/main" val="2244688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45</a:t>
            </a:fld>
            <a:endParaRPr lang="zh-CN" altLang="en-US">
              <a:solidFill>
                <a:prstClr val="black"/>
              </a:solidFill>
              <a:ea typeface="宋体"/>
            </a:endParaRPr>
          </a:p>
        </p:txBody>
      </p:sp>
    </p:spTree>
    <p:extLst>
      <p:ext uri="{BB962C8B-B14F-4D97-AF65-F5344CB8AC3E}">
        <p14:creationId xmlns:p14="http://schemas.microsoft.com/office/powerpoint/2010/main" val="1181032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2465">
              <a:defRPr/>
            </a:pPr>
            <a:fld id="{EAA7A35F-0CF6-4635-9024-F86C254021B2}" type="slidenum">
              <a:rPr lang="en-US" smtClean="0">
                <a:solidFill>
                  <a:prstClr val="black"/>
                </a:solidFill>
              </a:rPr>
              <a:pPr defTabSz="912465">
                <a:defRPr/>
              </a:pPr>
              <a:t>47</a:t>
            </a:fld>
            <a:endParaRPr lang="en-US">
              <a:solidFill>
                <a:prstClr val="black"/>
              </a:solidFill>
            </a:endParaRPr>
          </a:p>
        </p:txBody>
      </p:sp>
    </p:spTree>
    <p:extLst>
      <p:ext uri="{BB962C8B-B14F-4D97-AF65-F5344CB8AC3E}">
        <p14:creationId xmlns:p14="http://schemas.microsoft.com/office/powerpoint/2010/main" val="1342555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2465">
              <a:defRPr/>
            </a:pPr>
            <a:fld id="{EAA7A35F-0CF6-4635-9024-F86C254021B2}" type="slidenum">
              <a:rPr lang="en-US" smtClean="0">
                <a:solidFill>
                  <a:prstClr val="black"/>
                </a:solidFill>
              </a:rPr>
              <a:pPr defTabSz="912465">
                <a:defRPr/>
              </a:pPr>
              <a:t>50</a:t>
            </a:fld>
            <a:endParaRPr lang="en-US">
              <a:solidFill>
                <a:prstClr val="black"/>
              </a:solidFill>
            </a:endParaRPr>
          </a:p>
        </p:txBody>
      </p:sp>
    </p:spTree>
    <p:extLst>
      <p:ext uri="{BB962C8B-B14F-4D97-AF65-F5344CB8AC3E}">
        <p14:creationId xmlns:p14="http://schemas.microsoft.com/office/powerpoint/2010/main" val="3556997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2465">
              <a:defRPr/>
            </a:pPr>
            <a:fld id="{EAA7A35F-0CF6-4635-9024-F86C254021B2}" type="slidenum">
              <a:rPr lang="en-US" smtClean="0">
                <a:solidFill>
                  <a:prstClr val="black"/>
                </a:solidFill>
              </a:rPr>
              <a:pPr defTabSz="912465">
                <a:defRPr/>
              </a:pPr>
              <a:t>52</a:t>
            </a:fld>
            <a:endParaRPr lang="en-US">
              <a:solidFill>
                <a:prstClr val="black"/>
              </a:solidFill>
            </a:endParaRPr>
          </a:p>
        </p:txBody>
      </p:sp>
    </p:spTree>
    <p:extLst>
      <p:ext uri="{BB962C8B-B14F-4D97-AF65-F5344CB8AC3E}">
        <p14:creationId xmlns:p14="http://schemas.microsoft.com/office/powerpoint/2010/main" val="2244688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55</a:t>
            </a:fld>
            <a:endParaRPr lang="zh-CN" altLang="en-US">
              <a:solidFill>
                <a:prstClr val="black"/>
              </a:solidFill>
              <a:ea typeface="宋体"/>
            </a:endParaRPr>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2465" rtl="0" eaLnBrk="1" fontAlgn="auto" latinLnBrk="0" hangingPunct="1">
              <a:lnSpc>
                <a:spcPct val="100000"/>
              </a:lnSpc>
              <a:spcBef>
                <a:spcPts val="0"/>
              </a:spcBef>
              <a:spcAft>
                <a:spcPts val="0"/>
              </a:spcAft>
              <a:buClrTx/>
              <a:buSzTx/>
              <a:buFontTx/>
              <a:buNone/>
              <a:tabLst/>
              <a:defRPr/>
            </a:pPr>
            <a:fld id="{EAA7A35F-0CF6-4635-9024-F86C254021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246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028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t>19</a:t>
            </a:fld>
            <a:endParaRPr lang="en-US"/>
          </a:p>
        </p:txBody>
      </p:sp>
    </p:spTree>
    <p:extLst>
      <p:ext uri="{BB962C8B-B14F-4D97-AF65-F5344CB8AC3E}">
        <p14:creationId xmlns:p14="http://schemas.microsoft.com/office/powerpoint/2010/main" val="1250844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t>20</a:t>
            </a:fld>
            <a:endParaRPr lang="en-US"/>
          </a:p>
        </p:txBody>
      </p:sp>
    </p:spTree>
    <p:extLst>
      <p:ext uri="{BB962C8B-B14F-4D97-AF65-F5344CB8AC3E}">
        <p14:creationId xmlns:p14="http://schemas.microsoft.com/office/powerpoint/2010/main" val="2477847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t>21</a:t>
            </a:fld>
            <a:endParaRPr lang="en-US"/>
          </a:p>
        </p:txBody>
      </p:sp>
    </p:spTree>
    <p:extLst>
      <p:ext uri="{BB962C8B-B14F-4D97-AF65-F5344CB8AC3E}">
        <p14:creationId xmlns:p14="http://schemas.microsoft.com/office/powerpoint/2010/main" val="3812785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t>22</a:t>
            </a:fld>
            <a:endParaRPr lang="en-US"/>
          </a:p>
        </p:txBody>
      </p:sp>
    </p:spTree>
    <p:extLst>
      <p:ext uri="{BB962C8B-B14F-4D97-AF65-F5344CB8AC3E}">
        <p14:creationId xmlns:p14="http://schemas.microsoft.com/office/powerpoint/2010/main" val="3059921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t>23</a:t>
            </a:fld>
            <a:endParaRPr lang="en-US"/>
          </a:p>
        </p:txBody>
      </p:sp>
    </p:spTree>
    <p:extLst>
      <p:ext uri="{BB962C8B-B14F-4D97-AF65-F5344CB8AC3E}">
        <p14:creationId xmlns:p14="http://schemas.microsoft.com/office/powerpoint/2010/main" val="2545784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t>24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25</a:t>
            </a:fld>
            <a:endParaRPr lang="zh-CN" altLang="en-US">
              <a:solidFill>
                <a:prstClr val="black"/>
              </a:solidFill>
              <a:ea typeface="宋体"/>
            </a:endParaRPr>
          </a:p>
        </p:txBody>
      </p:sp>
    </p:spTree>
    <p:extLst>
      <p:ext uri="{BB962C8B-B14F-4D97-AF65-F5344CB8AC3E}">
        <p14:creationId xmlns:p14="http://schemas.microsoft.com/office/powerpoint/2010/main" val="2502250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03F53-266E-1475-6038-C1E0FEE628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2D6899-15FA-EAE6-8ED2-FAEF33D3D9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E37A1A-0A27-6605-D1C9-2DEC5417547D}"/>
              </a:ext>
            </a:extLst>
          </p:cNvPr>
          <p:cNvSpPr>
            <a:spLocks noGrp="1"/>
          </p:cNvSpPr>
          <p:nvPr>
            <p:ph type="dt" sz="half" idx="10"/>
          </p:nvPr>
        </p:nvSpPr>
        <p:spPr/>
        <p:txBody>
          <a:bodyPr/>
          <a:lstStyle/>
          <a:p>
            <a:fld id="{8609BA9C-D13F-49D7-B71B-8AF43F8D4168}" type="datetimeFigureOut">
              <a:rPr lang="en-US" smtClean="0"/>
              <a:t>11/24/2023</a:t>
            </a:fld>
            <a:endParaRPr lang="en-US"/>
          </a:p>
        </p:txBody>
      </p:sp>
      <p:sp>
        <p:nvSpPr>
          <p:cNvPr id="5" name="Footer Placeholder 4">
            <a:extLst>
              <a:ext uri="{FF2B5EF4-FFF2-40B4-BE49-F238E27FC236}">
                <a16:creationId xmlns:a16="http://schemas.microsoft.com/office/drawing/2014/main" id="{2800B303-1BF2-5D8B-CE1D-733A80972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9B130-6CF3-8FC9-788A-62F56FF50C41}"/>
              </a:ext>
            </a:extLst>
          </p:cNvPr>
          <p:cNvSpPr>
            <a:spLocks noGrp="1"/>
          </p:cNvSpPr>
          <p:nvPr>
            <p:ph type="sldNum" sz="quarter" idx="12"/>
          </p:nvPr>
        </p:nvSpPr>
        <p:spPr/>
        <p:txBody>
          <a:bodyPr/>
          <a:lstStyle/>
          <a:p>
            <a:fld id="{3B050929-B96C-4A37-96C4-00C4F4EDFB67}" type="slidenum">
              <a:rPr lang="en-US" smtClean="0"/>
              <a:t>‹#›</a:t>
            </a:fld>
            <a:endParaRPr lang="en-US"/>
          </a:p>
        </p:txBody>
      </p:sp>
    </p:spTree>
    <p:extLst>
      <p:ext uri="{BB962C8B-B14F-4D97-AF65-F5344CB8AC3E}">
        <p14:creationId xmlns:p14="http://schemas.microsoft.com/office/powerpoint/2010/main" val="1331199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AEA4-9375-F31C-ABDB-1C8F04FAB6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26348-0855-5BDD-0A83-B0E087DC8B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FC5F0-771D-C726-3746-F31E75630CEA}"/>
              </a:ext>
            </a:extLst>
          </p:cNvPr>
          <p:cNvSpPr>
            <a:spLocks noGrp="1"/>
          </p:cNvSpPr>
          <p:nvPr>
            <p:ph type="dt" sz="half" idx="10"/>
          </p:nvPr>
        </p:nvSpPr>
        <p:spPr/>
        <p:txBody>
          <a:bodyPr/>
          <a:lstStyle/>
          <a:p>
            <a:fld id="{8609BA9C-D13F-49D7-B71B-8AF43F8D4168}" type="datetimeFigureOut">
              <a:rPr lang="en-US" smtClean="0"/>
              <a:t>11/24/2023</a:t>
            </a:fld>
            <a:endParaRPr lang="en-US"/>
          </a:p>
        </p:txBody>
      </p:sp>
      <p:sp>
        <p:nvSpPr>
          <p:cNvPr id="5" name="Footer Placeholder 4">
            <a:extLst>
              <a:ext uri="{FF2B5EF4-FFF2-40B4-BE49-F238E27FC236}">
                <a16:creationId xmlns:a16="http://schemas.microsoft.com/office/drawing/2014/main" id="{696AC7F9-7984-A627-5287-F47C1C89C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E2854-C9AA-5F94-5983-D45505EDD4BA}"/>
              </a:ext>
            </a:extLst>
          </p:cNvPr>
          <p:cNvSpPr>
            <a:spLocks noGrp="1"/>
          </p:cNvSpPr>
          <p:nvPr>
            <p:ph type="sldNum" sz="quarter" idx="12"/>
          </p:nvPr>
        </p:nvSpPr>
        <p:spPr/>
        <p:txBody>
          <a:bodyPr/>
          <a:lstStyle/>
          <a:p>
            <a:fld id="{3B050929-B96C-4A37-96C4-00C4F4EDFB67}" type="slidenum">
              <a:rPr lang="en-US" smtClean="0"/>
              <a:t>‹#›</a:t>
            </a:fld>
            <a:endParaRPr lang="en-US"/>
          </a:p>
        </p:txBody>
      </p:sp>
    </p:spTree>
    <p:extLst>
      <p:ext uri="{BB962C8B-B14F-4D97-AF65-F5344CB8AC3E}">
        <p14:creationId xmlns:p14="http://schemas.microsoft.com/office/powerpoint/2010/main" val="164821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077441-7EB0-E764-AC88-F648CC48D1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B1AF51-51D7-F2AB-7A1A-3D46CF2357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4B07F-6367-5768-F7C9-69E09596E5DF}"/>
              </a:ext>
            </a:extLst>
          </p:cNvPr>
          <p:cNvSpPr>
            <a:spLocks noGrp="1"/>
          </p:cNvSpPr>
          <p:nvPr>
            <p:ph type="dt" sz="half" idx="10"/>
          </p:nvPr>
        </p:nvSpPr>
        <p:spPr/>
        <p:txBody>
          <a:bodyPr/>
          <a:lstStyle/>
          <a:p>
            <a:fld id="{8609BA9C-D13F-49D7-B71B-8AF43F8D4168}" type="datetimeFigureOut">
              <a:rPr lang="en-US" smtClean="0"/>
              <a:t>11/24/2023</a:t>
            </a:fld>
            <a:endParaRPr lang="en-US"/>
          </a:p>
        </p:txBody>
      </p:sp>
      <p:sp>
        <p:nvSpPr>
          <p:cNvPr id="5" name="Footer Placeholder 4">
            <a:extLst>
              <a:ext uri="{FF2B5EF4-FFF2-40B4-BE49-F238E27FC236}">
                <a16:creationId xmlns:a16="http://schemas.microsoft.com/office/drawing/2014/main" id="{A740D1E9-228D-3537-3CBB-DAB51C047C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F93E86-4992-85BE-427E-1373D153A28A}"/>
              </a:ext>
            </a:extLst>
          </p:cNvPr>
          <p:cNvSpPr>
            <a:spLocks noGrp="1"/>
          </p:cNvSpPr>
          <p:nvPr>
            <p:ph type="sldNum" sz="quarter" idx="12"/>
          </p:nvPr>
        </p:nvSpPr>
        <p:spPr/>
        <p:txBody>
          <a:bodyPr/>
          <a:lstStyle/>
          <a:p>
            <a:fld id="{3B050929-B96C-4A37-96C4-00C4F4EDFB67}" type="slidenum">
              <a:rPr lang="en-US" smtClean="0"/>
              <a:t>‹#›</a:t>
            </a:fld>
            <a:endParaRPr lang="en-US"/>
          </a:p>
        </p:txBody>
      </p:sp>
    </p:spTree>
    <p:extLst>
      <p:ext uri="{BB962C8B-B14F-4D97-AF65-F5344CB8AC3E}">
        <p14:creationId xmlns:p14="http://schemas.microsoft.com/office/powerpoint/2010/main" val="565842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53356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03F53-266E-1475-6038-C1E0FEE628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2D6899-15FA-EAE6-8ED2-FAEF33D3D9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E37A1A-0A27-6605-D1C9-2DEC5417547D}"/>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800B303-1BF2-5D8B-CE1D-733A809726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3B9B130-6CF3-8FC9-788A-62F56FF50C41}"/>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1208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293E4-CC72-3873-E0E5-CBBF32E1AA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6D862A-9FCC-2DDD-7DF4-88261DB616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11500-5E7F-2035-02D6-07777B66D984}"/>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625104-0B81-221A-0445-C7FFD235BD2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4B1584-5C03-EC35-7A74-38DBFF84F594}"/>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269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10D30-1E61-A534-4C7C-4A34CBD5E2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F56B8A-E447-6E56-FAF7-4AB1C71622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2E2184-2095-BBE7-AEE1-C7ED2EB9F9DF}"/>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3E93C8-702F-3EB5-1F0D-27EC6FD8852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6FBF077-109E-C602-B4A5-16E47CFB84DC}"/>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030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38DD8-5BC1-8453-D7F7-38FDA2DA9F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16415F-AE68-62B2-4447-C8BEE32231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6285AD-F670-D56B-626E-3F1D75245E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E29ED7-458D-D33A-2B04-1F3ADC96A3B8}"/>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474D3D9-94BD-EF85-770B-7C231AC492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8BA600E-552E-A8FF-369B-A7C14DFF8146}"/>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245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93BD8-BEF4-A58B-4699-5EA7577F31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8CD1A6-2BA5-8479-E040-F778B6847A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E98C3D-7CC8-D518-4FAE-9ED67781F0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469A25-E52A-AE0B-7FB2-8103E09664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11FAF-AD6B-024B-6167-894338FDF5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C88CD4-D714-AD52-7B31-B7E3DE031B25}"/>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580336E-FABC-2C81-E073-F4B72BBF603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A5447C8-46B1-4E71-BC9C-22008C58EA04}"/>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896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1256-2815-263A-CC00-7A8AEB3554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FF7162-9F28-C0DA-660D-0F555CBE3D4C}"/>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28975AE-62BB-FE91-626B-B334DD3AE2E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67DFA16-FC7F-CB86-2542-A2F1592C7B40}"/>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869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927188-2DA4-4B61-0F73-D84C3AAA76DE}"/>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2E11947-16B2-A45E-3201-1A8EE79FE01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1C3B3EC-3EDB-B09D-6DAF-E313D9DDA49B}"/>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75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293E4-CC72-3873-E0E5-CBBF32E1AA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6D862A-9FCC-2DDD-7DF4-88261DB616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11500-5E7F-2035-02D6-07777B66D984}"/>
              </a:ext>
            </a:extLst>
          </p:cNvPr>
          <p:cNvSpPr>
            <a:spLocks noGrp="1"/>
          </p:cNvSpPr>
          <p:nvPr>
            <p:ph type="dt" sz="half" idx="10"/>
          </p:nvPr>
        </p:nvSpPr>
        <p:spPr/>
        <p:txBody>
          <a:bodyPr/>
          <a:lstStyle/>
          <a:p>
            <a:fld id="{8609BA9C-D13F-49D7-B71B-8AF43F8D4168}" type="datetimeFigureOut">
              <a:rPr lang="en-US" smtClean="0"/>
              <a:t>11/24/2023</a:t>
            </a:fld>
            <a:endParaRPr lang="en-US"/>
          </a:p>
        </p:txBody>
      </p:sp>
      <p:sp>
        <p:nvSpPr>
          <p:cNvPr id="5" name="Footer Placeholder 4">
            <a:extLst>
              <a:ext uri="{FF2B5EF4-FFF2-40B4-BE49-F238E27FC236}">
                <a16:creationId xmlns:a16="http://schemas.microsoft.com/office/drawing/2014/main" id="{1E625104-0B81-221A-0445-C7FFD235B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B1584-5C03-EC35-7A74-38DBFF84F594}"/>
              </a:ext>
            </a:extLst>
          </p:cNvPr>
          <p:cNvSpPr>
            <a:spLocks noGrp="1"/>
          </p:cNvSpPr>
          <p:nvPr>
            <p:ph type="sldNum" sz="quarter" idx="12"/>
          </p:nvPr>
        </p:nvSpPr>
        <p:spPr/>
        <p:txBody>
          <a:bodyPr/>
          <a:lstStyle/>
          <a:p>
            <a:fld id="{3B050929-B96C-4A37-96C4-00C4F4EDFB67}" type="slidenum">
              <a:rPr lang="en-US" smtClean="0"/>
              <a:t>‹#›</a:t>
            </a:fld>
            <a:endParaRPr lang="en-US"/>
          </a:p>
        </p:txBody>
      </p:sp>
    </p:spTree>
    <p:extLst>
      <p:ext uri="{BB962C8B-B14F-4D97-AF65-F5344CB8AC3E}">
        <p14:creationId xmlns:p14="http://schemas.microsoft.com/office/powerpoint/2010/main" val="3038794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7F716-E746-6F1D-DDFE-1A70DC6B6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306B5D-EECA-F4F2-AFFD-3463EEDA76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2ACC6E-5B6F-A30D-7FAB-9301A3652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BF7E2-CBC7-88CA-8801-BC75CEC3E959}"/>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C5D483-CBDA-A2DF-2FCA-753022F82F7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9F95621-2FDD-27B3-BFE3-11D1F7ADE059}"/>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605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366DA-03AB-3B8E-1E41-099FFAB41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916ACD-A8DE-7B02-E02F-603BDFA078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DD6F63-2E48-B54C-3F9D-3E68703AAB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12F831-FD6D-C1AC-0E99-4FACBB2283A0}"/>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C70D16C-68C9-A0F2-37B0-D6C7C98B6E4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16B4811-BEF9-5D7B-6887-264EC3EF6EA8}"/>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531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AEA4-9375-F31C-ABDB-1C8F04FAB6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26348-0855-5BDD-0A83-B0E087DC8B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FC5F0-771D-C726-3746-F31E75630CEA}"/>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6AC7F9-7984-A627-5287-F47C1C89CCE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4E2854-C9AA-5F94-5983-D45505EDD4BA}"/>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002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077441-7EB0-E764-AC88-F648CC48D1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B1AF51-51D7-F2AB-7A1A-3D46CF2357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4B07F-6367-5768-F7C9-69E09596E5DF}"/>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740D1E9-228D-3537-3CBB-DAB51C047C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F93E86-4992-85BE-427E-1373D153A28A}"/>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54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531411"/>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03F53-266E-1475-6038-C1E0FEE628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2D6899-15FA-EAE6-8ED2-FAEF33D3D9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E37A1A-0A27-6605-D1C9-2DEC5417547D}"/>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800B303-1BF2-5D8B-CE1D-733A809726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3B9B130-6CF3-8FC9-788A-62F56FF50C41}"/>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589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293E4-CC72-3873-E0E5-CBBF32E1AA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6D862A-9FCC-2DDD-7DF4-88261DB616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11500-5E7F-2035-02D6-07777B66D984}"/>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625104-0B81-221A-0445-C7FFD235BD2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4B1584-5C03-EC35-7A74-38DBFF84F594}"/>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758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10D30-1E61-A534-4C7C-4A34CBD5E2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F56B8A-E447-6E56-FAF7-4AB1C71622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2E2184-2095-BBE7-AEE1-C7ED2EB9F9DF}"/>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3E93C8-702F-3EB5-1F0D-27EC6FD8852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6FBF077-109E-C602-B4A5-16E47CFB84DC}"/>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78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38DD8-5BC1-8453-D7F7-38FDA2DA9F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16415F-AE68-62B2-4447-C8BEE32231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6285AD-F670-D56B-626E-3F1D75245E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E29ED7-458D-D33A-2B04-1F3ADC96A3B8}"/>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474D3D9-94BD-EF85-770B-7C231AC492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8BA600E-552E-A8FF-369B-A7C14DFF8146}"/>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827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93BD8-BEF4-A58B-4699-5EA7577F31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8CD1A6-2BA5-8479-E040-F778B6847A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E98C3D-7CC8-D518-4FAE-9ED67781F0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469A25-E52A-AE0B-7FB2-8103E09664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11FAF-AD6B-024B-6167-894338FDF5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C88CD4-D714-AD52-7B31-B7E3DE031B25}"/>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580336E-FABC-2C81-E073-F4B72BBF603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A5447C8-46B1-4E71-BC9C-22008C58EA04}"/>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892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10D30-1E61-A534-4C7C-4A34CBD5E2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F56B8A-E447-6E56-FAF7-4AB1C71622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2E2184-2095-BBE7-AEE1-C7ED2EB9F9DF}"/>
              </a:ext>
            </a:extLst>
          </p:cNvPr>
          <p:cNvSpPr>
            <a:spLocks noGrp="1"/>
          </p:cNvSpPr>
          <p:nvPr>
            <p:ph type="dt" sz="half" idx="10"/>
          </p:nvPr>
        </p:nvSpPr>
        <p:spPr/>
        <p:txBody>
          <a:bodyPr/>
          <a:lstStyle/>
          <a:p>
            <a:fld id="{8609BA9C-D13F-49D7-B71B-8AF43F8D4168}" type="datetimeFigureOut">
              <a:rPr lang="en-US" smtClean="0"/>
              <a:t>11/24/2023</a:t>
            </a:fld>
            <a:endParaRPr lang="en-US"/>
          </a:p>
        </p:txBody>
      </p:sp>
      <p:sp>
        <p:nvSpPr>
          <p:cNvPr id="5" name="Footer Placeholder 4">
            <a:extLst>
              <a:ext uri="{FF2B5EF4-FFF2-40B4-BE49-F238E27FC236}">
                <a16:creationId xmlns:a16="http://schemas.microsoft.com/office/drawing/2014/main" id="{1F3E93C8-702F-3EB5-1F0D-27EC6FD88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BF077-109E-C602-B4A5-16E47CFB84DC}"/>
              </a:ext>
            </a:extLst>
          </p:cNvPr>
          <p:cNvSpPr>
            <a:spLocks noGrp="1"/>
          </p:cNvSpPr>
          <p:nvPr>
            <p:ph type="sldNum" sz="quarter" idx="12"/>
          </p:nvPr>
        </p:nvSpPr>
        <p:spPr/>
        <p:txBody>
          <a:bodyPr/>
          <a:lstStyle/>
          <a:p>
            <a:fld id="{3B050929-B96C-4A37-96C4-00C4F4EDFB67}" type="slidenum">
              <a:rPr lang="en-US" smtClean="0"/>
              <a:t>‹#›</a:t>
            </a:fld>
            <a:endParaRPr lang="en-US"/>
          </a:p>
        </p:txBody>
      </p:sp>
    </p:spTree>
    <p:extLst>
      <p:ext uri="{BB962C8B-B14F-4D97-AF65-F5344CB8AC3E}">
        <p14:creationId xmlns:p14="http://schemas.microsoft.com/office/powerpoint/2010/main" val="806315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1256-2815-263A-CC00-7A8AEB3554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FF7162-9F28-C0DA-660D-0F555CBE3D4C}"/>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28975AE-62BB-FE91-626B-B334DD3AE2E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67DFA16-FC7F-CB86-2542-A2F1592C7B40}"/>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130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927188-2DA4-4B61-0F73-D84C3AAA76DE}"/>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2E11947-16B2-A45E-3201-1A8EE79FE01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1C3B3EC-3EDB-B09D-6DAF-E313D9DDA49B}"/>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721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7F716-E746-6F1D-DDFE-1A70DC6B6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306B5D-EECA-F4F2-AFFD-3463EEDA76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2ACC6E-5B6F-A30D-7FAB-9301A3652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BF7E2-CBC7-88CA-8801-BC75CEC3E959}"/>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C5D483-CBDA-A2DF-2FCA-753022F82F7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9F95621-2FDD-27B3-BFE3-11D1F7ADE059}"/>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657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366DA-03AB-3B8E-1E41-099FFAB41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916ACD-A8DE-7B02-E02F-603BDFA078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DD6F63-2E48-B54C-3F9D-3E68703AAB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12F831-FD6D-C1AC-0E99-4FACBB2283A0}"/>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C70D16C-68C9-A0F2-37B0-D6C7C98B6E4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16B4811-BEF9-5D7B-6887-264EC3EF6EA8}"/>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617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AEA4-9375-F31C-ABDB-1C8F04FAB6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26348-0855-5BDD-0A83-B0E087DC8B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FC5F0-771D-C726-3746-F31E75630CEA}"/>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6AC7F9-7984-A627-5287-F47C1C89CCE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4E2854-C9AA-5F94-5983-D45505EDD4BA}"/>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6791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077441-7EB0-E764-AC88-F648CC48D1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B1AF51-51D7-F2AB-7A1A-3D46CF2357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4B07F-6367-5768-F7C9-69E09596E5DF}"/>
              </a:ext>
            </a:extLst>
          </p:cNvPr>
          <p:cNvSpPr>
            <a:spLocks noGrp="1"/>
          </p:cNvSpPr>
          <p:nvPr>
            <p:ph type="dt" sz="half" idx="10"/>
          </p:nvPr>
        </p:nvSpPr>
        <p:spPr/>
        <p:txBody>
          <a:body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740D1E9-228D-3537-3CBB-DAB51C047C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F93E86-4992-85BE-427E-1373D153A28A}"/>
              </a:ext>
            </a:extLst>
          </p:cNvPr>
          <p:cNvSpPr>
            <a:spLocks noGrp="1"/>
          </p:cNvSpPr>
          <p:nvPr>
            <p:ph type="sldNum" sz="quarter" idx="12"/>
          </p:nvPr>
        </p:nvSpPr>
        <p:spPr/>
        <p:txBody>
          <a:body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250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15126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pSp>
        <p:nvGrpSpPr>
          <p:cNvPr id="43" name="Group 42"/>
          <p:cNvGrpSpPr/>
          <p:nvPr/>
        </p:nvGrpSpPr>
        <p:grpSpPr>
          <a:xfrm>
            <a:off x="-509872" y="0"/>
            <a:ext cx="13243109"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userDrawn="1"/>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60332" cy="6858000"/>
          </a:xfrm>
          <a:prstGeom prst="rect">
            <a:avLst/>
          </a:prstGeom>
        </p:spPr>
      </p:pic>
    </p:spTree>
    <p:extLst>
      <p:ext uri="{BB962C8B-B14F-4D97-AF65-F5344CB8AC3E}">
        <p14:creationId xmlns:p14="http://schemas.microsoft.com/office/powerpoint/2010/main" val="1179775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38DD8-5BC1-8453-D7F7-38FDA2DA9F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16415F-AE68-62B2-4447-C8BEE32231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6285AD-F670-D56B-626E-3F1D75245E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E29ED7-458D-D33A-2B04-1F3ADC96A3B8}"/>
              </a:ext>
            </a:extLst>
          </p:cNvPr>
          <p:cNvSpPr>
            <a:spLocks noGrp="1"/>
          </p:cNvSpPr>
          <p:nvPr>
            <p:ph type="dt" sz="half" idx="10"/>
          </p:nvPr>
        </p:nvSpPr>
        <p:spPr/>
        <p:txBody>
          <a:bodyPr/>
          <a:lstStyle/>
          <a:p>
            <a:fld id="{8609BA9C-D13F-49D7-B71B-8AF43F8D4168}" type="datetimeFigureOut">
              <a:rPr lang="en-US" smtClean="0"/>
              <a:t>11/24/2023</a:t>
            </a:fld>
            <a:endParaRPr lang="en-US"/>
          </a:p>
        </p:txBody>
      </p:sp>
      <p:sp>
        <p:nvSpPr>
          <p:cNvPr id="6" name="Footer Placeholder 5">
            <a:extLst>
              <a:ext uri="{FF2B5EF4-FFF2-40B4-BE49-F238E27FC236}">
                <a16:creationId xmlns:a16="http://schemas.microsoft.com/office/drawing/2014/main" id="{C474D3D9-94BD-EF85-770B-7C231AC492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A600E-552E-A8FF-369B-A7C14DFF8146}"/>
              </a:ext>
            </a:extLst>
          </p:cNvPr>
          <p:cNvSpPr>
            <a:spLocks noGrp="1"/>
          </p:cNvSpPr>
          <p:nvPr>
            <p:ph type="sldNum" sz="quarter" idx="12"/>
          </p:nvPr>
        </p:nvSpPr>
        <p:spPr/>
        <p:txBody>
          <a:bodyPr/>
          <a:lstStyle/>
          <a:p>
            <a:fld id="{3B050929-B96C-4A37-96C4-00C4F4EDFB67}" type="slidenum">
              <a:rPr lang="en-US" smtClean="0"/>
              <a:t>‹#›</a:t>
            </a:fld>
            <a:endParaRPr lang="en-US"/>
          </a:p>
        </p:txBody>
      </p:sp>
    </p:spTree>
    <p:extLst>
      <p:ext uri="{BB962C8B-B14F-4D97-AF65-F5344CB8AC3E}">
        <p14:creationId xmlns:p14="http://schemas.microsoft.com/office/powerpoint/2010/main" val="1802672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93BD8-BEF4-A58B-4699-5EA7577F31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8CD1A6-2BA5-8479-E040-F778B6847A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E98C3D-7CC8-D518-4FAE-9ED67781F0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469A25-E52A-AE0B-7FB2-8103E09664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11FAF-AD6B-024B-6167-894338FDF5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C88CD4-D714-AD52-7B31-B7E3DE031B25}"/>
              </a:ext>
            </a:extLst>
          </p:cNvPr>
          <p:cNvSpPr>
            <a:spLocks noGrp="1"/>
          </p:cNvSpPr>
          <p:nvPr>
            <p:ph type="dt" sz="half" idx="10"/>
          </p:nvPr>
        </p:nvSpPr>
        <p:spPr/>
        <p:txBody>
          <a:bodyPr/>
          <a:lstStyle/>
          <a:p>
            <a:fld id="{8609BA9C-D13F-49D7-B71B-8AF43F8D4168}" type="datetimeFigureOut">
              <a:rPr lang="en-US" smtClean="0"/>
              <a:t>11/24/2023</a:t>
            </a:fld>
            <a:endParaRPr lang="en-US"/>
          </a:p>
        </p:txBody>
      </p:sp>
      <p:sp>
        <p:nvSpPr>
          <p:cNvPr id="8" name="Footer Placeholder 7">
            <a:extLst>
              <a:ext uri="{FF2B5EF4-FFF2-40B4-BE49-F238E27FC236}">
                <a16:creationId xmlns:a16="http://schemas.microsoft.com/office/drawing/2014/main" id="{3580336E-FABC-2C81-E073-F4B72BBF60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5447C8-46B1-4E71-BC9C-22008C58EA04}"/>
              </a:ext>
            </a:extLst>
          </p:cNvPr>
          <p:cNvSpPr>
            <a:spLocks noGrp="1"/>
          </p:cNvSpPr>
          <p:nvPr>
            <p:ph type="sldNum" sz="quarter" idx="12"/>
          </p:nvPr>
        </p:nvSpPr>
        <p:spPr/>
        <p:txBody>
          <a:bodyPr/>
          <a:lstStyle/>
          <a:p>
            <a:fld id="{3B050929-B96C-4A37-96C4-00C4F4EDFB67}" type="slidenum">
              <a:rPr lang="en-US" smtClean="0"/>
              <a:t>‹#›</a:t>
            </a:fld>
            <a:endParaRPr lang="en-US"/>
          </a:p>
        </p:txBody>
      </p:sp>
    </p:spTree>
    <p:extLst>
      <p:ext uri="{BB962C8B-B14F-4D97-AF65-F5344CB8AC3E}">
        <p14:creationId xmlns:p14="http://schemas.microsoft.com/office/powerpoint/2010/main" val="88744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1256-2815-263A-CC00-7A8AEB3554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FF7162-9F28-C0DA-660D-0F555CBE3D4C}"/>
              </a:ext>
            </a:extLst>
          </p:cNvPr>
          <p:cNvSpPr>
            <a:spLocks noGrp="1"/>
          </p:cNvSpPr>
          <p:nvPr>
            <p:ph type="dt" sz="half" idx="10"/>
          </p:nvPr>
        </p:nvSpPr>
        <p:spPr/>
        <p:txBody>
          <a:bodyPr/>
          <a:lstStyle/>
          <a:p>
            <a:fld id="{8609BA9C-D13F-49D7-B71B-8AF43F8D4168}" type="datetimeFigureOut">
              <a:rPr lang="en-US" smtClean="0"/>
              <a:t>11/24/2023</a:t>
            </a:fld>
            <a:endParaRPr lang="en-US"/>
          </a:p>
        </p:txBody>
      </p:sp>
      <p:sp>
        <p:nvSpPr>
          <p:cNvPr id="4" name="Footer Placeholder 3">
            <a:extLst>
              <a:ext uri="{FF2B5EF4-FFF2-40B4-BE49-F238E27FC236}">
                <a16:creationId xmlns:a16="http://schemas.microsoft.com/office/drawing/2014/main" id="{E28975AE-62BB-FE91-626B-B334DD3AE2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7DFA16-FC7F-CB86-2542-A2F1592C7B40}"/>
              </a:ext>
            </a:extLst>
          </p:cNvPr>
          <p:cNvSpPr>
            <a:spLocks noGrp="1"/>
          </p:cNvSpPr>
          <p:nvPr>
            <p:ph type="sldNum" sz="quarter" idx="12"/>
          </p:nvPr>
        </p:nvSpPr>
        <p:spPr/>
        <p:txBody>
          <a:bodyPr/>
          <a:lstStyle/>
          <a:p>
            <a:fld id="{3B050929-B96C-4A37-96C4-00C4F4EDFB67}" type="slidenum">
              <a:rPr lang="en-US" smtClean="0"/>
              <a:t>‹#›</a:t>
            </a:fld>
            <a:endParaRPr lang="en-US"/>
          </a:p>
        </p:txBody>
      </p:sp>
    </p:spTree>
    <p:extLst>
      <p:ext uri="{BB962C8B-B14F-4D97-AF65-F5344CB8AC3E}">
        <p14:creationId xmlns:p14="http://schemas.microsoft.com/office/powerpoint/2010/main" val="383839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927188-2DA4-4B61-0F73-D84C3AAA76DE}"/>
              </a:ext>
            </a:extLst>
          </p:cNvPr>
          <p:cNvSpPr>
            <a:spLocks noGrp="1"/>
          </p:cNvSpPr>
          <p:nvPr>
            <p:ph type="dt" sz="half" idx="10"/>
          </p:nvPr>
        </p:nvSpPr>
        <p:spPr/>
        <p:txBody>
          <a:bodyPr/>
          <a:lstStyle/>
          <a:p>
            <a:fld id="{8609BA9C-D13F-49D7-B71B-8AF43F8D4168}" type="datetimeFigureOut">
              <a:rPr lang="en-US" smtClean="0"/>
              <a:t>11/24/2023</a:t>
            </a:fld>
            <a:endParaRPr lang="en-US"/>
          </a:p>
        </p:txBody>
      </p:sp>
      <p:sp>
        <p:nvSpPr>
          <p:cNvPr id="3" name="Footer Placeholder 2">
            <a:extLst>
              <a:ext uri="{FF2B5EF4-FFF2-40B4-BE49-F238E27FC236}">
                <a16:creationId xmlns:a16="http://schemas.microsoft.com/office/drawing/2014/main" id="{82E11947-16B2-A45E-3201-1A8EE79FE0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3B3EC-3EDB-B09D-6DAF-E313D9DDA49B}"/>
              </a:ext>
            </a:extLst>
          </p:cNvPr>
          <p:cNvSpPr>
            <a:spLocks noGrp="1"/>
          </p:cNvSpPr>
          <p:nvPr>
            <p:ph type="sldNum" sz="quarter" idx="12"/>
          </p:nvPr>
        </p:nvSpPr>
        <p:spPr/>
        <p:txBody>
          <a:bodyPr/>
          <a:lstStyle/>
          <a:p>
            <a:fld id="{3B050929-B96C-4A37-96C4-00C4F4EDFB67}" type="slidenum">
              <a:rPr lang="en-US" smtClean="0"/>
              <a:t>‹#›</a:t>
            </a:fld>
            <a:endParaRPr lang="en-US"/>
          </a:p>
        </p:txBody>
      </p:sp>
    </p:spTree>
    <p:extLst>
      <p:ext uri="{BB962C8B-B14F-4D97-AF65-F5344CB8AC3E}">
        <p14:creationId xmlns:p14="http://schemas.microsoft.com/office/powerpoint/2010/main" val="4168667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7F716-E746-6F1D-DDFE-1A70DC6B6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306B5D-EECA-F4F2-AFFD-3463EEDA76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2ACC6E-5B6F-A30D-7FAB-9301A3652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BF7E2-CBC7-88CA-8801-BC75CEC3E959}"/>
              </a:ext>
            </a:extLst>
          </p:cNvPr>
          <p:cNvSpPr>
            <a:spLocks noGrp="1"/>
          </p:cNvSpPr>
          <p:nvPr>
            <p:ph type="dt" sz="half" idx="10"/>
          </p:nvPr>
        </p:nvSpPr>
        <p:spPr/>
        <p:txBody>
          <a:bodyPr/>
          <a:lstStyle/>
          <a:p>
            <a:fld id="{8609BA9C-D13F-49D7-B71B-8AF43F8D4168}" type="datetimeFigureOut">
              <a:rPr lang="en-US" smtClean="0"/>
              <a:t>11/24/2023</a:t>
            </a:fld>
            <a:endParaRPr lang="en-US"/>
          </a:p>
        </p:txBody>
      </p:sp>
      <p:sp>
        <p:nvSpPr>
          <p:cNvPr id="6" name="Footer Placeholder 5">
            <a:extLst>
              <a:ext uri="{FF2B5EF4-FFF2-40B4-BE49-F238E27FC236}">
                <a16:creationId xmlns:a16="http://schemas.microsoft.com/office/drawing/2014/main" id="{D9C5D483-CBDA-A2DF-2FCA-753022F82F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F95621-2FDD-27B3-BFE3-11D1F7ADE059}"/>
              </a:ext>
            </a:extLst>
          </p:cNvPr>
          <p:cNvSpPr>
            <a:spLocks noGrp="1"/>
          </p:cNvSpPr>
          <p:nvPr>
            <p:ph type="sldNum" sz="quarter" idx="12"/>
          </p:nvPr>
        </p:nvSpPr>
        <p:spPr/>
        <p:txBody>
          <a:bodyPr/>
          <a:lstStyle/>
          <a:p>
            <a:fld id="{3B050929-B96C-4A37-96C4-00C4F4EDFB67}" type="slidenum">
              <a:rPr lang="en-US" smtClean="0"/>
              <a:t>‹#›</a:t>
            </a:fld>
            <a:endParaRPr lang="en-US"/>
          </a:p>
        </p:txBody>
      </p:sp>
    </p:spTree>
    <p:extLst>
      <p:ext uri="{BB962C8B-B14F-4D97-AF65-F5344CB8AC3E}">
        <p14:creationId xmlns:p14="http://schemas.microsoft.com/office/powerpoint/2010/main" val="1114206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366DA-03AB-3B8E-1E41-099FFAB41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916ACD-A8DE-7B02-E02F-603BDFA078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DD6F63-2E48-B54C-3F9D-3E68703AAB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12F831-FD6D-C1AC-0E99-4FACBB2283A0}"/>
              </a:ext>
            </a:extLst>
          </p:cNvPr>
          <p:cNvSpPr>
            <a:spLocks noGrp="1"/>
          </p:cNvSpPr>
          <p:nvPr>
            <p:ph type="dt" sz="half" idx="10"/>
          </p:nvPr>
        </p:nvSpPr>
        <p:spPr/>
        <p:txBody>
          <a:bodyPr/>
          <a:lstStyle/>
          <a:p>
            <a:fld id="{8609BA9C-D13F-49D7-B71B-8AF43F8D4168}" type="datetimeFigureOut">
              <a:rPr lang="en-US" smtClean="0"/>
              <a:t>11/24/2023</a:t>
            </a:fld>
            <a:endParaRPr lang="en-US"/>
          </a:p>
        </p:txBody>
      </p:sp>
      <p:sp>
        <p:nvSpPr>
          <p:cNvPr id="6" name="Footer Placeholder 5">
            <a:extLst>
              <a:ext uri="{FF2B5EF4-FFF2-40B4-BE49-F238E27FC236}">
                <a16:creationId xmlns:a16="http://schemas.microsoft.com/office/drawing/2014/main" id="{BC70D16C-68C9-A0F2-37B0-D6C7C98B6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6B4811-BEF9-5D7B-6887-264EC3EF6EA8}"/>
              </a:ext>
            </a:extLst>
          </p:cNvPr>
          <p:cNvSpPr>
            <a:spLocks noGrp="1"/>
          </p:cNvSpPr>
          <p:nvPr>
            <p:ph type="sldNum" sz="quarter" idx="12"/>
          </p:nvPr>
        </p:nvSpPr>
        <p:spPr/>
        <p:txBody>
          <a:bodyPr/>
          <a:lstStyle/>
          <a:p>
            <a:fld id="{3B050929-B96C-4A37-96C4-00C4F4EDFB67}" type="slidenum">
              <a:rPr lang="en-US" smtClean="0"/>
              <a:t>‹#›</a:t>
            </a:fld>
            <a:endParaRPr lang="en-US"/>
          </a:p>
        </p:txBody>
      </p:sp>
    </p:spTree>
    <p:extLst>
      <p:ext uri="{BB962C8B-B14F-4D97-AF65-F5344CB8AC3E}">
        <p14:creationId xmlns:p14="http://schemas.microsoft.com/office/powerpoint/2010/main" val="2675611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052BBF-30BE-8E42-55D8-E754BF4286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3A633B-F616-EED7-7E9B-2B4825B4A4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3126A-A9A2-53FB-ABC2-2D3DB84C97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9BA9C-D13F-49D7-B71B-8AF43F8D4168}" type="datetimeFigureOut">
              <a:rPr lang="en-US" smtClean="0"/>
              <a:t>11/24/2023</a:t>
            </a:fld>
            <a:endParaRPr lang="en-US"/>
          </a:p>
        </p:txBody>
      </p:sp>
      <p:sp>
        <p:nvSpPr>
          <p:cNvPr id="5" name="Footer Placeholder 4">
            <a:extLst>
              <a:ext uri="{FF2B5EF4-FFF2-40B4-BE49-F238E27FC236}">
                <a16:creationId xmlns:a16="http://schemas.microsoft.com/office/drawing/2014/main" id="{2D0CC761-68D7-3C1B-4648-502C6A28E9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16A5C3-5AA9-DB86-E60C-994630FF4E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50929-B96C-4A37-96C4-00C4F4EDFB67}" type="slidenum">
              <a:rPr lang="en-US" smtClean="0"/>
              <a:t>‹#›</a:t>
            </a:fld>
            <a:endParaRPr lang="en-US"/>
          </a:p>
        </p:txBody>
      </p:sp>
    </p:spTree>
    <p:extLst>
      <p:ext uri="{BB962C8B-B14F-4D97-AF65-F5344CB8AC3E}">
        <p14:creationId xmlns:p14="http://schemas.microsoft.com/office/powerpoint/2010/main" val="3871436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052BBF-30BE-8E42-55D8-E754BF4286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3A633B-F616-EED7-7E9B-2B4825B4A4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3126A-A9A2-53FB-ABC2-2D3DB84C97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D0CC761-68D7-3C1B-4648-502C6A28E9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E16A5C3-5AA9-DB86-E60C-994630FF4E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914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052BBF-30BE-8E42-55D8-E754BF4286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3A633B-F616-EED7-7E9B-2B4825B4A4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3126A-A9A2-53FB-ABC2-2D3DB84C97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9BA9C-D13F-49D7-B71B-8AF43F8D4168}"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D0CC761-68D7-3C1B-4648-502C6A28E9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E16A5C3-5AA9-DB86-E60C-994630FF4E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50929-B96C-4A37-96C4-00C4F4EDFB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26818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50.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image" Target="../media/image45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0.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10" Type="http://schemas.openxmlformats.org/officeDocument/2006/relationships/image" Target="../media/image56.png"/><Relationship Id="rId4" Type="http://schemas.openxmlformats.org/officeDocument/2006/relationships/image" Target="../media/image480.png"/><Relationship Id="rId9" Type="http://schemas.openxmlformats.org/officeDocument/2006/relationships/image" Target="../media/image50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2.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audio" Target="../media/audio3.wav"/><Relationship Id="rId7"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3.gif"/><Relationship Id="rId5" Type="http://schemas.openxmlformats.org/officeDocument/2006/relationships/audio" Target="../media/audio5.wav"/><Relationship Id="rId10" Type="http://schemas.openxmlformats.org/officeDocument/2006/relationships/image" Target="../media/image58.png"/><Relationship Id="rId4" Type="http://schemas.openxmlformats.org/officeDocument/2006/relationships/audio" Target="../media/audio4.wav"/></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11" Type="http://schemas.openxmlformats.org/officeDocument/2006/relationships/image" Target="../media/image53.gif"/><Relationship Id="rId5" Type="http://schemas.openxmlformats.org/officeDocument/2006/relationships/image" Target="../media/image52.wmf"/><Relationship Id="rId10" Type="http://schemas.openxmlformats.org/officeDocument/2006/relationships/image" Target="../media/image55.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audio" Target="../media/audio3.wav"/><Relationship Id="rId7"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audio" Target="../media/audio5.wav"/><Relationship Id="rId10" Type="http://schemas.openxmlformats.org/officeDocument/2006/relationships/image" Target="../media/image53.gif"/><Relationship Id="rId4" Type="http://schemas.openxmlformats.org/officeDocument/2006/relationships/audio" Target="../media/audio4.wav"/><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audio" Target="../media/audio3.wav"/><Relationship Id="rId7"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audio" Target="../media/audio5.wav"/><Relationship Id="rId10" Type="http://schemas.openxmlformats.org/officeDocument/2006/relationships/image" Target="../media/image53.gif"/><Relationship Id="rId4" Type="http://schemas.openxmlformats.org/officeDocument/2006/relationships/audio" Target="../media/audio4.wav"/><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audio" Target="../media/audio3.wav"/><Relationship Id="rId7"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audio" Target="../media/audio5.wav"/><Relationship Id="rId10" Type="http://schemas.openxmlformats.org/officeDocument/2006/relationships/image" Target="../media/image53.gif"/><Relationship Id="rId4" Type="http://schemas.openxmlformats.org/officeDocument/2006/relationships/audio" Target="../media/audio4.wav"/><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2.png"/><Relationship Id="rId5" Type="http://schemas.openxmlformats.org/officeDocument/2006/relationships/image" Target="../media/image54.jpeg"/><Relationship Id="rId4"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2.png"/><Relationship Id="rId5" Type="http://schemas.openxmlformats.org/officeDocument/2006/relationships/image" Target="../media/image54.jpeg"/><Relationship Id="rId4"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600.png"/><Relationship Id="rId1" Type="http://schemas.openxmlformats.org/officeDocument/2006/relationships/slideLayout" Target="../slideLayouts/slideLayout24.xml"/><Relationship Id="rId4" Type="http://schemas.openxmlformats.org/officeDocument/2006/relationships/image" Target="../media/image620.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0.png"/><Relationship Id="rId1" Type="http://schemas.openxmlformats.org/officeDocument/2006/relationships/slideLayout" Target="../slideLayouts/slideLayout14.xml"/><Relationship Id="rId4" Type="http://schemas.openxmlformats.org/officeDocument/2006/relationships/image" Target="../media/image650.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63.jpeg"/><Relationship Id="rId1" Type="http://schemas.openxmlformats.org/officeDocument/2006/relationships/slideLayout" Target="../slideLayouts/slideLayout24.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3.jpeg"/><Relationship Id="rId1" Type="http://schemas.openxmlformats.org/officeDocument/2006/relationships/slideLayout" Target="../slideLayouts/slideLayout24.xml"/><Relationship Id="rId5" Type="http://schemas.openxmlformats.org/officeDocument/2006/relationships/image" Target="../media/image88.pn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slideLayout" Target="../slideLayouts/slideLayout19.xml"/><Relationship Id="rId7" Type="http://schemas.openxmlformats.org/officeDocument/2006/relationships/image" Target="../media/image67.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7.png"/><Relationship Id="rId4" Type="http://schemas.openxmlformats.org/officeDocument/2006/relationships/image" Target="../media/image64.jpeg"/><Relationship Id="rId9" Type="http://schemas.openxmlformats.org/officeDocument/2006/relationships/slide" Target="slide7.xml"/></Relationships>
</file>

<file path=ppt/slides/_rels/slide3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101.png"/><Relationship Id="rId3" Type="http://schemas.openxmlformats.org/officeDocument/2006/relationships/slideLayout" Target="../slideLayouts/slideLayout13.xml"/><Relationship Id="rId7" Type="http://schemas.openxmlformats.org/officeDocument/2006/relationships/image" Target="../media/image77.png"/><Relationship Id="rId12" Type="http://schemas.openxmlformats.org/officeDocument/2006/relationships/image" Target="../media/image100.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8.gif"/><Relationship Id="rId11" Type="http://schemas.openxmlformats.org/officeDocument/2006/relationships/image" Target="../media/image99.png"/><Relationship Id="rId5" Type="http://schemas.openxmlformats.org/officeDocument/2006/relationships/image" Target="../media/image79.gif"/><Relationship Id="rId15" Type="http://schemas.openxmlformats.org/officeDocument/2006/relationships/image" Target="../media/image53.gif"/><Relationship Id="rId10" Type="http://schemas.openxmlformats.org/officeDocument/2006/relationships/image" Target="../media/image90.jpeg"/><Relationship Id="rId4" Type="http://schemas.openxmlformats.org/officeDocument/2006/relationships/image" Target="../media/image78.jpeg"/><Relationship Id="rId9" Type="http://schemas.openxmlformats.org/officeDocument/2006/relationships/slide" Target="slide9.xml"/><Relationship Id="rId14" Type="http://schemas.openxmlformats.org/officeDocument/2006/relationships/image" Target="../media/image102.png"/></Relationships>
</file>

<file path=ppt/slides/_rels/slide4.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png"/><Relationship Id="rId1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4.gif"/><Relationship Id="rId12" Type="http://schemas.openxmlformats.org/officeDocument/2006/relationships/image" Target="../media/image10.png"/><Relationship Id="rId17" Type="http://schemas.openxmlformats.org/officeDocument/2006/relationships/image" Target="../media/image12.png"/><Relationship Id="rId2" Type="http://schemas.openxmlformats.org/officeDocument/2006/relationships/slideLayout" Target="../slideLayouts/slideLayout7.xml"/><Relationship Id="rId16" Type="http://schemas.openxmlformats.org/officeDocument/2006/relationships/slide" Target="slide9.xml"/><Relationship Id="rId20" Type="http://schemas.openxmlformats.org/officeDocument/2006/relationships/audio" Target="../media/audio1.wav"/><Relationship Id="rId1" Type="http://schemas.openxmlformats.org/officeDocument/2006/relationships/audio" Target="file:///C:\Documents%20and%20Settings\Administrator\Desktop\This_Old_Man_instrumental.mp3" TargetMode="External"/><Relationship Id="rId6" Type="http://schemas.openxmlformats.org/officeDocument/2006/relationships/slide" Target="slide7.xml"/><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slide" Target="slide8.xml"/><Relationship Id="rId10" Type="http://schemas.openxmlformats.org/officeDocument/2006/relationships/image" Target="../media/image8.png"/><Relationship Id="rId19" Type="http://schemas.openxmlformats.org/officeDocument/2006/relationships/image" Target="../media/image14.jpeg"/><Relationship Id="rId4" Type="http://schemas.openxmlformats.org/officeDocument/2006/relationships/slide" Target="slide5.xml"/><Relationship Id="rId9" Type="http://schemas.openxmlformats.org/officeDocument/2006/relationships/image" Target="../media/image7.gif"/><Relationship Id="rId14" Type="http://schemas.openxmlformats.org/officeDocument/2006/relationships/slide" Target="slide6.xml"/></Relationships>
</file>

<file path=ppt/slides/_rels/slide40.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107.png"/><Relationship Id="rId3" Type="http://schemas.openxmlformats.org/officeDocument/2006/relationships/slideLayout" Target="../slideLayouts/slideLayout13.xml"/><Relationship Id="rId7" Type="http://schemas.openxmlformats.org/officeDocument/2006/relationships/image" Target="../media/image77.png"/><Relationship Id="rId12" Type="http://schemas.openxmlformats.org/officeDocument/2006/relationships/image" Target="../media/image106.png"/><Relationship Id="rId2" Type="http://schemas.openxmlformats.org/officeDocument/2006/relationships/audio" Target="../media/media3.wav"/><Relationship Id="rId16" Type="http://schemas.openxmlformats.org/officeDocument/2006/relationships/image" Target="../media/image53.gif"/><Relationship Id="rId1" Type="http://schemas.microsoft.com/office/2007/relationships/media" Target="../media/media3.wav"/><Relationship Id="rId6" Type="http://schemas.openxmlformats.org/officeDocument/2006/relationships/image" Target="../media/image68.gif"/><Relationship Id="rId11" Type="http://schemas.openxmlformats.org/officeDocument/2006/relationships/image" Target="../media/image105.png"/><Relationship Id="rId5" Type="http://schemas.openxmlformats.org/officeDocument/2006/relationships/image" Target="../media/image79.gif"/><Relationship Id="rId15" Type="http://schemas.openxmlformats.org/officeDocument/2006/relationships/image" Target="../media/image109.png"/><Relationship Id="rId10" Type="http://schemas.openxmlformats.org/officeDocument/2006/relationships/image" Target="../media/image90.jpeg"/><Relationship Id="rId4" Type="http://schemas.openxmlformats.org/officeDocument/2006/relationships/image" Target="../media/image91.jpeg"/><Relationship Id="rId9" Type="http://schemas.openxmlformats.org/officeDocument/2006/relationships/slide" Target="slide22.xml"/><Relationship Id="rId14" Type="http://schemas.openxmlformats.org/officeDocument/2006/relationships/image" Target="../media/image108.png"/></Relationships>
</file>

<file path=ppt/slides/_rels/slide4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Layout" Target="../slideLayouts/slideLayout13.xml"/><Relationship Id="rId7" Type="http://schemas.openxmlformats.org/officeDocument/2006/relationships/image" Target="../media/image77.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8.gif"/><Relationship Id="rId11" Type="http://schemas.openxmlformats.org/officeDocument/2006/relationships/image" Target="../media/image53.gif"/><Relationship Id="rId5" Type="http://schemas.openxmlformats.org/officeDocument/2006/relationships/image" Target="../media/image79.gif"/><Relationship Id="rId10" Type="http://schemas.openxmlformats.org/officeDocument/2006/relationships/image" Target="../media/image90.jpeg"/><Relationship Id="rId4" Type="http://schemas.openxmlformats.org/officeDocument/2006/relationships/image" Target="../media/image91.jpeg"/><Relationship Id="rId9" Type="http://schemas.openxmlformats.org/officeDocument/2006/relationships/slide" Target="slide26.xml"/></Relationships>
</file>

<file path=ppt/slides/_rels/slide4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13.xml"/><Relationship Id="rId7" Type="http://schemas.openxmlformats.org/officeDocument/2006/relationships/image" Target="../media/image68.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79.gif"/><Relationship Id="rId11" Type="http://schemas.openxmlformats.org/officeDocument/2006/relationships/image" Target="../media/image53.gif"/><Relationship Id="rId5" Type="http://schemas.openxmlformats.org/officeDocument/2006/relationships/image" Target="../media/image91.jpeg"/><Relationship Id="rId10" Type="http://schemas.openxmlformats.org/officeDocument/2006/relationships/image" Target="../media/image90.jpeg"/><Relationship Id="rId4" Type="http://schemas.openxmlformats.org/officeDocument/2006/relationships/audio" Target="../media/audio6.wav"/><Relationship Id="rId9" Type="http://schemas.openxmlformats.org/officeDocument/2006/relationships/image" Target="../media/image8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2.png"/><Relationship Id="rId5" Type="http://schemas.openxmlformats.org/officeDocument/2006/relationships/image" Target="../media/image54.jpeg"/><Relationship Id="rId4" Type="http://schemas.openxmlformats.org/officeDocument/2006/relationships/notesSlide" Target="../notesSlides/notesSlide14.xml"/></Relationships>
</file>

<file path=ppt/slides/_rels/slide4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png"/><Relationship Id="rId7" Type="http://schemas.openxmlformats.org/officeDocument/2006/relationships/image" Target="../media/image123.png"/><Relationship Id="rId12" Type="http://schemas.openxmlformats.org/officeDocument/2006/relationships/image" Target="../media/image127.png"/><Relationship Id="rId2" Type="http://schemas.openxmlformats.org/officeDocument/2006/relationships/image" Target="../media/image92.png"/><Relationship Id="rId1" Type="http://schemas.openxmlformats.org/officeDocument/2006/relationships/slideLayout" Target="../slideLayouts/slideLayout37.xml"/><Relationship Id="rId6" Type="http://schemas.openxmlformats.org/officeDocument/2006/relationships/image" Target="../media/image122.png"/><Relationship Id="rId11" Type="http://schemas.openxmlformats.org/officeDocument/2006/relationships/image" Target="../media/image126.png"/><Relationship Id="rId5" Type="http://schemas.openxmlformats.org/officeDocument/2006/relationships/image" Target="../media/image112.png"/><Relationship Id="rId10" Type="http://schemas.openxmlformats.org/officeDocument/2006/relationships/image" Target="../media/image115.png"/><Relationship Id="rId4" Type="http://schemas.openxmlformats.org/officeDocument/2006/relationships/image" Target="../media/image121.png"/><Relationship Id="rId9" Type="http://schemas.openxmlformats.org/officeDocument/2006/relationships/image" Target="../media/image125.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36.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93.jpeg"/></Relationships>
</file>

<file path=ppt/slides/_rels/slide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6.xml"/><Relationship Id="rId4" Type="http://schemas.openxmlformats.org/officeDocument/2006/relationships/image" Target="../media/image138.png"/></Relationships>
</file>

<file path=ppt/slides/_rels/slide5.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0.png"/><Relationship Id="rId4" Type="http://schemas.openxmlformats.org/officeDocument/2006/relationships/slide" Target="slide4.xml"/><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149.png"/><Relationship Id="rId17" Type="http://schemas.openxmlformats.org/officeDocument/2006/relationships/image" Target="../media/image154.png"/><Relationship Id="rId2" Type="http://schemas.openxmlformats.org/officeDocument/2006/relationships/image" Target="../media/image139.png"/><Relationship Id="rId16" Type="http://schemas.openxmlformats.org/officeDocument/2006/relationships/image" Target="../media/image153.png"/><Relationship Id="rId1" Type="http://schemas.openxmlformats.org/officeDocument/2006/relationships/slideLayout" Target="../slideLayouts/slideLayout36.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5" Type="http://schemas.openxmlformats.org/officeDocument/2006/relationships/image" Target="../media/image15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 Id="rId14" Type="http://schemas.openxmlformats.org/officeDocument/2006/relationships/image" Target="../media/image151.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94.jpeg"/><Relationship Id="rId2" Type="http://schemas.openxmlformats.org/officeDocument/2006/relationships/image" Target="../media/image155.png"/><Relationship Id="rId1" Type="http://schemas.openxmlformats.org/officeDocument/2006/relationships/slideLayout" Target="../slideLayouts/slideLayout36.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2.png"/><Relationship Id="rId5" Type="http://schemas.openxmlformats.org/officeDocument/2006/relationships/image" Target="../media/image54.jpeg"/><Relationship Id="rId4" Type="http://schemas.openxmlformats.org/officeDocument/2006/relationships/notesSlide" Target="../notesSlides/notesSlide18.xml"/></Relationships>
</file>

<file path=ppt/slides/_rels/slide5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4.xml"/><Relationship Id="rId7" Type="http://schemas.openxmlformats.org/officeDocument/2006/relationships/image" Target="../media/image19.gif"/><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30.png"/><Relationship Id="rId3" Type="http://schemas.openxmlformats.org/officeDocument/2006/relationships/slide" Target="slide4.xml"/><Relationship Id="rId7" Type="http://schemas.openxmlformats.org/officeDocument/2006/relationships/image" Target="../media/image18.png"/><Relationship Id="rId12"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0.pn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slide" Target="slide4.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een nature border with grass and flower Vector Image"/>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bwMode="auto">
          <a:xfrm>
            <a:off x="0" y="45490"/>
            <a:ext cx="12192000" cy="68432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332" y="1353205"/>
            <a:ext cx="11993336" cy="1446550"/>
          </a:xfrm>
          <a:prstGeom prst="rect">
            <a:avLst/>
          </a:prstGeom>
          <a:noFill/>
        </p:spPr>
        <p:txBody>
          <a:bodyPr wrap="square" rtlCol="0">
            <a:spAutoFit/>
          </a:bodyPr>
          <a:lstStyle/>
          <a:p>
            <a:pPr algn="ctr"/>
            <a:r>
              <a:rPr lang="nl-NL" sz="4400" b="1" dirty="0">
                <a:solidFill>
                  <a:srgbClr val="FF0000"/>
                </a:solidFill>
                <a:latin typeface="Times New Roman" pitchFamily="18" charset="0"/>
                <a:cs typeface="Times New Roman" pitchFamily="18" charset="0"/>
              </a:rPr>
              <a:t>NHIỆT LIỆT CHÀO MỪNG CÁC THẦY CÔ GIÁO VỀ DỰ GIỜ THĂM LỚP</a:t>
            </a:r>
            <a:endParaRPr lang="vi-VN" sz="4400" dirty="0">
              <a:solidFill>
                <a:srgbClr val="FF0000"/>
              </a:solidFill>
              <a:latin typeface="Times New Roman" pitchFamily="18" charset="0"/>
              <a:cs typeface="Times New Roman" pitchFamily="18" charset="0"/>
            </a:endParaRPr>
          </a:p>
        </p:txBody>
      </p:sp>
      <p:sp>
        <p:nvSpPr>
          <p:cNvPr id="2" name="TextBox 1"/>
          <p:cNvSpPr txBox="1"/>
          <p:nvPr/>
        </p:nvSpPr>
        <p:spPr>
          <a:xfrm>
            <a:off x="202990" y="133861"/>
            <a:ext cx="11989010" cy="954107"/>
          </a:xfrm>
          <a:prstGeom prst="rect">
            <a:avLst/>
          </a:prstGeom>
          <a:noFill/>
        </p:spPr>
        <p:txBody>
          <a:bodyPr wrap="square" rtlCol="0">
            <a:spAutoFit/>
          </a:bodyPr>
          <a:lstStyle/>
          <a:p>
            <a:pPr algn="ctr"/>
            <a:r>
              <a:rPr lang="en-US" sz="2800" b="1" dirty="0">
                <a:solidFill>
                  <a:prstClr val="black"/>
                </a:solidFill>
                <a:latin typeface="Times New Roman" pitchFamily="18" charset="0"/>
                <a:cs typeface="Times New Roman" pitchFamily="18" charset="0"/>
              </a:rPr>
              <a:t>TRƯỜNG THCS QUANG HANH</a:t>
            </a:r>
          </a:p>
          <a:p>
            <a:pPr algn="ctr"/>
            <a:r>
              <a:rPr lang="en-US" sz="2800" b="1" dirty="0" err="1">
                <a:solidFill>
                  <a:prstClr val="black"/>
                </a:solidFill>
                <a:latin typeface="Times New Roman" pitchFamily="18" charset="0"/>
                <a:cs typeface="Times New Roman" pitchFamily="18" charset="0"/>
              </a:rPr>
              <a:t>Lớp</a:t>
            </a:r>
            <a:r>
              <a:rPr lang="en-US" sz="2800" b="1" dirty="0">
                <a:solidFill>
                  <a:prstClr val="black"/>
                </a:solidFill>
                <a:latin typeface="Times New Roman" pitchFamily="18" charset="0"/>
                <a:cs typeface="Times New Roman" pitchFamily="18" charset="0"/>
              </a:rPr>
              <a:t> 7A5</a:t>
            </a:r>
            <a:endParaRPr lang="vi-VN"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94989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BADA7C-3FAC-07D1-2D54-F5C1FB7D2A73}"/>
              </a:ext>
            </a:extLst>
          </p:cNvPr>
          <p:cNvSpPr txBox="1"/>
          <p:nvPr/>
        </p:nvSpPr>
        <p:spPr>
          <a:xfrm>
            <a:off x="4735121" y="707659"/>
            <a:ext cx="9803130" cy="492443"/>
          </a:xfrm>
          <a:prstGeom prst="rect">
            <a:avLst/>
          </a:prstGeom>
          <a:noFill/>
        </p:spPr>
        <p:txBody>
          <a:bodyPr wrap="square">
            <a:spAutoFit/>
          </a:bodyPr>
          <a:lstStyle/>
          <a:p>
            <a:r>
              <a:rPr lang="en-US" sz="2600" b="1" dirty="0" err="1">
                <a:solidFill>
                  <a:srgbClr val="00B050"/>
                </a:solidFill>
                <a:effectLst/>
                <a:latin typeface="Times New Roman" panose="02020603050405020304" pitchFamily="18" charset="0"/>
                <a:ea typeface="Times New Roman" panose="02020603050405020304" pitchFamily="18" charset="0"/>
              </a:rPr>
              <a:t>Định</a:t>
            </a:r>
            <a:r>
              <a:rPr lang="en-US" sz="2600" b="1" dirty="0">
                <a:solidFill>
                  <a:srgbClr val="00B050"/>
                </a:solidFill>
                <a:effectLst/>
                <a:latin typeface="Times New Roman" panose="02020603050405020304" pitchFamily="18" charset="0"/>
                <a:ea typeface="Times New Roman" panose="02020603050405020304" pitchFamily="18" charset="0"/>
              </a:rPr>
              <a:t> </a:t>
            </a:r>
            <a:r>
              <a:rPr lang="en-US" sz="2600" b="1" dirty="0" err="1">
                <a:solidFill>
                  <a:srgbClr val="00B050"/>
                </a:solidFill>
                <a:effectLst/>
                <a:latin typeface="Times New Roman" panose="02020603050405020304" pitchFamily="18" charset="0"/>
                <a:ea typeface="Times New Roman" panose="02020603050405020304" pitchFamily="18" charset="0"/>
              </a:rPr>
              <a:t>nghĩa</a:t>
            </a:r>
            <a:r>
              <a:rPr lang="en-US" sz="2600" b="1" dirty="0">
                <a:solidFill>
                  <a:srgbClr val="00B050"/>
                </a:solidFill>
                <a:effectLst/>
                <a:latin typeface="Times New Roman" panose="02020603050405020304" pitchFamily="18" charset="0"/>
                <a:ea typeface="Times New Roman" panose="02020603050405020304" pitchFamily="18" charset="0"/>
              </a:rPr>
              <a:t>:</a:t>
            </a:r>
            <a:endParaRPr lang="en-US" sz="260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07C7DDB-B7A4-D1DD-A2B9-31DE9A5DB201}"/>
                  </a:ext>
                </a:extLst>
              </p:cNvPr>
              <p:cNvSpPr txBox="1"/>
              <p:nvPr/>
            </p:nvSpPr>
            <p:spPr>
              <a:xfrm>
                <a:off x="2358621" y="2796361"/>
                <a:ext cx="7474755" cy="751296"/>
              </a:xfrm>
              <a:prstGeom prst="rect">
                <a:avLst/>
              </a:prstGeom>
              <a:noFill/>
            </p:spPr>
            <p:txBody>
              <a:bodyPr wrap="square">
                <a:spAutoFit/>
              </a:bodyPr>
              <a:lstStyle/>
              <a:p>
                <a:r>
                  <a:rPr lang="en-US" sz="2600" dirty="0" err="1">
                    <a:effectLst/>
                    <a:latin typeface="Times New Roman" panose="02020603050405020304" pitchFamily="18" charset="0"/>
                    <a:ea typeface="Times New Roman" panose="02020603050405020304" pitchFamily="18" charset="0"/>
                  </a:rPr>
                  <a:t>Tỉ</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lệ</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thức</a:t>
                </a:r>
                <a:r>
                  <a:rPr lang="en-US" sz="2600" dirty="0">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i="1">
                            <a:latin typeface="Cambria Math" panose="02040503050406030204" pitchFamily="18" charset="0"/>
                            <a:ea typeface="Yu Mincho" panose="02020400000000000000" pitchFamily="18" charset="-128"/>
                            <a:cs typeface="Times New Roman" panose="02020603050405020304" pitchFamily="18" charset="0"/>
                          </a:rPr>
                        </m:ctrlPr>
                      </m:fPr>
                      <m:num>
                        <m:r>
                          <a:rPr lang="en-US" sz="3200" i="1">
                            <a:latin typeface="Cambria Math" panose="02040503050406030204" pitchFamily="18" charset="0"/>
                            <a:ea typeface="Yu Mincho" panose="02020400000000000000" pitchFamily="18" charset="-128"/>
                            <a:cs typeface="Times New Roman" panose="02020603050405020304" pitchFamily="18" charset="0"/>
                          </a:rPr>
                          <m:t>𝑎</m:t>
                        </m:r>
                      </m:num>
                      <m:den>
                        <m:r>
                          <a:rPr lang="en-US" sz="3200" i="1">
                            <a:latin typeface="Cambria Math" panose="02040503050406030204" pitchFamily="18" charset="0"/>
                            <a:ea typeface="Yu Mincho" panose="02020400000000000000" pitchFamily="18" charset="-128"/>
                            <a:cs typeface="Times New Roman" panose="02020603050405020304" pitchFamily="18" charset="0"/>
                          </a:rPr>
                          <m:t>𝑏</m:t>
                        </m:r>
                      </m:den>
                    </m:f>
                    <m:r>
                      <a:rPr lang="en-US" sz="3200" i="1">
                        <a:latin typeface="Cambria Math" panose="02040503050406030204" pitchFamily="18" charset="0"/>
                        <a:ea typeface="Yu Mincho" panose="02020400000000000000" pitchFamily="18" charset="-128"/>
                        <a:cs typeface="Times New Roman" panose="02020603050405020304" pitchFamily="18" charset="0"/>
                      </a:rPr>
                      <m:t>=</m:t>
                    </m:r>
                    <m:f>
                      <m:fPr>
                        <m:ctrlPr>
                          <a:rPr lang="en-US" sz="3200" i="1">
                            <a:latin typeface="Cambria Math" panose="02040503050406030204" pitchFamily="18" charset="0"/>
                            <a:ea typeface="Yu Mincho" panose="02020400000000000000" pitchFamily="18" charset="-128"/>
                            <a:cs typeface="Times New Roman" panose="02020603050405020304" pitchFamily="18" charset="0"/>
                          </a:rPr>
                        </m:ctrlPr>
                      </m:fPr>
                      <m:num>
                        <m:r>
                          <a:rPr lang="en-US" sz="3200" i="1">
                            <a:latin typeface="Cambria Math" panose="02040503050406030204" pitchFamily="18" charset="0"/>
                            <a:ea typeface="Yu Mincho" panose="02020400000000000000" pitchFamily="18" charset="-128"/>
                            <a:cs typeface="Times New Roman" panose="02020603050405020304" pitchFamily="18" charset="0"/>
                          </a:rPr>
                          <m:t>𝑐</m:t>
                        </m:r>
                      </m:num>
                      <m:den>
                        <m:r>
                          <a:rPr lang="en-US" sz="3200" i="1">
                            <a:latin typeface="Cambria Math" panose="02040503050406030204" pitchFamily="18" charset="0"/>
                            <a:ea typeface="Yu Mincho" panose="02020400000000000000" pitchFamily="18" charset="-128"/>
                            <a:cs typeface="Times New Roman" panose="02020603050405020304" pitchFamily="18" charset="0"/>
                          </a:rPr>
                          <m:t>𝑑</m:t>
                        </m:r>
                      </m:den>
                    </m:f>
                  </m:oMath>
                </a14:m>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còn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được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viết</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là</a:t>
                </a:r>
                <a:r>
                  <a:rPr lang="en-US" sz="2600" dirty="0">
                    <a:effectLst/>
                    <a:latin typeface="Times New Roman" panose="02020603050405020304" pitchFamily="18" charset="0"/>
                    <a:ea typeface="Times New Roman" panose="02020603050405020304" pitchFamily="18" charset="0"/>
                  </a:rPr>
                  <a:t> </a:t>
                </a:r>
                <a:r>
                  <a:rPr lang="en-US" sz="2600" b="1" i="1" dirty="0">
                    <a:effectLst/>
                    <a:latin typeface="Times New Roman" panose="02020603050405020304" pitchFamily="18" charset="0"/>
                    <a:ea typeface="Times New Roman" panose="02020603050405020304" pitchFamily="18" charset="0"/>
                  </a:rPr>
                  <a:t>a : b = c : d</a:t>
                </a:r>
                <a:endParaRPr lang="en-US" sz="2600" b="1" dirty="0">
                  <a:effectLst/>
                  <a:latin typeface="Times New Roman" panose="02020603050405020304" pitchFamily="18" charset="0"/>
                  <a:ea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07C7DDB-B7A4-D1DD-A2B9-31DE9A5DB201}"/>
                  </a:ext>
                </a:extLst>
              </p:cNvPr>
              <p:cNvSpPr txBox="1">
                <a:spLocks noRot="1" noChangeAspect="1" noMove="1" noResize="1" noEditPoints="1" noAdjustHandles="1" noChangeArrowheads="1" noChangeShapeType="1" noTextEdit="1"/>
              </p:cNvSpPr>
              <p:nvPr/>
            </p:nvSpPr>
            <p:spPr>
              <a:xfrm>
                <a:off x="2358621" y="2796361"/>
                <a:ext cx="7474755" cy="751296"/>
              </a:xfrm>
              <a:prstGeom prst="rect">
                <a:avLst/>
              </a:prstGeom>
              <a:blipFill>
                <a:blip r:embed="rId2"/>
                <a:stretch>
                  <a:fillRect l="-1468" b="-2439"/>
                </a:stretch>
              </a:blipFill>
            </p:spPr>
            <p:txBody>
              <a:bodyPr/>
              <a:lstStyle/>
              <a:p>
                <a:r>
                  <a:rPr lang="en-US">
                    <a:noFill/>
                  </a:rPr>
                  <a:t> </a:t>
                </a:r>
              </a:p>
            </p:txBody>
          </p:sp>
        </mc:Fallback>
      </mc:AlternateContent>
      <p:sp>
        <p:nvSpPr>
          <p:cNvPr id="9" name="Rectangle 2">
            <a:extLst>
              <a:ext uri="{FF2B5EF4-FFF2-40B4-BE49-F238E27FC236}">
                <a16:creationId xmlns:a16="http://schemas.microsoft.com/office/drawing/2014/main" id="{338DFE08-4989-F676-21F0-3B86F1AFF97A}"/>
              </a:ext>
            </a:extLst>
          </p:cNvPr>
          <p:cNvSpPr>
            <a:spLocks noChangeArrowheads="1"/>
          </p:cNvSpPr>
          <p:nvPr/>
        </p:nvSpPr>
        <p:spPr bwMode="auto">
          <a:xfrm>
            <a:off x="1741062" y="3743449"/>
            <a:ext cx="210982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kumimoji="0" lang="en-US" altLang="en-US" sz="2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6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altLang="en-US" sz="2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Object 9">
                <a:extLst>
                  <a:ext uri="{FF2B5EF4-FFF2-40B4-BE49-F238E27FC236}">
                    <a16:creationId xmlns:a16="http://schemas.microsoft.com/office/drawing/2014/main" id="{2554D1E9-53F0-03F5-4F1A-07D11A00A5A2}"/>
                  </a:ext>
                </a:extLst>
              </p:cNvPr>
              <p:cNvSpPr txBox="1"/>
              <p:nvPr/>
            </p:nvSpPr>
            <p:spPr bwMode="auto">
              <a:xfrm>
                <a:off x="2881780" y="3645632"/>
                <a:ext cx="7197889" cy="92829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2400" i="1" smtClean="0">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rPr>
                            <m:t>14</m:t>
                          </m:r>
                        </m:num>
                        <m:den>
                          <m:r>
                            <a:rPr lang="en-US" sz="2400" i="1">
                              <a:solidFill>
                                <a:srgbClr val="000000"/>
                              </a:solidFill>
                              <a:latin typeface="Cambria Math" panose="02040503050406030204" pitchFamily="18" charset="0"/>
                            </a:rPr>
                            <m:t>8</m:t>
                          </m:r>
                        </m:den>
                      </m:f>
                      <m:r>
                        <a:rPr lang="en-US" sz="2400" i="1">
                          <a:solidFill>
                            <a:srgbClr val="000000"/>
                          </a:solidFill>
                          <a:latin typeface="Cambria Math" panose="02040503050406030204" pitchFamily="18" charset="0"/>
                        </a:rPr>
                        <m:t>=</m:t>
                      </m:r>
                      <m:r>
                        <a:rPr lang="en-US" sz="2400" i="0">
                          <a:solidFill>
                            <a:srgbClr val="000000"/>
                          </a:solidFill>
                          <a:latin typeface="Cambria Math" panose="02040503050406030204" pitchFamily="18" charset="0"/>
                        </a:rPr>
                        <m:t> </m:t>
                      </m:r>
                      <m:f>
                        <m:fPr>
                          <m:ctrlPr>
                            <a:rPr lang="en-US" sz="2400" i="1">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rPr>
                            <m:t>7</m:t>
                          </m:r>
                        </m:num>
                        <m:den>
                          <m:r>
                            <a:rPr lang="en-US" sz="2400" i="1">
                              <a:solidFill>
                                <a:srgbClr val="000000"/>
                              </a:solidFill>
                              <a:latin typeface="Cambria Math" panose="02040503050406030204" pitchFamily="18" charset="0"/>
                            </a:rPr>
                            <m:t>4</m:t>
                          </m:r>
                        </m:den>
                      </m:f>
                      <m:r>
                        <a:rPr lang="en-US" sz="2400" i="1">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 </m:t>
                      </m:r>
                      <m:f>
                        <m:fPr>
                          <m:ctrlPr>
                            <a:rPr lang="en-US" sz="2400" i="1" smtClean="0">
                              <a:solidFill>
                                <a:srgbClr val="FF0000"/>
                              </a:solidFill>
                              <a:latin typeface="Cambria Math" panose="02040503050406030204" pitchFamily="18" charset="0"/>
                            </a:rPr>
                          </m:ctrlPr>
                        </m:fPr>
                        <m:num>
                          <m:r>
                            <a:rPr lang="en-US" sz="2400" i="1">
                              <a:solidFill>
                                <a:srgbClr val="FF0000"/>
                              </a:solidFill>
                              <a:latin typeface="Cambria Math" panose="02040503050406030204" pitchFamily="18" charset="0"/>
                            </a:rPr>
                            <m:t>0,2</m:t>
                          </m:r>
                        </m:num>
                        <m:den>
                          <m:r>
                            <a:rPr lang="en-US" sz="2400" i="1">
                              <a:solidFill>
                                <a:srgbClr val="FF0000"/>
                              </a:solidFill>
                              <a:latin typeface="Cambria Math" panose="02040503050406030204" pitchFamily="18" charset="0"/>
                            </a:rPr>
                            <m:t>0,3</m:t>
                          </m:r>
                        </m:den>
                      </m:f>
                      <m:r>
                        <a:rPr lang="en-US" sz="2400" i="1">
                          <a:solidFill>
                            <a:srgbClr val="FF0000"/>
                          </a:solidFill>
                          <a:latin typeface="Cambria Math" panose="02040503050406030204" pitchFamily="18" charset="0"/>
                        </a:rPr>
                        <m:t>=</m:t>
                      </m:r>
                      <m:f>
                        <m:fPr>
                          <m:ctrlPr>
                            <a:rPr lang="en-US" sz="2400" i="1">
                              <a:solidFill>
                                <a:srgbClr val="FF0000"/>
                              </a:solidFill>
                              <a:latin typeface="Cambria Math" panose="02040503050406030204" pitchFamily="18" charset="0"/>
                            </a:rPr>
                          </m:ctrlPr>
                        </m:fPr>
                        <m:num>
                          <m:r>
                            <a:rPr lang="en-US" sz="2400" i="1">
                              <a:solidFill>
                                <a:srgbClr val="FF0000"/>
                              </a:solidFill>
                              <a:latin typeface="Cambria Math" panose="02040503050406030204" pitchFamily="18" charset="0"/>
                            </a:rPr>
                            <m:t>2</m:t>
                          </m:r>
                        </m:num>
                        <m:den>
                          <m:r>
                            <a:rPr lang="en-US" sz="2400" i="1">
                              <a:solidFill>
                                <a:srgbClr val="FF0000"/>
                              </a:solidFill>
                              <a:latin typeface="Cambria Math" panose="02040503050406030204" pitchFamily="18" charset="0"/>
                            </a:rPr>
                            <m:t>3</m:t>
                          </m:r>
                        </m:den>
                      </m:f>
                      <m:r>
                        <a:rPr lang="en-US" sz="2400" i="1">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2</m:t>
                      </m:r>
                      <m:f>
                        <m:fPr>
                          <m:ctrlPr>
                            <a:rPr lang="en-US" sz="2400" i="1">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rPr>
                            <m:t>2</m:t>
                          </m:r>
                        </m:num>
                        <m:den>
                          <m:r>
                            <a:rPr lang="en-US" sz="2400" i="1">
                              <a:solidFill>
                                <a:srgbClr val="000000"/>
                              </a:solidFill>
                              <a:latin typeface="Cambria Math" panose="02040503050406030204" pitchFamily="18" charset="0"/>
                            </a:rPr>
                            <m:t>3</m:t>
                          </m:r>
                        </m:den>
                      </m:f>
                      <m:r>
                        <a:rPr lang="en-US" sz="2400" b="0" i="1" smtClean="0">
                          <a:solidFill>
                            <a:srgbClr val="000000"/>
                          </a:solidFill>
                          <a:latin typeface="Cambria Math" panose="02040503050406030204" pitchFamily="18" charset="0"/>
                        </a:rPr>
                        <m:t>:3</m:t>
                      </m:r>
                      <m:r>
                        <a:rPr lang="en-US" sz="2400" i="1">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rPr>
                            <m:t>2</m:t>
                          </m:r>
                        </m:num>
                        <m:den>
                          <m:r>
                            <a:rPr lang="en-US" sz="2400" b="0" i="1" smtClean="0">
                              <a:solidFill>
                                <a:srgbClr val="000000"/>
                              </a:solidFill>
                              <a:latin typeface="Cambria Math" panose="02040503050406030204" pitchFamily="18" charset="0"/>
                            </a:rPr>
                            <m:t>9</m:t>
                          </m:r>
                        </m:den>
                      </m:f>
                      <m:r>
                        <a:rPr lang="en-US" sz="2400" b="0" i="1" smtClean="0">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r>
                            <a:rPr lang="en-US" sz="2400" b="0" i="1" smtClean="0">
                              <a:solidFill>
                                <a:srgbClr val="000000"/>
                              </a:solidFill>
                              <a:latin typeface="Cambria Math" panose="02040503050406030204" pitchFamily="18" charset="0"/>
                            </a:rPr>
                            <m:t>1</m:t>
                          </m:r>
                        </m:num>
                        <m:den>
                          <m:r>
                            <a:rPr lang="en-US" sz="2400" b="0" i="1" smtClean="0">
                              <a:solidFill>
                                <a:srgbClr val="000000"/>
                              </a:solidFill>
                              <a:latin typeface="Cambria Math" panose="02040503050406030204" pitchFamily="18" charset="0"/>
                            </a:rPr>
                            <m:t>4</m:t>
                          </m:r>
                        </m:den>
                      </m:f>
                      <m:r>
                        <a:rPr lang="en-US" sz="2400" b="0" i="1" smtClean="0">
                          <a:solidFill>
                            <a:srgbClr val="000000"/>
                          </a:solidFill>
                          <a:latin typeface="Cambria Math" panose="02040503050406030204" pitchFamily="18" charset="0"/>
                        </a:rPr>
                        <m:t>;</m:t>
                      </m:r>
                      <m:r>
                        <a:rPr lang="en-US" sz="2400" b="0" i="1" smtClean="0">
                          <a:solidFill>
                            <a:srgbClr val="FF0000"/>
                          </a:solidFill>
                          <a:latin typeface="Cambria Math" panose="02040503050406030204" pitchFamily="18" charset="0"/>
                        </a:rPr>
                        <m:t>0,1:2=0,5:10</m:t>
                      </m:r>
                      <m:r>
                        <a:rPr lang="en-US" sz="2400" b="0" i="1" smtClean="0">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m:t>
                      </m:r>
                    </m:oMath>
                  </m:oMathPara>
                </a14:m>
                <a:endParaRPr lang="en-US" sz="2400" dirty="0"/>
              </a:p>
            </p:txBody>
          </p:sp>
        </mc:Choice>
        <mc:Fallback xmlns="">
          <p:sp>
            <p:nvSpPr>
              <p:cNvPr id="10" name="Object 9">
                <a:extLst>
                  <a:ext uri="{FF2B5EF4-FFF2-40B4-BE49-F238E27FC236}">
                    <a16:creationId xmlns:a16="http://schemas.microsoft.com/office/drawing/2014/main" id="{2554D1E9-53F0-03F5-4F1A-07D11A00A5A2}"/>
                  </a:ext>
                </a:extLst>
              </p:cNvPr>
              <p:cNvSpPr txBox="1">
                <a:spLocks noRot="1" noChangeAspect="1" noMove="1" noResize="1" noEditPoints="1" noAdjustHandles="1" noChangeArrowheads="1" noChangeShapeType="1" noTextEdit="1"/>
              </p:cNvSpPr>
              <p:nvPr/>
            </p:nvSpPr>
            <p:spPr bwMode="auto">
              <a:xfrm>
                <a:off x="2881780" y="3645632"/>
                <a:ext cx="7197889" cy="92829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Hộp Văn bản 50">
                <a:extLst>
                  <a:ext uri="{FF2B5EF4-FFF2-40B4-BE49-F238E27FC236}">
                    <a16:creationId xmlns:a16="http://schemas.microsoft.com/office/drawing/2014/main" id="{0228B6E9-B95E-998B-66FC-DDEF61C381EB}"/>
                  </a:ext>
                </a:extLst>
              </p:cNvPr>
              <p:cNvSpPr txBox="1"/>
              <p:nvPr/>
            </p:nvSpPr>
            <p:spPr>
              <a:xfrm>
                <a:off x="1841204" y="1552600"/>
                <a:ext cx="8509591" cy="979205"/>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lnSpc>
                    <a:spcPct val="150000"/>
                  </a:lnSpc>
                  <a:spcBef>
                    <a:spcPts val="0"/>
                  </a:spcBef>
                  <a:spcAft>
                    <a:spcPts val="6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800" i="1">
                            <a:effectLst/>
                            <a:latin typeface="Cambria Math" panose="02040503050406030204" pitchFamily="18" charset="0"/>
                            <a:ea typeface="Calibri" panose="020F0502020204030204" pitchFamily="34" charset="0"/>
                            <a:cs typeface="Times New Roman" panose="02020603050405020304" pitchFamily="18" charset="0"/>
                          </a:rPr>
                          <m:t>𝑏</m:t>
                        </m:r>
                      </m:den>
                    </m:f>
                  </m:oMath>
                </a14:m>
                <a:r>
                  <a:rPr lang="en-US" sz="2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2800" dirty="0">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2800" i="1">
                            <a:effectLst/>
                            <a:latin typeface="Cambria Math" panose="02040503050406030204" pitchFamily="18" charset="0"/>
                            <a:ea typeface="Yu Mincho" panose="02020400000000000000" pitchFamily="18" charset="-128"/>
                            <a:cs typeface="Times New Roman" panose="02020603050405020304" pitchFamily="18" charset="0"/>
                          </a:rPr>
                          <m:t>𝑐</m:t>
                        </m:r>
                      </m:num>
                      <m:den>
                        <m:r>
                          <a:rPr lang="en-US" sz="2800" i="1">
                            <a:effectLst/>
                            <a:latin typeface="Cambria Math" panose="02040503050406030204" pitchFamily="18" charset="0"/>
                            <a:ea typeface="Yu Mincho" panose="02020400000000000000" pitchFamily="18" charset="-128"/>
                            <a:cs typeface="Times New Roman" panose="02020603050405020304" pitchFamily="18" charset="0"/>
                          </a:rPr>
                          <m:t>𝑑</m:t>
                        </m:r>
                      </m:den>
                    </m:f>
                  </m:oMath>
                </a14:m>
                <a:r>
                  <a:rPr lang="en-US" sz="2800" dirty="0">
                    <a:effectLst/>
                    <a:latin typeface="Times New Roman" panose="02020603050405020304" pitchFamily="18" charset="0"/>
                    <a:ea typeface="Yu Mincho" panose="02020400000000000000" pitchFamily="18" charset="-128"/>
                    <a:cs typeface="Times New Roman" panose="02020603050405020304" pitchFamily="18" charset="0"/>
                  </a:rPr>
                  <a:t> , </a:t>
                </a:r>
                <a:r>
                  <a:rPr lang="en-US" sz="2800" dirty="0" err="1">
                    <a:effectLst/>
                    <a:latin typeface="Times New Roman" panose="02020603050405020304" pitchFamily="18" charset="0"/>
                    <a:ea typeface="Yu Mincho" panose="02020400000000000000" pitchFamily="18" charset="-128"/>
                    <a:cs typeface="Times New Roman" panose="02020603050405020304" pitchFamily="18" charset="0"/>
                  </a:rPr>
                  <a:t>viết</a:t>
                </a:r>
                <a:r>
                  <a:rPr lang="en-US" sz="2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effectLst/>
                    <a:latin typeface="Times New Roman" panose="02020603050405020304" pitchFamily="18" charset="0"/>
                    <a:ea typeface="Yu Mincho" panose="02020400000000000000" pitchFamily="18" charset="-128"/>
                    <a:cs typeface="Times New Roman" panose="02020603050405020304" pitchFamily="18" charset="0"/>
                  </a:rPr>
                  <a:t>là</a:t>
                </a:r>
                <a:r>
                  <a:rPr lang="en-US" sz="2800" dirty="0">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2800" i="1">
                            <a:effectLst/>
                            <a:latin typeface="Cambria Math" panose="02040503050406030204" pitchFamily="18" charset="0"/>
                            <a:ea typeface="Yu Mincho" panose="02020400000000000000" pitchFamily="18" charset="-128"/>
                            <a:cs typeface="Times New Roman" panose="02020603050405020304" pitchFamily="18" charset="0"/>
                          </a:rPr>
                          <m:t>𝑎</m:t>
                        </m:r>
                      </m:num>
                      <m:den>
                        <m:r>
                          <a:rPr lang="en-US" sz="2800" i="1">
                            <a:effectLst/>
                            <a:latin typeface="Cambria Math" panose="02040503050406030204" pitchFamily="18" charset="0"/>
                            <a:ea typeface="Yu Mincho" panose="02020400000000000000" pitchFamily="18" charset="-128"/>
                            <a:cs typeface="Times New Roman" panose="02020603050405020304" pitchFamily="18" charset="0"/>
                          </a:rPr>
                          <m:t>𝑏</m:t>
                        </m:r>
                      </m:den>
                    </m:f>
                    <m:r>
                      <a:rPr lang="en-US" sz="28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28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2800" i="1">
                            <a:effectLst/>
                            <a:latin typeface="Cambria Math" panose="02040503050406030204" pitchFamily="18" charset="0"/>
                            <a:ea typeface="Yu Mincho" panose="02020400000000000000" pitchFamily="18" charset="-128"/>
                            <a:cs typeface="Times New Roman" panose="02020603050405020304" pitchFamily="18" charset="0"/>
                          </a:rPr>
                          <m:t>𝑐</m:t>
                        </m:r>
                      </m:num>
                      <m:den>
                        <m:r>
                          <a:rPr lang="en-US" sz="2800" i="1">
                            <a:effectLst/>
                            <a:latin typeface="Cambria Math" panose="02040503050406030204" pitchFamily="18" charset="0"/>
                            <a:ea typeface="Yu Mincho" panose="02020400000000000000" pitchFamily="18" charset="-128"/>
                            <a:cs typeface="Times New Roman" panose="02020603050405020304" pitchFamily="18" charset="0"/>
                          </a:rPr>
                          <m:t>𝑑</m:t>
                        </m:r>
                      </m:den>
                    </m:f>
                  </m:oMath>
                </a14:m>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Hộp Văn bản 50">
                <a:extLst>
                  <a:ext uri="{FF2B5EF4-FFF2-40B4-BE49-F238E27FC236}">
                    <a16:creationId xmlns:a16="http://schemas.microsoft.com/office/drawing/2014/main" id="{0228B6E9-B95E-998B-66FC-DDEF61C381EB}"/>
                  </a:ext>
                </a:extLst>
              </p:cNvPr>
              <p:cNvSpPr txBox="1">
                <a:spLocks noRot="1" noChangeAspect="1" noMove="1" noResize="1" noEditPoints="1" noAdjustHandles="1" noChangeArrowheads="1" noChangeShapeType="1" noTextEdit="1"/>
              </p:cNvSpPr>
              <p:nvPr/>
            </p:nvSpPr>
            <p:spPr>
              <a:xfrm>
                <a:off x="1841204" y="1552600"/>
                <a:ext cx="8509591" cy="979205"/>
              </a:xfrm>
              <a:prstGeom prst="roundRect">
                <a:avLst/>
              </a:prstGeom>
              <a:blipFill>
                <a:blip r:embed="rId4"/>
                <a:stretch>
                  <a:fillRect l="-858" b="-1852"/>
                </a:stretch>
              </a:blipFill>
            </p:spPr>
            <p:txBody>
              <a:bodyPr/>
              <a:lstStyle/>
              <a:p>
                <a:r>
                  <a:rPr lang="en-US">
                    <a:noFill/>
                  </a:rPr>
                  <a:t> </a:t>
                </a:r>
              </a:p>
            </p:txBody>
          </p:sp>
        </mc:Fallback>
      </mc:AlternateContent>
    </p:spTree>
    <p:extLst>
      <p:ext uri="{BB962C8B-B14F-4D97-AF65-F5344CB8AC3E}">
        <p14:creationId xmlns:p14="http://schemas.microsoft.com/office/powerpoint/2010/main" val="6723103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4)">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Hộp Văn bản 6">
                <a:extLst>
                  <a:ext uri="{FF2B5EF4-FFF2-40B4-BE49-F238E27FC236}">
                    <a16:creationId xmlns:a16="http://schemas.microsoft.com/office/drawing/2014/main" id="{FF43D1AE-8A37-290D-9437-F32C934F51AE}"/>
                  </a:ext>
                </a:extLst>
              </p:cNvPr>
              <p:cNvSpPr txBox="1"/>
              <p:nvPr/>
            </p:nvSpPr>
            <p:spPr>
              <a:xfrm>
                <a:off x="1487672" y="14307"/>
                <a:ext cx="10048654" cy="1580113"/>
              </a:xfrm>
              <a:prstGeom prst="rect">
                <a:avLst/>
              </a:prstGeom>
              <a:noFill/>
            </p:spPr>
            <p:txBody>
              <a:bodyPr wrap="square" rtlCol="0">
                <a:spAutoFit/>
              </a:bodyPr>
              <a:lstStyle/>
              <a:p>
                <a:pPr algn="just">
                  <a:lnSpc>
                    <a:spcPct val="150000"/>
                  </a:lnSpc>
                </a:pPr>
                <a:r>
                  <a:rPr lang="en-US" sz="2800" b="1" i="1" dirty="0" err="1">
                    <a:latin typeface="Times New Roman" panose="02020603050405020304" pitchFamily="18" charset="0"/>
                    <a:cs typeface="Times New Roman" panose="02020603050405020304" pitchFamily="18" charset="0"/>
                  </a:rPr>
                  <a:t>Ví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dụ</a:t>
                </a:r>
                <a:r>
                  <a:rPr lang="en-US" sz="2800" b="1" i="1"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a:p>
                <a:pPr algn="just">
                  <a:lnSpc>
                    <a:spcPct val="150000"/>
                  </a:lnSpc>
                </a:pPr>
                <a:r>
                  <a:rPr lang="en-US" sz="2800" dirty="0">
                    <a:latin typeface="Times New Roman" panose="02020603050405020304" pitchFamily="18" charset="0"/>
                    <a:cs typeface="Times New Roman" panose="02020603050405020304" pitchFamily="18" charset="0"/>
                  </a:rPr>
                  <a:t>		a) </a:t>
                </a:r>
                <a14:m>
                  <m:oMath xmlns:m="http://schemas.openxmlformats.org/officeDocument/2006/math">
                    <m:f>
                      <m:fPr>
                        <m:ctrlPr>
                          <a:rPr lang="en-US" sz="280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8</m:t>
                        </m:r>
                      </m:num>
                      <m:den>
                        <m:r>
                          <a:rPr lang="en-US" sz="2800" b="0" i="1" smtClean="0">
                            <a:latin typeface="Cambria Math" panose="02040503050406030204" pitchFamily="18" charset="0"/>
                            <a:cs typeface="Arial" panose="020B0604020202020204" pitchFamily="34" charset="0"/>
                          </a:rPr>
                          <m:t>20</m:t>
                        </m:r>
                      </m:den>
                    </m:f>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14</m:t>
                        </m:r>
                      </m:num>
                      <m:den>
                        <m:r>
                          <a:rPr lang="en-US" sz="2800" b="0" i="1"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35</m:t>
                        </m:r>
                      </m:den>
                    </m:f>
                  </m:oMath>
                </a14:m>
                <a:r>
                  <a:rPr lang="en-US" sz="2800" dirty="0">
                    <a:latin typeface="Times New Roman" panose="02020603050405020304" pitchFamily="18" charset="0"/>
                    <a:cs typeface="Times New Roman" panose="02020603050405020304" pitchFamily="18" charset="0"/>
                  </a:rPr>
                  <a:t>				b) </a:t>
                </a:r>
                <a14:m>
                  <m:oMath xmlns:m="http://schemas.openxmlformats.org/officeDocument/2006/math">
                    <m:f>
                      <m:fPr>
                        <m:ctrlPr>
                          <a:rPr lang="en-US" sz="280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8</m:t>
                        </m:r>
                      </m:num>
                      <m:den>
                        <m:r>
                          <a:rPr lang="en-US" sz="2800" b="0" i="1" smtClean="0">
                            <a:latin typeface="Cambria Math" panose="02040503050406030204" pitchFamily="18" charset="0"/>
                            <a:cs typeface="Arial" panose="020B0604020202020204" pitchFamily="34" charset="0"/>
                          </a:rPr>
                          <m:t>3</m:t>
                        </m:r>
                      </m:den>
                    </m:f>
                    <m:r>
                      <a:rPr lang="en-US" sz="2800" b="0" i="1"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6</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6</m:t>
                    </m:r>
                    <m:r>
                      <a:rPr lang="en-US" sz="2800" b="0" i="1" smtClean="0">
                        <a:latin typeface="Cambria Math" panose="02040503050406030204" pitchFamily="18" charset="0"/>
                        <a:cs typeface="Arial" panose="020B0604020202020204" pitchFamily="34" charset="0"/>
                      </a:rPr>
                      <m:t>:</m:t>
                    </m:r>
                    <m:f>
                      <m:fPr>
                        <m:ctrlPr>
                          <a:rPr lang="en-US" sz="2800" b="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8</m:t>
                        </m:r>
                      </m:num>
                      <m:den>
                        <m:r>
                          <a:rPr lang="en-US" sz="2800" b="0" i="1" smtClean="0">
                            <a:latin typeface="Cambria Math" panose="02040503050406030204" pitchFamily="18" charset="0"/>
                            <a:cs typeface="Arial" panose="020B0604020202020204" pitchFamily="34" charset="0"/>
                          </a:rPr>
                          <m:t>3</m:t>
                        </m:r>
                      </m:den>
                    </m:f>
                  </m:oMath>
                </a14:m>
                <a:endParaRPr lang="en-US" sz="2800" dirty="0">
                  <a:latin typeface="Times New Roman" panose="02020603050405020304" pitchFamily="18" charset="0"/>
                  <a:cs typeface="Times New Roman" panose="02020603050405020304" pitchFamily="18" charset="0"/>
                </a:endParaRPr>
              </a:p>
            </p:txBody>
          </p:sp>
        </mc:Choice>
        <mc:Fallback xmlns="">
          <p:sp>
            <p:nvSpPr>
              <p:cNvPr id="2" name="Hộp Văn bản 6">
                <a:extLst>
                  <a:ext uri="{FF2B5EF4-FFF2-40B4-BE49-F238E27FC236}">
                    <a16:creationId xmlns:a16="http://schemas.microsoft.com/office/drawing/2014/main" id="{FF43D1AE-8A37-290D-9437-F32C934F51AE}"/>
                  </a:ext>
                </a:extLst>
              </p:cNvPr>
              <p:cNvSpPr txBox="1">
                <a:spLocks noRot="1" noChangeAspect="1" noMove="1" noResize="1" noEditPoints="1" noAdjustHandles="1" noChangeArrowheads="1" noChangeShapeType="1" noTextEdit="1"/>
              </p:cNvSpPr>
              <p:nvPr/>
            </p:nvSpPr>
            <p:spPr>
              <a:xfrm>
                <a:off x="1487672" y="14307"/>
                <a:ext cx="10048654" cy="1580113"/>
              </a:xfrm>
              <a:prstGeom prst="rect">
                <a:avLst/>
              </a:prstGeom>
              <a:blipFill>
                <a:blip r:embed="rId2"/>
                <a:stretch>
                  <a:fillRect l="-1214" b="-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Hộp Văn bản 21">
                <a:extLst>
                  <a:ext uri="{FF2B5EF4-FFF2-40B4-BE49-F238E27FC236}">
                    <a16:creationId xmlns:a16="http://schemas.microsoft.com/office/drawing/2014/main" id="{50CB10F6-510E-0502-E75F-012AEDBF90BD}"/>
                  </a:ext>
                </a:extLst>
              </p:cNvPr>
              <p:cNvSpPr txBox="1"/>
              <p:nvPr/>
            </p:nvSpPr>
            <p:spPr>
              <a:xfrm>
                <a:off x="579113" y="1571187"/>
                <a:ext cx="11033774" cy="3352969"/>
              </a:xfrm>
              <a:prstGeom prst="rect">
                <a:avLst/>
              </a:prstGeom>
              <a:noFill/>
            </p:spPr>
            <p:txBody>
              <a:bodyPr wrap="square" rtlCol="0">
                <a:spAutoFit/>
              </a:bodyPr>
              <a:lstStyle/>
              <a:p>
                <a:pPr algn="ctr">
                  <a:spcBef>
                    <a:spcPts val="600"/>
                  </a:spcBef>
                </a:pPr>
                <a:r>
                  <a:rPr lang="en-US" sz="2800" b="1" dirty="0">
                    <a:latin typeface="Times New Roman" panose="02020603050405020304" pitchFamily="18" charset="0"/>
                    <a:cs typeface="Times New Roman" panose="02020603050405020304" pitchFamily="18" charset="0"/>
                  </a:rPr>
                  <a:t>Giải</a:t>
                </a:r>
              </a:p>
              <a:p>
                <a:pPr algn="just">
                  <a:spcBef>
                    <a:spcPts val="600"/>
                  </a:spcBef>
                </a:pPr>
                <a:r>
                  <a:rPr lang="en-US" sz="2800" dirty="0">
                    <a:latin typeface="Times New Roman" panose="02020603050405020304" pitchFamily="18" charset="0"/>
                    <a:cs typeface="Times New Roman" panose="02020603050405020304" pitchFamily="18" charset="0"/>
                  </a:rPr>
                  <a:t>a)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latin typeface="Cambria Math" panose="02040503050406030204" pitchFamily="18" charset="0"/>
                          </a:rPr>
                          <m:t>8</m:t>
                        </m:r>
                      </m:num>
                      <m:den>
                        <m:r>
                          <a:rPr lang="en-US" sz="2800" b="0" i="1" smtClean="0">
                            <a:latin typeface="Cambria Math" panose="02040503050406030204" pitchFamily="18" charset="0"/>
                          </a:rPr>
                          <m:t>20</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d>
                          <m:dPr>
                            <m:ctrlPr>
                              <a:rPr lang="en-US" sz="2800" b="0" i="1" smtClean="0">
                                <a:latin typeface="Cambria Math" panose="02040503050406030204" pitchFamily="18" charset="0"/>
                              </a:rPr>
                            </m:ctrlPr>
                          </m:dPr>
                          <m:e>
                            <m:r>
                              <a:rPr lang="en-US" sz="2800" b="0" i="1" smtClean="0">
                                <a:latin typeface="Cambria Math" panose="02040503050406030204" pitchFamily="18" charset="0"/>
                              </a:rPr>
                              <m:t>−</m:t>
                            </m:r>
                            <m:r>
                              <a:rPr lang="en-US" sz="2800" b="0" i="1" smtClean="0">
                                <a:latin typeface="Cambria Math" panose="02040503050406030204" pitchFamily="18" charset="0"/>
                              </a:rPr>
                              <m:t>8</m:t>
                            </m:r>
                          </m:e>
                        </m:d>
                        <m:r>
                          <a:rPr lang="en-US" sz="2800" b="0" i="1" smtClean="0">
                            <a:latin typeface="Cambria Math" panose="02040503050406030204" pitchFamily="18" charset="0"/>
                          </a:rPr>
                          <m:t>:</m:t>
                        </m:r>
                        <m:r>
                          <a:rPr lang="en-US" sz="2800" b="0" i="1" smtClean="0">
                            <a:latin typeface="Cambria Math" panose="02040503050406030204" pitchFamily="18" charset="0"/>
                          </a:rPr>
                          <m:t>4</m:t>
                        </m:r>
                      </m:num>
                      <m:den>
                        <m:r>
                          <a:rPr lang="en-US" sz="2800" b="0" i="1" smtClean="0">
                            <a:latin typeface="Cambria Math" panose="02040503050406030204" pitchFamily="18" charset="0"/>
                          </a:rPr>
                          <m:t>20</m:t>
                        </m:r>
                        <m:r>
                          <a:rPr lang="en-US" sz="2800" b="0" i="1" smtClean="0">
                            <a:latin typeface="Cambria Math" panose="02040503050406030204" pitchFamily="18" charset="0"/>
                          </a:rPr>
                          <m:t>:</m:t>
                        </m:r>
                        <m:r>
                          <a:rPr lang="en-US" sz="2800" b="0" i="1" smtClean="0">
                            <a:latin typeface="Cambria Math" panose="02040503050406030204" pitchFamily="18" charset="0"/>
                          </a:rPr>
                          <m:t>4</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latin typeface="Cambria Math" panose="02040503050406030204" pitchFamily="18" charset="0"/>
                          </a:rPr>
                          <m:t>2</m:t>
                        </m:r>
                      </m:num>
                      <m:den>
                        <m:r>
                          <a:rPr lang="en-US" sz="2800" b="0" i="1" smtClean="0">
                            <a:latin typeface="Cambria Math" panose="02040503050406030204" pitchFamily="18" charset="0"/>
                          </a:rPr>
                          <m:t>5</m:t>
                        </m:r>
                      </m:den>
                    </m:f>
                  </m:oMath>
                </a14:m>
                <a:r>
                  <a:rPr lang="en-US" sz="28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14</m:t>
                        </m:r>
                      </m:num>
                      <m:den>
                        <m:r>
                          <a:rPr lang="en-US" sz="2800" b="0" i="1"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35</m:t>
                        </m:r>
                      </m:den>
                    </m:f>
                    <m:r>
                      <a:rPr lang="en-US" sz="2800" b="0" i="1" smtClean="0">
                        <a:latin typeface="Cambria Math" panose="02040503050406030204" pitchFamily="18" charset="0"/>
                        <a:cs typeface="Arial" panose="020B0604020202020204" pitchFamily="34" charset="0"/>
                      </a:rPr>
                      <m:t>=</m:t>
                    </m:r>
                    <m:f>
                      <m:fPr>
                        <m:ctrlPr>
                          <a:rPr lang="en-US" sz="2800" b="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14</m:t>
                        </m:r>
                        <m:r>
                          <a:rPr lang="en-US" sz="2800" b="0" i="1"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7</m:t>
                        </m:r>
                        <m:r>
                          <a:rPr lang="en-US" sz="2800" b="0" i="1" smtClean="0">
                            <a:latin typeface="Cambria Math" panose="02040503050406030204" pitchFamily="18" charset="0"/>
                            <a:cs typeface="Arial" panose="020B0604020202020204" pitchFamily="34" charset="0"/>
                          </a:rPr>
                          <m:t>)</m:t>
                        </m:r>
                      </m:num>
                      <m:den>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35</m:t>
                            </m:r>
                          </m:e>
                        </m:d>
                        <m:r>
                          <a:rPr lang="en-US" sz="2800" b="0" i="1"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7</m:t>
                        </m:r>
                        <m:r>
                          <a:rPr lang="en-US" sz="2800" b="0" i="1" smtClean="0">
                            <a:latin typeface="Cambria Math" panose="02040503050406030204" pitchFamily="18" charset="0"/>
                            <a:cs typeface="Arial" panose="020B0604020202020204" pitchFamily="34" charset="0"/>
                          </a:rPr>
                          <m:t>)</m:t>
                        </m:r>
                      </m:den>
                    </m:f>
                    <m:r>
                      <a:rPr lang="en-US" sz="2800" b="0" i="1" smtClean="0">
                        <a:latin typeface="Cambria Math" panose="02040503050406030204" pitchFamily="18" charset="0"/>
                        <a:cs typeface="Arial" panose="020B0604020202020204" pitchFamily="34" charset="0"/>
                      </a:rPr>
                      <m:t>=</m:t>
                    </m:r>
                    <m:f>
                      <m:fPr>
                        <m:ctrlPr>
                          <a:rPr lang="en-US" sz="2800" b="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2</m:t>
                        </m:r>
                      </m:num>
                      <m:den>
                        <m:r>
                          <a:rPr lang="en-US" sz="2800" b="0" i="1" smtClean="0">
                            <a:latin typeface="Cambria Math" panose="02040503050406030204" pitchFamily="18" charset="0"/>
                            <a:cs typeface="Arial" panose="020B0604020202020204" pitchFamily="34" charset="0"/>
                          </a:rPr>
                          <m:t>5</m:t>
                        </m:r>
                      </m:den>
                    </m:f>
                  </m:oMath>
                </a14:m>
                <a:endParaRPr lang="en-US" sz="2800" dirty="0">
                  <a:latin typeface="Times New Roman" panose="02020603050405020304" pitchFamily="18" charset="0"/>
                  <a:cs typeface="Times New Roman" panose="02020603050405020304" pitchFamily="18" charset="0"/>
                </a:endParaRPr>
              </a:p>
              <a:p>
                <a:pPr algn="just">
                  <a:spcBef>
                    <a:spcPts val="600"/>
                  </a:spcBef>
                </a:pP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latin typeface="Cambria Math" panose="02040503050406030204" pitchFamily="18" charset="0"/>
                          </a:rPr>
                          <m:t>8</m:t>
                        </m:r>
                      </m:num>
                      <m:den>
                        <m:r>
                          <a:rPr lang="en-US" sz="2800" b="0" i="1" smtClean="0">
                            <a:latin typeface="Cambria Math" panose="02040503050406030204" pitchFamily="18" charset="0"/>
                          </a:rPr>
                          <m:t>20</m:t>
                        </m:r>
                      </m:den>
                    </m:f>
                    <m:r>
                      <a:rPr lang="en-US" sz="2800" b="0" i="1" smtClean="0">
                        <a:latin typeface="Cambria Math" panose="02040503050406030204" pitchFamily="18" charset="0"/>
                      </a:rPr>
                      <m:t>=</m:t>
                    </m:r>
                    <m:f>
                      <m:fP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14</m:t>
                        </m:r>
                      </m:num>
                      <m:den>
                        <m:r>
                          <a:rPr lang="en-US" sz="2800" b="0" i="1"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35</m:t>
                        </m:r>
                      </m:den>
                    </m:f>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i="1">
                            <a:latin typeface="Cambria Math" panose="02040503050406030204" pitchFamily="18" charset="0"/>
                            <a:cs typeface="Arial" panose="020B0604020202020204" pitchFamily="34" charset="0"/>
                          </a:rPr>
                          <m:t>−</m:t>
                        </m:r>
                        <m:r>
                          <a:rPr lang="en-US" sz="2800" i="1">
                            <a:latin typeface="Cambria Math" panose="02040503050406030204" pitchFamily="18" charset="0"/>
                            <a:cs typeface="Arial" panose="020B0604020202020204" pitchFamily="34" charset="0"/>
                          </a:rPr>
                          <m:t>2</m:t>
                        </m:r>
                      </m:num>
                      <m:den>
                        <m:r>
                          <a:rPr lang="en-US" sz="2800" i="1">
                            <a:latin typeface="Cambria Math" panose="02040503050406030204" pitchFamily="18" charset="0"/>
                            <a:cs typeface="Arial" panose="020B0604020202020204" pitchFamily="34" charset="0"/>
                          </a:rPr>
                          <m:t>5</m:t>
                        </m:r>
                      </m:den>
                    </m:f>
                  </m:oMath>
                </a14:m>
                <a:r>
                  <a:rPr lang="en-US" sz="2800" dirty="0">
                    <a:latin typeface="Times New Roman" panose="02020603050405020304" pitchFamily="18" charset="0"/>
                    <a:cs typeface="Times New Roman" panose="02020603050405020304" pitchFamily="18" charset="0"/>
                  </a:rPr>
                  <a:t>)</a:t>
                </a:r>
              </a:p>
              <a:p>
                <a:pPr algn="just">
                  <a:spcBef>
                    <a:spcPts val="600"/>
                  </a:spcBef>
                </a:pPr>
                <a:r>
                  <a:rPr lang="en-US" sz="2800" dirty="0">
                    <a:latin typeface="Times New Roman" panose="02020603050405020304" pitchFamily="18" charset="0"/>
                    <a:cs typeface="Times New Roman" panose="02020603050405020304" pitchFamily="18" charset="0"/>
                  </a:rPr>
                  <a:t>b)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8</m:t>
                        </m:r>
                      </m:num>
                      <m:den>
                        <m:r>
                          <a:rPr lang="en-US" sz="2800" b="0" i="1" smtClean="0">
                            <a:latin typeface="Cambria Math" panose="02040503050406030204" pitchFamily="18" charset="0"/>
                            <a:cs typeface="Arial" panose="020B0604020202020204" pitchFamily="34" charset="0"/>
                          </a:rPr>
                          <m:t>3</m:t>
                        </m:r>
                      </m:den>
                    </m:f>
                    <m:r>
                      <a:rPr lang="en-US" sz="2800" b="0" i="1"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6</m:t>
                    </m:r>
                    <m:r>
                      <a:rPr lang="en-US" sz="2800" b="0" i="1" smtClean="0">
                        <a:latin typeface="Cambria Math" panose="02040503050406030204" pitchFamily="18" charset="0"/>
                        <a:cs typeface="Arial" panose="020B0604020202020204" pitchFamily="34" charset="0"/>
                      </a:rPr>
                      <m:t>=</m:t>
                    </m:r>
                    <m:f>
                      <m:fPr>
                        <m:ctrlPr>
                          <a:rPr lang="en-US" sz="2800" b="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8</m:t>
                        </m:r>
                      </m:num>
                      <m:den>
                        <m:r>
                          <a:rPr lang="en-US" sz="2800" b="0" i="1" smtClean="0">
                            <a:latin typeface="Cambria Math" panose="02040503050406030204" pitchFamily="18" charset="0"/>
                            <a:cs typeface="Arial" panose="020B0604020202020204" pitchFamily="34" charset="0"/>
                          </a:rPr>
                          <m:t>3</m:t>
                        </m:r>
                      </m:den>
                    </m:f>
                    <m:r>
                      <a:rPr lang="en-US" sz="2800" b="0" i="1" smtClean="0">
                        <a:latin typeface="Cambria Math" panose="02040503050406030204" pitchFamily="18" charset="0"/>
                        <a:cs typeface="Arial" panose="020B0604020202020204" pitchFamily="34" charset="0"/>
                      </a:rPr>
                      <m:t>.</m:t>
                    </m:r>
                    <m:f>
                      <m:fPr>
                        <m:ctrlPr>
                          <a:rPr lang="en-US" sz="2800" b="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1</m:t>
                        </m:r>
                      </m:num>
                      <m:den>
                        <m:r>
                          <a:rPr lang="en-US" sz="2800" b="0" i="1" smtClean="0">
                            <a:latin typeface="Cambria Math" panose="02040503050406030204" pitchFamily="18" charset="0"/>
                            <a:cs typeface="Arial" panose="020B0604020202020204" pitchFamily="34" charset="0"/>
                          </a:rPr>
                          <m:t>6</m:t>
                        </m:r>
                      </m:den>
                    </m:f>
                    <m:r>
                      <a:rPr lang="en-US" sz="2800" b="0" i="1" smtClean="0">
                        <a:latin typeface="Cambria Math" panose="02040503050406030204" pitchFamily="18" charset="0"/>
                        <a:cs typeface="Arial" panose="020B0604020202020204" pitchFamily="34" charset="0"/>
                      </a:rPr>
                      <m:t>=</m:t>
                    </m:r>
                    <m:f>
                      <m:fPr>
                        <m:ctrlPr>
                          <a:rPr lang="en-US" sz="2800" b="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4</m:t>
                        </m:r>
                      </m:num>
                      <m:den>
                        <m:r>
                          <a:rPr lang="en-US" sz="2800" b="0" i="1" smtClean="0">
                            <a:latin typeface="Cambria Math" panose="02040503050406030204" pitchFamily="18" charset="0"/>
                            <a:cs typeface="Arial" panose="020B0604020202020204" pitchFamily="34" charset="0"/>
                          </a:rPr>
                          <m:t>9</m:t>
                        </m:r>
                      </m:den>
                    </m:f>
                  </m:oMath>
                </a14:m>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6</m:t>
                    </m:r>
                    <m:r>
                      <a:rPr lang="en-US" sz="2800" b="0" i="1" smtClean="0">
                        <a:latin typeface="Cambria Math" panose="02040503050406030204" pitchFamily="18" charset="0"/>
                        <a:cs typeface="Arial" panose="020B0604020202020204" pitchFamily="34" charset="0"/>
                      </a:rPr>
                      <m:t>:</m:t>
                    </m:r>
                    <m:f>
                      <m:fPr>
                        <m:ctrlPr>
                          <a:rPr lang="en-US" sz="2800" b="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8</m:t>
                        </m:r>
                      </m:num>
                      <m:den>
                        <m:r>
                          <a:rPr lang="en-US" sz="2800" b="0" i="1" smtClean="0">
                            <a:latin typeface="Cambria Math" panose="02040503050406030204" pitchFamily="18" charset="0"/>
                            <a:cs typeface="Arial" panose="020B0604020202020204" pitchFamily="34" charset="0"/>
                          </a:rPr>
                          <m:t>3</m:t>
                        </m:r>
                      </m:den>
                    </m:f>
                    <m:r>
                      <a:rPr lang="en-US" sz="2800" b="0" i="1"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6</m:t>
                    </m:r>
                    <m:r>
                      <a:rPr lang="en-US" sz="2800" b="0" i="1" smtClean="0">
                        <a:latin typeface="Cambria Math" panose="02040503050406030204" pitchFamily="18" charset="0"/>
                        <a:cs typeface="Arial" panose="020B0604020202020204" pitchFamily="34" charset="0"/>
                      </a:rPr>
                      <m:t>.</m:t>
                    </m:r>
                    <m:f>
                      <m:fPr>
                        <m:ctrlPr>
                          <a:rPr lang="en-US" sz="2800" b="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3</m:t>
                        </m:r>
                      </m:num>
                      <m:den>
                        <m:r>
                          <a:rPr lang="en-US" sz="2800" b="0" i="1" smtClean="0">
                            <a:latin typeface="Cambria Math" panose="02040503050406030204" pitchFamily="18" charset="0"/>
                            <a:cs typeface="Arial" panose="020B0604020202020204" pitchFamily="34" charset="0"/>
                          </a:rPr>
                          <m:t>8</m:t>
                        </m:r>
                      </m:den>
                    </m:f>
                    <m:r>
                      <a:rPr lang="en-US" sz="2800" b="0" i="1" smtClean="0">
                        <a:latin typeface="Cambria Math" panose="02040503050406030204" pitchFamily="18" charset="0"/>
                        <a:cs typeface="Arial" panose="020B0604020202020204" pitchFamily="34" charset="0"/>
                      </a:rPr>
                      <m:t>=</m:t>
                    </m:r>
                    <m:f>
                      <m:fPr>
                        <m:ctrlPr>
                          <a:rPr lang="en-US" sz="2800" b="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9</m:t>
                        </m:r>
                      </m:num>
                      <m:den>
                        <m:r>
                          <a:rPr lang="en-US" sz="2800" b="0" i="1" smtClean="0">
                            <a:latin typeface="Cambria Math" panose="02040503050406030204" pitchFamily="18" charset="0"/>
                            <a:cs typeface="Arial" panose="020B0604020202020204" pitchFamily="34" charset="0"/>
                          </a:rPr>
                          <m:t>4</m:t>
                        </m:r>
                      </m:den>
                    </m:f>
                  </m:oMath>
                </a14:m>
                <a:endParaRPr lang="en-US" sz="2800" dirty="0">
                  <a:latin typeface="Times New Roman" panose="02020603050405020304" pitchFamily="18" charset="0"/>
                  <a:cs typeface="Times New Roman" panose="02020603050405020304" pitchFamily="18" charset="0"/>
                </a:endParaRPr>
              </a:p>
              <a:p>
                <a:pPr algn="just">
                  <a:spcBef>
                    <a:spcPts val="600"/>
                  </a:spcBef>
                </a:pPr>
                <a14:m>
                  <m:oMath xmlns:m="http://schemas.openxmlformats.org/officeDocument/2006/math">
                    <m:r>
                      <a:rPr lang="en-US" sz="2800" b="0" i="1" smtClean="0">
                        <a:latin typeface="Cambria Math" panose="02040503050406030204" pitchFamily="18" charset="0"/>
                        <a:cs typeface="Arial" panose="020B0604020202020204" pitchFamily="34" charset="0"/>
                      </a:rPr>
                      <m:t> </m:t>
                    </m:r>
                    <m:r>
                      <a:rPr lang="en-US" sz="2800" b="0" i="1" smtClean="0">
                        <a:latin typeface="Cambria Math" panose="02040503050406030204" pitchFamily="18" charset="0"/>
                        <a:cs typeface="Arial" panose="020B0604020202020204" pitchFamily="34" charset="0"/>
                      </a:rPr>
                      <m:t>𝑉</m:t>
                    </m:r>
                    <m:r>
                      <a:rPr lang="en-US" sz="2800" b="0" i="1" smtClean="0">
                        <a:latin typeface="Cambria Math" panose="02040503050406030204" pitchFamily="18" charset="0"/>
                        <a:cs typeface="Arial" panose="020B0604020202020204" pitchFamily="34" charset="0"/>
                      </a:rPr>
                      <m:t>ì </m:t>
                    </m:r>
                    <m:f>
                      <m:fPr>
                        <m:ctrlPr>
                          <a:rPr lang="en-US" sz="2800" i="1">
                            <a:latin typeface="Cambria Math" panose="02040503050406030204" pitchFamily="18" charset="0"/>
                            <a:cs typeface="Arial" panose="020B0604020202020204" pitchFamily="34" charset="0"/>
                          </a:rPr>
                        </m:ctrlPr>
                      </m:fPr>
                      <m:num>
                        <m:r>
                          <a:rPr lang="en-US" sz="2800" i="1">
                            <a:latin typeface="Cambria Math" panose="02040503050406030204" pitchFamily="18" charset="0"/>
                            <a:cs typeface="Arial" panose="020B0604020202020204" pitchFamily="34" charset="0"/>
                          </a:rPr>
                          <m:t>4</m:t>
                        </m:r>
                      </m:num>
                      <m:den>
                        <m:r>
                          <a:rPr lang="en-US" sz="2800" i="1">
                            <a:latin typeface="Cambria Math" panose="02040503050406030204" pitchFamily="18" charset="0"/>
                            <a:cs typeface="Arial" panose="020B0604020202020204" pitchFamily="34" charset="0"/>
                          </a:rPr>
                          <m:t>9</m:t>
                        </m:r>
                      </m:den>
                    </m:f>
                  </m:oMath>
                </a14:m>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latin typeface="Cambria Math" panose="02040503050406030204" pitchFamily="18" charset="0"/>
                        <a:ea typeface="Cambria Math" panose="02040503050406030204" pitchFamily="18" charset="0"/>
                        <a:cs typeface="Arial" panose="020B0604020202020204" pitchFamily="34" charset="0"/>
                      </a:rPr>
                      <m:t>≠</m:t>
                    </m:r>
                    <m:f>
                      <m:fPr>
                        <m:ctrlPr>
                          <a:rPr lang="en-US" sz="2800" i="1">
                            <a:latin typeface="Cambria Math" panose="02040503050406030204" pitchFamily="18" charset="0"/>
                            <a:cs typeface="Arial" panose="020B0604020202020204" pitchFamily="34" charset="0"/>
                          </a:rPr>
                        </m:ctrlPr>
                      </m:fPr>
                      <m:num>
                        <m:r>
                          <a:rPr lang="en-US" sz="2800" i="1">
                            <a:latin typeface="Cambria Math" panose="02040503050406030204" pitchFamily="18" charset="0"/>
                            <a:cs typeface="Arial" panose="020B0604020202020204" pitchFamily="34" charset="0"/>
                          </a:rPr>
                          <m:t>9</m:t>
                        </m:r>
                      </m:num>
                      <m:den>
                        <m:r>
                          <a:rPr lang="en-US" sz="2800" i="1">
                            <a:latin typeface="Cambria Math" panose="02040503050406030204" pitchFamily="18" charset="0"/>
                            <a:cs typeface="Arial" panose="020B0604020202020204" pitchFamily="34" charset="0"/>
                          </a:rPr>
                          <m:t>4</m:t>
                        </m:r>
                      </m:den>
                    </m:f>
                  </m:oMath>
                </a14:m>
                <a:r>
                  <a:rPr lang="en-US" sz="2800" dirty="0">
                    <a:cs typeface="Arial" panose="020B0604020202020204" pitchFamily="34" charset="0"/>
                  </a:rPr>
                  <a:t> </a:t>
                </a:r>
                <a:r>
                  <a:rPr lang="en-US" sz="2800" dirty="0">
                    <a:latin typeface="Times New Roman" panose="02020603050405020304" pitchFamily="18" charset="0"/>
                    <a:cs typeface="Times New Roman" panose="02020603050405020304" pitchFamily="18" charset="0"/>
                  </a:rPr>
                  <a:t>hay</a:t>
                </a:r>
                <a:r>
                  <a:rPr lang="en-US" sz="2800" dirty="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i="1">
                            <a:latin typeface="Cambria Math" panose="02040503050406030204" pitchFamily="18" charset="0"/>
                            <a:cs typeface="Arial" panose="020B0604020202020204" pitchFamily="34" charset="0"/>
                          </a:rPr>
                          <m:t>8</m:t>
                        </m:r>
                      </m:num>
                      <m:den>
                        <m:r>
                          <a:rPr lang="en-US" sz="2800" i="1">
                            <a:latin typeface="Cambria Math" panose="02040503050406030204" pitchFamily="18" charset="0"/>
                            <a:cs typeface="Arial" panose="020B0604020202020204" pitchFamily="34" charset="0"/>
                          </a:rPr>
                          <m:t>3</m:t>
                        </m:r>
                      </m:den>
                    </m:f>
                    <m:r>
                      <a:rPr lang="en-US" sz="2800" i="1">
                        <a:latin typeface="Cambria Math" panose="02040503050406030204" pitchFamily="18" charset="0"/>
                        <a:cs typeface="Arial" panose="020B0604020202020204" pitchFamily="34" charset="0"/>
                      </a:rPr>
                      <m:t>:</m:t>
                    </m:r>
                    <m:r>
                      <a:rPr lang="en-US" sz="2800" i="1">
                        <a:latin typeface="Cambria Math" panose="02040503050406030204" pitchFamily="18" charset="0"/>
                        <a:cs typeface="Arial" panose="020B0604020202020204" pitchFamily="34" charset="0"/>
                      </a:rPr>
                      <m:t>6</m:t>
                    </m:r>
                  </m:oMath>
                </a14:m>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cs typeface="Arial" panose="020B0604020202020204" pitchFamily="34" charset="0"/>
                      </a:rPr>
                      <m:t>6</m:t>
                    </m:r>
                    <m:r>
                      <a:rPr lang="en-US" sz="2800" i="1">
                        <a:latin typeface="Cambria Math" panose="02040503050406030204" pitchFamily="18" charset="0"/>
                        <a:cs typeface="Arial" panose="020B0604020202020204" pitchFamily="34" charset="0"/>
                      </a:rPr>
                      <m:t>:</m:t>
                    </m:r>
                    <m:f>
                      <m:fPr>
                        <m:ctrlPr>
                          <a:rPr lang="en-US" sz="2800" i="1">
                            <a:latin typeface="Cambria Math" panose="02040503050406030204" pitchFamily="18" charset="0"/>
                            <a:cs typeface="Arial" panose="020B0604020202020204" pitchFamily="34" charset="0"/>
                          </a:rPr>
                        </m:ctrlPr>
                      </m:fPr>
                      <m:num>
                        <m:r>
                          <a:rPr lang="en-US" sz="2800" i="1">
                            <a:latin typeface="Cambria Math" panose="02040503050406030204" pitchFamily="18" charset="0"/>
                            <a:cs typeface="Arial" panose="020B0604020202020204" pitchFamily="34" charset="0"/>
                          </a:rPr>
                          <m:t>8</m:t>
                        </m:r>
                      </m:num>
                      <m:den>
                        <m:r>
                          <a:rPr lang="en-US" sz="2800" i="1">
                            <a:latin typeface="Cambria Math" panose="02040503050406030204" pitchFamily="18" charset="0"/>
                            <a:cs typeface="Arial" panose="020B0604020202020204" pitchFamily="34" charset="0"/>
                          </a:rPr>
                          <m:t>3</m:t>
                        </m:r>
                      </m:den>
                    </m:f>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mc:Choice>
        <mc:Fallback xmlns="">
          <p:sp>
            <p:nvSpPr>
              <p:cNvPr id="3" name="Hộp Văn bản 21">
                <a:extLst>
                  <a:ext uri="{FF2B5EF4-FFF2-40B4-BE49-F238E27FC236}">
                    <a16:creationId xmlns:a16="http://schemas.microsoft.com/office/drawing/2014/main" id="{50CB10F6-510E-0502-E75F-012AEDBF90BD}"/>
                  </a:ext>
                </a:extLst>
              </p:cNvPr>
              <p:cNvSpPr txBox="1">
                <a:spLocks noRot="1" noChangeAspect="1" noMove="1" noResize="1" noEditPoints="1" noAdjustHandles="1" noChangeArrowheads="1" noChangeShapeType="1" noTextEdit="1"/>
              </p:cNvSpPr>
              <p:nvPr/>
            </p:nvSpPr>
            <p:spPr>
              <a:xfrm>
                <a:off x="579113" y="1571187"/>
                <a:ext cx="11033774" cy="3352969"/>
              </a:xfrm>
              <a:prstGeom prst="rect">
                <a:avLst/>
              </a:prstGeom>
              <a:blipFill>
                <a:blip r:embed="rId3"/>
                <a:stretch>
                  <a:fillRect l="-1160" t="-2000" b="-1273"/>
                </a:stretch>
              </a:blipFill>
            </p:spPr>
            <p:txBody>
              <a:bodyPr/>
              <a:lstStyle/>
              <a:p>
                <a:r>
                  <a:rPr lang="en-US">
                    <a:noFill/>
                  </a:rPr>
                  <a:t> </a:t>
                </a:r>
              </a:p>
            </p:txBody>
          </p:sp>
        </mc:Fallback>
      </mc:AlternateContent>
      <p:sp>
        <p:nvSpPr>
          <p:cNvPr id="4" name="Hình chữ nhật: Góc Tròn 130">
            <a:extLst>
              <a:ext uri="{FF2B5EF4-FFF2-40B4-BE49-F238E27FC236}">
                <a16:creationId xmlns:a16="http://schemas.microsoft.com/office/drawing/2014/main" id="{DF4E0541-9B72-3DD6-F2A1-F94E01C5AC9F}"/>
              </a:ext>
            </a:extLst>
          </p:cNvPr>
          <p:cNvSpPr/>
          <p:nvPr/>
        </p:nvSpPr>
        <p:spPr>
          <a:xfrm>
            <a:off x="393405" y="5180487"/>
            <a:ext cx="2668772" cy="1025383"/>
          </a:xfrm>
          <a:prstGeom prst="roundRect">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ysClr val="windowText" lastClr="000000"/>
                </a:solidFill>
                <a:latin typeface="Times New Roman" panose="02020603050405020304" pitchFamily="18" charset="0"/>
                <a:cs typeface="Times New Roman" panose="02020603050405020304" pitchFamily="18" charset="0"/>
              </a:rPr>
              <a:t>Luyện</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tập</a:t>
            </a:r>
            <a:r>
              <a:rPr lang="en-US" sz="2800" b="1" dirty="0">
                <a:solidFill>
                  <a:sysClr val="windowText" lastClr="000000"/>
                </a:solidFill>
                <a:latin typeface="Times New Roman" panose="02020603050405020304" pitchFamily="18" charset="0"/>
                <a:cs typeface="Times New Roman" panose="02020603050405020304" pitchFamily="18" charset="0"/>
              </a:rPr>
              <a:t> 1</a:t>
            </a:r>
          </a:p>
        </p:txBody>
      </p:sp>
      <mc:AlternateContent xmlns:mc="http://schemas.openxmlformats.org/markup-compatibility/2006" xmlns:a14="http://schemas.microsoft.com/office/drawing/2010/main">
        <mc:Choice Requires="a14">
          <p:sp>
            <p:nvSpPr>
              <p:cNvPr id="5" name="Hộp Văn bản 131">
                <a:extLst>
                  <a:ext uri="{FF2B5EF4-FFF2-40B4-BE49-F238E27FC236}">
                    <a16:creationId xmlns:a16="http://schemas.microsoft.com/office/drawing/2014/main" id="{40ED923C-5FB8-BEFD-8BC5-99B68B9D429F}"/>
                  </a:ext>
                </a:extLst>
              </p:cNvPr>
              <p:cNvSpPr txBox="1"/>
              <p:nvPr/>
            </p:nvSpPr>
            <p:spPr>
              <a:xfrm>
                <a:off x="3170615" y="4895281"/>
                <a:ext cx="11521169" cy="1585755"/>
              </a:xfrm>
              <a:prstGeom prst="rect">
                <a:avLst/>
              </a:prstGeom>
              <a:noFill/>
            </p:spPr>
            <p:txBody>
              <a:bodyPr wrap="square" rtlCol="0">
                <a:spAutoFit/>
              </a:bodyPr>
              <a:lstStyle/>
              <a:p>
                <a:pPr algn="just">
                  <a:lnSpc>
                    <a:spcPct val="150000"/>
                  </a:lnSpc>
                </a:pPr>
                <a:r>
                  <a:rPr lang="en-US" sz="2800" dirty="0">
                    <a:solidFill>
                      <a:srgbClr val="2212F6"/>
                    </a:solidFill>
                    <a:latin typeface="Times New Roman" panose="02020603050405020304" pitchFamily="18" charset="0"/>
                    <a:cs typeface="Times New Roman" panose="02020603050405020304" pitchFamily="18" charset="0"/>
                  </a:rPr>
                  <a:t>Từ </a:t>
                </a:r>
                <a:r>
                  <a:rPr lang="en-US" sz="2800" dirty="0" err="1">
                    <a:solidFill>
                      <a:srgbClr val="2212F6"/>
                    </a:solidFill>
                    <a:latin typeface="Times New Roman" panose="02020603050405020304" pitchFamily="18" charset="0"/>
                    <a:cs typeface="Times New Roman" panose="02020603050405020304" pitchFamily="18" charset="0"/>
                  </a:rPr>
                  <a:t>các</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tỉ</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số</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sau</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đây</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có</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lập</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được</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tỉ</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lệ</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thức</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không</a:t>
                </a:r>
                <a:r>
                  <a:rPr lang="en-US" sz="2800" dirty="0">
                    <a:solidFill>
                      <a:srgbClr val="2212F6"/>
                    </a:solidFill>
                    <a:latin typeface="Times New Roman" panose="02020603050405020304" pitchFamily="18" charset="0"/>
                    <a:cs typeface="Times New Roman" panose="02020603050405020304" pitchFamily="18" charset="0"/>
                  </a:rPr>
                  <a:t>?</a:t>
                </a:r>
              </a:p>
              <a:p>
                <a:pPr algn="just">
                  <a:lnSpc>
                    <a:spcPct val="150000"/>
                  </a:lnSpc>
                </a:pPr>
                <a:r>
                  <a:rPr lang="en-US" sz="2800" dirty="0">
                    <a:solidFill>
                      <a:srgbClr val="2212F6"/>
                    </a:solidFill>
                    <a:latin typeface="Times New Roman" panose="02020603050405020304" pitchFamily="18" charset="0"/>
                    <a:cs typeface="Times New Roman" panose="02020603050405020304" pitchFamily="18" charset="0"/>
                  </a:rPr>
                  <a:t>a) </a:t>
                </a:r>
                <a14:m>
                  <m:oMath xmlns:m="http://schemas.openxmlformats.org/officeDocument/2006/math">
                    <m:f>
                      <m:fPr>
                        <m:ctrlPr>
                          <a:rPr lang="en-US" sz="2800" i="1" smtClean="0">
                            <a:solidFill>
                              <a:srgbClr val="2212F6"/>
                            </a:solidFill>
                            <a:latin typeface="Cambria Math" panose="02040503050406030204" pitchFamily="18" charset="0"/>
                            <a:cs typeface="Arial" panose="020B0604020202020204" pitchFamily="34" charset="0"/>
                          </a:rPr>
                        </m:ctrlPr>
                      </m:fPr>
                      <m:num>
                        <m:r>
                          <a:rPr lang="en-US" sz="2800" b="0" i="1" smtClean="0">
                            <a:solidFill>
                              <a:srgbClr val="2212F6"/>
                            </a:solidFill>
                            <a:latin typeface="Cambria Math" panose="02040503050406030204" pitchFamily="18" charset="0"/>
                            <a:cs typeface="Arial" panose="020B0604020202020204" pitchFamily="34" charset="0"/>
                          </a:rPr>
                          <m:t>−</m:t>
                        </m:r>
                        <m:r>
                          <a:rPr lang="en-US" sz="2800" b="0" i="1" smtClean="0">
                            <a:solidFill>
                              <a:srgbClr val="2212F6"/>
                            </a:solidFill>
                            <a:latin typeface="Cambria Math" panose="02040503050406030204" pitchFamily="18" charset="0"/>
                            <a:cs typeface="Arial" panose="020B0604020202020204" pitchFamily="34" charset="0"/>
                          </a:rPr>
                          <m:t>2</m:t>
                        </m:r>
                      </m:num>
                      <m:den>
                        <m:r>
                          <a:rPr lang="en-US" sz="2800" b="0" i="1" smtClean="0">
                            <a:solidFill>
                              <a:srgbClr val="2212F6"/>
                            </a:solidFill>
                            <a:latin typeface="Cambria Math" panose="02040503050406030204" pitchFamily="18" charset="0"/>
                            <a:cs typeface="Arial" panose="020B0604020202020204" pitchFamily="34" charset="0"/>
                          </a:rPr>
                          <m:t>5</m:t>
                        </m:r>
                      </m:den>
                    </m:f>
                    <m:r>
                      <a:rPr lang="en-US" sz="2800" b="0" i="1" smtClean="0">
                        <a:solidFill>
                          <a:srgbClr val="2212F6"/>
                        </a:solidFill>
                        <a:latin typeface="Cambria Math" panose="02040503050406030204" pitchFamily="18" charset="0"/>
                        <a:cs typeface="Arial" panose="020B0604020202020204" pitchFamily="34" charset="0"/>
                      </a:rPr>
                      <m:t>:</m:t>
                    </m:r>
                    <m:r>
                      <a:rPr lang="en-US" sz="2800" b="0" i="1" smtClean="0">
                        <a:solidFill>
                          <a:srgbClr val="2212F6"/>
                        </a:solidFill>
                        <a:latin typeface="Cambria Math" panose="02040503050406030204" pitchFamily="18" charset="0"/>
                        <a:cs typeface="Arial" panose="020B0604020202020204" pitchFamily="34" charset="0"/>
                      </a:rPr>
                      <m:t>4</m:t>
                    </m:r>
                  </m:oMath>
                </a14:m>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và</a:t>
                </a:r>
                <a:r>
                  <a:rPr lang="en-US" sz="2800" dirty="0">
                    <a:solidFill>
                      <a:srgbClr val="2212F6"/>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smtClean="0">
                            <a:solidFill>
                              <a:srgbClr val="2212F6"/>
                            </a:solidFill>
                            <a:latin typeface="Cambria Math" panose="02040503050406030204" pitchFamily="18" charset="0"/>
                            <a:cs typeface="Arial" panose="020B0604020202020204" pitchFamily="34" charset="0"/>
                          </a:rPr>
                        </m:ctrlPr>
                      </m:fPr>
                      <m:num>
                        <m:r>
                          <a:rPr lang="en-US" sz="2800" b="0" i="1" smtClean="0">
                            <a:solidFill>
                              <a:srgbClr val="2212F6"/>
                            </a:solidFill>
                            <a:latin typeface="Cambria Math" panose="02040503050406030204" pitchFamily="18" charset="0"/>
                            <a:cs typeface="Arial" panose="020B0604020202020204" pitchFamily="34" charset="0"/>
                          </a:rPr>
                          <m:t>3</m:t>
                        </m:r>
                      </m:num>
                      <m:den>
                        <m:r>
                          <a:rPr lang="en-US" sz="2800" b="0" i="1" smtClean="0">
                            <a:solidFill>
                              <a:srgbClr val="2212F6"/>
                            </a:solidFill>
                            <a:latin typeface="Cambria Math" panose="02040503050406030204" pitchFamily="18" charset="0"/>
                            <a:cs typeface="Arial" panose="020B0604020202020204" pitchFamily="34" charset="0"/>
                          </a:rPr>
                          <m:t>4</m:t>
                        </m:r>
                      </m:den>
                    </m:f>
                    <m:r>
                      <a:rPr lang="en-US" sz="2800" b="0" i="1" smtClean="0">
                        <a:solidFill>
                          <a:srgbClr val="2212F6"/>
                        </a:solidFill>
                        <a:latin typeface="Cambria Math" panose="02040503050406030204" pitchFamily="18" charset="0"/>
                        <a:cs typeface="Arial" panose="020B0604020202020204" pitchFamily="34" charset="0"/>
                      </a:rPr>
                      <m:t>:</m:t>
                    </m:r>
                    <m:f>
                      <m:fPr>
                        <m:ctrlPr>
                          <a:rPr lang="en-US" sz="2800" b="0" i="1" smtClean="0">
                            <a:solidFill>
                              <a:srgbClr val="2212F6"/>
                            </a:solidFill>
                            <a:latin typeface="Cambria Math" panose="02040503050406030204" pitchFamily="18" charset="0"/>
                            <a:cs typeface="Arial" panose="020B0604020202020204" pitchFamily="34" charset="0"/>
                          </a:rPr>
                        </m:ctrlPr>
                      </m:fPr>
                      <m:num>
                        <m:r>
                          <a:rPr lang="en-US" sz="2800" b="0" i="1" smtClean="0">
                            <a:solidFill>
                              <a:srgbClr val="2212F6"/>
                            </a:solidFill>
                            <a:latin typeface="Cambria Math" panose="02040503050406030204" pitchFamily="18" charset="0"/>
                            <a:cs typeface="Arial" panose="020B0604020202020204" pitchFamily="34" charset="0"/>
                          </a:rPr>
                          <m:t>−</m:t>
                        </m:r>
                        <m:r>
                          <a:rPr lang="en-US" sz="2800" b="0" i="1" smtClean="0">
                            <a:solidFill>
                              <a:srgbClr val="2212F6"/>
                            </a:solidFill>
                            <a:latin typeface="Cambria Math" panose="02040503050406030204" pitchFamily="18" charset="0"/>
                            <a:cs typeface="Arial" panose="020B0604020202020204" pitchFamily="34" charset="0"/>
                          </a:rPr>
                          <m:t>15</m:t>
                        </m:r>
                      </m:num>
                      <m:den>
                        <m:r>
                          <a:rPr lang="en-US" sz="2800" b="0" i="1" smtClean="0">
                            <a:solidFill>
                              <a:srgbClr val="2212F6"/>
                            </a:solidFill>
                            <a:latin typeface="Cambria Math" panose="02040503050406030204" pitchFamily="18" charset="0"/>
                            <a:cs typeface="Arial" panose="020B0604020202020204" pitchFamily="34" charset="0"/>
                          </a:rPr>
                          <m:t>2</m:t>
                        </m:r>
                      </m:den>
                    </m:f>
                  </m:oMath>
                </a14:m>
                <a:r>
                  <a:rPr lang="en-US" sz="2800" dirty="0">
                    <a:solidFill>
                      <a:srgbClr val="2212F6"/>
                    </a:solidFill>
                    <a:latin typeface="Times New Roman" panose="02020603050405020304" pitchFamily="18" charset="0"/>
                    <a:cs typeface="Times New Roman" panose="02020603050405020304" pitchFamily="18" charset="0"/>
                  </a:rPr>
                  <a:t>				b) </a:t>
                </a:r>
                <a14:m>
                  <m:oMath xmlns:m="http://schemas.openxmlformats.org/officeDocument/2006/math">
                    <m:f>
                      <m:fPr>
                        <m:ctrlPr>
                          <a:rPr lang="en-US" sz="2800" i="1" smtClean="0">
                            <a:solidFill>
                              <a:srgbClr val="2212F6"/>
                            </a:solidFill>
                            <a:latin typeface="Cambria Math" panose="02040503050406030204" pitchFamily="18" charset="0"/>
                            <a:cs typeface="Arial" panose="020B0604020202020204" pitchFamily="34" charset="0"/>
                          </a:rPr>
                        </m:ctrlPr>
                      </m:fPr>
                      <m:num>
                        <m:r>
                          <a:rPr lang="en-US" sz="2800" b="0" i="1" smtClean="0">
                            <a:solidFill>
                              <a:srgbClr val="2212F6"/>
                            </a:solidFill>
                            <a:latin typeface="Cambria Math" panose="02040503050406030204" pitchFamily="18" charset="0"/>
                            <a:cs typeface="Arial" panose="020B0604020202020204" pitchFamily="34" charset="0"/>
                          </a:rPr>
                          <m:t>15</m:t>
                        </m:r>
                      </m:num>
                      <m:den>
                        <m:r>
                          <a:rPr lang="en-US" sz="2800" b="0" i="1" smtClean="0">
                            <a:solidFill>
                              <a:srgbClr val="2212F6"/>
                            </a:solidFill>
                            <a:latin typeface="Cambria Math" panose="02040503050406030204" pitchFamily="18" charset="0"/>
                            <a:cs typeface="Arial" panose="020B0604020202020204" pitchFamily="34" charset="0"/>
                          </a:rPr>
                          <m:t>27</m:t>
                        </m:r>
                      </m:den>
                    </m:f>
                  </m:oMath>
                </a14:m>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và</a:t>
                </a:r>
                <a:r>
                  <a:rPr lang="en-US" sz="2800" dirty="0">
                    <a:solidFill>
                      <a:srgbClr val="2212F6"/>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2212F6"/>
                        </a:solidFill>
                        <a:latin typeface="Cambria Math" panose="02040503050406030204" pitchFamily="18" charset="0"/>
                        <a:cs typeface="Arial" panose="020B0604020202020204" pitchFamily="34" charset="0"/>
                      </a:rPr>
                      <m:t>25</m:t>
                    </m:r>
                    <m:r>
                      <a:rPr lang="en-US" sz="2800" b="0" i="1" smtClean="0">
                        <a:solidFill>
                          <a:srgbClr val="2212F6"/>
                        </a:solidFill>
                        <a:latin typeface="Cambria Math" panose="02040503050406030204" pitchFamily="18" charset="0"/>
                        <a:cs typeface="Arial" panose="020B0604020202020204" pitchFamily="34" charset="0"/>
                      </a:rPr>
                      <m:t>:</m:t>
                    </m:r>
                    <m:r>
                      <a:rPr lang="en-US" sz="2800" b="0" i="1" smtClean="0">
                        <a:solidFill>
                          <a:srgbClr val="2212F6"/>
                        </a:solidFill>
                        <a:latin typeface="Cambria Math" panose="02040503050406030204" pitchFamily="18" charset="0"/>
                        <a:cs typeface="Arial" panose="020B0604020202020204" pitchFamily="34" charset="0"/>
                      </a:rPr>
                      <m:t>30</m:t>
                    </m:r>
                  </m:oMath>
                </a14:m>
                <a:endParaRPr lang="en-US" sz="2800" dirty="0">
                  <a:solidFill>
                    <a:srgbClr val="2212F6"/>
                  </a:solidFill>
                  <a:latin typeface="Times New Roman" panose="02020603050405020304" pitchFamily="18" charset="0"/>
                  <a:cs typeface="Times New Roman" panose="02020603050405020304" pitchFamily="18" charset="0"/>
                </a:endParaRPr>
              </a:p>
            </p:txBody>
          </p:sp>
        </mc:Choice>
        <mc:Fallback xmlns="">
          <p:sp>
            <p:nvSpPr>
              <p:cNvPr id="5" name="Hộp Văn bản 131">
                <a:extLst>
                  <a:ext uri="{FF2B5EF4-FFF2-40B4-BE49-F238E27FC236}">
                    <a16:creationId xmlns:a16="http://schemas.microsoft.com/office/drawing/2014/main" id="{40ED923C-5FB8-BEFD-8BC5-99B68B9D429F}"/>
                  </a:ext>
                </a:extLst>
              </p:cNvPr>
              <p:cNvSpPr txBox="1">
                <a:spLocks noRot="1" noChangeAspect="1" noMove="1" noResize="1" noEditPoints="1" noAdjustHandles="1" noChangeArrowheads="1" noChangeShapeType="1" noTextEdit="1"/>
              </p:cNvSpPr>
              <p:nvPr/>
            </p:nvSpPr>
            <p:spPr>
              <a:xfrm>
                <a:off x="3170615" y="4895281"/>
                <a:ext cx="11521169" cy="1585755"/>
              </a:xfrm>
              <a:prstGeom prst="rect">
                <a:avLst/>
              </a:prstGeom>
              <a:blipFill>
                <a:blip r:embed="rId4"/>
                <a:stretch>
                  <a:fillRect l="-1058" b="-3846"/>
                </a:stretch>
              </a:blipFill>
            </p:spPr>
            <p:txBody>
              <a:bodyPr/>
              <a:lstStyle/>
              <a:p>
                <a:r>
                  <a:rPr lang="en-US">
                    <a:noFill/>
                  </a:rPr>
                  <a:t> </a:t>
                </a:r>
              </a:p>
            </p:txBody>
          </p:sp>
        </mc:Fallback>
      </mc:AlternateContent>
    </p:spTree>
    <p:extLst>
      <p:ext uri="{BB962C8B-B14F-4D97-AF65-F5344CB8AC3E}">
        <p14:creationId xmlns:p14="http://schemas.microsoft.com/office/powerpoint/2010/main" val="32159965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DFEDAEB8-52E1-3D1A-F104-8314E31898C6}"/>
              </a:ext>
            </a:extLst>
          </p:cNvPr>
          <p:cNvSpPr/>
          <p:nvPr/>
        </p:nvSpPr>
        <p:spPr>
          <a:xfrm>
            <a:off x="4055717" y="2103567"/>
            <a:ext cx="2266236" cy="764411"/>
          </a:xfrm>
          <a:custGeom>
            <a:avLst/>
            <a:gdLst>
              <a:gd name="connsiteX0" fmla="*/ 0 w 1615857"/>
              <a:gd name="connsiteY0" fmla="*/ 565177 h 608568"/>
              <a:gd name="connsiteX1" fmla="*/ 200416 w 1615857"/>
              <a:gd name="connsiteY1" fmla="*/ 565177 h 608568"/>
              <a:gd name="connsiteX2" fmla="*/ 112734 w 1615857"/>
              <a:gd name="connsiteY2" fmla="*/ 114240 h 608568"/>
              <a:gd name="connsiteX3" fmla="*/ 1615857 w 1615857"/>
              <a:gd name="connsiteY3" fmla="*/ 39084 h 608568"/>
              <a:gd name="connsiteX0" fmla="*/ 0 w 1699677"/>
              <a:gd name="connsiteY0" fmla="*/ 595657 h 624867"/>
              <a:gd name="connsiteX1" fmla="*/ 284236 w 1699677"/>
              <a:gd name="connsiteY1" fmla="*/ 565177 h 624867"/>
              <a:gd name="connsiteX2" fmla="*/ 196554 w 1699677"/>
              <a:gd name="connsiteY2" fmla="*/ 114240 h 624867"/>
              <a:gd name="connsiteX3" fmla="*/ 1699677 w 1699677"/>
              <a:gd name="connsiteY3" fmla="*/ 39084 h 624867"/>
              <a:gd name="connsiteX0" fmla="*/ 0 w 1699677"/>
              <a:gd name="connsiteY0" fmla="*/ 594146 h 609521"/>
              <a:gd name="connsiteX1" fmla="*/ 261376 w 1699677"/>
              <a:gd name="connsiteY1" fmla="*/ 517946 h 609521"/>
              <a:gd name="connsiteX2" fmla="*/ 196554 w 1699677"/>
              <a:gd name="connsiteY2" fmla="*/ 112729 h 609521"/>
              <a:gd name="connsiteX3" fmla="*/ 1699677 w 1699677"/>
              <a:gd name="connsiteY3" fmla="*/ 37573 h 609521"/>
              <a:gd name="connsiteX0" fmla="*/ 0 w 1699677"/>
              <a:gd name="connsiteY0" fmla="*/ 557933 h 573308"/>
              <a:gd name="connsiteX1" fmla="*/ 261376 w 1699677"/>
              <a:gd name="connsiteY1" fmla="*/ 481733 h 573308"/>
              <a:gd name="connsiteX2" fmla="*/ 196554 w 1699677"/>
              <a:gd name="connsiteY2" fmla="*/ 76516 h 573308"/>
              <a:gd name="connsiteX3" fmla="*/ 1699677 w 1699677"/>
              <a:gd name="connsiteY3" fmla="*/ 1360 h 573308"/>
            </a:gdLst>
            <a:ahLst/>
            <a:cxnLst>
              <a:cxn ang="0">
                <a:pos x="connsiteX0" y="connsiteY0"/>
              </a:cxn>
              <a:cxn ang="0">
                <a:pos x="connsiteX1" y="connsiteY1"/>
              </a:cxn>
              <a:cxn ang="0">
                <a:pos x="connsiteX2" y="connsiteY2"/>
              </a:cxn>
              <a:cxn ang="0">
                <a:pos x="connsiteX3" y="connsiteY3"/>
              </a:cxn>
            </a:cxnLst>
            <a:rect l="l" t="t" r="r" b="b"/>
            <a:pathLst>
              <a:path w="1699677" h="573308">
                <a:moveTo>
                  <a:pt x="0" y="557933"/>
                </a:moveTo>
                <a:cubicBezTo>
                  <a:pt x="90813" y="595511"/>
                  <a:pt x="228617" y="561969"/>
                  <a:pt x="261376" y="481733"/>
                </a:cubicBezTo>
                <a:cubicBezTo>
                  <a:pt x="294135" y="401497"/>
                  <a:pt x="-43163" y="156578"/>
                  <a:pt x="196554" y="76516"/>
                </a:cubicBezTo>
                <a:cubicBezTo>
                  <a:pt x="436271" y="-3546"/>
                  <a:pt x="1192999" y="-2502"/>
                  <a:pt x="1699677" y="1360"/>
                </a:cubicBezTo>
              </a:path>
            </a:pathLst>
          </a:cu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grpSp>
        <p:nvGrpSpPr>
          <p:cNvPr id="4" name="Group 3">
            <a:extLst>
              <a:ext uri="{FF2B5EF4-FFF2-40B4-BE49-F238E27FC236}">
                <a16:creationId xmlns:a16="http://schemas.microsoft.com/office/drawing/2014/main" id="{2DE7B03B-4E08-8799-9D2B-A1CBB607FC98}"/>
              </a:ext>
            </a:extLst>
          </p:cNvPr>
          <p:cNvGrpSpPr/>
          <p:nvPr/>
        </p:nvGrpSpPr>
        <p:grpSpPr>
          <a:xfrm>
            <a:off x="393401" y="1826675"/>
            <a:ext cx="3756060" cy="2275361"/>
            <a:chOff x="-33962" y="302889"/>
            <a:chExt cx="3600400" cy="3069922"/>
          </a:xfrm>
        </p:grpSpPr>
        <p:sp>
          <p:nvSpPr>
            <p:cNvPr id="5" name="Oval 4">
              <a:extLst>
                <a:ext uri="{FF2B5EF4-FFF2-40B4-BE49-F238E27FC236}">
                  <a16:creationId xmlns:a16="http://schemas.microsoft.com/office/drawing/2014/main" id="{B1A08920-A45B-DB7A-4C10-E8889E3128B3}"/>
                </a:ext>
              </a:extLst>
            </p:cNvPr>
            <p:cNvSpPr/>
            <p:nvPr/>
          </p:nvSpPr>
          <p:spPr>
            <a:xfrm>
              <a:off x="-33962" y="302889"/>
              <a:ext cx="3600400" cy="3069922"/>
            </a:xfrm>
            <a:prstGeom prst="ellipse">
              <a:avLst/>
            </a:prstGeom>
            <a:solidFill>
              <a:schemeClr val="accent1">
                <a:lumMod val="40000"/>
                <a:lumOff val="6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 name="TextBox 5">
              <a:extLst>
                <a:ext uri="{FF2B5EF4-FFF2-40B4-BE49-F238E27FC236}">
                  <a16:creationId xmlns:a16="http://schemas.microsoft.com/office/drawing/2014/main" id="{21203803-539A-C4E0-C375-B31608853B13}"/>
                </a:ext>
              </a:extLst>
            </p:cNvPr>
            <p:cNvSpPr txBox="1"/>
            <p:nvPr/>
          </p:nvSpPr>
          <p:spPr>
            <a:xfrm>
              <a:off x="1520995" y="1367674"/>
              <a:ext cx="1790412" cy="788980"/>
            </a:xfrm>
            <a:prstGeom prst="rect">
              <a:avLst/>
            </a:prstGeom>
            <a:noFill/>
          </p:spPr>
          <p:txBody>
            <a:bodyPr wrap="none" rtlCol="0">
              <a:spAutoFit/>
            </a:bodyPr>
            <a:lstStyle/>
            <a:p>
              <a:r>
                <a:rPr lang="en-US" sz="3200" b="1" dirty="0" err="1">
                  <a:solidFill>
                    <a:srgbClr val="7030A0"/>
                  </a:solidFill>
                  <a:latin typeface="Times New Roman" panose="02020603050405020304" pitchFamily="18" charset="0"/>
                  <a:cs typeface="Times New Roman" panose="02020603050405020304" pitchFamily="18" charset="0"/>
                </a:rPr>
                <a:t>Tỉ</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lệ</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thức</a:t>
              </a:r>
              <a:endParaRPr lang="en-US" sz="3200" b="1" dirty="0">
                <a:solidFill>
                  <a:srgbClr val="7030A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26DDE65-4AAA-0AD5-E25C-F52F1D8D32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277262" y="1318301"/>
              <a:ext cx="1229979" cy="1345126"/>
            </a:xfrm>
            <a:prstGeom prst="rect">
              <a:avLst/>
            </a:prstGeom>
          </p:spPr>
        </p:pic>
      </p:grpSp>
      <p:sp>
        <p:nvSpPr>
          <p:cNvPr id="8" name="TextBox 7">
            <a:extLst>
              <a:ext uri="{FF2B5EF4-FFF2-40B4-BE49-F238E27FC236}">
                <a16:creationId xmlns:a16="http://schemas.microsoft.com/office/drawing/2014/main" id="{41B8B45A-1278-3928-6EF1-BD82C4F3660C}"/>
              </a:ext>
            </a:extLst>
          </p:cNvPr>
          <p:cNvSpPr txBox="1"/>
          <p:nvPr/>
        </p:nvSpPr>
        <p:spPr>
          <a:xfrm>
            <a:off x="4321774" y="1565065"/>
            <a:ext cx="1893467" cy="523220"/>
          </a:xfrm>
          <a:prstGeom prst="rect">
            <a:avLst/>
          </a:prstGeom>
          <a:noFill/>
        </p:spPr>
        <p:txBody>
          <a:bodyPr wrap="none" rtlCol="0">
            <a:spAutoFit/>
          </a:bodyPr>
          <a:lstStyle/>
          <a:p>
            <a:r>
              <a:rPr lang="en-US" sz="2800" b="1" dirty="0" err="1">
                <a:solidFill>
                  <a:prstClr val="black"/>
                </a:solidFill>
                <a:latin typeface="Times New Roman" panose="02020603050405020304" pitchFamily="18" charset="0"/>
                <a:cs typeface="Times New Roman" panose="02020603050405020304" pitchFamily="18" charset="0"/>
              </a:rPr>
              <a:t>Định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nghĩa</a:t>
            </a:r>
            <a:endParaRPr lang="en-US" sz="2800" b="1"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3126CB9-92B8-1E74-858C-2B43F307E681}"/>
                  </a:ext>
                </a:extLst>
              </p:cNvPr>
              <p:cNvSpPr txBox="1"/>
              <p:nvPr/>
            </p:nvSpPr>
            <p:spPr>
              <a:xfrm>
                <a:off x="6572966" y="1688449"/>
                <a:ext cx="4240346" cy="749116"/>
              </a:xfrm>
              <a:prstGeom prst="rect">
                <a:avLst/>
              </a:prstGeom>
              <a:noFill/>
            </p:spPr>
            <p:txBody>
              <a:bodyPr wrap="square" rtlCol="0">
                <a:spAutoFit/>
              </a:bodyPr>
              <a:lstStyle/>
              <a:p>
                <a14:m>
                  <m:oMath xmlns:m="http://schemas.openxmlformats.org/officeDocument/2006/math">
                    <m:f>
                      <m:fPr>
                        <m:ctrlPr>
                          <a:rPr lang="en-US" sz="3200" b="1" i="1" smtClean="0">
                            <a:solidFill>
                              <a:schemeClr val="tx1"/>
                            </a:solidFill>
                            <a:latin typeface="Cambria Math" panose="02040503050406030204" pitchFamily="18" charset="0"/>
                          </a:rPr>
                        </m:ctrlPr>
                      </m:fPr>
                      <m:num>
                        <m:r>
                          <a:rPr lang="en-US" sz="3200" b="1">
                            <a:solidFill>
                              <a:schemeClr val="tx1"/>
                            </a:solidFill>
                            <a:latin typeface="Cambria Math" panose="02040503050406030204" pitchFamily="18" charset="0"/>
                          </a:rPr>
                          <m:t>𝐚</m:t>
                        </m:r>
                      </m:num>
                      <m:den>
                        <m:r>
                          <a:rPr lang="en-US" sz="3200" b="1">
                            <a:solidFill>
                              <a:schemeClr val="tx1"/>
                            </a:solidFill>
                            <a:latin typeface="Cambria Math" panose="02040503050406030204" pitchFamily="18" charset="0"/>
                          </a:rPr>
                          <m:t>𝐛</m:t>
                        </m:r>
                      </m:den>
                    </m:f>
                    <m:r>
                      <a:rPr lang="en-US" sz="3200" b="1">
                        <a:solidFill>
                          <a:schemeClr val="tx1"/>
                        </a:solidFill>
                        <a:latin typeface="Cambria Math" panose="02040503050406030204" pitchFamily="18" charset="0"/>
                      </a:rPr>
                      <m:t>=</m:t>
                    </m:r>
                    <m:f>
                      <m:fPr>
                        <m:ctrlPr>
                          <a:rPr lang="en-US" sz="3200" b="1" i="1">
                            <a:solidFill>
                              <a:schemeClr val="tx1"/>
                            </a:solidFill>
                            <a:latin typeface="Cambria Math" panose="02040503050406030204" pitchFamily="18" charset="0"/>
                          </a:rPr>
                        </m:ctrlPr>
                      </m:fPr>
                      <m:num>
                        <m:r>
                          <a:rPr lang="en-US" sz="3200" b="1">
                            <a:solidFill>
                              <a:schemeClr val="tx1"/>
                            </a:solidFill>
                            <a:latin typeface="Cambria Math" panose="02040503050406030204" pitchFamily="18" charset="0"/>
                          </a:rPr>
                          <m:t>𝐜</m:t>
                        </m:r>
                      </m:num>
                      <m:den>
                        <m:r>
                          <a:rPr lang="en-US" sz="3200" b="1">
                            <a:solidFill>
                              <a:schemeClr val="tx1"/>
                            </a:solidFill>
                            <a:latin typeface="Cambria Math" panose="02040503050406030204" pitchFamily="18" charset="0"/>
                          </a:rPr>
                          <m:t>𝐝</m:t>
                        </m:r>
                      </m:den>
                    </m:f>
                  </m:oMath>
                </a14:m>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hoặc</a:t>
                </a:r>
                <a:r>
                  <a:rPr lang="en-US" sz="3200" dirty="0">
                    <a:solidFill>
                      <a:prstClr val="black"/>
                    </a:solidFill>
                    <a:latin typeface="Times New Roman" panose="02020603050405020304" pitchFamily="18" charset="0"/>
                    <a:cs typeface="Times New Roman" panose="02020603050405020304" pitchFamily="18" charset="0"/>
                  </a:rPr>
                  <a:t> a : b = c : d</a:t>
                </a:r>
              </a:p>
            </p:txBody>
          </p:sp>
        </mc:Choice>
        <mc:Fallback xmlns="">
          <p:sp>
            <p:nvSpPr>
              <p:cNvPr id="17" name="TextBox 16">
                <a:extLst>
                  <a:ext uri="{FF2B5EF4-FFF2-40B4-BE49-F238E27FC236}">
                    <a16:creationId xmlns:a16="http://schemas.microsoft.com/office/drawing/2014/main" id="{B3126CB9-92B8-1E74-858C-2B43F307E681}"/>
                  </a:ext>
                </a:extLst>
              </p:cNvPr>
              <p:cNvSpPr txBox="1">
                <a:spLocks noRot="1" noChangeAspect="1" noMove="1" noResize="1" noEditPoints="1" noAdjustHandles="1" noChangeArrowheads="1" noChangeShapeType="1" noTextEdit="1"/>
              </p:cNvSpPr>
              <p:nvPr/>
            </p:nvSpPr>
            <p:spPr>
              <a:xfrm>
                <a:off x="6572966" y="1688449"/>
                <a:ext cx="4240346" cy="749116"/>
              </a:xfrm>
              <a:prstGeom prst="rect">
                <a:avLst/>
              </a:prstGeom>
              <a:blipFill>
                <a:blip r:embed="rId6"/>
                <a:stretch>
                  <a:fillRect t="-4065" b="-10569"/>
                </a:stretch>
              </a:blipFill>
            </p:spPr>
            <p:txBody>
              <a:bodyPr/>
              <a:lstStyle/>
              <a:p>
                <a:r>
                  <a:rPr lang="en-US">
                    <a:noFill/>
                  </a:rPr>
                  <a:t> </a:t>
                </a:r>
              </a:p>
            </p:txBody>
          </p:sp>
        </mc:Fallback>
      </mc:AlternateContent>
      <p:cxnSp>
        <p:nvCxnSpPr>
          <p:cNvPr id="19" name="Connector: Curved 18">
            <a:extLst>
              <a:ext uri="{FF2B5EF4-FFF2-40B4-BE49-F238E27FC236}">
                <a16:creationId xmlns:a16="http://schemas.microsoft.com/office/drawing/2014/main" id="{8D90CC54-62C4-F39A-3FD4-E8C839AA049E}"/>
              </a:ext>
            </a:extLst>
          </p:cNvPr>
          <p:cNvCxnSpPr>
            <a:cxnSpLocks/>
            <a:stCxn id="5" idx="6"/>
          </p:cNvCxnSpPr>
          <p:nvPr/>
        </p:nvCxnSpPr>
        <p:spPr>
          <a:xfrm>
            <a:off x="4149461" y="2964356"/>
            <a:ext cx="1946539" cy="464644"/>
          </a:xfrm>
          <a:prstGeom prst="curvedConnector3">
            <a:avLst>
              <a:gd name="adj1" fmla="val 37437"/>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98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4 Points 3">
            <a:extLst>
              <a:ext uri="{FF2B5EF4-FFF2-40B4-BE49-F238E27FC236}">
                <a16:creationId xmlns:a16="http://schemas.microsoft.com/office/drawing/2014/main" id="{D9F43456-223D-613D-CF07-89CD68737306}"/>
              </a:ext>
            </a:extLst>
          </p:cNvPr>
          <p:cNvSpPr/>
          <p:nvPr/>
        </p:nvSpPr>
        <p:spPr>
          <a:xfrm>
            <a:off x="1137613" y="78085"/>
            <a:ext cx="4062712" cy="701922"/>
          </a:xfrm>
          <a:prstGeom prst="irregularSeal2">
            <a:avLst/>
          </a:prstGeom>
          <a:solidFill>
            <a:schemeClr val="accent4">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solidFill>
                  <a:srgbClr val="7030A0"/>
                </a:solidFill>
                <a:latin typeface="Times New Roman" panose="02020603050405020304" pitchFamily="18" charset="0"/>
                <a:cs typeface="Times New Roman" panose="02020603050405020304" pitchFamily="18" charset="0"/>
              </a:rPr>
              <a:t>NHIỆM VỤ 1</a:t>
            </a:r>
          </a:p>
        </p:txBody>
      </p:sp>
      <p:pic>
        <p:nvPicPr>
          <p:cNvPr id="5" name="Picture 7" descr="7 kỹ năng làm việc nhóm hiệu quả giúp bạn tiến bộ hơn">
            <a:extLst>
              <a:ext uri="{FF2B5EF4-FFF2-40B4-BE49-F238E27FC236}">
                <a16:creationId xmlns:a16="http://schemas.microsoft.com/office/drawing/2014/main" id="{A604559F-A24E-D6D6-F78B-223E3CA61C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11842" y="5809220"/>
            <a:ext cx="1780158" cy="1004711"/>
          </a:xfrm>
          <a:prstGeom prst="rect">
            <a:avLst/>
          </a:prstGeom>
          <a:noFill/>
          <a:extLst>
            <a:ext uri="{909E8E84-426E-40DD-AFC4-6F175D3DCCD1}">
              <a14:hiddenFill xmlns:a14="http://schemas.microsoft.com/office/drawing/2010/main">
                <a:solidFill>
                  <a:srgbClr val="FFFFFF"/>
                </a:solidFill>
              </a14:hiddenFill>
            </a:ext>
          </a:extLst>
        </p:spPr>
      </p:pic>
      <p:sp>
        <p:nvSpPr>
          <p:cNvPr id="6" name="Explosion: 14 Points 5">
            <a:extLst>
              <a:ext uri="{FF2B5EF4-FFF2-40B4-BE49-F238E27FC236}">
                <a16:creationId xmlns:a16="http://schemas.microsoft.com/office/drawing/2014/main" id="{C6A3207B-76F8-1B28-0865-C810BD2BFB35}"/>
              </a:ext>
            </a:extLst>
          </p:cNvPr>
          <p:cNvSpPr/>
          <p:nvPr/>
        </p:nvSpPr>
        <p:spPr>
          <a:xfrm>
            <a:off x="7485321" y="116059"/>
            <a:ext cx="4062712" cy="729380"/>
          </a:xfrm>
          <a:prstGeom prst="irregularSeal2">
            <a:avLst/>
          </a:prstGeom>
          <a:solidFill>
            <a:schemeClr val="accent5">
              <a:lumMod val="60000"/>
              <a:lumOff val="40000"/>
            </a:schemeClr>
          </a:solidFill>
          <a:ln>
            <a:solidFill>
              <a:schemeClr val="accent5">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NHIỆM VỤ 2</a:t>
            </a:r>
          </a:p>
        </p:txBody>
      </p:sp>
      <mc:AlternateContent xmlns:mc="http://schemas.openxmlformats.org/markup-compatibility/2006" xmlns:a14="http://schemas.microsoft.com/office/drawing/2010/main">
        <mc:Choice Requires="a14">
          <p:sp>
            <p:nvSpPr>
              <p:cNvPr id="7" name="Hộp Văn bản 21">
                <a:extLst>
                  <a:ext uri="{FF2B5EF4-FFF2-40B4-BE49-F238E27FC236}">
                    <a16:creationId xmlns:a16="http://schemas.microsoft.com/office/drawing/2014/main" id="{981E62EC-01F5-5659-8D22-10CC1252AD77}"/>
                  </a:ext>
                </a:extLst>
              </p:cNvPr>
              <p:cNvSpPr txBox="1"/>
              <p:nvPr/>
            </p:nvSpPr>
            <p:spPr>
              <a:xfrm>
                <a:off x="192327" y="897083"/>
                <a:ext cx="5953285" cy="4676793"/>
              </a:xfrm>
              <a:prstGeom prst="rect">
                <a:avLst/>
              </a:prstGeom>
              <a:noFill/>
              <a:ln>
                <a:solidFill>
                  <a:schemeClr val="tx1"/>
                </a:solidFill>
              </a:ln>
            </p:spPr>
            <p:txBody>
              <a:bodyPr wrap="square" rtlCol="0">
                <a:spAutoFit/>
              </a:bodyPr>
              <a:lstStyle/>
              <a:p>
                <a:pPr algn="just">
                  <a:lnSpc>
                    <a:spcPct val="150000"/>
                  </a:lnSpc>
                </a:pPr>
                <a:r>
                  <a:rPr lang="en-US" sz="2600" dirty="0">
                    <a:latin typeface="Times New Roman" panose="02020603050405020304" pitchFamily="18" charset="0"/>
                    <a:cs typeface="Times New Roman" panose="02020603050405020304" pitchFamily="18" charset="0"/>
                  </a:rPr>
                  <a:t>a) Cho </a:t>
                </a:r>
                <a:r>
                  <a:rPr lang="en-US" sz="2600" dirty="0" err="1">
                    <a:latin typeface="Times New Roman" panose="02020603050405020304" pitchFamily="18" charset="0"/>
                    <a:cs typeface="Times New Roman" panose="02020603050405020304" pitchFamily="18" charset="0"/>
                  </a:rPr>
                  <a:t>tỉ</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lệ</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2600" i="1" smtClean="0">
                            <a:latin typeface="Cambria Math" panose="02040503050406030204" pitchFamily="18" charset="0"/>
                          </a:rPr>
                        </m:ctrlPr>
                      </m:fPr>
                      <m:num>
                        <m:r>
                          <a:rPr lang="en-US" sz="2600" b="0" i="1" smtClean="0">
                            <a:latin typeface="Cambria Math" panose="02040503050406030204" pitchFamily="18" charset="0"/>
                          </a:rPr>
                          <m:t>6</m:t>
                        </m:r>
                      </m:num>
                      <m:den>
                        <m:r>
                          <a:rPr lang="en-US" sz="2600" b="0" i="1" smtClean="0">
                            <a:latin typeface="Cambria Math" panose="02040503050406030204" pitchFamily="18" charset="0"/>
                          </a:rPr>
                          <m:t>10</m:t>
                        </m:r>
                      </m:den>
                    </m:f>
                    <m:r>
                      <a:rPr lang="en-US" sz="2600" b="0" i="1" smtClean="0">
                        <a:latin typeface="Cambria Math" panose="02040503050406030204" pitchFamily="18" charset="0"/>
                      </a:rPr>
                      <m:t>=</m:t>
                    </m:r>
                    <m:f>
                      <m:fPr>
                        <m:ctrlPr>
                          <a:rPr lang="en-US" sz="2600" b="0" i="1" smtClean="0">
                            <a:latin typeface="Cambria Math" panose="02040503050406030204" pitchFamily="18" charset="0"/>
                          </a:rPr>
                        </m:ctrlPr>
                      </m:fPr>
                      <m:num>
                        <m:r>
                          <a:rPr lang="en-US" sz="2600" b="0" i="1" smtClean="0">
                            <a:latin typeface="Cambria Math" panose="02040503050406030204" pitchFamily="18" charset="0"/>
                          </a:rPr>
                          <m:t>−9</m:t>
                        </m:r>
                      </m:num>
                      <m:den>
                        <m:r>
                          <a:rPr lang="en-US" sz="2600" b="0" i="1" smtClean="0">
                            <a:latin typeface="Cambria Math" panose="02040503050406030204" pitchFamily="18" charset="0"/>
                          </a:rPr>
                          <m:t>−15</m:t>
                        </m:r>
                      </m:den>
                    </m:f>
                  </m:oMath>
                </a14:m>
                <a:r>
                  <a:rPr lang="en-US" sz="2600" dirty="0">
                    <a:latin typeface="Times New Roman" panose="02020603050405020304" pitchFamily="18" charset="0"/>
                    <a:cs typeface="Times New Roman" panose="02020603050405020304" pitchFamily="18" charset="0"/>
                  </a:rPr>
                  <a:t>. So </a:t>
                </a:r>
                <a:r>
                  <a:rPr lang="en-US" sz="2600" dirty="0" err="1">
                    <a:latin typeface="Times New Roman" panose="02020603050405020304" pitchFamily="18" charset="0"/>
                    <a:cs typeface="Times New Roman" panose="02020603050405020304" pitchFamily="18" charset="0"/>
                  </a:rPr>
                  <a:t>sánh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hạng</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r>
                      <a:rPr lang="en-US" sz="2600" i="1" dirty="0" smtClean="0">
                        <a:latin typeface="Cambria Math" panose="02040503050406030204" pitchFamily="18" charset="0"/>
                        <a:cs typeface="Arial" panose="020B0604020202020204" pitchFamily="34" charset="0"/>
                      </a:rPr>
                      <m:t>6</m:t>
                    </m:r>
                  </m:oMath>
                </a14:m>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r>
                      <a:rPr lang="en-US" sz="2600" i="1" dirty="0" smtClean="0">
                        <a:latin typeface="Cambria Math" panose="02040503050406030204" pitchFamily="18" charset="0"/>
                        <a:cs typeface="Arial" panose="020B0604020202020204" pitchFamily="34" charset="0"/>
                      </a:rPr>
                      <m:t>−15 </m:t>
                    </m:r>
                  </m:oMath>
                </a14:m>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hạng</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r>
                      <a:rPr lang="en-US" sz="2600" i="1" dirty="0" smtClean="0">
                        <a:latin typeface="Cambria Math" panose="02040503050406030204" pitchFamily="18" charset="0"/>
                        <a:cs typeface="Arial" panose="020B0604020202020204" pitchFamily="34" charset="0"/>
                      </a:rPr>
                      <m:t>10</m:t>
                    </m:r>
                  </m:oMath>
                </a14:m>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r>
                      <a:rPr lang="en-US" sz="2600" i="1" dirty="0" smtClean="0">
                        <a:latin typeface="Cambria Math" panose="02040503050406030204" pitchFamily="18" charset="0"/>
                        <a:cs typeface="Arial" panose="020B0604020202020204" pitchFamily="34" charset="0"/>
                      </a:rPr>
                      <m:t>−9</m:t>
                    </m:r>
                  </m:oMath>
                </a14:m>
                <a:r>
                  <a:rPr lang="en-US" sz="2600" dirty="0">
                    <a:latin typeface="Times New Roman" panose="02020603050405020304" pitchFamily="18" charset="0"/>
                    <a:cs typeface="Times New Roman" panose="02020603050405020304" pitchFamily="18" charset="0"/>
                  </a:rPr>
                  <a:t>.</a:t>
                </a:r>
              </a:p>
              <a:p>
                <a:pPr algn="just">
                  <a:lnSpc>
                    <a:spcPct val="150000"/>
                  </a:lnSpc>
                </a:pP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tỉ</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lệ</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10.(-15), ta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a:t>
                </a:r>
              </a:p>
              <a:p>
                <a:pPr algn="just">
                  <a:lnSpc>
                    <a:spcPct val="150000"/>
                  </a:lnSpc>
                </a:pPr>
                <a:r>
                  <a:rPr lang="en-US" sz="2600" dirty="0">
                    <a:latin typeface="Times New Roman" panose="02020603050405020304" pitchFamily="18" charset="0"/>
                    <a:cs typeface="Times New Roman" panose="02020603050405020304" pitchFamily="18" charset="0"/>
                  </a:rPr>
                  <a:t>b) Cho </a:t>
                </a:r>
                <a:r>
                  <a:rPr lang="en-US" sz="2600" dirty="0" err="1">
                    <a:latin typeface="Times New Roman" panose="02020603050405020304" pitchFamily="18" charset="0"/>
                    <a:cs typeface="Times New Roman" panose="02020603050405020304" pitchFamily="18" charset="0"/>
                  </a:rPr>
                  <a:t>tỉ</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lệ</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2600" i="1" smtClean="0">
                            <a:latin typeface="Cambria Math" panose="02040503050406030204" pitchFamily="18" charset="0"/>
                          </a:rPr>
                        </m:ctrlPr>
                      </m:fPr>
                      <m:num>
                        <m:r>
                          <a:rPr lang="en-US" sz="2600" b="0" i="1" smtClean="0">
                            <a:latin typeface="Cambria Math" panose="02040503050406030204" pitchFamily="18" charset="0"/>
                          </a:rPr>
                          <m:t>𝑎</m:t>
                        </m:r>
                      </m:num>
                      <m:den>
                        <m:r>
                          <a:rPr lang="en-US" sz="2600" b="0" i="1" smtClean="0">
                            <a:latin typeface="Cambria Math" panose="02040503050406030204" pitchFamily="18" charset="0"/>
                          </a:rPr>
                          <m:t>𝑏</m:t>
                        </m:r>
                      </m:den>
                    </m:f>
                    <m:r>
                      <a:rPr lang="en-US" sz="2600" b="0" i="1" smtClean="0">
                        <a:latin typeface="Cambria Math" panose="02040503050406030204" pitchFamily="18" charset="0"/>
                      </a:rPr>
                      <m:t>=</m:t>
                    </m:r>
                    <m:f>
                      <m:fPr>
                        <m:ctrlPr>
                          <a:rPr lang="en-US" sz="2600" b="0" i="1" smtClean="0">
                            <a:latin typeface="Cambria Math" panose="02040503050406030204" pitchFamily="18" charset="0"/>
                          </a:rPr>
                        </m:ctrlPr>
                      </m:fPr>
                      <m:num>
                        <m:r>
                          <a:rPr lang="en-US" sz="2600" b="0" i="1" smtClean="0">
                            <a:latin typeface="Cambria Math" panose="02040503050406030204" pitchFamily="18" charset="0"/>
                          </a:rPr>
                          <m:t>𝑐</m:t>
                        </m:r>
                      </m:num>
                      <m:den>
                        <m:r>
                          <a:rPr lang="en-US" sz="2600" b="0" i="1" smtClean="0">
                            <a:latin typeface="Cambria Math" panose="02040503050406030204" pitchFamily="18" charset="0"/>
                          </a:rPr>
                          <m:t>𝑑</m:t>
                        </m:r>
                      </m:den>
                    </m:f>
                  </m:oMath>
                </a14:m>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tỉ</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lệ</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r>
                      <a:rPr lang="en-US" sz="2600" i="1" dirty="0" smtClean="0">
                        <a:latin typeface="Cambria Math" panose="02040503050406030204" pitchFamily="18" charset="0"/>
                        <a:cs typeface="Arial" panose="020B0604020202020204" pitchFamily="34" charset="0"/>
                      </a:rPr>
                      <m:t>𝑏𝑑</m:t>
                    </m:r>
                  </m:oMath>
                </a14:m>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a:t>
                </a:r>
              </a:p>
            </p:txBody>
          </p:sp>
        </mc:Choice>
        <mc:Fallback xmlns="">
          <p:sp>
            <p:nvSpPr>
              <p:cNvPr id="7" name="Hộp Văn bản 21">
                <a:extLst>
                  <a:ext uri="{FF2B5EF4-FFF2-40B4-BE49-F238E27FC236}">
                    <a16:creationId xmlns:a16="http://schemas.microsoft.com/office/drawing/2014/main" id="{981E62EC-01F5-5659-8D22-10CC1252AD77}"/>
                  </a:ext>
                </a:extLst>
              </p:cNvPr>
              <p:cNvSpPr txBox="1">
                <a:spLocks noRot="1" noChangeAspect="1" noMove="1" noResize="1" noEditPoints="1" noAdjustHandles="1" noChangeArrowheads="1" noChangeShapeType="1" noTextEdit="1"/>
              </p:cNvSpPr>
              <p:nvPr/>
            </p:nvSpPr>
            <p:spPr>
              <a:xfrm>
                <a:off x="192327" y="897083"/>
                <a:ext cx="5953285" cy="4676793"/>
              </a:xfrm>
              <a:prstGeom prst="rect">
                <a:avLst/>
              </a:prstGeom>
              <a:blipFill>
                <a:blip r:embed="rId3"/>
                <a:stretch>
                  <a:fillRect l="-1738" r="-1738" b="-2341"/>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Hộp Văn bản 10">
                <a:extLst>
                  <a:ext uri="{FF2B5EF4-FFF2-40B4-BE49-F238E27FC236}">
                    <a16:creationId xmlns:a16="http://schemas.microsoft.com/office/drawing/2014/main" id="{558E4D01-33CD-C79C-CFEE-8223C2905825}"/>
                  </a:ext>
                </a:extLst>
              </p:cNvPr>
              <p:cNvSpPr txBox="1"/>
              <p:nvPr/>
            </p:nvSpPr>
            <p:spPr>
              <a:xfrm>
                <a:off x="6422065" y="892671"/>
                <a:ext cx="5656521" cy="4880375"/>
              </a:xfrm>
              <a:prstGeom prst="rect">
                <a:avLst/>
              </a:prstGeom>
              <a:noFill/>
              <a:ln>
                <a:solidFill>
                  <a:schemeClr val="tx1"/>
                </a:solidFill>
              </a:ln>
            </p:spPr>
            <p:txBody>
              <a:bodyPr wrap="square" rtlCol="0">
                <a:spAutoFit/>
              </a:bodyPr>
              <a:lstStyle/>
              <a:p>
                <a:pPr algn="just">
                  <a:lnSpc>
                    <a:spcPct val="150000"/>
                  </a:lnSpc>
                </a:pPr>
                <a:r>
                  <a:rPr lang="en-US" sz="2600" dirty="0">
                    <a:latin typeface="Times New Roman" panose="02020603050405020304" pitchFamily="18" charset="0"/>
                    <a:cs typeface="Times New Roman" panose="02020603050405020304" pitchFamily="18" charset="0"/>
                  </a:rPr>
                  <a:t>Ta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r>
                      <a:rPr lang="en-US" sz="2600" i="1" dirty="0" smtClean="0">
                        <a:latin typeface="Cambria Math" panose="02040503050406030204" pitchFamily="18" charset="0"/>
                        <a:cs typeface="Arial" panose="020B0604020202020204" pitchFamily="34" charset="0"/>
                      </a:rPr>
                      <m:t>4.9=3.12</m:t>
                    </m:r>
                  </m:oMath>
                </a14:m>
                <a:endParaRPr lang="en-US" sz="2600" dirty="0">
                  <a:latin typeface="Times New Roman" panose="02020603050405020304" pitchFamily="18" charset="0"/>
                  <a:cs typeface="Times New Roman" panose="02020603050405020304" pitchFamily="18" charset="0"/>
                </a:endParaRPr>
              </a:p>
              <a:p>
                <a:pPr algn="just">
                  <a:lnSpc>
                    <a:spcPct val="150000"/>
                  </a:lnSpc>
                </a:pPr>
                <a:r>
                  <a:rPr lang="en-US" sz="2600" dirty="0">
                    <a:latin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cs typeface="Times New Roman" panose="02020603050405020304" pitchFamily="18" charset="0"/>
                  </a:rPr>
                  <a:t>Viết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dưới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tỉ</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lệ</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chia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r>
                      <a:rPr lang="en-US" sz="2600" i="1" dirty="0" smtClean="0">
                        <a:latin typeface="Cambria Math" panose="02040503050406030204" pitchFamily="18" charset="0"/>
                        <a:cs typeface="Arial" panose="020B0604020202020204" pitchFamily="34" charset="0"/>
                      </a:rPr>
                      <m:t>9.3</m:t>
                    </m:r>
                  </m:oMath>
                </a14:m>
                <a:r>
                  <a:rPr lang="en-US" sz="2600" dirty="0">
                    <a:latin typeface="Times New Roman" panose="02020603050405020304" pitchFamily="18" charset="0"/>
                    <a:cs typeface="Times New Roman" panose="02020603050405020304" pitchFamily="18" charset="0"/>
                  </a:rPr>
                  <a:t>.</a:t>
                </a:r>
              </a:p>
              <a:p>
                <a:pPr algn="just">
                  <a:lnSpc>
                    <a:spcPct val="150000"/>
                  </a:lnSpc>
                </a:pPr>
                <a:r>
                  <a:rPr lang="en-US" sz="2600" dirty="0">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Tìm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dấu</a:t>
                </a:r>
                <a:r>
                  <a:rPr lang="en-US" sz="2600" dirty="0">
                    <a:latin typeface="Times New Roman" panose="02020603050405020304" pitchFamily="18" charset="0"/>
                    <a:cs typeface="Times New Roman" panose="02020603050405020304" pitchFamily="18" charset="0"/>
                  </a:rPr>
                  <a:t> ?</a:t>
                </a:r>
              </a:p>
              <a:p>
                <a:pPr algn="ctr">
                  <a:lnSpc>
                    <a:spcPct val="150000"/>
                  </a:lnSpc>
                </a:pP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4</m:t>
                        </m:r>
                      </m:num>
                      <m:den>
                        <m:r>
                          <a:rPr lang="en-US" sz="2800" b="0" i="1" smtClean="0">
                            <a:latin typeface="Cambria Math" panose="02040503050406030204" pitchFamily="18" charset="0"/>
                          </a:rPr>
                          <m:t>3</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num>
                      <m:den>
                        <m:r>
                          <a:rPr lang="en-US" sz="2800" b="0" i="1" smtClean="0">
                            <a:latin typeface="Cambria Math" panose="02040503050406030204" pitchFamily="18" charset="0"/>
                          </a:rPr>
                          <m:t>9</m:t>
                        </m:r>
                      </m:den>
                    </m:f>
                  </m:oMath>
                </a14:m>
                <a:r>
                  <a:rPr lang="en-US" sz="28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4</m:t>
                        </m:r>
                      </m:num>
                      <m:den>
                        <m:r>
                          <a:rPr lang="en-US" sz="2800" b="0" i="1" smtClean="0">
                            <a:latin typeface="Cambria Math" panose="02040503050406030204" pitchFamily="18" charset="0"/>
                          </a:rPr>
                          <m:t>12</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num>
                      <m:den>
                        <m:r>
                          <a:rPr lang="en-US" sz="2800" b="0" i="1" smtClean="0">
                            <a:latin typeface="Cambria Math" panose="02040503050406030204" pitchFamily="18" charset="0"/>
                          </a:rPr>
                          <m:t>?</m:t>
                        </m:r>
                      </m:den>
                    </m:f>
                  </m:oMath>
                </a14:m>
                <a:r>
                  <a:rPr lang="en-US" sz="2800" dirty="0">
                    <a:latin typeface="Times New Roman" panose="02020603050405020304" pitchFamily="18" charset="0"/>
                    <a:cs typeface="Times New Roman" panose="02020603050405020304" pitchFamily="18" charset="0"/>
                  </a:rPr>
                  <a:t>;</a:t>
                </a:r>
                <a14:m>
                  <m:oMath xmlns:m="http://schemas.openxmlformats.org/officeDocument/2006/math">
                    <m:r>
                      <a:rPr lang="en-US" sz="2800" b="0" i="0" smtClean="0">
                        <a:latin typeface="Cambria Math" panose="02040503050406030204" pitchFamily="18" charset="0"/>
                      </a:rPr>
                      <m:t>     </m:t>
                    </m:r>
                    <m:f>
                      <m:fPr>
                        <m:ctrlPr>
                          <a:rPr lang="en-US" sz="2800" i="1" smtClean="0">
                            <a:latin typeface="Cambria Math" panose="02040503050406030204" pitchFamily="18" charset="0"/>
                          </a:rPr>
                        </m:ctrlPr>
                      </m:fPr>
                      <m:num>
                        <m:r>
                          <a:rPr lang="en-US" sz="2800" b="0" i="1" smtClean="0">
                            <a:latin typeface="Cambria Math" panose="02040503050406030204" pitchFamily="18" charset="0"/>
                          </a:rPr>
                          <m:t>?</m:t>
                        </m:r>
                      </m:num>
                      <m:den>
                        <m:r>
                          <a:rPr lang="en-US" sz="2800" b="0" i="1" smtClean="0">
                            <a:latin typeface="Cambria Math" panose="02040503050406030204" pitchFamily="18" charset="0"/>
                          </a:rPr>
                          <m:t>3</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12</m:t>
                        </m:r>
                      </m:num>
                      <m:den>
                        <m:r>
                          <a:rPr lang="en-US" sz="2800" b="0" i="1" smtClean="0">
                            <a:latin typeface="Cambria Math" panose="02040503050406030204" pitchFamily="18" charset="0"/>
                          </a:rPr>
                          <m:t>4</m:t>
                        </m:r>
                      </m:den>
                    </m:f>
                  </m:oMath>
                </a14:m>
                <a:r>
                  <a:rPr lang="en-US" sz="2800" dirty="0">
                    <a:latin typeface="Times New Roman" panose="02020603050405020304" pitchFamily="18" charset="0"/>
                    <a:cs typeface="Times New Roman" panose="02020603050405020304" pitchFamily="18" charset="0"/>
                  </a:rPr>
                  <a:t>;</a:t>
                </a:r>
                <a14:m>
                  <m:oMath xmlns:m="http://schemas.openxmlformats.org/officeDocument/2006/math">
                    <m:r>
                      <a:rPr lang="en-US" sz="2800" b="0" i="0" smtClean="0">
                        <a:latin typeface="Cambria Math" panose="02040503050406030204" pitchFamily="18" charset="0"/>
                      </a:rPr>
                      <m:t>     </m:t>
                    </m:r>
                    <m:f>
                      <m:fPr>
                        <m:ctrlPr>
                          <a:rPr lang="en-US" sz="2800" i="1" smtClean="0">
                            <a:latin typeface="Cambria Math" panose="02040503050406030204" pitchFamily="18" charset="0"/>
                          </a:rPr>
                        </m:ctrlPr>
                      </m:fPr>
                      <m:num>
                        <m:r>
                          <a:rPr lang="en-US" sz="2800" b="0" i="1" smtClean="0">
                            <a:latin typeface="Cambria Math" panose="02040503050406030204" pitchFamily="18" charset="0"/>
                          </a:rPr>
                          <m:t>9</m:t>
                        </m:r>
                      </m:num>
                      <m:den>
                        <m:r>
                          <a:rPr lang="en-US" sz="2800" b="0" i="1" smtClean="0">
                            <a:latin typeface="Cambria Math" panose="02040503050406030204" pitchFamily="18" charset="0"/>
                          </a:rPr>
                          <m:t>?</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num>
                      <m:den>
                        <m:r>
                          <a:rPr lang="en-US" sz="2800" b="0" i="1" smtClean="0">
                            <a:latin typeface="Cambria Math" panose="02040503050406030204" pitchFamily="18" charset="0"/>
                          </a:rPr>
                          <m:t>4</m:t>
                        </m:r>
                      </m:den>
                    </m:f>
                  </m:oMath>
                </a14:m>
                <a:r>
                  <a:rPr lang="en-US" sz="2800" dirty="0">
                    <a:latin typeface="Times New Roman" panose="02020603050405020304" pitchFamily="18" charset="0"/>
                    <a:cs typeface="Times New Roman" panose="02020603050405020304" pitchFamily="18" charset="0"/>
                  </a:rPr>
                  <a:t>.</a:t>
                </a:r>
              </a:p>
              <a:p>
                <a:pPr algn="just">
                  <a:lnSpc>
                    <a:spcPct val="150000"/>
                  </a:lnSpc>
                </a:pPr>
                <a:r>
                  <a:rPr lang="en-US" sz="2600" dirty="0">
                    <a:latin typeface="Times New Roman" panose="02020603050405020304" pitchFamily="18" charset="0"/>
                    <a:cs typeface="Times New Roman" panose="02020603050405020304" pitchFamily="18" charset="0"/>
                  </a:rPr>
                  <a:t>b) Cho ad = </a:t>
                </a:r>
                <a:r>
                  <a:rPr lang="en-US" sz="2600" dirty="0" err="1">
                    <a:latin typeface="Times New Roman" panose="02020603050405020304" pitchFamily="18" charset="0"/>
                    <a:cs typeface="Times New Roman" panose="02020603050405020304" pitchFamily="18" charset="0"/>
                  </a:rPr>
                  <a:t>bc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Tìm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 </a:t>
                </a:r>
              </a:p>
              <a:p>
                <a:pPr algn="ctr">
                  <a:lnSpc>
                    <a:spcPct val="150000"/>
                  </a:lnSpc>
                </a:pPr>
                <a14:m>
                  <m:oMath xmlns:m="http://schemas.openxmlformats.org/officeDocument/2006/math">
                    <m:f>
                      <m:fPr>
                        <m:ctrlPr>
                          <a:rPr lang="en-US" sz="2800" i="1">
                            <a:latin typeface="Cambria Math" panose="02040503050406030204" pitchFamily="18" charset="0"/>
                          </a:rPr>
                        </m:ctrlPr>
                      </m:fPr>
                      <m:num>
                        <m:r>
                          <a:rPr lang="en-US" sz="2800" b="0" i="1" smtClean="0">
                            <a:latin typeface="Cambria Math" panose="02040503050406030204" pitchFamily="18" charset="0"/>
                          </a:rPr>
                          <m:t>𝑎</m:t>
                        </m:r>
                      </m:num>
                      <m:den>
                        <m:r>
                          <a:rPr lang="en-US" sz="2800" b="0" i="1" smtClean="0">
                            <a:latin typeface="Cambria Math" panose="02040503050406030204" pitchFamily="18" charset="0"/>
                          </a:rPr>
                          <m:t>𝑏</m:t>
                        </m:r>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b="0" i="1" smtClean="0">
                            <a:latin typeface="Cambria Math" panose="02040503050406030204" pitchFamily="18" charset="0"/>
                          </a:rPr>
                          <m:t>𝑐</m:t>
                        </m:r>
                      </m:num>
                      <m:den>
                        <m:r>
                          <a:rPr lang="en-US" sz="2800" b="0" i="1" smtClean="0">
                            <a:latin typeface="Cambria Math" panose="02040503050406030204" pitchFamily="18" charset="0"/>
                          </a:rPr>
                          <m:t>𝑑</m:t>
                        </m:r>
                      </m:den>
                    </m:f>
                  </m:oMath>
                </a14:m>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0" smtClean="0">
                        <a:latin typeface="Cambria Math" panose="02040503050406030204" pitchFamily="18" charset="0"/>
                      </a:rPr>
                      <m:t>     </m:t>
                    </m:r>
                    <m:f>
                      <m:fPr>
                        <m:ctrlPr>
                          <a:rPr lang="en-US" sz="2800" i="1">
                            <a:latin typeface="Cambria Math" panose="02040503050406030204" pitchFamily="18" charset="0"/>
                          </a:rPr>
                        </m:ctrlPr>
                      </m:fPr>
                      <m:num>
                        <m:r>
                          <a:rPr lang="en-US" sz="2800" b="0" i="1" smtClean="0">
                            <a:latin typeface="Cambria Math" panose="02040503050406030204" pitchFamily="18" charset="0"/>
                          </a:rPr>
                          <m:t>𝑎</m:t>
                        </m:r>
                      </m:num>
                      <m:den>
                        <m:r>
                          <a:rPr lang="en-US" sz="2800" b="0" i="1" smtClean="0">
                            <a:latin typeface="Cambria Math" panose="02040503050406030204" pitchFamily="18" charset="0"/>
                          </a:rPr>
                          <m:t>𝑐</m:t>
                        </m:r>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b="0" i="1" smtClean="0">
                            <a:latin typeface="Cambria Math" panose="02040503050406030204" pitchFamily="18" charset="0"/>
                          </a:rPr>
                          <m:t>𝑏</m:t>
                        </m:r>
                      </m:num>
                      <m:den>
                        <m:r>
                          <a:rPr lang="en-US" sz="2800" i="1">
                            <a:latin typeface="Cambria Math" panose="02040503050406030204" pitchFamily="18" charset="0"/>
                          </a:rPr>
                          <m:t>?</m:t>
                        </m:r>
                      </m:den>
                    </m:f>
                  </m:oMath>
                </a14:m>
                <a:r>
                  <a:rPr lang="en-US" sz="2800" dirty="0">
                    <a:latin typeface="Times New Roman" panose="02020603050405020304" pitchFamily="18" charset="0"/>
                    <a:cs typeface="Times New Roman" panose="02020603050405020304" pitchFamily="18" charset="0"/>
                  </a:rPr>
                  <a:t>;</a:t>
                </a:r>
                <a14:m>
                  <m:oMath xmlns:m="http://schemas.openxmlformats.org/officeDocument/2006/math">
                    <m:r>
                      <a:rPr lang="en-US" sz="2800" b="0" i="0" smtClean="0">
                        <a:latin typeface="Cambria Math" panose="02040503050406030204" pitchFamily="18" charset="0"/>
                      </a:rPr>
                      <m:t>     </m:t>
                    </m:r>
                    <m:f>
                      <m:fPr>
                        <m:ctrlPr>
                          <a:rPr lang="en-US" sz="2800" i="1">
                            <a:latin typeface="Cambria Math" panose="02040503050406030204" pitchFamily="18" charset="0"/>
                          </a:rPr>
                        </m:ctrlPr>
                      </m:fPr>
                      <m:num>
                        <m:r>
                          <a:rPr lang="en-US" sz="2800" b="0" i="1" smtClean="0">
                            <a:latin typeface="Cambria Math" panose="02040503050406030204" pitchFamily="18" charset="0"/>
                          </a:rPr>
                          <m:t>𝑑</m:t>
                        </m:r>
                      </m:num>
                      <m:den>
                        <m:r>
                          <a:rPr lang="en-US" sz="2800" b="0" i="1" smtClean="0">
                            <a:latin typeface="Cambria Math" panose="02040503050406030204" pitchFamily="18" charset="0"/>
                          </a:rPr>
                          <m:t>𝑐</m:t>
                        </m:r>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b="0" i="1" smtClean="0">
                            <a:latin typeface="Cambria Math" panose="02040503050406030204" pitchFamily="18" charset="0"/>
                          </a:rPr>
                          <m:t>𝑏</m:t>
                        </m:r>
                      </m:num>
                      <m:den>
                        <m:r>
                          <a:rPr lang="en-US" sz="2800" b="0" i="1" smtClean="0">
                            <a:latin typeface="Cambria Math" panose="02040503050406030204" pitchFamily="18" charset="0"/>
                          </a:rPr>
                          <m:t>?</m:t>
                        </m:r>
                      </m:den>
                    </m:f>
                  </m:oMath>
                </a14:m>
                <a:r>
                  <a:rPr lang="en-US" sz="2800" dirty="0">
                    <a:latin typeface="Times New Roman" panose="02020603050405020304" pitchFamily="18" charset="0"/>
                    <a:cs typeface="Times New Roman" panose="02020603050405020304" pitchFamily="18" charset="0"/>
                  </a:rPr>
                  <a:t>;</a:t>
                </a:r>
                <a14:m>
                  <m:oMath xmlns:m="http://schemas.openxmlformats.org/officeDocument/2006/math">
                    <m:r>
                      <a:rPr lang="en-US" sz="2800" b="0" i="0" smtClean="0">
                        <a:latin typeface="Cambria Math" panose="02040503050406030204" pitchFamily="18" charset="0"/>
                      </a:rPr>
                      <m:t>     </m:t>
                    </m:r>
                    <m:f>
                      <m:fPr>
                        <m:ctrlPr>
                          <a:rPr lang="en-US" sz="2800" i="1">
                            <a:latin typeface="Cambria Math" panose="02040503050406030204" pitchFamily="18" charset="0"/>
                          </a:rPr>
                        </m:ctrlPr>
                      </m:fPr>
                      <m:num>
                        <m:r>
                          <a:rPr lang="en-US" sz="2800" b="0" i="1" smtClean="0">
                            <a:latin typeface="Cambria Math" panose="02040503050406030204" pitchFamily="18" charset="0"/>
                          </a:rPr>
                          <m:t>𝑑</m:t>
                        </m:r>
                      </m:num>
                      <m:den>
                        <m:r>
                          <a:rPr lang="en-US" sz="2800" i="1">
                            <a:latin typeface="Cambria Math" panose="02040503050406030204" pitchFamily="18" charset="0"/>
                          </a:rPr>
                          <m:t>?</m:t>
                        </m:r>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b="0" i="1" smtClean="0">
                            <a:latin typeface="Cambria Math" panose="02040503050406030204" pitchFamily="18" charset="0"/>
                          </a:rPr>
                          <m:t>𝑐</m:t>
                        </m:r>
                      </m:num>
                      <m:den>
                        <m:r>
                          <a:rPr lang="en-US" sz="2800" b="0" i="1" smtClean="0">
                            <a:latin typeface="Cambria Math" panose="02040503050406030204" pitchFamily="18" charset="0"/>
                          </a:rPr>
                          <m:t>𝑎</m:t>
                        </m:r>
                      </m:den>
                    </m:f>
                  </m:oMath>
                </a14:m>
                <a:r>
                  <a:rPr lang="en-US" sz="2800" dirty="0">
                    <a:latin typeface="Times New Roman" panose="02020603050405020304" pitchFamily="18" charset="0"/>
                    <a:cs typeface="Times New Roman" panose="02020603050405020304" pitchFamily="18" charset="0"/>
                  </a:rPr>
                  <a:t>.</a:t>
                </a:r>
              </a:p>
            </p:txBody>
          </p:sp>
        </mc:Choice>
        <mc:Fallback xmlns="">
          <p:sp>
            <p:nvSpPr>
              <p:cNvPr id="8" name="Hộp Văn bản 10">
                <a:extLst>
                  <a:ext uri="{FF2B5EF4-FFF2-40B4-BE49-F238E27FC236}">
                    <a16:creationId xmlns:a16="http://schemas.microsoft.com/office/drawing/2014/main" id="{558E4D01-33CD-C79C-CFEE-8223C2905825}"/>
                  </a:ext>
                </a:extLst>
              </p:cNvPr>
              <p:cNvSpPr txBox="1">
                <a:spLocks noRot="1" noChangeAspect="1" noMove="1" noResize="1" noEditPoints="1" noAdjustHandles="1" noChangeArrowheads="1" noChangeShapeType="1" noTextEdit="1"/>
              </p:cNvSpPr>
              <p:nvPr/>
            </p:nvSpPr>
            <p:spPr>
              <a:xfrm>
                <a:off x="6422065" y="892671"/>
                <a:ext cx="5656521" cy="4880375"/>
              </a:xfrm>
              <a:prstGeom prst="rect">
                <a:avLst/>
              </a:prstGeom>
              <a:blipFill>
                <a:blip r:embed="rId4"/>
                <a:stretch>
                  <a:fillRect l="-1828" r="-1828" b="-374"/>
                </a:stretch>
              </a:blipFill>
              <a:ln>
                <a:solidFill>
                  <a:schemeClr val="tx1"/>
                </a:solidFill>
              </a:ln>
            </p:spPr>
            <p:txBody>
              <a:bodyPr/>
              <a:lstStyle/>
              <a:p>
                <a:r>
                  <a:rPr lang="en-US">
                    <a:noFill/>
                  </a:rPr>
                  <a:t> </a:t>
                </a:r>
              </a:p>
            </p:txBody>
          </p:sp>
        </mc:Fallback>
      </mc:AlternateContent>
      <p:pic>
        <p:nvPicPr>
          <p:cNvPr id="9" name="Picture 10" descr="Digit 180">
            <a:extLst>
              <a:ext uri="{FF2B5EF4-FFF2-40B4-BE49-F238E27FC236}">
                <a16:creationId xmlns:a16="http://schemas.microsoft.com/office/drawing/2014/main" id="{FDD4CD02-E841-889A-6F15-EE0650788561}"/>
              </a:ext>
            </a:extLst>
          </p:cNvPr>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5809221"/>
            <a:ext cx="1828800" cy="100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92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5">
            <a:extLst>
              <a:ext uri="{FF2B5EF4-FFF2-40B4-BE49-F238E27FC236}">
                <a16:creationId xmlns:a16="http://schemas.microsoft.com/office/drawing/2014/main" id="{4DCC4999-22C0-5C33-AFB4-71CD2A947A28}"/>
              </a:ext>
            </a:extLst>
          </p:cNvPr>
          <p:cNvSpPr/>
          <p:nvPr/>
        </p:nvSpPr>
        <p:spPr>
          <a:xfrm>
            <a:off x="4529470" y="0"/>
            <a:ext cx="2753833" cy="751295"/>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ysClr val="windowText" lastClr="000000"/>
                </a:solidFill>
                <a:latin typeface="Times New Roman" panose="02020603050405020304" pitchFamily="18" charset="0"/>
                <a:cs typeface="Times New Roman" panose="02020603050405020304" pitchFamily="18" charset="0"/>
              </a:rPr>
              <a:t>Tính</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chất</a:t>
            </a:r>
            <a:r>
              <a:rPr lang="en-US" sz="2800" b="1" dirty="0">
                <a:solidFill>
                  <a:sysClr val="windowText" lastClr="000000"/>
                </a:solidFill>
                <a:latin typeface="Times New Roman" panose="02020603050405020304" pitchFamily="18" charset="0"/>
                <a:cs typeface="Times New Roman" panose="02020603050405020304" pitchFamily="18" charset="0"/>
              </a:rPr>
              <a:t> 1</a:t>
            </a:r>
          </a:p>
        </p:txBody>
      </p:sp>
      <mc:AlternateContent xmlns:mc="http://schemas.openxmlformats.org/markup-compatibility/2006" xmlns:a14="http://schemas.microsoft.com/office/drawing/2010/main">
        <mc:Choice Requires="a14">
          <p:sp>
            <p:nvSpPr>
              <p:cNvPr id="6" name="Hộp Văn bản 11">
                <a:extLst>
                  <a:ext uri="{FF2B5EF4-FFF2-40B4-BE49-F238E27FC236}">
                    <a16:creationId xmlns:a16="http://schemas.microsoft.com/office/drawing/2014/main" id="{2D8CC21B-14F5-A465-E435-3CE7E875C1A3}"/>
                  </a:ext>
                </a:extLst>
              </p:cNvPr>
              <p:cNvSpPr txBox="1"/>
              <p:nvPr/>
            </p:nvSpPr>
            <p:spPr>
              <a:xfrm>
                <a:off x="2399698" y="1834655"/>
                <a:ext cx="8213893"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latin typeface="Cambria Math" panose="02040503050406030204" pitchFamily="18" charset="0"/>
                        <a:cs typeface="Arial" panose="020B0604020202020204" pitchFamily="34" charset="0"/>
                      </a:rPr>
                      <m:t>𝑥</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latin typeface="Cambria Math" panose="02040503050406030204" pitchFamily="18" charset="0"/>
                        <a:cs typeface="Arial" panose="020B0604020202020204" pitchFamily="34" charset="0"/>
                      </a:rPr>
                      <m:t>𝑥</m:t>
                    </m:r>
                    <m:r>
                      <a:rPr lang="en-US" sz="2800" b="0" i="1" dirty="0" smtClean="0">
                        <a:latin typeface="Cambria Math" panose="02040503050406030204" pitchFamily="18" charset="0"/>
                        <a:cs typeface="Arial" panose="020B0604020202020204" pitchFamily="34" charset="0"/>
                      </a:rPr>
                      <m:t> </m:t>
                    </m:r>
                    <m:r>
                      <a:rPr lang="en-US" sz="2800" i="1" dirty="0" smtClean="0">
                        <a:latin typeface="Cambria Math" panose="02040503050406030204" pitchFamily="18" charset="0"/>
                        <a:cs typeface="Arial" panose="020B0604020202020204" pitchFamily="34" charset="0"/>
                      </a:rPr>
                      <m:t>:6=3</m:t>
                    </m:r>
                    <m:r>
                      <a:rPr lang="en-US" sz="2800" b="0" i="1" dirty="0" smtClean="0">
                        <a:latin typeface="Cambria Math" panose="02040503050406030204" pitchFamily="18" charset="0"/>
                        <a:cs typeface="Arial" panose="020B0604020202020204" pitchFamily="34" charset="0"/>
                      </a:rPr>
                      <m:t> </m:t>
                    </m:r>
                    <m:r>
                      <a:rPr lang="en-US" sz="2800" i="1" dirty="0" smtClean="0">
                        <a:latin typeface="Cambria Math" panose="02040503050406030204" pitchFamily="18" charset="0"/>
                        <a:cs typeface="Arial" panose="020B0604020202020204" pitchFamily="34" charset="0"/>
                      </a:rPr>
                      <m:t>:2</m:t>
                    </m:r>
                  </m:oMath>
                </a14:m>
                <a:r>
                  <a:rPr lang="en-US" sz="2800" dirty="0">
                    <a:latin typeface="Times New Roman" panose="02020603050405020304" pitchFamily="18" charset="0"/>
                    <a:cs typeface="Times New Roman" panose="02020603050405020304" pitchFamily="18" charset="0"/>
                  </a:rPr>
                  <a:t>.</a:t>
                </a:r>
              </a:p>
            </p:txBody>
          </p:sp>
        </mc:Choice>
        <mc:Fallback xmlns="">
          <p:sp>
            <p:nvSpPr>
              <p:cNvPr id="6" name="Hộp Văn bản 11">
                <a:extLst>
                  <a:ext uri="{FF2B5EF4-FFF2-40B4-BE49-F238E27FC236}">
                    <a16:creationId xmlns:a16="http://schemas.microsoft.com/office/drawing/2014/main" id="{2D8CC21B-14F5-A465-E435-3CE7E875C1A3}"/>
                  </a:ext>
                </a:extLst>
              </p:cNvPr>
              <p:cNvSpPr txBox="1">
                <a:spLocks noRot="1" noChangeAspect="1" noMove="1" noResize="1" noEditPoints="1" noAdjustHandles="1" noChangeArrowheads="1" noChangeShapeType="1" noTextEdit="1"/>
              </p:cNvSpPr>
              <p:nvPr/>
            </p:nvSpPr>
            <p:spPr>
              <a:xfrm>
                <a:off x="2399698" y="1834655"/>
                <a:ext cx="8213893" cy="523220"/>
              </a:xfrm>
              <a:prstGeom prst="rect">
                <a:avLst/>
              </a:prstGeom>
              <a:blipFill>
                <a:blip r:embed="rId2"/>
                <a:stretch>
                  <a:fillRect l="-1559" t="-12791" b="-31395"/>
                </a:stretch>
              </a:blipFill>
            </p:spPr>
            <p:txBody>
              <a:bodyPr/>
              <a:lstStyle/>
              <a:p>
                <a:r>
                  <a:rPr lang="en-US">
                    <a:noFill/>
                  </a:rPr>
                  <a:t> </a:t>
                </a:r>
              </a:p>
            </p:txBody>
          </p:sp>
        </mc:Fallback>
      </mc:AlternateContent>
      <p:sp>
        <p:nvSpPr>
          <p:cNvPr id="7" name="Hộp Văn bản 12">
            <a:extLst>
              <a:ext uri="{FF2B5EF4-FFF2-40B4-BE49-F238E27FC236}">
                <a16:creationId xmlns:a16="http://schemas.microsoft.com/office/drawing/2014/main" id="{EFE8BDB4-BA10-3997-BA99-91297ED2C91E}"/>
              </a:ext>
            </a:extLst>
          </p:cNvPr>
          <p:cNvSpPr txBox="1"/>
          <p:nvPr/>
        </p:nvSpPr>
        <p:spPr>
          <a:xfrm>
            <a:off x="4411218" y="2527336"/>
            <a:ext cx="3369559"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Giải</a:t>
            </a:r>
            <a:endParaRPr lang="en-US" sz="28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Hộp Văn bản 16">
                <a:extLst>
                  <a:ext uri="{FF2B5EF4-FFF2-40B4-BE49-F238E27FC236}">
                    <a16:creationId xmlns:a16="http://schemas.microsoft.com/office/drawing/2014/main" id="{5D2755DC-7C0A-A9FB-A4BF-F4CCE783C5F1}"/>
                  </a:ext>
                </a:extLst>
              </p:cNvPr>
              <p:cNvSpPr txBox="1"/>
              <p:nvPr/>
            </p:nvSpPr>
            <p:spPr>
              <a:xfrm>
                <a:off x="2399698" y="3017870"/>
                <a:ext cx="8534400" cy="1579150"/>
              </a:xfrm>
              <a:prstGeom prst="rect">
                <a:avLst/>
              </a:prstGeom>
              <a:noFill/>
            </p:spPr>
            <p:txBody>
              <a:bodyPr wrap="square" rtlCol="0">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Do </a:t>
                </a:r>
                <a14:m>
                  <m:oMath xmlns:m="http://schemas.openxmlformats.org/officeDocument/2006/math">
                    <m:r>
                      <a:rPr lang="en-US" sz="2800" i="1" dirty="0" smtClean="0">
                        <a:latin typeface="Cambria Math" panose="02040503050406030204" pitchFamily="18" charset="0"/>
                        <a:cs typeface="Arial" panose="020B0604020202020204" pitchFamily="34" charset="0"/>
                      </a:rPr>
                      <m:t>𝑥</m:t>
                    </m:r>
                    <m:r>
                      <a:rPr lang="en-US" sz="2800" b="0" i="1" dirty="0" smtClean="0">
                        <a:latin typeface="Cambria Math" panose="02040503050406030204" pitchFamily="18" charset="0"/>
                        <a:cs typeface="Arial" panose="020B0604020202020204" pitchFamily="34" charset="0"/>
                      </a:rPr>
                      <m:t> </m:t>
                    </m:r>
                    <m:r>
                      <a:rPr lang="en-US" sz="2800" i="1" dirty="0" smtClean="0">
                        <a:latin typeface="Cambria Math" panose="02040503050406030204" pitchFamily="18" charset="0"/>
                        <a:cs typeface="Arial" panose="020B0604020202020204" pitchFamily="34" charset="0"/>
                      </a:rPr>
                      <m:t>:6=3</m:t>
                    </m:r>
                    <m:r>
                      <a:rPr lang="en-US" sz="2800" b="0" i="1" dirty="0" smtClean="0">
                        <a:latin typeface="Cambria Math" panose="02040503050406030204" pitchFamily="18" charset="0"/>
                        <a:cs typeface="Arial" panose="020B0604020202020204" pitchFamily="34" charset="0"/>
                      </a:rPr>
                      <m:t> </m:t>
                    </m:r>
                    <m:r>
                      <a:rPr lang="en-US" sz="2800" i="1" dirty="0" smtClean="0">
                        <a:latin typeface="Cambria Math" panose="02040503050406030204" pitchFamily="18" charset="0"/>
                        <a:cs typeface="Arial" panose="020B0604020202020204" pitchFamily="34" charset="0"/>
                      </a:rPr>
                      <m:t>:2</m:t>
                    </m:r>
                  </m:oMath>
                </a14:m>
                <a:r>
                  <a:rPr lang="en-US" sz="2800" dirty="0">
                    <a:latin typeface="Times New Roman" panose="02020603050405020304" pitchFamily="18" charset="0"/>
                    <a:cs typeface="Times New Roman" panose="02020603050405020304" pitchFamily="18" charset="0"/>
                  </a:rPr>
                  <a:t> hay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𝑥</m:t>
                        </m:r>
                      </m:num>
                      <m:den>
                        <m:r>
                          <a:rPr lang="en-US" sz="2800" b="0" i="1" smtClean="0">
                            <a:latin typeface="Cambria Math" panose="02040503050406030204" pitchFamily="18" charset="0"/>
                          </a:rPr>
                          <m:t>6</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num>
                      <m:den>
                        <m:r>
                          <a:rPr lang="en-US" sz="2800" b="0" i="1" smtClean="0">
                            <a:latin typeface="Cambria Math" panose="02040503050406030204" pitchFamily="18" charset="0"/>
                          </a:rPr>
                          <m:t>2</m:t>
                        </m:r>
                      </m:den>
                    </m:f>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latin typeface="Cambria Math" panose="02040503050406030204" pitchFamily="18" charset="0"/>
                        <a:cs typeface="Arial" panose="020B0604020202020204" pitchFamily="34" charset="0"/>
                      </a:rPr>
                      <m:t>2</m:t>
                    </m:r>
                    <m:r>
                      <a:rPr lang="en-US" sz="2800" i="1" dirty="0" smtClean="0">
                        <a:latin typeface="Cambria Math" panose="02040503050406030204" pitchFamily="18" charset="0"/>
                        <a:cs typeface="Arial" panose="020B0604020202020204" pitchFamily="34" charset="0"/>
                      </a:rPr>
                      <m:t>𝑥</m:t>
                    </m:r>
                    <m:r>
                      <a:rPr lang="en-US" sz="2800" i="1" dirty="0" smtClean="0">
                        <a:latin typeface="Cambria Math" panose="02040503050406030204" pitchFamily="18" charset="0"/>
                        <a:cs typeface="Arial" panose="020B0604020202020204" pitchFamily="34" charset="0"/>
                      </a:rPr>
                      <m:t>=6.3=18</m:t>
                    </m:r>
                  </m:oMath>
                </a14:m>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latin typeface="Cambria Math" panose="02040503050406030204" pitchFamily="18" charset="0"/>
                        <a:cs typeface="Arial" panose="020B0604020202020204" pitchFamily="34" charset="0"/>
                      </a:rPr>
                      <m:t>𝑥</m:t>
                    </m:r>
                    <m:r>
                      <a:rPr lang="en-US" sz="2800" i="1" dirty="0" smtClean="0">
                        <a:latin typeface="Cambria Math" panose="02040503050406030204" pitchFamily="18" charset="0"/>
                        <a:cs typeface="Arial" panose="020B0604020202020204" pitchFamily="34" charset="0"/>
                      </a:rPr>
                      <m:t>=18 :2=9</m:t>
                    </m:r>
                  </m:oMath>
                </a14:m>
                <a:endParaRPr lang="en-US" sz="2800" dirty="0">
                  <a:latin typeface="Times New Roman" panose="02020603050405020304" pitchFamily="18" charset="0"/>
                  <a:cs typeface="Times New Roman" panose="02020603050405020304" pitchFamily="18" charset="0"/>
                </a:endParaRPr>
              </a:p>
            </p:txBody>
          </p:sp>
        </mc:Choice>
        <mc:Fallback xmlns="">
          <p:sp>
            <p:nvSpPr>
              <p:cNvPr id="8" name="Hộp Văn bản 16">
                <a:extLst>
                  <a:ext uri="{FF2B5EF4-FFF2-40B4-BE49-F238E27FC236}">
                    <a16:creationId xmlns:a16="http://schemas.microsoft.com/office/drawing/2014/main" id="{5D2755DC-7C0A-A9FB-A4BF-F4CCE783C5F1}"/>
                  </a:ext>
                </a:extLst>
              </p:cNvPr>
              <p:cNvSpPr txBox="1">
                <a:spLocks noRot="1" noChangeAspect="1" noMove="1" noResize="1" noEditPoints="1" noAdjustHandles="1" noChangeArrowheads="1" noChangeShapeType="1" noTextEdit="1"/>
              </p:cNvSpPr>
              <p:nvPr/>
            </p:nvSpPr>
            <p:spPr>
              <a:xfrm>
                <a:off x="2399698" y="3017870"/>
                <a:ext cx="8534400" cy="1579150"/>
              </a:xfrm>
              <a:prstGeom prst="rect">
                <a:avLst/>
              </a:prstGeom>
              <a:blipFill>
                <a:blip r:embed="rId3"/>
                <a:stretch>
                  <a:fillRect l="-1500" b="-100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ộp Văn bản 19">
                <a:extLst>
                  <a:ext uri="{FF2B5EF4-FFF2-40B4-BE49-F238E27FC236}">
                    <a16:creationId xmlns:a16="http://schemas.microsoft.com/office/drawing/2014/main" id="{281EE47F-885B-AD8D-8C0D-F4A11DF63799}"/>
                  </a:ext>
                </a:extLst>
              </p:cNvPr>
              <p:cNvSpPr txBox="1"/>
              <p:nvPr/>
            </p:nvSpPr>
            <p:spPr>
              <a:xfrm>
                <a:off x="4190221" y="780144"/>
                <a:ext cx="3811555" cy="885050"/>
              </a:xfrm>
              <a:prstGeom prst="rect">
                <a:avLst/>
              </a:prstGeom>
              <a:noFill/>
            </p:spPr>
            <p:txBody>
              <a:bodyPr wrap="square">
                <a:spAutoFit/>
              </a:bodyPr>
              <a:lstStyle/>
              <a:p>
                <a:pPr marL="0" marR="0" algn="just">
                  <a:lnSpc>
                    <a:spcPct val="150000"/>
                  </a:lnSpc>
                  <a:spcBef>
                    <a:spcPts val="0"/>
                  </a:spcBef>
                  <a:spcAft>
                    <a:spcPts val="600"/>
                  </a:spcAft>
                </a:pPr>
                <a:r>
                  <a:rPr lang="nl-NL"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Nếu </a:t>
                </a:r>
                <a14:m>
                  <m:oMath xmlns:m="http://schemas.openxmlformats.org/officeDocument/2006/math">
                    <m:f>
                      <m:fPr>
                        <m:ctrlP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𝒂</m:t>
                        </m:r>
                      </m:num>
                      <m:den>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𝒃</m:t>
                        </m:r>
                      </m:den>
                    </m:f>
                    <m:r>
                      <a:rPr lang="nl-NL"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𝒄</m:t>
                        </m:r>
                      </m:num>
                      <m:den>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den>
                    </m:f>
                  </m:oMath>
                </a14:m>
                <a:r>
                  <a:rPr lang="nl-NL"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thì </a:t>
                </a:r>
                <a14:m>
                  <m:oMath xmlns:m="http://schemas.openxmlformats.org/officeDocument/2006/math">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𝒂𝒅</m:t>
                    </m:r>
                    <m:r>
                      <a:rPr lang="nl-NL"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𝒃𝒄</m:t>
                    </m:r>
                  </m:oMath>
                </a14:m>
                <a:r>
                  <a:rPr lang="nl-NL"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9" name="Hộp Văn bản 19">
                <a:extLst>
                  <a:ext uri="{FF2B5EF4-FFF2-40B4-BE49-F238E27FC236}">
                    <a16:creationId xmlns:a16="http://schemas.microsoft.com/office/drawing/2014/main" id="{281EE47F-885B-AD8D-8C0D-F4A11DF63799}"/>
                  </a:ext>
                </a:extLst>
              </p:cNvPr>
              <p:cNvSpPr txBox="1">
                <a:spLocks noRot="1" noChangeAspect="1" noMove="1" noResize="1" noEditPoints="1" noAdjustHandles="1" noChangeArrowheads="1" noChangeShapeType="1" noTextEdit="1"/>
              </p:cNvSpPr>
              <p:nvPr/>
            </p:nvSpPr>
            <p:spPr>
              <a:xfrm>
                <a:off x="4190221" y="780144"/>
                <a:ext cx="3811555" cy="885050"/>
              </a:xfrm>
              <a:prstGeom prst="rect">
                <a:avLst/>
              </a:prstGeom>
              <a:blipFill>
                <a:blip r:embed="rId4"/>
                <a:stretch>
                  <a:fillRect l="-3195" b="-7586"/>
                </a:stretch>
              </a:blipFill>
            </p:spPr>
            <p:txBody>
              <a:bodyPr/>
              <a:lstStyle/>
              <a:p>
                <a:r>
                  <a:rPr lang="en-US">
                    <a:noFill/>
                  </a:rPr>
                  <a:t> </a:t>
                </a:r>
              </a:p>
            </p:txBody>
          </p:sp>
        </mc:Fallback>
      </mc:AlternateContent>
      <p:sp>
        <p:nvSpPr>
          <p:cNvPr id="2" name="Hình chữ nhật: Góc Tròn 8">
            <a:extLst>
              <a:ext uri="{FF2B5EF4-FFF2-40B4-BE49-F238E27FC236}">
                <a16:creationId xmlns:a16="http://schemas.microsoft.com/office/drawing/2014/main" id="{50582016-3A11-5B43-05B2-BDACF65347C6}"/>
              </a:ext>
            </a:extLst>
          </p:cNvPr>
          <p:cNvSpPr/>
          <p:nvPr/>
        </p:nvSpPr>
        <p:spPr>
          <a:xfrm>
            <a:off x="470554" y="5087554"/>
            <a:ext cx="2325809" cy="990302"/>
          </a:xfrm>
          <a:prstGeom prst="roundRect">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ysClr val="windowText" lastClr="000000"/>
                </a:solidFill>
                <a:latin typeface="Times New Roman" panose="02020603050405020304" pitchFamily="18" charset="0"/>
                <a:cs typeface="Times New Roman" panose="02020603050405020304" pitchFamily="18" charset="0"/>
              </a:rPr>
              <a:t>Luyện</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tập</a:t>
            </a:r>
            <a:r>
              <a:rPr lang="en-US" sz="2800" b="1" dirty="0">
                <a:solidFill>
                  <a:sysClr val="windowText" lastClr="000000"/>
                </a:solidFill>
                <a:latin typeface="Times New Roman" panose="02020603050405020304" pitchFamily="18" charset="0"/>
                <a:cs typeface="Times New Roman" panose="02020603050405020304" pitchFamily="18" charset="0"/>
              </a:rPr>
              <a:t> 2</a:t>
            </a:r>
          </a:p>
        </p:txBody>
      </p:sp>
      <mc:AlternateContent xmlns:mc="http://schemas.openxmlformats.org/markup-compatibility/2006" xmlns:a14="http://schemas.microsoft.com/office/drawing/2010/main">
        <mc:Choice Requires="a14">
          <p:sp>
            <p:nvSpPr>
              <p:cNvPr id="3" name="Hộp Văn bản 11">
                <a:extLst>
                  <a:ext uri="{FF2B5EF4-FFF2-40B4-BE49-F238E27FC236}">
                    <a16:creationId xmlns:a16="http://schemas.microsoft.com/office/drawing/2014/main" id="{52BA562E-6DDF-648E-7E77-417462EB0996}"/>
                  </a:ext>
                </a:extLst>
              </p:cNvPr>
              <p:cNvSpPr txBox="1"/>
              <p:nvPr/>
            </p:nvSpPr>
            <p:spPr>
              <a:xfrm>
                <a:off x="3772856" y="4890207"/>
                <a:ext cx="4646282" cy="1384995"/>
              </a:xfrm>
              <a:prstGeom prst="rect">
                <a:avLst/>
              </a:prstGeom>
              <a:noFill/>
            </p:spPr>
            <p:txBody>
              <a:bodyPr wrap="square" rtlCol="0">
                <a:spAutoFit/>
              </a:bodyPr>
              <a:lstStyle/>
              <a:p>
                <a:pPr>
                  <a:lnSpc>
                    <a:spcPct val="150000"/>
                  </a:lnSpc>
                </a:pPr>
                <a:r>
                  <a:rPr lang="en-US" sz="2800" dirty="0">
                    <a:solidFill>
                      <a:srgbClr val="2212F6"/>
                    </a:solidFill>
                    <a:latin typeface="Times New Roman" panose="02020603050405020304" pitchFamily="18" charset="0"/>
                    <a:cs typeface="Times New Roman" panose="02020603050405020304" pitchFamily="18" charset="0"/>
                  </a:rPr>
                  <a:t>Tìm </a:t>
                </a:r>
                <a:r>
                  <a:rPr lang="en-US" sz="2800" dirty="0" err="1">
                    <a:solidFill>
                      <a:srgbClr val="2212F6"/>
                    </a:solidFill>
                    <a:latin typeface="Times New Roman" panose="02020603050405020304" pitchFamily="18" charset="0"/>
                    <a:cs typeface="Times New Roman" panose="02020603050405020304" pitchFamily="18" charset="0"/>
                  </a:rPr>
                  <a:t>số</a:t>
                </a:r>
                <a:r>
                  <a:rPr lang="en-US" sz="2800" dirty="0">
                    <a:solidFill>
                      <a:srgbClr val="2212F6"/>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solidFill>
                          <a:srgbClr val="2212F6"/>
                        </a:solidFill>
                        <a:latin typeface="Cambria Math" panose="02040503050406030204" pitchFamily="18" charset="0"/>
                        <a:cs typeface="Arial" panose="020B0604020202020204" pitchFamily="34" charset="0"/>
                      </a:rPr>
                      <m:t>𝑥</m:t>
                    </m:r>
                  </m:oMath>
                </a14:m>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trong</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tỉ</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lệ</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thức</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sau</a:t>
                </a:r>
                <a:r>
                  <a:rPr lang="en-US" sz="2800" dirty="0">
                    <a:solidFill>
                      <a:srgbClr val="2212F6"/>
                    </a:solidFill>
                    <a:latin typeface="Times New Roman" panose="02020603050405020304" pitchFamily="18" charset="0"/>
                    <a:cs typeface="Times New Roman" panose="02020603050405020304" pitchFamily="18" charset="0"/>
                  </a:rPr>
                  <a:t>:</a:t>
                </a:r>
              </a:p>
              <a:p>
                <a:pPr>
                  <a:lnSpc>
                    <a:spcPct val="150000"/>
                  </a:lnSpc>
                </a:pPr>
                <a14:m>
                  <m:oMathPara xmlns:m="http://schemas.openxmlformats.org/officeDocument/2006/math">
                    <m:oMathParaPr>
                      <m:jc m:val="centerGroup"/>
                    </m:oMathParaPr>
                    <m:oMath xmlns:m="http://schemas.openxmlformats.org/officeDocument/2006/math">
                      <m:r>
                        <a:rPr lang="en-US" sz="2800" i="1" dirty="0" smtClean="0">
                          <a:solidFill>
                            <a:srgbClr val="2212F6"/>
                          </a:solidFill>
                          <a:latin typeface="Cambria Math" panose="02040503050406030204" pitchFamily="18" charset="0"/>
                          <a:cs typeface="Arial" panose="020B0604020202020204" pitchFamily="34" charset="0"/>
                        </a:rPr>
                        <m:t>(−0,4):</m:t>
                      </m:r>
                      <m:r>
                        <a:rPr lang="en-US" sz="2800" i="1" dirty="0" smtClean="0">
                          <a:solidFill>
                            <a:srgbClr val="2212F6"/>
                          </a:solidFill>
                          <a:latin typeface="Cambria Math" panose="02040503050406030204" pitchFamily="18" charset="0"/>
                          <a:cs typeface="Arial" panose="020B0604020202020204" pitchFamily="34" charset="0"/>
                        </a:rPr>
                        <m:t>𝑥</m:t>
                      </m:r>
                      <m:r>
                        <a:rPr lang="en-US" sz="2800" i="1" dirty="0" smtClean="0">
                          <a:solidFill>
                            <a:srgbClr val="2212F6"/>
                          </a:solidFill>
                          <a:latin typeface="Cambria Math" panose="02040503050406030204" pitchFamily="18" charset="0"/>
                          <a:cs typeface="Arial" panose="020B0604020202020204" pitchFamily="34" charset="0"/>
                        </a:rPr>
                        <m:t>=1,2:0,3</m:t>
                      </m:r>
                    </m:oMath>
                  </m:oMathPara>
                </a14:m>
                <a:endParaRPr lang="en-US" sz="2800" dirty="0">
                  <a:solidFill>
                    <a:srgbClr val="2212F6"/>
                  </a:solidFill>
                  <a:latin typeface="Times New Roman" panose="02020603050405020304" pitchFamily="18" charset="0"/>
                  <a:cs typeface="Times New Roman" panose="02020603050405020304" pitchFamily="18" charset="0"/>
                </a:endParaRPr>
              </a:p>
            </p:txBody>
          </p:sp>
        </mc:Choice>
        <mc:Fallback xmlns="">
          <p:sp>
            <p:nvSpPr>
              <p:cNvPr id="3" name="Hộp Văn bản 11">
                <a:extLst>
                  <a:ext uri="{FF2B5EF4-FFF2-40B4-BE49-F238E27FC236}">
                    <a16:creationId xmlns:a16="http://schemas.microsoft.com/office/drawing/2014/main" id="{52BA562E-6DDF-648E-7E77-417462EB0996}"/>
                  </a:ext>
                </a:extLst>
              </p:cNvPr>
              <p:cNvSpPr txBox="1">
                <a:spLocks noRot="1" noChangeAspect="1" noMove="1" noResize="1" noEditPoints="1" noAdjustHandles="1" noChangeArrowheads="1" noChangeShapeType="1" noTextEdit="1"/>
              </p:cNvSpPr>
              <p:nvPr/>
            </p:nvSpPr>
            <p:spPr>
              <a:xfrm>
                <a:off x="3772856" y="4890207"/>
                <a:ext cx="4646282" cy="1384995"/>
              </a:xfrm>
              <a:prstGeom prst="rect">
                <a:avLst/>
              </a:prstGeom>
              <a:blipFill>
                <a:blip r:embed="rId5"/>
                <a:stretch>
                  <a:fillRect l="-2756"/>
                </a:stretch>
              </a:blipFill>
            </p:spPr>
            <p:txBody>
              <a:bodyPr/>
              <a:lstStyle/>
              <a:p>
                <a:r>
                  <a:rPr lang="en-US">
                    <a:noFill/>
                  </a:rPr>
                  <a:t> </a:t>
                </a:r>
              </a:p>
            </p:txBody>
          </p:sp>
        </mc:Fallback>
      </mc:AlternateContent>
    </p:spTree>
    <p:extLst>
      <p:ext uri="{BB962C8B-B14F-4D97-AF65-F5344CB8AC3E}">
        <p14:creationId xmlns:p14="http://schemas.microsoft.com/office/powerpoint/2010/main" val="98202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barn(inVertical)">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5">
            <a:extLst>
              <a:ext uri="{FF2B5EF4-FFF2-40B4-BE49-F238E27FC236}">
                <a16:creationId xmlns:a16="http://schemas.microsoft.com/office/drawing/2014/main" id="{4DCC4999-22C0-5C33-AFB4-71CD2A947A28}"/>
              </a:ext>
            </a:extLst>
          </p:cNvPr>
          <p:cNvSpPr/>
          <p:nvPr/>
        </p:nvSpPr>
        <p:spPr>
          <a:xfrm>
            <a:off x="4561367" y="553860"/>
            <a:ext cx="2753833" cy="751295"/>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ysClr val="windowText" lastClr="000000"/>
                </a:solidFill>
                <a:latin typeface="Times New Roman" panose="02020603050405020304" pitchFamily="18" charset="0"/>
                <a:cs typeface="Times New Roman" panose="02020603050405020304" pitchFamily="18" charset="0"/>
              </a:rPr>
              <a:t>Tính</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chất</a:t>
            </a:r>
            <a:r>
              <a:rPr lang="en-US" sz="2800" b="1" dirty="0">
                <a:solidFill>
                  <a:sysClr val="windowText" lastClr="000000"/>
                </a:solidFill>
                <a:latin typeface="Times New Roman" panose="02020603050405020304" pitchFamily="18" charset="0"/>
                <a:cs typeface="Times New Roman" panose="02020603050405020304" pitchFamily="18" charset="0"/>
              </a:rPr>
              <a:t> 2</a:t>
            </a:r>
          </a:p>
        </p:txBody>
      </p:sp>
      <mc:AlternateContent xmlns:mc="http://schemas.openxmlformats.org/markup-compatibility/2006" xmlns:a14="http://schemas.microsoft.com/office/drawing/2010/main">
        <mc:Choice Requires="a14">
          <p:sp>
            <p:nvSpPr>
              <p:cNvPr id="10" name="Hộp Văn bản 23">
                <a:extLst>
                  <a:ext uri="{FF2B5EF4-FFF2-40B4-BE49-F238E27FC236}">
                    <a16:creationId xmlns:a16="http://schemas.microsoft.com/office/drawing/2014/main" id="{0DD06D4A-46A9-A78F-731C-0FB1007A626F}"/>
                  </a:ext>
                </a:extLst>
              </p:cNvPr>
              <p:cNvSpPr txBox="1"/>
              <p:nvPr/>
            </p:nvSpPr>
            <p:spPr>
              <a:xfrm>
                <a:off x="1264038" y="1309189"/>
                <a:ext cx="9347255" cy="2119811"/>
              </a:xfrm>
              <a:prstGeom prst="rect">
                <a:avLst/>
              </a:prstGeom>
              <a:noFill/>
            </p:spPr>
            <p:txBody>
              <a:bodyPr wrap="square">
                <a:spAutoFit/>
              </a:bodyPr>
              <a:lstStyle/>
              <a:p>
                <a:pPr marL="0" marR="0" algn="just">
                  <a:lnSpc>
                    <a:spcPct val="150000"/>
                  </a:lnSpc>
                  <a:spcBef>
                    <a:spcPts val="0"/>
                  </a:spcBef>
                  <a:spcAft>
                    <a:spcPts val="600"/>
                  </a:spcAft>
                </a:pPr>
                <a:r>
                  <a:rPr lang="nl-NL"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Nếu </a:t>
                </a:r>
                <a14:m>
                  <m:oMath xmlns:m="http://schemas.openxmlformats.org/officeDocument/2006/math">
                    <m:r>
                      <a:rPr lang="nl-NL"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𝒂𝒅</m:t>
                    </m:r>
                    <m:r>
                      <a:rPr lang="nl-NL"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𝒃𝒄</m:t>
                    </m:r>
                  </m:oMath>
                </a14:m>
                <a:r>
                  <a:rPr lang="nl-NL" sz="2800" b="1" i="1" dirty="0">
                    <a:solidFill>
                      <a:srgbClr val="FF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nl-NL" sz="2800" b="1" dirty="0">
                    <a:solidFill>
                      <a:srgbClr val="FF0000"/>
                    </a:solidFill>
                    <a:effectLst/>
                    <a:latin typeface="Times New Roman" panose="02020603050405020304" pitchFamily="18" charset="0"/>
                    <a:ea typeface="Yu Mincho" panose="02020400000000000000" pitchFamily="18" charset="-128"/>
                    <a:cs typeface="Times New Roman" panose="02020603050405020304" pitchFamily="18" charset="0"/>
                  </a:rPr>
                  <a:t>và </a:t>
                </a:r>
                <a14:m>
                  <m:oMath xmlns:m="http://schemas.openxmlformats.org/officeDocument/2006/math">
                    <m:r>
                      <a:rPr lang="nl-NL" sz="2800" b="1" i="1" dirty="0" smtClean="0">
                        <a:solidFill>
                          <a:srgbClr val="FF0000"/>
                        </a:solidFill>
                        <a:effectLst/>
                        <a:latin typeface="Cambria Math" panose="02040503050406030204" pitchFamily="18" charset="0"/>
                        <a:ea typeface="Yu Mincho" panose="02020400000000000000" pitchFamily="18" charset="-128"/>
                        <a:cs typeface="Arial" panose="020B0604020202020204" pitchFamily="34" charset="0"/>
                      </a:rPr>
                      <m:t>𝒂</m:t>
                    </m:r>
                    <m:r>
                      <a:rPr lang="nl-NL" sz="2800" b="1" i="1" dirty="0" smtClean="0">
                        <a:solidFill>
                          <a:srgbClr val="FF0000"/>
                        </a:solidFill>
                        <a:effectLst/>
                        <a:latin typeface="Cambria Math" panose="02040503050406030204" pitchFamily="18" charset="0"/>
                        <a:ea typeface="Yu Mincho" panose="02020400000000000000" pitchFamily="18" charset="-128"/>
                        <a:cs typeface="Arial" panose="020B0604020202020204" pitchFamily="34" charset="0"/>
                      </a:rPr>
                      <m:t>, </m:t>
                    </m:r>
                    <m:r>
                      <a:rPr lang="nl-NL" sz="2800" b="1" i="1" dirty="0" smtClean="0">
                        <a:solidFill>
                          <a:srgbClr val="FF0000"/>
                        </a:solidFill>
                        <a:effectLst/>
                        <a:latin typeface="Cambria Math" panose="02040503050406030204" pitchFamily="18" charset="0"/>
                        <a:ea typeface="Yu Mincho" panose="02020400000000000000" pitchFamily="18" charset="-128"/>
                        <a:cs typeface="Arial" panose="020B0604020202020204" pitchFamily="34" charset="0"/>
                      </a:rPr>
                      <m:t>𝒃</m:t>
                    </m:r>
                    <m:r>
                      <a:rPr lang="nl-NL" sz="2800" b="1" i="1" dirty="0" smtClean="0">
                        <a:solidFill>
                          <a:srgbClr val="FF0000"/>
                        </a:solidFill>
                        <a:effectLst/>
                        <a:latin typeface="Cambria Math" panose="02040503050406030204" pitchFamily="18" charset="0"/>
                        <a:ea typeface="Yu Mincho" panose="02020400000000000000" pitchFamily="18" charset="-128"/>
                        <a:cs typeface="Arial" panose="020B0604020202020204" pitchFamily="34" charset="0"/>
                      </a:rPr>
                      <m:t>, </m:t>
                    </m:r>
                    <m:r>
                      <a:rPr lang="nl-NL" sz="2800" b="1" i="1" dirty="0" smtClean="0">
                        <a:solidFill>
                          <a:srgbClr val="FF0000"/>
                        </a:solidFill>
                        <a:effectLst/>
                        <a:latin typeface="Cambria Math" panose="02040503050406030204" pitchFamily="18" charset="0"/>
                        <a:ea typeface="Yu Mincho" panose="02020400000000000000" pitchFamily="18" charset="-128"/>
                        <a:cs typeface="Arial" panose="020B0604020202020204" pitchFamily="34" charset="0"/>
                      </a:rPr>
                      <m:t>𝒄</m:t>
                    </m:r>
                    <m:r>
                      <a:rPr lang="nl-NL" sz="2800" b="1" i="1" dirty="0" smtClean="0">
                        <a:solidFill>
                          <a:srgbClr val="FF0000"/>
                        </a:solidFill>
                        <a:effectLst/>
                        <a:latin typeface="Cambria Math" panose="02040503050406030204" pitchFamily="18" charset="0"/>
                        <a:ea typeface="Yu Mincho" panose="02020400000000000000" pitchFamily="18" charset="-128"/>
                        <a:cs typeface="Arial" panose="020B0604020202020204" pitchFamily="34" charset="0"/>
                      </a:rPr>
                      <m:t>, </m:t>
                    </m:r>
                    <m:r>
                      <a:rPr lang="nl-NL" sz="2800" b="1" i="1" dirty="0" smtClean="0">
                        <a:solidFill>
                          <a:srgbClr val="FF0000"/>
                        </a:solidFill>
                        <a:effectLst/>
                        <a:latin typeface="Cambria Math" panose="02040503050406030204" pitchFamily="18" charset="0"/>
                        <a:ea typeface="Yu Mincho" panose="02020400000000000000" pitchFamily="18" charset="-128"/>
                        <a:cs typeface="Arial" panose="020B0604020202020204" pitchFamily="34" charset="0"/>
                      </a:rPr>
                      <m:t>𝒅</m:t>
                    </m:r>
                    <m:r>
                      <a:rPr lang="nl-NL" sz="2800" b="1" i="1" dirty="0" smtClean="0">
                        <a:solidFill>
                          <a:srgbClr val="FF0000"/>
                        </a:solidFill>
                        <a:effectLst/>
                        <a:latin typeface="Cambria Math" panose="02040503050406030204" pitchFamily="18" charset="0"/>
                        <a:ea typeface="Yu Mincho" panose="02020400000000000000" pitchFamily="18" charset="-128"/>
                        <a:cs typeface="Arial" panose="020B0604020202020204" pitchFamily="34" charset="0"/>
                      </a:rPr>
                      <m:t> </m:t>
                    </m:r>
                  </m:oMath>
                </a14:m>
                <a:r>
                  <a:rPr lang="nl-NL" sz="2800" b="1" dirty="0">
                    <a:solidFill>
                      <a:srgbClr val="FF0000"/>
                    </a:solidFill>
                    <a:effectLst/>
                    <a:latin typeface="Times New Roman" panose="02020603050405020304" pitchFamily="18" charset="0"/>
                    <a:ea typeface="Yu Mincho" panose="02020400000000000000" pitchFamily="18" charset="-128"/>
                    <a:cs typeface="Times New Roman" panose="02020603050405020304" pitchFamily="18" charset="0"/>
                  </a:rPr>
                  <a:t>đều khác </a:t>
                </a:r>
                <a14:m>
                  <m:oMath xmlns:m="http://schemas.openxmlformats.org/officeDocument/2006/math">
                    <m:r>
                      <a:rPr lang="nl-NL" sz="2800" b="1" i="1" dirty="0" smtClean="0">
                        <a:solidFill>
                          <a:srgbClr val="FF0000"/>
                        </a:solidFill>
                        <a:effectLst/>
                        <a:latin typeface="Cambria Math" panose="02040503050406030204" pitchFamily="18" charset="0"/>
                        <a:ea typeface="Yu Mincho" panose="02020400000000000000" pitchFamily="18" charset="-128"/>
                        <a:cs typeface="Arial" panose="020B0604020202020204" pitchFamily="34" charset="0"/>
                      </a:rPr>
                      <m:t>𝟎</m:t>
                    </m:r>
                  </m:oMath>
                </a14:m>
                <a:r>
                  <a:rPr lang="nl-NL" sz="2800" b="1" dirty="0">
                    <a:solidFill>
                      <a:srgbClr val="FF0000"/>
                    </a:solidFill>
                    <a:effectLst/>
                    <a:latin typeface="Times New Roman" panose="02020603050405020304" pitchFamily="18" charset="0"/>
                    <a:ea typeface="Yu Mincho" panose="02020400000000000000" pitchFamily="18" charset="-128"/>
                    <a:cs typeface="Times New Roman" panose="02020603050405020304" pitchFamily="18" charset="0"/>
                  </a:rPr>
                  <a:t> thì ta có các tỉ lệ thức:</a:t>
                </a:r>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600"/>
                  </a:spcAft>
                </a:pPr>
                <a14:m>
                  <m:oMathPara xmlns:m="http://schemas.openxmlformats.org/officeDocument/2006/math">
                    <m:oMathParaPr>
                      <m:jc m:val="centerGroup"/>
                    </m:oMathParaPr>
                    <m:oMath xmlns:m="http://schemas.openxmlformats.org/officeDocument/2006/math">
                      <m:f>
                        <m:fPr>
                          <m:ctrlP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𝒂</m:t>
                          </m:r>
                        </m:num>
                        <m:den>
                          <m:r>
                            <a:rPr lang="nl-NL" sz="2800" b="1" i="1" smtClean="0">
                              <a:solidFill>
                                <a:srgbClr val="2212F6"/>
                              </a:solidFill>
                              <a:effectLst/>
                              <a:latin typeface="Cambria Math" panose="02040503050406030204" pitchFamily="18" charset="0"/>
                              <a:ea typeface="Calibri" panose="020F0502020204030204" pitchFamily="34" charset="0"/>
                              <a:cs typeface="Times New Roman" panose="02020603050405020304" pitchFamily="18" charset="0"/>
                            </a:rPr>
                            <m:t>𝒃</m:t>
                          </m:r>
                        </m:den>
                      </m:f>
                      <m:r>
                        <a:rPr lang="nl-NL"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800" b="1" i="1" smtClean="0">
                              <a:solidFill>
                                <a:srgbClr val="2212F6"/>
                              </a:solidFill>
                              <a:effectLst/>
                              <a:latin typeface="Cambria Math" panose="02040503050406030204" pitchFamily="18" charset="0"/>
                              <a:ea typeface="Calibri" panose="020F0502020204030204" pitchFamily="34" charset="0"/>
                              <a:cs typeface="Times New Roman" panose="02020603050405020304" pitchFamily="18" charset="0"/>
                            </a:rPr>
                            <m:t>𝒄</m:t>
                          </m:r>
                        </m:num>
                        <m:den>
                          <m:r>
                            <a:rPr lang="nl-NL"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den>
                      </m:f>
                      <m:r>
                        <a:rPr lang="nl-NL"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𝒂</m:t>
                          </m:r>
                        </m:num>
                        <m:den>
                          <m:r>
                            <a:rPr lang="nl-NL" sz="2800" b="1" i="1" smtClean="0">
                              <a:solidFill>
                                <a:srgbClr val="2212F6"/>
                              </a:solidFill>
                              <a:effectLst/>
                              <a:latin typeface="Cambria Math" panose="02040503050406030204" pitchFamily="18" charset="0"/>
                              <a:ea typeface="Calibri" panose="020F0502020204030204" pitchFamily="34" charset="0"/>
                              <a:cs typeface="Times New Roman" panose="02020603050405020304" pitchFamily="18" charset="0"/>
                            </a:rPr>
                            <m:t>𝒄</m:t>
                          </m:r>
                        </m:den>
                      </m:f>
                      <m:r>
                        <a:rPr lang="nl-NL"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800" b="1" i="1" smtClean="0">
                              <a:solidFill>
                                <a:srgbClr val="2212F6"/>
                              </a:solidFill>
                              <a:effectLst/>
                              <a:latin typeface="Cambria Math" panose="02040503050406030204" pitchFamily="18" charset="0"/>
                              <a:ea typeface="Calibri" panose="020F0502020204030204" pitchFamily="34" charset="0"/>
                              <a:cs typeface="Times New Roman" panose="02020603050405020304" pitchFamily="18" charset="0"/>
                            </a:rPr>
                            <m:t>𝒃</m:t>
                          </m:r>
                        </m:num>
                        <m:den>
                          <m:r>
                            <a:rPr lang="nl-NL"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den>
                      </m:f>
                      <m:r>
                        <a:rPr lang="nl-NL"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num>
                        <m:den>
                          <m:r>
                            <a:rPr lang="nl-NL"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𝒄</m:t>
                          </m:r>
                        </m:den>
                      </m:f>
                      <m:r>
                        <a:rPr lang="nl-NL"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𝒃</m:t>
                          </m:r>
                        </m:num>
                        <m:den>
                          <m:r>
                            <a:rPr lang="nl-NL"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𝒂</m:t>
                          </m:r>
                        </m:den>
                      </m:f>
                      <m:r>
                        <a:rPr lang="en-US" sz="2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𝒅</m:t>
                          </m:r>
                        </m:num>
                        <m:den>
                          <m:r>
                            <a:rPr lang="nl-NL" sz="2800" b="1" i="1" smtClean="0">
                              <a:solidFill>
                                <a:srgbClr val="2212F6"/>
                              </a:solidFill>
                              <a:effectLst/>
                              <a:latin typeface="Cambria Math" panose="02040503050406030204" pitchFamily="18" charset="0"/>
                              <a:ea typeface="Calibri" panose="020F0502020204030204" pitchFamily="34" charset="0"/>
                              <a:cs typeface="Times New Roman" panose="02020603050405020304" pitchFamily="18" charset="0"/>
                            </a:rPr>
                            <m:t>𝒃</m:t>
                          </m:r>
                        </m:den>
                      </m:f>
                      <m:r>
                        <a:rPr lang="nl-NL"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800" b="1" i="1" smtClean="0">
                              <a:solidFill>
                                <a:srgbClr val="2212F6"/>
                              </a:solidFill>
                              <a:effectLst/>
                              <a:latin typeface="Cambria Math" panose="02040503050406030204" pitchFamily="18" charset="0"/>
                              <a:ea typeface="Calibri" panose="020F0502020204030204" pitchFamily="34" charset="0"/>
                              <a:cs typeface="Times New Roman" panose="02020603050405020304" pitchFamily="18" charset="0"/>
                            </a:rPr>
                            <m:t>𝒄</m:t>
                          </m:r>
                        </m:num>
                        <m:den>
                          <m:r>
                            <a:rPr lang="nl-NL"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𝒂</m:t>
                          </m:r>
                        </m:den>
                      </m:f>
                      <m:r>
                        <a:rPr lang="nl-NL"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Hộp Văn bản 23">
                <a:extLst>
                  <a:ext uri="{FF2B5EF4-FFF2-40B4-BE49-F238E27FC236}">
                    <a16:creationId xmlns:a16="http://schemas.microsoft.com/office/drawing/2014/main" id="{0DD06D4A-46A9-A78F-731C-0FB1007A626F}"/>
                  </a:ext>
                </a:extLst>
              </p:cNvPr>
              <p:cNvSpPr txBox="1">
                <a:spLocks noRot="1" noChangeAspect="1" noMove="1" noResize="1" noEditPoints="1" noAdjustHandles="1" noChangeArrowheads="1" noChangeShapeType="1" noTextEdit="1"/>
              </p:cNvSpPr>
              <p:nvPr/>
            </p:nvSpPr>
            <p:spPr>
              <a:xfrm>
                <a:off x="1264038" y="1309189"/>
                <a:ext cx="9347255" cy="2119811"/>
              </a:xfrm>
              <a:prstGeom prst="rect">
                <a:avLst/>
              </a:prstGeom>
              <a:blipFill>
                <a:blip r:embed="rId2"/>
                <a:stretch>
                  <a:fillRect l="-1304"/>
                </a:stretch>
              </a:blipFill>
            </p:spPr>
            <p:txBody>
              <a:bodyPr/>
              <a:lstStyle/>
              <a:p>
                <a:r>
                  <a:rPr lang="en-US">
                    <a:noFill/>
                  </a:rPr>
                  <a:t> </a:t>
                </a:r>
              </a:p>
            </p:txBody>
          </p:sp>
        </mc:Fallback>
      </mc:AlternateContent>
    </p:spTree>
    <p:extLst>
      <p:ext uri="{BB962C8B-B14F-4D97-AF65-F5344CB8AC3E}">
        <p14:creationId xmlns:p14="http://schemas.microsoft.com/office/powerpoint/2010/main" val="265714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9"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Hộp Văn bản 9">
                <a:extLst>
                  <a:ext uri="{FF2B5EF4-FFF2-40B4-BE49-F238E27FC236}">
                    <a16:creationId xmlns:a16="http://schemas.microsoft.com/office/drawing/2014/main" id="{0F427FEF-B8CB-E493-97AE-FDC3ACB88B02}"/>
                  </a:ext>
                </a:extLst>
              </p:cNvPr>
              <p:cNvSpPr txBox="1"/>
              <p:nvPr/>
            </p:nvSpPr>
            <p:spPr>
              <a:xfrm>
                <a:off x="566819" y="449051"/>
                <a:ext cx="11058361" cy="2030812"/>
              </a:xfrm>
              <a:prstGeom prst="rect">
                <a:avLst/>
              </a:prstGeom>
              <a:noFill/>
            </p:spPr>
            <p:txBody>
              <a:bodyPr wrap="square">
                <a:spAutoFit/>
              </a:bodyPr>
              <a:lstStyle/>
              <a:p>
                <a:pPr marL="0" marR="0" algn="ctr">
                  <a:lnSpc>
                    <a:spcPct val="150000"/>
                  </a:lnSpc>
                  <a:spcBef>
                    <a:spcPts val="0"/>
                  </a:spcBef>
                  <a:spcAft>
                    <a:spcPts val="600"/>
                  </a:spcAft>
                </a:pPr>
                <a:r>
                  <a:rPr lang="vi-VN" sz="2800" b="1" u="sng"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vi-VN" sz="2800" b="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u="sng"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Với </a:t>
                </a:r>
                <a14:m>
                  <m:oMath xmlns:m="http://schemas.openxmlformats.org/officeDocument/2006/math">
                    <m:r>
                      <a:rPr lang="nl-NL" sz="2800" i="1" dirty="0" smtClean="0">
                        <a:effectLst/>
                        <a:latin typeface="Cambria Math" panose="02040503050406030204" pitchFamily="18" charset="0"/>
                        <a:ea typeface="Calibri" panose="020F0502020204030204" pitchFamily="34" charset="0"/>
                        <a:cs typeface="Arial" panose="020B0604020202020204" pitchFamily="34" charset="0"/>
                      </a:rPr>
                      <m:t>𝑎</m:t>
                    </m:r>
                    <m:r>
                      <a:rPr lang="nl-NL" sz="28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2800" i="1" dirty="0" smtClean="0">
                        <a:effectLst/>
                        <a:latin typeface="Cambria Math" panose="02040503050406030204" pitchFamily="18" charset="0"/>
                        <a:ea typeface="Calibri" panose="020F0502020204030204" pitchFamily="34" charset="0"/>
                        <a:cs typeface="Arial" panose="020B0604020202020204" pitchFamily="34" charset="0"/>
                      </a:rPr>
                      <m:t>𝑏</m:t>
                    </m:r>
                    <m:r>
                      <a:rPr lang="nl-NL" sz="28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2800" i="1" dirty="0" smtClean="0">
                        <a:effectLst/>
                        <a:latin typeface="Cambria Math" panose="02040503050406030204" pitchFamily="18" charset="0"/>
                        <a:ea typeface="Calibri" panose="020F0502020204030204" pitchFamily="34" charset="0"/>
                        <a:cs typeface="Arial" panose="020B0604020202020204" pitchFamily="34" charset="0"/>
                      </a:rPr>
                      <m:t>𝑐</m:t>
                    </m:r>
                    <m:r>
                      <a:rPr lang="nl-NL" sz="28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2800" i="1" dirty="0" smtClean="0">
                        <a:effectLst/>
                        <a:latin typeface="Cambria Math" panose="02040503050406030204" pitchFamily="18" charset="0"/>
                        <a:ea typeface="Calibri" panose="020F0502020204030204" pitchFamily="34" charset="0"/>
                        <a:cs typeface="Arial" panose="020B0604020202020204" pitchFamily="34" charset="0"/>
                      </a:rPr>
                      <m:t>𝑑</m:t>
                    </m:r>
                    <m:r>
                      <a:rPr lang="nl-NL" sz="28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nl-NL" sz="2800" dirty="0">
                    <a:effectLst/>
                    <a:latin typeface="Times New Roman" panose="02020603050405020304" pitchFamily="18" charset="0"/>
                    <a:ea typeface="Calibri" panose="020F0502020204030204" pitchFamily="34" charset="0"/>
                    <a:cs typeface="Times New Roman" panose="02020603050405020304" pitchFamily="18" charset="0"/>
                  </a:rPr>
                  <a:t>đều khác 0 thì từ một trong năm đẳng thức sau đây, ta có thể suy ra các đẳng thức còn lại.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Hộp Văn bản 9">
                <a:extLst>
                  <a:ext uri="{FF2B5EF4-FFF2-40B4-BE49-F238E27FC236}">
                    <a16:creationId xmlns:a16="http://schemas.microsoft.com/office/drawing/2014/main" id="{0F427FEF-B8CB-E493-97AE-FDC3ACB88B02}"/>
                  </a:ext>
                </a:extLst>
              </p:cNvPr>
              <p:cNvSpPr txBox="1">
                <a:spLocks noRot="1" noChangeAspect="1" noMove="1" noResize="1" noEditPoints="1" noAdjustHandles="1" noChangeArrowheads="1" noChangeShapeType="1" noTextEdit="1"/>
              </p:cNvSpPr>
              <p:nvPr/>
            </p:nvSpPr>
            <p:spPr>
              <a:xfrm>
                <a:off x="566819" y="449051"/>
                <a:ext cx="11058361" cy="2030812"/>
              </a:xfrm>
              <a:prstGeom prst="rect">
                <a:avLst/>
              </a:prstGeom>
              <a:blipFill>
                <a:blip r:embed="rId2"/>
                <a:stretch>
                  <a:fillRect l="-1158" r="-1103" b="-7508"/>
                </a:stretch>
              </a:blipFill>
            </p:spPr>
            <p:txBody>
              <a:bodyPr/>
              <a:lstStyle/>
              <a:p>
                <a:r>
                  <a:rPr lang="en-US">
                    <a:noFill/>
                  </a:rPr>
                  <a:t> </a:t>
                </a:r>
              </a:p>
            </p:txBody>
          </p:sp>
        </mc:Fallback>
      </mc:AlternateContent>
      <p:pic>
        <p:nvPicPr>
          <p:cNvPr id="5" name="Hình ảnh 16">
            <a:extLst>
              <a:ext uri="{FF2B5EF4-FFF2-40B4-BE49-F238E27FC236}">
                <a16:creationId xmlns:a16="http://schemas.microsoft.com/office/drawing/2014/main" id="{5BA51923-4DAE-2BDF-65AA-6C6AF198E131}"/>
              </a:ext>
            </a:extLst>
          </p:cNvPr>
          <p:cNvPicPr>
            <a:picLocks noChangeAspect="1"/>
          </p:cNvPicPr>
          <p:nvPr/>
        </p:nvPicPr>
        <p:blipFill rotWithShape="1">
          <a:blip r:embed="rId3">
            <a:extLst>
              <a:ext uri="{28A0092B-C50C-407E-A947-70E740481C1C}">
                <a14:useLocalDpi xmlns:a14="http://schemas.microsoft.com/office/drawing/2010/main" val="0"/>
              </a:ext>
            </a:extLst>
          </a:blip>
          <a:srcRect l="25937" t="34150" r="25402"/>
          <a:stretch/>
        </p:blipFill>
        <p:spPr>
          <a:xfrm>
            <a:off x="1719427" y="2786132"/>
            <a:ext cx="7956202" cy="2782845"/>
          </a:xfrm>
          <a:prstGeom prst="rect">
            <a:avLst/>
          </a:prstGeom>
        </p:spPr>
      </p:pic>
    </p:spTree>
    <p:extLst>
      <p:ext uri="{BB962C8B-B14F-4D97-AF65-F5344CB8AC3E}">
        <p14:creationId xmlns:p14="http://schemas.microsoft.com/office/powerpoint/2010/main" val="149006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Hộp Văn bản 7">
                <a:extLst>
                  <a:ext uri="{FF2B5EF4-FFF2-40B4-BE49-F238E27FC236}">
                    <a16:creationId xmlns:a16="http://schemas.microsoft.com/office/drawing/2014/main" id="{78AA4568-C3EA-587F-6C1D-D57D7C8E097D}"/>
                  </a:ext>
                </a:extLst>
              </p:cNvPr>
              <p:cNvSpPr txBox="1"/>
              <p:nvPr/>
            </p:nvSpPr>
            <p:spPr>
              <a:xfrm>
                <a:off x="1178441" y="2470452"/>
                <a:ext cx="9835117" cy="2194512"/>
              </a:xfrm>
              <a:prstGeom prst="rect">
                <a:avLst/>
              </a:prstGeom>
              <a:noFill/>
            </p:spPr>
            <p:txBody>
              <a:bodyPr wrap="square" rtlCol="0">
                <a:spAutoFit/>
              </a:bodyPr>
              <a:lstStyle/>
              <a:p>
                <a:pPr algn="ctr">
                  <a:spcBef>
                    <a:spcPts val="600"/>
                  </a:spcBef>
                </a:pP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dirty="0" smtClean="0">
                        <a:latin typeface="Cambria Math" panose="02040503050406030204" pitchFamily="18" charset="0"/>
                        <a:cs typeface="Arial" panose="020B0604020202020204" pitchFamily="34" charset="0"/>
                      </a:rPr>
                      <m:t>2,4.1,61=0,84.4,6</m:t>
                    </m:r>
                  </m:oMath>
                </a14:m>
                <a:r>
                  <a:rPr lang="en-US" sz="2800" dirty="0">
                    <a:latin typeface="Times New Roman" panose="02020603050405020304" pitchFamily="18" charset="0"/>
                    <a:cs typeface="Times New Roman" panose="02020603050405020304" pitchFamily="18" charset="0"/>
                  </a:rPr>
                  <a:t>.</a:t>
                </a:r>
              </a:p>
              <a:p>
                <a:pPr algn="ctr">
                  <a:spcBef>
                    <a:spcPts val="600"/>
                  </a:spcBef>
                </a:pP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a:t>
                </a:r>
              </a:p>
              <a:p>
                <a:pPr algn="ctr">
                  <a:spcBef>
                    <a:spcPts val="600"/>
                  </a:spcBef>
                </a:pPr>
                <a14:m>
                  <m:oMath xmlns:m="http://schemas.openxmlformats.org/officeDocument/2006/math">
                    <m:f>
                      <m:fPr>
                        <m:ctrlP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r>
                          <a:rPr lang="en-US" sz="2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2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𝟒</m:t>
                        </m:r>
                      </m:num>
                      <m:den>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𝟎</m:t>
                        </m:r>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m:t>
                        </m:r>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𝟖𝟒</m:t>
                        </m:r>
                      </m:den>
                    </m:f>
                    <m:r>
                      <a:rPr lang="nl-NL"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𝟒</m:t>
                        </m:r>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m:t>
                        </m:r>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𝟔</m:t>
                        </m:r>
                      </m:num>
                      <m:den>
                        <m:r>
                          <a:rPr lang="en-US" sz="2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r>
                          <a:rPr lang="en-US" sz="2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2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𝟔𝟏</m:t>
                        </m:r>
                      </m:den>
                    </m:f>
                  </m:oMath>
                </a14:m>
                <a:r>
                  <a:rPr lang="en-US" sz="28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𝟒</m:t>
                        </m:r>
                      </m:num>
                      <m:den>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𝟒</m:t>
                        </m:r>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m:t>
                        </m:r>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𝟔</m:t>
                        </m:r>
                      </m:den>
                    </m:f>
                    <m:r>
                      <a:rPr lang="nl-NL"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𝟎</m:t>
                        </m:r>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m:t>
                        </m:r>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𝟖𝟒</m:t>
                        </m:r>
                      </m:num>
                      <m:den>
                        <m: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𝟔𝟏</m:t>
                        </m:r>
                      </m:den>
                    </m:f>
                  </m:oMath>
                </a14:m>
                <a:r>
                  <a:rPr lang="en-US" sz="28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r>
                          <a:rPr lang="en-US" sz="2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2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𝟔𝟏</m:t>
                        </m:r>
                      </m:num>
                      <m:den>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𝟒</m:t>
                        </m:r>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m:t>
                        </m:r>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𝟔</m:t>
                        </m:r>
                      </m:den>
                    </m:f>
                    <m:r>
                      <a:rPr lang="nl-NL"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𝟎</m:t>
                        </m:r>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m:t>
                        </m:r>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𝟖𝟒</m:t>
                        </m:r>
                      </m:num>
                      <m:den>
                        <m:r>
                          <a:rPr lang="en-US" sz="2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r>
                          <a:rPr lang="en-US" sz="2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2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𝟒</m:t>
                        </m:r>
                      </m:den>
                    </m:f>
                  </m:oMath>
                </a14:m>
                <a:r>
                  <a:rPr lang="en-US" sz="2800" dirty="0">
                    <a:latin typeface="Times New Roman" panose="02020603050405020304" pitchFamily="18" charset="0"/>
                    <a:cs typeface="Times New Roman" panose="02020603050405020304" pitchFamily="18" charset="0"/>
                  </a:rPr>
                  <a:t>;</a:t>
                </a:r>
                <a:r>
                  <a:rPr lang="en-US" sz="2800" b="1" dirty="0">
                    <a:solidFill>
                      <a:srgbClr val="FF0000"/>
                    </a:solidFill>
                    <a:ea typeface="Calibri" panose="020F0502020204030204" pitchFamily="34" charset="0"/>
                    <a:cs typeface="Times New Roman" panose="02020603050405020304" pitchFamily="18" charset="0"/>
                  </a:rPr>
                  <a:t> </a:t>
                </a:r>
                <a14:m>
                  <m:oMath xmlns:m="http://schemas.openxmlformats.org/officeDocument/2006/math">
                    <m:f>
                      <m:fPr>
                        <m:ctrlP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r>
                          <a:rPr lang="en-US" sz="2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2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𝟔𝟏</m:t>
                        </m:r>
                      </m:num>
                      <m:den>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𝟎</m:t>
                        </m:r>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m:t>
                        </m:r>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𝟖𝟒</m:t>
                        </m:r>
                      </m:den>
                    </m:f>
                    <m:r>
                      <a:rPr lang="nl-NL"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𝟒</m:t>
                        </m:r>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m:t>
                        </m:r>
                        <m:r>
                          <a:rPr lang="en-US" sz="2800" b="1" i="1" smtClean="0">
                            <a:solidFill>
                              <a:srgbClr val="2212F6"/>
                            </a:solidFill>
                            <a:latin typeface="Cambria Math" panose="02040503050406030204" pitchFamily="18" charset="0"/>
                            <a:ea typeface="Calibri" panose="020F0502020204030204" pitchFamily="34" charset="0"/>
                            <a:cs typeface="Times New Roman" panose="02020603050405020304" pitchFamily="18" charset="0"/>
                          </a:rPr>
                          <m:t>𝟔</m:t>
                        </m:r>
                      </m:num>
                      <m:den>
                        <m:r>
                          <a:rPr lang="en-US" sz="2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r>
                          <a:rPr lang="en-US" sz="2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28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𝟒</m:t>
                        </m:r>
                      </m:den>
                    </m:f>
                  </m:oMath>
                </a14:m>
                <a:endParaRPr lang="en-US" sz="2800" dirty="0">
                  <a:latin typeface="Times New Roman" panose="02020603050405020304" pitchFamily="18" charset="0"/>
                  <a:cs typeface="Times New Roman" panose="02020603050405020304" pitchFamily="18" charset="0"/>
                </a:endParaRPr>
              </a:p>
            </p:txBody>
          </p:sp>
        </mc:Choice>
        <mc:Fallback xmlns="">
          <p:sp>
            <p:nvSpPr>
              <p:cNvPr id="11" name="Hộp Văn bản 7">
                <a:extLst>
                  <a:ext uri="{FF2B5EF4-FFF2-40B4-BE49-F238E27FC236}">
                    <a16:creationId xmlns:a16="http://schemas.microsoft.com/office/drawing/2014/main" id="{78AA4568-C3EA-587F-6C1D-D57D7C8E097D}"/>
                  </a:ext>
                </a:extLst>
              </p:cNvPr>
              <p:cNvSpPr txBox="1">
                <a:spLocks noRot="1" noChangeAspect="1" noMove="1" noResize="1" noEditPoints="1" noAdjustHandles="1" noChangeArrowheads="1" noChangeShapeType="1" noTextEdit="1"/>
              </p:cNvSpPr>
              <p:nvPr/>
            </p:nvSpPr>
            <p:spPr>
              <a:xfrm>
                <a:off x="1178441" y="2470452"/>
                <a:ext cx="9835117" cy="2194512"/>
              </a:xfrm>
              <a:prstGeom prst="rect">
                <a:avLst/>
              </a:prstGeom>
              <a:blipFill>
                <a:blip r:embed="rId2"/>
                <a:stretch>
                  <a:fillRect t="-2778" b="-833"/>
                </a:stretch>
              </a:blipFill>
            </p:spPr>
            <p:txBody>
              <a:bodyPr/>
              <a:lstStyle/>
              <a:p>
                <a:r>
                  <a:rPr lang="en-US">
                    <a:noFill/>
                  </a:rPr>
                  <a:t> </a:t>
                </a:r>
              </a:p>
            </p:txBody>
          </p:sp>
        </mc:Fallback>
      </mc:AlternateContent>
      <p:pic>
        <p:nvPicPr>
          <p:cNvPr id="12" name="Hình ảnh 16">
            <a:extLst>
              <a:ext uri="{FF2B5EF4-FFF2-40B4-BE49-F238E27FC236}">
                <a16:creationId xmlns:a16="http://schemas.microsoft.com/office/drawing/2014/main" id="{D9404C65-55E1-CC02-D1A6-DA9DE63E482E}"/>
              </a:ext>
            </a:extLst>
          </p:cNvPr>
          <p:cNvPicPr>
            <a:picLocks noChangeAspect="1"/>
          </p:cNvPicPr>
          <p:nvPr/>
        </p:nvPicPr>
        <p:blipFill rotWithShape="1">
          <a:blip r:embed="rId3">
            <a:extLst>
              <a:ext uri="{28A0092B-C50C-407E-A947-70E740481C1C}">
                <a14:useLocalDpi xmlns:a14="http://schemas.microsoft.com/office/drawing/2010/main" val="0"/>
              </a:ext>
            </a:extLst>
          </a:blip>
          <a:srcRect l="25937" t="34150" r="25402"/>
          <a:stretch/>
        </p:blipFill>
        <p:spPr>
          <a:xfrm>
            <a:off x="2240421" y="0"/>
            <a:ext cx="7063066" cy="2470452"/>
          </a:xfrm>
          <a:prstGeom prst="rect">
            <a:avLst/>
          </a:prstGeom>
        </p:spPr>
      </p:pic>
      <p:sp>
        <p:nvSpPr>
          <p:cNvPr id="3" name="Hình chữ nhật: Góc Tròn 8">
            <a:extLst>
              <a:ext uri="{FF2B5EF4-FFF2-40B4-BE49-F238E27FC236}">
                <a16:creationId xmlns:a16="http://schemas.microsoft.com/office/drawing/2014/main" id="{8488335D-3E70-C9DB-CB81-14ACC5050107}"/>
              </a:ext>
            </a:extLst>
          </p:cNvPr>
          <p:cNvSpPr/>
          <p:nvPr/>
        </p:nvSpPr>
        <p:spPr>
          <a:xfrm>
            <a:off x="470554" y="5087554"/>
            <a:ext cx="2325809" cy="990302"/>
          </a:xfrm>
          <a:prstGeom prst="roundRect">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ysClr val="windowText" lastClr="000000"/>
                </a:solidFill>
                <a:latin typeface="Times New Roman" panose="02020603050405020304" pitchFamily="18" charset="0"/>
                <a:cs typeface="Times New Roman" panose="02020603050405020304" pitchFamily="18" charset="0"/>
              </a:rPr>
              <a:t>Luyện</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tập</a:t>
            </a:r>
            <a:r>
              <a:rPr lang="en-US" sz="2800" b="1" dirty="0">
                <a:solidFill>
                  <a:sysClr val="windowText" lastClr="000000"/>
                </a:solidFill>
                <a:latin typeface="Times New Roman" panose="02020603050405020304" pitchFamily="18" charset="0"/>
                <a:cs typeface="Times New Roman" panose="02020603050405020304" pitchFamily="18" charset="0"/>
              </a:rPr>
              <a:t> 3</a:t>
            </a:r>
          </a:p>
        </p:txBody>
      </p:sp>
      <mc:AlternateContent xmlns:mc="http://schemas.openxmlformats.org/markup-compatibility/2006" xmlns:a14="http://schemas.microsoft.com/office/drawing/2010/main">
        <mc:Choice Requires="a14">
          <p:sp>
            <p:nvSpPr>
              <p:cNvPr id="4" name="Hộp Văn bản 11">
                <a:extLst>
                  <a:ext uri="{FF2B5EF4-FFF2-40B4-BE49-F238E27FC236}">
                    <a16:creationId xmlns:a16="http://schemas.microsoft.com/office/drawing/2014/main" id="{4E68ABE5-38FE-74F9-799A-9AF05686E067}"/>
                  </a:ext>
                </a:extLst>
              </p:cNvPr>
              <p:cNvSpPr txBox="1"/>
              <p:nvPr/>
            </p:nvSpPr>
            <p:spPr>
              <a:xfrm>
                <a:off x="3051544" y="5087554"/>
                <a:ext cx="9012865" cy="1384995"/>
              </a:xfrm>
              <a:prstGeom prst="rect">
                <a:avLst/>
              </a:prstGeom>
              <a:noFill/>
            </p:spPr>
            <p:txBody>
              <a:bodyPr wrap="square" rtlCol="0">
                <a:spAutoFit/>
              </a:bodyPr>
              <a:lstStyle/>
              <a:p>
                <a:r>
                  <a:rPr lang="en-US" sz="2800" dirty="0">
                    <a:solidFill>
                      <a:srgbClr val="2212F6"/>
                    </a:solidFill>
                    <a:latin typeface="Times New Roman" panose="02020603050405020304" pitchFamily="18" charset="0"/>
                    <a:cs typeface="Times New Roman" panose="02020603050405020304" pitchFamily="18" charset="0"/>
                  </a:rPr>
                  <a:t>  a) </a:t>
                </a:r>
                <a:r>
                  <a:rPr lang="en-US" sz="2800" dirty="0" err="1">
                    <a:solidFill>
                      <a:srgbClr val="2212F6"/>
                    </a:solidFill>
                    <a:latin typeface="Times New Roman" panose="02020603050405020304" pitchFamily="18" charset="0"/>
                    <a:cs typeface="Times New Roman" panose="02020603050405020304" pitchFamily="18" charset="0"/>
                  </a:rPr>
                  <a:t>Đưa</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hai</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số</a:t>
                </a:r>
                <a:r>
                  <a:rPr lang="en-US" sz="2800" dirty="0">
                    <a:solidFill>
                      <a:srgbClr val="2212F6"/>
                    </a:solidFill>
                    <a:latin typeface="Times New Roman" panose="02020603050405020304" pitchFamily="18" charset="0"/>
                    <a:cs typeface="Times New Roman" panose="02020603050405020304" pitchFamily="18" charset="0"/>
                  </a:rPr>
                  <a:t> 21 </a:t>
                </a:r>
                <a:r>
                  <a:rPr lang="en-US" sz="2800" dirty="0" err="1">
                    <a:solidFill>
                      <a:srgbClr val="2212F6"/>
                    </a:solidFill>
                    <a:latin typeface="Times New Roman" panose="02020603050405020304" pitchFamily="18" charset="0"/>
                    <a:cs typeface="Times New Roman" panose="02020603050405020304" pitchFamily="18" charset="0"/>
                  </a:rPr>
                  <a:t>và</a:t>
                </a:r>
                <a:r>
                  <a:rPr lang="en-US" sz="2800" dirty="0">
                    <a:solidFill>
                      <a:srgbClr val="2212F6"/>
                    </a:solidFill>
                    <a:latin typeface="Times New Roman" panose="02020603050405020304" pitchFamily="18" charset="0"/>
                    <a:cs typeface="Times New Roman" panose="02020603050405020304" pitchFamily="18" charset="0"/>
                  </a:rPr>
                  <a:t> 27 </a:t>
                </a:r>
                <a:r>
                  <a:rPr lang="en-US" sz="2800" dirty="0" err="1">
                    <a:solidFill>
                      <a:srgbClr val="2212F6"/>
                    </a:solidFill>
                    <a:latin typeface="Times New Roman" panose="02020603050405020304" pitchFamily="18" charset="0"/>
                    <a:cs typeface="Times New Roman" panose="02020603050405020304" pitchFamily="18" charset="0"/>
                  </a:rPr>
                  <a:t>vào</a:t>
                </a:r>
                <a:r>
                  <a:rPr lang="en-US" sz="2800" dirty="0">
                    <a:solidFill>
                      <a:srgbClr val="2212F6"/>
                    </a:solidFill>
                    <a:latin typeface="Times New Roman" panose="02020603050405020304" pitchFamily="18" charset="0"/>
                    <a:cs typeface="Times New Roman" panose="02020603050405020304" pitchFamily="18" charset="0"/>
                  </a:rPr>
                  <a:t> ? Cho </a:t>
                </a:r>
                <a:r>
                  <a:rPr lang="en-US" sz="2800" dirty="0" err="1">
                    <a:solidFill>
                      <a:srgbClr val="2212F6"/>
                    </a:solidFill>
                    <a:latin typeface="Times New Roman" panose="02020603050405020304" pitchFamily="18" charset="0"/>
                    <a:cs typeface="Times New Roman" panose="02020603050405020304" pitchFamily="18" charset="0"/>
                  </a:rPr>
                  <a:t>thích</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hợp</a:t>
                </a:r>
                <a:r>
                  <a:rPr lang="en-US" sz="2800" dirty="0">
                    <a:solidFill>
                      <a:srgbClr val="2212F6"/>
                    </a:solidFill>
                    <a:latin typeface="Times New Roman" panose="02020603050405020304" pitchFamily="18" charset="0"/>
                    <a:cs typeface="Times New Roman" panose="02020603050405020304" pitchFamily="18" charset="0"/>
                  </a:rPr>
                  <a:t>:</a:t>
                </a:r>
              </a:p>
              <a:p>
                <a:pPr algn="ctr"/>
                <a14:m>
                  <m:oMath xmlns:m="http://schemas.openxmlformats.org/officeDocument/2006/math">
                    <m:r>
                      <a:rPr lang="en-US" sz="2800" i="1" dirty="0">
                        <a:solidFill>
                          <a:srgbClr val="2212F6"/>
                        </a:solidFill>
                        <a:latin typeface="Cambria Math" panose="02040503050406030204" pitchFamily="18" charset="0"/>
                        <a:cs typeface="Arial" panose="020B0604020202020204" pitchFamily="34" charset="0"/>
                      </a:rPr>
                      <m:t>1</m:t>
                    </m:r>
                    <m:r>
                      <a:rPr lang="en-US" sz="2800" b="0" i="1" dirty="0" smtClean="0">
                        <a:solidFill>
                          <a:srgbClr val="2212F6"/>
                        </a:solidFill>
                        <a:latin typeface="Cambria Math" panose="02040503050406030204" pitchFamily="18" charset="0"/>
                        <a:cs typeface="Arial" panose="020B0604020202020204" pitchFamily="34" charset="0"/>
                      </a:rPr>
                      <m:t>8 . ? =</m:t>
                    </m:r>
                  </m:oMath>
                </a14:m>
                <a:r>
                  <a:rPr lang="en-US" sz="2800" dirty="0">
                    <a:solidFill>
                      <a:srgbClr val="2212F6"/>
                    </a:solidFill>
                    <a:latin typeface="Times New Roman" panose="02020603050405020304" pitchFamily="18" charset="0"/>
                    <a:cs typeface="Times New Roman" panose="02020603050405020304" pitchFamily="18" charset="0"/>
                  </a:rPr>
                  <a:t>? .14</a:t>
                </a:r>
              </a:p>
              <a:p>
                <a:pPr algn="ctr"/>
                <a:r>
                  <a:rPr lang="en-US" sz="2800" dirty="0">
                    <a:solidFill>
                      <a:srgbClr val="2212F6"/>
                    </a:solidFill>
                    <a:latin typeface="Times New Roman" panose="02020603050405020304" pitchFamily="18" charset="0"/>
                    <a:cs typeface="Times New Roman" panose="02020603050405020304" pitchFamily="18" charset="0"/>
                  </a:rPr>
                  <a:t>b) </a:t>
                </a:r>
                <a:r>
                  <a:rPr lang="en-US" sz="2800" dirty="0" err="1">
                    <a:solidFill>
                      <a:srgbClr val="2212F6"/>
                    </a:solidFill>
                    <a:latin typeface="Times New Roman" panose="02020603050405020304" pitchFamily="18" charset="0"/>
                    <a:cs typeface="Times New Roman" panose="02020603050405020304" pitchFamily="18" charset="0"/>
                  </a:rPr>
                  <a:t>Lập</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tất</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cả</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các</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tỉ</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lệ</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thức</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có</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thể</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được</a:t>
                </a:r>
                <a:r>
                  <a:rPr lang="en-US" sz="2800" dirty="0">
                    <a:solidFill>
                      <a:srgbClr val="2212F6"/>
                    </a:solidFill>
                    <a:latin typeface="Times New Roman" panose="02020603050405020304" pitchFamily="18" charset="0"/>
                    <a:cs typeface="Times New Roman" panose="02020603050405020304" pitchFamily="18" charset="0"/>
                  </a:rPr>
                  <a:t> </a:t>
                </a:r>
                <a:r>
                  <a:rPr lang="en-US" sz="2800" dirty="0" err="1">
                    <a:solidFill>
                      <a:srgbClr val="2212F6"/>
                    </a:solidFill>
                    <a:latin typeface="Times New Roman" panose="02020603050405020304" pitchFamily="18" charset="0"/>
                    <a:cs typeface="Times New Roman" panose="02020603050405020304" pitchFamily="18" charset="0"/>
                  </a:rPr>
                  <a:t>từ</a:t>
                </a:r>
                <a:r>
                  <a:rPr lang="en-US" sz="2800" dirty="0">
                    <a:solidFill>
                      <a:srgbClr val="2212F6"/>
                    </a:solidFill>
                    <a:latin typeface="Times New Roman" panose="02020603050405020304" pitchFamily="18" charset="0"/>
                    <a:cs typeface="Times New Roman" panose="02020603050405020304" pitchFamily="18" charset="0"/>
                  </a:rPr>
                  <a:t> 4 </a:t>
                </a:r>
                <a:r>
                  <a:rPr lang="en-US" sz="2800" dirty="0" err="1">
                    <a:solidFill>
                      <a:srgbClr val="2212F6"/>
                    </a:solidFill>
                    <a:latin typeface="Times New Roman" panose="02020603050405020304" pitchFamily="18" charset="0"/>
                    <a:cs typeface="Times New Roman" panose="02020603050405020304" pitchFamily="18" charset="0"/>
                  </a:rPr>
                  <a:t>số</a:t>
                </a:r>
                <a:r>
                  <a:rPr lang="en-US" sz="2800" dirty="0">
                    <a:solidFill>
                      <a:srgbClr val="2212F6"/>
                    </a:solidFill>
                    <a:latin typeface="Times New Roman" panose="02020603050405020304" pitchFamily="18" charset="0"/>
                    <a:cs typeface="Times New Roman" panose="02020603050405020304" pitchFamily="18" charset="0"/>
                  </a:rPr>
                  <a:t> 14; 18; 21; 27</a:t>
                </a:r>
              </a:p>
            </p:txBody>
          </p:sp>
        </mc:Choice>
        <mc:Fallback xmlns="">
          <p:sp>
            <p:nvSpPr>
              <p:cNvPr id="4" name="Hộp Văn bản 11">
                <a:extLst>
                  <a:ext uri="{FF2B5EF4-FFF2-40B4-BE49-F238E27FC236}">
                    <a16:creationId xmlns:a16="http://schemas.microsoft.com/office/drawing/2014/main" id="{4E68ABE5-38FE-74F9-799A-9AF05686E067}"/>
                  </a:ext>
                </a:extLst>
              </p:cNvPr>
              <p:cNvSpPr txBox="1">
                <a:spLocks noRot="1" noChangeAspect="1" noMove="1" noResize="1" noEditPoints="1" noAdjustHandles="1" noChangeArrowheads="1" noChangeShapeType="1" noTextEdit="1"/>
              </p:cNvSpPr>
              <p:nvPr/>
            </p:nvSpPr>
            <p:spPr>
              <a:xfrm>
                <a:off x="3051544" y="5087554"/>
                <a:ext cx="9012865" cy="1384995"/>
              </a:xfrm>
              <a:prstGeom prst="rect">
                <a:avLst/>
              </a:prstGeom>
              <a:blipFill>
                <a:blip r:embed="rId4"/>
                <a:stretch>
                  <a:fillRect l="-1421" t="-4846" b="-11454"/>
                </a:stretch>
              </a:blipFill>
            </p:spPr>
            <p:txBody>
              <a:bodyPr/>
              <a:lstStyle/>
              <a:p>
                <a:r>
                  <a:rPr lang="en-US">
                    <a:noFill/>
                  </a:rPr>
                  <a:t> </a:t>
                </a:r>
              </a:p>
            </p:txBody>
          </p:sp>
        </mc:Fallback>
      </mc:AlternateContent>
    </p:spTree>
    <p:extLst>
      <p:ext uri="{BB962C8B-B14F-4D97-AF65-F5344CB8AC3E}">
        <p14:creationId xmlns:p14="http://schemas.microsoft.com/office/powerpoint/2010/main" val="107269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8" dur="500"/>
                                        <p:tgtEl>
                                          <p:spTgt spid="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3" dur="50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DFEDAEB8-52E1-3D1A-F104-8314E31898C6}"/>
              </a:ext>
            </a:extLst>
          </p:cNvPr>
          <p:cNvSpPr/>
          <p:nvPr/>
        </p:nvSpPr>
        <p:spPr>
          <a:xfrm>
            <a:off x="4055717" y="2103567"/>
            <a:ext cx="2266236" cy="764411"/>
          </a:xfrm>
          <a:custGeom>
            <a:avLst/>
            <a:gdLst>
              <a:gd name="connsiteX0" fmla="*/ 0 w 1615857"/>
              <a:gd name="connsiteY0" fmla="*/ 565177 h 608568"/>
              <a:gd name="connsiteX1" fmla="*/ 200416 w 1615857"/>
              <a:gd name="connsiteY1" fmla="*/ 565177 h 608568"/>
              <a:gd name="connsiteX2" fmla="*/ 112734 w 1615857"/>
              <a:gd name="connsiteY2" fmla="*/ 114240 h 608568"/>
              <a:gd name="connsiteX3" fmla="*/ 1615857 w 1615857"/>
              <a:gd name="connsiteY3" fmla="*/ 39084 h 608568"/>
              <a:gd name="connsiteX0" fmla="*/ 0 w 1699677"/>
              <a:gd name="connsiteY0" fmla="*/ 595657 h 624867"/>
              <a:gd name="connsiteX1" fmla="*/ 284236 w 1699677"/>
              <a:gd name="connsiteY1" fmla="*/ 565177 h 624867"/>
              <a:gd name="connsiteX2" fmla="*/ 196554 w 1699677"/>
              <a:gd name="connsiteY2" fmla="*/ 114240 h 624867"/>
              <a:gd name="connsiteX3" fmla="*/ 1699677 w 1699677"/>
              <a:gd name="connsiteY3" fmla="*/ 39084 h 624867"/>
              <a:gd name="connsiteX0" fmla="*/ 0 w 1699677"/>
              <a:gd name="connsiteY0" fmla="*/ 594146 h 609521"/>
              <a:gd name="connsiteX1" fmla="*/ 261376 w 1699677"/>
              <a:gd name="connsiteY1" fmla="*/ 517946 h 609521"/>
              <a:gd name="connsiteX2" fmla="*/ 196554 w 1699677"/>
              <a:gd name="connsiteY2" fmla="*/ 112729 h 609521"/>
              <a:gd name="connsiteX3" fmla="*/ 1699677 w 1699677"/>
              <a:gd name="connsiteY3" fmla="*/ 37573 h 609521"/>
              <a:gd name="connsiteX0" fmla="*/ 0 w 1699677"/>
              <a:gd name="connsiteY0" fmla="*/ 557933 h 573308"/>
              <a:gd name="connsiteX1" fmla="*/ 261376 w 1699677"/>
              <a:gd name="connsiteY1" fmla="*/ 481733 h 573308"/>
              <a:gd name="connsiteX2" fmla="*/ 196554 w 1699677"/>
              <a:gd name="connsiteY2" fmla="*/ 76516 h 573308"/>
              <a:gd name="connsiteX3" fmla="*/ 1699677 w 1699677"/>
              <a:gd name="connsiteY3" fmla="*/ 1360 h 573308"/>
            </a:gdLst>
            <a:ahLst/>
            <a:cxnLst>
              <a:cxn ang="0">
                <a:pos x="connsiteX0" y="connsiteY0"/>
              </a:cxn>
              <a:cxn ang="0">
                <a:pos x="connsiteX1" y="connsiteY1"/>
              </a:cxn>
              <a:cxn ang="0">
                <a:pos x="connsiteX2" y="connsiteY2"/>
              </a:cxn>
              <a:cxn ang="0">
                <a:pos x="connsiteX3" y="connsiteY3"/>
              </a:cxn>
            </a:cxnLst>
            <a:rect l="l" t="t" r="r" b="b"/>
            <a:pathLst>
              <a:path w="1699677" h="573308">
                <a:moveTo>
                  <a:pt x="0" y="557933"/>
                </a:moveTo>
                <a:cubicBezTo>
                  <a:pt x="90813" y="595511"/>
                  <a:pt x="228617" y="561969"/>
                  <a:pt x="261376" y="481733"/>
                </a:cubicBezTo>
                <a:cubicBezTo>
                  <a:pt x="294135" y="401497"/>
                  <a:pt x="-43163" y="156578"/>
                  <a:pt x="196554" y="76516"/>
                </a:cubicBezTo>
                <a:cubicBezTo>
                  <a:pt x="436271" y="-3546"/>
                  <a:pt x="1192999" y="-2502"/>
                  <a:pt x="1699677" y="1360"/>
                </a:cubicBezTo>
              </a:path>
            </a:pathLst>
          </a:cu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sp>
        <p:nvSpPr>
          <p:cNvPr id="3" name="Freeform 10">
            <a:extLst>
              <a:ext uri="{FF2B5EF4-FFF2-40B4-BE49-F238E27FC236}">
                <a16:creationId xmlns:a16="http://schemas.microsoft.com/office/drawing/2014/main" id="{E8FDC1BD-E9C1-BC1B-F5FD-526767796175}"/>
              </a:ext>
            </a:extLst>
          </p:cNvPr>
          <p:cNvSpPr/>
          <p:nvPr/>
        </p:nvSpPr>
        <p:spPr>
          <a:xfrm>
            <a:off x="4149461" y="2939036"/>
            <a:ext cx="812987" cy="523221"/>
          </a:xfrm>
          <a:custGeom>
            <a:avLst/>
            <a:gdLst>
              <a:gd name="connsiteX0" fmla="*/ 0 w 906780"/>
              <a:gd name="connsiteY0" fmla="*/ 927 h 557187"/>
              <a:gd name="connsiteX1" fmla="*/ 281940 w 906780"/>
              <a:gd name="connsiteY1" fmla="*/ 69507 h 557187"/>
              <a:gd name="connsiteX2" fmla="*/ 53340 w 906780"/>
              <a:gd name="connsiteY2" fmla="*/ 442887 h 557187"/>
              <a:gd name="connsiteX3" fmla="*/ 906780 w 906780"/>
              <a:gd name="connsiteY3" fmla="*/ 557187 h 557187"/>
            </a:gdLst>
            <a:ahLst/>
            <a:cxnLst>
              <a:cxn ang="0">
                <a:pos x="connsiteX0" y="connsiteY0"/>
              </a:cxn>
              <a:cxn ang="0">
                <a:pos x="connsiteX1" y="connsiteY1"/>
              </a:cxn>
              <a:cxn ang="0">
                <a:pos x="connsiteX2" y="connsiteY2"/>
              </a:cxn>
              <a:cxn ang="0">
                <a:pos x="connsiteX3" y="connsiteY3"/>
              </a:cxn>
            </a:cxnLst>
            <a:rect l="l" t="t" r="r" b="b"/>
            <a:pathLst>
              <a:path w="906780" h="557187">
                <a:moveTo>
                  <a:pt x="0" y="927"/>
                </a:moveTo>
                <a:cubicBezTo>
                  <a:pt x="136525" y="-1613"/>
                  <a:pt x="273050" y="-4153"/>
                  <a:pt x="281940" y="69507"/>
                </a:cubicBezTo>
                <a:cubicBezTo>
                  <a:pt x="290830" y="143167"/>
                  <a:pt x="-50800" y="361607"/>
                  <a:pt x="53340" y="442887"/>
                </a:cubicBezTo>
                <a:cubicBezTo>
                  <a:pt x="157480" y="524167"/>
                  <a:pt x="906780" y="557187"/>
                  <a:pt x="906780" y="557187"/>
                </a:cubicBezTo>
              </a:path>
            </a:pathLst>
          </a:cu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grpSp>
        <p:nvGrpSpPr>
          <p:cNvPr id="4" name="Group 3">
            <a:extLst>
              <a:ext uri="{FF2B5EF4-FFF2-40B4-BE49-F238E27FC236}">
                <a16:creationId xmlns:a16="http://schemas.microsoft.com/office/drawing/2014/main" id="{2DE7B03B-4E08-8799-9D2B-A1CBB607FC98}"/>
              </a:ext>
            </a:extLst>
          </p:cNvPr>
          <p:cNvGrpSpPr/>
          <p:nvPr/>
        </p:nvGrpSpPr>
        <p:grpSpPr>
          <a:xfrm>
            <a:off x="393401" y="1826675"/>
            <a:ext cx="3756060" cy="2275361"/>
            <a:chOff x="-33962" y="302889"/>
            <a:chExt cx="3600400" cy="3069922"/>
          </a:xfrm>
        </p:grpSpPr>
        <p:sp>
          <p:nvSpPr>
            <p:cNvPr id="5" name="Oval 4">
              <a:extLst>
                <a:ext uri="{FF2B5EF4-FFF2-40B4-BE49-F238E27FC236}">
                  <a16:creationId xmlns:a16="http://schemas.microsoft.com/office/drawing/2014/main" id="{B1A08920-A45B-DB7A-4C10-E8889E3128B3}"/>
                </a:ext>
              </a:extLst>
            </p:cNvPr>
            <p:cNvSpPr/>
            <p:nvPr/>
          </p:nvSpPr>
          <p:spPr>
            <a:xfrm>
              <a:off x="-33962" y="302889"/>
              <a:ext cx="3600400" cy="3069922"/>
            </a:xfrm>
            <a:prstGeom prst="ellipse">
              <a:avLst/>
            </a:prstGeom>
            <a:solidFill>
              <a:schemeClr val="accent1">
                <a:lumMod val="40000"/>
                <a:lumOff val="6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 name="TextBox 5">
              <a:extLst>
                <a:ext uri="{FF2B5EF4-FFF2-40B4-BE49-F238E27FC236}">
                  <a16:creationId xmlns:a16="http://schemas.microsoft.com/office/drawing/2014/main" id="{21203803-539A-C4E0-C375-B31608853B13}"/>
                </a:ext>
              </a:extLst>
            </p:cNvPr>
            <p:cNvSpPr txBox="1"/>
            <p:nvPr/>
          </p:nvSpPr>
          <p:spPr>
            <a:xfrm>
              <a:off x="1520995" y="1367674"/>
              <a:ext cx="1790412" cy="788980"/>
            </a:xfrm>
            <a:prstGeom prst="rect">
              <a:avLst/>
            </a:prstGeom>
            <a:noFill/>
          </p:spPr>
          <p:txBody>
            <a:bodyPr wrap="none" rtlCol="0">
              <a:spAutoFit/>
            </a:bodyPr>
            <a:lstStyle/>
            <a:p>
              <a:r>
                <a:rPr lang="en-US" sz="3200" b="1" dirty="0" err="1">
                  <a:solidFill>
                    <a:srgbClr val="7030A0"/>
                  </a:solidFill>
                  <a:latin typeface="Times New Roman" panose="02020603050405020304" pitchFamily="18" charset="0"/>
                  <a:cs typeface="Times New Roman" panose="02020603050405020304" pitchFamily="18" charset="0"/>
                </a:rPr>
                <a:t>Tỉ</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lệ</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thức</a:t>
              </a:r>
              <a:endParaRPr lang="en-US" sz="3200" b="1" dirty="0">
                <a:solidFill>
                  <a:srgbClr val="7030A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26DDE65-4AAA-0AD5-E25C-F52F1D8D32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277262" y="1318301"/>
              <a:ext cx="1229979" cy="1345126"/>
            </a:xfrm>
            <a:prstGeom prst="rect">
              <a:avLst/>
            </a:prstGeom>
          </p:spPr>
        </p:pic>
      </p:grpSp>
      <p:sp>
        <p:nvSpPr>
          <p:cNvPr id="8" name="TextBox 7">
            <a:extLst>
              <a:ext uri="{FF2B5EF4-FFF2-40B4-BE49-F238E27FC236}">
                <a16:creationId xmlns:a16="http://schemas.microsoft.com/office/drawing/2014/main" id="{41B8B45A-1278-3928-6EF1-BD82C4F3660C}"/>
              </a:ext>
            </a:extLst>
          </p:cNvPr>
          <p:cNvSpPr txBox="1"/>
          <p:nvPr/>
        </p:nvSpPr>
        <p:spPr>
          <a:xfrm>
            <a:off x="4321774" y="1565065"/>
            <a:ext cx="1893467" cy="523220"/>
          </a:xfrm>
          <a:prstGeom prst="rect">
            <a:avLst/>
          </a:prstGeom>
          <a:noFill/>
        </p:spPr>
        <p:txBody>
          <a:bodyPr wrap="none" rtlCol="0">
            <a:spAutoFit/>
          </a:bodyPr>
          <a:lstStyle/>
          <a:p>
            <a:r>
              <a:rPr lang="en-US" sz="2800" b="1" dirty="0" err="1">
                <a:solidFill>
                  <a:prstClr val="black"/>
                </a:solidFill>
                <a:latin typeface="Times New Roman" panose="02020603050405020304" pitchFamily="18" charset="0"/>
                <a:cs typeface="Times New Roman" panose="02020603050405020304" pitchFamily="18" charset="0"/>
              </a:rPr>
              <a:t>Định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nghĩa</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850301C-FE6E-11FD-0C91-8DEE970DB1C5}"/>
              </a:ext>
            </a:extLst>
          </p:cNvPr>
          <p:cNvSpPr txBox="1"/>
          <p:nvPr/>
        </p:nvSpPr>
        <p:spPr>
          <a:xfrm>
            <a:off x="4900713" y="3183593"/>
            <a:ext cx="960871" cy="954107"/>
          </a:xfrm>
          <a:prstGeom prst="rect">
            <a:avLst/>
          </a:prstGeom>
          <a:noFill/>
          <a:ln>
            <a:solidFill>
              <a:schemeClr val="tx1"/>
            </a:solidFill>
          </a:ln>
        </p:spPr>
        <p:txBody>
          <a:bodyPr wrap="square" rtlCol="0">
            <a:spAutoFit/>
          </a:bodyPr>
          <a:lstStyle/>
          <a:p>
            <a:r>
              <a:rPr lang="en-US" sz="2800" b="1" dirty="0" err="1">
                <a:solidFill>
                  <a:prstClr val="black"/>
                </a:solidFill>
                <a:latin typeface="Times New Roman" panose="02020603050405020304" pitchFamily="18" charset="0"/>
                <a:cs typeface="Times New Roman" panose="02020603050405020304" pitchFamily="18" charset="0"/>
              </a:rPr>
              <a:t>Tính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chất</a:t>
            </a:r>
            <a:endParaRPr lang="en-US" sz="2800" b="1"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Object 19">
                <a:extLst>
                  <a:ext uri="{FF2B5EF4-FFF2-40B4-BE49-F238E27FC236}">
                    <a16:creationId xmlns:a16="http://schemas.microsoft.com/office/drawing/2014/main" id="{2A0816DC-F0C9-86F3-D14E-0089D51CA92C}"/>
                  </a:ext>
                </a:extLst>
              </p:cNvPr>
              <p:cNvSpPr txBox="1"/>
              <p:nvPr/>
            </p:nvSpPr>
            <p:spPr>
              <a:xfrm>
                <a:off x="6584800" y="4022427"/>
                <a:ext cx="2852113" cy="666914"/>
              </a:xfrm>
              <a:prstGeom prst="rect">
                <a:avLst/>
              </a:prstGeom>
              <a:solidFill>
                <a:schemeClr val="tx2">
                  <a:lumMod val="20000"/>
                  <a:lumOff val="80000"/>
                </a:schemeClr>
              </a:solidFill>
            </p:spPr>
            <p:txBody>
              <a:bodyPr>
                <a:normAutofit/>
              </a:bodyPr>
              <a:lstStyle/>
              <a:p>
                <a:pPr/>
                <a14:m>
                  <m:oMathPara xmlns:m="http://schemas.openxmlformats.org/officeDocument/2006/math">
                    <m:oMathParaPr>
                      <m:jc m:val="center"/>
                    </m:oMathParaPr>
                    <m:oMath xmlns:m="http://schemas.openxmlformats.org/officeDocument/2006/math">
                      <m:r>
                        <a:rPr lang="en-US" sz="2800" b="1" i="0" smtClean="0">
                          <a:solidFill>
                            <a:srgbClr val="000000"/>
                          </a:solidFill>
                          <a:latin typeface="Cambria Math" panose="02040503050406030204" pitchFamily="18" charset="0"/>
                        </a:rPr>
                        <m:t>𝐚𝐝</m:t>
                      </m:r>
                      <m:r>
                        <a:rPr lang="en-US" sz="2800" b="1" i="0" smtClean="0">
                          <a:solidFill>
                            <a:srgbClr val="000000"/>
                          </a:solidFill>
                          <a:latin typeface="Cambria Math" panose="02040503050406030204" pitchFamily="18" charset="0"/>
                        </a:rPr>
                        <m:t>=</m:t>
                      </m:r>
                      <m:r>
                        <a:rPr lang="en-US" sz="2800" b="1" i="0" smtClean="0">
                          <a:solidFill>
                            <a:srgbClr val="000000"/>
                          </a:solidFill>
                          <a:latin typeface="Cambria Math" panose="02040503050406030204" pitchFamily="18" charset="0"/>
                        </a:rPr>
                        <m:t>𝐛𝐜</m:t>
                      </m:r>
                    </m:oMath>
                  </m:oMathPara>
                </a14:m>
                <a:endParaRPr lang="en-US" sz="2800" b="1" dirty="0"/>
              </a:p>
            </p:txBody>
          </p:sp>
        </mc:Choice>
        <mc:Fallback xmlns="">
          <p:sp>
            <p:nvSpPr>
              <p:cNvPr id="10" name="Object 19">
                <a:extLst>
                  <a:ext uri="{FF2B5EF4-FFF2-40B4-BE49-F238E27FC236}">
                    <a16:creationId xmlns:a16="http://schemas.microsoft.com/office/drawing/2014/main" id="{2A0816DC-F0C9-86F3-D14E-0089D51CA92C}"/>
                  </a:ext>
                </a:extLst>
              </p:cNvPr>
              <p:cNvSpPr txBox="1">
                <a:spLocks noRot="1" noChangeAspect="1" noMove="1" noResize="1" noEditPoints="1" noAdjustHandles="1" noChangeArrowheads="1" noChangeShapeType="1" noTextEdit="1"/>
              </p:cNvSpPr>
              <p:nvPr/>
            </p:nvSpPr>
            <p:spPr>
              <a:xfrm>
                <a:off x="6584800" y="4022427"/>
                <a:ext cx="2852113" cy="66691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bject 20">
                <a:extLst>
                  <a:ext uri="{FF2B5EF4-FFF2-40B4-BE49-F238E27FC236}">
                    <a16:creationId xmlns:a16="http://schemas.microsoft.com/office/drawing/2014/main" id="{84F132BB-E42B-16E8-F67A-916EC4322B8E}"/>
                  </a:ext>
                </a:extLst>
              </p:cNvPr>
              <p:cNvSpPr txBox="1"/>
              <p:nvPr/>
            </p:nvSpPr>
            <p:spPr>
              <a:xfrm>
                <a:off x="10204122" y="3137529"/>
                <a:ext cx="1297780" cy="92921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2800" b="1" i="1">
                              <a:solidFill>
                                <a:srgbClr val="000000"/>
                              </a:solidFill>
                              <a:latin typeface="Cambria Math" panose="02040503050406030204" pitchFamily="18" charset="0"/>
                            </a:rPr>
                          </m:ctrlPr>
                        </m:fPr>
                        <m:num>
                          <m:r>
                            <a:rPr lang="en-US" sz="2800" b="1" i="0">
                              <a:solidFill>
                                <a:srgbClr val="0000FF"/>
                              </a:solidFill>
                              <a:latin typeface="Cambria Math" panose="02040503050406030204" pitchFamily="18" charset="0"/>
                            </a:rPr>
                            <m:t>𝐚</m:t>
                          </m:r>
                        </m:num>
                        <m:den>
                          <m:r>
                            <a:rPr lang="en-US" sz="2800" b="1" i="0">
                              <a:solidFill>
                                <a:srgbClr val="FF0000"/>
                              </a:solidFill>
                              <a:latin typeface="Cambria Math" panose="02040503050406030204" pitchFamily="18" charset="0"/>
                            </a:rPr>
                            <m:t>𝐛</m:t>
                          </m:r>
                        </m:den>
                      </m:f>
                      <m:r>
                        <a:rPr lang="en-US" sz="2800" b="1" i="0">
                          <a:solidFill>
                            <a:srgbClr val="000000"/>
                          </a:solidFill>
                          <a:latin typeface="Cambria Math" panose="02040503050406030204" pitchFamily="18" charset="0"/>
                        </a:rPr>
                        <m:t>=</m:t>
                      </m:r>
                      <m:f>
                        <m:fPr>
                          <m:ctrlPr>
                            <a:rPr lang="en-US" sz="2800" b="1" i="1">
                              <a:solidFill>
                                <a:srgbClr val="000000"/>
                              </a:solidFill>
                              <a:latin typeface="Cambria Math" panose="02040503050406030204" pitchFamily="18" charset="0"/>
                            </a:rPr>
                          </m:ctrlPr>
                        </m:fPr>
                        <m:num>
                          <m:r>
                            <a:rPr lang="en-US" sz="2800" b="1" i="0">
                              <a:solidFill>
                                <a:srgbClr val="FF0000"/>
                              </a:solidFill>
                              <a:latin typeface="Cambria Math" panose="02040503050406030204" pitchFamily="18" charset="0"/>
                            </a:rPr>
                            <m:t>𝐜</m:t>
                          </m:r>
                        </m:num>
                        <m:den>
                          <m:r>
                            <a:rPr lang="en-US" sz="2800" b="1" i="0">
                              <a:solidFill>
                                <a:srgbClr val="0000FF"/>
                              </a:solidFill>
                              <a:latin typeface="Cambria Math" panose="02040503050406030204" pitchFamily="18" charset="0"/>
                            </a:rPr>
                            <m:t>𝐝</m:t>
                          </m:r>
                        </m:den>
                      </m:f>
                    </m:oMath>
                  </m:oMathPara>
                </a14:m>
                <a:endParaRPr lang="en-US" sz="2800" b="1" dirty="0"/>
              </a:p>
            </p:txBody>
          </p:sp>
        </mc:Choice>
        <mc:Fallback xmlns="">
          <p:sp>
            <p:nvSpPr>
              <p:cNvPr id="11" name="Object 20">
                <a:extLst>
                  <a:ext uri="{FF2B5EF4-FFF2-40B4-BE49-F238E27FC236}">
                    <a16:creationId xmlns:a16="http://schemas.microsoft.com/office/drawing/2014/main" id="{84F132BB-E42B-16E8-F67A-916EC4322B8E}"/>
                  </a:ext>
                </a:extLst>
              </p:cNvPr>
              <p:cNvSpPr txBox="1">
                <a:spLocks noRot="1" noChangeAspect="1" noMove="1" noResize="1" noEditPoints="1" noAdjustHandles="1" noChangeArrowheads="1" noChangeShapeType="1" noTextEdit="1"/>
              </p:cNvSpPr>
              <p:nvPr/>
            </p:nvSpPr>
            <p:spPr>
              <a:xfrm>
                <a:off x="10204122" y="3137529"/>
                <a:ext cx="1297780" cy="929217"/>
              </a:xfrm>
              <a:prstGeom prst="rect">
                <a:avLst/>
              </a:prstGeom>
              <a:blipFill>
                <a:blip r:embed="rId4"/>
                <a:stretch>
                  <a:fillRect/>
                </a:stretch>
              </a:blipFill>
            </p:spPr>
            <p:txBody>
              <a:bodyPr/>
              <a:lstStyle/>
              <a:p>
                <a:r>
                  <a:rPr lang="en-US">
                    <a:noFill/>
                  </a:rPr>
                  <a:t> </a:t>
                </a:r>
              </a:p>
            </p:txBody>
          </p:sp>
        </mc:Fallback>
      </mc:AlternateContent>
      <p:sp>
        <p:nvSpPr>
          <p:cNvPr id="13" name="Freeform 25">
            <a:extLst>
              <a:ext uri="{FF2B5EF4-FFF2-40B4-BE49-F238E27FC236}">
                <a16:creationId xmlns:a16="http://schemas.microsoft.com/office/drawing/2014/main" id="{D99D9CD0-DD6A-5DA8-7FDA-45B4A11624BE}"/>
              </a:ext>
            </a:extLst>
          </p:cNvPr>
          <p:cNvSpPr/>
          <p:nvPr/>
        </p:nvSpPr>
        <p:spPr>
          <a:xfrm>
            <a:off x="5919656" y="3183592"/>
            <a:ext cx="659019" cy="523221"/>
          </a:xfrm>
          <a:custGeom>
            <a:avLst/>
            <a:gdLst>
              <a:gd name="connsiteX0" fmla="*/ 1083 w 593365"/>
              <a:gd name="connsiteY0" fmla="*/ 275809 h 332762"/>
              <a:gd name="connsiteX1" fmla="*/ 53038 w 593365"/>
              <a:gd name="connsiteY1" fmla="*/ 317373 h 332762"/>
              <a:gd name="connsiteX2" fmla="*/ 343983 w 593365"/>
              <a:gd name="connsiteY2" fmla="*/ 47209 h 332762"/>
              <a:gd name="connsiteX3" fmla="*/ 593365 w 593365"/>
              <a:gd name="connsiteY3" fmla="*/ 36818 h 332762"/>
            </a:gdLst>
            <a:ahLst/>
            <a:cxnLst>
              <a:cxn ang="0">
                <a:pos x="connsiteX0" y="connsiteY0"/>
              </a:cxn>
              <a:cxn ang="0">
                <a:pos x="connsiteX1" y="connsiteY1"/>
              </a:cxn>
              <a:cxn ang="0">
                <a:pos x="connsiteX2" y="connsiteY2"/>
              </a:cxn>
              <a:cxn ang="0">
                <a:pos x="connsiteX3" y="connsiteY3"/>
              </a:cxn>
            </a:cxnLst>
            <a:rect l="l" t="t" r="r" b="b"/>
            <a:pathLst>
              <a:path w="593365" h="332762">
                <a:moveTo>
                  <a:pt x="1083" y="275809"/>
                </a:moveTo>
                <a:cubicBezTo>
                  <a:pt x="-1515" y="315641"/>
                  <a:pt x="-4112" y="355473"/>
                  <a:pt x="53038" y="317373"/>
                </a:cubicBezTo>
                <a:cubicBezTo>
                  <a:pt x="110188" y="279273"/>
                  <a:pt x="253929" y="93968"/>
                  <a:pt x="343983" y="47209"/>
                </a:cubicBezTo>
                <a:cubicBezTo>
                  <a:pt x="434038" y="450"/>
                  <a:pt x="548338" y="-25527"/>
                  <a:pt x="593365" y="36818"/>
                </a:cubicBezTo>
              </a:path>
            </a:pathLst>
          </a:custGeom>
          <a:ln w="1905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solidFill>
                <a:prstClr val="black"/>
              </a:solidFill>
            </a:endParaRPr>
          </a:p>
        </p:txBody>
      </p:sp>
      <p:sp>
        <p:nvSpPr>
          <p:cNvPr id="14" name="Freeform 28">
            <a:extLst>
              <a:ext uri="{FF2B5EF4-FFF2-40B4-BE49-F238E27FC236}">
                <a16:creationId xmlns:a16="http://schemas.microsoft.com/office/drawing/2014/main" id="{15A917B6-C707-13EF-E194-AE890737AEB9}"/>
              </a:ext>
            </a:extLst>
          </p:cNvPr>
          <p:cNvSpPr/>
          <p:nvPr/>
        </p:nvSpPr>
        <p:spPr>
          <a:xfrm>
            <a:off x="9415808" y="4362176"/>
            <a:ext cx="984906" cy="76199"/>
          </a:xfrm>
          <a:custGeom>
            <a:avLst/>
            <a:gdLst>
              <a:gd name="connsiteX0" fmla="*/ 0 w 609600"/>
              <a:gd name="connsiteY0" fmla="*/ 173647 h 417487"/>
              <a:gd name="connsiteX1" fmla="*/ 228600 w 609600"/>
              <a:gd name="connsiteY1" fmla="*/ 6007 h 417487"/>
              <a:gd name="connsiteX2" fmla="*/ 411480 w 609600"/>
              <a:gd name="connsiteY2" fmla="*/ 364147 h 417487"/>
              <a:gd name="connsiteX3" fmla="*/ 609600 w 609600"/>
              <a:gd name="connsiteY3" fmla="*/ 417487 h 417487"/>
            </a:gdLst>
            <a:ahLst/>
            <a:cxnLst>
              <a:cxn ang="0">
                <a:pos x="connsiteX0" y="connsiteY0"/>
              </a:cxn>
              <a:cxn ang="0">
                <a:pos x="connsiteX1" y="connsiteY1"/>
              </a:cxn>
              <a:cxn ang="0">
                <a:pos x="connsiteX2" y="connsiteY2"/>
              </a:cxn>
              <a:cxn ang="0">
                <a:pos x="connsiteX3" y="connsiteY3"/>
              </a:cxn>
            </a:cxnLst>
            <a:rect l="l" t="t" r="r" b="b"/>
            <a:pathLst>
              <a:path w="609600" h="417487">
                <a:moveTo>
                  <a:pt x="0" y="173647"/>
                </a:moveTo>
                <a:cubicBezTo>
                  <a:pt x="80010" y="73952"/>
                  <a:pt x="160020" y="-25743"/>
                  <a:pt x="228600" y="6007"/>
                </a:cubicBezTo>
                <a:cubicBezTo>
                  <a:pt x="297180" y="37757"/>
                  <a:pt x="347980" y="295567"/>
                  <a:pt x="411480" y="364147"/>
                </a:cubicBezTo>
                <a:cubicBezTo>
                  <a:pt x="474980" y="432727"/>
                  <a:pt x="581660" y="402247"/>
                  <a:pt x="609600" y="417487"/>
                </a:cubicBezTo>
              </a:path>
            </a:pathLst>
          </a:custGeom>
          <a:ln w="1905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solidFill>
                <a:prstClr val="black"/>
              </a:solidFill>
            </a:endParaRPr>
          </a:p>
        </p:txBody>
      </p:sp>
      <p:sp>
        <p:nvSpPr>
          <p:cNvPr id="15" name="Freeform 30">
            <a:extLst>
              <a:ext uri="{FF2B5EF4-FFF2-40B4-BE49-F238E27FC236}">
                <a16:creationId xmlns:a16="http://schemas.microsoft.com/office/drawing/2014/main" id="{1D4C582D-83F6-5D47-8592-C85C5A71D244}"/>
              </a:ext>
            </a:extLst>
          </p:cNvPr>
          <p:cNvSpPr/>
          <p:nvPr/>
        </p:nvSpPr>
        <p:spPr>
          <a:xfrm>
            <a:off x="9452908" y="4495723"/>
            <a:ext cx="1009887" cy="905386"/>
          </a:xfrm>
          <a:custGeom>
            <a:avLst/>
            <a:gdLst>
              <a:gd name="connsiteX0" fmla="*/ 0 w 594360"/>
              <a:gd name="connsiteY0" fmla="*/ 101910 h 932490"/>
              <a:gd name="connsiteX1" fmla="*/ 205740 w 594360"/>
              <a:gd name="connsiteY1" fmla="*/ 48570 h 932490"/>
              <a:gd name="connsiteX2" fmla="*/ 243840 w 594360"/>
              <a:gd name="connsiteY2" fmla="*/ 711510 h 932490"/>
              <a:gd name="connsiteX3" fmla="*/ 594360 w 594360"/>
              <a:gd name="connsiteY3" fmla="*/ 932490 h 932490"/>
            </a:gdLst>
            <a:ahLst/>
            <a:cxnLst>
              <a:cxn ang="0">
                <a:pos x="connsiteX0" y="connsiteY0"/>
              </a:cxn>
              <a:cxn ang="0">
                <a:pos x="connsiteX1" y="connsiteY1"/>
              </a:cxn>
              <a:cxn ang="0">
                <a:pos x="connsiteX2" y="connsiteY2"/>
              </a:cxn>
              <a:cxn ang="0">
                <a:pos x="connsiteX3" y="connsiteY3"/>
              </a:cxn>
            </a:cxnLst>
            <a:rect l="l" t="t" r="r" b="b"/>
            <a:pathLst>
              <a:path w="594360" h="932490">
                <a:moveTo>
                  <a:pt x="0" y="101910"/>
                </a:moveTo>
                <a:cubicBezTo>
                  <a:pt x="82550" y="24440"/>
                  <a:pt x="165100" y="-53030"/>
                  <a:pt x="205740" y="48570"/>
                </a:cubicBezTo>
                <a:cubicBezTo>
                  <a:pt x="246380" y="150170"/>
                  <a:pt x="179070" y="564190"/>
                  <a:pt x="243840" y="711510"/>
                </a:cubicBezTo>
                <a:cubicBezTo>
                  <a:pt x="308610" y="858830"/>
                  <a:pt x="451485" y="895660"/>
                  <a:pt x="594360" y="932490"/>
                </a:cubicBezTo>
              </a:path>
            </a:pathLst>
          </a:custGeom>
          <a:ln w="1905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solidFill>
                <a:prstClr val="black"/>
              </a:solidFill>
            </a:endParaRPr>
          </a:p>
        </p:txBody>
      </p:sp>
      <p:sp>
        <p:nvSpPr>
          <p:cNvPr id="16" name="Freeform 31">
            <a:extLst>
              <a:ext uri="{FF2B5EF4-FFF2-40B4-BE49-F238E27FC236}">
                <a16:creationId xmlns:a16="http://schemas.microsoft.com/office/drawing/2014/main" id="{10B2779C-5667-8CC9-58D7-612E52661BB5}"/>
              </a:ext>
            </a:extLst>
          </p:cNvPr>
          <p:cNvSpPr/>
          <p:nvPr/>
        </p:nvSpPr>
        <p:spPr>
          <a:xfrm>
            <a:off x="9408773" y="4639357"/>
            <a:ext cx="851646" cy="1578822"/>
          </a:xfrm>
          <a:custGeom>
            <a:avLst/>
            <a:gdLst>
              <a:gd name="connsiteX0" fmla="*/ 80173 w 651673"/>
              <a:gd name="connsiteY0" fmla="*/ 0 h 1455420"/>
              <a:gd name="connsiteX1" fmla="*/ 156373 w 651673"/>
              <a:gd name="connsiteY1" fmla="*/ 205740 h 1455420"/>
              <a:gd name="connsiteX2" fmla="*/ 19213 w 651673"/>
              <a:gd name="connsiteY2" fmla="*/ 1036320 h 1455420"/>
              <a:gd name="connsiteX3" fmla="*/ 651673 w 651673"/>
              <a:gd name="connsiteY3" fmla="*/ 1455420 h 1455420"/>
            </a:gdLst>
            <a:ahLst/>
            <a:cxnLst>
              <a:cxn ang="0">
                <a:pos x="connsiteX0" y="connsiteY0"/>
              </a:cxn>
              <a:cxn ang="0">
                <a:pos x="connsiteX1" y="connsiteY1"/>
              </a:cxn>
              <a:cxn ang="0">
                <a:pos x="connsiteX2" y="connsiteY2"/>
              </a:cxn>
              <a:cxn ang="0">
                <a:pos x="connsiteX3" y="connsiteY3"/>
              </a:cxn>
            </a:cxnLst>
            <a:rect l="l" t="t" r="r" b="b"/>
            <a:pathLst>
              <a:path w="651673" h="1455420">
                <a:moveTo>
                  <a:pt x="80173" y="0"/>
                </a:moveTo>
                <a:cubicBezTo>
                  <a:pt x="123353" y="16510"/>
                  <a:pt x="166533" y="33020"/>
                  <a:pt x="156373" y="205740"/>
                </a:cubicBezTo>
                <a:cubicBezTo>
                  <a:pt x="146213" y="378460"/>
                  <a:pt x="-63337" y="828040"/>
                  <a:pt x="19213" y="1036320"/>
                </a:cubicBezTo>
                <a:cubicBezTo>
                  <a:pt x="101763" y="1244600"/>
                  <a:pt x="651673" y="1455420"/>
                  <a:pt x="651673" y="1455420"/>
                </a:cubicBezTo>
              </a:path>
            </a:pathLst>
          </a:custGeom>
          <a:ln w="1905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solidFill>
                <a:prstClr val="black"/>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3126CB9-92B8-1E74-858C-2B43F307E681}"/>
                  </a:ext>
                </a:extLst>
              </p:cNvPr>
              <p:cNvSpPr txBox="1"/>
              <p:nvPr/>
            </p:nvSpPr>
            <p:spPr>
              <a:xfrm>
                <a:off x="6572966" y="1688449"/>
                <a:ext cx="4240346" cy="749116"/>
              </a:xfrm>
              <a:prstGeom prst="rect">
                <a:avLst/>
              </a:prstGeom>
              <a:noFill/>
            </p:spPr>
            <p:txBody>
              <a:bodyPr wrap="square" rtlCol="0">
                <a:spAutoFit/>
              </a:bodyPr>
              <a:lstStyle/>
              <a:p>
                <a14:m>
                  <m:oMath xmlns:m="http://schemas.openxmlformats.org/officeDocument/2006/math">
                    <m:f>
                      <m:fPr>
                        <m:ctrlPr>
                          <a:rPr lang="en-US" sz="3200" b="1" i="1" smtClean="0">
                            <a:solidFill>
                              <a:schemeClr val="tx1"/>
                            </a:solidFill>
                            <a:latin typeface="Cambria Math" panose="02040503050406030204" pitchFamily="18" charset="0"/>
                          </a:rPr>
                        </m:ctrlPr>
                      </m:fPr>
                      <m:num>
                        <m:r>
                          <a:rPr lang="en-US" sz="3200" b="1">
                            <a:solidFill>
                              <a:schemeClr val="tx1"/>
                            </a:solidFill>
                            <a:latin typeface="Cambria Math" panose="02040503050406030204" pitchFamily="18" charset="0"/>
                          </a:rPr>
                          <m:t>𝐚</m:t>
                        </m:r>
                      </m:num>
                      <m:den>
                        <m:r>
                          <a:rPr lang="en-US" sz="3200" b="1">
                            <a:solidFill>
                              <a:schemeClr val="tx1"/>
                            </a:solidFill>
                            <a:latin typeface="Cambria Math" panose="02040503050406030204" pitchFamily="18" charset="0"/>
                          </a:rPr>
                          <m:t>𝐛</m:t>
                        </m:r>
                      </m:den>
                    </m:f>
                    <m:r>
                      <a:rPr lang="en-US" sz="3200" b="1">
                        <a:solidFill>
                          <a:schemeClr val="tx1"/>
                        </a:solidFill>
                        <a:latin typeface="Cambria Math" panose="02040503050406030204" pitchFamily="18" charset="0"/>
                      </a:rPr>
                      <m:t>=</m:t>
                    </m:r>
                    <m:f>
                      <m:fPr>
                        <m:ctrlPr>
                          <a:rPr lang="en-US" sz="3200" b="1" i="1">
                            <a:solidFill>
                              <a:schemeClr val="tx1"/>
                            </a:solidFill>
                            <a:latin typeface="Cambria Math" panose="02040503050406030204" pitchFamily="18" charset="0"/>
                          </a:rPr>
                        </m:ctrlPr>
                      </m:fPr>
                      <m:num>
                        <m:r>
                          <a:rPr lang="en-US" sz="3200" b="1">
                            <a:solidFill>
                              <a:schemeClr val="tx1"/>
                            </a:solidFill>
                            <a:latin typeface="Cambria Math" panose="02040503050406030204" pitchFamily="18" charset="0"/>
                          </a:rPr>
                          <m:t>𝐜</m:t>
                        </m:r>
                      </m:num>
                      <m:den>
                        <m:r>
                          <a:rPr lang="en-US" sz="3200" b="1">
                            <a:solidFill>
                              <a:schemeClr val="tx1"/>
                            </a:solidFill>
                            <a:latin typeface="Cambria Math" panose="02040503050406030204" pitchFamily="18" charset="0"/>
                          </a:rPr>
                          <m:t>𝐝</m:t>
                        </m:r>
                      </m:den>
                    </m:f>
                  </m:oMath>
                </a14:m>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hoặc</a:t>
                </a:r>
                <a:r>
                  <a:rPr lang="en-US" sz="3200" dirty="0">
                    <a:solidFill>
                      <a:prstClr val="black"/>
                    </a:solidFill>
                    <a:latin typeface="Times New Roman" panose="02020603050405020304" pitchFamily="18" charset="0"/>
                    <a:cs typeface="Times New Roman" panose="02020603050405020304" pitchFamily="18" charset="0"/>
                  </a:rPr>
                  <a:t> a : b = c : d</a:t>
                </a:r>
              </a:p>
            </p:txBody>
          </p:sp>
        </mc:Choice>
        <mc:Fallback xmlns="">
          <p:sp>
            <p:nvSpPr>
              <p:cNvPr id="17" name="TextBox 16">
                <a:extLst>
                  <a:ext uri="{FF2B5EF4-FFF2-40B4-BE49-F238E27FC236}">
                    <a16:creationId xmlns:a16="http://schemas.microsoft.com/office/drawing/2014/main" id="{B3126CB9-92B8-1E74-858C-2B43F307E681}"/>
                  </a:ext>
                </a:extLst>
              </p:cNvPr>
              <p:cNvSpPr txBox="1">
                <a:spLocks noRot="1" noChangeAspect="1" noMove="1" noResize="1" noEditPoints="1" noAdjustHandles="1" noChangeArrowheads="1" noChangeShapeType="1" noTextEdit="1"/>
              </p:cNvSpPr>
              <p:nvPr/>
            </p:nvSpPr>
            <p:spPr>
              <a:xfrm>
                <a:off x="6572966" y="1688449"/>
                <a:ext cx="4240346" cy="749116"/>
              </a:xfrm>
              <a:prstGeom prst="rect">
                <a:avLst/>
              </a:prstGeom>
              <a:blipFill>
                <a:blip r:embed="rId6"/>
                <a:stretch>
                  <a:fillRect t="-4065" b="-105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Object 19">
                <a:extLst>
                  <a:ext uri="{FF2B5EF4-FFF2-40B4-BE49-F238E27FC236}">
                    <a16:creationId xmlns:a16="http://schemas.microsoft.com/office/drawing/2014/main" id="{154173E5-3731-A3F3-A55A-6A2DC7B6AFEC}"/>
                  </a:ext>
                </a:extLst>
              </p:cNvPr>
              <p:cNvSpPr txBox="1"/>
              <p:nvPr/>
            </p:nvSpPr>
            <p:spPr>
              <a:xfrm>
                <a:off x="6628793" y="2896386"/>
                <a:ext cx="3036201" cy="991401"/>
              </a:xfrm>
              <a:prstGeom prst="rect">
                <a:avLst/>
              </a:prstGeom>
              <a:solidFill>
                <a:schemeClr val="tx2">
                  <a:lumMod val="20000"/>
                  <a:lumOff val="80000"/>
                </a:schemeClr>
              </a:solidFill>
            </p:spPr>
            <p:txBody>
              <a:bodyPr>
                <a:normAutofit/>
              </a:bodyPr>
              <a:lstStyle/>
              <a:p>
                <a:pPr/>
                <a14:m>
                  <m:oMathPara xmlns:m="http://schemas.openxmlformats.org/officeDocument/2006/math">
                    <m:oMathParaPr>
                      <m:jc m:val="center"/>
                    </m:oMathParaPr>
                    <m:oMath xmlns:m="http://schemas.openxmlformats.org/officeDocument/2006/math">
                      <m:f>
                        <m:fPr>
                          <m:ctrlPr>
                            <a:rPr lang="en-US" sz="2800" b="1" i="1" smtClean="0">
                              <a:solidFill>
                                <a:srgbClr val="000000"/>
                              </a:solidFill>
                              <a:latin typeface="Cambria Math" panose="02040503050406030204" pitchFamily="18" charset="0"/>
                            </a:rPr>
                          </m:ctrlPr>
                        </m:fPr>
                        <m:num>
                          <m:r>
                            <a:rPr lang="en-US" sz="2800" b="1" i="0">
                              <a:solidFill>
                                <a:srgbClr val="0000FF"/>
                              </a:solidFill>
                              <a:latin typeface="Cambria Math" panose="02040503050406030204" pitchFamily="18" charset="0"/>
                            </a:rPr>
                            <m:t>𝐚</m:t>
                          </m:r>
                        </m:num>
                        <m:den>
                          <m:r>
                            <a:rPr lang="en-US" sz="2800" b="1" i="0">
                              <a:solidFill>
                                <a:srgbClr val="FF0000"/>
                              </a:solidFill>
                              <a:latin typeface="Cambria Math" panose="02040503050406030204" pitchFamily="18" charset="0"/>
                            </a:rPr>
                            <m:t>𝐛</m:t>
                          </m:r>
                        </m:den>
                      </m:f>
                      <m:r>
                        <a:rPr lang="en-US" sz="2800" b="1" i="0">
                          <a:solidFill>
                            <a:srgbClr val="000000"/>
                          </a:solidFill>
                          <a:latin typeface="Cambria Math" panose="02040503050406030204" pitchFamily="18" charset="0"/>
                        </a:rPr>
                        <m:t>=</m:t>
                      </m:r>
                      <m:f>
                        <m:fPr>
                          <m:ctrlPr>
                            <a:rPr lang="en-US" sz="2800" b="1" i="1">
                              <a:solidFill>
                                <a:srgbClr val="000000"/>
                              </a:solidFill>
                              <a:latin typeface="Cambria Math" panose="02040503050406030204" pitchFamily="18" charset="0"/>
                            </a:rPr>
                          </m:ctrlPr>
                        </m:fPr>
                        <m:num>
                          <m:r>
                            <a:rPr lang="en-US" sz="2800" b="1" i="0">
                              <a:solidFill>
                                <a:srgbClr val="FF0000"/>
                              </a:solidFill>
                              <a:latin typeface="Cambria Math" panose="02040503050406030204" pitchFamily="18" charset="0"/>
                            </a:rPr>
                            <m:t>𝐜</m:t>
                          </m:r>
                        </m:num>
                        <m:den>
                          <m:r>
                            <a:rPr lang="en-US" sz="2800" b="1" i="0">
                              <a:solidFill>
                                <a:srgbClr val="0000FF"/>
                              </a:solidFill>
                              <a:latin typeface="Cambria Math" panose="02040503050406030204" pitchFamily="18" charset="0"/>
                            </a:rPr>
                            <m:t>𝐝</m:t>
                          </m:r>
                        </m:den>
                      </m:f>
                      <m:r>
                        <a:rPr lang="en-US" sz="2800" b="1" i="0" smtClean="0">
                          <a:solidFill>
                            <a:srgbClr val="0000FF"/>
                          </a:solidFill>
                          <a:latin typeface="Cambria Math" panose="02040503050406030204" pitchFamily="18" charset="0"/>
                        </a:rPr>
                        <m:t>⇒</m:t>
                      </m:r>
                      <m:r>
                        <a:rPr lang="en-US" sz="2800" b="1">
                          <a:solidFill>
                            <a:srgbClr val="000000"/>
                          </a:solidFill>
                          <a:latin typeface="Cambria Math" panose="02040503050406030204" pitchFamily="18" charset="0"/>
                        </a:rPr>
                        <m:t>𝐚𝐝</m:t>
                      </m:r>
                      <m:r>
                        <a:rPr lang="en-US" sz="2800" b="1">
                          <a:solidFill>
                            <a:srgbClr val="000000"/>
                          </a:solidFill>
                          <a:latin typeface="Cambria Math" panose="02040503050406030204" pitchFamily="18" charset="0"/>
                        </a:rPr>
                        <m:t>=</m:t>
                      </m:r>
                      <m:r>
                        <a:rPr lang="en-US" sz="2800" b="1">
                          <a:solidFill>
                            <a:srgbClr val="000000"/>
                          </a:solidFill>
                          <a:latin typeface="Cambria Math" panose="02040503050406030204" pitchFamily="18" charset="0"/>
                        </a:rPr>
                        <m:t>𝐛𝐜</m:t>
                      </m:r>
                    </m:oMath>
                  </m:oMathPara>
                </a14:m>
                <a:endParaRPr lang="en-US" sz="2800" b="1" dirty="0"/>
              </a:p>
              <a:p>
                <a:endParaRPr lang="en-US" sz="2800" dirty="0"/>
              </a:p>
            </p:txBody>
          </p:sp>
        </mc:Choice>
        <mc:Fallback xmlns="">
          <p:sp>
            <p:nvSpPr>
              <p:cNvPr id="20" name="Object 19">
                <a:extLst>
                  <a:ext uri="{FF2B5EF4-FFF2-40B4-BE49-F238E27FC236}">
                    <a16:creationId xmlns:a16="http://schemas.microsoft.com/office/drawing/2014/main" id="{154173E5-3731-A3F3-A55A-6A2DC7B6AFEC}"/>
                  </a:ext>
                </a:extLst>
              </p:cNvPr>
              <p:cNvSpPr txBox="1">
                <a:spLocks noRot="1" noChangeAspect="1" noMove="1" noResize="1" noEditPoints="1" noAdjustHandles="1" noChangeArrowheads="1" noChangeShapeType="1" noTextEdit="1"/>
              </p:cNvSpPr>
              <p:nvPr/>
            </p:nvSpPr>
            <p:spPr>
              <a:xfrm>
                <a:off x="6628793" y="2896386"/>
                <a:ext cx="3036201" cy="991401"/>
              </a:xfrm>
              <a:prstGeom prst="rect">
                <a:avLst/>
              </a:prstGeom>
              <a:blipFill>
                <a:blip r:embed="rId8"/>
                <a:stretch>
                  <a:fillRect/>
                </a:stretch>
              </a:blipFill>
            </p:spPr>
            <p:txBody>
              <a:bodyPr/>
              <a:lstStyle/>
              <a:p>
                <a:r>
                  <a:rPr lang="en-US">
                    <a:noFill/>
                  </a:rPr>
                  <a:t> </a:t>
                </a:r>
              </a:p>
            </p:txBody>
          </p:sp>
        </mc:Fallback>
      </mc:AlternateContent>
      <p:sp>
        <p:nvSpPr>
          <p:cNvPr id="21" name="Freeform 28">
            <a:extLst>
              <a:ext uri="{FF2B5EF4-FFF2-40B4-BE49-F238E27FC236}">
                <a16:creationId xmlns:a16="http://schemas.microsoft.com/office/drawing/2014/main" id="{BF6163CF-84C3-9B87-04EE-3AA5F1E3B4DD}"/>
              </a:ext>
            </a:extLst>
          </p:cNvPr>
          <p:cNvSpPr/>
          <p:nvPr/>
        </p:nvSpPr>
        <p:spPr>
          <a:xfrm>
            <a:off x="5899783" y="3682679"/>
            <a:ext cx="658471" cy="679496"/>
          </a:xfrm>
          <a:custGeom>
            <a:avLst/>
            <a:gdLst>
              <a:gd name="connsiteX0" fmla="*/ 0 w 609600"/>
              <a:gd name="connsiteY0" fmla="*/ 173647 h 417487"/>
              <a:gd name="connsiteX1" fmla="*/ 228600 w 609600"/>
              <a:gd name="connsiteY1" fmla="*/ 6007 h 417487"/>
              <a:gd name="connsiteX2" fmla="*/ 411480 w 609600"/>
              <a:gd name="connsiteY2" fmla="*/ 364147 h 417487"/>
              <a:gd name="connsiteX3" fmla="*/ 609600 w 609600"/>
              <a:gd name="connsiteY3" fmla="*/ 417487 h 417487"/>
            </a:gdLst>
            <a:ahLst/>
            <a:cxnLst>
              <a:cxn ang="0">
                <a:pos x="connsiteX0" y="connsiteY0"/>
              </a:cxn>
              <a:cxn ang="0">
                <a:pos x="connsiteX1" y="connsiteY1"/>
              </a:cxn>
              <a:cxn ang="0">
                <a:pos x="connsiteX2" y="connsiteY2"/>
              </a:cxn>
              <a:cxn ang="0">
                <a:pos x="connsiteX3" y="connsiteY3"/>
              </a:cxn>
            </a:cxnLst>
            <a:rect l="l" t="t" r="r" b="b"/>
            <a:pathLst>
              <a:path w="609600" h="417487">
                <a:moveTo>
                  <a:pt x="0" y="173647"/>
                </a:moveTo>
                <a:cubicBezTo>
                  <a:pt x="80010" y="73952"/>
                  <a:pt x="160020" y="-25743"/>
                  <a:pt x="228600" y="6007"/>
                </a:cubicBezTo>
                <a:cubicBezTo>
                  <a:pt x="297180" y="37757"/>
                  <a:pt x="347980" y="295567"/>
                  <a:pt x="411480" y="364147"/>
                </a:cubicBezTo>
                <a:cubicBezTo>
                  <a:pt x="474980" y="432727"/>
                  <a:pt x="581660" y="402247"/>
                  <a:pt x="609600" y="417487"/>
                </a:cubicBezTo>
              </a:path>
            </a:pathLst>
          </a:custGeom>
          <a:ln w="1905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solidFill>
                <a:prstClr val="black"/>
              </a:solidFill>
            </a:endParaRPr>
          </a:p>
        </p:txBody>
      </p:sp>
      <p:sp>
        <p:nvSpPr>
          <p:cNvPr id="22" name="Freeform 25">
            <a:extLst>
              <a:ext uri="{FF2B5EF4-FFF2-40B4-BE49-F238E27FC236}">
                <a16:creationId xmlns:a16="http://schemas.microsoft.com/office/drawing/2014/main" id="{AA0A641D-4DFF-0509-68D0-C775ED6CDC93}"/>
              </a:ext>
            </a:extLst>
          </p:cNvPr>
          <p:cNvSpPr/>
          <p:nvPr/>
        </p:nvSpPr>
        <p:spPr>
          <a:xfrm>
            <a:off x="9436913" y="3526055"/>
            <a:ext cx="658471" cy="912320"/>
          </a:xfrm>
          <a:custGeom>
            <a:avLst/>
            <a:gdLst>
              <a:gd name="connsiteX0" fmla="*/ 1083 w 593365"/>
              <a:gd name="connsiteY0" fmla="*/ 275809 h 332762"/>
              <a:gd name="connsiteX1" fmla="*/ 53038 w 593365"/>
              <a:gd name="connsiteY1" fmla="*/ 317373 h 332762"/>
              <a:gd name="connsiteX2" fmla="*/ 343983 w 593365"/>
              <a:gd name="connsiteY2" fmla="*/ 47209 h 332762"/>
              <a:gd name="connsiteX3" fmla="*/ 593365 w 593365"/>
              <a:gd name="connsiteY3" fmla="*/ 36818 h 332762"/>
            </a:gdLst>
            <a:ahLst/>
            <a:cxnLst>
              <a:cxn ang="0">
                <a:pos x="connsiteX0" y="connsiteY0"/>
              </a:cxn>
              <a:cxn ang="0">
                <a:pos x="connsiteX1" y="connsiteY1"/>
              </a:cxn>
              <a:cxn ang="0">
                <a:pos x="connsiteX2" y="connsiteY2"/>
              </a:cxn>
              <a:cxn ang="0">
                <a:pos x="connsiteX3" y="connsiteY3"/>
              </a:cxn>
            </a:cxnLst>
            <a:rect l="l" t="t" r="r" b="b"/>
            <a:pathLst>
              <a:path w="593365" h="332762">
                <a:moveTo>
                  <a:pt x="1083" y="275809"/>
                </a:moveTo>
                <a:cubicBezTo>
                  <a:pt x="-1515" y="315641"/>
                  <a:pt x="-4112" y="355473"/>
                  <a:pt x="53038" y="317373"/>
                </a:cubicBezTo>
                <a:cubicBezTo>
                  <a:pt x="110188" y="279273"/>
                  <a:pt x="253929" y="93968"/>
                  <a:pt x="343983" y="47209"/>
                </a:cubicBezTo>
                <a:cubicBezTo>
                  <a:pt x="434038" y="450"/>
                  <a:pt x="548338" y="-25527"/>
                  <a:pt x="593365" y="36818"/>
                </a:cubicBezTo>
              </a:path>
            </a:pathLst>
          </a:custGeom>
          <a:ln w="1905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solidFill>
                <a:prstClr val="black"/>
              </a:solidFill>
            </a:endParaRPr>
          </a:p>
        </p:txBody>
      </p:sp>
      <mc:AlternateContent xmlns:mc="http://schemas.openxmlformats.org/markup-compatibility/2006" xmlns:a14="http://schemas.microsoft.com/office/drawing/2010/main">
        <mc:Choice Requires="a14">
          <p:sp>
            <p:nvSpPr>
              <p:cNvPr id="23" name="Object 20">
                <a:extLst>
                  <a:ext uri="{FF2B5EF4-FFF2-40B4-BE49-F238E27FC236}">
                    <a16:creationId xmlns:a16="http://schemas.microsoft.com/office/drawing/2014/main" id="{A7F9B536-C7F9-D1B3-63A8-251C7F1C2B9D}"/>
                  </a:ext>
                </a:extLst>
              </p:cNvPr>
              <p:cNvSpPr txBox="1"/>
              <p:nvPr/>
            </p:nvSpPr>
            <p:spPr>
              <a:xfrm>
                <a:off x="10465243" y="3957643"/>
                <a:ext cx="1297780" cy="92921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2800" b="1" i="1" smtClean="0">
                              <a:solidFill>
                                <a:srgbClr val="000000"/>
                              </a:solidFill>
                              <a:latin typeface="Cambria Math" panose="02040503050406030204" pitchFamily="18" charset="0"/>
                            </a:rPr>
                          </m:ctrlPr>
                        </m:fPr>
                        <m:num>
                          <m:r>
                            <a:rPr lang="en-US" sz="2800" b="1" i="0">
                              <a:solidFill>
                                <a:srgbClr val="0000FF"/>
                              </a:solidFill>
                              <a:latin typeface="Cambria Math" panose="02040503050406030204" pitchFamily="18" charset="0"/>
                            </a:rPr>
                            <m:t>𝐚</m:t>
                          </m:r>
                        </m:num>
                        <m:den>
                          <m:r>
                            <a:rPr lang="en-US" sz="2800" b="1" i="0" smtClean="0">
                              <a:solidFill>
                                <a:srgbClr val="FF0000"/>
                              </a:solidFill>
                              <a:latin typeface="Cambria Math" panose="02040503050406030204" pitchFamily="18" charset="0"/>
                            </a:rPr>
                            <m:t>𝐜</m:t>
                          </m:r>
                        </m:den>
                      </m:f>
                      <m:r>
                        <a:rPr lang="en-US" sz="2800" b="1" i="0">
                          <a:solidFill>
                            <a:srgbClr val="000000"/>
                          </a:solidFill>
                          <a:latin typeface="Cambria Math" panose="02040503050406030204" pitchFamily="18" charset="0"/>
                        </a:rPr>
                        <m:t>=</m:t>
                      </m:r>
                      <m:f>
                        <m:fPr>
                          <m:ctrlPr>
                            <a:rPr lang="en-US" sz="2800" b="1" i="1">
                              <a:solidFill>
                                <a:srgbClr val="000000"/>
                              </a:solidFill>
                              <a:latin typeface="Cambria Math" panose="02040503050406030204" pitchFamily="18" charset="0"/>
                            </a:rPr>
                          </m:ctrlPr>
                        </m:fPr>
                        <m:num>
                          <m:r>
                            <a:rPr lang="en-US" sz="2800" b="1" i="0" smtClean="0">
                              <a:solidFill>
                                <a:srgbClr val="FF0000"/>
                              </a:solidFill>
                              <a:latin typeface="Cambria Math" panose="02040503050406030204" pitchFamily="18" charset="0"/>
                            </a:rPr>
                            <m:t>𝐛</m:t>
                          </m:r>
                        </m:num>
                        <m:den>
                          <m:r>
                            <a:rPr lang="en-US" sz="2800" b="1" i="0">
                              <a:solidFill>
                                <a:srgbClr val="0000FF"/>
                              </a:solidFill>
                              <a:latin typeface="Cambria Math" panose="02040503050406030204" pitchFamily="18" charset="0"/>
                            </a:rPr>
                            <m:t>𝐝</m:t>
                          </m:r>
                        </m:den>
                      </m:f>
                    </m:oMath>
                  </m:oMathPara>
                </a14:m>
                <a:endParaRPr lang="en-US" sz="2800" b="1" dirty="0"/>
              </a:p>
            </p:txBody>
          </p:sp>
        </mc:Choice>
        <mc:Fallback xmlns="">
          <p:sp>
            <p:nvSpPr>
              <p:cNvPr id="23" name="Object 20">
                <a:extLst>
                  <a:ext uri="{FF2B5EF4-FFF2-40B4-BE49-F238E27FC236}">
                    <a16:creationId xmlns:a16="http://schemas.microsoft.com/office/drawing/2014/main" id="{A7F9B536-C7F9-D1B3-63A8-251C7F1C2B9D}"/>
                  </a:ext>
                </a:extLst>
              </p:cNvPr>
              <p:cNvSpPr txBox="1">
                <a:spLocks noRot="1" noChangeAspect="1" noMove="1" noResize="1" noEditPoints="1" noAdjustHandles="1" noChangeArrowheads="1" noChangeShapeType="1" noTextEdit="1"/>
              </p:cNvSpPr>
              <p:nvPr/>
            </p:nvSpPr>
            <p:spPr>
              <a:xfrm>
                <a:off x="10465243" y="3957643"/>
                <a:ext cx="1297780" cy="92921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Object 20">
                <a:extLst>
                  <a:ext uri="{FF2B5EF4-FFF2-40B4-BE49-F238E27FC236}">
                    <a16:creationId xmlns:a16="http://schemas.microsoft.com/office/drawing/2014/main" id="{310332A8-A620-278C-D4D5-FCE6FA295D46}"/>
                  </a:ext>
                </a:extLst>
              </p:cNvPr>
              <p:cNvSpPr txBox="1"/>
              <p:nvPr/>
            </p:nvSpPr>
            <p:spPr>
              <a:xfrm>
                <a:off x="10462795" y="4891145"/>
                <a:ext cx="1279702" cy="92921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2800" b="1" i="1" smtClean="0">
                              <a:solidFill>
                                <a:srgbClr val="000000"/>
                              </a:solidFill>
                              <a:latin typeface="Cambria Math" panose="02040503050406030204" pitchFamily="18" charset="0"/>
                            </a:rPr>
                          </m:ctrlPr>
                        </m:fPr>
                        <m:num>
                          <m:r>
                            <a:rPr lang="en-US" sz="2800" b="1" i="0" smtClean="0">
                              <a:solidFill>
                                <a:srgbClr val="2212F6"/>
                              </a:solidFill>
                              <a:latin typeface="Cambria Math" panose="02040503050406030204" pitchFamily="18" charset="0"/>
                            </a:rPr>
                            <m:t>𝐝</m:t>
                          </m:r>
                        </m:num>
                        <m:den>
                          <m:r>
                            <a:rPr lang="en-US" sz="2800" b="1" i="0" smtClean="0">
                              <a:solidFill>
                                <a:srgbClr val="FF0000"/>
                              </a:solidFill>
                              <a:latin typeface="Cambria Math" panose="02040503050406030204" pitchFamily="18" charset="0"/>
                            </a:rPr>
                            <m:t>𝐜</m:t>
                          </m:r>
                        </m:den>
                      </m:f>
                      <m:r>
                        <a:rPr lang="en-US" sz="2800" b="1" i="0">
                          <a:solidFill>
                            <a:srgbClr val="000000"/>
                          </a:solidFill>
                          <a:latin typeface="Cambria Math" panose="02040503050406030204" pitchFamily="18" charset="0"/>
                        </a:rPr>
                        <m:t>=</m:t>
                      </m:r>
                      <m:f>
                        <m:fPr>
                          <m:ctrlPr>
                            <a:rPr lang="en-US" sz="2800" b="1" i="1">
                              <a:solidFill>
                                <a:srgbClr val="000000"/>
                              </a:solidFill>
                              <a:latin typeface="Cambria Math" panose="02040503050406030204" pitchFamily="18" charset="0"/>
                            </a:rPr>
                          </m:ctrlPr>
                        </m:fPr>
                        <m:num>
                          <m:r>
                            <a:rPr lang="en-US" sz="2800" b="1" i="0" smtClean="0">
                              <a:solidFill>
                                <a:srgbClr val="FF0000"/>
                              </a:solidFill>
                              <a:latin typeface="Cambria Math" panose="02040503050406030204" pitchFamily="18" charset="0"/>
                            </a:rPr>
                            <m:t>𝐛</m:t>
                          </m:r>
                        </m:num>
                        <m:den>
                          <m:r>
                            <a:rPr lang="en-US" sz="2800" b="1" i="0" smtClean="0">
                              <a:solidFill>
                                <a:srgbClr val="2212F6"/>
                              </a:solidFill>
                              <a:latin typeface="Cambria Math" panose="02040503050406030204" pitchFamily="18" charset="0"/>
                            </a:rPr>
                            <m:t>𝐚</m:t>
                          </m:r>
                        </m:den>
                      </m:f>
                    </m:oMath>
                  </m:oMathPara>
                </a14:m>
                <a:endParaRPr lang="en-US" sz="2800" b="1" dirty="0"/>
              </a:p>
            </p:txBody>
          </p:sp>
        </mc:Choice>
        <mc:Fallback xmlns="">
          <p:sp>
            <p:nvSpPr>
              <p:cNvPr id="24" name="Object 20">
                <a:extLst>
                  <a:ext uri="{FF2B5EF4-FFF2-40B4-BE49-F238E27FC236}">
                    <a16:creationId xmlns:a16="http://schemas.microsoft.com/office/drawing/2014/main" id="{310332A8-A620-278C-D4D5-FCE6FA295D46}"/>
                  </a:ext>
                </a:extLst>
              </p:cNvPr>
              <p:cNvSpPr txBox="1">
                <a:spLocks noRot="1" noChangeAspect="1" noMove="1" noResize="1" noEditPoints="1" noAdjustHandles="1" noChangeArrowheads="1" noChangeShapeType="1" noTextEdit="1"/>
              </p:cNvSpPr>
              <p:nvPr/>
            </p:nvSpPr>
            <p:spPr>
              <a:xfrm>
                <a:off x="10462795" y="4891145"/>
                <a:ext cx="1279702" cy="92921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Object 20">
                <a:extLst>
                  <a:ext uri="{FF2B5EF4-FFF2-40B4-BE49-F238E27FC236}">
                    <a16:creationId xmlns:a16="http://schemas.microsoft.com/office/drawing/2014/main" id="{8111DFE4-20BD-CBDB-04BA-EB6840BA9619}"/>
                  </a:ext>
                </a:extLst>
              </p:cNvPr>
              <p:cNvSpPr txBox="1"/>
              <p:nvPr/>
            </p:nvSpPr>
            <p:spPr>
              <a:xfrm>
                <a:off x="10400714" y="5870002"/>
                <a:ext cx="1403864" cy="92921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2800" b="1" i="1" smtClean="0">
                              <a:solidFill>
                                <a:srgbClr val="000000"/>
                              </a:solidFill>
                              <a:latin typeface="Cambria Math" panose="02040503050406030204" pitchFamily="18" charset="0"/>
                            </a:rPr>
                          </m:ctrlPr>
                        </m:fPr>
                        <m:num>
                          <m:r>
                            <a:rPr lang="en-US" sz="2800" b="1" i="0" smtClean="0">
                              <a:solidFill>
                                <a:srgbClr val="2212F6"/>
                              </a:solidFill>
                              <a:latin typeface="Cambria Math" panose="02040503050406030204" pitchFamily="18" charset="0"/>
                            </a:rPr>
                            <m:t>𝐝</m:t>
                          </m:r>
                        </m:num>
                        <m:den>
                          <m:r>
                            <a:rPr lang="en-US" sz="2800" b="1" i="0" smtClean="0">
                              <a:solidFill>
                                <a:srgbClr val="FF0000"/>
                              </a:solidFill>
                              <a:latin typeface="Cambria Math" panose="02040503050406030204" pitchFamily="18" charset="0"/>
                            </a:rPr>
                            <m:t>𝐛</m:t>
                          </m:r>
                        </m:den>
                      </m:f>
                      <m:r>
                        <a:rPr lang="en-US" sz="2800" b="1" i="0">
                          <a:solidFill>
                            <a:srgbClr val="000000"/>
                          </a:solidFill>
                          <a:latin typeface="Cambria Math" panose="02040503050406030204" pitchFamily="18" charset="0"/>
                        </a:rPr>
                        <m:t>=</m:t>
                      </m:r>
                      <m:f>
                        <m:fPr>
                          <m:ctrlPr>
                            <a:rPr lang="en-US" sz="2800" b="1" i="1">
                              <a:solidFill>
                                <a:srgbClr val="000000"/>
                              </a:solidFill>
                              <a:latin typeface="Cambria Math" panose="02040503050406030204" pitchFamily="18" charset="0"/>
                            </a:rPr>
                          </m:ctrlPr>
                        </m:fPr>
                        <m:num>
                          <m:r>
                            <a:rPr lang="en-US" sz="2800" b="1" i="0" smtClean="0">
                              <a:solidFill>
                                <a:srgbClr val="FF0000"/>
                              </a:solidFill>
                              <a:latin typeface="Cambria Math" panose="02040503050406030204" pitchFamily="18" charset="0"/>
                            </a:rPr>
                            <m:t>𝐜</m:t>
                          </m:r>
                        </m:num>
                        <m:den>
                          <m:r>
                            <a:rPr lang="en-US" sz="2800" b="1" i="0" smtClean="0">
                              <a:solidFill>
                                <a:srgbClr val="2212F6"/>
                              </a:solidFill>
                              <a:latin typeface="Cambria Math" panose="02040503050406030204" pitchFamily="18" charset="0"/>
                            </a:rPr>
                            <m:t>𝐚</m:t>
                          </m:r>
                        </m:den>
                      </m:f>
                    </m:oMath>
                  </m:oMathPara>
                </a14:m>
                <a:endParaRPr lang="en-US" sz="2800" b="1" dirty="0"/>
              </a:p>
            </p:txBody>
          </p:sp>
        </mc:Choice>
        <mc:Fallback xmlns="">
          <p:sp>
            <p:nvSpPr>
              <p:cNvPr id="25" name="Object 20">
                <a:extLst>
                  <a:ext uri="{FF2B5EF4-FFF2-40B4-BE49-F238E27FC236}">
                    <a16:creationId xmlns:a16="http://schemas.microsoft.com/office/drawing/2014/main" id="{8111DFE4-20BD-CBDB-04BA-EB6840BA9619}"/>
                  </a:ext>
                </a:extLst>
              </p:cNvPr>
              <p:cNvSpPr txBox="1">
                <a:spLocks noRot="1" noChangeAspect="1" noMove="1" noResize="1" noEditPoints="1" noAdjustHandles="1" noChangeArrowheads="1" noChangeShapeType="1" noTextEdit="1"/>
              </p:cNvSpPr>
              <p:nvPr/>
            </p:nvSpPr>
            <p:spPr>
              <a:xfrm>
                <a:off x="10400714" y="5870002"/>
                <a:ext cx="1403864" cy="929217"/>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404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down)">
                                      <p:cBhvr>
                                        <p:cTn id="76" dur="500"/>
                                        <p:tgtEl>
                                          <p:spTgt spid="15"/>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down)">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9" grpId="0" animBg="1"/>
      <p:bldP spid="10" grpId="0" animBg="1"/>
      <p:bldP spid="11" grpId="0"/>
      <p:bldP spid="13" grpId="0" animBg="1"/>
      <p:bldP spid="14" grpId="0" animBg="1"/>
      <p:bldP spid="15" grpId="0" animBg="1"/>
      <p:bldP spid="16" grpId="0" animBg="1"/>
      <p:bldP spid="17" grpId="0"/>
      <p:bldP spid="20" grpId="0" animBg="1"/>
      <p:bldP spid="21" grpId="0" animBg="1"/>
      <p:bldP spid="22" grpId="0" animBg="1"/>
      <p:bldP spid="23"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3"/>
          <a:stretch>
            <a:fillRect/>
          </a:stretch>
        </p:blipFill>
        <p:spPr>
          <a:xfrm>
            <a:off x="0" y="322850"/>
            <a:ext cx="12143107" cy="6535150"/>
          </a:xfrm>
          <a:prstGeom prst="rect">
            <a:avLst/>
          </a:prstGeom>
          <a:noFill/>
          <a:ln w="9525">
            <a:noFill/>
          </a:ln>
        </p:spPr>
      </p:pic>
      <p:sp>
        <p:nvSpPr>
          <p:cNvPr id="32" name="TextBox 31"/>
          <p:cNvSpPr txBox="1"/>
          <p:nvPr/>
        </p:nvSpPr>
        <p:spPr>
          <a:xfrm>
            <a:off x="2129844" y="729435"/>
            <a:ext cx="7883417" cy="2564288"/>
          </a:xfrm>
          <a:prstGeom prst="rect">
            <a:avLst/>
          </a:prstGeom>
          <a:noFill/>
        </p:spPr>
        <p:txBody>
          <a:bodyPr wrap="square" lIns="91182" tIns="45591" rIns="91182" bIns="45591" rtlCol="0">
            <a:spAutoFit/>
          </a:bodyPr>
          <a:lstStyle/>
          <a:p>
            <a:r>
              <a:rPr lang="en-US" sz="5355"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anose="02050604050505020204" pitchFamily="18" charset="0"/>
              </a:rPr>
              <a:t>RUNG </a:t>
            </a:r>
          </a:p>
          <a:p>
            <a:pPr indent="2286000"/>
            <a:r>
              <a:rPr lang="en-US" sz="5355"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anose="02050604050505020204" pitchFamily="18" charset="0"/>
              </a:rPr>
              <a:t>CHUÔNG </a:t>
            </a:r>
          </a:p>
          <a:p>
            <a:pPr indent="5486400"/>
            <a:r>
              <a:rPr lang="en-US" sz="5355"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anose="02050604050505020204" pitchFamily="18" charset="0"/>
              </a:rPr>
              <a:t>VÀNG </a:t>
            </a:r>
          </a:p>
        </p:txBody>
      </p:sp>
      <p:graphicFrame>
        <p:nvGraphicFramePr>
          <p:cNvPr id="34" name="Object 33"/>
          <p:cNvGraphicFramePr>
            <a:graphicFrameLocks noChangeAspect="1"/>
          </p:cNvGraphicFramePr>
          <p:nvPr/>
        </p:nvGraphicFramePr>
        <p:xfrm>
          <a:off x="6317359" y="2371725"/>
          <a:ext cx="113841" cy="177800"/>
        </p:xfrm>
        <a:graphic>
          <a:graphicData uri="http://schemas.openxmlformats.org/presentationml/2006/ole">
            <mc:AlternateContent xmlns:mc="http://schemas.openxmlformats.org/markup-compatibility/2006">
              <mc:Choice xmlns:v="urn:schemas-microsoft-com:vml" Requires="v">
                <p:oleObj name="Equation" r:id="rId4" imgW="114300" imgH="177800" progId="Equation.DSMT4">
                  <p:embed/>
                </p:oleObj>
              </mc:Choice>
              <mc:Fallback>
                <p:oleObj name="Equation" r:id="rId4" imgW="114300" imgH="177800" progId="Equation.DSMT4">
                  <p:embed/>
                  <p:pic>
                    <p:nvPicPr>
                      <p:cNvPr id="34"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7359" y="2371725"/>
                        <a:ext cx="113841"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Hộp Văn bản 7">
            <a:extLst>
              <a:ext uri="{FF2B5EF4-FFF2-40B4-BE49-F238E27FC236}">
                <a16:creationId xmlns:a16="http://schemas.microsoft.com/office/drawing/2014/main" id="{095C843A-A89D-5DDF-6D34-631597B40E97}"/>
              </a:ext>
            </a:extLst>
          </p:cNvPr>
          <p:cNvSpPr txBox="1"/>
          <p:nvPr/>
        </p:nvSpPr>
        <p:spPr>
          <a:xfrm>
            <a:off x="1295399" y="3265583"/>
            <a:ext cx="9835117" cy="2600199"/>
          </a:xfrm>
          <a:prstGeom prst="rect">
            <a:avLst/>
          </a:prstGeom>
          <a:noFill/>
        </p:spPr>
        <p:txBody>
          <a:bodyPr wrap="square" rtlCol="0">
            <a:spAutoFit/>
          </a:bodyPr>
          <a:lstStyle/>
          <a:p>
            <a:pPr algn="just">
              <a:lnSpc>
                <a:spcPct val="150000"/>
              </a:lnSpc>
            </a:pP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phút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425354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A9A7896-D70E-4A4F-BCCF-CF1EF9850253}"/>
              </a:ext>
            </a:extLst>
          </p:cNvPr>
          <p:cNvSpPr txBox="1"/>
          <p:nvPr/>
        </p:nvSpPr>
        <p:spPr>
          <a:xfrm>
            <a:off x="4738321" y="2129616"/>
            <a:ext cx="5784208" cy="830995"/>
          </a:xfrm>
          <a:prstGeom prst="rect">
            <a:avLst/>
          </a:prstGeom>
          <a:noFill/>
        </p:spPr>
        <p:txBody>
          <a:bodyPr wrap="none" lIns="91438" tIns="45719" rIns="91438" bIns="45719"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Times New Roman" pitchFamily="18" charset="0"/>
                <a:cs typeface="Times New Roman" pitchFamily="18" charset="0"/>
              </a:rPr>
              <a:t>ĐI TÌM MẬT NGỌT</a:t>
            </a:r>
            <a:endParaRPr kumimoji="0" lang="en-US" sz="4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FF355C74-17F9-5997-0EF7-86EE31D63630}"/>
              </a:ext>
            </a:extLst>
          </p:cNvPr>
          <p:cNvSpPr txBox="1"/>
          <p:nvPr/>
        </p:nvSpPr>
        <p:spPr>
          <a:xfrm>
            <a:off x="4595481" y="558943"/>
            <a:ext cx="2792748" cy="707884"/>
          </a:xfrm>
          <a:prstGeom prst="rect">
            <a:avLst/>
          </a:prstGeom>
          <a:noFill/>
        </p:spPr>
        <p:txBody>
          <a:bodyPr wrap="none" lIns="91438" tIns="45719" rIns="91438" bIns="45719"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Times New Roman" pitchFamily="18" charset="0"/>
                <a:cs typeface="Times New Roman" pitchFamily="18" charset="0"/>
              </a:rPr>
              <a:t>TRÒ CHƠI</a:t>
            </a:r>
            <a:endPar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999159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6"/>
          <a:stretch>
            <a:fillRect/>
          </a:stretch>
        </p:blipFill>
        <p:spPr>
          <a:xfrm>
            <a:off x="102466" y="197622"/>
            <a:ext cx="12143107" cy="6535150"/>
          </a:xfrm>
          <a:prstGeom prst="rect">
            <a:avLst/>
          </a:prstGeom>
          <a:noFill/>
          <a:ln w="9525">
            <a:noFill/>
          </a:ln>
        </p:spPr>
      </p:pic>
      <p:sp>
        <p:nvSpPr>
          <p:cNvPr id="32" name="TextBox 31"/>
          <p:cNvSpPr txBox="1"/>
          <p:nvPr/>
        </p:nvSpPr>
        <p:spPr>
          <a:xfrm>
            <a:off x="2073596" y="265233"/>
            <a:ext cx="4705454" cy="916144"/>
          </a:xfrm>
          <a:prstGeom prst="rect">
            <a:avLst/>
          </a:prstGeom>
          <a:noFill/>
        </p:spPr>
        <p:txBody>
          <a:bodyPr wrap="square" lIns="91182" tIns="45591" rIns="91182" bIns="45591" rtlCol="0">
            <a:spAutoFit/>
          </a:bodyPr>
          <a:lstStyle/>
          <a:p>
            <a:r>
              <a:rPr lang="en-US" sz="5355"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anose="02050604050505020204" pitchFamily="18" charset="0"/>
              </a:rPr>
              <a:t>CÂU HỎI 1 </a:t>
            </a:r>
          </a:p>
        </p:txBody>
      </p:sp>
      <p:graphicFrame>
        <p:nvGraphicFramePr>
          <p:cNvPr id="34" name="Object 33"/>
          <p:cNvGraphicFramePr>
            <a:graphicFrameLocks noChangeAspect="1"/>
          </p:cNvGraphicFramePr>
          <p:nvPr/>
        </p:nvGraphicFramePr>
        <p:xfrm>
          <a:off x="6317359" y="2371725"/>
          <a:ext cx="113841" cy="177800"/>
        </p:xfrm>
        <a:graphic>
          <a:graphicData uri="http://schemas.openxmlformats.org/presentationml/2006/ole">
            <mc:AlternateContent xmlns:mc="http://schemas.openxmlformats.org/markup-compatibility/2006">
              <mc:Choice xmlns:v="urn:schemas-microsoft-com:vml" Requires="v">
                <p:oleObj name="Equation" r:id="rId7" imgW="114300" imgH="177800" progId="Equation.DSMT4">
                  <p:embed/>
                </p:oleObj>
              </mc:Choice>
              <mc:Fallback>
                <p:oleObj name="Equation" r:id="rId7" imgW="114300" imgH="177800" progId="Equation.DSMT4">
                  <p:embed/>
                  <p:pic>
                    <p:nvPicPr>
                      <p:cNvPr id="34" name="Object 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7359" y="2371725"/>
                        <a:ext cx="113841"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60936" y="5569808"/>
            <a:ext cx="5812565" cy="827017"/>
          </a:xfrm>
          <a:prstGeom prst="rect">
            <a:avLst/>
          </a:prstGeom>
          <a:solidFill>
            <a:srgbClr val="663300">
              <a:alpha val="47000"/>
            </a:srgbClr>
          </a:solidFill>
        </p:spPr>
        <p:txBody>
          <a:bodyPr wrap="square" lIns="91182" tIns="45591" rIns="91182" bIns="45591" rtlCol="0">
            <a:spAutoFit/>
          </a:bodyPr>
          <a:lstStyle/>
          <a:p>
            <a:pPr algn="ctr"/>
            <a:r>
              <a:rPr lang="en-US" sz="4775" b="1" dirty="0">
                <a:solidFill>
                  <a:srgbClr val="2212F6"/>
                </a:solidFill>
                <a:latin typeface="Times New Roman" panose="02020603050405020304" pitchFamily="18" charset="0"/>
                <a:cs typeface="Times New Roman" panose="02020603050405020304" pitchFamily="18" charset="0"/>
              </a:rPr>
              <a:t>B</a:t>
            </a:r>
          </a:p>
        </p:txBody>
      </p:sp>
      <mc:AlternateContent xmlns:mc="http://schemas.openxmlformats.org/markup-compatibility/2006" xmlns:a14="http://schemas.microsoft.com/office/drawing/2010/main">
        <mc:Choice Requires="a14">
          <p:sp>
            <p:nvSpPr>
              <p:cNvPr id="36" name="TextBox 35"/>
              <p:cNvSpPr txBox="1"/>
              <p:nvPr/>
            </p:nvSpPr>
            <p:spPr>
              <a:xfrm>
                <a:off x="1353533" y="1035514"/>
                <a:ext cx="10594339" cy="2916948"/>
              </a:xfrm>
              <a:prstGeom prst="rect">
                <a:avLst/>
              </a:prstGeom>
              <a:solidFill>
                <a:schemeClr val="accent1">
                  <a:alpha val="47000"/>
                </a:schemeClr>
              </a:solidFill>
            </p:spPr>
            <p:txBody>
              <a:bodyPr wrap="square" lIns="91182" tIns="45591" rIns="91182" bIns="45591" rtlCol="0">
                <a:spAutoFit/>
              </a:bodyPr>
              <a:lstStyle/>
              <a:p>
                <a:pPr>
                  <a:lnSpc>
                    <a:spcPct val="150000"/>
                  </a:lnSpc>
                  <a:spcBef>
                    <a:spcPts val="600"/>
                  </a:spcBef>
                  <a:spcAft>
                    <a:spcPts val="600"/>
                  </a:spcAft>
                </a:pPr>
                <a:r>
                  <a:rPr lang="en-US" sz="3200" dirty="0">
                    <a:latin typeface="Times New Roman" panose="02020603050405020304" pitchFamily="18" charset="0"/>
                    <a:cs typeface="Times New Roman" panose="02020603050405020304" pitchFamily="18" charset="0"/>
                  </a:rPr>
                  <a:t>T</a:t>
                </a:r>
                <a:r>
                  <a:rPr lang="en-US" sz="3200" dirty="0" err="1">
                    <a:latin typeface="Times New Roman" panose="02020603050405020304" pitchFamily="18" charset="0"/>
                    <a:cs typeface="Times New Roman" panose="02020603050405020304" pitchFamily="18" charset="0"/>
                  </a:rPr>
                  <a: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 </a:t>
                </a:r>
                <a14:m>
                  <m:oMath xmlns:m="http://schemas.openxmlformats.org/officeDocument/2006/math">
                    <m:f>
                      <m:fPr>
                        <m:ctrlPr>
                          <a:rPr lang="en-US" sz="3200" i="1">
                            <a:latin typeface="Cambria Math" panose="02040503050406030204" pitchFamily="18" charset="0"/>
                          </a:rPr>
                        </m:ctrlPr>
                      </m:fPr>
                      <m:num>
                        <m:r>
                          <a:rPr lang="en-US" sz="3200" b="0" i="0" smtClean="0">
                            <a:latin typeface="Cambria Math" panose="02040503050406030204" pitchFamily="18" charset="0"/>
                          </a:rPr>
                          <m:t>8</m:t>
                        </m:r>
                      </m:num>
                      <m:den>
                        <m:r>
                          <a:rPr lang="en-US" sz="3200">
                            <a:latin typeface="Cambria Math" panose="02040503050406030204" pitchFamily="18" charset="0"/>
                          </a:rPr>
                          <m:t>12</m:t>
                        </m:r>
                      </m:den>
                    </m:f>
                  </m:oMath>
                </a14:m>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a:latin typeface="Cambria Math" panose="02040503050406030204" pitchFamily="18" charset="0"/>
                          </a:rPr>
                        </m:ctrlPr>
                      </m:fPr>
                      <m:num>
                        <m:r>
                          <a:rPr lang="en-US" sz="3200">
                            <a:latin typeface="Cambria Math" panose="02040503050406030204" pitchFamily="18" charset="0"/>
                          </a:rPr>
                          <m:t>5</m:t>
                        </m:r>
                      </m:num>
                      <m:den>
                        <m:r>
                          <a:rPr lang="en-US" sz="3200">
                            <a:latin typeface="Cambria Math" panose="02040503050406030204" pitchFamily="18" charset="0"/>
                          </a:rPr>
                          <m:t>6</m:t>
                        </m:r>
                      </m:den>
                    </m:f>
                  </m:oMath>
                </a14:m>
                <a:r>
                  <a:rPr lang="en-US" sz="3200" dirty="0">
                    <a:latin typeface="Times New Roman" panose="02020603050405020304" pitchFamily="18" charset="0"/>
                    <a:cs typeface="Times New Roman" panose="02020603050405020304" pitchFamily="18" charset="0"/>
                  </a:rPr>
                  <a:t>    		B.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m:t>
                        </m:r>
                        <m:r>
                          <a:rPr lang="en-US" sz="3200">
                            <a:latin typeface="Cambria Math" panose="02040503050406030204" pitchFamily="18" charset="0"/>
                          </a:rPr>
                          <m:t>1</m:t>
                        </m:r>
                      </m:num>
                      <m:den>
                        <m:r>
                          <a:rPr lang="en-US" sz="3200">
                            <a:latin typeface="Cambria Math" panose="02040503050406030204" pitchFamily="18" charset="0"/>
                          </a:rPr>
                          <m:t>3</m:t>
                        </m:r>
                      </m:den>
                    </m:f>
                  </m:oMath>
                </a14:m>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m:t>
                        </m:r>
                        <m:r>
                          <a:rPr lang="en-US" sz="3200">
                            <a:latin typeface="Cambria Math" panose="02040503050406030204" pitchFamily="18" charset="0"/>
                          </a:rPr>
                          <m:t>1</m:t>
                        </m:r>
                        <m:r>
                          <a:rPr lang="en-US" sz="3200" i="1">
                            <a:latin typeface="Cambria Math" panose="02040503050406030204" pitchFamily="18" charset="0"/>
                          </a:rPr>
                          <m:t>5</m:t>
                        </m:r>
                      </m:num>
                      <m:den>
                        <m:r>
                          <a:rPr lang="en-US" sz="3200" i="1">
                            <a:latin typeface="Cambria Math" panose="02040503050406030204" pitchFamily="18" charset="0"/>
                          </a:rPr>
                          <m:t>45</m:t>
                        </m:r>
                      </m:den>
                    </m:f>
                  </m:oMath>
                </a14:m>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C. </a:t>
                </a:r>
                <a14:m>
                  <m:oMath xmlns:m="http://schemas.openxmlformats.org/officeDocument/2006/math">
                    <m:f>
                      <m:fPr>
                        <m:ctrlPr>
                          <a:rPr lang="en-US" sz="3200" i="1">
                            <a:latin typeface="Cambria Math" panose="02040503050406030204" pitchFamily="18" charset="0"/>
                          </a:rPr>
                        </m:ctrlPr>
                      </m:fPr>
                      <m:num>
                        <m:r>
                          <a:rPr lang="en-US" sz="3200">
                            <a:latin typeface="Cambria Math" panose="02040503050406030204" pitchFamily="18" charset="0"/>
                          </a:rPr>
                          <m:t>15</m:t>
                        </m:r>
                      </m:num>
                      <m:den>
                        <m:r>
                          <a:rPr lang="en-US" sz="3200">
                            <a:latin typeface="Cambria Math" panose="02040503050406030204" pitchFamily="18" charset="0"/>
                          </a:rPr>
                          <m:t>21</m:t>
                        </m:r>
                      </m:den>
                    </m:f>
                  </m:oMath>
                </a14:m>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m:t>
                        </m:r>
                        <m:r>
                          <a:rPr lang="en-US" sz="3200">
                            <a:latin typeface="Cambria Math" panose="02040503050406030204" pitchFamily="18" charset="0"/>
                          </a:rPr>
                          <m:t>125</m:t>
                        </m:r>
                      </m:num>
                      <m:den>
                        <m:r>
                          <a:rPr lang="en-US" sz="3200">
                            <a:latin typeface="Cambria Math" panose="02040503050406030204" pitchFamily="18" charset="0"/>
                          </a:rPr>
                          <m:t>175</m:t>
                        </m:r>
                      </m:den>
                    </m:f>
                  </m:oMath>
                </a14:m>
                <a:r>
                  <a:rPr lang="en-US" sz="3200" dirty="0">
                    <a:latin typeface="Times New Roman" panose="02020603050405020304" pitchFamily="18" charset="0"/>
                    <a:cs typeface="Times New Roman" panose="02020603050405020304" pitchFamily="18" charset="0"/>
                  </a:rPr>
                  <a:t>	         D. </a:t>
                </a:r>
                <a14:m>
                  <m:oMath xmlns:m="http://schemas.openxmlformats.org/officeDocument/2006/math">
                    <m:f>
                      <m:fPr>
                        <m:ctrlPr>
                          <a:rPr lang="en-US" sz="3200" i="1">
                            <a:latin typeface="Cambria Math" panose="02040503050406030204" pitchFamily="18" charset="0"/>
                          </a:rPr>
                        </m:ctrlPr>
                      </m:fPr>
                      <m:num>
                        <m:r>
                          <a:rPr lang="en-US" sz="3200">
                            <a:latin typeface="Cambria Math" panose="02040503050406030204" pitchFamily="18" charset="0"/>
                          </a:rPr>
                          <m:t>1</m:t>
                        </m:r>
                      </m:num>
                      <m:den>
                        <m:r>
                          <a:rPr lang="en-US" sz="3200">
                            <a:latin typeface="Cambria Math" panose="02040503050406030204" pitchFamily="18" charset="0"/>
                          </a:rPr>
                          <m:t>7</m:t>
                        </m:r>
                      </m:den>
                    </m:f>
                    <m:r>
                      <a:rPr lang="en-US" sz="3200">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5</m:t>
                        </m:r>
                      </m:num>
                      <m:den>
                        <m:r>
                          <a:rPr lang="en-US" sz="3200">
                            <a:latin typeface="Cambria Math" panose="02040503050406030204" pitchFamily="18" charset="0"/>
                          </a:rPr>
                          <m:t>7</m:t>
                        </m:r>
                      </m:den>
                    </m:f>
                  </m:oMath>
                </a14:m>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i="1">
                        <a:latin typeface="Cambria Math" panose="02040503050406030204" pitchFamily="18" charset="0"/>
                      </a:rPr>
                      <m:t>0,2</m:t>
                    </m:r>
                    <m:r>
                      <a:rPr lang="en-US" sz="3200">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5</m:t>
                        </m:r>
                      </m:num>
                      <m:den>
                        <m:r>
                          <a:rPr lang="en-US" sz="3200">
                            <a:latin typeface="Cambria Math" panose="02040503050406030204" pitchFamily="18" charset="0"/>
                          </a:rPr>
                          <m:t>9</m:t>
                        </m:r>
                      </m:den>
                    </m:f>
                  </m:oMath>
                </a14:m>
                <a:endParaRPr lang="en-US" sz="3200" dirty="0">
                  <a:latin typeface="Times New Roman" panose="02020603050405020304" pitchFamily="18" charset="0"/>
                  <a:cs typeface="Times New Roman" panose="02020603050405020304" pitchFamily="18"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1353533" y="1035514"/>
                <a:ext cx="10594339" cy="2916948"/>
              </a:xfrm>
              <a:prstGeom prst="rect">
                <a:avLst/>
              </a:prstGeom>
              <a:blipFill>
                <a:blip r:embed="rId10"/>
                <a:stretch>
                  <a:fillRect l="-1496" b="-209"/>
                </a:stretch>
              </a:blipFill>
            </p:spPr>
            <p:txBody>
              <a:bodyPr/>
              <a:lstStyle/>
              <a:p>
                <a:r>
                  <a:rPr lang="en-US">
                    <a:noFill/>
                  </a:rPr>
                  <a:t> </a:t>
                </a:r>
              </a:p>
            </p:txBody>
          </p:sp>
        </mc:Fallback>
      </mc:AlternateContent>
      <p:sp>
        <p:nvSpPr>
          <p:cNvPr id="2" name="TextBox 1"/>
          <p:cNvSpPr txBox="1"/>
          <p:nvPr/>
        </p:nvSpPr>
        <p:spPr>
          <a:xfrm>
            <a:off x="1218244" y="4563071"/>
            <a:ext cx="3522765" cy="916144"/>
          </a:xfrm>
          <a:prstGeom prst="rect">
            <a:avLst/>
          </a:prstGeom>
          <a:noFill/>
        </p:spPr>
        <p:txBody>
          <a:bodyPr wrap="square" lIns="91182" tIns="45591" rIns="91182" bIns="45591" rtlCol="0">
            <a:spAutoFit/>
          </a:bodyPr>
          <a:lstStyle/>
          <a:p>
            <a:r>
              <a:rPr lang="en-US" sz="5355"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5355" i="1" u="sng" dirty="0">
                <a:solidFill>
                  <a:srgbClr val="E40CDA"/>
                </a:solidFill>
                <a:effectLst>
                  <a:glow rad="63500">
                    <a:schemeClr val="accent3">
                      <a:satMod val="175000"/>
                      <a:alpha val="40000"/>
                    </a:schemeClr>
                  </a:glow>
                </a:effectLst>
                <a:latin typeface="UVN Ai Cap" panose="02040603050506020204" pitchFamily="18" charset="0"/>
              </a:rPr>
              <a:t> </a:t>
            </a:r>
            <a:r>
              <a:rPr lang="en-US" sz="5355" i="1" u="sng" dirty="0" err="1">
                <a:solidFill>
                  <a:srgbClr val="E40CDA"/>
                </a:solidFill>
                <a:effectLst>
                  <a:glow rad="63500">
                    <a:schemeClr val="accent3">
                      <a:satMod val="175000"/>
                      <a:alpha val="40000"/>
                    </a:schemeClr>
                  </a:glow>
                </a:effectLst>
                <a:latin typeface="UVN Ai Cap" panose="02040603050506020204" pitchFamily="18" charset="0"/>
              </a:rPr>
              <a:t>án</a:t>
            </a:r>
            <a:r>
              <a:rPr lang="en-US" sz="5355" i="1" u="sng" dirty="0">
                <a:solidFill>
                  <a:srgbClr val="E40CDA"/>
                </a:solidFill>
                <a:effectLst>
                  <a:glow rad="63500">
                    <a:schemeClr val="accent3">
                      <a:satMod val="175000"/>
                      <a:alpha val="40000"/>
                    </a:schemeClr>
                  </a:glow>
                </a:effectLst>
                <a:latin typeface="UVN Ai Cap" panose="02040603050506020204" pitchFamily="18" charset="0"/>
              </a:rPr>
              <a:t>: </a:t>
            </a:r>
          </a:p>
        </p:txBody>
      </p:sp>
      <p:pic>
        <p:nvPicPr>
          <p:cNvPr id="3" name="Picture 12" descr="Digit 60">
            <a:extLst>
              <a:ext uri="{FF2B5EF4-FFF2-40B4-BE49-F238E27FC236}">
                <a16:creationId xmlns:a16="http://schemas.microsoft.com/office/drawing/2014/main" id="{58A5855B-591B-0684-D827-6591956B284B}"/>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737652" y="4853016"/>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5602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3"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4" name="22.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iterate type="lt">
                                    <p:tmAbs val="0"/>
                                  </p:iterate>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n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bldLvl="0" animBg="1"/>
      <p:bldP spid="36" grpId="0" bldLvl="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3"/>
          <a:stretch>
            <a:fillRect/>
          </a:stretch>
        </p:blipFill>
        <p:spPr>
          <a:xfrm>
            <a:off x="102466" y="197622"/>
            <a:ext cx="12143107" cy="6535150"/>
          </a:xfrm>
          <a:prstGeom prst="rect">
            <a:avLst/>
          </a:prstGeom>
          <a:noFill/>
          <a:ln w="9525">
            <a:noFill/>
          </a:ln>
        </p:spPr>
      </p:pic>
      <p:sp>
        <p:nvSpPr>
          <p:cNvPr id="32" name="TextBox 31"/>
          <p:cNvSpPr txBox="1"/>
          <p:nvPr/>
        </p:nvSpPr>
        <p:spPr>
          <a:xfrm>
            <a:off x="2073596" y="265233"/>
            <a:ext cx="4705454" cy="916144"/>
          </a:xfrm>
          <a:prstGeom prst="rect">
            <a:avLst/>
          </a:prstGeom>
          <a:noFill/>
        </p:spPr>
        <p:txBody>
          <a:bodyPr wrap="square" lIns="91182" tIns="45591" rIns="91182" bIns="45591" rtlCol="0">
            <a:spAutoFit/>
          </a:bodyPr>
          <a:lstStyle/>
          <a:p>
            <a:r>
              <a:rPr lang="en-US" sz="5355"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anose="02050604050505020204" pitchFamily="18" charset="0"/>
              </a:rPr>
              <a:t>CÂU HỎI 2 </a:t>
            </a:r>
          </a:p>
        </p:txBody>
      </p:sp>
      <p:graphicFrame>
        <p:nvGraphicFramePr>
          <p:cNvPr id="34" name="Object 33"/>
          <p:cNvGraphicFramePr>
            <a:graphicFrameLocks noChangeAspect="1"/>
          </p:cNvGraphicFramePr>
          <p:nvPr/>
        </p:nvGraphicFramePr>
        <p:xfrm>
          <a:off x="6317359" y="2371725"/>
          <a:ext cx="113841" cy="177800"/>
        </p:xfrm>
        <a:graphic>
          <a:graphicData uri="http://schemas.openxmlformats.org/presentationml/2006/ole">
            <mc:AlternateContent xmlns:mc="http://schemas.openxmlformats.org/markup-compatibility/2006">
              <mc:Choice xmlns:v="urn:schemas-microsoft-com:vml" Requires="v">
                <p:oleObj name="Equation" r:id="rId4" imgW="114300" imgH="177800" progId="Equation.DSMT4">
                  <p:embed/>
                </p:oleObj>
              </mc:Choice>
              <mc:Fallback>
                <p:oleObj name="Equation" r:id="rId4" imgW="114300" imgH="177800" progId="Equation.DSMT4">
                  <p:embed/>
                  <p:pic>
                    <p:nvPicPr>
                      <p:cNvPr id="34"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7359" y="2371725"/>
                        <a:ext cx="113841"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60936" y="5569808"/>
            <a:ext cx="5812565" cy="827017"/>
          </a:xfrm>
          <a:prstGeom prst="rect">
            <a:avLst/>
          </a:prstGeom>
          <a:solidFill>
            <a:srgbClr val="663300">
              <a:alpha val="47000"/>
            </a:srgbClr>
          </a:solidFill>
        </p:spPr>
        <p:txBody>
          <a:bodyPr wrap="square" lIns="91182" tIns="45591" rIns="91182" bIns="45591" rtlCol="0">
            <a:spAutoFit/>
          </a:bodyPr>
          <a:lstStyle/>
          <a:p>
            <a:pPr algn="ctr"/>
            <a:r>
              <a:rPr lang="en-US" sz="4775" b="1" dirty="0">
                <a:solidFill>
                  <a:srgbClr val="2212F6"/>
                </a:solidFill>
                <a:latin typeface="Times New Roman" panose="02020603050405020304" pitchFamily="18" charset="0"/>
                <a:cs typeface="Times New Roman" panose="02020603050405020304" pitchFamily="18" charset="0"/>
              </a:rPr>
              <a:t>C</a:t>
            </a:r>
          </a:p>
        </p:txBody>
      </p:sp>
      <mc:AlternateContent xmlns:mc="http://schemas.openxmlformats.org/markup-compatibility/2006" xmlns:a14="http://schemas.microsoft.com/office/drawing/2010/main">
        <mc:Choice Requires="a14">
          <p:sp>
            <p:nvSpPr>
              <p:cNvPr id="36" name="TextBox 35"/>
              <p:cNvSpPr txBox="1"/>
              <p:nvPr/>
            </p:nvSpPr>
            <p:spPr>
              <a:xfrm>
                <a:off x="1353533" y="1035514"/>
                <a:ext cx="10594339" cy="2833720"/>
              </a:xfrm>
              <a:prstGeom prst="rect">
                <a:avLst/>
              </a:prstGeom>
              <a:solidFill>
                <a:schemeClr val="accent1">
                  <a:alpha val="47000"/>
                </a:schemeClr>
              </a:solidFill>
            </p:spPr>
            <p:txBody>
              <a:bodyPr wrap="square" lIns="91182" tIns="45591" rIns="91182" bIns="45591" rtlCol="0">
                <a:spAutoFit/>
              </a:bodyPr>
              <a:lstStyle/>
              <a:p>
                <a:pPr>
                  <a:lnSpc>
                    <a:spcPct val="150000"/>
                  </a:lnSpc>
                  <a:spcBef>
                    <a:spcPts val="600"/>
                  </a:spcBef>
                  <a:spcAft>
                    <a:spcPts val="600"/>
                  </a:spcAft>
                </a:pPr>
                <a:r>
                  <a:rPr lang="fr-FR" sz="3200" dirty="0" err="1">
                    <a:latin typeface="Times New Roman" panose="02020603050405020304" pitchFamily="18" charset="0"/>
                    <a:cs typeface="Times New Roman" panose="02020603050405020304" pitchFamily="18" charset="0"/>
                  </a:rPr>
                  <a:t>Chọn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đáp</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án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đúng</a:t>
                </a:r>
                <a:r>
                  <a:rPr lang="fr-FR" sz="3200" dirty="0">
                    <a:latin typeface="Times New Roman" panose="02020603050405020304" pitchFamily="18" charset="0"/>
                    <a:cs typeface="Times New Roman" panose="02020603050405020304" pitchFamily="18" charset="0"/>
                  </a:rPr>
                  <a:t>: Cho </a:t>
                </a:r>
                <a:r>
                  <a:rPr lang="fr-FR" sz="3200" dirty="0" err="1">
                    <a:latin typeface="Times New Roman" panose="02020603050405020304" pitchFamily="18" charset="0"/>
                    <a:cs typeface="Times New Roman" panose="02020603050405020304" pitchFamily="18" charset="0"/>
                  </a:rPr>
                  <a:t>tỉ</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lệ</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thức</a:t>
                </a:r>
                <a:r>
                  <a:rPr lang="fr-FR" sz="32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𝑥</m:t>
                        </m:r>
                      </m:num>
                      <m:den>
                        <m:r>
                          <a:rPr lang="fr-FR" sz="3200">
                            <a:latin typeface="Cambria Math" panose="02040503050406030204" pitchFamily="18" charset="0"/>
                          </a:rPr>
                          <m:t>15</m:t>
                        </m:r>
                      </m:den>
                    </m:f>
                    <m:r>
                      <a:rPr lang="fr-FR" sz="3200">
                        <a:latin typeface="Cambria Math" panose="02040503050406030204" pitchFamily="18" charset="0"/>
                      </a:rPr>
                      <m:t>=</m:t>
                    </m:r>
                    <m:f>
                      <m:fPr>
                        <m:ctrlPr>
                          <a:rPr lang="en-US" sz="3200" i="1">
                            <a:latin typeface="Cambria Math" panose="02040503050406030204" pitchFamily="18" charset="0"/>
                          </a:rPr>
                        </m:ctrlPr>
                      </m:fPr>
                      <m:num>
                        <m:r>
                          <a:rPr lang="fr-FR" sz="3200" i="1">
                            <a:latin typeface="Cambria Math" panose="02040503050406030204" pitchFamily="18" charset="0"/>
                          </a:rPr>
                          <m:t>−</m:t>
                        </m:r>
                        <m:r>
                          <a:rPr lang="fr-FR" sz="3200">
                            <a:latin typeface="Cambria Math" panose="02040503050406030204" pitchFamily="18" charset="0"/>
                          </a:rPr>
                          <m:t>4</m:t>
                        </m:r>
                      </m:num>
                      <m:den>
                        <m:r>
                          <a:rPr lang="fr-FR" sz="3200">
                            <a:latin typeface="Cambria Math" panose="02040503050406030204" pitchFamily="18" charset="0"/>
                          </a:rPr>
                          <m:t>5</m:t>
                        </m:r>
                      </m:den>
                    </m:f>
                  </m:oMath>
                </a14:m>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thì</a:t>
                </a:r>
                <a:r>
                  <a:rPr lang="fr-FR" sz="32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fr-FR" sz="3200">
                        <a:latin typeface="Cambria Math" panose="02040503050406030204" pitchFamily="18" charset="0"/>
                      </a:rPr>
                      <m:t>x</m:t>
                    </m:r>
                    <m:r>
                      <a:rPr lang="en-US" sz="3200" b="0" i="0" smtClean="0">
                        <a:latin typeface="Cambria Math" panose="02040503050406030204" pitchFamily="18" charset="0"/>
                      </a:rPr>
                      <m:t> </m:t>
                    </m:r>
                    <m:r>
                      <m:rPr>
                        <m:sty m:val="p"/>
                      </m:rPr>
                      <a:rPr lang="en-US" sz="3200" b="0" i="0" smtClean="0">
                        <a:latin typeface="Cambria Math" panose="02040503050406030204" pitchFamily="18" charset="0"/>
                      </a:rPr>
                      <m:t>b</m:t>
                    </m:r>
                    <m:r>
                      <a:rPr lang="en-US" sz="3200" b="0" i="0" smtClean="0">
                        <a:latin typeface="Cambria Math" panose="02040503050406030204" pitchFamily="18" charset="0"/>
                      </a:rPr>
                      <m:t>ằ</m:t>
                    </m:r>
                    <m:r>
                      <m:rPr>
                        <m:sty m:val="p"/>
                      </m:rPr>
                      <a:rPr lang="en-US" sz="3200" b="0" i="0" smtClean="0">
                        <a:latin typeface="Cambria Math" panose="02040503050406030204" pitchFamily="18" charset="0"/>
                      </a:rPr>
                      <m:t>ng</m:t>
                    </m:r>
                  </m:oMath>
                </a14:m>
                <a:br>
                  <a:rPr lang="fr-FR" sz="3200" dirty="0">
                    <a:latin typeface="Times New Roman" panose="02020603050405020304" pitchFamily="18" charset="0"/>
                    <a:cs typeface="Times New Roman" panose="02020603050405020304" pitchFamily="18" charset="0"/>
                  </a:rPr>
                </a:br>
                <a:r>
                  <a:rPr lang="fr-FR" sz="3200" dirty="0">
                    <a:latin typeface="Times New Roman" panose="02020603050405020304" pitchFamily="18" charset="0"/>
                    <a:cs typeface="Times New Roman" panose="02020603050405020304" pitchFamily="18" charset="0"/>
                  </a:rPr>
                  <a:t>		A. </a:t>
                </a:r>
                <a14:m>
                  <m:oMath xmlns:m="http://schemas.openxmlformats.org/officeDocument/2006/math">
                    <m:f>
                      <m:fPr>
                        <m:ctrlPr>
                          <a:rPr lang="en-US" sz="3200" i="1">
                            <a:latin typeface="Cambria Math" panose="02040503050406030204" pitchFamily="18" charset="0"/>
                          </a:rPr>
                        </m:ctrlPr>
                      </m:fPr>
                      <m:num>
                        <m:r>
                          <a:rPr lang="fr-FR" sz="3200" i="1">
                            <a:latin typeface="Cambria Math" panose="02040503050406030204" pitchFamily="18" charset="0"/>
                          </a:rPr>
                          <m:t>−</m:t>
                        </m:r>
                        <m:r>
                          <a:rPr lang="fr-FR" sz="3200">
                            <a:latin typeface="Cambria Math" panose="02040503050406030204" pitchFamily="18" charset="0"/>
                          </a:rPr>
                          <m:t>4</m:t>
                        </m:r>
                      </m:num>
                      <m:den>
                        <m:r>
                          <a:rPr lang="fr-FR" sz="3200">
                            <a:latin typeface="Cambria Math" panose="02040503050406030204" pitchFamily="18" charset="0"/>
                          </a:rPr>
                          <m:t>3</m:t>
                        </m:r>
                      </m:den>
                    </m:f>
                  </m:oMath>
                </a14:m>
                <a:r>
                  <a:rPr lang="fr-FR"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B. 4</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C. </a:t>
                </a:r>
                <a14:m>
                  <m:oMath xmlns:m="http://schemas.openxmlformats.org/officeDocument/2006/math">
                    <m:r>
                      <a:rPr lang="en-US" sz="3200" i="1">
                        <a:latin typeface="Cambria Math" panose="02040503050406030204" pitchFamily="18" charset="0"/>
                      </a:rPr>
                      <m:t>−</m:t>
                    </m:r>
                    <m:r>
                      <a:rPr lang="en-US" sz="3200">
                        <a:latin typeface="Cambria Math" panose="02040503050406030204" pitchFamily="18" charset="0"/>
                      </a:rPr>
                      <m:t>12</m:t>
                    </m:r>
                  </m:oMath>
                </a14:m>
                <a:r>
                  <a:rPr lang="en-US" sz="3200" dirty="0">
                    <a:latin typeface="Times New Roman" panose="02020603050405020304" pitchFamily="18" charset="0"/>
                    <a:cs typeface="Times New Roman" panose="02020603050405020304" pitchFamily="18" charset="0"/>
                  </a:rPr>
                  <a:t>      		D. </a:t>
                </a:r>
                <a14:m>
                  <m:oMath xmlns:m="http://schemas.openxmlformats.org/officeDocument/2006/math">
                    <m:r>
                      <a:rPr lang="en-US" sz="3200" i="1">
                        <a:latin typeface="Cambria Math" panose="02040503050406030204" pitchFamily="18" charset="0"/>
                      </a:rPr>
                      <m:t>−</m:t>
                    </m:r>
                    <m:r>
                      <a:rPr lang="en-US" sz="3200">
                        <a:latin typeface="Cambria Math" panose="02040503050406030204" pitchFamily="18" charset="0"/>
                      </a:rPr>
                      <m:t>10</m:t>
                    </m:r>
                  </m:oMath>
                </a14:m>
                <a:endParaRPr lang="en-US" sz="3200" dirty="0">
                  <a:latin typeface="Times New Roman" panose="02020603050405020304" pitchFamily="18" charset="0"/>
                  <a:cs typeface="Times New Roman" panose="02020603050405020304" pitchFamily="18"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1353533" y="1035514"/>
                <a:ext cx="10594339" cy="2833720"/>
              </a:xfrm>
              <a:prstGeom prst="rect">
                <a:avLst/>
              </a:prstGeom>
              <a:blipFill>
                <a:blip r:embed="rId10"/>
                <a:stretch>
                  <a:fillRect l="-1496" b="-6022"/>
                </a:stretch>
              </a:blipFill>
            </p:spPr>
            <p:txBody>
              <a:bodyPr/>
              <a:lstStyle/>
              <a:p>
                <a:r>
                  <a:rPr lang="en-US">
                    <a:noFill/>
                  </a:rPr>
                  <a:t> </a:t>
                </a:r>
              </a:p>
            </p:txBody>
          </p:sp>
        </mc:Fallback>
      </mc:AlternateContent>
      <p:sp>
        <p:nvSpPr>
          <p:cNvPr id="2" name="TextBox 1"/>
          <p:cNvSpPr txBox="1"/>
          <p:nvPr/>
        </p:nvSpPr>
        <p:spPr>
          <a:xfrm>
            <a:off x="1218244" y="4563071"/>
            <a:ext cx="3522765" cy="916144"/>
          </a:xfrm>
          <a:prstGeom prst="rect">
            <a:avLst/>
          </a:prstGeom>
          <a:noFill/>
        </p:spPr>
        <p:txBody>
          <a:bodyPr wrap="square" lIns="91182" tIns="45591" rIns="91182" bIns="45591" rtlCol="0">
            <a:spAutoFit/>
          </a:bodyPr>
          <a:lstStyle/>
          <a:p>
            <a:r>
              <a:rPr lang="en-US" sz="5355"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5355" i="1" u="sng" dirty="0">
                <a:solidFill>
                  <a:srgbClr val="E40CDA"/>
                </a:solidFill>
                <a:effectLst>
                  <a:glow rad="63500">
                    <a:schemeClr val="accent3">
                      <a:satMod val="175000"/>
                      <a:alpha val="40000"/>
                    </a:schemeClr>
                  </a:glow>
                </a:effectLst>
                <a:latin typeface="UVN Ai Cap" panose="02040603050506020204" pitchFamily="18" charset="0"/>
              </a:rPr>
              <a:t> </a:t>
            </a:r>
            <a:r>
              <a:rPr lang="en-US" sz="5355" i="1" u="sng" dirty="0" err="1">
                <a:solidFill>
                  <a:srgbClr val="E40CDA"/>
                </a:solidFill>
                <a:effectLst>
                  <a:glow rad="63500">
                    <a:schemeClr val="accent3">
                      <a:satMod val="175000"/>
                      <a:alpha val="40000"/>
                    </a:schemeClr>
                  </a:glow>
                </a:effectLst>
                <a:latin typeface="UVN Ai Cap" panose="02040603050506020204" pitchFamily="18" charset="0"/>
              </a:rPr>
              <a:t>án</a:t>
            </a:r>
            <a:r>
              <a:rPr lang="en-US" sz="5355" i="1" u="sng" dirty="0">
                <a:solidFill>
                  <a:srgbClr val="E40CDA"/>
                </a:solidFill>
                <a:effectLst>
                  <a:glow rad="63500">
                    <a:schemeClr val="accent3">
                      <a:satMod val="175000"/>
                      <a:alpha val="40000"/>
                    </a:schemeClr>
                  </a:glow>
                </a:effectLst>
                <a:latin typeface="UVN Ai Cap" panose="02040603050506020204" pitchFamily="18" charset="0"/>
              </a:rPr>
              <a:t>: </a:t>
            </a:r>
          </a:p>
        </p:txBody>
      </p:sp>
      <p:pic>
        <p:nvPicPr>
          <p:cNvPr id="3" name="Picture 12" descr="Digit 60">
            <a:extLst>
              <a:ext uri="{FF2B5EF4-FFF2-40B4-BE49-F238E27FC236}">
                <a16:creationId xmlns:a16="http://schemas.microsoft.com/office/drawing/2014/main" id="{0813A6CE-F1DE-DE93-92F5-17F09AD2E2AF}"/>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945056" y="5307403"/>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7373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6"/>
          <a:stretch>
            <a:fillRect/>
          </a:stretch>
        </p:blipFill>
        <p:spPr>
          <a:xfrm>
            <a:off x="102466" y="197622"/>
            <a:ext cx="12143107" cy="6535150"/>
          </a:xfrm>
          <a:prstGeom prst="rect">
            <a:avLst/>
          </a:prstGeom>
          <a:noFill/>
          <a:ln w="9525">
            <a:noFill/>
          </a:ln>
        </p:spPr>
      </p:pic>
      <p:sp>
        <p:nvSpPr>
          <p:cNvPr id="32" name="TextBox 31"/>
          <p:cNvSpPr txBox="1"/>
          <p:nvPr/>
        </p:nvSpPr>
        <p:spPr>
          <a:xfrm>
            <a:off x="2073596" y="265233"/>
            <a:ext cx="4705454" cy="916144"/>
          </a:xfrm>
          <a:prstGeom prst="rect">
            <a:avLst/>
          </a:prstGeom>
          <a:noFill/>
        </p:spPr>
        <p:txBody>
          <a:bodyPr wrap="square" lIns="91182" tIns="45591" rIns="91182" bIns="45591" rtlCol="0">
            <a:spAutoFit/>
          </a:bodyPr>
          <a:lstStyle/>
          <a:p>
            <a:r>
              <a:rPr lang="en-US" sz="5355"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anose="02050604050505020204" pitchFamily="18" charset="0"/>
              </a:rPr>
              <a:t>CÂU HỎI 3 </a:t>
            </a:r>
          </a:p>
        </p:txBody>
      </p:sp>
      <p:graphicFrame>
        <p:nvGraphicFramePr>
          <p:cNvPr id="34" name="Object 33"/>
          <p:cNvGraphicFramePr>
            <a:graphicFrameLocks noChangeAspect="1"/>
          </p:cNvGraphicFramePr>
          <p:nvPr/>
        </p:nvGraphicFramePr>
        <p:xfrm>
          <a:off x="6317359" y="2371725"/>
          <a:ext cx="113841" cy="177800"/>
        </p:xfrm>
        <a:graphic>
          <a:graphicData uri="http://schemas.openxmlformats.org/presentationml/2006/ole">
            <mc:AlternateContent xmlns:mc="http://schemas.openxmlformats.org/markup-compatibility/2006">
              <mc:Choice xmlns:v="urn:schemas-microsoft-com:vml" Requires="v">
                <p:oleObj name="Equation" r:id="rId7" imgW="114300" imgH="177800" progId="Equation.DSMT4">
                  <p:embed/>
                </p:oleObj>
              </mc:Choice>
              <mc:Fallback>
                <p:oleObj name="Equation" r:id="rId7" imgW="114300" imgH="177800" progId="Equation.DSMT4">
                  <p:embed/>
                  <p:pic>
                    <p:nvPicPr>
                      <p:cNvPr id="34" name="Object 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7359" y="2371725"/>
                        <a:ext cx="113841"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60936" y="5569808"/>
            <a:ext cx="5812565" cy="827017"/>
          </a:xfrm>
          <a:prstGeom prst="rect">
            <a:avLst/>
          </a:prstGeom>
          <a:solidFill>
            <a:srgbClr val="663300">
              <a:alpha val="47000"/>
            </a:srgbClr>
          </a:solidFill>
        </p:spPr>
        <p:txBody>
          <a:bodyPr wrap="square" lIns="91182" tIns="45591" rIns="91182" bIns="45591" rtlCol="0">
            <a:spAutoFit/>
          </a:bodyPr>
          <a:lstStyle/>
          <a:p>
            <a:pPr algn="ctr"/>
            <a:r>
              <a:rPr lang="en-US" sz="4775" b="1" dirty="0">
                <a:solidFill>
                  <a:srgbClr val="2212F6"/>
                </a:solidFill>
                <a:latin typeface="Times New Roman" panose="02020603050405020304" pitchFamily="18" charset="0"/>
                <a:cs typeface="Times New Roman" panose="02020603050405020304" pitchFamily="18" charset="0"/>
              </a:rPr>
              <a:t>D</a:t>
            </a:r>
          </a:p>
        </p:txBody>
      </p:sp>
      <mc:AlternateContent xmlns:mc="http://schemas.openxmlformats.org/markup-compatibility/2006" xmlns:a14="http://schemas.microsoft.com/office/drawing/2010/main">
        <mc:Choice Requires="a14">
          <p:sp>
            <p:nvSpPr>
              <p:cNvPr id="36" name="TextBox 35"/>
              <p:cNvSpPr txBox="1"/>
              <p:nvPr/>
            </p:nvSpPr>
            <p:spPr>
              <a:xfrm>
                <a:off x="1353533" y="1035514"/>
                <a:ext cx="10594339" cy="3753459"/>
              </a:xfrm>
              <a:prstGeom prst="rect">
                <a:avLst/>
              </a:prstGeom>
              <a:solidFill>
                <a:schemeClr val="accent1">
                  <a:alpha val="47000"/>
                </a:schemeClr>
              </a:solidFill>
            </p:spPr>
            <p:txBody>
              <a:bodyPr wrap="square" lIns="91182" tIns="45591" rIns="91182" bIns="45591" rtlCol="0">
                <a:spAutoFit/>
              </a:bodyPr>
              <a:lstStyle/>
              <a:p>
                <a:pPr>
                  <a:lnSpc>
                    <a:spcPct val="150000"/>
                  </a:lnSpc>
                  <a:spcBef>
                    <a:spcPts val="600"/>
                  </a:spcBef>
                  <a:spcAft>
                    <a:spcPts val="600"/>
                  </a:spcAft>
                </a:pPr>
                <a:r>
                  <a:rPr lang="en-US" sz="2800" dirty="0">
                    <a:latin typeface="Times New Roman" panose="02020603050405020304" pitchFamily="18" charset="0"/>
                    <a:cs typeface="Times New Roman" panose="02020603050405020304" pitchFamily="18" charset="0"/>
                  </a:rPr>
                  <a:t>Đáp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a:t>
                </a:r>
              </a:p>
              <a:p>
                <a:pPr>
                  <a:lnSpc>
                    <a:spcPct val="150000"/>
                  </a:lnSpc>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0" smtClean="0">
                        <a:latin typeface="Cambria Math" panose="02040503050406030204" pitchFamily="18" charset="0"/>
                        <a:cs typeface="Times New Roman" panose="02020603050405020304" pitchFamily="18" charset="0"/>
                      </a:rPr>
                      <m:t>2,5.</m:t>
                    </m:r>
                    <m:f>
                      <m:fPr>
                        <m:ctrlPr>
                          <a:rPr lang="en-US" sz="3200" i="1" smtClean="0">
                            <a:latin typeface="Cambria Math" panose="02040503050406030204" pitchFamily="18" charset="0"/>
                            <a:cs typeface="Times New Roman" panose="02020603050405020304" pitchFamily="18" charset="0"/>
                          </a:rPr>
                        </m:ctrlPr>
                      </m:fPr>
                      <m:num>
                        <m:r>
                          <a:rPr lang="en-US" sz="3200" b="0" i="1" smtClean="0">
                            <a:latin typeface="Cambria Math" panose="02040503050406030204" pitchFamily="18" charset="0"/>
                            <a:cs typeface="Times New Roman" panose="02020603050405020304" pitchFamily="18" charset="0"/>
                          </a:rPr>
                          <m:t>3</m:t>
                        </m:r>
                      </m:num>
                      <m:den>
                        <m:r>
                          <a:rPr lang="en-US" sz="3200" b="0" i="1" smtClean="0">
                            <a:latin typeface="Cambria Math" panose="02040503050406030204" pitchFamily="18" charset="0"/>
                            <a:cs typeface="Times New Roman" panose="02020603050405020304" pitchFamily="18" charset="0"/>
                          </a:rPr>
                          <m:t>5</m:t>
                        </m:r>
                      </m:den>
                    </m:f>
                    <m:r>
                      <a:rPr lang="en-US" sz="3200" b="0" i="1" smtClean="0">
                        <a:latin typeface="Cambria Math" panose="02040503050406030204" pitchFamily="18" charset="0"/>
                        <a:cs typeface="Times New Roman" panose="02020603050405020304" pitchFamily="18" charset="0"/>
                      </a:rPr>
                      <m:t>=7,5.</m:t>
                    </m:r>
                    <m:f>
                      <m:fPr>
                        <m:ctrlPr>
                          <a:rPr lang="en-US" sz="3200" b="0" i="1" smtClean="0">
                            <a:latin typeface="Cambria Math" panose="02040503050406030204" pitchFamily="18" charset="0"/>
                            <a:cs typeface="Times New Roman" panose="02020603050405020304" pitchFamily="18" charset="0"/>
                          </a:rPr>
                        </m:ctrlPr>
                      </m:fPr>
                      <m:num>
                        <m:r>
                          <a:rPr lang="en-US" sz="3200" b="0" i="1" smtClean="0">
                            <a:latin typeface="Cambria Math" panose="02040503050406030204" pitchFamily="18" charset="0"/>
                            <a:cs typeface="Times New Roman" panose="02020603050405020304" pitchFamily="18" charset="0"/>
                          </a:rPr>
                          <m:t>1</m:t>
                        </m:r>
                      </m:num>
                      <m:den>
                        <m:r>
                          <a:rPr lang="en-US" sz="3200" b="0" i="1" smtClean="0">
                            <a:latin typeface="Cambria Math" panose="02040503050406030204" pitchFamily="18" charset="0"/>
                            <a:cs typeface="Times New Roman" panose="02020603050405020304" pitchFamily="18" charset="0"/>
                          </a:rPr>
                          <m:t>5</m:t>
                        </m:r>
                      </m:den>
                    </m:f>
                    <m:r>
                      <a:rPr lang="en-US" sz="3200" b="0" i="1" smtClean="0">
                        <a:latin typeface="Cambria Math" panose="02040503050406030204" pitchFamily="18" charset="0"/>
                        <a:cs typeface="Times New Roman" panose="02020603050405020304" pitchFamily="18" charset="0"/>
                      </a:rPr>
                      <m:t> </m:t>
                    </m:r>
                  </m:oMath>
                </a14:m>
                <a:r>
                  <a:rPr lang="en-US" sz="2800" dirty="0" err="1">
                    <a:latin typeface="Times New Roman" panose="02020603050405020304" pitchFamily="18" charset="0"/>
                    <a:cs typeface="Times New Roman" panose="02020603050405020304" pitchFamily="18" charset="0"/>
                  </a:rPr>
                  <a:t>thì</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a:t>
                </a:r>
                <a14:m>
                  <m:oMath xmlns:m="http://schemas.openxmlformats.org/officeDocument/2006/math">
                    <m:r>
                      <a:rPr lang="en-US" sz="2800" b="0" i="0" smtClean="0">
                        <a:latin typeface="Cambria Math" panose="02040503050406030204" pitchFamily="18" charset="0"/>
                        <a:cs typeface="Times New Roman" panose="02020603050405020304" pitchFamily="18" charset="0"/>
                      </a:rPr>
                      <m:t>2,5:</m:t>
                    </m:r>
                    <m:f>
                      <m:fPr>
                        <m:ctrlPr>
                          <a:rPr lang="en-US" sz="2800" i="1" smtClean="0">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3</m:t>
                        </m:r>
                      </m:num>
                      <m:den>
                        <m:r>
                          <a:rPr lang="en-US" sz="2800" b="0" i="1" smtClean="0">
                            <a:latin typeface="Cambria Math" panose="02040503050406030204" pitchFamily="18" charset="0"/>
                            <a:cs typeface="Times New Roman" panose="02020603050405020304" pitchFamily="18" charset="0"/>
                          </a:rPr>
                          <m:t>5</m:t>
                        </m:r>
                      </m:den>
                    </m:f>
                  </m:oMath>
                </a14:m>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a:latin typeface="Cambria Math" panose="02040503050406030204" pitchFamily="18" charset="0"/>
                      </a:rPr>
                      <m:t>=</m:t>
                    </m:r>
                    <m:r>
                      <a:rPr lang="en-US" sz="2800" b="0" i="0" smtClean="0">
                        <a:latin typeface="Cambria Math" panose="02040503050406030204" pitchFamily="18" charset="0"/>
                      </a:rPr>
                      <m:t>7</m:t>
                    </m:r>
                    <m:r>
                      <a:rPr lang="en-US" sz="2800">
                        <a:latin typeface="Cambria Math" panose="02040503050406030204" pitchFamily="18" charset="0"/>
                        <a:cs typeface="Times New Roman" panose="02020603050405020304" pitchFamily="18" charset="0"/>
                      </a:rPr>
                      <m:t>,5:</m:t>
                    </m:r>
                    <m:f>
                      <m:fPr>
                        <m:ctrlPr>
                          <a:rPr lang="en-US" sz="2800" i="1">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1</m:t>
                        </m:r>
                      </m:num>
                      <m:den>
                        <m:r>
                          <a:rPr lang="en-US" sz="2800" i="1">
                            <a:latin typeface="Cambria Math" panose="02040503050406030204" pitchFamily="18" charset="0"/>
                            <a:cs typeface="Times New Roman" panose="02020603050405020304" pitchFamily="18" charset="0"/>
                          </a:rPr>
                          <m:t>5</m:t>
                        </m:r>
                      </m:den>
                    </m:f>
                  </m:oMath>
                </a14:m>
                <a:r>
                  <a:rPr lang="en-US" sz="2800" dirty="0">
                    <a:latin typeface="Times New Roman" panose="02020603050405020304" pitchFamily="18" charset="0"/>
                    <a:cs typeface="Times New Roman" panose="02020603050405020304" pitchFamily="18" charset="0"/>
                  </a:rPr>
                  <a:t>		B.</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i="1">
                            <a:latin typeface="Cambria Math" panose="02040503050406030204" pitchFamily="18" charset="0"/>
                            <a:cs typeface="Times New Roman" panose="02020603050405020304" pitchFamily="18" charset="0"/>
                          </a:rPr>
                          <m:t>3</m:t>
                        </m:r>
                      </m:num>
                      <m:den>
                        <m:r>
                          <a:rPr lang="en-US" sz="2800" i="1">
                            <a:latin typeface="Cambria Math" panose="02040503050406030204" pitchFamily="18" charset="0"/>
                            <a:cs typeface="Times New Roman" panose="02020603050405020304" pitchFamily="18" charset="0"/>
                          </a:rPr>
                          <m:t>5</m:t>
                        </m:r>
                      </m:den>
                    </m:f>
                    <m:r>
                      <a:rPr lang="en-US" sz="2800" b="0" i="1" smtClean="0">
                        <a:latin typeface="Cambria Math" panose="02040503050406030204" pitchFamily="18" charset="0"/>
                        <a:cs typeface="Times New Roman" panose="02020603050405020304" pitchFamily="18" charset="0"/>
                      </a:rPr>
                      <m:t>:2,5</m:t>
                    </m:r>
                  </m:oMath>
                </a14:m>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a:latin typeface="Cambria Math" panose="02040503050406030204" pitchFamily="18" charset="0"/>
                      </a:rPr>
                      <m:t>=</m:t>
                    </m:r>
                    <m:f>
                      <m:fPr>
                        <m:ctrlPr>
                          <a:rPr lang="en-US" sz="2800" i="1">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1</m:t>
                        </m:r>
                      </m:num>
                      <m:den>
                        <m:r>
                          <a:rPr lang="en-US" sz="2800" i="1">
                            <a:latin typeface="Cambria Math" panose="02040503050406030204" pitchFamily="18" charset="0"/>
                            <a:cs typeface="Times New Roman" panose="02020603050405020304" pitchFamily="18" charset="0"/>
                          </a:rPr>
                          <m:t>5</m:t>
                        </m:r>
                      </m:den>
                    </m:f>
                  </m:oMath>
                </a14:m>
                <a:r>
                  <a:rPr lang="en-US" sz="2800" dirty="0">
                    <a:latin typeface="Times New Roman" panose="02020603050405020304" pitchFamily="18" charset="0"/>
                    <a:cs typeface="Times New Roman" panose="02020603050405020304" pitchFamily="18" charset="0"/>
                  </a:rPr>
                  <a:t>:7,5</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C.</a:t>
                </a:r>
                <a14:m>
                  <m:oMath xmlns:m="http://schemas.openxmlformats.org/officeDocument/2006/math">
                    <m:r>
                      <a:rPr lang="en-US" sz="2800">
                        <a:latin typeface="Cambria Math" panose="02040503050406030204" pitchFamily="18" charset="0"/>
                        <a:cs typeface="Times New Roman" panose="02020603050405020304" pitchFamily="18" charset="0"/>
                      </a:rPr>
                      <m:t>2,5:</m:t>
                    </m:r>
                    <m:r>
                      <a:rPr lang="en-US" sz="2800" b="0" i="0" smtClean="0">
                        <a:latin typeface="Cambria Math" panose="02040503050406030204" pitchFamily="18" charset="0"/>
                        <a:cs typeface="Times New Roman" panose="02020603050405020304" pitchFamily="18" charset="0"/>
                      </a:rPr>
                      <m:t>7,5</m:t>
                    </m:r>
                    <m:r>
                      <a:rPr lang="en-US" sz="2800">
                        <a:latin typeface="Cambria Math" panose="02040503050406030204" pitchFamily="18" charset="0"/>
                      </a:rPr>
                      <m:t>=</m:t>
                    </m:r>
                    <m:f>
                      <m:fPr>
                        <m:ctrlPr>
                          <a:rPr lang="en-US" sz="2800" i="1">
                            <a:latin typeface="Cambria Math" panose="02040503050406030204" pitchFamily="18" charset="0"/>
                            <a:cs typeface="Times New Roman" panose="02020603050405020304" pitchFamily="18" charset="0"/>
                          </a:rPr>
                        </m:ctrlPr>
                      </m:fPr>
                      <m:num>
                        <m:r>
                          <a:rPr lang="en-US" sz="2800" i="1">
                            <a:latin typeface="Cambria Math" panose="02040503050406030204" pitchFamily="18" charset="0"/>
                            <a:cs typeface="Times New Roman" panose="02020603050405020304" pitchFamily="18" charset="0"/>
                          </a:rPr>
                          <m:t>3</m:t>
                        </m:r>
                      </m:num>
                      <m:den>
                        <m:r>
                          <a:rPr lang="en-US" sz="2800" i="1">
                            <a:latin typeface="Cambria Math" panose="02040503050406030204" pitchFamily="18" charset="0"/>
                            <a:cs typeface="Times New Roman" panose="02020603050405020304" pitchFamily="18" charset="0"/>
                          </a:rPr>
                          <m:t>5</m:t>
                        </m:r>
                      </m:den>
                    </m:f>
                    <m:r>
                      <a:rPr lang="en-US" sz="2800">
                        <a:latin typeface="Cambria Math" panose="02040503050406030204" pitchFamily="18" charset="0"/>
                        <a:cs typeface="Times New Roman" panose="02020603050405020304" pitchFamily="18" charset="0"/>
                      </a:rPr>
                      <m:t>:</m:t>
                    </m:r>
                    <m:f>
                      <m:fPr>
                        <m:ctrlPr>
                          <a:rPr lang="en-US" sz="2800" i="1">
                            <a:latin typeface="Cambria Math" panose="02040503050406030204" pitchFamily="18" charset="0"/>
                            <a:cs typeface="Times New Roman" panose="02020603050405020304" pitchFamily="18" charset="0"/>
                          </a:rPr>
                        </m:ctrlPr>
                      </m:fPr>
                      <m:num>
                        <m:r>
                          <a:rPr lang="en-US" sz="2800" i="1">
                            <a:latin typeface="Cambria Math" panose="02040503050406030204" pitchFamily="18" charset="0"/>
                            <a:cs typeface="Times New Roman" panose="02020603050405020304" pitchFamily="18" charset="0"/>
                          </a:rPr>
                          <m:t>1</m:t>
                        </m:r>
                      </m:num>
                      <m:den>
                        <m:r>
                          <a:rPr lang="en-US" sz="2800" i="1">
                            <a:latin typeface="Cambria Math" panose="02040503050406030204" pitchFamily="18" charset="0"/>
                            <a:cs typeface="Times New Roman" panose="02020603050405020304" pitchFamily="18" charset="0"/>
                          </a:rPr>
                          <m:t>5</m:t>
                        </m:r>
                      </m:den>
                    </m:f>
                  </m:oMath>
                </a14:m>
                <a:r>
                  <a:rPr lang="en-US" sz="2800" dirty="0">
                    <a:latin typeface="Times New Roman" panose="02020603050405020304" pitchFamily="18" charset="0"/>
                    <a:cs typeface="Times New Roman" panose="02020603050405020304" pitchFamily="18" charset="0"/>
                  </a:rPr>
                  <a:t>		D.</a:t>
                </a:r>
                <a:r>
                  <a:rPr lang="en-US" sz="2800" dirty="0">
                    <a:cs typeface="Times New Roman" panose="02020603050405020304" pitchFamily="18" charset="0"/>
                  </a:rPr>
                  <a:t> </a:t>
                </a:r>
                <a14:m>
                  <m:oMath xmlns:m="http://schemas.openxmlformats.org/officeDocument/2006/math">
                    <m:r>
                      <a:rPr lang="en-US" sz="2800">
                        <a:latin typeface="Cambria Math" panose="02040503050406030204" pitchFamily="18" charset="0"/>
                        <a:cs typeface="Times New Roman" panose="02020603050405020304" pitchFamily="18" charset="0"/>
                      </a:rPr>
                      <m:t>2,5:</m:t>
                    </m:r>
                    <m:f>
                      <m:fPr>
                        <m:ctrlPr>
                          <a:rPr lang="en-US" sz="2800" i="1">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1</m:t>
                        </m:r>
                      </m:num>
                      <m:den>
                        <m:r>
                          <a:rPr lang="en-US" sz="2800" i="1">
                            <a:latin typeface="Cambria Math" panose="02040503050406030204" pitchFamily="18" charset="0"/>
                            <a:cs typeface="Times New Roman" panose="02020603050405020304" pitchFamily="18" charset="0"/>
                          </a:rPr>
                          <m:t>5</m:t>
                        </m:r>
                      </m:den>
                    </m:f>
                  </m:oMath>
                </a14:m>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a:latin typeface="Cambria Math" panose="02040503050406030204" pitchFamily="18" charset="0"/>
                      </a:rPr>
                      <m:t>=7</m:t>
                    </m:r>
                    <m:r>
                      <a:rPr lang="en-US" sz="2800">
                        <a:latin typeface="Cambria Math" panose="02040503050406030204" pitchFamily="18" charset="0"/>
                        <a:cs typeface="Times New Roman" panose="02020603050405020304" pitchFamily="18" charset="0"/>
                      </a:rPr>
                      <m:t>,5:</m:t>
                    </m:r>
                    <m:f>
                      <m:fPr>
                        <m:ctrlPr>
                          <a:rPr lang="en-US" sz="2800" i="1">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3</m:t>
                        </m:r>
                      </m:num>
                      <m:den>
                        <m:r>
                          <a:rPr lang="en-US" sz="2800" i="1">
                            <a:latin typeface="Cambria Math" panose="02040503050406030204" pitchFamily="18" charset="0"/>
                            <a:cs typeface="Times New Roman" panose="02020603050405020304" pitchFamily="18" charset="0"/>
                          </a:rPr>
                          <m:t>5</m:t>
                        </m:r>
                      </m:den>
                    </m:f>
                  </m:oMath>
                </a14:m>
                <a:endParaRPr lang="en-US" sz="2800" dirty="0">
                  <a:latin typeface="Times New Roman" panose="02020603050405020304" pitchFamily="18" charset="0"/>
                  <a:cs typeface="Times New Roman" panose="02020603050405020304" pitchFamily="18"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1353533" y="1035514"/>
                <a:ext cx="10594339" cy="3753459"/>
              </a:xfrm>
              <a:prstGeom prst="rect">
                <a:avLst/>
              </a:prstGeom>
              <a:blipFill>
                <a:blip r:embed="rId9"/>
                <a:stretch>
                  <a:fillRect l="-1208"/>
                </a:stretch>
              </a:blipFill>
            </p:spPr>
            <p:txBody>
              <a:bodyPr/>
              <a:lstStyle/>
              <a:p>
                <a:r>
                  <a:rPr lang="en-US">
                    <a:noFill/>
                  </a:rPr>
                  <a:t> </a:t>
                </a:r>
              </a:p>
            </p:txBody>
          </p:sp>
        </mc:Fallback>
      </mc:AlternateContent>
      <p:sp>
        <p:nvSpPr>
          <p:cNvPr id="2" name="TextBox 1"/>
          <p:cNvSpPr txBox="1"/>
          <p:nvPr/>
        </p:nvSpPr>
        <p:spPr>
          <a:xfrm>
            <a:off x="1218244" y="4563071"/>
            <a:ext cx="3522765" cy="916144"/>
          </a:xfrm>
          <a:prstGeom prst="rect">
            <a:avLst/>
          </a:prstGeom>
          <a:noFill/>
        </p:spPr>
        <p:txBody>
          <a:bodyPr wrap="square" lIns="91182" tIns="45591" rIns="91182" bIns="45591" rtlCol="0">
            <a:spAutoFit/>
          </a:bodyPr>
          <a:lstStyle/>
          <a:p>
            <a:r>
              <a:rPr lang="en-US" sz="5355"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5355" i="1" u="sng" dirty="0">
                <a:solidFill>
                  <a:srgbClr val="E40CDA"/>
                </a:solidFill>
                <a:effectLst>
                  <a:glow rad="63500">
                    <a:schemeClr val="accent3">
                      <a:satMod val="175000"/>
                      <a:alpha val="40000"/>
                    </a:schemeClr>
                  </a:glow>
                </a:effectLst>
                <a:latin typeface="UVN Ai Cap" panose="02040603050506020204" pitchFamily="18" charset="0"/>
              </a:rPr>
              <a:t> </a:t>
            </a:r>
            <a:r>
              <a:rPr lang="en-US" sz="5355" i="1" u="sng" dirty="0" err="1">
                <a:solidFill>
                  <a:srgbClr val="E40CDA"/>
                </a:solidFill>
                <a:effectLst>
                  <a:glow rad="63500">
                    <a:schemeClr val="accent3">
                      <a:satMod val="175000"/>
                      <a:alpha val="40000"/>
                    </a:schemeClr>
                  </a:glow>
                </a:effectLst>
                <a:latin typeface="UVN Ai Cap" panose="02040603050506020204" pitchFamily="18" charset="0"/>
              </a:rPr>
              <a:t>án</a:t>
            </a:r>
            <a:r>
              <a:rPr lang="en-US" sz="5355" i="1" u="sng" dirty="0">
                <a:solidFill>
                  <a:srgbClr val="E40CDA"/>
                </a:solidFill>
                <a:effectLst>
                  <a:glow rad="63500">
                    <a:schemeClr val="accent3">
                      <a:satMod val="175000"/>
                      <a:alpha val="40000"/>
                    </a:schemeClr>
                  </a:glow>
                </a:effectLst>
                <a:latin typeface="UVN Ai Cap" panose="02040603050506020204" pitchFamily="18" charset="0"/>
              </a:rPr>
              <a:t>: </a:t>
            </a:r>
          </a:p>
        </p:txBody>
      </p:sp>
      <p:pic>
        <p:nvPicPr>
          <p:cNvPr id="3" name="Picture 12" descr="Digit 60">
            <a:extLst>
              <a:ext uri="{FF2B5EF4-FFF2-40B4-BE49-F238E27FC236}">
                <a16:creationId xmlns:a16="http://schemas.microsoft.com/office/drawing/2014/main" id="{D6E899E1-3E03-A40B-42C2-08414AF5C10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890472" y="5266525"/>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118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3"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4" name="22.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n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bldLvl="0" animBg="1"/>
      <p:bldP spid="36" grpId="0" bldLvl="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6"/>
          <a:stretch>
            <a:fillRect/>
          </a:stretch>
        </p:blipFill>
        <p:spPr>
          <a:xfrm>
            <a:off x="102466" y="197622"/>
            <a:ext cx="12143107" cy="6535150"/>
          </a:xfrm>
          <a:prstGeom prst="rect">
            <a:avLst/>
          </a:prstGeom>
          <a:noFill/>
          <a:ln w="9525">
            <a:noFill/>
          </a:ln>
        </p:spPr>
      </p:pic>
      <p:sp>
        <p:nvSpPr>
          <p:cNvPr id="32" name="TextBox 31"/>
          <p:cNvSpPr txBox="1"/>
          <p:nvPr/>
        </p:nvSpPr>
        <p:spPr>
          <a:xfrm>
            <a:off x="2073596" y="265233"/>
            <a:ext cx="4705454" cy="916144"/>
          </a:xfrm>
          <a:prstGeom prst="rect">
            <a:avLst/>
          </a:prstGeom>
          <a:noFill/>
        </p:spPr>
        <p:txBody>
          <a:bodyPr wrap="square" lIns="91182" tIns="45591" rIns="91182" bIns="45591" rtlCol="0">
            <a:spAutoFit/>
          </a:bodyPr>
          <a:lstStyle/>
          <a:p>
            <a:r>
              <a:rPr lang="en-US" sz="5355"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anose="02050604050505020204" pitchFamily="18" charset="0"/>
              </a:rPr>
              <a:t>CÂU HỎI 4 </a:t>
            </a:r>
          </a:p>
        </p:txBody>
      </p:sp>
      <p:graphicFrame>
        <p:nvGraphicFramePr>
          <p:cNvPr id="34" name="Object 33"/>
          <p:cNvGraphicFramePr>
            <a:graphicFrameLocks noChangeAspect="1"/>
          </p:cNvGraphicFramePr>
          <p:nvPr/>
        </p:nvGraphicFramePr>
        <p:xfrm>
          <a:off x="6317359" y="2371725"/>
          <a:ext cx="113841" cy="177800"/>
        </p:xfrm>
        <a:graphic>
          <a:graphicData uri="http://schemas.openxmlformats.org/presentationml/2006/ole">
            <mc:AlternateContent xmlns:mc="http://schemas.openxmlformats.org/markup-compatibility/2006">
              <mc:Choice xmlns:v="urn:schemas-microsoft-com:vml" Requires="v">
                <p:oleObj name="Equation" r:id="rId7" imgW="114300" imgH="177800" progId="Equation.DSMT4">
                  <p:embed/>
                </p:oleObj>
              </mc:Choice>
              <mc:Fallback>
                <p:oleObj name="Equation" r:id="rId7" imgW="114300" imgH="177800" progId="Equation.DSMT4">
                  <p:embed/>
                  <p:pic>
                    <p:nvPicPr>
                      <p:cNvPr id="34" name="Object 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7359" y="2371725"/>
                        <a:ext cx="113841"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60936" y="5569808"/>
            <a:ext cx="5812565" cy="827017"/>
          </a:xfrm>
          <a:prstGeom prst="rect">
            <a:avLst/>
          </a:prstGeom>
          <a:solidFill>
            <a:srgbClr val="663300">
              <a:alpha val="47000"/>
            </a:srgbClr>
          </a:solidFill>
        </p:spPr>
        <p:txBody>
          <a:bodyPr wrap="square" lIns="91182" tIns="45591" rIns="91182" bIns="45591" rtlCol="0">
            <a:spAutoFit/>
          </a:bodyPr>
          <a:lstStyle/>
          <a:p>
            <a:pPr algn="ctr"/>
            <a:r>
              <a:rPr lang="en-US" sz="4775" b="1" dirty="0">
                <a:solidFill>
                  <a:srgbClr val="2212F6"/>
                </a:solidFill>
                <a:latin typeface="Times New Roman" panose="02020603050405020304" pitchFamily="18" charset="0"/>
                <a:cs typeface="Times New Roman" panose="02020603050405020304" pitchFamily="18" charset="0"/>
              </a:rPr>
              <a:t>C</a:t>
            </a:r>
          </a:p>
        </p:txBody>
      </p:sp>
      <mc:AlternateContent xmlns:mc="http://schemas.openxmlformats.org/markup-compatibility/2006" xmlns:a14="http://schemas.microsoft.com/office/drawing/2010/main">
        <mc:Choice Requires="a14">
          <p:sp>
            <p:nvSpPr>
              <p:cNvPr id="36" name="TextBox 35"/>
              <p:cNvSpPr txBox="1"/>
              <p:nvPr/>
            </p:nvSpPr>
            <p:spPr>
              <a:xfrm>
                <a:off x="1353533" y="1035514"/>
                <a:ext cx="10594339" cy="3183303"/>
              </a:xfrm>
              <a:prstGeom prst="rect">
                <a:avLst/>
              </a:prstGeom>
              <a:solidFill>
                <a:schemeClr val="accent1">
                  <a:alpha val="47000"/>
                </a:schemeClr>
              </a:solidFill>
            </p:spPr>
            <p:txBody>
              <a:bodyPr wrap="square" lIns="91182" tIns="45591" rIns="91182" bIns="45591" rtlCol="0">
                <a:spAutoFit/>
              </a:bodyPr>
              <a:lstStyle/>
              <a:p>
                <a:pPr>
                  <a:lnSpc>
                    <a:spcPct val="150000"/>
                  </a:lnSpc>
                  <a:spcBef>
                    <a:spcPts val="600"/>
                  </a:spcBef>
                  <a:spcAft>
                    <a:spcPts val="600"/>
                  </a:spcAft>
                </a:pPr>
                <a:r>
                  <a:rPr lang="en-US" sz="3200" dirty="0">
                    <a:latin typeface="Times New Roman" panose="02020603050405020304" pitchFamily="18" charset="0"/>
                    <a:cs typeface="Times New Roman" panose="02020603050405020304" pitchFamily="18" charset="0"/>
                  </a:rPr>
                  <a:t>Chọn </a:t>
                </a: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a:latin typeface="Cambria Math" panose="02040503050406030204" pitchFamily="18" charset="0"/>
                          </a:rPr>
                        </m:ctrlPr>
                      </m:fPr>
                      <m:num>
                        <m:r>
                          <a:rPr lang="en-US" sz="3200" b="0" i="0" smtClean="0">
                            <a:latin typeface="Cambria Math" panose="02040503050406030204" pitchFamily="18" charset="0"/>
                          </a:rPr>
                          <m:t>−</m:t>
                        </m:r>
                        <m:r>
                          <a:rPr lang="en-US" sz="3200">
                            <a:latin typeface="Cambria Math" panose="02040503050406030204" pitchFamily="18" charset="0"/>
                          </a:rPr>
                          <m:t>5</m:t>
                        </m:r>
                      </m:num>
                      <m:den>
                        <m:r>
                          <a:rPr lang="en-US" sz="3200">
                            <a:latin typeface="Cambria Math" panose="02040503050406030204" pitchFamily="18" charset="0"/>
                          </a:rPr>
                          <m:t>9</m:t>
                        </m:r>
                      </m:den>
                    </m:f>
                    <m:r>
                      <a:rPr lang="en-US" sz="3200">
                        <a:latin typeface="Cambria Math" panose="02040503050406030204" pitchFamily="18" charset="0"/>
                      </a:rPr>
                      <m:t>=</m:t>
                    </m:r>
                    <m:f>
                      <m:fPr>
                        <m:ctrlPr>
                          <a:rPr lang="en-US" sz="3200" i="1">
                            <a:latin typeface="Cambria Math" panose="02040503050406030204" pitchFamily="18" charset="0"/>
                          </a:rPr>
                        </m:ctrlPr>
                      </m:fPr>
                      <m:num>
                        <m:r>
                          <a:rPr lang="en-US" sz="3200">
                            <a:latin typeface="Cambria Math" panose="02040503050406030204" pitchFamily="18" charset="0"/>
                          </a:rPr>
                          <m:t>35</m:t>
                        </m:r>
                      </m:num>
                      <m:den>
                        <m:r>
                          <a:rPr lang="en-US" sz="3200" b="0" i="0" smtClean="0">
                            <a:latin typeface="Cambria Math" panose="02040503050406030204" pitchFamily="18" charset="0"/>
                          </a:rPr>
                          <m:t>−</m:t>
                        </m:r>
                        <m:r>
                          <a:rPr lang="en-US" sz="3200">
                            <a:latin typeface="Cambria Math" panose="02040503050406030204" pitchFamily="18" charset="0"/>
                          </a:rPr>
                          <m:t>63</m:t>
                        </m:r>
                      </m:den>
                    </m:f>
                  </m:oMath>
                </a14:m>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 </a:t>
                </a:r>
                <a14:m>
                  <m:oMath xmlns:m="http://schemas.openxmlformats.org/officeDocument/2006/math">
                    <m:f>
                      <m:fPr>
                        <m:ctrlPr>
                          <a:rPr lang="en-US" sz="3200" i="1">
                            <a:latin typeface="Cambria Math" panose="02040503050406030204" pitchFamily="18" charset="0"/>
                          </a:rPr>
                        </m:ctrlPr>
                      </m:fPr>
                      <m:num>
                        <m:r>
                          <a:rPr lang="en-US" sz="3200" b="0" i="0" smtClean="0">
                            <a:latin typeface="Cambria Math" panose="02040503050406030204" pitchFamily="18" charset="0"/>
                          </a:rPr>
                          <m:t>−</m:t>
                        </m:r>
                        <m:r>
                          <a:rPr lang="en-US" sz="3200">
                            <a:latin typeface="Cambria Math" panose="02040503050406030204" pitchFamily="18" charset="0"/>
                          </a:rPr>
                          <m:t>5</m:t>
                        </m:r>
                      </m:num>
                      <m:den>
                        <m:r>
                          <a:rPr lang="en-US" sz="3200">
                            <a:latin typeface="Cambria Math" panose="02040503050406030204" pitchFamily="18" charset="0"/>
                          </a:rPr>
                          <m:t>35</m:t>
                        </m:r>
                      </m:den>
                    </m:f>
                    <m:r>
                      <a:rPr lang="en-US" sz="3200">
                        <a:latin typeface="Cambria Math" panose="02040503050406030204" pitchFamily="18" charset="0"/>
                      </a:rPr>
                      <m:t>=</m:t>
                    </m:r>
                    <m:f>
                      <m:fPr>
                        <m:ctrlPr>
                          <a:rPr lang="en-US" sz="3200" i="1">
                            <a:latin typeface="Cambria Math" panose="02040503050406030204" pitchFamily="18" charset="0"/>
                          </a:rPr>
                        </m:ctrlPr>
                      </m:fPr>
                      <m:num>
                        <m:r>
                          <a:rPr lang="en-US" sz="3200">
                            <a:latin typeface="Cambria Math" panose="02040503050406030204" pitchFamily="18" charset="0"/>
                          </a:rPr>
                          <m:t>9</m:t>
                        </m:r>
                      </m:num>
                      <m:den>
                        <m:r>
                          <a:rPr lang="en-US" sz="3200" b="0" i="0" smtClean="0">
                            <a:latin typeface="Cambria Math" panose="02040503050406030204" pitchFamily="18" charset="0"/>
                          </a:rPr>
                          <m:t>−</m:t>
                        </m:r>
                        <m:r>
                          <a:rPr lang="en-US" sz="3200">
                            <a:latin typeface="Cambria Math" panose="02040503050406030204" pitchFamily="18" charset="0"/>
                          </a:rPr>
                          <m:t>63</m:t>
                        </m:r>
                      </m:den>
                    </m:f>
                  </m:oMath>
                </a14:m>
                <a:r>
                  <a:rPr lang="en-US" sz="3200" dirty="0">
                    <a:latin typeface="Times New Roman" panose="02020603050405020304" pitchFamily="18" charset="0"/>
                    <a:cs typeface="Times New Roman" panose="02020603050405020304" pitchFamily="18" charset="0"/>
                  </a:rPr>
                  <a:t>		     B. </a:t>
                </a:r>
                <a14:m>
                  <m:oMath xmlns:m="http://schemas.openxmlformats.org/officeDocument/2006/math">
                    <m:f>
                      <m:fPr>
                        <m:ctrlPr>
                          <a:rPr lang="en-US" sz="3200" i="1">
                            <a:latin typeface="Cambria Math" panose="02040503050406030204" pitchFamily="18" charset="0"/>
                          </a:rPr>
                        </m:ctrlPr>
                      </m:fPr>
                      <m:num>
                        <m:r>
                          <a:rPr lang="en-US" sz="3200">
                            <a:latin typeface="Cambria Math" panose="02040503050406030204" pitchFamily="18" charset="0"/>
                          </a:rPr>
                          <m:t>63</m:t>
                        </m:r>
                      </m:num>
                      <m:den>
                        <m:r>
                          <a:rPr lang="en-US" sz="3200" b="0" i="0" smtClean="0">
                            <a:latin typeface="Cambria Math" panose="02040503050406030204" pitchFamily="18" charset="0"/>
                          </a:rPr>
                          <m:t>−</m:t>
                        </m:r>
                        <m:r>
                          <a:rPr lang="en-US" sz="3200">
                            <a:latin typeface="Cambria Math" panose="02040503050406030204" pitchFamily="18" charset="0"/>
                          </a:rPr>
                          <m:t>9</m:t>
                        </m:r>
                      </m:den>
                    </m:f>
                    <m:r>
                      <a:rPr lang="en-US" sz="3200">
                        <a:latin typeface="Cambria Math" panose="02040503050406030204" pitchFamily="18" charset="0"/>
                      </a:rPr>
                      <m:t>=</m:t>
                    </m:r>
                    <m:f>
                      <m:fPr>
                        <m:ctrlPr>
                          <a:rPr lang="en-US" sz="3200" i="1">
                            <a:latin typeface="Cambria Math" panose="02040503050406030204" pitchFamily="18" charset="0"/>
                          </a:rPr>
                        </m:ctrlPr>
                      </m:fPr>
                      <m:num>
                        <m:r>
                          <a:rPr lang="en-US" sz="3200">
                            <a:latin typeface="Cambria Math" panose="02040503050406030204" pitchFamily="18" charset="0"/>
                          </a:rPr>
                          <m:t>35</m:t>
                        </m:r>
                      </m:num>
                      <m:den>
                        <m:r>
                          <a:rPr lang="en-US" sz="3200" b="0" i="0" smtClean="0">
                            <a:latin typeface="Cambria Math" panose="02040503050406030204" pitchFamily="18" charset="0"/>
                          </a:rPr>
                          <m:t>−</m:t>
                        </m:r>
                        <m:r>
                          <a:rPr lang="en-US" sz="3200">
                            <a:latin typeface="Cambria Math" panose="02040503050406030204" pitchFamily="18" charset="0"/>
                          </a:rPr>
                          <m:t>5</m:t>
                        </m:r>
                      </m:den>
                    </m:f>
                  </m:oMath>
                </a14:m>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C. </a:t>
                </a:r>
                <a14:m>
                  <m:oMath xmlns:m="http://schemas.openxmlformats.org/officeDocument/2006/math">
                    <m:f>
                      <m:fPr>
                        <m:ctrlPr>
                          <a:rPr lang="en-US" sz="3200" i="1">
                            <a:latin typeface="Cambria Math" panose="02040503050406030204" pitchFamily="18" charset="0"/>
                          </a:rPr>
                        </m:ctrlPr>
                      </m:fPr>
                      <m:num>
                        <m:r>
                          <a:rPr lang="en-US" sz="3200">
                            <a:latin typeface="Cambria Math" panose="02040503050406030204" pitchFamily="18" charset="0"/>
                          </a:rPr>
                          <m:t>35</m:t>
                        </m:r>
                      </m:num>
                      <m:den>
                        <m:r>
                          <a:rPr lang="en-US" sz="3200">
                            <a:latin typeface="Cambria Math" panose="02040503050406030204" pitchFamily="18" charset="0"/>
                          </a:rPr>
                          <m:t>9</m:t>
                        </m:r>
                      </m:den>
                    </m:f>
                    <m:r>
                      <a:rPr lang="en-US" sz="3200">
                        <a:latin typeface="Cambria Math" panose="02040503050406030204" pitchFamily="18" charset="0"/>
                      </a:rPr>
                      <m:t>=</m:t>
                    </m:r>
                    <m:f>
                      <m:fPr>
                        <m:ctrlPr>
                          <a:rPr lang="en-US" sz="3200" i="1">
                            <a:latin typeface="Cambria Math" panose="02040503050406030204" pitchFamily="18" charset="0"/>
                          </a:rPr>
                        </m:ctrlPr>
                      </m:fPr>
                      <m:num>
                        <m:r>
                          <a:rPr lang="en-US" sz="3200" b="0" i="0" smtClean="0">
                            <a:latin typeface="Cambria Math" panose="02040503050406030204" pitchFamily="18" charset="0"/>
                          </a:rPr>
                          <m:t>−</m:t>
                        </m:r>
                        <m:r>
                          <a:rPr lang="en-US" sz="3200">
                            <a:latin typeface="Cambria Math" panose="02040503050406030204" pitchFamily="18" charset="0"/>
                          </a:rPr>
                          <m:t>63</m:t>
                        </m:r>
                      </m:num>
                      <m:den>
                        <m:r>
                          <a:rPr lang="en-US" sz="3200" b="0" i="1" smtClean="0">
                            <a:latin typeface="Cambria Math" panose="02040503050406030204" pitchFamily="18" charset="0"/>
                          </a:rPr>
                          <m:t>−</m:t>
                        </m:r>
                        <m:r>
                          <a:rPr lang="en-US" sz="3200">
                            <a:latin typeface="Cambria Math" panose="02040503050406030204" pitchFamily="18" charset="0"/>
                          </a:rPr>
                          <m:t>5</m:t>
                        </m:r>
                      </m:den>
                    </m:f>
                  </m:oMath>
                </a14:m>
                <a:r>
                  <a:rPr lang="en-US" sz="3200" dirty="0">
                    <a:latin typeface="Times New Roman" panose="02020603050405020304" pitchFamily="18" charset="0"/>
                    <a:cs typeface="Times New Roman" panose="02020603050405020304" pitchFamily="18" charset="0"/>
                  </a:rPr>
                  <a:t>		     D. </a:t>
                </a:r>
                <a14:m>
                  <m:oMath xmlns:m="http://schemas.openxmlformats.org/officeDocument/2006/math">
                    <m:f>
                      <m:fPr>
                        <m:ctrlPr>
                          <a:rPr lang="en-US" sz="3200" i="1">
                            <a:latin typeface="Cambria Math" panose="02040503050406030204" pitchFamily="18" charset="0"/>
                          </a:rPr>
                        </m:ctrlPr>
                      </m:fPr>
                      <m:num>
                        <m:r>
                          <a:rPr lang="en-US" sz="3200">
                            <a:latin typeface="Cambria Math" panose="02040503050406030204" pitchFamily="18" charset="0"/>
                          </a:rPr>
                          <m:t>63</m:t>
                        </m:r>
                      </m:num>
                      <m:den>
                        <m:r>
                          <a:rPr lang="en-US" sz="3200">
                            <a:latin typeface="Cambria Math" panose="02040503050406030204" pitchFamily="18" charset="0"/>
                          </a:rPr>
                          <m:t>35</m:t>
                        </m:r>
                      </m:den>
                    </m:f>
                    <m:r>
                      <a:rPr lang="en-US" sz="3200">
                        <a:latin typeface="Cambria Math" panose="02040503050406030204" pitchFamily="18" charset="0"/>
                      </a:rPr>
                      <m:t>=</m:t>
                    </m:r>
                    <m:f>
                      <m:fPr>
                        <m:ctrlPr>
                          <a:rPr lang="en-US" sz="3200" i="1">
                            <a:latin typeface="Cambria Math" panose="02040503050406030204" pitchFamily="18" charset="0"/>
                          </a:rPr>
                        </m:ctrlPr>
                      </m:fPr>
                      <m:num>
                        <m:r>
                          <a:rPr lang="en-US" sz="3200" b="0" i="0" smtClean="0">
                            <a:latin typeface="Cambria Math" panose="02040503050406030204" pitchFamily="18" charset="0"/>
                          </a:rPr>
                          <m:t>−</m:t>
                        </m:r>
                        <m:r>
                          <a:rPr lang="en-US" sz="3200">
                            <a:latin typeface="Cambria Math" panose="02040503050406030204" pitchFamily="18" charset="0"/>
                          </a:rPr>
                          <m:t>9</m:t>
                        </m:r>
                      </m:num>
                      <m:den>
                        <m:r>
                          <a:rPr lang="en-US" sz="3200" b="0" i="1" smtClean="0">
                            <a:latin typeface="Cambria Math" panose="02040503050406030204" pitchFamily="18" charset="0"/>
                          </a:rPr>
                          <m:t>−</m:t>
                        </m:r>
                        <m:r>
                          <a:rPr lang="en-US" sz="3200">
                            <a:latin typeface="Cambria Math" panose="02040503050406030204" pitchFamily="18" charset="0"/>
                          </a:rPr>
                          <m:t>5</m:t>
                        </m:r>
                      </m:den>
                    </m:f>
                  </m:oMath>
                </a14:m>
                <a:endParaRPr lang="en-US" sz="3200" dirty="0">
                  <a:latin typeface="Times New Roman" panose="02020603050405020304" pitchFamily="18" charset="0"/>
                  <a:cs typeface="Times New Roman" panose="02020603050405020304" pitchFamily="18"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1353533" y="1035514"/>
                <a:ext cx="10594339" cy="3183303"/>
              </a:xfrm>
              <a:prstGeom prst="rect">
                <a:avLst/>
              </a:prstGeom>
              <a:blipFill>
                <a:blip r:embed="rId9"/>
                <a:stretch>
                  <a:fillRect l="-1496" b="-1724"/>
                </a:stretch>
              </a:blipFill>
            </p:spPr>
            <p:txBody>
              <a:bodyPr/>
              <a:lstStyle/>
              <a:p>
                <a:r>
                  <a:rPr lang="en-US">
                    <a:noFill/>
                  </a:rPr>
                  <a:t> </a:t>
                </a:r>
              </a:p>
            </p:txBody>
          </p:sp>
        </mc:Fallback>
      </mc:AlternateContent>
      <p:sp>
        <p:nvSpPr>
          <p:cNvPr id="2" name="TextBox 1"/>
          <p:cNvSpPr txBox="1"/>
          <p:nvPr/>
        </p:nvSpPr>
        <p:spPr>
          <a:xfrm>
            <a:off x="1218244" y="4563071"/>
            <a:ext cx="3522765" cy="916144"/>
          </a:xfrm>
          <a:prstGeom prst="rect">
            <a:avLst/>
          </a:prstGeom>
          <a:noFill/>
        </p:spPr>
        <p:txBody>
          <a:bodyPr wrap="square" lIns="91182" tIns="45591" rIns="91182" bIns="45591" rtlCol="0">
            <a:spAutoFit/>
          </a:bodyPr>
          <a:lstStyle/>
          <a:p>
            <a:r>
              <a:rPr lang="en-US" sz="5355"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5355" i="1" u="sng" dirty="0">
                <a:solidFill>
                  <a:srgbClr val="E40CDA"/>
                </a:solidFill>
                <a:effectLst>
                  <a:glow rad="63500">
                    <a:schemeClr val="accent3">
                      <a:satMod val="175000"/>
                      <a:alpha val="40000"/>
                    </a:schemeClr>
                  </a:glow>
                </a:effectLst>
                <a:latin typeface="UVN Ai Cap" panose="02040603050506020204" pitchFamily="18" charset="0"/>
              </a:rPr>
              <a:t> </a:t>
            </a:r>
            <a:r>
              <a:rPr lang="en-US" sz="5355" i="1" u="sng" dirty="0" err="1">
                <a:solidFill>
                  <a:srgbClr val="E40CDA"/>
                </a:solidFill>
                <a:effectLst>
                  <a:glow rad="63500">
                    <a:schemeClr val="accent3">
                      <a:satMod val="175000"/>
                      <a:alpha val="40000"/>
                    </a:schemeClr>
                  </a:glow>
                </a:effectLst>
                <a:latin typeface="UVN Ai Cap" panose="02040603050506020204" pitchFamily="18" charset="0"/>
              </a:rPr>
              <a:t>án</a:t>
            </a:r>
            <a:r>
              <a:rPr lang="en-US" sz="5355" i="1" u="sng" dirty="0">
                <a:solidFill>
                  <a:srgbClr val="E40CDA"/>
                </a:solidFill>
                <a:effectLst>
                  <a:glow rad="63500">
                    <a:schemeClr val="accent3">
                      <a:satMod val="175000"/>
                      <a:alpha val="40000"/>
                    </a:schemeClr>
                  </a:glow>
                </a:effectLst>
                <a:latin typeface="UVN Ai Cap" panose="02040603050506020204" pitchFamily="18" charset="0"/>
              </a:rPr>
              <a:t>: </a:t>
            </a:r>
          </a:p>
        </p:txBody>
      </p:sp>
      <p:pic>
        <p:nvPicPr>
          <p:cNvPr id="3" name="Picture 12" descr="Digit 60">
            <a:extLst>
              <a:ext uri="{FF2B5EF4-FFF2-40B4-BE49-F238E27FC236}">
                <a16:creationId xmlns:a16="http://schemas.microsoft.com/office/drawing/2014/main" id="{9910DBE6-B8A6-AB2A-F8C0-BC879178BCC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890472" y="5266525"/>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606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3"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4" name="22.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n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bldLvl="0" animBg="1"/>
      <p:bldP spid="36" grpId="0" bldLvl="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6"/>
          <a:stretch>
            <a:fillRect/>
          </a:stretch>
        </p:blipFill>
        <p:spPr>
          <a:xfrm>
            <a:off x="102466" y="197622"/>
            <a:ext cx="12143107" cy="6535150"/>
          </a:xfrm>
          <a:prstGeom prst="rect">
            <a:avLst/>
          </a:prstGeom>
          <a:noFill/>
          <a:ln w="9525">
            <a:noFill/>
          </a:ln>
        </p:spPr>
      </p:pic>
      <p:sp>
        <p:nvSpPr>
          <p:cNvPr id="32" name="TextBox 31"/>
          <p:cNvSpPr txBox="1"/>
          <p:nvPr/>
        </p:nvSpPr>
        <p:spPr>
          <a:xfrm>
            <a:off x="2073596" y="265233"/>
            <a:ext cx="4705454" cy="916144"/>
          </a:xfrm>
          <a:prstGeom prst="rect">
            <a:avLst/>
          </a:prstGeom>
          <a:noFill/>
        </p:spPr>
        <p:txBody>
          <a:bodyPr wrap="square" lIns="91182" tIns="45591" rIns="91182" bIns="45591" rtlCol="0">
            <a:spAutoFit/>
          </a:bodyPr>
          <a:lstStyle/>
          <a:p>
            <a:r>
              <a:rPr lang="en-US" sz="5355"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anose="02050604050505020204" pitchFamily="18" charset="0"/>
              </a:rPr>
              <a:t>CÂU HỎI 5 </a:t>
            </a:r>
          </a:p>
        </p:txBody>
      </p:sp>
      <p:graphicFrame>
        <p:nvGraphicFramePr>
          <p:cNvPr id="34" name="Object 33"/>
          <p:cNvGraphicFramePr>
            <a:graphicFrameLocks noChangeAspect="1"/>
          </p:cNvGraphicFramePr>
          <p:nvPr/>
        </p:nvGraphicFramePr>
        <p:xfrm>
          <a:off x="6317359" y="2371725"/>
          <a:ext cx="113841" cy="177800"/>
        </p:xfrm>
        <a:graphic>
          <a:graphicData uri="http://schemas.openxmlformats.org/presentationml/2006/ole">
            <mc:AlternateContent xmlns:mc="http://schemas.openxmlformats.org/markup-compatibility/2006">
              <mc:Choice xmlns:v="urn:schemas-microsoft-com:vml" Requires="v">
                <p:oleObj name="Equation" r:id="rId7" imgW="114300" imgH="177800" progId="Equation.DSMT4">
                  <p:embed/>
                </p:oleObj>
              </mc:Choice>
              <mc:Fallback>
                <p:oleObj name="Equation" r:id="rId7" imgW="114300" imgH="177800" progId="Equation.DSMT4">
                  <p:embed/>
                  <p:pic>
                    <p:nvPicPr>
                      <p:cNvPr id="34" name="Object 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7359" y="2371725"/>
                        <a:ext cx="113841"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66485" y="5363396"/>
            <a:ext cx="5812565" cy="827017"/>
          </a:xfrm>
          <a:prstGeom prst="rect">
            <a:avLst/>
          </a:prstGeom>
          <a:solidFill>
            <a:srgbClr val="663300">
              <a:alpha val="47000"/>
            </a:srgbClr>
          </a:solidFill>
        </p:spPr>
        <p:txBody>
          <a:bodyPr wrap="square" lIns="91182" tIns="45591" rIns="91182" bIns="45591" rtlCol="0">
            <a:spAutoFit/>
          </a:bodyPr>
          <a:lstStyle/>
          <a:p>
            <a:pPr algn="ctr"/>
            <a:r>
              <a:rPr lang="en-US" sz="4775" b="1" dirty="0">
                <a:solidFill>
                  <a:srgbClr val="2212F6"/>
                </a:solidFill>
                <a:latin typeface="Times New Roman" panose="02020603050405020304" pitchFamily="18" charset="0"/>
                <a:cs typeface="Times New Roman" panose="02020603050405020304" pitchFamily="18" charset="0"/>
              </a:rPr>
              <a:t>A</a:t>
            </a:r>
          </a:p>
        </p:txBody>
      </p:sp>
      <mc:AlternateContent xmlns:mc="http://schemas.openxmlformats.org/markup-compatibility/2006" xmlns:a14="http://schemas.microsoft.com/office/drawing/2010/main">
        <mc:Choice Requires="a14">
          <p:sp>
            <p:nvSpPr>
              <p:cNvPr id="36" name="TextBox 35"/>
              <p:cNvSpPr txBox="1"/>
              <p:nvPr/>
            </p:nvSpPr>
            <p:spPr>
              <a:xfrm>
                <a:off x="1353533" y="1035514"/>
                <a:ext cx="10594339" cy="3489990"/>
              </a:xfrm>
              <a:prstGeom prst="rect">
                <a:avLst/>
              </a:prstGeom>
              <a:solidFill>
                <a:schemeClr val="accent1">
                  <a:alpha val="47000"/>
                </a:schemeClr>
              </a:solidFill>
            </p:spPr>
            <p:txBody>
              <a:bodyPr wrap="square" lIns="91182" tIns="45591" rIns="91182" bIns="45591" rtlCol="0">
                <a:spAutoFit/>
              </a:bodyPr>
              <a:lstStyle/>
              <a:p>
                <a:pPr>
                  <a:lnSpc>
                    <a:spcPct val="150000"/>
                  </a:lnSpc>
                  <a:spcBef>
                    <a:spcPts val="600"/>
                  </a:spcBef>
                  <a:spcAft>
                    <a:spcPts val="600"/>
                  </a:spcAft>
                </a:pPr>
                <a:r>
                  <a:rPr lang="en-US" sz="3200" dirty="0">
                    <a:latin typeface="Arial" panose="020B0604020202020204" pitchFamily="34" charset="0"/>
                    <a:cs typeface="Arial" panose="020B0604020202020204" pitchFamily="34" charset="0"/>
                  </a:rPr>
                  <a:t>Tìm </a:t>
                </a:r>
                <a14:m>
                  <m:oMath xmlns:m="http://schemas.openxmlformats.org/officeDocument/2006/math">
                    <m:r>
                      <a:rPr lang="en-US" sz="3200" i="1">
                        <a:latin typeface="Cambria Math" panose="02040503050406030204" pitchFamily="18" charset="0"/>
                      </a:rPr>
                      <m:t>𝑥</m:t>
                    </m:r>
                  </m:oMath>
                </a14:m>
                <a:r>
                  <a:rPr lang="en-US" sz="3200" dirty="0">
                    <a:latin typeface="Arial" panose="020B0604020202020204" pitchFamily="34" charset="0"/>
                    <a:cs typeface="Arial" panose="020B0604020202020204" pitchFamily="34" charset="0"/>
                  </a:rPr>
                  <a:t> trong </a:t>
                </a:r>
                <a:r>
                  <a:rPr lang="en-US" sz="3200" dirty="0" err="1">
                    <a:latin typeface="Arial" panose="020B0604020202020204" pitchFamily="34" charset="0"/>
                    <a:cs typeface="Arial" panose="020B0604020202020204" pitchFamily="34" charset="0"/>
                  </a:rPr>
                  <a:t>tỉ</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sau</a:t>
                </a:r>
                <a:r>
                  <a:rPr lang="en-US" sz="3200" dirty="0">
                    <a:latin typeface="Arial" panose="020B0604020202020204" pitchFamily="34" charset="0"/>
                    <a:cs typeface="Arial" panose="020B0604020202020204" pitchFamily="34" charset="0"/>
                  </a:rPr>
                  <a:t>: </a:t>
                </a:r>
                <a14:m>
                  <m:oMath xmlns:m="http://schemas.openxmlformats.org/officeDocument/2006/math">
                    <m:f>
                      <m:fPr>
                        <m:ctrlPr>
                          <a:rPr lang="en-US" sz="3200" i="1">
                            <a:latin typeface="Cambria Math" panose="02040503050406030204" pitchFamily="18" charset="0"/>
                          </a:rPr>
                        </m:ctrlPr>
                      </m:fPr>
                      <m:num>
                        <m:r>
                          <a:rPr lang="en-US" sz="3200" b="0" i="1" smtClean="0">
                            <a:latin typeface="Cambria Math" panose="02040503050406030204" pitchFamily="18" charset="0"/>
                          </a:rPr>
                          <m:t>3</m:t>
                        </m:r>
                        <m:r>
                          <a:rPr lang="en-US" sz="3200" b="0" i="1" smtClean="0">
                            <a:latin typeface="Cambria Math" panose="02040503050406030204" pitchFamily="18" charset="0"/>
                          </a:rPr>
                          <m:t>𝑥</m:t>
                        </m:r>
                        <m:r>
                          <a:rPr lang="en-US" sz="3200" b="0" i="1" smtClean="0">
                            <a:latin typeface="Cambria Math" panose="02040503050406030204" pitchFamily="18" charset="0"/>
                          </a:rPr>
                          <m:t>−2</m:t>
                        </m:r>
                      </m:num>
                      <m:den>
                        <m:f>
                          <m:fPr>
                            <m:ctrlPr>
                              <a:rPr lang="en-US" sz="3200" i="1">
                                <a:latin typeface="Cambria Math" panose="02040503050406030204" pitchFamily="18" charset="0"/>
                              </a:rPr>
                            </m:ctrlPr>
                          </m:fPr>
                          <m:num>
                            <m:r>
                              <a:rPr lang="en-US" sz="3200" b="0" i="0" smtClean="0">
                                <a:latin typeface="Cambria Math" panose="02040503050406030204" pitchFamily="18" charset="0"/>
                              </a:rPr>
                              <m:t>7</m:t>
                            </m:r>
                          </m:num>
                          <m:den>
                            <m:r>
                              <a:rPr lang="en-US" sz="3200" b="0" i="1" smtClean="0">
                                <a:latin typeface="Cambria Math" panose="02040503050406030204" pitchFamily="18" charset="0"/>
                              </a:rPr>
                              <m:t>2</m:t>
                            </m:r>
                          </m:den>
                        </m:f>
                      </m:den>
                    </m:f>
                    <m:r>
                      <a:rPr lang="en-US" sz="3200">
                        <a:latin typeface="Cambria Math" panose="02040503050406030204" pitchFamily="18" charset="0"/>
                      </a:rPr>
                      <m:t>=</m:t>
                    </m:r>
                    <m:f>
                      <m:fPr>
                        <m:ctrlPr>
                          <a:rPr lang="en-US" sz="3200" i="1">
                            <a:latin typeface="Cambria Math" panose="02040503050406030204" pitchFamily="18" charset="0"/>
                          </a:rPr>
                        </m:ctrlPr>
                      </m:fPr>
                      <m:num>
                        <m:r>
                          <a:rPr lang="en-US" sz="3200">
                            <a:latin typeface="Cambria Math" panose="02040503050406030204" pitchFamily="18" charset="0"/>
                          </a:rPr>
                          <m:t>4</m:t>
                        </m:r>
                      </m:num>
                      <m:den>
                        <m:r>
                          <a:rPr lang="en-US" sz="3200">
                            <a:latin typeface="Cambria Math" panose="02040503050406030204" pitchFamily="18" charset="0"/>
                          </a:rPr>
                          <m:t>21</m:t>
                        </m:r>
                      </m:den>
                    </m:f>
                    <m:r>
                      <a:rPr lang="en-US" sz="3200" b="0" i="1" smtClean="0">
                        <a:latin typeface="Cambria Math" panose="02040503050406030204" pitchFamily="18" charset="0"/>
                      </a:rPr>
                      <m:t>:</m:t>
                    </m:r>
                    <m:f>
                      <m:fPr>
                        <m:ctrlPr>
                          <a:rPr lang="en-US" sz="3200" i="1">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12</m:t>
                        </m:r>
                      </m:den>
                    </m:f>
                  </m:oMath>
                </a14:m>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 </a:t>
                </a:r>
                <a14:m>
                  <m:oMath xmlns:m="http://schemas.openxmlformats.org/officeDocument/2006/math">
                    <m:r>
                      <a:rPr lang="en-US" sz="3200" i="1">
                        <a:latin typeface="Cambria Math" panose="02040503050406030204" pitchFamily="18" charset="0"/>
                      </a:rPr>
                      <m:t>𝑥</m:t>
                    </m:r>
                    <m:r>
                      <a:rPr lang="en-US" sz="3200" b="0" i="1" smtClean="0">
                        <a:latin typeface="Cambria Math" panose="02040503050406030204" pitchFamily="18" charset="0"/>
                      </a:rPr>
                      <m:t>=</m:t>
                    </m:r>
                  </m:oMath>
                </a14:m>
                <a:r>
                  <a:rPr lang="en-US" sz="3200" dirty="0"/>
                  <a:t> </a:t>
                </a:r>
                <a14:m>
                  <m:oMath xmlns:m="http://schemas.openxmlformats.org/officeDocument/2006/math">
                    <m:f>
                      <m:fPr>
                        <m:ctrlPr>
                          <a:rPr lang="en-US" sz="3200" i="1">
                            <a:latin typeface="Cambria Math" panose="02040503050406030204" pitchFamily="18" charset="0"/>
                          </a:rPr>
                        </m:ctrlPr>
                      </m:fPr>
                      <m:num>
                        <m:r>
                          <a:rPr lang="en-US" sz="3200" b="0" i="1" smtClean="0">
                            <a:latin typeface="Cambria Math" panose="02040503050406030204" pitchFamily="18" charset="0"/>
                          </a:rPr>
                          <m:t>10</m:t>
                        </m:r>
                      </m:num>
                      <m:den>
                        <m:r>
                          <a:rPr lang="en-US" sz="3200" b="0" i="1" smtClean="0">
                            <a:latin typeface="Cambria Math" panose="02040503050406030204" pitchFamily="18" charset="0"/>
                          </a:rPr>
                          <m:t>3</m:t>
                        </m:r>
                      </m:den>
                    </m:f>
                    <m:r>
                      <a:rPr lang="en-US" sz="3200" i="1">
                        <a:latin typeface="Cambria Math" panose="02040503050406030204" pitchFamily="18" charset="0"/>
                      </a:rPr>
                      <m:t> </m:t>
                    </m:r>
                  </m:oMath>
                </a14:m>
                <a:r>
                  <a:rPr lang="en-US" sz="3200" dirty="0">
                    <a:latin typeface="Arial" panose="020B0604020202020204" pitchFamily="34" charset="0"/>
                    <a:cs typeface="Arial" panose="020B0604020202020204" pitchFamily="34" charset="0"/>
                  </a:rPr>
                  <a:t>		B. </a:t>
                </a:r>
                <a14:m>
                  <m:oMath xmlns:m="http://schemas.openxmlformats.org/officeDocument/2006/math">
                    <m:r>
                      <a:rPr lang="en-US" sz="3200" i="1">
                        <a:latin typeface="Cambria Math" panose="02040503050406030204" pitchFamily="18" charset="0"/>
                      </a:rPr>
                      <m:t>𝑥</m:t>
                    </m:r>
                    <m:r>
                      <a:rPr lang="en-US" sz="3200">
                        <a:latin typeface="Cambria Math" panose="02040503050406030204" pitchFamily="18" charset="0"/>
                      </a:rPr>
                      <m:t>=</m:t>
                    </m:r>
                    <m:f>
                      <m:fPr>
                        <m:ctrlPr>
                          <a:rPr lang="en-US" sz="3200" i="1">
                            <a:latin typeface="Cambria Math" panose="02040503050406030204" pitchFamily="18" charset="0"/>
                          </a:rPr>
                        </m:ctrlPr>
                      </m:fPr>
                      <m:num>
                        <m:r>
                          <a:rPr lang="en-US" sz="3200" b="0" i="1" smtClean="0">
                            <a:latin typeface="Cambria Math" panose="02040503050406030204" pitchFamily="18" charset="0"/>
                          </a:rPr>
                          <m:t>−</m:t>
                        </m:r>
                        <m:r>
                          <a:rPr lang="en-US" sz="3200" i="1">
                            <a:latin typeface="Cambria Math" panose="02040503050406030204" pitchFamily="18" charset="0"/>
                          </a:rPr>
                          <m:t>10</m:t>
                        </m:r>
                      </m:num>
                      <m:den>
                        <m:r>
                          <a:rPr lang="en-US" sz="3200" i="1">
                            <a:latin typeface="Cambria Math" panose="02040503050406030204" pitchFamily="18" charset="0"/>
                          </a:rPr>
                          <m:t>3</m:t>
                        </m:r>
                      </m:den>
                    </m:f>
                  </m:oMath>
                </a14:m>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C. </a:t>
                </a:r>
                <a14:m>
                  <m:oMath xmlns:m="http://schemas.openxmlformats.org/officeDocument/2006/math">
                    <m:r>
                      <a:rPr lang="en-US" sz="3200" i="1">
                        <a:latin typeface="Cambria Math" panose="02040503050406030204" pitchFamily="18" charset="0"/>
                      </a:rPr>
                      <m:t>𝑥</m:t>
                    </m:r>
                    <m:r>
                      <a:rPr lang="en-US" sz="3200">
                        <a:latin typeface="Cambria Math" panose="02040503050406030204" pitchFamily="18" charset="0"/>
                      </a:rPr>
                      <m:t>=</m:t>
                    </m:r>
                    <m:f>
                      <m:fPr>
                        <m:ctrlPr>
                          <a:rPr lang="en-US" sz="3200" i="1" smtClean="0">
                            <a:latin typeface="Cambria Math" panose="02040503050406030204" pitchFamily="18" charset="0"/>
                          </a:rPr>
                        </m:ctrlPr>
                      </m:fPr>
                      <m:num>
                        <m:r>
                          <a:rPr lang="en-US" sz="3200">
                            <a:latin typeface="Cambria Math" panose="02040503050406030204" pitchFamily="18" charset="0"/>
                          </a:rPr>
                          <m:t>1</m:t>
                        </m:r>
                      </m:num>
                      <m:den>
                        <m:r>
                          <a:rPr lang="en-US" sz="3200" b="0" i="1" smtClean="0">
                            <a:latin typeface="Cambria Math" panose="02040503050406030204" pitchFamily="18" charset="0"/>
                          </a:rPr>
                          <m:t>5</m:t>
                        </m:r>
                      </m:den>
                    </m:f>
                  </m:oMath>
                </a14:m>
                <a:r>
                  <a:rPr lang="en-US" sz="3200" dirty="0">
                    <a:latin typeface="Arial" panose="020B0604020202020204" pitchFamily="34" charset="0"/>
                    <a:cs typeface="Arial" panose="020B0604020202020204" pitchFamily="34" charset="0"/>
                  </a:rPr>
                  <a:t>		D. </a:t>
                </a:r>
                <a14:m>
                  <m:oMath xmlns:m="http://schemas.openxmlformats.org/officeDocument/2006/math">
                    <m:r>
                      <a:rPr lang="en-US" sz="3200" i="1">
                        <a:latin typeface="Cambria Math" panose="02040503050406030204" pitchFamily="18" charset="0"/>
                      </a:rPr>
                      <m:t>𝑥</m:t>
                    </m:r>
                    <m:r>
                      <a:rPr lang="en-US" sz="3200">
                        <a:latin typeface="Cambria Math" panose="02040503050406030204" pitchFamily="18" charset="0"/>
                      </a:rPr>
                      <m:t>=±</m:t>
                    </m:r>
                    <m:f>
                      <m:fPr>
                        <m:ctrlPr>
                          <a:rPr lang="en-US" sz="3200" i="1">
                            <a:latin typeface="Cambria Math" panose="02040503050406030204" pitchFamily="18" charset="0"/>
                          </a:rPr>
                        </m:ctrlPr>
                      </m:fPr>
                      <m:num>
                        <m:r>
                          <a:rPr lang="en-US" sz="3200">
                            <a:latin typeface="Cambria Math" panose="02040503050406030204" pitchFamily="18" charset="0"/>
                          </a:rPr>
                          <m:t>1</m:t>
                        </m:r>
                      </m:num>
                      <m:den>
                        <m:r>
                          <a:rPr lang="en-US" sz="3200">
                            <a:latin typeface="Cambria Math" panose="02040503050406030204" pitchFamily="18" charset="0"/>
                          </a:rPr>
                          <m:t>5</m:t>
                        </m:r>
                      </m:den>
                    </m:f>
                  </m:oMath>
                </a14:m>
                <a:endParaRPr lang="en-US" sz="3200" dirty="0">
                  <a:latin typeface="Times New Roman" panose="02020603050405020304" pitchFamily="18" charset="0"/>
                  <a:cs typeface="Times New Roman" panose="02020603050405020304" pitchFamily="18"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1353533" y="1035514"/>
                <a:ext cx="10594339" cy="3489990"/>
              </a:xfrm>
              <a:prstGeom prst="rect">
                <a:avLst/>
              </a:prstGeom>
              <a:blipFill>
                <a:blip r:embed="rId9"/>
                <a:stretch>
                  <a:fillRect l="-1496"/>
                </a:stretch>
              </a:blipFill>
            </p:spPr>
            <p:txBody>
              <a:bodyPr/>
              <a:lstStyle/>
              <a:p>
                <a:r>
                  <a:rPr lang="en-US">
                    <a:noFill/>
                  </a:rPr>
                  <a:t> </a:t>
                </a:r>
              </a:p>
            </p:txBody>
          </p:sp>
        </mc:Fallback>
      </mc:AlternateContent>
      <p:sp>
        <p:nvSpPr>
          <p:cNvPr id="2" name="TextBox 1"/>
          <p:cNvSpPr txBox="1"/>
          <p:nvPr/>
        </p:nvSpPr>
        <p:spPr>
          <a:xfrm>
            <a:off x="1250141" y="4379641"/>
            <a:ext cx="3522765" cy="916144"/>
          </a:xfrm>
          <a:prstGeom prst="rect">
            <a:avLst/>
          </a:prstGeom>
          <a:noFill/>
        </p:spPr>
        <p:txBody>
          <a:bodyPr wrap="square" lIns="91182" tIns="45591" rIns="91182" bIns="45591" rtlCol="0">
            <a:spAutoFit/>
          </a:bodyPr>
          <a:lstStyle/>
          <a:p>
            <a:r>
              <a:rPr lang="en-US" sz="5355"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5355" i="1" u="sng" dirty="0">
                <a:solidFill>
                  <a:srgbClr val="E40CDA"/>
                </a:solidFill>
                <a:effectLst>
                  <a:glow rad="63500">
                    <a:schemeClr val="accent3">
                      <a:satMod val="175000"/>
                      <a:alpha val="40000"/>
                    </a:schemeClr>
                  </a:glow>
                </a:effectLst>
                <a:latin typeface="UVN Ai Cap" panose="02040603050506020204" pitchFamily="18" charset="0"/>
              </a:rPr>
              <a:t> </a:t>
            </a:r>
            <a:r>
              <a:rPr lang="en-US" sz="5355" i="1" u="sng" dirty="0" err="1">
                <a:solidFill>
                  <a:srgbClr val="E40CDA"/>
                </a:solidFill>
                <a:effectLst>
                  <a:glow rad="63500">
                    <a:schemeClr val="accent3">
                      <a:satMod val="175000"/>
                      <a:alpha val="40000"/>
                    </a:schemeClr>
                  </a:glow>
                </a:effectLst>
                <a:latin typeface="UVN Ai Cap" panose="02040603050506020204" pitchFamily="18" charset="0"/>
              </a:rPr>
              <a:t>án</a:t>
            </a:r>
            <a:r>
              <a:rPr lang="en-US" sz="5355" i="1" u="sng" dirty="0">
                <a:solidFill>
                  <a:srgbClr val="E40CDA"/>
                </a:solidFill>
                <a:effectLst>
                  <a:glow rad="63500">
                    <a:schemeClr val="accent3">
                      <a:satMod val="175000"/>
                      <a:alpha val="40000"/>
                    </a:schemeClr>
                  </a:glow>
                </a:effectLst>
                <a:latin typeface="UVN Ai Cap" panose="02040603050506020204" pitchFamily="18" charset="0"/>
              </a:rPr>
              <a:t>: </a:t>
            </a:r>
          </a:p>
        </p:txBody>
      </p:sp>
      <p:pic>
        <p:nvPicPr>
          <p:cNvPr id="5" name="Picture 12" descr="Digit 60">
            <a:extLst>
              <a:ext uri="{FF2B5EF4-FFF2-40B4-BE49-F238E27FC236}">
                <a16:creationId xmlns:a16="http://schemas.microsoft.com/office/drawing/2014/main" id="{514D243C-8091-BB23-0587-FFADC5BBDC6E}"/>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890472" y="5266525"/>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3"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4" name="22.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n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bldLvl="0" animBg="1"/>
      <p:bldP spid="36" grpId="0" bldLvl="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24E8B5E-B427-4780-B3E4-FB0ABAD5AB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480"/>
            <a:ext cx="12192000" cy="6855520"/>
          </a:xfrm>
          <a:prstGeom prst="rect">
            <a:avLst/>
          </a:prstGeom>
        </p:spPr>
      </p:pic>
      <p:sp>
        <p:nvSpPr>
          <p:cNvPr id="12" name="Subtitle 2">
            <a:extLst>
              <a:ext uri="{FF2B5EF4-FFF2-40B4-BE49-F238E27FC236}">
                <a16:creationId xmlns:a16="http://schemas.microsoft.com/office/drawing/2014/main" id="{874BE797-4ED1-4955-98E2-5FC882C5E463}"/>
              </a:ext>
            </a:extLst>
          </p:cNvPr>
          <p:cNvSpPr txBox="1">
            <a:spLocks/>
          </p:cNvSpPr>
          <p:nvPr/>
        </p:nvSpPr>
        <p:spPr>
          <a:xfrm>
            <a:off x="4206780" y="3364211"/>
            <a:ext cx="3778024" cy="322773"/>
          </a:xfrm>
          <a:prstGeom prst="rect">
            <a:avLst/>
          </a:prstGeom>
        </p:spPr>
        <p:txBody>
          <a:bodyPr vert="horz" lIns="91438" tIns="45719" rIns="91438" bIns="45719"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d-ID" dirty="0">
                <a:solidFill>
                  <a:srgbClr val="FFFFFF"/>
                </a:solidFill>
                <a:latin typeface="Open Sans" panose="020B0606030504020204" pitchFamily="34" charset="0"/>
                <a:ea typeface="Open Sans" panose="020B0606030504020204" pitchFamily="34" charset="0"/>
                <a:cs typeface="Open Sans" panose="020B0606030504020204" pitchFamily="34" charset="0"/>
              </a:rPr>
              <a:t>Professional Presetation Template</a:t>
            </a:r>
          </a:p>
        </p:txBody>
      </p:sp>
      <p:pic>
        <p:nvPicPr>
          <p:cNvPr id="13" name="佐藤利奈,大亀あすか - ごはんの練習">
            <a:hlinkClick r:id="" action="ppaction://media"/>
            <a:extLst>
              <a:ext uri="{FF2B5EF4-FFF2-40B4-BE49-F238E27FC236}">
                <a16:creationId xmlns:a16="http://schemas.microsoft.com/office/drawing/2014/main" id="{DFA510A1-50FB-4613-879D-BA45DCC10AC5}"/>
              </a:ext>
            </a:extLst>
          </p:cNvPr>
          <p:cNvPicPr>
            <a:picLocks noChangeAspect="1"/>
          </p:cNvPicPr>
          <p:nvPr>
            <a:audioFile r:link="rId1"/>
            <p:extLst>
              <p:ext uri="{DAA4B4D4-6D71-4841-9C94-3DE7FCFB9230}">
                <p14:media xmlns:p14="http://schemas.microsoft.com/office/powerpoint/2010/main" r:embed="rId2">
                  <p14:trim st="15963"/>
                </p14:media>
              </p:ext>
            </p:extLst>
          </p:nvPr>
        </p:nvPicPr>
        <p:blipFill>
          <a:blip r:embed="rId6"/>
          <a:stretch>
            <a:fillRect/>
          </a:stretch>
        </p:blipFill>
        <p:spPr>
          <a:xfrm>
            <a:off x="-61920" y="-894688"/>
            <a:ext cx="609679" cy="609459"/>
          </a:xfrm>
          <a:prstGeom prst="rect">
            <a:avLst/>
          </a:prstGeom>
        </p:spPr>
      </p:pic>
      <p:sp>
        <p:nvSpPr>
          <p:cNvPr id="2" name="Rectangle 1">
            <a:extLst>
              <a:ext uri="{FF2B5EF4-FFF2-40B4-BE49-F238E27FC236}">
                <a16:creationId xmlns:a16="http://schemas.microsoft.com/office/drawing/2014/main" id="{54EBA46F-3AB2-C931-5635-EF4676FD7334}"/>
              </a:ext>
            </a:extLst>
          </p:cNvPr>
          <p:cNvSpPr/>
          <p:nvPr/>
        </p:nvSpPr>
        <p:spPr>
          <a:xfrm>
            <a:off x="2910084" y="193195"/>
            <a:ext cx="5519460" cy="923330"/>
          </a:xfrm>
          <a:prstGeom prst="rect">
            <a:avLst/>
          </a:prstGeom>
          <a:noFill/>
        </p:spPr>
        <p:txBody>
          <a:bodyPr wrap="none" lIns="91440" tIns="45720" rIns="91440" bIns="45720">
            <a:spAutoFit/>
          </a:bodyPr>
          <a:lstStyle/>
          <a:p>
            <a:pPr algn="ct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Hướng</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dẫn</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về</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nhà</a:t>
            </a: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 name="TextBox 3">
            <a:extLst>
              <a:ext uri="{FF2B5EF4-FFF2-40B4-BE49-F238E27FC236}">
                <a16:creationId xmlns:a16="http://schemas.microsoft.com/office/drawing/2014/main" id="{D1A5C4F4-D523-0B51-6A11-DB5DB5221CBD}"/>
              </a:ext>
            </a:extLst>
          </p:cNvPr>
          <p:cNvSpPr txBox="1"/>
          <p:nvPr/>
        </p:nvSpPr>
        <p:spPr>
          <a:xfrm>
            <a:off x="2375712" y="2171380"/>
            <a:ext cx="7842175" cy="1384995"/>
          </a:xfrm>
          <a:prstGeom prst="rect">
            <a:avLst/>
          </a:prstGeom>
          <a:noFill/>
        </p:spPr>
        <p:txBody>
          <a:bodyPr wrap="square">
            <a:spAutoFit/>
          </a:bodyPr>
          <a:lstStyle/>
          <a:p>
            <a:pPr algn="just"/>
            <a:r>
              <a:rPr lang="en-US" sz="2800" dirty="0">
                <a:effectLst/>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t>
            </a:r>
            <a:r>
              <a:rPr lang="en-US" sz="2800" dirty="0" err="1">
                <a:effectLst/>
                <a:latin typeface="Times New Roman" panose="02020603050405020304" pitchFamily="18" charset="0"/>
                <a:ea typeface="Times New Roman" panose="02020603050405020304" pitchFamily="18" charset="0"/>
              </a:rPr>
              <a:t>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thuộc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nghĩa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tỉ</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a:t>
            </a:r>
          </a:p>
          <a:p>
            <a:pPr algn="just"/>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Xem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chữa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SGK </a:t>
            </a:r>
            <a:r>
              <a:rPr lang="en-US" sz="2800" dirty="0" err="1">
                <a:effectLst/>
                <a:latin typeface="Times New Roman" panose="02020603050405020304" pitchFamily="18" charset="0"/>
                <a:ea typeface="Times New Roman" panose="02020603050405020304" pitchFamily="18" charset="0"/>
              </a:rPr>
              <a:t>trang</a:t>
            </a:r>
            <a:r>
              <a:rPr lang="en-US" sz="2800" dirty="0">
                <a:effectLst/>
                <a:latin typeface="Times New Roman" panose="02020603050405020304" pitchFamily="18" charset="0"/>
                <a:ea typeface="Times New Roman" panose="02020603050405020304" pitchFamily="18" charset="0"/>
              </a:rPr>
              <a:t> 10.</a:t>
            </a:r>
          </a:p>
        </p:txBody>
      </p:sp>
    </p:spTree>
    <p:extLst>
      <p:ext uri="{BB962C8B-B14F-4D97-AF65-F5344CB8AC3E}">
        <p14:creationId xmlns:p14="http://schemas.microsoft.com/office/powerpoint/2010/main" val="205939391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237" fill="hold"/>
                                        <p:tgtEl>
                                          <p:spTgt spid="13"/>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par>
                          <p:cTn id="10" fill="hold">
                            <p:stCondLst>
                              <p:cond delay="170237"/>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repeatCount="indefinite" fill="hold" display="0">
                  <p:stCondLst>
                    <p:cond delay="indefinite"/>
                  </p:stCondLst>
                  <p:endCondLst>
                    <p:cond evt="onStopAudio" delay="0">
                      <p:tgtEl>
                        <p:sldTgt/>
                      </p:tgtEl>
                    </p:cond>
                  </p:endCondLst>
                </p:cTn>
                <p:tgtEl>
                  <p:spTgt spid="13"/>
                </p:tgtEl>
              </p:cMediaNode>
            </p:audio>
          </p:childTnLst>
        </p:cTn>
      </p:par>
    </p:tnLst>
    <p:bldLst>
      <p:bldP spid="12" grpId="0"/>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een nature border with grass and flower Vector Image"/>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bwMode="auto">
          <a:xfrm>
            <a:off x="0" y="45490"/>
            <a:ext cx="12192000" cy="68432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2990" y="1285108"/>
            <a:ext cx="11993336" cy="1446550"/>
          </a:xfrm>
          <a:prstGeom prst="rect">
            <a:avLst/>
          </a:prstGeom>
          <a:noFill/>
        </p:spPr>
        <p:txBody>
          <a:bodyPr wrap="square" rtlCol="0">
            <a:spAutoFit/>
          </a:bodyPr>
          <a:lstStyle/>
          <a:p>
            <a:pPr algn="ctr"/>
            <a:r>
              <a:rPr lang="nl-NL" sz="4400" b="1" dirty="0">
                <a:solidFill>
                  <a:srgbClr val="FF0000"/>
                </a:solidFill>
                <a:latin typeface="Times New Roman" pitchFamily="18" charset="0"/>
                <a:cs typeface="Times New Roman" pitchFamily="18" charset="0"/>
              </a:rPr>
              <a:t>TRÂN TRỌNG CẢM ƠN SỰ CHÚ Ý LẮNG NGHE CỦA CÁC THẦY CÔ</a:t>
            </a:r>
            <a:endParaRPr lang="vi-VN" sz="4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3967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24E8B5E-B427-4780-B3E4-FB0ABAD5AB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480"/>
            <a:ext cx="12192000" cy="6855520"/>
          </a:xfrm>
          <a:prstGeom prst="rect">
            <a:avLst/>
          </a:prstGeom>
        </p:spPr>
      </p:pic>
      <p:sp>
        <p:nvSpPr>
          <p:cNvPr id="6" name="文本框 5">
            <a:extLst>
              <a:ext uri="{FF2B5EF4-FFF2-40B4-BE49-F238E27FC236}">
                <a16:creationId xmlns:a16="http://schemas.microsoft.com/office/drawing/2014/main" id="{8D9DCC77-18E6-4882-B91C-69804E885730}"/>
              </a:ext>
            </a:extLst>
          </p:cNvPr>
          <p:cNvSpPr txBox="1"/>
          <p:nvPr/>
        </p:nvSpPr>
        <p:spPr>
          <a:xfrm>
            <a:off x="4204751" y="1045398"/>
            <a:ext cx="4146132" cy="923328"/>
          </a:xfrm>
          <a:prstGeom prst="rect">
            <a:avLst/>
          </a:prstGeom>
          <a:noFill/>
        </p:spPr>
        <p:txBody>
          <a:bodyPr wrap="none" lIns="91438" tIns="45719" rIns="91438" bIns="45719" rtlCol="0">
            <a:spAutoFit/>
            <a:scene3d>
              <a:camera prst="orthographicFront"/>
              <a:lightRig rig="threePt" dir="t"/>
            </a:scene3d>
            <a:sp3d contourW="12700"/>
          </a:bodyPr>
          <a:lstStyle/>
          <a:p>
            <a:pPr algn="ctr"/>
            <a:r>
              <a:rPr lang="en-US" altLang="zh-CN" sz="5400" b="1" spc="-151" dirty="0">
                <a:solidFill>
                  <a:srgbClr val="FF0000"/>
                </a:solidFill>
                <a:latin typeface="Times New Roman" pitchFamily="18" charset="0"/>
                <a:ea typeface="华文行楷" panose="02010800040101010101" pitchFamily="2" charset="-122"/>
                <a:cs typeface="Times New Roman" pitchFamily="18" charset="0"/>
              </a:rPr>
              <a:t>KHỞI ĐỘNG</a:t>
            </a:r>
            <a:endParaRPr lang="zh-CN" altLang="en-US" sz="5400" b="1" spc="-151" dirty="0">
              <a:solidFill>
                <a:srgbClr val="FF0000"/>
              </a:solidFill>
              <a:latin typeface="Times New Roman" pitchFamily="18" charset="0"/>
              <a:ea typeface="华文行楷" panose="02010800040101010101" pitchFamily="2" charset="-122"/>
              <a:cs typeface="Times New Roman" pitchFamily="18" charset="0"/>
            </a:endParaRPr>
          </a:p>
        </p:txBody>
      </p:sp>
      <p:sp>
        <p:nvSpPr>
          <p:cNvPr id="12" name="Subtitle 2">
            <a:extLst>
              <a:ext uri="{FF2B5EF4-FFF2-40B4-BE49-F238E27FC236}">
                <a16:creationId xmlns:a16="http://schemas.microsoft.com/office/drawing/2014/main" id="{874BE797-4ED1-4955-98E2-5FC882C5E463}"/>
              </a:ext>
            </a:extLst>
          </p:cNvPr>
          <p:cNvSpPr txBox="1">
            <a:spLocks/>
          </p:cNvSpPr>
          <p:nvPr/>
        </p:nvSpPr>
        <p:spPr>
          <a:xfrm>
            <a:off x="4206780" y="3364211"/>
            <a:ext cx="3778024" cy="322773"/>
          </a:xfrm>
          <a:prstGeom prst="rect">
            <a:avLst/>
          </a:prstGeom>
        </p:spPr>
        <p:txBody>
          <a:bodyPr vert="horz" lIns="91438" tIns="45719" rIns="91438" bIns="45719"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d-ID" dirty="0">
                <a:solidFill>
                  <a:srgbClr val="FFFFFF"/>
                </a:solidFill>
                <a:latin typeface="Open Sans" panose="020B0606030504020204" pitchFamily="34" charset="0"/>
                <a:ea typeface="Open Sans" panose="020B0606030504020204" pitchFamily="34" charset="0"/>
                <a:cs typeface="Open Sans" panose="020B0606030504020204" pitchFamily="34" charset="0"/>
              </a:rPr>
              <a:t>Professional Presentation Template</a:t>
            </a:r>
          </a:p>
        </p:txBody>
      </p:sp>
      <p:pic>
        <p:nvPicPr>
          <p:cNvPr id="13" name="佐藤利奈,大亀あすか - ごはんの練習">
            <a:hlinkClick r:id="" action="ppaction://media"/>
            <a:extLst>
              <a:ext uri="{FF2B5EF4-FFF2-40B4-BE49-F238E27FC236}">
                <a16:creationId xmlns:a16="http://schemas.microsoft.com/office/drawing/2014/main" id="{DFA510A1-50FB-4613-879D-BA45DCC10AC5}"/>
              </a:ext>
            </a:extLst>
          </p:cNvPr>
          <p:cNvPicPr>
            <a:picLocks noChangeAspect="1"/>
          </p:cNvPicPr>
          <p:nvPr>
            <a:audioFile r:link="rId1"/>
            <p:extLst>
              <p:ext uri="{DAA4B4D4-6D71-4841-9C94-3DE7FCFB9230}">
                <p14:media xmlns:p14="http://schemas.microsoft.com/office/powerpoint/2010/main" r:embed="rId2">
                  <p14:trim st="15963"/>
                </p14:media>
              </p:ext>
            </p:extLst>
          </p:nvPr>
        </p:nvPicPr>
        <p:blipFill>
          <a:blip r:embed="rId6"/>
          <a:stretch>
            <a:fillRect/>
          </a:stretch>
        </p:blipFill>
        <p:spPr>
          <a:xfrm>
            <a:off x="-61920" y="-894688"/>
            <a:ext cx="609679" cy="609459"/>
          </a:xfrm>
          <a:prstGeom prst="rect">
            <a:avLst/>
          </a:prstGeom>
        </p:spPr>
      </p:pic>
    </p:spTree>
    <p:extLst>
      <p:ext uri="{BB962C8B-B14F-4D97-AF65-F5344CB8AC3E}">
        <p14:creationId xmlns:p14="http://schemas.microsoft.com/office/powerpoint/2010/main" val="74156410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237" fill="hold"/>
                                        <p:tgtEl>
                                          <p:spTgt spid="13"/>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par>
                          <p:cTn id="10" fill="hold">
                            <p:stCondLst>
                              <p:cond delay="170237"/>
                            </p:stCondLst>
                            <p:childTnLst>
                              <p:par>
                                <p:cTn id="11" presetID="53" presetClass="entr" presetSubtype="528"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fltVal val="0.5"/>
                                          </p:val>
                                        </p:tav>
                                        <p:tav tm="100000">
                                          <p:val>
                                            <p:strVal val="#ppt_y"/>
                                          </p:val>
                                        </p:tav>
                                      </p:tavLst>
                                    </p:anim>
                                  </p:childTnLst>
                                </p:cTn>
                              </p:par>
                            </p:childTnLst>
                          </p:cTn>
                        </p:par>
                        <p:par>
                          <p:cTn id="18" fill="hold">
                            <p:stCondLst>
                              <p:cond delay="171087"/>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repeatCount="indefinite" fill="hold" display="0">
                  <p:stCondLst>
                    <p:cond delay="indefinite"/>
                  </p:stCondLst>
                  <p:endCondLst>
                    <p:cond evt="onStopAudio" delay="0">
                      <p:tgtEl>
                        <p:sldTgt/>
                      </p:tgtEl>
                    </p:cond>
                  </p:endCondLst>
                </p:cTn>
                <p:tgtEl>
                  <p:spTgt spid="13"/>
                </p:tgtEl>
              </p:cMediaNode>
            </p:audio>
          </p:childTnLst>
        </p:cTn>
      </p:par>
    </p:tnLst>
    <p:bldLst>
      <p:bldP spid="6"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60F51493-FDC9-5B66-4605-40394BA6E9C6}"/>
              </a:ext>
            </a:extLst>
          </p:cNvPr>
          <p:cNvSpPr/>
          <p:nvPr/>
        </p:nvSpPr>
        <p:spPr>
          <a:xfrm>
            <a:off x="388373" y="-37117"/>
            <a:ext cx="3491619" cy="1112520"/>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600" b="1" dirty="0">
                <a:solidFill>
                  <a:srgbClr val="FF0000"/>
                </a:solidFill>
                <a:latin typeface="Times New Roman" panose="02020603050405020304" pitchFamily="18" charset="0"/>
                <a:cs typeface="Times New Roman" panose="02020603050405020304" pitchFamily="18" charset="0"/>
              </a:rPr>
              <a:t>BÀI TOÁN MỞ ĐẦU</a:t>
            </a:r>
          </a:p>
        </p:txBody>
      </p:sp>
      <p:sp>
        <p:nvSpPr>
          <p:cNvPr id="4" name="TextBox 3">
            <a:extLst>
              <a:ext uri="{FF2B5EF4-FFF2-40B4-BE49-F238E27FC236}">
                <a16:creationId xmlns:a16="http://schemas.microsoft.com/office/drawing/2014/main" id="{6205C1DF-F9A1-7385-E67F-84F5482B5A8D}"/>
              </a:ext>
            </a:extLst>
          </p:cNvPr>
          <p:cNvSpPr txBox="1"/>
          <p:nvPr/>
        </p:nvSpPr>
        <p:spPr>
          <a:xfrm>
            <a:off x="409480" y="1097102"/>
            <a:ext cx="11468347" cy="1692771"/>
          </a:xfrm>
          <a:prstGeom prst="rect">
            <a:avLst/>
          </a:prstGeom>
          <a:solidFill>
            <a:schemeClr val="accent6">
              <a:lumMod val="20000"/>
              <a:lumOff val="80000"/>
            </a:schemeClr>
          </a:solidFill>
          <a:ln w="28575">
            <a:noFill/>
            <a:prstDash val="dash"/>
          </a:ln>
        </p:spPr>
        <p:txBody>
          <a:bodyPr wrap="square">
            <a:spAutoFit/>
          </a:bodyPr>
          <a:lstStyle/>
          <a:p>
            <a:r>
              <a:rPr lang="en-US" sz="2600" b="1" dirty="0" err="1">
                <a:solidFill>
                  <a:srgbClr val="002060"/>
                </a:solidFill>
                <a:latin typeface="Times New Roman" panose="02020603050405020304" pitchFamily="18" charset="0"/>
                <a:cs typeface="Times New Roman" panose="02020603050405020304" pitchFamily="18" charset="0"/>
              </a:rPr>
              <a:t>Các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bạn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Bình</a:t>
            </a:r>
            <a:r>
              <a:rPr lang="en-US" sz="2600" b="1" dirty="0">
                <a:solidFill>
                  <a:srgbClr val="002060"/>
                </a:solidFill>
                <a:latin typeface="Times New Roman" panose="02020603050405020304" pitchFamily="18" charset="0"/>
                <a:cs typeface="Times New Roman" panose="02020603050405020304" pitchFamily="18" charset="0"/>
              </a:rPr>
              <a:t>, Mai </a:t>
            </a:r>
            <a:r>
              <a:rPr lang="en-US" sz="2600" b="1" dirty="0" err="1">
                <a:solidFill>
                  <a:srgbClr val="002060"/>
                </a:solidFill>
                <a:latin typeface="Times New Roman" panose="02020603050405020304" pitchFamily="18" charset="0"/>
                <a:cs typeface="Times New Roman" panose="02020603050405020304" pitchFamily="18" charset="0"/>
              </a:rPr>
              <a:t>và</a:t>
            </a:r>
            <a:r>
              <a:rPr lang="en-US" sz="2600" b="1" dirty="0">
                <a:solidFill>
                  <a:srgbClr val="002060"/>
                </a:solidFill>
                <a:latin typeface="Times New Roman" panose="02020603050405020304" pitchFamily="18" charset="0"/>
                <a:cs typeface="Times New Roman" panose="02020603050405020304" pitchFamily="18" charset="0"/>
              </a:rPr>
              <a:t> Lan </a:t>
            </a:r>
            <a:r>
              <a:rPr lang="en-US" sz="2600" b="1" dirty="0" err="1">
                <a:solidFill>
                  <a:srgbClr val="002060"/>
                </a:solidFill>
                <a:latin typeface="Times New Roman" panose="02020603050405020304" pitchFamily="18" charset="0"/>
                <a:cs typeface="Times New Roman" panose="02020603050405020304" pitchFamily="18" charset="0"/>
              </a:rPr>
              <a:t>cùng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thi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giải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nhanh</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bài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toán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trong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sách</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Bài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tập</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Toán</a:t>
            </a:r>
            <a:r>
              <a:rPr lang="en-US" sz="2600" b="1" dirty="0">
                <a:solidFill>
                  <a:srgbClr val="002060"/>
                </a:solidFill>
                <a:latin typeface="Times New Roman" panose="02020603050405020304" pitchFamily="18" charset="0"/>
                <a:cs typeface="Times New Roman" panose="02020603050405020304" pitchFamily="18" charset="0"/>
              </a:rPr>
              <a:t> 7. </a:t>
            </a:r>
            <a:r>
              <a:rPr lang="en-US" sz="2600" b="1" dirty="0" err="1">
                <a:solidFill>
                  <a:srgbClr val="002060"/>
                </a:solidFill>
                <a:latin typeface="Times New Roman" panose="02020603050405020304" pitchFamily="18" charset="0"/>
                <a:cs typeface="Times New Roman" panose="02020603050405020304" pitchFamily="18" charset="0"/>
              </a:rPr>
              <a:t>Trong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một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giờ</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số</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bài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làm</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được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của</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mỗi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bạn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lần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lượt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là</a:t>
            </a:r>
            <a:r>
              <a:rPr lang="en-US" sz="2600" b="1" dirty="0">
                <a:solidFill>
                  <a:srgbClr val="002060"/>
                </a:solidFill>
                <a:latin typeface="Times New Roman" panose="02020603050405020304" pitchFamily="18" charset="0"/>
                <a:cs typeface="Times New Roman" panose="02020603050405020304" pitchFamily="18" charset="0"/>
              </a:rPr>
              <a:t> 4; 3; 5. </a:t>
            </a:r>
            <a:r>
              <a:rPr lang="en-US" sz="2600" b="1" dirty="0" err="1">
                <a:solidFill>
                  <a:srgbClr val="002060"/>
                </a:solidFill>
                <a:latin typeface="Times New Roman" panose="02020603050405020304" pitchFamily="18" charset="0"/>
                <a:cs typeface="Times New Roman" panose="02020603050405020304" pitchFamily="18" charset="0"/>
              </a:rPr>
              <a:t>Cô</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giáo</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thưởng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cho</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mỗi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bạn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số</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hình</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dán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lần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lượt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là</a:t>
            </a:r>
            <a:r>
              <a:rPr lang="en-US" sz="2600" b="1" dirty="0">
                <a:solidFill>
                  <a:srgbClr val="002060"/>
                </a:solidFill>
                <a:latin typeface="Times New Roman" panose="02020603050405020304" pitchFamily="18" charset="0"/>
                <a:cs typeface="Times New Roman" panose="02020603050405020304" pitchFamily="18" charset="0"/>
              </a:rPr>
              <a:t> 8; 6; 10. </a:t>
            </a:r>
            <a:r>
              <a:rPr lang="en-US" sz="2600" b="1" dirty="0" err="1">
                <a:solidFill>
                  <a:srgbClr val="002060"/>
                </a:solidFill>
                <a:latin typeface="Times New Roman" panose="02020603050405020304" pitchFamily="18" charset="0"/>
                <a:cs typeface="Times New Roman" panose="02020603050405020304" pitchFamily="18" charset="0"/>
              </a:rPr>
              <a:t>Hãy</a:t>
            </a:r>
            <a:r>
              <a:rPr lang="en-US" sz="2600" b="1" dirty="0">
                <a:solidFill>
                  <a:srgbClr val="002060"/>
                </a:solidFill>
                <a:latin typeface="Times New Roman" panose="02020603050405020304" pitchFamily="18" charset="0"/>
                <a:cs typeface="Times New Roman" panose="02020603050405020304" pitchFamily="18" charset="0"/>
              </a:rPr>
              <a:t> so </a:t>
            </a:r>
            <a:r>
              <a:rPr lang="en-US" sz="2600" b="1" dirty="0" err="1">
                <a:solidFill>
                  <a:srgbClr val="002060"/>
                </a:solidFill>
                <a:latin typeface="Times New Roman" panose="02020603050405020304" pitchFamily="18" charset="0"/>
                <a:cs typeface="Times New Roman" panose="02020603050405020304" pitchFamily="18" charset="0"/>
              </a:rPr>
              <a:t>sánh</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tỉ</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số</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giữa</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số</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hình</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dán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được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thưởng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và</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số</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bài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toán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làm</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được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của</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mỗi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bạn</a:t>
            </a:r>
            <a:r>
              <a:rPr lang="en-US" sz="2600" b="1" dirty="0">
                <a:solidFill>
                  <a:srgbClr val="002060"/>
                </a:solidFill>
                <a:latin typeface="Times New Roman" panose="02020603050405020304" pitchFamily="18" charset="0"/>
                <a:cs typeface="Times New Roman" panose="02020603050405020304" pitchFamily="18" charset="0"/>
              </a:rPr>
              <a:t>.</a:t>
            </a:r>
          </a:p>
        </p:txBody>
      </p:sp>
      <p:sp>
        <p:nvSpPr>
          <p:cNvPr id="6" name="Star: 12 Points 5">
            <a:extLst>
              <a:ext uri="{FF2B5EF4-FFF2-40B4-BE49-F238E27FC236}">
                <a16:creationId xmlns:a16="http://schemas.microsoft.com/office/drawing/2014/main" id="{8B394C78-07F6-D8CE-29F5-DE3AF4A53FC9}"/>
              </a:ext>
            </a:extLst>
          </p:cNvPr>
          <p:cNvSpPr/>
          <p:nvPr/>
        </p:nvSpPr>
        <p:spPr>
          <a:xfrm>
            <a:off x="5106352" y="2911623"/>
            <a:ext cx="1979296" cy="581048"/>
          </a:xfrm>
          <a:prstGeom prst="star12">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Giải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EBA8472-C822-AC23-9A5D-7E7C0DEE1D34}"/>
              </a:ext>
            </a:extLst>
          </p:cNvPr>
          <p:cNvSpPr txBox="1"/>
          <p:nvPr/>
        </p:nvSpPr>
        <p:spPr>
          <a:xfrm>
            <a:off x="409480" y="3548777"/>
            <a:ext cx="10479652" cy="492443"/>
          </a:xfrm>
          <a:prstGeom prst="rect">
            <a:avLst/>
          </a:prstGeom>
          <a:noFill/>
        </p:spPr>
        <p:txBody>
          <a:bodyPr wrap="square">
            <a:spAutoFit/>
          </a:bodyPr>
          <a:lstStyle/>
          <a:p>
            <a:r>
              <a:rPr lang="en-US" sz="2600" dirty="0" err="1">
                <a:solidFill>
                  <a:prstClr val="black"/>
                </a:solidFill>
                <a:latin typeface="Times New Roman" panose="02020603050405020304" pitchFamily="18" charset="0"/>
                <a:ea typeface="Times New Roman" panose="02020603050405020304" pitchFamily="18" charset="0"/>
              </a:rPr>
              <a:t>Tỉ</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số</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giữa</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số</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hình</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dán</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được</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thưởng</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và</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số</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bài</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toán</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làm</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được</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của</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bạn</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Bình</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là</a:t>
            </a:r>
            <a:r>
              <a:rPr lang="en-US" sz="2600" dirty="0">
                <a:solidFill>
                  <a:prstClr val="black"/>
                </a:solidFill>
                <a:latin typeface="Times New Roman" panose="02020603050405020304" pitchFamily="18" charset="0"/>
                <a:ea typeface="Times New Roman" panose="02020603050405020304" pitchFamily="18" charset="0"/>
              </a:rPr>
              <a:t> </a:t>
            </a:r>
            <a:endParaRPr lang="en-US" sz="2600" dirty="0">
              <a:solidFill>
                <a:prstClr val="black"/>
              </a:solidFill>
            </a:endParaRPr>
          </a:p>
        </p:txBody>
      </p:sp>
      <p:sp>
        <p:nvSpPr>
          <p:cNvPr id="12" name="TextBox 11">
            <a:extLst>
              <a:ext uri="{FF2B5EF4-FFF2-40B4-BE49-F238E27FC236}">
                <a16:creationId xmlns:a16="http://schemas.microsoft.com/office/drawing/2014/main" id="{68D4E241-FB60-374A-28A8-4A664B1E7092}"/>
              </a:ext>
            </a:extLst>
          </p:cNvPr>
          <p:cNvSpPr txBox="1"/>
          <p:nvPr/>
        </p:nvSpPr>
        <p:spPr>
          <a:xfrm>
            <a:off x="388372" y="4264547"/>
            <a:ext cx="10165328" cy="492443"/>
          </a:xfrm>
          <a:prstGeom prst="rect">
            <a:avLst/>
          </a:prstGeom>
          <a:noFill/>
        </p:spPr>
        <p:txBody>
          <a:bodyPr wrap="square">
            <a:spAutoFit/>
          </a:bodyPr>
          <a:lstStyle/>
          <a:p>
            <a:r>
              <a:rPr lang="en-US" sz="2600" dirty="0" err="1">
                <a:solidFill>
                  <a:prstClr val="black"/>
                </a:solidFill>
                <a:latin typeface="Times New Roman" panose="02020603050405020304" pitchFamily="18" charset="0"/>
                <a:ea typeface="Times New Roman" panose="02020603050405020304" pitchFamily="18" charset="0"/>
              </a:rPr>
              <a:t>Tỉ</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số</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giữa</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số</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hình</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dán</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được</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thưởng</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và</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số</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bài</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toán</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làm</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được</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của</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bạn</a:t>
            </a:r>
            <a:r>
              <a:rPr lang="en-US" sz="2600" dirty="0">
                <a:solidFill>
                  <a:prstClr val="black"/>
                </a:solidFill>
                <a:latin typeface="Times New Roman" panose="02020603050405020304" pitchFamily="18" charset="0"/>
                <a:ea typeface="Times New Roman" panose="02020603050405020304" pitchFamily="18" charset="0"/>
              </a:rPr>
              <a:t> Mai </a:t>
            </a:r>
            <a:r>
              <a:rPr lang="en-US" sz="2600" dirty="0" err="1">
                <a:solidFill>
                  <a:prstClr val="black"/>
                </a:solidFill>
                <a:latin typeface="Times New Roman" panose="02020603050405020304" pitchFamily="18" charset="0"/>
                <a:ea typeface="Times New Roman" panose="02020603050405020304" pitchFamily="18" charset="0"/>
              </a:rPr>
              <a:t>là</a:t>
            </a:r>
            <a:r>
              <a:rPr lang="en-US" sz="2600" dirty="0">
                <a:solidFill>
                  <a:prstClr val="black"/>
                </a:solidFill>
                <a:latin typeface="Times New Roman" panose="02020603050405020304" pitchFamily="18" charset="0"/>
                <a:ea typeface="Times New Roman" panose="02020603050405020304" pitchFamily="18" charset="0"/>
              </a:rPr>
              <a:t> </a:t>
            </a:r>
            <a:endParaRPr lang="en-US" sz="2600" dirty="0">
              <a:solidFill>
                <a:prstClr val="black"/>
              </a:solidFill>
            </a:endParaRPr>
          </a:p>
        </p:txBody>
      </p:sp>
      <p:sp>
        <p:nvSpPr>
          <p:cNvPr id="15" name="TextBox 14">
            <a:extLst>
              <a:ext uri="{FF2B5EF4-FFF2-40B4-BE49-F238E27FC236}">
                <a16:creationId xmlns:a16="http://schemas.microsoft.com/office/drawing/2014/main" id="{45D89AC7-6FF9-DF21-020C-118B236D7522}"/>
              </a:ext>
            </a:extLst>
          </p:cNvPr>
          <p:cNvSpPr txBox="1"/>
          <p:nvPr/>
        </p:nvSpPr>
        <p:spPr>
          <a:xfrm>
            <a:off x="388372" y="4971528"/>
            <a:ext cx="10179979" cy="492443"/>
          </a:xfrm>
          <a:prstGeom prst="rect">
            <a:avLst/>
          </a:prstGeom>
          <a:noFill/>
        </p:spPr>
        <p:txBody>
          <a:bodyPr wrap="square">
            <a:spAutoFit/>
          </a:bodyPr>
          <a:lstStyle/>
          <a:p>
            <a:r>
              <a:rPr lang="en-US" sz="2600" dirty="0" err="1">
                <a:solidFill>
                  <a:prstClr val="black"/>
                </a:solidFill>
                <a:latin typeface="Times New Roman" panose="02020603050405020304" pitchFamily="18" charset="0"/>
                <a:ea typeface="Times New Roman" panose="02020603050405020304" pitchFamily="18" charset="0"/>
              </a:rPr>
              <a:t>Tỉ</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số</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giữa</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số</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hình</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dán</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được</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thưởng</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và</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số</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bài</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toán</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làm</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được</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của</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bạn</a:t>
            </a:r>
            <a:r>
              <a:rPr lang="en-US" sz="2600" dirty="0">
                <a:solidFill>
                  <a:prstClr val="black"/>
                </a:solidFill>
                <a:latin typeface="Times New Roman" panose="02020603050405020304" pitchFamily="18" charset="0"/>
                <a:ea typeface="Times New Roman" panose="02020603050405020304" pitchFamily="18" charset="0"/>
              </a:rPr>
              <a:t> Lan </a:t>
            </a:r>
            <a:r>
              <a:rPr lang="en-US" sz="2600" dirty="0" err="1">
                <a:solidFill>
                  <a:prstClr val="black"/>
                </a:solidFill>
                <a:latin typeface="Times New Roman" panose="02020603050405020304" pitchFamily="18" charset="0"/>
                <a:ea typeface="Times New Roman" panose="02020603050405020304" pitchFamily="18" charset="0"/>
              </a:rPr>
              <a:t>là</a:t>
            </a:r>
            <a:r>
              <a:rPr lang="en-US" sz="2600" dirty="0">
                <a:solidFill>
                  <a:prstClr val="black"/>
                </a:solidFill>
                <a:latin typeface="Times New Roman" panose="02020603050405020304" pitchFamily="18" charset="0"/>
                <a:ea typeface="Times New Roman" panose="02020603050405020304" pitchFamily="18" charset="0"/>
              </a:rPr>
              <a:t> </a:t>
            </a:r>
            <a:endParaRPr lang="en-US" sz="2600" dirty="0">
              <a:solidFill>
                <a:prstClr val="black"/>
              </a:solidFill>
            </a:endParaRPr>
          </a:p>
        </p:txBody>
      </p:sp>
      <mc:AlternateContent xmlns:mc="http://schemas.openxmlformats.org/markup-compatibility/2006" xmlns:a14="http://schemas.microsoft.com/office/drawing/2010/main">
        <mc:Choice Requires="a14">
          <p:sp>
            <p:nvSpPr>
              <p:cNvPr id="14" name="Object 13">
                <a:extLst>
                  <a:ext uri="{FF2B5EF4-FFF2-40B4-BE49-F238E27FC236}">
                    <a16:creationId xmlns:a16="http://schemas.microsoft.com/office/drawing/2014/main" id="{A502436D-2300-0BCD-764D-7FED8CB82E95}"/>
                  </a:ext>
                </a:extLst>
              </p:cNvPr>
              <p:cNvSpPr txBox="1"/>
              <p:nvPr/>
            </p:nvSpPr>
            <p:spPr>
              <a:xfrm>
                <a:off x="10679142" y="3411263"/>
                <a:ext cx="767470" cy="767470"/>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4</m:t>
                          </m:r>
                        </m:num>
                        <m:den>
                          <m:r>
                            <a:rPr lang="en-US" i="1">
                              <a:solidFill>
                                <a:srgbClr val="000000"/>
                              </a:solidFill>
                              <a:latin typeface="Cambria Math" panose="02040503050406030204" pitchFamily="18" charset="0"/>
                            </a:rPr>
                            <m:t>8</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2</m:t>
                          </m:r>
                        </m:den>
                      </m:f>
                    </m:oMath>
                  </m:oMathPara>
                </a14:m>
                <a:endParaRPr lang="en-US"/>
              </a:p>
            </p:txBody>
          </p:sp>
        </mc:Choice>
        <mc:Fallback xmlns="">
          <p:sp>
            <p:nvSpPr>
              <p:cNvPr id="14" name="Object 13">
                <a:extLst>
                  <a:ext uri="{FF2B5EF4-FFF2-40B4-BE49-F238E27FC236}">
                    <a16:creationId xmlns:a16="http://schemas.microsoft.com/office/drawing/2014/main" id="{A502436D-2300-0BCD-764D-7FED8CB82E95}"/>
                  </a:ext>
                </a:extLst>
              </p:cNvPr>
              <p:cNvSpPr txBox="1">
                <a:spLocks noRot="1" noChangeAspect="1" noMove="1" noResize="1" noEditPoints="1" noAdjustHandles="1" noChangeArrowheads="1" noChangeShapeType="1" noTextEdit="1"/>
              </p:cNvSpPr>
              <p:nvPr/>
            </p:nvSpPr>
            <p:spPr>
              <a:xfrm>
                <a:off x="10679142" y="3411263"/>
                <a:ext cx="767470" cy="76747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bject 15">
                <a:extLst>
                  <a:ext uri="{FF2B5EF4-FFF2-40B4-BE49-F238E27FC236}">
                    <a16:creationId xmlns:a16="http://schemas.microsoft.com/office/drawing/2014/main" id="{AAE110D9-705A-A5E0-43FD-AA5C3CE887A5}"/>
                  </a:ext>
                </a:extLst>
              </p:cNvPr>
              <p:cNvSpPr txBox="1"/>
              <p:nvPr/>
            </p:nvSpPr>
            <p:spPr>
              <a:xfrm>
                <a:off x="10679142" y="4144327"/>
                <a:ext cx="767470" cy="767470"/>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3</m:t>
                          </m:r>
                        </m:num>
                        <m:den>
                          <m:r>
                            <a:rPr lang="en-US" i="1">
                              <a:solidFill>
                                <a:srgbClr val="000000"/>
                              </a:solidFill>
                              <a:latin typeface="Cambria Math" panose="02040503050406030204" pitchFamily="18" charset="0"/>
                            </a:rPr>
                            <m:t>6</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2</m:t>
                          </m:r>
                        </m:den>
                      </m:f>
                    </m:oMath>
                  </m:oMathPara>
                </a14:m>
                <a:endParaRPr lang="en-US"/>
              </a:p>
            </p:txBody>
          </p:sp>
        </mc:Choice>
        <mc:Fallback xmlns="">
          <p:sp>
            <p:nvSpPr>
              <p:cNvPr id="16" name="Object 15">
                <a:extLst>
                  <a:ext uri="{FF2B5EF4-FFF2-40B4-BE49-F238E27FC236}">
                    <a16:creationId xmlns:a16="http://schemas.microsoft.com/office/drawing/2014/main" id="{AAE110D9-705A-A5E0-43FD-AA5C3CE887A5}"/>
                  </a:ext>
                </a:extLst>
              </p:cNvPr>
              <p:cNvSpPr txBox="1">
                <a:spLocks noRot="1" noChangeAspect="1" noMove="1" noResize="1" noEditPoints="1" noAdjustHandles="1" noChangeArrowheads="1" noChangeShapeType="1" noTextEdit="1"/>
              </p:cNvSpPr>
              <p:nvPr/>
            </p:nvSpPr>
            <p:spPr>
              <a:xfrm>
                <a:off x="10679142" y="4144327"/>
                <a:ext cx="767470" cy="76747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bject 16">
                <a:extLst>
                  <a:ext uri="{FF2B5EF4-FFF2-40B4-BE49-F238E27FC236}">
                    <a16:creationId xmlns:a16="http://schemas.microsoft.com/office/drawing/2014/main" id="{C83F4B9E-247F-ABC0-EBC2-828E34D6BBC1}"/>
                  </a:ext>
                </a:extLst>
              </p:cNvPr>
              <p:cNvSpPr txBox="1"/>
              <p:nvPr/>
            </p:nvSpPr>
            <p:spPr>
              <a:xfrm>
                <a:off x="10602396" y="4920524"/>
                <a:ext cx="920963" cy="767470"/>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5</m:t>
                          </m:r>
                        </m:num>
                        <m:den>
                          <m:r>
                            <a:rPr lang="en-US" i="1">
                              <a:solidFill>
                                <a:srgbClr val="000000"/>
                              </a:solidFill>
                              <a:latin typeface="Cambria Math" panose="02040503050406030204" pitchFamily="18" charset="0"/>
                            </a:rPr>
                            <m:t>10</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2</m:t>
                          </m:r>
                        </m:den>
                      </m:f>
                    </m:oMath>
                  </m:oMathPara>
                </a14:m>
                <a:endParaRPr lang="en-US"/>
              </a:p>
            </p:txBody>
          </p:sp>
        </mc:Choice>
        <mc:Fallback xmlns="">
          <p:sp>
            <p:nvSpPr>
              <p:cNvPr id="17" name="Object 16">
                <a:extLst>
                  <a:ext uri="{FF2B5EF4-FFF2-40B4-BE49-F238E27FC236}">
                    <a16:creationId xmlns:a16="http://schemas.microsoft.com/office/drawing/2014/main" id="{C83F4B9E-247F-ABC0-EBC2-828E34D6BBC1}"/>
                  </a:ext>
                </a:extLst>
              </p:cNvPr>
              <p:cNvSpPr txBox="1">
                <a:spLocks noRot="1" noChangeAspect="1" noMove="1" noResize="1" noEditPoints="1" noAdjustHandles="1" noChangeArrowheads="1" noChangeShapeType="1" noTextEdit="1"/>
              </p:cNvSpPr>
              <p:nvPr/>
            </p:nvSpPr>
            <p:spPr>
              <a:xfrm>
                <a:off x="10602396" y="4920524"/>
                <a:ext cx="920963" cy="767470"/>
              </a:xfrm>
              <a:prstGeom prst="rect">
                <a:avLst/>
              </a:prstGeom>
              <a:blipFill>
                <a:blip r:embed="rId4"/>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92FE768B-4C64-2B9C-D141-B7C9499FFB50}"/>
              </a:ext>
            </a:extLst>
          </p:cNvPr>
          <p:cNvSpPr txBox="1"/>
          <p:nvPr/>
        </p:nvSpPr>
        <p:spPr>
          <a:xfrm>
            <a:off x="409480" y="5745596"/>
            <a:ext cx="11309337" cy="892552"/>
          </a:xfrm>
          <a:prstGeom prst="rect">
            <a:avLst/>
          </a:prstGeom>
          <a:noFill/>
        </p:spPr>
        <p:txBody>
          <a:bodyPr wrap="square">
            <a:spAutoFit/>
          </a:bodyPr>
          <a:lstStyle/>
          <a:p>
            <a:r>
              <a:rPr lang="en-US" sz="2600" b="1" dirty="0" err="1">
                <a:solidFill>
                  <a:prstClr val="black"/>
                </a:solidFill>
                <a:latin typeface="Times New Roman" panose="02020603050405020304" pitchFamily="18" charset="0"/>
                <a:ea typeface="Times New Roman" panose="02020603050405020304" pitchFamily="18" charset="0"/>
              </a:rPr>
              <a:t>Vậy</a:t>
            </a:r>
            <a:r>
              <a:rPr lang="en-US" sz="2600" b="1" dirty="0">
                <a:solidFill>
                  <a:prstClr val="black"/>
                </a:solidFill>
                <a:latin typeface="Times New Roman" panose="02020603050405020304" pitchFamily="18" charset="0"/>
                <a:ea typeface="Times New Roman" panose="02020603050405020304" pitchFamily="18" charset="0"/>
              </a:rPr>
              <a:t> </a:t>
            </a:r>
            <a:r>
              <a:rPr lang="en-US" sz="2600" b="1" dirty="0" err="1">
                <a:solidFill>
                  <a:prstClr val="black"/>
                </a:solidFill>
                <a:latin typeface="Times New Roman" panose="02020603050405020304" pitchFamily="18" charset="0"/>
                <a:ea typeface="Times New Roman" panose="02020603050405020304" pitchFamily="18" charset="0"/>
              </a:rPr>
              <a:t>tỉ</a:t>
            </a:r>
            <a:r>
              <a:rPr lang="en-US" sz="2600" b="1" dirty="0">
                <a:solidFill>
                  <a:prstClr val="black"/>
                </a:solidFill>
                <a:latin typeface="Times New Roman" panose="02020603050405020304" pitchFamily="18" charset="0"/>
                <a:ea typeface="Times New Roman" panose="02020603050405020304" pitchFamily="18" charset="0"/>
              </a:rPr>
              <a:t> </a:t>
            </a:r>
            <a:r>
              <a:rPr lang="en-US" sz="2600" b="1" dirty="0" err="1">
                <a:solidFill>
                  <a:prstClr val="black"/>
                </a:solidFill>
                <a:latin typeface="Times New Roman" panose="02020603050405020304" pitchFamily="18" charset="0"/>
                <a:ea typeface="Times New Roman" panose="02020603050405020304" pitchFamily="18" charset="0"/>
              </a:rPr>
              <a:t>số</a:t>
            </a:r>
            <a:r>
              <a:rPr lang="en-US" sz="2600" b="1" dirty="0">
                <a:solidFill>
                  <a:prstClr val="black"/>
                </a:solidFill>
                <a:latin typeface="Times New Roman" panose="02020603050405020304" pitchFamily="18" charset="0"/>
                <a:ea typeface="Times New Roman" panose="02020603050405020304" pitchFamily="18" charset="0"/>
              </a:rPr>
              <a:t> </a:t>
            </a:r>
            <a:r>
              <a:rPr lang="en-US" sz="2600" b="1" dirty="0" err="1">
                <a:solidFill>
                  <a:prstClr val="black"/>
                </a:solidFill>
                <a:latin typeface="Times New Roman" panose="02020603050405020304" pitchFamily="18" charset="0"/>
                <a:ea typeface="Times New Roman" panose="02020603050405020304" pitchFamily="18" charset="0"/>
              </a:rPr>
              <a:t>giữa</a:t>
            </a:r>
            <a:r>
              <a:rPr lang="en-US" sz="2600" b="1" dirty="0">
                <a:solidFill>
                  <a:prstClr val="black"/>
                </a:solidFill>
                <a:latin typeface="Times New Roman" panose="02020603050405020304" pitchFamily="18" charset="0"/>
                <a:ea typeface="Times New Roman" panose="02020603050405020304" pitchFamily="18" charset="0"/>
              </a:rPr>
              <a:t> </a:t>
            </a:r>
            <a:r>
              <a:rPr lang="en-US" sz="2600" b="1" dirty="0" err="1">
                <a:solidFill>
                  <a:prstClr val="black"/>
                </a:solidFill>
                <a:latin typeface="Times New Roman" panose="02020603050405020304" pitchFamily="18" charset="0"/>
                <a:ea typeface="Times New Roman" panose="02020603050405020304" pitchFamily="18" charset="0"/>
              </a:rPr>
              <a:t>số</a:t>
            </a:r>
            <a:r>
              <a:rPr lang="en-US" sz="2600" b="1" dirty="0">
                <a:solidFill>
                  <a:prstClr val="black"/>
                </a:solidFill>
                <a:latin typeface="Times New Roman" panose="02020603050405020304" pitchFamily="18" charset="0"/>
                <a:ea typeface="Times New Roman" panose="02020603050405020304" pitchFamily="18" charset="0"/>
              </a:rPr>
              <a:t> </a:t>
            </a:r>
            <a:r>
              <a:rPr lang="en-US" sz="2600" b="1" dirty="0" err="1">
                <a:solidFill>
                  <a:prstClr val="black"/>
                </a:solidFill>
                <a:latin typeface="Times New Roman" panose="02020603050405020304" pitchFamily="18" charset="0"/>
                <a:ea typeface="Times New Roman" panose="02020603050405020304" pitchFamily="18" charset="0"/>
              </a:rPr>
              <a:t>hình</a:t>
            </a:r>
            <a:r>
              <a:rPr lang="en-US" sz="2600" b="1" dirty="0">
                <a:solidFill>
                  <a:prstClr val="black"/>
                </a:solidFill>
                <a:latin typeface="Times New Roman" panose="02020603050405020304" pitchFamily="18" charset="0"/>
                <a:ea typeface="Times New Roman" panose="02020603050405020304" pitchFamily="18" charset="0"/>
              </a:rPr>
              <a:t> </a:t>
            </a:r>
            <a:r>
              <a:rPr lang="en-US" sz="2600" b="1" dirty="0" err="1">
                <a:solidFill>
                  <a:prstClr val="black"/>
                </a:solidFill>
                <a:latin typeface="Times New Roman" panose="02020603050405020304" pitchFamily="18" charset="0"/>
                <a:ea typeface="Times New Roman" panose="02020603050405020304" pitchFamily="18" charset="0"/>
              </a:rPr>
              <a:t>dán</a:t>
            </a:r>
            <a:r>
              <a:rPr lang="en-US" sz="2600" b="1" dirty="0">
                <a:solidFill>
                  <a:prstClr val="black"/>
                </a:solidFill>
                <a:latin typeface="Times New Roman" panose="02020603050405020304" pitchFamily="18" charset="0"/>
                <a:ea typeface="Times New Roman" panose="02020603050405020304" pitchFamily="18" charset="0"/>
              </a:rPr>
              <a:t> </a:t>
            </a:r>
            <a:r>
              <a:rPr lang="en-US" sz="2600" b="1" dirty="0" err="1">
                <a:solidFill>
                  <a:prstClr val="black"/>
                </a:solidFill>
                <a:latin typeface="Times New Roman" panose="02020603050405020304" pitchFamily="18" charset="0"/>
                <a:ea typeface="Times New Roman" panose="02020603050405020304" pitchFamily="18" charset="0"/>
              </a:rPr>
              <a:t>được</a:t>
            </a:r>
            <a:r>
              <a:rPr lang="en-US" sz="2600" b="1" dirty="0">
                <a:solidFill>
                  <a:prstClr val="black"/>
                </a:solidFill>
                <a:latin typeface="Times New Roman" panose="02020603050405020304" pitchFamily="18" charset="0"/>
                <a:ea typeface="Times New Roman" panose="02020603050405020304" pitchFamily="18" charset="0"/>
              </a:rPr>
              <a:t> </a:t>
            </a:r>
            <a:r>
              <a:rPr lang="en-US" sz="2600" b="1" dirty="0" err="1">
                <a:solidFill>
                  <a:prstClr val="black"/>
                </a:solidFill>
                <a:latin typeface="Times New Roman" panose="02020603050405020304" pitchFamily="18" charset="0"/>
                <a:ea typeface="Times New Roman" panose="02020603050405020304" pitchFamily="18" charset="0"/>
              </a:rPr>
              <a:t>thưởng</a:t>
            </a:r>
            <a:r>
              <a:rPr lang="en-US" sz="2600" b="1" dirty="0">
                <a:solidFill>
                  <a:prstClr val="black"/>
                </a:solidFill>
                <a:latin typeface="Times New Roman" panose="02020603050405020304" pitchFamily="18" charset="0"/>
                <a:ea typeface="Times New Roman" panose="02020603050405020304" pitchFamily="18" charset="0"/>
              </a:rPr>
              <a:t> </a:t>
            </a:r>
            <a:r>
              <a:rPr lang="en-US" sz="2600" b="1" dirty="0" err="1">
                <a:solidFill>
                  <a:prstClr val="black"/>
                </a:solidFill>
                <a:latin typeface="Times New Roman" panose="02020603050405020304" pitchFamily="18" charset="0"/>
                <a:ea typeface="Times New Roman" panose="02020603050405020304" pitchFamily="18" charset="0"/>
              </a:rPr>
              <a:t>và</a:t>
            </a:r>
            <a:r>
              <a:rPr lang="en-US" sz="2600" b="1" dirty="0">
                <a:solidFill>
                  <a:prstClr val="black"/>
                </a:solidFill>
                <a:latin typeface="Times New Roman" panose="02020603050405020304" pitchFamily="18" charset="0"/>
                <a:ea typeface="Times New Roman" panose="02020603050405020304" pitchFamily="18" charset="0"/>
              </a:rPr>
              <a:t> </a:t>
            </a:r>
            <a:r>
              <a:rPr lang="en-US" sz="2600" b="1" dirty="0" err="1">
                <a:solidFill>
                  <a:prstClr val="black"/>
                </a:solidFill>
                <a:latin typeface="Times New Roman" panose="02020603050405020304" pitchFamily="18" charset="0"/>
                <a:ea typeface="Times New Roman" panose="02020603050405020304" pitchFamily="18" charset="0"/>
              </a:rPr>
              <a:t>số</a:t>
            </a:r>
            <a:r>
              <a:rPr lang="en-US" sz="2600" b="1" dirty="0">
                <a:solidFill>
                  <a:prstClr val="black"/>
                </a:solidFill>
                <a:latin typeface="Times New Roman" panose="02020603050405020304" pitchFamily="18" charset="0"/>
                <a:ea typeface="Times New Roman" panose="02020603050405020304" pitchFamily="18" charset="0"/>
              </a:rPr>
              <a:t> </a:t>
            </a:r>
            <a:r>
              <a:rPr lang="en-US" sz="2600" b="1" dirty="0" err="1">
                <a:solidFill>
                  <a:prstClr val="black"/>
                </a:solidFill>
                <a:latin typeface="Times New Roman" panose="02020603050405020304" pitchFamily="18" charset="0"/>
                <a:ea typeface="Times New Roman" panose="02020603050405020304" pitchFamily="18" charset="0"/>
              </a:rPr>
              <a:t>bài</a:t>
            </a:r>
            <a:r>
              <a:rPr lang="en-US" sz="2600" b="1" dirty="0">
                <a:solidFill>
                  <a:prstClr val="black"/>
                </a:solidFill>
                <a:latin typeface="Times New Roman" panose="02020603050405020304" pitchFamily="18" charset="0"/>
                <a:ea typeface="Times New Roman" panose="02020603050405020304" pitchFamily="18" charset="0"/>
              </a:rPr>
              <a:t> </a:t>
            </a:r>
            <a:r>
              <a:rPr lang="en-US" sz="2600" b="1" dirty="0" err="1">
                <a:solidFill>
                  <a:prstClr val="black"/>
                </a:solidFill>
                <a:latin typeface="Times New Roman" panose="02020603050405020304" pitchFamily="18" charset="0"/>
                <a:ea typeface="Times New Roman" panose="02020603050405020304" pitchFamily="18" charset="0"/>
              </a:rPr>
              <a:t>toán</a:t>
            </a:r>
            <a:r>
              <a:rPr lang="en-US" sz="2600" b="1" dirty="0">
                <a:solidFill>
                  <a:prstClr val="black"/>
                </a:solidFill>
                <a:latin typeface="Times New Roman" panose="02020603050405020304" pitchFamily="18" charset="0"/>
                <a:ea typeface="Times New Roman" panose="02020603050405020304" pitchFamily="18" charset="0"/>
              </a:rPr>
              <a:t> </a:t>
            </a:r>
            <a:r>
              <a:rPr lang="en-US" sz="2600" b="1" dirty="0" err="1">
                <a:solidFill>
                  <a:prstClr val="black"/>
                </a:solidFill>
                <a:latin typeface="Times New Roman" panose="02020603050405020304" pitchFamily="18" charset="0"/>
                <a:ea typeface="Times New Roman" panose="02020603050405020304" pitchFamily="18" charset="0"/>
              </a:rPr>
              <a:t>làm</a:t>
            </a:r>
            <a:r>
              <a:rPr lang="en-US" sz="2600" b="1" dirty="0">
                <a:solidFill>
                  <a:prstClr val="black"/>
                </a:solidFill>
                <a:latin typeface="Times New Roman" panose="02020603050405020304" pitchFamily="18" charset="0"/>
                <a:ea typeface="Times New Roman" panose="02020603050405020304" pitchFamily="18" charset="0"/>
              </a:rPr>
              <a:t> </a:t>
            </a:r>
            <a:r>
              <a:rPr lang="en-US" sz="2600" b="1" dirty="0" err="1">
                <a:solidFill>
                  <a:prstClr val="black"/>
                </a:solidFill>
                <a:latin typeface="Times New Roman" panose="02020603050405020304" pitchFamily="18" charset="0"/>
                <a:ea typeface="Times New Roman" panose="02020603050405020304" pitchFamily="18" charset="0"/>
              </a:rPr>
              <a:t>được</a:t>
            </a:r>
            <a:r>
              <a:rPr lang="en-US" sz="2600" b="1" dirty="0">
                <a:solidFill>
                  <a:prstClr val="black"/>
                </a:solidFill>
                <a:latin typeface="Times New Roman" panose="02020603050405020304" pitchFamily="18" charset="0"/>
                <a:ea typeface="Times New Roman" panose="02020603050405020304" pitchFamily="18" charset="0"/>
              </a:rPr>
              <a:t> </a:t>
            </a:r>
            <a:r>
              <a:rPr lang="en-US" sz="2600" b="1" dirty="0" err="1">
                <a:solidFill>
                  <a:prstClr val="black"/>
                </a:solidFill>
                <a:latin typeface="Times New Roman" panose="02020603050405020304" pitchFamily="18" charset="0"/>
                <a:ea typeface="Times New Roman" panose="02020603050405020304" pitchFamily="18" charset="0"/>
              </a:rPr>
              <a:t>của</a:t>
            </a:r>
            <a:r>
              <a:rPr lang="en-US" sz="2600" b="1" dirty="0">
                <a:solidFill>
                  <a:prstClr val="black"/>
                </a:solidFill>
                <a:latin typeface="Times New Roman" panose="02020603050405020304" pitchFamily="18" charset="0"/>
                <a:ea typeface="Times New Roman" panose="02020603050405020304" pitchFamily="18" charset="0"/>
              </a:rPr>
              <a:t> 3 </a:t>
            </a:r>
            <a:r>
              <a:rPr lang="en-US" sz="2600" b="1" dirty="0" err="1">
                <a:solidFill>
                  <a:prstClr val="black"/>
                </a:solidFill>
                <a:latin typeface="Times New Roman" panose="02020603050405020304" pitchFamily="18" charset="0"/>
                <a:ea typeface="Times New Roman" panose="02020603050405020304" pitchFamily="18" charset="0"/>
              </a:rPr>
              <a:t>bạn</a:t>
            </a:r>
            <a:r>
              <a:rPr lang="en-US" sz="2600" b="1" dirty="0">
                <a:solidFill>
                  <a:prstClr val="black"/>
                </a:solidFill>
                <a:latin typeface="Times New Roman" panose="02020603050405020304" pitchFamily="18" charset="0"/>
                <a:ea typeface="Times New Roman" panose="02020603050405020304" pitchFamily="18" charset="0"/>
              </a:rPr>
              <a:t> </a:t>
            </a:r>
            <a:r>
              <a:rPr lang="en-US" sz="2600" b="1" dirty="0" err="1">
                <a:solidFill>
                  <a:prstClr val="black"/>
                </a:solidFill>
                <a:latin typeface="Times New Roman" panose="02020603050405020304" pitchFamily="18" charset="0"/>
                <a:ea typeface="Times New Roman" panose="02020603050405020304" pitchFamily="18" charset="0"/>
              </a:rPr>
              <a:t>đều</a:t>
            </a:r>
            <a:r>
              <a:rPr lang="en-US" sz="2600" b="1" dirty="0">
                <a:solidFill>
                  <a:prstClr val="black"/>
                </a:solidFill>
                <a:latin typeface="Times New Roman" panose="02020603050405020304" pitchFamily="18" charset="0"/>
                <a:ea typeface="Times New Roman" panose="02020603050405020304" pitchFamily="18" charset="0"/>
              </a:rPr>
              <a:t> </a:t>
            </a:r>
            <a:r>
              <a:rPr lang="en-US" sz="2600" b="1" dirty="0" err="1">
                <a:solidFill>
                  <a:prstClr val="black"/>
                </a:solidFill>
                <a:latin typeface="Times New Roman" panose="02020603050405020304" pitchFamily="18" charset="0"/>
                <a:ea typeface="Times New Roman" panose="02020603050405020304" pitchFamily="18" charset="0"/>
              </a:rPr>
              <a:t>bằng</a:t>
            </a:r>
            <a:r>
              <a:rPr lang="en-US" sz="2600" b="1" dirty="0">
                <a:solidFill>
                  <a:prstClr val="black"/>
                </a:solidFill>
                <a:latin typeface="Times New Roman" panose="02020603050405020304" pitchFamily="18" charset="0"/>
                <a:ea typeface="Times New Roman" panose="02020603050405020304" pitchFamily="18" charset="0"/>
              </a:rPr>
              <a:t> </a:t>
            </a:r>
            <a:r>
              <a:rPr lang="en-US" sz="2600" b="1" dirty="0" err="1">
                <a:solidFill>
                  <a:prstClr val="black"/>
                </a:solidFill>
                <a:latin typeface="Times New Roman" panose="02020603050405020304" pitchFamily="18" charset="0"/>
                <a:ea typeface="Times New Roman" panose="02020603050405020304" pitchFamily="18" charset="0"/>
              </a:rPr>
              <a:t>nhau</a:t>
            </a:r>
            <a:r>
              <a:rPr lang="en-US" sz="2600" b="1" dirty="0">
                <a:solidFill>
                  <a:prstClr val="black"/>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05842453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9" grpId="0"/>
      <p:bldP spid="12" grpId="0"/>
      <p:bldP spid="15"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A9A7896-D70E-4A4F-BCCF-CF1EF9850253}"/>
              </a:ext>
            </a:extLst>
          </p:cNvPr>
          <p:cNvSpPr txBox="1"/>
          <p:nvPr/>
        </p:nvSpPr>
        <p:spPr>
          <a:xfrm>
            <a:off x="644092" y="2780974"/>
            <a:ext cx="10903815" cy="769439"/>
          </a:xfrm>
          <a:prstGeom prst="rect">
            <a:avLst/>
          </a:prstGeom>
          <a:noFill/>
        </p:spPr>
        <p:txBody>
          <a:bodyPr wrap="none" lIns="91438" tIns="45719" rIns="91438" bIns="45719" rtlCol="0">
            <a:spAutoFit/>
          </a:bodyPr>
          <a:lstStyle/>
          <a:p>
            <a:pPr defTabSz="914377">
              <a:defRPr/>
            </a:pPr>
            <a:r>
              <a:rPr lang="en-US" sz="4400" b="1" dirty="0">
                <a:solidFill>
                  <a:srgbClr val="FF0000"/>
                </a:solidFill>
                <a:latin typeface="Times New Roman" pitchFamily="18" charset="0"/>
                <a:cs typeface="Times New Roman" pitchFamily="18" charset="0"/>
              </a:rPr>
              <a:t>HOẠT ĐỘNG HÌNH THÀNH KIẾN THỨC</a:t>
            </a:r>
          </a:p>
        </p:txBody>
      </p:sp>
    </p:spTree>
    <p:extLst>
      <p:ext uri="{BB962C8B-B14F-4D97-AF65-F5344CB8AC3E}">
        <p14:creationId xmlns:p14="http://schemas.microsoft.com/office/powerpoint/2010/main" val="3166911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9A7896-D70E-4A4F-BCCF-CF1EF9850253}"/>
              </a:ext>
            </a:extLst>
          </p:cNvPr>
          <p:cNvSpPr txBox="1"/>
          <p:nvPr/>
        </p:nvSpPr>
        <p:spPr>
          <a:xfrm>
            <a:off x="3211801" y="1309825"/>
            <a:ext cx="2412821" cy="887534"/>
          </a:xfrm>
          <a:prstGeom prst="rect">
            <a:avLst/>
          </a:prstGeom>
        </p:spPr>
        <p:txBody>
          <a:bodyPr vert="horz" lIns="91440" tIns="45720" rIns="91440" bIns="45720" rtlCol="0" anchor="t">
            <a:normAutofit/>
          </a:bodyPr>
          <a:lstStyle/>
          <a:p>
            <a:pPr marL="0" marR="0" lvl="0" indent="0" fontAlgn="auto">
              <a:lnSpc>
                <a:spcPct val="90000"/>
              </a:lnSpc>
              <a:spcBef>
                <a:spcPct val="0"/>
              </a:spcBef>
              <a:spcAft>
                <a:spcPts val="600"/>
              </a:spcAft>
              <a:buClrTx/>
              <a:buSzTx/>
              <a:tabLst/>
              <a:defRPr/>
            </a:pPr>
            <a:r>
              <a:rPr lang="en-US" sz="4000" b="1" kern="1200" dirty="0">
                <a:solidFill>
                  <a:schemeClr val="tx1"/>
                </a:solidFill>
                <a:latin typeface="Amasis MT Pro Black" panose="020F0502020204030204" pitchFamily="18" charset="0"/>
                <a:ea typeface="+mj-ea"/>
                <a:cs typeface="+mj-cs"/>
              </a:rPr>
              <a:t>THỂ LỆ</a:t>
            </a:r>
            <a:endParaRPr kumimoji="0" lang="en-US" sz="4000" b="1" i="0" u="none" strike="noStrike" kern="1200" cap="none" spc="0" normalizeH="0" baseline="0" noProof="0" dirty="0">
              <a:ln>
                <a:noFill/>
              </a:ln>
              <a:solidFill>
                <a:schemeClr val="tx1"/>
              </a:solidFill>
              <a:effectLst/>
              <a:uLnTx/>
              <a:uFillTx/>
              <a:latin typeface="Amasis MT Pro Black" panose="020F0502020204030204" pitchFamily="18" charset="0"/>
              <a:ea typeface="+mj-ea"/>
              <a:cs typeface="+mj-cs"/>
            </a:endParaRPr>
          </a:p>
        </p:txBody>
      </p:sp>
      <p:sp>
        <p:nvSpPr>
          <p:cNvPr id="3" name="TextBox 2">
            <a:extLst>
              <a:ext uri="{FF2B5EF4-FFF2-40B4-BE49-F238E27FC236}">
                <a16:creationId xmlns:a16="http://schemas.microsoft.com/office/drawing/2014/main" id="{7C229369-F596-4F34-7A9B-98183C3B8562}"/>
              </a:ext>
            </a:extLst>
          </p:cNvPr>
          <p:cNvSpPr txBox="1"/>
          <p:nvPr/>
        </p:nvSpPr>
        <p:spPr>
          <a:xfrm>
            <a:off x="244549" y="2068318"/>
            <a:ext cx="8452884" cy="630369"/>
          </a:xfrm>
          <a:prstGeom prst="rect">
            <a:avLst/>
          </a:prstGeom>
        </p:spPr>
        <p:txBody>
          <a:bodyPr vert="horz" lIns="91440" tIns="45720" rIns="91440" bIns="45720" rtlCol="0">
            <a:noAutofit/>
          </a:bodyPr>
          <a:lstStyle/>
          <a:p>
            <a:pPr marR="0" lvl="0" fontAlgn="auto">
              <a:lnSpc>
                <a:spcPct val="90000"/>
              </a:lnSpc>
              <a:spcBef>
                <a:spcPts val="0"/>
              </a:spcBef>
              <a:spcAft>
                <a:spcPts val="600"/>
              </a:spcAft>
              <a:buClrTx/>
              <a:buSzTx/>
              <a:tabLst/>
              <a:defRPr/>
            </a:pPr>
            <a:r>
              <a:rPr lang="en-US" sz="2400" b="1" dirty="0" err="1">
                <a:solidFill>
                  <a:schemeClr val="tx1">
                    <a:alpha val="55000"/>
                  </a:schemeClr>
                </a:solidFill>
                <a:latin typeface="Times New Roman" panose="02020603050405020304" pitchFamily="18" charset="0"/>
                <a:cs typeface="Times New Roman" panose="02020603050405020304" pitchFamily="18" charset="0"/>
              </a:rPr>
              <a:t>Các</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bạn</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có</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biết</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món</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ăn</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khoái</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khẩu</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của</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gấu</a:t>
            </a:r>
            <a:r>
              <a:rPr lang="en-US" sz="2400" b="1" dirty="0">
                <a:solidFill>
                  <a:schemeClr val="tx1">
                    <a:alpha val="55000"/>
                  </a:schemeClr>
                </a:solidFill>
                <a:latin typeface="Times New Roman" panose="02020603050405020304" pitchFamily="18" charset="0"/>
                <a:cs typeface="Times New Roman" panose="02020603050405020304" pitchFamily="18" charset="0"/>
              </a:rPr>
              <a:t> Pooh </a:t>
            </a:r>
            <a:r>
              <a:rPr lang="en-US" sz="2400" b="1" dirty="0" err="1">
                <a:solidFill>
                  <a:schemeClr val="tx1">
                    <a:alpha val="55000"/>
                  </a:schemeClr>
                </a:solidFill>
                <a:latin typeface="Times New Roman" panose="02020603050405020304" pitchFamily="18" charset="0"/>
                <a:cs typeface="Times New Roman" panose="02020603050405020304" pitchFamily="18" charset="0"/>
              </a:rPr>
              <a:t>là</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gì</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không</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p>
        </p:txBody>
      </p:sp>
      <p:pic>
        <p:nvPicPr>
          <p:cNvPr id="2" name="Picture 2" descr="D:\NHO\SILE PP\tro choi\animpoohhoneydance.gif">
            <a:hlinkClick r:id="" action="ppaction://noaction"/>
            <a:extLst>
              <a:ext uri="{FF2B5EF4-FFF2-40B4-BE49-F238E27FC236}">
                <a16:creationId xmlns:a16="http://schemas.microsoft.com/office/drawing/2014/main" id="{3A6EFDFC-6B98-2DCA-8E3A-084CA89ACA25}"/>
              </a:ext>
            </a:extLst>
          </p:cNvPr>
          <p:cNvPicPr>
            <a:picLocks noChangeAspect="1" noChangeArrowheads="1" noCrop="1"/>
          </p:cNvPicPr>
          <p:nvPr/>
        </p:nvPicPr>
        <p:blipFill>
          <a:blip r:embed="rId3" cstate="print">
            <a:extLst>
              <a:ext uri="{28A0092B-C50C-407E-A947-70E740481C1C}">
                <a14:useLocalDpi xmlns:a14="http://schemas.microsoft.com/office/drawing/2010/main"/>
              </a:ext>
            </a:extLst>
          </a:blip>
          <a:stretch>
            <a:fillRect/>
          </a:stretch>
        </p:blipFill>
        <p:spPr bwMode="auto">
          <a:xfrm>
            <a:off x="8186068" y="1711239"/>
            <a:ext cx="2862935" cy="34355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10597B-29D1-6DC6-71A1-DD1470A331CD}"/>
              </a:ext>
            </a:extLst>
          </p:cNvPr>
          <p:cNvSpPr txBox="1"/>
          <p:nvPr/>
        </p:nvSpPr>
        <p:spPr>
          <a:xfrm>
            <a:off x="615032" y="2955852"/>
            <a:ext cx="7571035" cy="3179134"/>
          </a:xfrm>
          <a:prstGeom prst="rect">
            <a:avLst/>
          </a:prstGeom>
        </p:spPr>
        <p:txBody>
          <a:bodyPr vert="horz" lIns="91440" tIns="45720" rIns="91440" bIns="45720" rtlCol="0">
            <a:noAutofit/>
          </a:bodyPr>
          <a:lstStyle/>
          <a:p>
            <a:pPr marR="0" lvl="0" algn="just" fontAlgn="auto">
              <a:buClrTx/>
              <a:buSzTx/>
              <a:tabLst/>
              <a:defRPr/>
            </a:pPr>
            <a:r>
              <a:rPr lang="en-US" sz="2400" b="1" dirty="0" err="1">
                <a:solidFill>
                  <a:schemeClr val="tx1">
                    <a:alpha val="55000"/>
                  </a:schemeClr>
                </a:solidFill>
                <a:latin typeface="Times New Roman" panose="02020603050405020304" pitchFamily="18" charset="0"/>
                <a:cs typeface="Times New Roman" panose="02020603050405020304" pitchFamily="18" charset="0"/>
              </a:rPr>
              <a:t>Hôm</a:t>
            </a:r>
            <a:r>
              <a:rPr lang="en-US" sz="2400" b="1" dirty="0">
                <a:solidFill>
                  <a:schemeClr val="tx1">
                    <a:alpha val="55000"/>
                  </a:schemeClr>
                </a:solidFill>
                <a:latin typeface="Times New Roman" panose="02020603050405020304" pitchFamily="18" charset="0"/>
                <a:cs typeface="Times New Roman" panose="02020603050405020304" pitchFamily="18" charset="0"/>
              </a:rPr>
              <a:t> nay Pooh </a:t>
            </a:r>
            <a:r>
              <a:rPr lang="en-US" sz="2400" b="1" dirty="0" err="1">
                <a:solidFill>
                  <a:schemeClr val="tx1">
                    <a:alpha val="55000"/>
                  </a:schemeClr>
                </a:solidFill>
                <a:latin typeface="Times New Roman" panose="02020603050405020304" pitchFamily="18" charset="0"/>
                <a:cs typeface="Times New Roman" panose="02020603050405020304" pitchFamily="18" charset="0"/>
              </a:rPr>
              <a:t>ra</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ngoài</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tìm</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mật</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ong</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và</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tìm</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thấy</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rất</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nhiều</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mật</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nhưng</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để</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lấy</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được</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mật</a:t>
            </a:r>
            <a:r>
              <a:rPr lang="en-US" sz="2400" b="1" dirty="0">
                <a:solidFill>
                  <a:schemeClr val="tx1">
                    <a:alpha val="55000"/>
                  </a:schemeClr>
                </a:solidFill>
                <a:latin typeface="Times New Roman" panose="02020603050405020304" pitchFamily="18" charset="0"/>
                <a:cs typeface="Times New Roman" panose="02020603050405020304" pitchFamily="18" charset="0"/>
              </a:rPr>
              <a:t> Pooh </a:t>
            </a:r>
            <a:r>
              <a:rPr lang="en-US" sz="2400" b="1" dirty="0" err="1">
                <a:solidFill>
                  <a:schemeClr val="tx1">
                    <a:alpha val="55000"/>
                  </a:schemeClr>
                </a:solidFill>
                <a:latin typeface="Times New Roman" panose="02020603050405020304" pitchFamily="18" charset="0"/>
                <a:cs typeface="Times New Roman" panose="02020603050405020304" pitchFamily="18" charset="0"/>
              </a:rPr>
              <a:t>phải</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vượt</a:t>
            </a:r>
            <a:r>
              <a:rPr lang="en-US" sz="2400" b="1" dirty="0">
                <a:solidFill>
                  <a:schemeClr val="tx1">
                    <a:alpha val="55000"/>
                  </a:schemeClr>
                </a:solidFill>
                <a:latin typeface="Times New Roman" panose="02020603050405020304" pitchFamily="18" charset="0"/>
                <a:cs typeface="Times New Roman" panose="02020603050405020304" pitchFamily="18" charset="0"/>
              </a:rPr>
              <a:t> qua 4 </a:t>
            </a:r>
            <a:r>
              <a:rPr lang="en-US" sz="2400" b="1" dirty="0" err="1">
                <a:solidFill>
                  <a:schemeClr val="tx1">
                    <a:alpha val="55000"/>
                  </a:schemeClr>
                </a:solidFill>
                <a:latin typeface="Times New Roman" panose="02020603050405020304" pitchFamily="18" charset="0"/>
                <a:cs typeface="Times New Roman" panose="02020603050405020304" pitchFamily="18" charset="0"/>
              </a:rPr>
              <a:t>chướng</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ngại</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vật</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Bạn</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hãy</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giúp</a:t>
            </a:r>
            <a:r>
              <a:rPr lang="en-US" sz="2400" b="1" dirty="0">
                <a:solidFill>
                  <a:schemeClr val="tx1">
                    <a:alpha val="55000"/>
                  </a:schemeClr>
                </a:solidFill>
                <a:latin typeface="Times New Roman" panose="02020603050405020304" pitchFamily="18" charset="0"/>
                <a:cs typeface="Times New Roman" panose="02020603050405020304" pitchFamily="18" charset="0"/>
              </a:rPr>
              <a:t> Pooh </a:t>
            </a:r>
            <a:r>
              <a:rPr lang="en-US" sz="2400" b="1" dirty="0" err="1">
                <a:solidFill>
                  <a:schemeClr val="tx1">
                    <a:alpha val="55000"/>
                  </a:schemeClr>
                </a:solidFill>
                <a:latin typeface="Times New Roman" panose="02020603050405020304" pitchFamily="18" charset="0"/>
                <a:cs typeface="Times New Roman" panose="02020603050405020304" pitchFamily="18" charset="0"/>
              </a:rPr>
              <a:t>vượt</a:t>
            </a:r>
            <a:r>
              <a:rPr lang="en-US" sz="2400" b="1" dirty="0">
                <a:solidFill>
                  <a:schemeClr val="tx1">
                    <a:alpha val="55000"/>
                  </a:schemeClr>
                </a:solidFill>
                <a:latin typeface="Times New Roman" panose="02020603050405020304" pitchFamily="18" charset="0"/>
                <a:cs typeface="Times New Roman" panose="02020603050405020304" pitchFamily="18" charset="0"/>
              </a:rPr>
              <a:t> qua </a:t>
            </a:r>
            <a:r>
              <a:rPr lang="en-US" sz="2400" b="1" dirty="0" err="1">
                <a:solidFill>
                  <a:schemeClr val="tx1">
                    <a:alpha val="55000"/>
                  </a:schemeClr>
                </a:solidFill>
                <a:latin typeface="Times New Roman" panose="02020603050405020304" pitchFamily="18" charset="0"/>
                <a:cs typeface="Times New Roman" panose="02020603050405020304" pitchFamily="18" charset="0"/>
              </a:rPr>
              <a:t>chướng</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ngại</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vật</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bằng</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cách</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trả</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lời</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mỗi</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câu</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hỏi</a:t>
            </a:r>
            <a:r>
              <a:rPr lang="en-US" sz="2400" b="1" dirty="0">
                <a:solidFill>
                  <a:schemeClr val="tx1">
                    <a:alpha val="55000"/>
                  </a:schemeClr>
                </a:solidFill>
                <a:latin typeface="Times New Roman" panose="02020603050405020304" pitchFamily="18" charset="0"/>
                <a:cs typeface="Times New Roman" panose="02020603050405020304" pitchFamily="18" charset="0"/>
              </a:rPr>
              <a:t> ở </a:t>
            </a:r>
            <a:r>
              <a:rPr lang="en-US" sz="2400" b="1" dirty="0" err="1">
                <a:solidFill>
                  <a:schemeClr val="tx1">
                    <a:alpha val="55000"/>
                  </a:schemeClr>
                </a:solidFill>
                <a:latin typeface="Times New Roman" panose="02020603050405020304" pitchFamily="18" charset="0"/>
                <a:cs typeface="Times New Roman" panose="02020603050405020304" pitchFamily="18" charset="0"/>
              </a:rPr>
              <a:t>từng</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chướng</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ngại</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vật</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nhé</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Mỗi</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câu</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hỏi</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bạn</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có</a:t>
            </a:r>
            <a:r>
              <a:rPr lang="en-US" sz="2400" b="1" dirty="0">
                <a:solidFill>
                  <a:schemeClr val="tx1">
                    <a:alpha val="55000"/>
                  </a:schemeClr>
                </a:solidFill>
                <a:latin typeface="Times New Roman" panose="02020603050405020304" pitchFamily="18" charset="0"/>
                <a:cs typeface="Times New Roman" panose="02020603050405020304" pitchFamily="18" charset="0"/>
              </a:rPr>
              <a:t> 1 </a:t>
            </a:r>
            <a:r>
              <a:rPr lang="en-US" sz="2400" b="1" dirty="0" err="1">
                <a:solidFill>
                  <a:schemeClr val="tx1">
                    <a:alpha val="55000"/>
                  </a:schemeClr>
                </a:solidFill>
                <a:latin typeface="Times New Roman" panose="02020603050405020304" pitchFamily="18" charset="0"/>
                <a:cs typeface="Times New Roman" panose="02020603050405020304" pitchFamily="18" charset="0"/>
              </a:rPr>
              <a:t>phút</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để</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suy</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nghĩ</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Hết</a:t>
            </a:r>
            <a:r>
              <a:rPr lang="en-US" sz="2400" b="1" dirty="0">
                <a:solidFill>
                  <a:schemeClr val="tx1">
                    <a:alpha val="55000"/>
                  </a:schemeClr>
                </a:solidFill>
                <a:latin typeface="Times New Roman" panose="02020603050405020304" pitchFamily="18" charset="0"/>
                <a:cs typeface="Times New Roman" panose="02020603050405020304" pitchFamily="18" charset="0"/>
              </a:rPr>
              <a:t> 1 </a:t>
            </a:r>
            <a:r>
              <a:rPr lang="en-US" sz="2400" b="1" dirty="0" err="1">
                <a:solidFill>
                  <a:schemeClr val="tx1">
                    <a:alpha val="55000"/>
                  </a:schemeClr>
                </a:solidFill>
                <a:latin typeface="Times New Roman" panose="02020603050405020304" pitchFamily="18" charset="0"/>
                <a:cs typeface="Times New Roman" panose="02020603050405020304" pitchFamily="18" charset="0"/>
              </a:rPr>
              <a:t>phút</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bạn</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đưa</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ra</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đáp</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án</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đúng</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sẽ</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giúp</a:t>
            </a:r>
            <a:r>
              <a:rPr lang="en-US" sz="2400" b="1" dirty="0">
                <a:solidFill>
                  <a:schemeClr val="tx1">
                    <a:alpha val="55000"/>
                  </a:schemeClr>
                </a:solidFill>
                <a:latin typeface="Times New Roman" panose="02020603050405020304" pitchFamily="18" charset="0"/>
                <a:cs typeface="Times New Roman" panose="02020603050405020304" pitchFamily="18" charset="0"/>
              </a:rPr>
              <a:t> Pooh </a:t>
            </a:r>
            <a:r>
              <a:rPr lang="en-US" sz="2400" b="1" dirty="0" err="1">
                <a:solidFill>
                  <a:schemeClr val="tx1">
                    <a:alpha val="55000"/>
                  </a:schemeClr>
                </a:solidFill>
                <a:latin typeface="Times New Roman" panose="02020603050405020304" pitchFamily="18" charset="0"/>
                <a:cs typeface="Times New Roman" panose="02020603050405020304" pitchFamily="18" charset="0"/>
              </a:rPr>
              <a:t>vượt</a:t>
            </a:r>
            <a:r>
              <a:rPr lang="en-US" sz="2400" b="1" dirty="0">
                <a:solidFill>
                  <a:schemeClr val="tx1">
                    <a:alpha val="55000"/>
                  </a:schemeClr>
                </a:solidFill>
                <a:latin typeface="Times New Roman" panose="02020603050405020304" pitchFamily="18" charset="0"/>
                <a:cs typeface="Times New Roman" panose="02020603050405020304" pitchFamily="18" charset="0"/>
              </a:rPr>
              <a:t> qua </a:t>
            </a:r>
            <a:r>
              <a:rPr lang="en-US" sz="2400" b="1" dirty="0" err="1">
                <a:solidFill>
                  <a:schemeClr val="tx1">
                    <a:alpha val="55000"/>
                  </a:schemeClr>
                </a:solidFill>
                <a:latin typeface="Times New Roman" panose="02020603050405020304" pitchFamily="18" charset="0"/>
                <a:cs typeface="Times New Roman" panose="02020603050405020304" pitchFamily="18" charset="0"/>
              </a:rPr>
              <a:t>chướng</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ngại</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vật</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đáp</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án</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sai</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thì</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bạn</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khác</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có</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quyền</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trả</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lời</a:t>
            </a:r>
            <a:r>
              <a:rPr lang="en-US" sz="2400" b="1" dirty="0">
                <a:solidFill>
                  <a:schemeClr val="tx1">
                    <a:alpha val="55000"/>
                  </a:schemeClr>
                </a:solidFill>
                <a:latin typeface="Times New Roman" panose="02020603050405020304" pitchFamily="18" charset="0"/>
                <a:cs typeface="Times New Roman" panose="02020603050405020304" pitchFamily="18" charset="0"/>
              </a:rPr>
              <a:t> </a:t>
            </a:r>
            <a:r>
              <a:rPr lang="en-US" sz="2400" b="1" dirty="0" err="1">
                <a:solidFill>
                  <a:schemeClr val="tx1">
                    <a:alpha val="55000"/>
                  </a:schemeClr>
                </a:solidFill>
                <a:latin typeface="Times New Roman" panose="02020603050405020304" pitchFamily="18" charset="0"/>
                <a:cs typeface="Times New Roman" panose="02020603050405020304" pitchFamily="18" charset="0"/>
              </a:rPr>
              <a:t>thay</a:t>
            </a:r>
            <a:r>
              <a:rPr lang="en-US" sz="2400" b="1" dirty="0">
                <a:solidFill>
                  <a:schemeClr val="tx1">
                    <a:alpha val="55000"/>
                  </a:schemeClr>
                </a:solidFill>
                <a:latin typeface="Times New Roman" panose="02020603050405020304" pitchFamily="18" charset="0"/>
                <a:cs typeface="Times New Roman" panose="02020603050405020304" pitchFamily="18" charset="0"/>
              </a:rPr>
              <a:t>.</a:t>
            </a:r>
            <a:endParaRPr kumimoji="0" lang="en-US" sz="2400" b="1" i="0" u="none" strike="noStrike" cap="none" spc="0" normalizeH="0" baseline="0" noProof="0" dirty="0">
              <a:ln>
                <a:noFill/>
              </a:ln>
              <a:solidFill>
                <a:schemeClr val="tx1">
                  <a:alpha val="55000"/>
                </a:scheme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01598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33CF89C0-2A4F-526F-5621-AAD9FC2D62E3}"/>
              </a:ext>
            </a:extLst>
          </p:cNvPr>
          <p:cNvSpPr/>
          <p:nvPr/>
        </p:nvSpPr>
        <p:spPr>
          <a:xfrm>
            <a:off x="263841" y="3675856"/>
            <a:ext cx="4170999" cy="1118048"/>
          </a:xfrm>
          <a:prstGeom prst="ellipse">
            <a:avLst/>
          </a:prstGeom>
          <a:noFill/>
          <a:ln w="28575">
            <a:solidFill>
              <a:srgbClr val="7030A0"/>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Arrow: Pentagon 3">
            <a:extLst>
              <a:ext uri="{FF2B5EF4-FFF2-40B4-BE49-F238E27FC236}">
                <a16:creationId xmlns:a16="http://schemas.microsoft.com/office/drawing/2014/main" id="{A9F1BA84-4C61-9674-E06C-88014775A9F5}"/>
              </a:ext>
            </a:extLst>
          </p:cNvPr>
          <p:cNvSpPr/>
          <p:nvPr/>
        </p:nvSpPr>
        <p:spPr>
          <a:xfrm flipH="1">
            <a:off x="0" y="101089"/>
            <a:ext cx="2819400" cy="765686"/>
          </a:xfrm>
          <a:prstGeom prst="homePlate">
            <a:avLst/>
          </a:prstGeom>
          <a:solidFill>
            <a:srgbClr val="008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FF00"/>
                </a:solidFill>
                <a:latin typeface="Times New Roman" panose="02020603050405020304" pitchFamily="18" charset="0"/>
                <a:cs typeface="Times New Roman" panose="02020603050405020304" pitchFamily="18" charset="0"/>
              </a:rPr>
              <a:t>ĐẶT VẤN ĐỀ</a:t>
            </a:r>
          </a:p>
        </p:txBody>
      </p:sp>
      <p:sp>
        <p:nvSpPr>
          <p:cNvPr id="6" name="TextBox 5">
            <a:extLst>
              <a:ext uri="{FF2B5EF4-FFF2-40B4-BE49-F238E27FC236}">
                <a16:creationId xmlns:a16="http://schemas.microsoft.com/office/drawing/2014/main" id="{ED0AA014-C361-1E2C-2CA4-8705F54EA343}"/>
              </a:ext>
            </a:extLst>
          </p:cNvPr>
          <p:cNvSpPr txBox="1"/>
          <p:nvPr/>
        </p:nvSpPr>
        <p:spPr>
          <a:xfrm>
            <a:off x="3035169" y="866775"/>
            <a:ext cx="7800975" cy="954107"/>
          </a:xfrm>
          <a:prstGeom prst="rect">
            <a:avLst/>
          </a:prstGeom>
          <a:solidFill>
            <a:schemeClr val="accent2">
              <a:lumMod val="40000"/>
              <a:lumOff val="60000"/>
            </a:schemeClr>
          </a:solidFill>
          <a:ln w="34925">
            <a:noFill/>
            <a:prstDash val="dash"/>
          </a:ln>
        </p:spPr>
        <p:txBody>
          <a:bodyPr wrap="square">
            <a:spAutoFit/>
          </a:bodyPr>
          <a:lstStyle/>
          <a:p>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1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2?</a:t>
            </a:r>
          </a:p>
          <a:p>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thêm</a:t>
            </a:r>
            <a:r>
              <a:rPr lang="en-US" sz="2800" dirty="0">
                <a:solidFill>
                  <a:prstClr val="black"/>
                </a:solidFill>
                <a:latin typeface="Times New Roman" panose="02020603050405020304" pitchFamily="18" charset="0"/>
                <a:cs typeface="Times New Roman" panose="02020603050405020304" pitchFamily="18" charset="0"/>
              </a:rPr>
              <a:t> 3 </a:t>
            </a:r>
            <a:r>
              <a:rPr lang="en-US" sz="2800" dirty="0" err="1">
                <a:solidFill>
                  <a:prstClr val="black"/>
                </a:solidFill>
                <a:latin typeface="Times New Roman" panose="02020603050405020304" pitchFamily="18" charset="0"/>
                <a:cs typeface="Times New Roman" panose="02020603050405020304" pitchFamily="18" charset="0"/>
              </a:rPr>
              <a:t>tỉ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1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2?</a:t>
            </a:r>
          </a:p>
        </p:txBody>
      </p:sp>
      <p:sp>
        <p:nvSpPr>
          <p:cNvPr id="8" name="TextBox 7">
            <a:extLst>
              <a:ext uri="{FF2B5EF4-FFF2-40B4-BE49-F238E27FC236}">
                <a16:creationId xmlns:a16="http://schemas.microsoft.com/office/drawing/2014/main" id="{6905B83D-C709-D8D1-2230-3216ED3C5061}"/>
              </a:ext>
            </a:extLst>
          </p:cNvPr>
          <p:cNvSpPr txBox="1"/>
          <p:nvPr/>
        </p:nvSpPr>
        <p:spPr>
          <a:xfrm>
            <a:off x="579119" y="2264405"/>
            <a:ext cx="1733550" cy="492443"/>
          </a:xfrm>
          <a:prstGeom prst="rect">
            <a:avLst/>
          </a:prstGeom>
          <a:noFill/>
        </p:spPr>
        <p:txBody>
          <a:bodyPr wrap="squar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Giải</a:t>
            </a:r>
            <a:endParaRPr lang="en-US" sz="26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Object 2">
                <a:extLst>
                  <a:ext uri="{FF2B5EF4-FFF2-40B4-BE49-F238E27FC236}">
                    <a16:creationId xmlns:a16="http://schemas.microsoft.com/office/drawing/2014/main" id="{E39B6107-6F71-8971-6155-7E591BF39739}"/>
                  </a:ext>
                </a:extLst>
              </p:cNvPr>
              <p:cNvSpPr txBox="1"/>
              <p:nvPr/>
            </p:nvSpPr>
            <p:spPr bwMode="auto">
              <a:xfrm>
                <a:off x="3429365" y="2739890"/>
                <a:ext cx="322262" cy="83026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2</m:t>
                          </m:r>
                        </m:den>
                      </m:f>
                    </m:oMath>
                  </m:oMathPara>
                </a14:m>
                <a:endParaRPr lang="en-US"/>
              </a:p>
            </p:txBody>
          </p:sp>
        </mc:Choice>
        <mc:Fallback xmlns="">
          <p:sp>
            <p:nvSpPr>
              <p:cNvPr id="3" name="Object 2">
                <a:extLst>
                  <a:ext uri="{FF2B5EF4-FFF2-40B4-BE49-F238E27FC236}">
                    <a16:creationId xmlns:a16="http://schemas.microsoft.com/office/drawing/2014/main" id="{E39B6107-6F71-8971-6155-7E591BF39739}"/>
                  </a:ext>
                </a:extLst>
              </p:cNvPr>
              <p:cNvSpPr txBox="1">
                <a:spLocks noRot="1" noChangeAspect="1" noMove="1" noResize="1" noEditPoints="1" noAdjustHandles="1" noChangeArrowheads="1" noChangeShapeType="1" noTextEdit="1"/>
              </p:cNvSpPr>
              <p:nvPr/>
            </p:nvSpPr>
            <p:spPr bwMode="auto">
              <a:xfrm>
                <a:off x="3429365" y="2739890"/>
                <a:ext cx="322262" cy="830262"/>
              </a:xfrm>
              <a:prstGeom prst="rect">
                <a:avLst/>
              </a:prstGeom>
              <a:blipFill>
                <a:blip r:embed="rId2"/>
                <a:stretch>
                  <a:fillRect/>
                </a:stretch>
              </a:blipFill>
            </p:spPr>
            <p:txBody>
              <a:bodyPr/>
              <a:lstStyle/>
              <a:p>
                <a:r>
                  <a:rPr lang="en-US">
                    <a:noFill/>
                  </a:rPr>
                  <a:t> </a:t>
                </a:r>
              </a:p>
            </p:txBody>
          </p:sp>
        </mc:Fallback>
      </mc:AlternateContent>
      <p:sp>
        <p:nvSpPr>
          <p:cNvPr id="9" name="Arrow: Up 8">
            <a:extLst>
              <a:ext uri="{FF2B5EF4-FFF2-40B4-BE49-F238E27FC236}">
                <a16:creationId xmlns:a16="http://schemas.microsoft.com/office/drawing/2014/main" id="{9413DE53-940B-8CC4-F942-9279BDEAEB07}"/>
              </a:ext>
            </a:extLst>
          </p:cNvPr>
          <p:cNvSpPr/>
          <p:nvPr/>
        </p:nvSpPr>
        <p:spPr>
          <a:xfrm rot="5400000">
            <a:off x="5106926" y="3574336"/>
            <a:ext cx="148091" cy="13723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a:extLst>
              <a:ext uri="{FF2B5EF4-FFF2-40B4-BE49-F238E27FC236}">
                <a16:creationId xmlns:a16="http://schemas.microsoft.com/office/drawing/2014/main" id="{CB8FB125-697B-DC67-AF75-536A9C69B5AA}"/>
              </a:ext>
            </a:extLst>
          </p:cNvPr>
          <p:cNvSpPr txBox="1"/>
          <p:nvPr/>
        </p:nvSpPr>
        <p:spPr>
          <a:xfrm>
            <a:off x="6096000" y="3998921"/>
            <a:ext cx="5054560"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Dãy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tỉ</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bằng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15B0465-3FED-516F-D89A-187EA537D8FD}"/>
              </a:ext>
            </a:extLst>
          </p:cNvPr>
          <p:cNvSpPr txBox="1"/>
          <p:nvPr/>
        </p:nvSpPr>
        <p:spPr>
          <a:xfrm>
            <a:off x="609965" y="2790951"/>
            <a:ext cx="2819400" cy="523220"/>
          </a:xfrm>
          <a:prstGeom prst="rect">
            <a:avLst/>
          </a:prstGeom>
          <a:noFill/>
        </p:spPr>
        <p:txBody>
          <a:bodyPr wrap="square">
            <a:spAutoFit/>
          </a:bodyPr>
          <a:lstStyle/>
          <a:p>
            <a:r>
              <a:rPr lang="en-US" sz="2800" dirty="0" err="1">
                <a:solidFill>
                  <a:prstClr val="black"/>
                </a:solidFill>
                <a:latin typeface="Times New Roman" panose="02020603050405020304" pitchFamily="18" charset="0"/>
                <a:ea typeface="Times New Roman" panose="02020603050405020304" pitchFamily="18" charset="0"/>
              </a:rPr>
              <a:t>Tỉ</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số</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1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2 </a:t>
            </a:r>
            <a:r>
              <a:rPr lang="en-US" sz="2800" dirty="0" err="1">
                <a:solidFill>
                  <a:prstClr val="black"/>
                </a:solidFill>
                <a:latin typeface="Times New Roman" panose="02020603050405020304" pitchFamily="18" charset="0"/>
                <a:ea typeface="Times New Roman" panose="02020603050405020304" pitchFamily="18" charset="0"/>
              </a:rPr>
              <a:t>là</a:t>
            </a:r>
            <a:r>
              <a:rPr lang="en-US" sz="2800" dirty="0">
                <a:solidFill>
                  <a:prstClr val="black"/>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mc:AlternateContent xmlns:mc="http://schemas.openxmlformats.org/markup-compatibility/2006" xmlns:a14="http://schemas.microsoft.com/office/drawing/2010/main">
        <mc:Choice Requires="a14">
          <p:sp>
            <p:nvSpPr>
              <p:cNvPr id="18" name="Object 17">
                <a:extLst>
                  <a:ext uri="{FF2B5EF4-FFF2-40B4-BE49-F238E27FC236}">
                    <a16:creationId xmlns:a16="http://schemas.microsoft.com/office/drawing/2014/main" id="{75E0201C-4DB5-9C3D-8B58-A1935CAEA440}"/>
                  </a:ext>
                </a:extLst>
              </p:cNvPr>
              <p:cNvSpPr txBox="1"/>
              <p:nvPr/>
            </p:nvSpPr>
            <p:spPr bwMode="auto">
              <a:xfrm>
                <a:off x="749823" y="3830648"/>
                <a:ext cx="2840673" cy="859768"/>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2</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3</m:t>
                          </m:r>
                        </m:num>
                        <m:den>
                          <m:r>
                            <a:rPr lang="en-US" i="1">
                              <a:solidFill>
                                <a:srgbClr val="000000"/>
                              </a:solidFill>
                              <a:latin typeface="Cambria Math" panose="02040503050406030204" pitchFamily="18" charset="0"/>
                            </a:rPr>
                            <m:t>6</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−4</m:t>
                          </m:r>
                        </m:num>
                        <m:den>
                          <m:r>
                            <a:rPr lang="en-US" i="1">
                              <a:solidFill>
                                <a:srgbClr val="000000"/>
                              </a:solidFill>
                              <a:latin typeface="Cambria Math" panose="02040503050406030204" pitchFamily="18" charset="0"/>
                            </a:rPr>
                            <m:t>−8</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10</m:t>
                          </m:r>
                        </m:num>
                        <m:den>
                          <m:r>
                            <a:rPr lang="en-US" i="1">
                              <a:solidFill>
                                <a:srgbClr val="000000"/>
                              </a:solidFill>
                              <a:latin typeface="Cambria Math" panose="02040503050406030204" pitchFamily="18" charset="0"/>
                            </a:rPr>
                            <m:t>20</m:t>
                          </m:r>
                        </m:den>
                      </m:f>
                      <m:r>
                        <a:rPr lang="en-US" i="1">
                          <a:solidFill>
                            <a:srgbClr val="000000"/>
                          </a:solidFill>
                          <a:latin typeface="Cambria Math" panose="02040503050406030204" pitchFamily="18" charset="0"/>
                        </a:rPr>
                        <m:t>=...</m:t>
                      </m:r>
                    </m:oMath>
                  </m:oMathPara>
                </a14:m>
                <a:endParaRPr lang="en-US"/>
              </a:p>
            </p:txBody>
          </p:sp>
        </mc:Choice>
        <mc:Fallback xmlns="">
          <p:sp>
            <p:nvSpPr>
              <p:cNvPr id="18" name="Object 17">
                <a:extLst>
                  <a:ext uri="{FF2B5EF4-FFF2-40B4-BE49-F238E27FC236}">
                    <a16:creationId xmlns:a16="http://schemas.microsoft.com/office/drawing/2014/main" id="{75E0201C-4DB5-9C3D-8B58-A1935CAEA440}"/>
                  </a:ext>
                </a:extLst>
              </p:cNvPr>
              <p:cNvSpPr txBox="1">
                <a:spLocks noRot="1" noChangeAspect="1" noMove="1" noResize="1" noEditPoints="1" noAdjustHandles="1" noChangeArrowheads="1" noChangeShapeType="1" noTextEdit="1"/>
              </p:cNvSpPr>
              <p:nvPr/>
            </p:nvSpPr>
            <p:spPr bwMode="auto">
              <a:xfrm>
                <a:off x="749823" y="3830648"/>
                <a:ext cx="2840673" cy="85976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bject 18">
                <a:extLst>
                  <a:ext uri="{FF2B5EF4-FFF2-40B4-BE49-F238E27FC236}">
                    <a16:creationId xmlns:a16="http://schemas.microsoft.com/office/drawing/2014/main" id="{24F60F07-D471-86BD-923C-988CB77D8C6E}"/>
                  </a:ext>
                </a:extLst>
              </p:cNvPr>
              <p:cNvSpPr txBox="1"/>
              <p:nvPr/>
            </p:nvSpPr>
            <p:spPr>
              <a:xfrm>
                <a:off x="10028230" y="3854196"/>
                <a:ext cx="1615827" cy="960762"/>
              </a:xfrm>
              <a:prstGeom prst="rect">
                <a:avLst/>
              </a:prstGeom>
              <a:solidFill>
                <a:schemeClr val="accent4">
                  <a:lumMod val="60000"/>
                  <a:lumOff val="40000"/>
                </a:schemeClr>
              </a:solidFill>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𝑑</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𝑓</m:t>
                          </m:r>
                        </m:den>
                      </m:f>
                    </m:oMath>
                  </m:oMathPara>
                </a14:m>
                <a:endParaRPr lang="en-US"/>
              </a:p>
            </p:txBody>
          </p:sp>
        </mc:Choice>
        <mc:Fallback xmlns="">
          <p:sp>
            <p:nvSpPr>
              <p:cNvPr id="19" name="Object 18">
                <a:extLst>
                  <a:ext uri="{FF2B5EF4-FFF2-40B4-BE49-F238E27FC236}">
                    <a16:creationId xmlns:a16="http://schemas.microsoft.com/office/drawing/2014/main" id="{24F60F07-D471-86BD-923C-988CB77D8C6E}"/>
                  </a:ext>
                </a:extLst>
              </p:cNvPr>
              <p:cNvSpPr txBox="1">
                <a:spLocks noRot="1" noChangeAspect="1" noMove="1" noResize="1" noEditPoints="1" noAdjustHandles="1" noChangeArrowheads="1" noChangeShapeType="1" noTextEdit="1"/>
              </p:cNvSpPr>
              <p:nvPr/>
            </p:nvSpPr>
            <p:spPr>
              <a:xfrm>
                <a:off x="10028230" y="3854196"/>
                <a:ext cx="1615827" cy="96076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1696121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2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P spid="6" grpId="0" animBg="1"/>
      <p:bldP spid="8" grpId="0"/>
      <p:bldP spid="9" grpId="0" animBg="1"/>
      <p:bldP spid="14"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44C042-61D0-F6D8-A433-06991947BE97}"/>
              </a:ext>
            </a:extLst>
          </p:cNvPr>
          <p:cNvSpPr txBox="1"/>
          <p:nvPr/>
        </p:nvSpPr>
        <p:spPr>
          <a:xfrm>
            <a:off x="99332" y="0"/>
            <a:ext cx="11993336" cy="523220"/>
          </a:xfrm>
          <a:prstGeom prst="rect">
            <a:avLst/>
          </a:prstGeom>
          <a:solidFill>
            <a:schemeClr val="bg1">
              <a:lumMod val="95000"/>
            </a:schemeClr>
          </a:solidFill>
        </p:spPr>
        <p:txBody>
          <a:bodyPr wrap="square" rtlCol="0">
            <a:spAutoFit/>
          </a:bodyPr>
          <a:lstStyle/>
          <a:p>
            <a:pPr algn="ctr"/>
            <a:r>
              <a:rPr lang="nl-NL" sz="2800" b="1" dirty="0">
                <a:solidFill>
                  <a:srgbClr val="FF0000"/>
                </a:solidFill>
                <a:latin typeface="Times New Roman" pitchFamily="18" charset="0"/>
                <a:cs typeface="Times New Roman" pitchFamily="18" charset="0"/>
              </a:rPr>
              <a:t>§1. TỈ LỆ THỨC – DÃY TỈ SỐ BẰNG NHAU (tiếp theo)</a:t>
            </a:r>
            <a:endParaRPr lang="vi-VN" sz="2800"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19618E0E-EE28-A5EA-BAA9-4B3489CC2787}"/>
              </a:ext>
            </a:extLst>
          </p:cNvPr>
          <p:cNvSpPr txBox="1"/>
          <p:nvPr/>
        </p:nvSpPr>
        <p:spPr>
          <a:xfrm>
            <a:off x="657224" y="997831"/>
            <a:ext cx="6096000" cy="954107"/>
          </a:xfrm>
          <a:prstGeom prst="rect">
            <a:avLst/>
          </a:prstGeom>
          <a:noFill/>
        </p:spPr>
        <p:txBody>
          <a:bodyPr wrap="square">
            <a:spAutoFit/>
          </a:bodyPr>
          <a:lstStyle/>
          <a:p>
            <a:r>
              <a:rPr lang="en-US" sz="2800" b="1" dirty="0">
                <a:solidFill>
                  <a:srgbClr val="FF0000"/>
                </a:solidFill>
                <a:latin typeface="Times New Roman" panose="02020603050405020304" pitchFamily="18" charset="0"/>
                <a:ea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rPr>
              <a:t>Dãy</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tỉ</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số</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bằng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nhau</a:t>
            </a:r>
            <a:endParaRPr lang="en-US" sz="2800" dirty="0">
              <a:solidFill>
                <a:srgbClr val="FF0000"/>
              </a:solidFill>
              <a:latin typeface="Times New Roman" panose="02020603050405020304" pitchFamily="18" charset="0"/>
              <a:ea typeface="Times New Roman" panose="02020603050405020304" pitchFamily="18" charset="0"/>
            </a:endParaRPr>
          </a:p>
          <a:p>
            <a:r>
              <a:rPr lang="en-US" sz="2800" b="1" dirty="0">
                <a:solidFill>
                  <a:srgbClr val="00B050"/>
                </a:solidFill>
                <a:latin typeface="Times New Roman" panose="02020603050405020304" pitchFamily="18" charset="0"/>
                <a:ea typeface="Times New Roman" panose="02020603050405020304" pitchFamily="18" charset="0"/>
              </a:rPr>
              <a:t>a) </a:t>
            </a:r>
            <a:r>
              <a:rPr lang="en-US" sz="2800" b="1" dirty="0" err="1">
                <a:solidFill>
                  <a:srgbClr val="00B050"/>
                </a:solidFill>
                <a:latin typeface="Times New Roman" panose="02020603050405020304" pitchFamily="18" charset="0"/>
                <a:ea typeface="Times New Roman" panose="02020603050405020304" pitchFamily="18" charset="0"/>
              </a:rPr>
              <a:t>Khái</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niệm</a:t>
            </a:r>
            <a:r>
              <a:rPr lang="en-US" sz="2800" b="1" dirty="0">
                <a:solidFill>
                  <a:srgbClr val="00B050"/>
                </a:solidFill>
                <a:latin typeface="Times New Roman" panose="02020603050405020304" pitchFamily="18" charset="0"/>
                <a:ea typeface="Times New Roman" panose="02020603050405020304" pitchFamily="18" charset="0"/>
              </a:rPr>
              <a:t>:</a:t>
            </a:r>
            <a:endParaRPr lang="en-US" sz="2800" dirty="0">
              <a:solidFill>
                <a:srgbClr val="00B050"/>
              </a:solidFill>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002463F2-6337-36A1-6B16-3ED57BDF4910}"/>
              </a:ext>
            </a:extLst>
          </p:cNvPr>
          <p:cNvSpPr txBox="1"/>
          <p:nvPr/>
        </p:nvSpPr>
        <p:spPr>
          <a:xfrm>
            <a:off x="657224" y="2178139"/>
            <a:ext cx="4558217" cy="523220"/>
          </a:xfrm>
          <a:prstGeom prst="rect">
            <a:avLst/>
          </a:prstGeom>
          <a:noFill/>
        </p:spPr>
        <p:txBody>
          <a:bodyPr wrap="square">
            <a:spAutoFit/>
          </a:bodyPr>
          <a:lstStyle/>
          <a:p>
            <a:r>
              <a:rPr lang="en-US" sz="2800" dirty="0">
                <a:solidFill>
                  <a:prstClr val="black"/>
                </a:solidFill>
                <a:latin typeface="Times New Roman" panose="02020603050405020304" pitchFamily="18" charset="0"/>
                <a:ea typeface="Times New Roman" panose="02020603050405020304" pitchFamily="18" charset="0"/>
              </a:rPr>
              <a:t>Ta </a:t>
            </a:r>
            <a:r>
              <a:rPr lang="en-US" sz="2800" dirty="0" err="1">
                <a:solidFill>
                  <a:prstClr val="black"/>
                </a:solidFill>
                <a:latin typeface="Times New Roman" panose="02020603050405020304" pitchFamily="18" charset="0"/>
                <a:ea typeface="Times New Roman" panose="02020603050405020304" pitchFamily="18" charset="0"/>
              </a:rPr>
              <a:t>gọi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dãy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đẳng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thức</a:t>
            </a:r>
            <a:r>
              <a:rPr lang="en-US" sz="2800" dirty="0">
                <a:solidFill>
                  <a:prstClr val="black"/>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mc:AlternateContent xmlns:mc="http://schemas.openxmlformats.org/markup-compatibility/2006" xmlns:a14="http://schemas.microsoft.com/office/drawing/2010/main">
        <mc:Choice Requires="a14">
          <p:sp>
            <p:nvSpPr>
              <p:cNvPr id="15" name="Object 14">
                <a:extLst>
                  <a:ext uri="{FF2B5EF4-FFF2-40B4-BE49-F238E27FC236}">
                    <a16:creationId xmlns:a16="http://schemas.microsoft.com/office/drawing/2014/main" id="{004500E7-4056-E1B0-EFA9-7C69160B0101}"/>
                  </a:ext>
                </a:extLst>
              </p:cNvPr>
              <p:cNvSpPr txBox="1"/>
              <p:nvPr/>
            </p:nvSpPr>
            <p:spPr>
              <a:xfrm>
                <a:off x="4432935" y="2015796"/>
                <a:ext cx="1663065" cy="988849"/>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𝑑</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𝑓</m:t>
                          </m:r>
                        </m:den>
                      </m:f>
                    </m:oMath>
                  </m:oMathPara>
                </a14:m>
                <a:endParaRPr lang="en-US"/>
              </a:p>
            </p:txBody>
          </p:sp>
        </mc:Choice>
        <mc:Fallback xmlns="">
          <p:sp>
            <p:nvSpPr>
              <p:cNvPr id="15" name="Object 14">
                <a:extLst>
                  <a:ext uri="{FF2B5EF4-FFF2-40B4-BE49-F238E27FC236}">
                    <a16:creationId xmlns:a16="http://schemas.microsoft.com/office/drawing/2014/main" id="{004500E7-4056-E1B0-EFA9-7C69160B0101}"/>
                  </a:ext>
                </a:extLst>
              </p:cNvPr>
              <p:cNvSpPr txBox="1">
                <a:spLocks noRot="1" noChangeAspect="1" noMove="1" noResize="1" noEditPoints="1" noAdjustHandles="1" noChangeArrowheads="1" noChangeShapeType="1" noTextEdit="1"/>
              </p:cNvSpPr>
              <p:nvPr/>
            </p:nvSpPr>
            <p:spPr>
              <a:xfrm>
                <a:off x="4432935" y="2015796"/>
                <a:ext cx="1663065" cy="988849"/>
              </a:xfrm>
              <a:prstGeom prst="rect">
                <a:avLst/>
              </a:prstGeom>
              <a:blipFill>
                <a:blip r:embed="rId2"/>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01E75AF7-8D86-0163-4106-6D759134817B}"/>
              </a:ext>
            </a:extLst>
          </p:cNvPr>
          <p:cNvSpPr txBox="1"/>
          <p:nvPr/>
        </p:nvSpPr>
        <p:spPr>
          <a:xfrm>
            <a:off x="657224" y="3061064"/>
            <a:ext cx="11115676" cy="523220"/>
          </a:xfrm>
          <a:prstGeom prst="rect">
            <a:avLst/>
          </a:prstGeom>
          <a:noFill/>
        </p:spPr>
        <p:txBody>
          <a:bodyPr wrap="square">
            <a:spAutoFit/>
          </a:bodyPr>
          <a:lstStyle/>
          <a:p>
            <a:r>
              <a:rPr lang="nl-NL" sz="2800" dirty="0">
                <a:solidFill>
                  <a:prstClr val="black"/>
                </a:solidFill>
                <a:latin typeface="Times New Roman" panose="02020603050405020304" pitchFamily="18" charset="0"/>
                <a:ea typeface="Times New Roman" panose="02020603050405020304" pitchFamily="18" charset="0"/>
              </a:rPr>
              <a:t>Ta có thể ghi là </a:t>
            </a:r>
            <a:r>
              <a:rPr lang="nl-NL" sz="2800" b="1" i="1" dirty="0">
                <a:solidFill>
                  <a:prstClr val="black"/>
                </a:solidFill>
                <a:latin typeface="Times New Roman" panose="02020603050405020304" pitchFamily="18" charset="0"/>
                <a:ea typeface="Times New Roman" panose="02020603050405020304" pitchFamily="18" charset="0"/>
              </a:rPr>
              <a:t>a : c : e = b : d : f </a:t>
            </a:r>
            <a:r>
              <a:rPr lang="nl-NL" sz="2800" dirty="0">
                <a:solidFill>
                  <a:prstClr val="black"/>
                </a:solidFill>
                <a:latin typeface="Times New Roman" panose="02020603050405020304" pitchFamily="18" charset="0"/>
                <a:ea typeface="Times New Roman" panose="02020603050405020304" pitchFamily="18" charset="0"/>
              </a:rPr>
              <a:t>(a, c, e tỉ lệ với b, d, f)</a:t>
            </a:r>
            <a:endParaRPr lang="en-US" sz="2800" dirty="0">
              <a:solidFill>
                <a:prstClr val="black"/>
              </a:solidFill>
            </a:endParaRPr>
          </a:p>
        </p:txBody>
      </p:sp>
      <p:sp>
        <p:nvSpPr>
          <p:cNvPr id="20" name="TextBox 19">
            <a:extLst>
              <a:ext uri="{FF2B5EF4-FFF2-40B4-BE49-F238E27FC236}">
                <a16:creationId xmlns:a16="http://schemas.microsoft.com/office/drawing/2014/main" id="{BFDEDF0F-8809-B0FA-DE93-699F2E357A57}"/>
              </a:ext>
            </a:extLst>
          </p:cNvPr>
          <p:cNvSpPr txBox="1"/>
          <p:nvPr/>
        </p:nvSpPr>
        <p:spPr>
          <a:xfrm>
            <a:off x="6133652" y="2248610"/>
            <a:ext cx="5715000" cy="523220"/>
          </a:xfrm>
          <a:prstGeom prst="rect">
            <a:avLst/>
          </a:prstGeom>
          <a:noFill/>
        </p:spPr>
        <p:txBody>
          <a:bodyPr wrap="square">
            <a:spAutoFit/>
          </a:bodyPr>
          <a:lstStyle/>
          <a:p>
            <a:r>
              <a:rPr lang="nl-NL" sz="2800" dirty="0">
                <a:solidFill>
                  <a:prstClr val="black"/>
                </a:solidFill>
                <a:latin typeface="Times New Roman" panose="02020603050405020304" pitchFamily="18" charset="0"/>
                <a:ea typeface="Times New Roman" panose="02020603050405020304" pitchFamily="18" charset="0"/>
              </a:rPr>
              <a:t>là một dãy các tỉ số bằng nhau</a:t>
            </a:r>
            <a:endParaRPr lang="en-US" sz="2800" dirty="0">
              <a:solidFill>
                <a:prstClr val="black"/>
              </a:solidFill>
            </a:endParaRPr>
          </a:p>
        </p:txBody>
      </p:sp>
      <p:sp>
        <p:nvSpPr>
          <p:cNvPr id="23" name="TextBox 22">
            <a:extLst>
              <a:ext uri="{FF2B5EF4-FFF2-40B4-BE49-F238E27FC236}">
                <a16:creationId xmlns:a16="http://schemas.microsoft.com/office/drawing/2014/main" id="{176189A0-2ABB-1BC4-3BD8-A773376DA8A1}"/>
              </a:ext>
            </a:extLst>
          </p:cNvPr>
          <p:cNvSpPr txBox="1"/>
          <p:nvPr/>
        </p:nvSpPr>
        <p:spPr>
          <a:xfrm>
            <a:off x="657224" y="3916941"/>
            <a:ext cx="1217296" cy="523220"/>
          </a:xfrm>
          <a:prstGeom prst="rect">
            <a:avLst/>
          </a:prstGeom>
          <a:noFill/>
        </p:spPr>
        <p:txBody>
          <a:bodyPr wrap="square">
            <a:spAutoFit/>
          </a:bodyPr>
          <a:lstStyle/>
          <a:p>
            <a:r>
              <a:rPr lang="en-US" sz="2800" i="1" dirty="0" err="1">
                <a:solidFill>
                  <a:prstClr val="black"/>
                </a:solidFill>
                <a:latin typeface="Times New Roman" panose="02020603050405020304" pitchFamily="18" charset="0"/>
                <a:ea typeface="Times New Roman" panose="02020603050405020304" pitchFamily="18" charset="0"/>
              </a:rPr>
              <a:t>Ví</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dụ</a:t>
            </a:r>
            <a:r>
              <a:rPr lang="en-US" sz="2800" i="1" dirty="0">
                <a:solidFill>
                  <a:prstClr val="black"/>
                </a:solidFill>
                <a:latin typeface="Times New Roman" panose="02020603050405020304" pitchFamily="18" charset="0"/>
                <a:ea typeface="Times New Roman" panose="02020603050405020304" pitchFamily="18" charset="0"/>
              </a:rPr>
              <a:t>:</a:t>
            </a:r>
            <a:endParaRPr lang="en-US" sz="2800" dirty="0">
              <a:solidFill>
                <a:prstClr val="black"/>
              </a:solidFill>
            </a:endParaRPr>
          </a:p>
        </p:txBody>
      </p:sp>
      <mc:AlternateContent xmlns:mc="http://schemas.openxmlformats.org/markup-compatibility/2006" xmlns:a14="http://schemas.microsoft.com/office/drawing/2010/main">
        <mc:Choice Requires="a14">
          <p:sp>
            <p:nvSpPr>
              <p:cNvPr id="24" name="Object 23">
                <a:extLst>
                  <a:ext uri="{FF2B5EF4-FFF2-40B4-BE49-F238E27FC236}">
                    <a16:creationId xmlns:a16="http://schemas.microsoft.com/office/drawing/2014/main" id="{B47AED2E-CDA9-DEAF-FF91-17EC30D16229}"/>
                  </a:ext>
                </a:extLst>
              </p:cNvPr>
              <p:cNvSpPr txBox="1"/>
              <p:nvPr/>
            </p:nvSpPr>
            <p:spPr>
              <a:xfrm>
                <a:off x="1874520" y="3720750"/>
                <a:ext cx="1716198" cy="1029719"/>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𝑥</m:t>
                          </m:r>
                        </m:num>
                        <m:den>
                          <m:r>
                            <a:rPr lang="en-US" i="1">
                              <a:solidFill>
                                <a:srgbClr val="000000"/>
                              </a:solidFill>
                              <a:latin typeface="Cambria Math" panose="02040503050406030204" pitchFamily="18" charset="0"/>
                            </a:rPr>
                            <m:t>4</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𝑦</m:t>
                          </m:r>
                        </m:num>
                        <m:den>
                          <m:r>
                            <a:rPr lang="en-US" i="1">
                              <a:solidFill>
                                <a:srgbClr val="000000"/>
                              </a:solidFill>
                              <a:latin typeface="Cambria Math" panose="02040503050406030204" pitchFamily="18" charset="0"/>
                            </a:rPr>
                            <m:t>3</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𝑧</m:t>
                          </m:r>
                        </m:num>
                        <m:den>
                          <m:r>
                            <a:rPr lang="en-US" i="1">
                              <a:solidFill>
                                <a:srgbClr val="000000"/>
                              </a:solidFill>
                              <a:latin typeface="Cambria Math" panose="02040503050406030204" pitchFamily="18" charset="0"/>
                            </a:rPr>
                            <m:t>5</m:t>
                          </m:r>
                        </m:den>
                      </m:f>
                    </m:oMath>
                  </m:oMathPara>
                </a14:m>
                <a:endParaRPr lang="en-US"/>
              </a:p>
            </p:txBody>
          </p:sp>
        </mc:Choice>
        <mc:Fallback xmlns="">
          <p:sp>
            <p:nvSpPr>
              <p:cNvPr id="24" name="Object 23">
                <a:extLst>
                  <a:ext uri="{FF2B5EF4-FFF2-40B4-BE49-F238E27FC236}">
                    <a16:creationId xmlns:a16="http://schemas.microsoft.com/office/drawing/2014/main" id="{B47AED2E-CDA9-DEAF-FF91-17EC30D16229}"/>
                  </a:ext>
                </a:extLst>
              </p:cNvPr>
              <p:cNvSpPr txBox="1">
                <a:spLocks noRot="1" noChangeAspect="1" noMove="1" noResize="1" noEditPoints="1" noAdjustHandles="1" noChangeArrowheads="1" noChangeShapeType="1" noTextEdit="1"/>
              </p:cNvSpPr>
              <p:nvPr/>
            </p:nvSpPr>
            <p:spPr>
              <a:xfrm>
                <a:off x="1874520" y="3720750"/>
                <a:ext cx="1716198" cy="1029719"/>
              </a:xfrm>
              <a:prstGeom prst="rect">
                <a:avLst/>
              </a:prstGeom>
              <a:blipFill>
                <a:blip r:embed="rId3"/>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1CD9711E-0137-0122-DA67-D6B3CB6525D8}"/>
              </a:ext>
            </a:extLst>
          </p:cNvPr>
          <p:cNvSpPr txBox="1"/>
          <p:nvPr/>
        </p:nvSpPr>
        <p:spPr>
          <a:xfrm>
            <a:off x="3590718" y="3974000"/>
            <a:ext cx="4600782" cy="523220"/>
          </a:xfrm>
          <a:prstGeom prst="rect">
            <a:avLst/>
          </a:prstGeom>
          <a:noFill/>
        </p:spPr>
        <p:txBody>
          <a:bodyPr wrap="square">
            <a:spAutoFit/>
          </a:bodyPr>
          <a:lstStyle/>
          <a:p>
            <a:r>
              <a:rPr lang="nl-NL" sz="2800" dirty="0">
                <a:solidFill>
                  <a:prstClr val="black"/>
                </a:solidFill>
                <a:latin typeface="Times New Roman" panose="02020603050405020304" pitchFamily="18" charset="0"/>
                <a:ea typeface="Times New Roman" panose="02020603050405020304" pitchFamily="18" charset="0"/>
              </a:rPr>
              <a:t>có thể ghi là x : y : z = 4 : 3: 5</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990788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circle(in)">
                                      <p:cBhvr>
                                        <p:cTn id="29" dur="2000"/>
                                        <p:tgtEl>
                                          <p:spTgt spid="23"/>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in)">
                                      <p:cBhvr>
                                        <p:cTn id="3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20" grpId="0"/>
      <p:bldP spid="23"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CB68CE22-CAAC-9AD0-712C-9B281EC29EC8}"/>
              </a:ext>
            </a:extLst>
          </p:cNvPr>
          <p:cNvSpPr/>
          <p:nvPr/>
        </p:nvSpPr>
        <p:spPr>
          <a:xfrm>
            <a:off x="6316201" y="3875166"/>
            <a:ext cx="4151950" cy="106080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12" name="Rectangle 11">
            <a:extLst>
              <a:ext uri="{FF2B5EF4-FFF2-40B4-BE49-F238E27FC236}">
                <a16:creationId xmlns:a16="http://schemas.microsoft.com/office/drawing/2014/main" id="{D54B83EF-7EBA-A760-7C8D-66968E44C008}"/>
              </a:ext>
            </a:extLst>
          </p:cNvPr>
          <p:cNvSpPr/>
          <p:nvPr/>
        </p:nvSpPr>
        <p:spPr>
          <a:xfrm>
            <a:off x="714375" y="939908"/>
            <a:ext cx="10868025" cy="2581646"/>
          </a:xfrm>
          <a:prstGeom prst="rect">
            <a:avLst/>
          </a:prstGeom>
          <a:solidFill>
            <a:schemeClr val="bg1">
              <a:lumMod val="95000"/>
            </a:schemeClr>
          </a:solidFill>
          <a:ln w="38100">
            <a:noFill/>
            <a:prstDash val="dash"/>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prstClr val="black"/>
                </a:solidFill>
                <a:latin typeface="Times New Roman" panose="02020603050405020304" pitchFamily="18" charset="0"/>
                <a:ea typeface="Times New Roman" panose="02020603050405020304" pitchFamily="18" charset="0"/>
              </a:rPr>
              <a:t> </a:t>
            </a:r>
          </a:p>
          <a:p>
            <a:r>
              <a:rPr lang="en-US" sz="2800" dirty="0">
                <a:solidFill>
                  <a:prstClr val="black"/>
                </a:solidFill>
                <a:latin typeface="Times New Roman" panose="02020603050405020304" pitchFamily="18" charset="0"/>
                <a:ea typeface="Times New Roman" panose="02020603050405020304" pitchFamily="18" charset="0"/>
              </a:rPr>
              <a:t>Cho </a:t>
            </a:r>
            <a:r>
              <a:rPr lang="en-US" sz="2800" dirty="0" err="1">
                <a:solidFill>
                  <a:prstClr val="black"/>
                </a:solidFill>
                <a:latin typeface="Times New Roman" panose="02020603050405020304" pitchFamily="18" charset="0"/>
                <a:ea typeface="Times New Roman" panose="02020603050405020304" pitchFamily="18" charset="0"/>
              </a:rPr>
              <a:t>tỉ</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lệ</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thức</a:t>
            </a:r>
            <a:r>
              <a:rPr lang="en-US" sz="2800" dirty="0">
                <a:solidFill>
                  <a:prstClr val="black"/>
                </a:solidFill>
                <a:latin typeface="Times New Roman" panose="02020603050405020304" pitchFamily="18" charset="0"/>
                <a:ea typeface="Times New Roman" panose="02020603050405020304" pitchFamily="18" charset="0"/>
              </a:rPr>
              <a:t>              .</a:t>
            </a:r>
            <a:r>
              <a:rPr lang="nl-NL" sz="2800" dirty="0">
                <a:solidFill>
                  <a:prstClr val="black"/>
                </a:solidFill>
                <a:latin typeface="Times New Roman" panose="02020603050405020304" pitchFamily="18" charset="0"/>
                <a:ea typeface="Times New Roman" panose="02020603050405020304" pitchFamily="18" charset="0"/>
              </a:rPr>
              <a:t>Hãy tính các tỉ số               và                rồi so sánh </a:t>
            </a:r>
          </a:p>
          <a:p>
            <a:endParaRPr lang="nl-NL" sz="2800" dirty="0">
              <a:solidFill>
                <a:prstClr val="black"/>
              </a:solidFill>
              <a:latin typeface="Times New Roman" panose="02020603050405020304" pitchFamily="18" charset="0"/>
              <a:ea typeface="Times New Roman" panose="02020603050405020304" pitchFamily="18" charset="0"/>
            </a:endParaRPr>
          </a:p>
          <a:p>
            <a:r>
              <a:rPr lang="nl-NL" sz="2800" dirty="0">
                <a:solidFill>
                  <a:prstClr val="black"/>
                </a:solidFill>
                <a:latin typeface="Times New Roman" panose="02020603050405020304" pitchFamily="18" charset="0"/>
                <a:ea typeface="Times New Roman" panose="02020603050405020304" pitchFamily="18" charset="0"/>
              </a:rPr>
              <a:t>chúng với các tỉ số trong tỉ lệ thức đã cho?</a:t>
            </a:r>
            <a:endParaRPr lang="en-US" sz="2800" dirty="0">
              <a:solidFill>
                <a:prstClr val="black"/>
              </a:solidFill>
              <a:latin typeface="Times New Roman" panose="02020603050405020304" pitchFamily="18" charset="0"/>
              <a:ea typeface="Times New Roman" panose="02020603050405020304" pitchFamily="18" charset="0"/>
            </a:endParaRPr>
          </a:p>
          <a:p>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dirty="0" err="1">
                <a:solidFill>
                  <a:prstClr val="black"/>
                </a:solidFill>
                <a:latin typeface="Times New Roman" panose="02020603050405020304" pitchFamily="18" charset="0"/>
                <a:ea typeface="Times New Roman" panose="02020603050405020304" pitchFamily="18" charset="0"/>
              </a:rPr>
              <a:t>Từ</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đó</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suy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ra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tính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chất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tổng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quát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nếu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có</a:t>
            </a:r>
            <a:r>
              <a:rPr lang="en-US" sz="2800" dirty="0">
                <a:solidFill>
                  <a:prstClr val="black"/>
                </a:solidFill>
                <a:latin typeface="Times New Roman" panose="02020603050405020304" pitchFamily="18" charset="0"/>
                <a:ea typeface="Times New Roman" panose="02020603050405020304" pitchFamily="18" charset="0"/>
              </a:rPr>
              <a:t> </a:t>
            </a:r>
          </a:p>
          <a:p>
            <a:endParaRPr lang="en-US" sz="2800" b="1" dirty="0">
              <a:solidFill>
                <a:prstClr val="black"/>
              </a:solidFill>
            </a:endParaRPr>
          </a:p>
        </p:txBody>
      </p:sp>
      <p:sp>
        <p:nvSpPr>
          <p:cNvPr id="5" name="Rectangle 3">
            <a:extLst>
              <a:ext uri="{FF2B5EF4-FFF2-40B4-BE49-F238E27FC236}">
                <a16:creationId xmlns:a16="http://schemas.microsoft.com/office/drawing/2014/main" id="{D2333892-409C-BEF7-FFD6-324683286A6B}"/>
              </a:ext>
            </a:extLst>
          </p:cNvPr>
          <p:cNvSpPr>
            <a:spLocks noChangeArrowheads="1"/>
          </p:cNvSpPr>
          <p:nvPr/>
        </p:nvSpPr>
        <p:spPr bwMode="auto">
          <a:xfrm>
            <a:off x="714375" y="1147281"/>
            <a:ext cx="4617021" cy="5788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2600" b="1"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F469647-F278-2395-78B1-E8B334618139}"/>
              </a:ext>
            </a:extLst>
          </p:cNvPr>
          <p:cNvSpPr txBox="1"/>
          <p:nvPr/>
        </p:nvSpPr>
        <p:spPr>
          <a:xfrm>
            <a:off x="609600" y="3524051"/>
            <a:ext cx="1733550" cy="492443"/>
          </a:xfrm>
          <a:prstGeom prst="rect">
            <a:avLst/>
          </a:prstGeom>
          <a:noFill/>
        </p:spPr>
        <p:txBody>
          <a:bodyPr wrap="squar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Giải</a:t>
            </a:r>
            <a:endParaRPr lang="en-US" sz="26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351A71E9-B3ED-208A-CE9E-C1740E056992}"/>
                  </a:ext>
                </a:extLst>
              </p:cNvPr>
              <p:cNvSpPr txBox="1"/>
              <p:nvPr/>
            </p:nvSpPr>
            <p:spPr>
              <a:xfrm>
                <a:off x="2878116" y="1248863"/>
                <a:ext cx="1097862" cy="914885"/>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3</m:t>
                          </m:r>
                        </m:num>
                        <m:den>
                          <m:r>
                            <a:rPr lang="en-US" i="1">
                              <a:solidFill>
                                <a:srgbClr val="000000"/>
                              </a:solidFill>
                              <a:latin typeface="Cambria Math" panose="02040503050406030204" pitchFamily="18" charset="0"/>
                            </a:rPr>
                            <m:t>7</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9</m:t>
                          </m:r>
                        </m:num>
                        <m:den>
                          <m:r>
                            <a:rPr lang="en-US" i="1">
                              <a:solidFill>
                                <a:srgbClr val="000000"/>
                              </a:solidFill>
                              <a:latin typeface="Cambria Math" panose="02040503050406030204" pitchFamily="18" charset="0"/>
                            </a:rPr>
                            <m:t>21</m:t>
                          </m:r>
                        </m:den>
                      </m:f>
                    </m:oMath>
                  </m:oMathPara>
                </a14:m>
                <a:endParaRPr lang="en-US"/>
              </a:p>
            </p:txBody>
          </p:sp>
        </mc:Choice>
        <mc:Fallback xmlns="">
          <p:sp>
            <p:nvSpPr>
              <p:cNvPr id="8" name="Object 7">
                <a:extLst>
                  <a:ext uri="{FF2B5EF4-FFF2-40B4-BE49-F238E27FC236}">
                    <a16:creationId xmlns:a16="http://schemas.microsoft.com/office/drawing/2014/main" id="{351A71E9-B3ED-208A-CE9E-C1740E056992}"/>
                  </a:ext>
                </a:extLst>
              </p:cNvPr>
              <p:cNvSpPr txBox="1">
                <a:spLocks noRot="1" noChangeAspect="1" noMove="1" noResize="1" noEditPoints="1" noAdjustHandles="1" noChangeArrowheads="1" noChangeShapeType="1" noTextEdit="1"/>
              </p:cNvSpPr>
              <p:nvPr/>
            </p:nvSpPr>
            <p:spPr>
              <a:xfrm>
                <a:off x="2878116" y="1248863"/>
                <a:ext cx="1097862" cy="91488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Object 19">
                <a:extLst>
                  <a:ext uri="{FF2B5EF4-FFF2-40B4-BE49-F238E27FC236}">
                    <a16:creationId xmlns:a16="http://schemas.microsoft.com/office/drawing/2014/main" id="{A8663B89-44EA-81E5-D9D8-9C648752CB4F}"/>
                  </a:ext>
                </a:extLst>
              </p:cNvPr>
              <p:cNvSpPr txBox="1"/>
              <p:nvPr/>
            </p:nvSpPr>
            <p:spPr>
              <a:xfrm>
                <a:off x="6678448" y="1211173"/>
                <a:ext cx="1097862" cy="941462"/>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3+9</m:t>
                          </m:r>
                        </m:num>
                        <m:den>
                          <m:r>
                            <a:rPr lang="en-US" i="1">
                              <a:solidFill>
                                <a:srgbClr val="000000"/>
                              </a:solidFill>
                              <a:latin typeface="Cambria Math" panose="02040503050406030204" pitchFamily="18" charset="0"/>
                            </a:rPr>
                            <m:t>7+21</m:t>
                          </m:r>
                        </m:den>
                      </m:f>
                    </m:oMath>
                  </m:oMathPara>
                </a14:m>
                <a:endParaRPr lang="en-US"/>
              </a:p>
            </p:txBody>
          </p:sp>
        </mc:Choice>
        <mc:Fallback xmlns="">
          <p:sp>
            <p:nvSpPr>
              <p:cNvPr id="20" name="Object 19">
                <a:extLst>
                  <a:ext uri="{FF2B5EF4-FFF2-40B4-BE49-F238E27FC236}">
                    <a16:creationId xmlns:a16="http://schemas.microsoft.com/office/drawing/2014/main" id="{A8663B89-44EA-81E5-D9D8-9C648752CB4F}"/>
                  </a:ext>
                </a:extLst>
              </p:cNvPr>
              <p:cNvSpPr txBox="1">
                <a:spLocks noRot="1" noChangeAspect="1" noMove="1" noResize="1" noEditPoints="1" noAdjustHandles="1" noChangeArrowheads="1" noChangeShapeType="1" noTextEdit="1"/>
              </p:cNvSpPr>
              <p:nvPr/>
            </p:nvSpPr>
            <p:spPr>
              <a:xfrm>
                <a:off x="6678448" y="1211173"/>
                <a:ext cx="1097862" cy="94146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Object 20">
                <a:extLst>
                  <a:ext uri="{FF2B5EF4-FFF2-40B4-BE49-F238E27FC236}">
                    <a16:creationId xmlns:a16="http://schemas.microsoft.com/office/drawing/2014/main" id="{0572DBBD-1C90-59C5-A968-79504C77B257}"/>
                  </a:ext>
                </a:extLst>
              </p:cNvPr>
              <p:cNvSpPr txBox="1"/>
              <p:nvPr/>
            </p:nvSpPr>
            <p:spPr>
              <a:xfrm>
                <a:off x="8316466" y="1198305"/>
                <a:ext cx="1219200" cy="1016000"/>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3−9</m:t>
                          </m:r>
                        </m:num>
                        <m:den>
                          <m:r>
                            <a:rPr lang="en-US" i="1">
                              <a:solidFill>
                                <a:srgbClr val="000000"/>
                              </a:solidFill>
                              <a:latin typeface="Cambria Math" panose="02040503050406030204" pitchFamily="18" charset="0"/>
                            </a:rPr>
                            <m:t>7−21</m:t>
                          </m:r>
                        </m:den>
                      </m:f>
                    </m:oMath>
                  </m:oMathPara>
                </a14:m>
                <a:endParaRPr lang="en-US"/>
              </a:p>
            </p:txBody>
          </p:sp>
        </mc:Choice>
        <mc:Fallback xmlns="">
          <p:sp>
            <p:nvSpPr>
              <p:cNvPr id="21" name="Object 20">
                <a:extLst>
                  <a:ext uri="{FF2B5EF4-FFF2-40B4-BE49-F238E27FC236}">
                    <a16:creationId xmlns:a16="http://schemas.microsoft.com/office/drawing/2014/main" id="{0572DBBD-1C90-59C5-A968-79504C77B257}"/>
                  </a:ext>
                </a:extLst>
              </p:cNvPr>
              <p:cNvSpPr txBox="1">
                <a:spLocks noRot="1" noChangeAspect="1" noMove="1" noResize="1" noEditPoints="1" noAdjustHandles="1" noChangeArrowheads="1" noChangeShapeType="1" noTextEdit="1"/>
              </p:cNvSpPr>
              <p:nvPr/>
            </p:nvSpPr>
            <p:spPr>
              <a:xfrm>
                <a:off x="8316466" y="1198305"/>
                <a:ext cx="1219200" cy="101600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Object 30">
                <a:extLst>
                  <a:ext uri="{FF2B5EF4-FFF2-40B4-BE49-F238E27FC236}">
                    <a16:creationId xmlns:a16="http://schemas.microsoft.com/office/drawing/2014/main" id="{2B68517D-0CD8-5D65-3A30-E27B9AC85340}"/>
                  </a:ext>
                </a:extLst>
              </p:cNvPr>
              <p:cNvSpPr txBox="1"/>
              <p:nvPr/>
            </p:nvSpPr>
            <p:spPr>
              <a:xfrm>
                <a:off x="6841616" y="2485071"/>
                <a:ext cx="1178434" cy="982029"/>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𝑑</m:t>
                          </m:r>
                        </m:den>
                      </m:f>
                    </m:oMath>
                  </m:oMathPara>
                </a14:m>
                <a:endParaRPr lang="en-US"/>
              </a:p>
            </p:txBody>
          </p:sp>
        </mc:Choice>
        <mc:Fallback xmlns="">
          <p:sp>
            <p:nvSpPr>
              <p:cNvPr id="31" name="Object 30">
                <a:extLst>
                  <a:ext uri="{FF2B5EF4-FFF2-40B4-BE49-F238E27FC236}">
                    <a16:creationId xmlns:a16="http://schemas.microsoft.com/office/drawing/2014/main" id="{2B68517D-0CD8-5D65-3A30-E27B9AC85340}"/>
                  </a:ext>
                </a:extLst>
              </p:cNvPr>
              <p:cNvSpPr txBox="1">
                <a:spLocks noRot="1" noChangeAspect="1" noMove="1" noResize="1" noEditPoints="1" noAdjustHandles="1" noChangeArrowheads="1" noChangeShapeType="1" noTextEdit="1"/>
              </p:cNvSpPr>
              <p:nvPr/>
            </p:nvSpPr>
            <p:spPr>
              <a:xfrm>
                <a:off x="6841616" y="2485071"/>
                <a:ext cx="1178434" cy="98202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Object 32">
                <a:extLst>
                  <a:ext uri="{FF2B5EF4-FFF2-40B4-BE49-F238E27FC236}">
                    <a16:creationId xmlns:a16="http://schemas.microsoft.com/office/drawing/2014/main" id="{264F318E-9DA1-7BDF-1FCD-5AFF8A94929C}"/>
                  </a:ext>
                </a:extLst>
              </p:cNvPr>
              <p:cNvSpPr txBox="1"/>
              <p:nvPr/>
            </p:nvSpPr>
            <p:spPr bwMode="auto">
              <a:xfrm>
                <a:off x="1168272" y="4065278"/>
                <a:ext cx="3709226" cy="965944"/>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3</m:t>
                          </m:r>
                        </m:num>
                        <m:den>
                          <m:r>
                            <a:rPr lang="en-US" i="1">
                              <a:solidFill>
                                <a:srgbClr val="000000"/>
                              </a:solidFill>
                              <a:latin typeface="Cambria Math" panose="02040503050406030204" pitchFamily="18" charset="0"/>
                            </a:rPr>
                            <m:t>7</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9</m:t>
                          </m:r>
                        </m:num>
                        <m:den>
                          <m:r>
                            <a:rPr lang="en-US" i="1">
                              <a:solidFill>
                                <a:srgbClr val="000000"/>
                              </a:solidFill>
                              <a:latin typeface="Cambria Math" panose="02040503050406030204" pitchFamily="18" charset="0"/>
                            </a:rPr>
                            <m:t>21</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3+9</m:t>
                          </m:r>
                        </m:num>
                        <m:den>
                          <m:r>
                            <a:rPr lang="en-US" i="1">
                              <a:solidFill>
                                <a:srgbClr val="000000"/>
                              </a:solidFill>
                              <a:latin typeface="Cambria Math" panose="02040503050406030204" pitchFamily="18" charset="0"/>
                            </a:rPr>
                            <m:t>7+21</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3−9</m:t>
                          </m:r>
                        </m:num>
                        <m:den>
                          <m:r>
                            <a:rPr lang="en-US" i="1">
                              <a:solidFill>
                                <a:srgbClr val="000000"/>
                              </a:solidFill>
                              <a:latin typeface="Cambria Math" panose="02040503050406030204" pitchFamily="18" charset="0"/>
                            </a:rPr>
                            <m:t>7−21</m:t>
                          </m:r>
                        </m:den>
                      </m:f>
                    </m:oMath>
                  </m:oMathPara>
                </a14:m>
                <a:endParaRPr lang="en-US"/>
              </a:p>
            </p:txBody>
          </p:sp>
        </mc:Choice>
        <mc:Fallback xmlns="">
          <p:sp>
            <p:nvSpPr>
              <p:cNvPr id="33" name="Object 32">
                <a:extLst>
                  <a:ext uri="{FF2B5EF4-FFF2-40B4-BE49-F238E27FC236}">
                    <a16:creationId xmlns:a16="http://schemas.microsoft.com/office/drawing/2014/main" id="{264F318E-9DA1-7BDF-1FCD-5AFF8A94929C}"/>
                  </a:ext>
                </a:extLst>
              </p:cNvPr>
              <p:cNvSpPr txBox="1">
                <a:spLocks noRot="1" noChangeAspect="1" noMove="1" noResize="1" noEditPoints="1" noAdjustHandles="1" noChangeArrowheads="1" noChangeShapeType="1" noTextEdit="1"/>
              </p:cNvSpPr>
              <p:nvPr/>
            </p:nvSpPr>
            <p:spPr bwMode="auto">
              <a:xfrm>
                <a:off x="1168272" y="4065278"/>
                <a:ext cx="3709226" cy="96594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Object 33">
                <a:extLst>
                  <a:ext uri="{FF2B5EF4-FFF2-40B4-BE49-F238E27FC236}">
                    <a16:creationId xmlns:a16="http://schemas.microsoft.com/office/drawing/2014/main" id="{5E218EB1-EC62-52D3-EDFA-9E9C1E2B3589}"/>
                  </a:ext>
                </a:extLst>
              </p:cNvPr>
              <p:cNvSpPr txBox="1"/>
              <p:nvPr/>
            </p:nvSpPr>
            <p:spPr>
              <a:xfrm>
                <a:off x="6678448" y="3822341"/>
                <a:ext cx="3666292" cy="1018415"/>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𝑑</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den>
                      </m:f>
                    </m:oMath>
                  </m:oMathPara>
                </a14:m>
                <a:endParaRPr lang="en-US"/>
              </a:p>
            </p:txBody>
          </p:sp>
        </mc:Choice>
        <mc:Fallback xmlns="">
          <p:sp>
            <p:nvSpPr>
              <p:cNvPr id="34" name="Object 33">
                <a:extLst>
                  <a:ext uri="{FF2B5EF4-FFF2-40B4-BE49-F238E27FC236}">
                    <a16:creationId xmlns:a16="http://schemas.microsoft.com/office/drawing/2014/main" id="{5E218EB1-EC62-52D3-EDFA-9E9C1E2B3589}"/>
                  </a:ext>
                </a:extLst>
              </p:cNvPr>
              <p:cNvSpPr txBox="1">
                <a:spLocks noRot="1" noChangeAspect="1" noMove="1" noResize="1" noEditPoints="1" noAdjustHandles="1" noChangeArrowheads="1" noChangeShapeType="1" noTextEdit="1"/>
              </p:cNvSpPr>
              <p:nvPr/>
            </p:nvSpPr>
            <p:spPr>
              <a:xfrm>
                <a:off x="6678448" y="3822341"/>
                <a:ext cx="3666292" cy="1018415"/>
              </a:xfrm>
              <a:prstGeom prst="rect">
                <a:avLst/>
              </a:prstGeom>
              <a:blipFill>
                <a:blip r:embed="rId7"/>
                <a:stretch>
                  <a:fillRect/>
                </a:stretch>
              </a:blipFill>
            </p:spPr>
            <p:txBody>
              <a:bodyPr/>
              <a:lstStyle/>
              <a:p>
                <a:r>
                  <a:rPr lang="en-US">
                    <a:noFill/>
                  </a:rPr>
                  <a:t> </a:t>
                </a:r>
              </a:p>
            </p:txBody>
          </p:sp>
        </mc:Fallback>
      </mc:AlternateContent>
      <p:sp>
        <p:nvSpPr>
          <p:cNvPr id="35" name="Arrow: Down 34">
            <a:extLst>
              <a:ext uri="{FF2B5EF4-FFF2-40B4-BE49-F238E27FC236}">
                <a16:creationId xmlns:a16="http://schemas.microsoft.com/office/drawing/2014/main" id="{640FD373-E058-E10E-C69E-53B43F9CE6A8}"/>
              </a:ext>
            </a:extLst>
          </p:cNvPr>
          <p:cNvSpPr/>
          <p:nvPr/>
        </p:nvSpPr>
        <p:spPr>
          <a:xfrm>
            <a:off x="8178623" y="5014007"/>
            <a:ext cx="275685" cy="4456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36" name="Object 35">
                <a:extLst>
                  <a:ext uri="{FF2B5EF4-FFF2-40B4-BE49-F238E27FC236}">
                    <a16:creationId xmlns:a16="http://schemas.microsoft.com/office/drawing/2014/main" id="{BEFDA400-B7FE-40A7-A51A-FB7CF94D3893}"/>
                  </a:ext>
                </a:extLst>
              </p:cNvPr>
              <p:cNvSpPr txBox="1"/>
              <p:nvPr/>
            </p:nvSpPr>
            <p:spPr>
              <a:xfrm>
                <a:off x="4981576" y="5537732"/>
                <a:ext cx="7089788" cy="1119440"/>
              </a:xfrm>
              <a:prstGeom prst="rect">
                <a:avLst/>
              </a:prstGeom>
              <a:solidFill>
                <a:schemeClr val="accent6">
                  <a:lumMod val="40000"/>
                  <a:lumOff val="60000"/>
                </a:schemeClr>
              </a:solidFill>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𝑑</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den>
                      </m:f>
                    </m:oMath>
                  </m:oMathPara>
                </a14:m>
                <a:endParaRPr lang="en-US"/>
              </a:p>
            </p:txBody>
          </p:sp>
        </mc:Choice>
        <mc:Fallback xmlns="">
          <p:sp>
            <p:nvSpPr>
              <p:cNvPr id="36" name="Object 35">
                <a:extLst>
                  <a:ext uri="{FF2B5EF4-FFF2-40B4-BE49-F238E27FC236}">
                    <a16:creationId xmlns:a16="http://schemas.microsoft.com/office/drawing/2014/main" id="{BEFDA400-B7FE-40A7-A51A-FB7CF94D3893}"/>
                  </a:ext>
                </a:extLst>
              </p:cNvPr>
              <p:cNvSpPr txBox="1">
                <a:spLocks noRot="1" noChangeAspect="1" noMove="1" noResize="1" noEditPoints="1" noAdjustHandles="1" noChangeArrowheads="1" noChangeShapeType="1" noTextEdit="1"/>
              </p:cNvSpPr>
              <p:nvPr/>
            </p:nvSpPr>
            <p:spPr>
              <a:xfrm>
                <a:off x="4981576" y="5537732"/>
                <a:ext cx="7089788" cy="1119440"/>
              </a:xfrm>
              <a:prstGeom prst="rect">
                <a:avLst/>
              </a:prstGeom>
              <a:blipFill>
                <a:blip r:embed="rId8"/>
                <a:stretch>
                  <a:fillRect/>
                </a:stretch>
              </a:blipFill>
            </p:spPr>
            <p:txBody>
              <a:bodyPr/>
              <a:lstStyle/>
              <a:p>
                <a:r>
                  <a:rPr lang="en-US">
                    <a:noFill/>
                  </a:rPr>
                  <a:t> </a:t>
                </a:r>
              </a:p>
            </p:txBody>
          </p:sp>
        </mc:Fallback>
      </mc:AlternateContent>
      <p:sp>
        <p:nvSpPr>
          <p:cNvPr id="2" name="Explosion: 14 Points 1">
            <a:extLst>
              <a:ext uri="{FF2B5EF4-FFF2-40B4-BE49-F238E27FC236}">
                <a16:creationId xmlns:a16="http://schemas.microsoft.com/office/drawing/2014/main" id="{4C175A23-3E26-3EED-7849-55B3D36B6398}"/>
              </a:ext>
            </a:extLst>
          </p:cNvPr>
          <p:cNvSpPr/>
          <p:nvPr/>
        </p:nvSpPr>
        <p:spPr>
          <a:xfrm>
            <a:off x="16446" y="-19043"/>
            <a:ext cx="5379720" cy="1203960"/>
          </a:xfrm>
          <a:prstGeom prst="irregularSeal2">
            <a:avLst/>
          </a:prstGeom>
          <a:solidFill>
            <a:schemeClr val="accent4">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solidFill>
                  <a:srgbClr val="7030A0"/>
                </a:solidFill>
                <a:latin typeface="Times New Roman" panose="02020603050405020304" pitchFamily="18" charset="0"/>
                <a:cs typeface="Times New Roman" panose="02020603050405020304" pitchFamily="18" charset="0"/>
              </a:rPr>
              <a:t>NHIỆM VỤ</a:t>
            </a:r>
          </a:p>
        </p:txBody>
      </p:sp>
    </p:spTree>
    <p:extLst>
      <p:ext uri="{BB962C8B-B14F-4D97-AF65-F5344CB8AC3E}">
        <p14:creationId xmlns:p14="http://schemas.microsoft.com/office/powerpoint/2010/main" val="2847095807"/>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p:bldP spid="3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160D33A-A18B-9CF4-15A5-50CF3B16F05F}"/>
              </a:ext>
            </a:extLst>
          </p:cNvPr>
          <p:cNvSpPr/>
          <p:nvPr/>
        </p:nvSpPr>
        <p:spPr>
          <a:xfrm>
            <a:off x="2495551" y="2025940"/>
            <a:ext cx="7773352" cy="138499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a:extLst>
              <a:ext uri="{FF2B5EF4-FFF2-40B4-BE49-F238E27FC236}">
                <a16:creationId xmlns:a16="http://schemas.microsoft.com/office/drawing/2014/main" id="{B67864F9-D516-C86E-4231-85DA887E95B0}"/>
              </a:ext>
            </a:extLst>
          </p:cNvPr>
          <p:cNvSpPr txBox="1"/>
          <p:nvPr/>
        </p:nvSpPr>
        <p:spPr>
          <a:xfrm>
            <a:off x="99332" y="0"/>
            <a:ext cx="11993336" cy="523220"/>
          </a:xfrm>
          <a:prstGeom prst="rect">
            <a:avLst/>
          </a:prstGeom>
          <a:solidFill>
            <a:schemeClr val="bg1">
              <a:lumMod val="95000"/>
            </a:schemeClr>
          </a:solidFill>
        </p:spPr>
        <p:txBody>
          <a:bodyPr wrap="square" rtlCol="0">
            <a:spAutoFit/>
          </a:bodyPr>
          <a:lstStyle/>
          <a:p>
            <a:pPr algn="ctr"/>
            <a:r>
              <a:rPr lang="nl-NL" sz="2800" b="1" dirty="0">
                <a:solidFill>
                  <a:srgbClr val="FF0000"/>
                </a:solidFill>
                <a:latin typeface="Times New Roman" pitchFamily="18" charset="0"/>
                <a:cs typeface="Times New Roman" pitchFamily="18" charset="0"/>
              </a:rPr>
              <a:t>§1. TỈ LỆ THỨC – DÃY TỈ SỐ BẰNG NHAU</a:t>
            </a:r>
            <a:endParaRPr lang="vi-VN" sz="2800"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8FD8057B-246B-05FB-9529-2C70F9D86525}"/>
              </a:ext>
            </a:extLst>
          </p:cNvPr>
          <p:cNvSpPr txBox="1"/>
          <p:nvPr/>
        </p:nvSpPr>
        <p:spPr>
          <a:xfrm>
            <a:off x="539115" y="3716628"/>
            <a:ext cx="1956435" cy="492443"/>
          </a:xfrm>
          <a:prstGeom prst="rect">
            <a:avLst/>
          </a:prstGeom>
          <a:noFill/>
        </p:spPr>
        <p:txBody>
          <a:bodyPr wrap="square">
            <a:spAutoFit/>
          </a:bodyPr>
          <a:lstStyle/>
          <a:p>
            <a:r>
              <a:rPr lang="en-US" sz="2600" b="1" i="1" dirty="0" err="1">
                <a:solidFill>
                  <a:prstClr val="black"/>
                </a:solidFill>
                <a:latin typeface="Times New Roman" panose="02020603050405020304" pitchFamily="18" charset="0"/>
                <a:ea typeface="Times New Roman" panose="02020603050405020304" pitchFamily="18" charset="0"/>
              </a:rPr>
              <a:t>Tính</a:t>
            </a:r>
            <a:r>
              <a:rPr lang="en-US" sz="2600" b="1" i="1" dirty="0">
                <a:solidFill>
                  <a:prstClr val="black"/>
                </a:solidFill>
                <a:latin typeface="Times New Roman" panose="02020603050405020304" pitchFamily="18" charset="0"/>
                <a:ea typeface="Times New Roman" panose="02020603050405020304" pitchFamily="18" charset="0"/>
              </a:rPr>
              <a:t> </a:t>
            </a:r>
            <a:r>
              <a:rPr lang="en-US" sz="2600" b="1" i="1" dirty="0" err="1">
                <a:solidFill>
                  <a:prstClr val="black"/>
                </a:solidFill>
                <a:latin typeface="Times New Roman" panose="02020603050405020304" pitchFamily="18" charset="0"/>
                <a:ea typeface="Times New Roman" panose="02020603050405020304" pitchFamily="18" charset="0"/>
              </a:rPr>
              <a:t>chất</a:t>
            </a:r>
            <a:r>
              <a:rPr lang="en-US" sz="2600" b="1" i="1" dirty="0">
                <a:solidFill>
                  <a:prstClr val="black"/>
                </a:solidFill>
                <a:latin typeface="Times New Roman" panose="02020603050405020304" pitchFamily="18" charset="0"/>
                <a:ea typeface="Times New Roman" panose="02020603050405020304" pitchFamily="18" charset="0"/>
              </a:rPr>
              <a:t> 2:</a:t>
            </a:r>
            <a:endParaRPr lang="en-US" sz="2600" dirty="0">
              <a:solidFill>
                <a:prstClr val="black"/>
              </a:solidFill>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4A55FCD7-AEB7-D5BC-C135-4F51227F53EA}"/>
              </a:ext>
            </a:extLst>
          </p:cNvPr>
          <p:cNvSpPr txBox="1"/>
          <p:nvPr/>
        </p:nvSpPr>
        <p:spPr>
          <a:xfrm>
            <a:off x="553832" y="752614"/>
            <a:ext cx="6096000" cy="1384995"/>
          </a:xfrm>
          <a:prstGeom prst="rect">
            <a:avLst/>
          </a:prstGeom>
          <a:noFill/>
        </p:spPr>
        <p:txBody>
          <a:bodyPr wrap="square">
            <a:spAutoFit/>
          </a:bodyPr>
          <a:lstStyle/>
          <a:p>
            <a:r>
              <a:rPr lang="en-US" sz="2800" b="1" dirty="0">
                <a:solidFill>
                  <a:srgbClr val="FF0000"/>
                </a:solidFill>
                <a:latin typeface="Times New Roman" panose="02020603050405020304" pitchFamily="18" charset="0"/>
                <a:ea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rPr>
              <a:t>Dãy</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tỉ</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số</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bằng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nhau</a:t>
            </a:r>
            <a:endParaRPr lang="en-US" sz="2800" dirty="0">
              <a:solidFill>
                <a:srgbClr val="FF0000"/>
              </a:solidFill>
              <a:latin typeface="Times New Roman" panose="02020603050405020304" pitchFamily="18" charset="0"/>
              <a:ea typeface="Times New Roman" panose="02020603050405020304" pitchFamily="18" charset="0"/>
            </a:endParaRPr>
          </a:p>
          <a:p>
            <a:r>
              <a:rPr lang="en-US" sz="2800" b="1" dirty="0">
                <a:solidFill>
                  <a:srgbClr val="00B050"/>
                </a:solidFill>
                <a:latin typeface="Times New Roman" panose="02020603050405020304" pitchFamily="18" charset="0"/>
                <a:ea typeface="Times New Roman" panose="02020603050405020304" pitchFamily="18" charset="0"/>
              </a:rPr>
              <a:t>b) </a:t>
            </a:r>
            <a:r>
              <a:rPr lang="en-US" sz="2800" b="1" dirty="0" err="1">
                <a:solidFill>
                  <a:srgbClr val="00B050"/>
                </a:solidFill>
                <a:latin typeface="Times New Roman" panose="02020603050405020304" pitchFamily="18" charset="0"/>
                <a:ea typeface="Times New Roman" panose="02020603050405020304" pitchFamily="18" charset="0"/>
              </a:rPr>
              <a:t>Tính</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chất</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dãy</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tỉ</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số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bằng</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nhau</a:t>
            </a:r>
            <a:endParaRPr lang="en-US" sz="2800" b="1" dirty="0">
              <a:solidFill>
                <a:srgbClr val="00B050"/>
              </a:solidFill>
              <a:latin typeface="Times New Roman" panose="02020603050405020304" pitchFamily="18" charset="0"/>
              <a:ea typeface="Times New Roman" panose="02020603050405020304" pitchFamily="18" charset="0"/>
            </a:endParaRPr>
          </a:p>
          <a:p>
            <a:r>
              <a:rPr lang="en-US" sz="2800" b="1" i="1" dirty="0" err="1">
                <a:solidFill>
                  <a:prstClr val="black"/>
                </a:solidFill>
                <a:latin typeface="Times New Roman" panose="02020603050405020304" pitchFamily="18" charset="0"/>
                <a:ea typeface="Times New Roman" panose="02020603050405020304" pitchFamily="18" charset="0"/>
              </a:rPr>
              <a:t>Tính</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chất</a:t>
            </a:r>
            <a:r>
              <a:rPr lang="en-US" sz="2800" b="1" i="1" dirty="0">
                <a:solidFill>
                  <a:prstClr val="black"/>
                </a:solidFill>
                <a:latin typeface="Times New Roman" panose="02020603050405020304" pitchFamily="18" charset="0"/>
                <a:ea typeface="Times New Roman" panose="02020603050405020304" pitchFamily="18" charset="0"/>
              </a:rPr>
              <a:t> 1:</a:t>
            </a:r>
            <a:endParaRPr lang="en-US" sz="2800" i="1" dirty="0">
              <a:solidFill>
                <a:prstClr val="black"/>
              </a:solidFill>
              <a:latin typeface="Times New Roman" panose="02020603050405020304" pitchFamily="18" charset="0"/>
              <a:ea typeface="Times New Roman" panose="02020603050405020304" pitchFamily="18" charset="0"/>
            </a:endParaRPr>
          </a:p>
        </p:txBody>
      </p:sp>
      <p:grpSp>
        <p:nvGrpSpPr>
          <p:cNvPr id="24" name="Group 23">
            <a:extLst>
              <a:ext uri="{FF2B5EF4-FFF2-40B4-BE49-F238E27FC236}">
                <a16:creationId xmlns:a16="http://schemas.microsoft.com/office/drawing/2014/main" id="{CEE1BD32-7498-F3FB-FA72-47C0239A0F78}"/>
              </a:ext>
            </a:extLst>
          </p:cNvPr>
          <p:cNvGrpSpPr/>
          <p:nvPr/>
        </p:nvGrpSpPr>
        <p:grpSpPr>
          <a:xfrm>
            <a:off x="2751772" y="2147453"/>
            <a:ext cx="7517130" cy="1044047"/>
            <a:chOff x="2751772" y="2147453"/>
            <a:chExt cx="7517130" cy="1044047"/>
          </a:xfrm>
        </p:grpSpPr>
        <mc:AlternateContent xmlns:mc="http://schemas.openxmlformats.org/markup-compatibility/2006" xmlns:a14="http://schemas.microsoft.com/office/drawing/2010/main">
          <mc:Choice Requires="a14">
            <p:sp>
              <p:nvSpPr>
                <p:cNvPr id="3" name="Object 2">
                  <a:extLst>
                    <a:ext uri="{FF2B5EF4-FFF2-40B4-BE49-F238E27FC236}">
                      <a16:creationId xmlns:a16="http://schemas.microsoft.com/office/drawing/2014/main" id="{96ABE2C4-40A8-36F0-FA3D-2AE2CDD050BC}"/>
                    </a:ext>
                  </a:extLst>
                </p:cNvPr>
                <p:cNvSpPr txBox="1"/>
                <p:nvPr/>
              </p:nvSpPr>
              <p:spPr>
                <a:xfrm>
                  <a:off x="2751772" y="2147453"/>
                  <a:ext cx="3758565" cy="1044047"/>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𝑑</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den>
                        </m:f>
                      </m:oMath>
                    </m:oMathPara>
                  </a14:m>
                  <a:endParaRPr lang="en-US"/>
                </a:p>
              </p:txBody>
            </p:sp>
          </mc:Choice>
          <mc:Fallback xmlns="">
            <p:sp>
              <p:nvSpPr>
                <p:cNvPr id="3" name="Object 2">
                  <a:extLst>
                    <a:ext uri="{FF2B5EF4-FFF2-40B4-BE49-F238E27FC236}">
                      <a16:creationId xmlns:a16="http://schemas.microsoft.com/office/drawing/2014/main" id="{96ABE2C4-40A8-36F0-FA3D-2AE2CDD050BC}"/>
                    </a:ext>
                  </a:extLst>
                </p:cNvPr>
                <p:cNvSpPr txBox="1">
                  <a:spLocks noRot="1" noChangeAspect="1" noMove="1" noResize="1" noEditPoints="1" noAdjustHandles="1" noChangeArrowheads="1" noChangeShapeType="1" noTextEdit="1"/>
                </p:cNvSpPr>
                <p:nvPr/>
              </p:nvSpPr>
              <p:spPr>
                <a:xfrm>
                  <a:off x="2751772" y="2147453"/>
                  <a:ext cx="3758565" cy="1044047"/>
                </a:xfrm>
                <a:prstGeom prst="rect">
                  <a:avLst/>
                </a:prstGeom>
                <a:blipFill>
                  <a:blip r:embed="rId2"/>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ED84E5D7-C7CB-D3B4-E6AB-48A10CE63387}"/>
                </a:ext>
              </a:extLst>
            </p:cNvPr>
            <p:cNvSpPr txBox="1"/>
            <p:nvPr/>
          </p:nvSpPr>
          <p:spPr>
            <a:xfrm>
              <a:off x="6510337" y="2407625"/>
              <a:ext cx="3758565" cy="523220"/>
            </a:xfrm>
            <a:prstGeom prst="rect">
              <a:avLst/>
            </a:prstGeom>
            <a:noFill/>
          </p:spPr>
          <p:txBody>
            <a:bodyPr wrap="square">
              <a:spAutoFit/>
            </a:bodyPr>
            <a:lstStyle/>
            <a:p>
              <a:r>
                <a:rPr lang="nl-NL" sz="2800" dirty="0">
                  <a:solidFill>
                    <a:prstClr val="black"/>
                  </a:solidFill>
                  <a:latin typeface="Times New Roman" panose="02020603050405020304" pitchFamily="18" charset="0"/>
                  <a:ea typeface="Times New Roman" panose="02020603050405020304" pitchFamily="18" charset="0"/>
                </a:rPr>
                <a:t>(các mẫu số phải khác 0)</a:t>
              </a:r>
              <a:endParaRPr lang="en-US" sz="2800" dirty="0">
                <a:solidFill>
                  <a:prstClr val="black"/>
                </a:solidFill>
                <a:latin typeface="Times New Roman" panose="02020603050405020304" pitchFamily="18" charset="0"/>
                <a:ea typeface="Times New Roman" panose="02020603050405020304" pitchFamily="18" charset="0"/>
              </a:endParaRPr>
            </a:p>
          </p:txBody>
        </p:sp>
      </p:grpSp>
      <p:grpSp>
        <p:nvGrpSpPr>
          <p:cNvPr id="25" name="Group 24">
            <a:extLst>
              <a:ext uri="{FF2B5EF4-FFF2-40B4-BE49-F238E27FC236}">
                <a16:creationId xmlns:a16="http://schemas.microsoft.com/office/drawing/2014/main" id="{795C6341-CD71-725C-93EC-DDCC1A301167}"/>
              </a:ext>
            </a:extLst>
          </p:cNvPr>
          <p:cNvGrpSpPr/>
          <p:nvPr/>
        </p:nvGrpSpPr>
        <p:grpSpPr>
          <a:xfrm>
            <a:off x="2495550" y="4509864"/>
            <a:ext cx="7860982" cy="1858370"/>
            <a:chOff x="2495550" y="4509864"/>
            <a:chExt cx="7860982" cy="1858370"/>
          </a:xfrm>
        </p:grpSpPr>
        <p:sp>
          <p:nvSpPr>
            <p:cNvPr id="23" name="Rectangle: Rounded Corners 22">
              <a:extLst>
                <a:ext uri="{FF2B5EF4-FFF2-40B4-BE49-F238E27FC236}">
                  <a16:creationId xmlns:a16="http://schemas.microsoft.com/office/drawing/2014/main" id="{45C375FA-7E53-4A27-955F-9D289B4B63DF}"/>
                </a:ext>
              </a:extLst>
            </p:cNvPr>
            <p:cNvSpPr/>
            <p:nvPr/>
          </p:nvSpPr>
          <p:spPr>
            <a:xfrm>
              <a:off x="2495550" y="4509864"/>
              <a:ext cx="7773352" cy="185837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a:extLst>
                <a:ext uri="{FF2B5EF4-FFF2-40B4-BE49-F238E27FC236}">
                  <a16:creationId xmlns:a16="http://schemas.microsoft.com/office/drawing/2014/main" id="{759CD473-E5BD-1F41-0F60-63C598348F50}"/>
                </a:ext>
              </a:extLst>
            </p:cNvPr>
            <p:cNvSpPr txBox="1"/>
            <p:nvPr/>
          </p:nvSpPr>
          <p:spPr>
            <a:xfrm>
              <a:off x="6236017" y="5698148"/>
              <a:ext cx="4120515" cy="523220"/>
            </a:xfrm>
            <a:prstGeom prst="rect">
              <a:avLst/>
            </a:prstGeom>
            <a:noFill/>
          </p:spPr>
          <p:txBody>
            <a:bodyPr wrap="square">
              <a:spAutoFit/>
            </a:bodyPr>
            <a:lstStyle/>
            <a:p>
              <a:r>
                <a:rPr lang="nl-NL" sz="2800" dirty="0">
                  <a:solidFill>
                    <a:prstClr val="black"/>
                  </a:solidFill>
                  <a:latin typeface="Times New Roman" panose="02020603050405020304" pitchFamily="18" charset="0"/>
                  <a:ea typeface="Times New Roman" panose="02020603050405020304" pitchFamily="18" charset="0"/>
                </a:rPr>
                <a:t>(các mẫu số phải khác 0)</a:t>
              </a:r>
              <a:endParaRPr lang="en-US" sz="28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Object 21">
                  <a:extLst>
                    <a:ext uri="{FF2B5EF4-FFF2-40B4-BE49-F238E27FC236}">
                      <a16:creationId xmlns:a16="http://schemas.microsoft.com/office/drawing/2014/main" id="{443A9184-1394-60AE-2E2A-114163EE7EDA}"/>
                    </a:ext>
                  </a:extLst>
                </p:cNvPr>
                <p:cNvSpPr txBox="1"/>
                <p:nvPr/>
              </p:nvSpPr>
              <p:spPr>
                <a:xfrm>
                  <a:off x="2717720" y="4572819"/>
                  <a:ext cx="7329012" cy="1157212"/>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𝑑</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den>
                        </m:f>
                      </m:oMath>
                    </m:oMathPara>
                  </a14:m>
                  <a:endParaRPr lang="en-US"/>
                </a:p>
              </p:txBody>
            </p:sp>
          </mc:Choice>
          <mc:Fallback xmlns="">
            <p:sp>
              <p:nvSpPr>
                <p:cNvPr id="22" name="Object 21">
                  <a:extLst>
                    <a:ext uri="{FF2B5EF4-FFF2-40B4-BE49-F238E27FC236}">
                      <a16:creationId xmlns:a16="http://schemas.microsoft.com/office/drawing/2014/main" id="{443A9184-1394-60AE-2E2A-114163EE7EDA}"/>
                    </a:ext>
                  </a:extLst>
                </p:cNvPr>
                <p:cNvSpPr txBox="1">
                  <a:spLocks noRot="1" noChangeAspect="1" noMove="1" noResize="1" noEditPoints="1" noAdjustHandles="1" noChangeArrowheads="1" noChangeShapeType="1" noTextEdit="1"/>
                </p:cNvSpPr>
                <p:nvPr/>
              </p:nvSpPr>
              <p:spPr>
                <a:xfrm>
                  <a:off x="2717720" y="4572819"/>
                  <a:ext cx="7329012" cy="1157212"/>
                </a:xfrm>
                <a:prstGeom prst="rect">
                  <a:avLst/>
                </a:prstGeom>
                <a:blipFill>
                  <a:blip r:embed="rId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879607835"/>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heel(1)">
                                      <p:cBhvr>
                                        <p:cTn id="2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44" y="0"/>
            <a:ext cx="12192000" cy="6858000"/>
          </a:xfrm>
          <a:prstGeom prst="rect">
            <a:avLst/>
          </a:prstGeom>
        </p:spPr>
      </p:pic>
      <p:sp>
        <p:nvSpPr>
          <p:cNvPr id="5" name="TextBox 4">
            <a:extLst>
              <a:ext uri="{FF2B5EF4-FFF2-40B4-BE49-F238E27FC236}">
                <a16:creationId xmlns:a16="http://schemas.microsoft.com/office/drawing/2014/main" id="{1A9A7896-D70E-4A4F-BCCF-CF1EF9850253}"/>
              </a:ext>
            </a:extLst>
          </p:cNvPr>
          <p:cNvSpPr txBox="1"/>
          <p:nvPr/>
        </p:nvSpPr>
        <p:spPr>
          <a:xfrm>
            <a:off x="2766885" y="2721116"/>
            <a:ext cx="6658229" cy="707884"/>
          </a:xfrm>
          <a:prstGeom prst="rect">
            <a:avLst/>
          </a:prstGeom>
          <a:noFill/>
        </p:spPr>
        <p:txBody>
          <a:bodyPr wrap="none" lIns="91438" tIns="45719" rIns="91438" bIns="45719" rtlCol="0">
            <a:spAutoFit/>
          </a:bodyPr>
          <a:lstStyle/>
          <a:p>
            <a:pPr defTabSz="914377">
              <a:defRPr/>
            </a:pPr>
            <a:r>
              <a:rPr lang="en-US" sz="4000" b="1" dirty="0">
                <a:solidFill>
                  <a:srgbClr val="FF0000"/>
                </a:solidFill>
                <a:latin typeface="Times New Roman" pitchFamily="18" charset="0"/>
                <a:cs typeface="Times New Roman" pitchFamily="18" charset="0"/>
              </a:rPr>
              <a:t>HOẠT ĐỘNG THỰC HÀNH</a:t>
            </a:r>
          </a:p>
        </p:txBody>
      </p:sp>
    </p:spTree>
    <p:extLst>
      <p:ext uri="{BB962C8B-B14F-4D97-AF65-F5344CB8AC3E}">
        <p14:creationId xmlns:p14="http://schemas.microsoft.com/office/powerpoint/2010/main" val="32383472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14 Points 1">
            <a:extLst>
              <a:ext uri="{FF2B5EF4-FFF2-40B4-BE49-F238E27FC236}">
                <a16:creationId xmlns:a16="http://schemas.microsoft.com/office/drawing/2014/main" id="{4C175A23-3E26-3EED-7849-55B3D36B6398}"/>
              </a:ext>
            </a:extLst>
          </p:cNvPr>
          <p:cNvSpPr/>
          <p:nvPr/>
        </p:nvSpPr>
        <p:spPr>
          <a:xfrm>
            <a:off x="-1318439" y="-228738"/>
            <a:ext cx="10294799" cy="1715246"/>
          </a:xfrm>
          <a:prstGeom prst="irregularSeal2">
            <a:avLst/>
          </a:prstGeom>
          <a:solidFill>
            <a:schemeClr val="accent5">
              <a:lumMod val="60000"/>
              <a:lumOff val="40000"/>
            </a:schemeClr>
          </a:solidFill>
          <a:ln>
            <a:solidFill>
              <a:schemeClr val="accent5">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lang="en-US" sz="2800" b="1" dirty="0">
                <a:solidFill>
                  <a:srgbClr val="7030A0"/>
                </a:solidFill>
                <a:latin typeface="Times New Roman" panose="02020603050405020304" pitchFamily="18" charset="0"/>
                <a:cs typeface="Times New Roman" panose="02020603050405020304" pitchFamily="18" charset="0"/>
              </a:rPr>
              <a:t>THỰC HÀNH 4/SGK 9: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x, y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rằng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D54B83EF-7EBA-A760-7C8D-66968E44C008}"/>
              </a:ext>
            </a:extLst>
          </p:cNvPr>
          <p:cNvSpPr/>
          <p:nvPr/>
        </p:nvSpPr>
        <p:spPr>
          <a:xfrm>
            <a:off x="339089" y="1313117"/>
            <a:ext cx="11471909" cy="1106429"/>
          </a:xfrm>
          <a:prstGeom prst="rect">
            <a:avLst/>
          </a:prstGeom>
          <a:solidFill>
            <a:schemeClr val="accent2">
              <a:lumMod val="20000"/>
              <a:lumOff val="80000"/>
            </a:schemeClr>
          </a:solidFill>
          <a:ln w="38100">
            <a:noFill/>
            <a:prstDash val="dash"/>
          </a:ln>
        </p:spPr>
        <p:style>
          <a:lnRef idx="2">
            <a:schemeClr val="accent6"/>
          </a:lnRef>
          <a:fillRef idx="1">
            <a:schemeClr val="lt1"/>
          </a:fillRef>
          <a:effectRef idx="0">
            <a:schemeClr val="accent6"/>
          </a:effectRef>
          <a:fontRef idx="minor">
            <a:schemeClr val="dk1"/>
          </a:fontRef>
        </p:style>
        <p:txBody>
          <a:bodyPr rtlCol="0" anchor="ctr"/>
          <a:lstStyle/>
          <a:p>
            <a:r>
              <a:rPr lang="en-US" sz="2600" b="1" dirty="0">
                <a:solidFill>
                  <a:prstClr val="black"/>
                </a:solidFill>
                <a:latin typeface="Times New Roman" panose="02020603050405020304" pitchFamily="18" charset="0"/>
                <a:ea typeface="Times New Roman" panose="02020603050405020304" pitchFamily="18" charset="0"/>
              </a:rPr>
              <a:t>a) </a:t>
            </a:r>
            <a:r>
              <a:rPr lang="en-US" sz="2800" b="1" i="1" dirty="0">
                <a:solidFill>
                  <a:prstClr val="black"/>
                </a:solidFill>
                <a:latin typeface="Times New Roman" panose="02020603050405020304" pitchFamily="18" charset="0"/>
                <a:cs typeface="Times New Roman" panose="02020603050405020304" pitchFamily="18" charset="0"/>
              </a:rPr>
              <a:t>x </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i="1" dirty="0">
                <a:solidFill>
                  <a:prstClr val="black"/>
                </a:solidFill>
                <a:latin typeface="Times New Roman" panose="02020603050405020304" pitchFamily="18" charset="0"/>
                <a:cs typeface="Times New Roman" panose="02020603050405020304" pitchFamily="18" charset="0"/>
              </a:rPr>
              <a:t>y</a:t>
            </a:r>
            <a:r>
              <a:rPr lang="en-US" sz="2800" b="1" dirty="0">
                <a:solidFill>
                  <a:prstClr val="black"/>
                </a:solidFill>
                <a:latin typeface="Times New Roman" panose="02020603050405020304" pitchFamily="18" charset="0"/>
                <a:cs typeface="Times New Roman" panose="02020603050405020304" pitchFamily="18" charset="0"/>
              </a:rPr>
              <a:t> = 30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r>
              <a:rPr lang="en-US" sz="2600" b="1" dirty="0">
                <a:solidFill>
                  <a:prstClr val="black"/>
                </a:solidFill>
                <a:latin typeface="Times New Roman" panose="02020603050405020304" pitchFamily="18" charset="0"/>
                <a:ea typeface="Times New Roman" panose="02020603050405020304" pitchFamily="18" charset="0"/>
              </a:rPr>
              <a:t>b) </a:t>
            </a:r>
            <a:r>
              <a:rPr lang="en-US" sz="2800" b="1" i="1" dirty="0">
                <a:solidFill>
                  <a:prstClr val="black"/>
                </a:solidFill>
                <a:latin typeface="Times New Roman" panose="02020603050405020304" pitchFamily="18" charset="0"/>
                <a:cs typeface="Times New Roman" panose="02020603050405020304" pitchFamily="18" charset="0"/>
              </a:rPr>
              <a:t>x </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i="1" dirty="0">
                <a:solidFill>
                  <a:prstClr val="black"/>
                </a:solidFill>
                <a:latin typeface="Times New Roman" panose="02020603050405020304" pitchFamily="18" charset="0"/>
                <a:cs typeface="Times New Roman" panose="02020603050405020304" pitchFamily="18" charset="0"/>
              </a:rPr>
              <a:t>y</a:t>
            </a:r>
            <a:r>
              <a:rPr lang="en-US" sz="2800" b="1" dirty="0">
                <a:solidFill>
                  <a:prstClr val="black"/>
                </a:solidFill>
                <a:latin typeface="Times New Roman" panose="02020603050405020304" pitchFamily="18" charset="0"/>
                <a:cs typeface="Times New Roman" panose="02020603050405020304" pitchFamily="18" charset="0"/>
              </a:rPr>
              <a:t> = –21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endPar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F469647-F278-2395-78B1-E8B334618139}"/>
              </a:ext>
            </a:extLst>
          </p:cNvPr>
          <p:cNvSpPr txBox="1"/>
          <p:nvPr/>
        </p:nvSpPr>
        <p:spPr>
          <a:xfrm>
            <a:off x="319305" y="2686552"/>
            <a:ext cx="1733550" cy="492443"/>
          </a:xfrm>
          <a:prstGeom prst="rect">
            <a:avLst/>
          </a:prstGeom>
          <a:noFill/>
        </p:spPr>
        <p:txBody>
          <a:bodyPr wrap="squar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Giải</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AB47D7B8-46CD-D2A3-52D3-8560559C3D4F}"/>
              </a:ext>
            </a:extLst>
          </p:cNvPr>
          <p:cNvCxnSpPr>
            <a:cxnSpLocks/>
          </p:cNvCxnSpPr>
          <p:nvPr/>
        </p:nvCxnSpPr>
        <p:spPr>
          <a:xfrm>
            <a:off x="6291463" y="3425917"/>
            <a:ext cx="0" cy="342900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pic>
        <p:nvPicPr>
          <p:cNvPr id="3080" name="Picture 8" descr="Tâm sự Nhật Bản - Ôn luyện N1 &quot;dục tốc bất đạt&quot; - EK Group">
            <a:extLst>
              <a:ext uri="{FF2B5EF4-FFF2-40B4-BE49-F238E27FC236}">
                <a16:creationId xmlns:a16="http://schemas.microsoft.com/office/drawing/2014/main" id="{A576F0EA-D085-0E02-B181-A76210270D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49741" y="188306"/>
            <a:ext cx="2439592" cy="12748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Object 5">
                <a:extLst>
                  <a:ext uri="{FF2B5EF4-FFF2-40B4-BE49-F238E27FC236}">
                    <a16:creationId xmlns:a16="http://schemas.microsoft.com/office/drawing/2014/main" id="{4E8C340E-3EA9-A598-42CD-60BC4A15290E}"/>
                  </a:ext>
                </a:extLst>
              </p:cNvPr>
              <p:cNvSpPr txBox="1"/>
              <p:nvPr/>
            </p:nvSpPr>
            <p:spPr bwMode="auto">
              <a:xfrm>
                <a:off x="2842259" y="1362357"/>
                <a:ext cx="1051560" cy="995795"/>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𝑥</m:t>
                          </m:r>
                        </m:num>
                        <m:den>
                          <m:r>
                            <a:rPr lang="en-US" i="1">
                              <a:solidFill>
                                <a:srgbClr val="000000"/>
                              </a:solidFill>
                              <a:latin typeface="Cambria Math" panose="02040503050406030204" pitchFamily="18" charset="0"/>
                            </a:rPr>
                            <m:t>2</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𝑦</m:t>
                          </m:r>
                        </m:num>
                        <m:den>
                          <m:r>
                            <a:rPr lang="en-US" i="1">
                              <a:solidFill>
                                <a:srgbClr val="000000"/>
                              </a:solidFill>
                              <a:latin typeface="Cambria Math" panose="02040503050406030204" pitchFamily="18" charset="0"/>
                            </a:rPr>
                            <m:t>3</m:t>
                          </m:r>
                        </m:den>
                      </m:f>
                    </m:oMath>
                  </m:oMathPara>
                </a14:m>
                <a:endParaRPr lang="en-US"/>
              </a:p>
            </p:txBody>
          </p:sp>
        </mc:Choice>
        <mc:Fallback xmlns="">
          <p:sp>
            <p:nvSpPr>
              <p:cNvPr id="6" name="Object 5">
                <a:extLst>
                  <a:ext uri="{FF2B5EF4-FFF2-40B4-BE49-F238E27FC236}">
                    <a16:creationId xmlns:a16="http://schemas.microsoft.com/office/drawing/2014/main" id="{4E8C340E-3EA9-A598-42CD-60BC4A15290E}"/>
                  </a:ext>
                </a:extLst>
              </p:cNvPr>
              <p:cNvSpPr txBox="1">
                <a:spLocks noRot="1" noChangeAspect="1" noMove="1" noResize="1" noEditPoints="1" noAdjustHandles="1" noChangeArrowheads="1" noChangeShapeType="1" noTextEdit="1"/>
              </p:cNvSpPr>
              <p:nvPr/>
            </p:nvSpPr>
            <p:spPr bwMode="auto">
              <a:xfrm>
                <a:off x="2842259" y="1362357"/>
                <a:ext cx="1051560" cy="99579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12699EE6-1863-6CEB-5E25-52F7B97E2349}"/>
                  </a:ext>
                </a:extLst>
              </p:cNvPr>
              <p:cNvSpPr txBox="1"/>
              <p:nvPr/>
            </p:nvSpPr>
            <p:spPr bwMode="auto">
              <a:xfrm>
                <a:off x="9493962" y="1385078"/>
                <a:ext cx="1162707" cy="962506"/>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𝑥</m:t>
                          </m:r>
                        </m:num>
                        <m:den>
                          <m:r>
                            <a:rPr lang="en-US" i="1">
                              <a:solidFill>
                                <a:srgbClr val="000000"/>
                              </a:solidFill>
                              <a:latin typeface="Cambria Math" panose="02040503050406030204" pitchFamily="18" charset="0"/>
                            </a:rPr>
                            <m:t>5</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𝑦</m:t>
                          </m:r>
                        </m:num>
                        <m:den>
                          <m:r>
                            <a:rPr lang="en-US" i="1">
                              <a:solidFill>
                                <a:srgbClr val="000000"/>
                              </a:solidFill>
                              <a:latin typeface="Cambria Math" panose="02040503050406030204" pitchFamily="18" charset="0"/>
                            </a:rPr>
                            <m:t>−2</m:t>
                          </m:r>
                        </m:den>
                      </m:f>
                    </m:oMath>
                  </m:oMathPara>
                </a14:m>
                <a:endParaRPr lang="en-US"/>
              </a:p>
            </p:txBody>
          </p:sp>
        </mc:Choice>
        <mc:Fallback xmlns="">
          <p:sp>
            <p:nvSpPr>
              <p:cNvPr id="8" name="Object 7">
                <a:extLst>
                  <a:ext uri="{FF2B5EF4-FFF2-40B4-BE49-F238E27FC236}">
                    <a16:creationId xmlns:a16="http://schemas.microsoft.com/office/drawing/2014/main" id="{12699EE6-1863-6CEB-5E25-52F7B97E2349}"/>
                  </a:ext>
                </a:extLst>
              </p:cNvPr>
              <p:cNvSpPr txBox="1">
                <a:spLocks noRot="1" noChangeAspect="1" noMove="1" noResize="1" noEditPoints="1" noAdjustHandles="1" noChangeArrowheads="1" noChangeShapeType="1" noTextEdit="1"/>
              </p:cNvSpPr>
              <p:nvPr/>
            </p:nvSpPr>
            <p:spPr bwMode="auto">
              <a:xfrm>
                <a:off x="9493962" y="1385078"/>
                <a:ext cx="1162707" cy="962506"/>
              </a:xfrm>
              <a:prstGeom prst="rect">
                <a:avLst/>
              </a:prstGeom>
              <a:blipFill>
                <a:blip r:embed="rId4"/>
                <a:stretch>
                  <a:fillRect/>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3017541E-3042-B53C-B933-B25F4BCADCBD}"/>
              </a:ext>
            </a:extLst>
          </p:cNvPr>
          <p:cNvSpPr txBox="1"/>
          <p:nvPr/>
        </p:nvSpPr>
        <p:spPr>
          <a:xfrm>
            <a:off x="339088" y="3214948"/>
            <a:ext cx="3028951" cy="523220"/>
          </a:xfrm>
          <a:prstGeom prst="rect">
            <a:avLst/>
          </a:prstGeom>
          <a:noFill/>
        </p:spPr>
        <p:txBody>
          <a:bodyPr wrap="square">
            <a:spAutoFit/>
          </a:bodyPr>
          <a:lstStyle/>
          <a:p>
            <a:r>
              <a:rPr lang="en-US" sz="2800" dirty="0">
                <a:solidFill>
                  <a:prstClr val="black"/>
                </a:solidFill>
                <a:latin typeface="Times New Roman" panose="02020603050405020304" pitchFamily="18" charset="0"/>
                <a:ea typeface="Times New Roman" panose="02020603050405020304" pitchFamily="18" charset="0"/>
              </a:rPr>
              <a:t>a) </a:t>
            </a:r>
            <a:r>
              <a:rPr lang="en-US" sz="2800" i="1" dirty="0">
                <a:solidFill>
                  <a:prstClr val="black"/>
                </a:solidFill>
                <a:latin typeface="Times New Roman" panose="02020603050405020304" pitchFamily="18" charset="0"/>
                <a:ea typeface="Times New Roman" panose="02020603050405020304" pitchFamily="18" charset="0"/>
              </a:rPr>
              <a:t>x </a:t>
            </a:r>
            <a:r>
              <a:rPr lang="en-US" sz="2800" dirty="0">
                <a:solidFill>
                  <a:prstClr val="black"/>
                </a:solidFill>
                <a:latin typeface="Times New Roman" panose="02020603050405020304" pitchFamily="18" charset="0"/>
                <a:ea typeface="Times New Roman" panose="02020603050405020304" pitchFamily="18" charset="0"/>
              </a:rPr>
              <a:t>+ </a:t>
            </a:r>
            <a:r>
              <a:rPr lang="en-US" sz="2800" i="1" dirty="0">
                <a:solidFill>
                  <a:prstClr val="black"/>
                </a:solidFill>
                <a:latin typeface="Times New Roman" panose="02020603050405020304" pitchFamily="18" charset="0"/>
                <a:ea typeface="Times New Roman" panose="02020603050405020304" pitchFamily="18" charset="0"/>
              </a:rPr>
              <a:t>y</a:t>
            </a:r>
            <a:r>
              <a:rPr lang="en-US" sz="2800" dirty="0">
                <a:solidFill>
                  <a:prstClr val="black"/>
                </a:solidFill>
                <a:latin typeface="Times New Roman" panose="02020603050405020304" pitchFamily="18" charset="0"/>
                <a:ea typeface="Times New Roman" panose="02020603050405020304" pitchFamily="18" charset="0"/>
              </a:rPr>
              <a:t> = 30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mc:AlternateContent xmlns:mc="http://schemas.openxmlformats.org/markup-compatibility/2006" xmlns:a14="http://schemas.microsoft.com/office/drawing/2010/main">
        <mc:Choice Requires="a14">
          <p:sp>
            <p:nvSpPr>
              <p:cNvPr id="11" name="Object 10">
                <a:extLst>
                  <a:ext uri="{FF2B5EF4-FFF2-40B4-BE49-F238E27FC236}">
                    <a16:creationId xmlns:a16="http://schemas.microsoft.com/office/drawing/2014/main" id="{4BF89157-C5E4-43EE-D8B8-3FA2DA4D34C4}"/>
                  </a:ext>
                </a:extLst>
              </p:cNvPr>
              <p:cNvSpPr txBox="1"/>
              <p:nvPr/>
            </p:nvSpPr>
            <p:spPr>
              <a:xfrm>
                <a:off x="2841306" y="2978876"/>
                <a:ext cx="1052513" cy="995363"/>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𝑥</m:t>
                          </m:r>
                        </m:num>
                        <m:den>
                          <m:r>
                            <a:rPr lang="en-US" i="1">
                              <a:solidFill>
                                <a:srgbClr val="000000"/>
                              </a:solidFill>
                              <a:latin typeface="Cambria Math" panose="02040503050406030204" pitchFamily="18" charset="0"/>
                            </a:rPr>
                            <m:t>2</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𝑦</m:t>
                          </m:r>
                        </m:num>
                        <m:den>
                          <m:r>
                            <a:rPr lang="en-US" i="1">
                              <a:solidFill>
                                <a:srgbClr val="000000"/>
                              </a:solidFill>
                              <a:latin typeface="Cambria Math" panose="02040503050406030204" pitchFamily="18" charset="0"/>
                            </a:rPr>
                            <m:t>3</m:t>
                          </m:r>
                        </m:den>
                      </m:f>
                    </m:oMath>
                  </m:oMathPara>
                </a14:m>
                <a:endParaRPr lang="en-US"/>
              </a:p>
            </p:txBody>
          </p:sp>
        </mc:Choice>
        <mc:Fallback xmlns="">
          <p:sp>
            <p:nvSpPr>
              <p:cNvPr id="11" name="Object 10">
                <a:extLst>
                  <a:ext uri="{FF2B5EF4-FFF2-40B4-BE49-F238E27FC236}">
                    <a16:creationId xmlns:a16="http://schemas.microsoft.com/office/drawing/2014/main" id="{4BF89157-C5E4-43EE-D8B8-3FA2DA4D34C4}"/>
                  </a:ext>
                </a:extLst>
              </p:cNvPr>
              <p:cNvSpPr txBox="1">
                <a:spLocks noRot="1" noChangeAspect="1" noMove="1" noResize="1" noEditPoints="1" noAdjustHandles="1" noChangeArrowheads="1" noChangeShapeType="1" noTextEdit="1"/>
              </p:cNvSpPr>
              <p:nvPr/>
            </p:nvSpPr>
            <p:spPr>
              <a:xfrm>
                <a:off x="2841306" y="2978876"/>
                <a:ext cx="1052513" cy="995363"/>
              </a:xfrm>
              <a:prstGeom prst="rect">
                <a:avLst/>
              </a:prstGeom>
              <a:blipFill>
                <a:blip r:embed="rId5"/>
                <a:stretch>
                  <a:fillRect/>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525CF64B-C81C-42DD-E216-4A58AFE89ED2}"/>
              </a:ext>
            </a:extLst>
          </p:cNvPr>
          <p:cNvSpPr txBox="1"/>
          <p:nvPr/>
        </p:nvSpPr>
        <p:spPr>
          <a:xfrm>
            <a:off x="319305" y="3961401"/>
            <a:ext cx="5972158" cy="954107"/>
          </a:xfrm>
          <a:prstGeom prst="rect">
            <a:avLst/>
          </a:prstGeom>
          <a:noFill/>
        </p:spPr>
        <p:txBody>
          <a:bodyPr wrap="square">
            <a:spAutoFit/>
          </a:bodyPr>
          <a:lstStyle/>
          <a:p>
            <a:r>
              <a:rPr lang="en-US" sz="2800" dirty="0" err="1">
                <a:solidFill>
                  <a:prstClr val="black"/>
                </a:solidFill>
                <a:latin typeface="Times New Roman" panose="02020603050405020304" pitchFamily="18" charset="0"/>
                <a:ea typeface="Times New Roman" panose="02020603050405020304" pitchFamily="18" charset="0"/>
              </a:rPr>
              <a:t>Áp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dụng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tính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chất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dãy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tỉ</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số</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bằng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nhau</a:t>
            </a:r>
            <a:r>
              <a:rPr lang="en-US" sz="2800" dirty="0">
                <a:solidFill>
                  <a:prstClr val="black"/>
                </a:solidFill>
                <a:latin typeface="Times New Roman" panose="02020603050405020304" pitchFamily="18" charset="0"/>
                <a:ea typeface="Times New Roman" panose="02020603050405020304" pitchFamily="18" charset="0"/>
              </a:rPr>
              <a:t>, ta </a:t>
            </a:r>
            <a:r>
              <a:rPr lang="en-US" sz="2800" dirty="0" err="1">
                <a:solidFill>
                  <a:prstClr val="black"/>
                </a:solidFill>
                <a:latin typeface="Times New Roman" panose="02020603050405020304" pitchFamily="18" charset="0"/>
                <a:ea typeface="Times New Roman" panose="02020603050405020304" pitchFamily="18" charset="0"/>
              </a:rPr>
              <a:t>có</a:t>
            </a:r>
            <a:r>
              <a:rPr lang="en-US" sz="2800" dirty="0">
                <a:solidFill>
                  <a:prstClr val="black"/>
                </a:solidFill>
                <a:latin typeface="Times New Roman" panose="02020603050405020304" pitchFamily="18" charset="0"/>
                <a:ea typeface="Times New Roman" panose="02020603050405020304" pitchFamily="18" charset="0"/>
              </a:rPr>
              <a:t>:</a:t>
            </a:r>
          </a:p>
        </p:txBody>
      </p:sp>
      <mc:AlternateContent xmlns:mc="http://schemas.openxmlformats.org/markup-compatibility/2006" xmlns:a14="http://schemas.microsoft.com/office/drawing/2010/main">
        <mc:Choice Requires="a14">
          <p:sp>
            <p:nvSpPr>
              <p:cNvPr id="19" name="Object 18">
                <a:extLst>
                  <a:ext uri="{FF2B5EF4-FFF2-40B4-BE49-F238E27FC236}">
                    <a16:creationId xmlns:a16="http://schemas.microsoft.com/office/drawing/2014/main" id="{9A58E44D-6D3C-2677-AF2A-9560ABF64F82}"/>
                  </a:ext>
                </a:extLst>
              </p:cNvPr>
              <p:cNvSpPr txBox="1"/>
              <p:nvPr/>
            </p:nvSpPr>
            <p:spPr>
              <a:xfrm>
                <a:off x="948426" y="4851333"/>
                <a:ext cx="3471171" cy="959139"/>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𝑥</m:t>
                          </m:r>
                        </m:num>
                        <m:den>
                          <m:r>
                            <a:rPr lang="en-US" i="1">
                              <a:solidFill>
                                <a:srgbClr val="000000"/>
                              </a:solidFill>
                              <a:latin typeface="Cambria Math" panose="02040503050406030204" pitchFamily="18" charset="0"/>
                            </a:rPr>
                            <m:t>2</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𝑦</m:t>
                          </m:r>
                        </m:num>
                        <m:den>
                          <m:r>
                            <a:rPr lang="en-US" i="1">
                              <a:solidFill>
                                <a:srgbClr val="000000"/>
                              </a:solidFill>
                              <a:latin typeface="Cambria Math" panose="02040503050406030204" pitchFamily="18" charset="0"/>
                            </a:rPr>
                            <m:t>3</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𝑥</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num>
                        <m:den>
                          <m:r>
                            <a:rPr lang="en-US" i="1">
                              <a:solidFill>
                                <a:srgbClr val="000000"/>
                              </a:solidFill>
                              <a:latin typeface="Cambria Math" panose="02040503050406030204" pitchFamily="18" charset="0"/>
                            </a:rPr>
                            <m:t>2+3</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30</m:t>
                          </m:r>
                        </m:num>
                        <m:den>
                          <m:r>
                            <a:rPr lang="en-US" i="1">
                              <a:solidFill>
                                <a:srgbClr val="000000"/>
                              </a:solidFill>
                              <a:latin typeface="Cambria Math" panose="02040503050406030204" pitchFamily="18" charset="0"/>
                            </a:rPr>
                            <m:t>5</m:t>
                          </m:r>
                        </m:den>
                      </m:f>
                      <m:r>
                        <a:rPr lang="en-US" i="1">
                          <a:solidFill>
                            <a:srgbClr val="000000"/>
                          </a:solidFill>
                          <a:latin typeface="Cambria Math" panose="02040503050406030204" pitchFamily="18" charset="0"/>
                        </a:rPr>
                        <m:t>=6</m:t>
                      </m:r>
                    </m:oMath>
                  </m:oMathPara>
                </a14:m>
                <a:endParaRPr lang="en-US"/>
              </a:p>
            </p:txBody>
          </p:sp>
        </mc:Choice>
        <mc:Fallback xmlns="">
          <p:sp>
            <p:nvSpPr>
              <p:cNvPr id="19" name="Object 18">
                <a:extLst>
                  <a:ext uri="{FF2B5EF4-FFF2-40B4-BE49-F238E27FC236}">
                    <a16:creationId xmlns:a16="http://schemas.microsoft.com/office/drawing/2014/main" id="{9A58E44D-6D3C-2677-AF2A-9560ABF64F82}"/>
                  </a:ext>
                </a:extLst>
              </p:cNvPr>
              <p:cNvSpPr txBox="1">
                <a:spLocks noRot="1" noChangeAspect="1" noMove="1" noResize="1" noEditPoints="1" noAdjustHandles="1" noChangeArrowheads="1" noChangeShapeType="1" noTextEdit="1"/>
              </p:cNvSpPr>
              <p:nvPr/>
            </p:nvSpPr>
            <p:spPr>
              <a:xfrm>
                <a:off x="948426" y="4851333"/>
                <a:ext cx="3471171" cy="95913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Object 19">
                <a:extLst>
                  <a:ext uri="{FF2B5EF4-FFF2-40B4-BE49-F238E27FC236}">
                    <a16:creationId xmlns:a16="http://schemas.microsoft.com/office/drawing/2014/main" id="{F7ECA118-0912-6120-B32A-10FE81CB7077}"/>
                  </a:ext>
                </a:extLst>
              </p:cNvPr>
              <p:cNvSpPr txBox="1"/>
              <p:nvPr/>
            </p:nvSpPr>
            <p:spPr>
              <a:xfrm>
                <a:off x="402276" y="5833373"/>
                <a:ext cx="2319120" cy="1050167"/>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𝑥</m:t>
                              </m:r>
                              <m:r>
                                <a:rPr lang="en-US" i="1">
                                  <a:solidFill>
                                    <a:srgbClr val="000000"/>
                                  </a:solidFill>
                                  <a:latin typeface="Cambria Math" panose="02040503050406030204" pitchFamily="18" charset="0"/>
                                </a:rPr>
                                <m:t>=6.2=12</m:t>
                              </m:r>
                            </m:e>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𝑦</m:t>
                              </m:r>
                              <m:r>
                                <a:rPr lang="en-US" i="1">
                                  <a:solidFill>
                                    <a:srgbClr val="000000"/>
                                  </a:solidFill>
                                  <a:latin typeface="Cambria Math" panose="02040503050406030204" pitchFamily="18" charset="0"/>
                                </a:rPr>
                                <m:t>=6.3=18</m:t>
                              </m:r>
                            </m:e>
                          </m:eqArr>
                        </m:e>
                      </m:d>
                    </m:oMath>
                  </m:oMathPara>
                </a14:m>
                <a:endParaRPr lang="en-US"/>
              </a:p>
            </p:txBody>
          </p:sp>
        </mc:Choice>
        <mc:Fallback xmlns="">
          <p:sp>
            <p:nvSpPr>
              <p:cNvPr id="20" name="Object 19">
                <a:extLst>
                  <a:ext uri="{FF2B5EF4-FFF2-40B4-BE49-F238E27FC236}">
                    <a16:creationId xmlns:a16="http://schemas.microsoft.com/office/drawing/2014/main" id="{F7ECA118-0912-6120-B32A-10FE81CB7077}"/>
                  </a:ext>
                </a:extLst>
              </p:cNvPr>
              <p:cNvSpPr txBox="1">
                <a:spLocks noRot="1" noChangeAspect="1" noMove="1" noResize="1" noEditPoints="1" noAdjustHandles="1" noChangeArrowheads="1" noChangeShapeType="1" noTextEdit="1"/>
              </p:cNvSpPr>
              <p:nvPr/>
            </p:nvSpPr>
            <p:spPr>
              <a:xfrm>
                <a:off x="402276" y="5833373"/>
                <a:ext cx="2319120" cy="1050167"/>
              </a:xfrm>
              <a:prstGeom prst="rect">
                <a:avLst/>
              </a:prstGeom>
              <a:blipFill>
                <a:blip r:embed="rId7"/>
                <a:stretch>
                  <a:fillRect/>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CB91F7E9-3380-3427-8979-A0FA74717FDF}"/>
              </a:ext>
            </a:extLst>
          </p:cNvPr>
          <p:cNvSpPr txBox="1"/>
          <p:nvPr/>
        </p:nvSpPr>
        <p:spPr>
          <a:xfrm>
            <a:off x="6533496" y="3271527"/>
            <a:ext cx="2816245" cy="523220"/>
          </a:xfrm>
          <a:prstGeom prst="rect">
            <a:avLst/>
          </a:prstGeom>
          <a:noFill/>
        </p:spPr>
        <p:txBody>
          <a:bodyPr wrap="square">
            <a:spAutoFit/>
          </a:bodyPr>
          <a:lstStyle/>
          <a:p>
            <a:r>
              <a:rPr lang="nl-NL" sz="2800" dirty="0">
                <a:solidFill>
                  <a:prstClr val="black"/>
                </a:solidFill>
                <a:latin typeface="Times New Roman" panose="02020603050405020304" pitchFamily="18" charset="0"/>
                <a:ea typeface="Times New Roman" panose="02020603050405020304" pitchFamily="18" charset="0"/>
              </a:rPr>
              <a:t>b) </a:t>
            </a:r>
            <a:r>
              <a:rPr lang="en-US" sz="2800" i="1" dirty="0">
                <a:solidFill>
                  <a:prstClr val="black"/>
                </a:solidFill>
                <a:latin typeface="Times New Roman" panose="02020603050405020304" pitchFamily="18" charset="0"/>
                <a:ea typeface="Times New Roman" panose="02020603050405020304" pitchFamily="18" charset="0"/>
              </a:rPr>
              <a:t>x </a:t>
            </a:r>
            <a:r>
              <a:rPr lang="en-US" sz="2800" dirty="0">
                <a:solidFill>
                  <a:prstClr val="black"/>
                </a:solidFill>
                <a:latin typeface="Times New Roman" panose="02020603050405020304" pitchFamily="18" charset="0"/>
                <a:ea typeface="Times New Roman" panose="02020603050405020304" pitchFamily="18" charset="0"/>
              </a:rPr>
              <a:t>–  </a:t>
            </a:r>
            <a:r>
              <a:rPr lang="en-US" sz="2800" i="1" dirty="0">
                <a:solidFill>
                  <a:prstClr val="black"/>
                </a:solidFill>
                <a:latin typeface="Times New Roman" panose="02020603050405020304" pitchFamily="18" charset="0"/>
                <a:ea typeface="Times New Roman" panose="02020603050405020304" pitchFamily="18" charset="0"/>
              </a:rPr>
              <a:t>y</a:t>
            </a:r>
            <a:r>
              <a:rPr lang="en-US" sz="2800" dirty="0">
                <a:solidFill>
                  <a:prstClr val="black"/>
                </a:solidFill>
                <a:latin typeface="Times New Roman" panose="02020603050405020304" pitchFamily="18" charset="0"/>
                <a:ea typeface="Times New Roman" panose="02020603050405020304" pitchFamily="18" charset="0"/>
              </a:rPr>
              <a:t> = –21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mc:AlternateContent xmlns:mc="http://schemas.openxmlformats.org/markup-compatibility/2006" xmlns:a14="http://schemas.microsoft.com/office/drawing/2010/main">
        <mc:Choice Requires="a14">
          <p:sp>
            <p:nvSpPr>
              <p:cNvPr id="24" name="Object 23">
                <a:extLst>
                  <a:ext uri="{FF2B5EF4-FFF2-40B4-BE49-F238E27FC236}">
                    <a16:creationId xmlns:a16="http://schemas.microsoft.com/office/drawing/2014/main" id="{43776D77-B2F1-D390-F2C2-B7620D4A37AA}"/>
                  </a:ext>
                </a:extLst>
              </p:cNvPr>
              <p:cNvSpPr txBox="1"/>
              <p:nvPr/>
            </p:nvSpPr>
            <p:spPr>
              <a:xfrm>
                <a:off x="9279711" y="3063344"/>
                <a:ext cx="1163637" cy="962025"/>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𝑥</m:t>
                          </m:r>
                        </m:num>
                        <m:den>
                          <m:r>
                            <a:rPr lang="en-US" i="1">
                              <a:solidFill>
                                <a:srgbClr val="000000"/>
                              </a:solidFill>
                              <a:latin typeface="Cambria Math" panose="02040503050406030204" pitchFamily="18" charset="0"/>
                            </a:rPr>
                            <m:t>5</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𝑦</m:t>
                          </m:r>
                        </m:num>
                        <m:den>
                          <m:r>
                            <a:rPr lang="en-US" i="1">
                              <a:solidFill>
                                <a:srgbClr val="000000"/>
                              </a:solidFill>
                              <a:latin typeface="Cambria Math" panose="02040503050406030204" pitchFamily="18" charset="0"/>
                            </a:rPr>
                            <m:t>−2</m:t>
                          </m:r>
                        </m:den>
                      </m:f>
                    </m:oMath>
                  </m:oMathPara>
                </a14:m>
                <a:endParaRPr lang="en-US"/>
              </a:p>
            </p:txBody>
          </p:sp>
        </mc:Choice>
        <mc:Fallback xmlns="">
          <p:sp>
            <p:nvSpPr>
              <p:cNvPr id="24" name="Object 23">
                <a:extLst>
                  <a:ext uri="{FF2B5EF4-FFF2-40B4-BE49-F238E27FC236}">
                    <a16:creationId xmlns:a16="http://schemas.microsoft.com/office/drawing/2014/main" id="{43776D77-B2F1-D390-F2C2-B7620D4A37AA}"/>
                  </a:ext>
                </a:extLst>
              </p:cNvPr>
              <p:cNvSpPr txBox="1">
                <a:spLocks noRot="1" noChangeAspect="1" noMove="1" noResize="1" noEditPoints="1" noAdjustHandles="1" noChangeArrowheads="1" noChangeShapeType="1" noTextEdit="1"/>
              </p:cNvSpPr>
              <p:nvPr/>
            </p:nvSpPr>
            <p:spPr>
              <a:xfrm>
                <a:off x="9279711" y="3063344"/>
                <a:ext cx="1163637" cy="962025"/>
              </a:xfrm>
              <a:prstGeom prst="rect">
                <a:avLst/>
              </a:prstGeom>
              <a:blipFill>
                <a:blip r:embed="rId8"/>
                <a:stretch>
                  <a:fillRect/>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B810AE63-2997-0A60-6360-2E710271A907}"/>
              </a:ext>
            </a:extLst>
          </p:cNvPr>
          <p:cNvSpPr txBox="1"/>
          <p:nvPr/>
        </p:nvSpPr>
        <p:spPr>
          <a:xfrm>
            <a:off x="6533496" y="3976287"/>
            <a:ext cx="5972158" cy="954107"/>
          </a:xfrm>
          <a:prstGeom prst="rect">
            <a:avLst/>
          </a:prstGeom>
          <a:noFill/>
        </p:spPr>
        <p:txBody>
          <a:bodyPr wrap="square">
            <a:spAutoFit/>
          </a:bodyPr>
          <a:lstStyle/>
          <a:p>
            <a:r>
              <a:rPr lang="en-US" sz="2800" dirty="0" err="1">
                <a:solidFill>
                  <a:prstClr val="black"/>
                </a:solidFill>
                <a:latin typeface="Times New Roman" panose="02020603050405020304" pitchFamily="18" charset="0"/>
                <a:ea typeface="Times New Roman" panose="02020603050405020304" pitchFamily="18" charset="0"/>
              </a:rPr>
              <a:t>Áp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dụng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tính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chất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dãy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tỉ</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số</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bằng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nhau</a:t>
            </a:r>
            <a:r>
              <a:rPr lang="en-US" sz="2800" dirty="0">
                <a:solidFill>
                  <a:prstClr val="black"/>
                </a:solidFill>
                <a:latin typeface="Times New Roman" panose="02020603050405020304" pitchFamily="18" charset="0"/>
                <a:ea typeface="Times New Roman" panose="02020603050405020304" pitchFamily="18" charset="0"/>
              </a:rPr>
              <a:t>, ta </a:t>
            </a:r>
            <a:r>
              <a:rPr lang="en-US" sz="2800" dirty="0" err="1">
                <a:solidFill>
                  <a:prstClr val="black"/>
                </a:solidFill>
                <a:latin typeface="Times New Roman" panose="02020603050405020304" pitchFamily="18" charset="0"/>
                <a:ea typeface="Times New Roman" panose="02020603050405020304" pitchFamily="18" charset="0"/>
              </a:rPr>
              <a:t>có</a:t>
            </a:r>
            <a:r>
              <a:rPr lang="en-US" sz="2800" dirty="0">
                <a:solidFill>
                  <a:prstClr val="black"/>
                </a:solidFill>
                <a:latin typeface="Times New Roman" panose="02020603050405020304" pitchFamily="18" charset="0"/>
                <a:ea typeface="Times New Roman" panose="02020603050405020304" pitchFamily="18" charset="0"/>
              </a:rPr>
              <a:t>:</a:t>
            </a:r>
          </a:p>
        </p:txBody>
      </p:sp>
      <mc:AlternateContent xmlns:mc="http://schemas.openxmlformats.org/markup-compatibility/2006" xmlns:a14="http://schemas.microsoft.com/office/drawing/2010/main">
        <mc:Choice Requires="a14">
          <p:sp>
            <p:nvSpPr>
              <p:cNvPr id="25" name="Object 24">
                <a:extLst>
                  <a:ext uri="{FF2B5EF4-FFF2-40B4-BE49-F238E27FC236}">
                    <a16:creationId xmlns:a16="http://schemas.microsoft.com/office/drawing/2014/main" id="{44F612B2-B9D6-694A-382B-BDE521066FD2}"/>
                  </a:ext>
                </a:extLst>
              </p:cNvPr>
              <p:cNvSpPr txBox="1"/>
              <p:nvPr/>
            </p:nvSpPr>
            <p:spPr>
              <a:xfrm>
                <a:off x="7106109" y="4879600"/>
                <a:ext cx="4206742" cy="954106"/>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𝑥</m:t>
                          </m:r>
                        </m:num>
                        <m:den>
                          <m:r>
                            <a:rPr lang="en-US" i="1">
                              <a:solidFill>
                                <a:srgbClr val="000000"/>
                              </a:solidFill>
                              <a:latin typeface="Cambria Math" panose="02040503050406030204" pitchFamily="18" charset="0"/>
                            </a:rPr>
                            <m:t>5</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𝑦</m:t>
                          </m:r>
                        </m:num>
                        <m:den>
                          <m:r>
                            <a:rPr lang="en-US" i="1">
                              <a:solidFill>
                                <a:srgbClr val="000000"/>
                              </a:solidFill>
                              <a:latin typeface="Cambria Math" panose="02040503050406030204" pitchFamily="18" charset="0"/>
                            </a:rPr>
                            <m:t>−2</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𝑥</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num>
                        <m:den>
                          <m:r>
                            <a:rPr lang="en-US" i="1">
                              <a:solidFill>
                                <a:srgbClr val="000000"/>
                              </a:solidFill>
                              <a:latin typeface="Cambria Math" panose="02040503050406030204" pitchFamily="18" charset="0"/>
                            </a:rPr>
                            <m:t>5−(−2)</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−21</m:t>
                          </m:r>
                        </m:num>
                        <m:den>
                          <m:r>
                            <a:rPr lang="en-US" i="1">
                              <a:solidFill>
                                <a:srgbClr val="000000"/>
                              </a:solidFill>
                              <a:latin typeface="Cambria Math" panose="02040503050406030204" pitchFamily="18" charset="0"/>
                            </a:rPr>
                            <m:t>7</m:t>
                          </m:r>
                        </m:den>
                      </m:f>
                      <m:r>
                        <a:rPr lang="en-US" i="1">
                          <a:solidFill>
                            <a:srgbClr val="000000"/>
                          </a:solidFill>
                          <a:latin typeface="Cambria Math" panose="02040503050406030204" pitchFamily="18" charset="0"/>
                        </a:rPr>
                        <m:t>=−3</m:t>
                      </m:r>
                    </m:oMath>
                  </m:oMathPara>
                </a14:m>
                <a:endParaRPr lang="en-US"/>
              </a:p>
            </p:txBody>
          </p:sp>
        </mc:Choice>
        <mc:Fallback xmlns="">
          <p:sp>
            <p:nvSpPr>
              <p:cNvPr id="25" name="Object 24">
                <a:extLst>
                  <a:ext uri="{FF2B5EF4-FFF2-40B4-BE49-F238E27FC236}">
                    <a16:creationId xmlns:a16="http://schemas.microsoft.com/office/drawing/2014/main" id="{44F612B2-B9D6-694A-382B-BDE521066FD2}"/>
                  </a:ext>
                </a:extLst>
              </p:cNvPr>
              <p:cNvSpPr txBox="1">
                <a:spLocks noRot="1" noChangeAspect="1" noMove="1" noResize="1" noEditPoints="1" noAdjustHandles="1" noChangeArrowheads="1" noChangeShapeType="1" noTextEdit="1"/>
              </p:cNvSpPr>
              <p:nvPr/>
            </p:nvSpPr>
            <p:spPr>
              <a:xfrm>
                <a:off x="7106109" y="4879600"/>
                <a:ext cx="4206742" cy="95410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Object 25">
                <a:extLst>
                  <a:ext uri="{FF2B5EF4-FFF2-40B4-BE49-F238E27FC236}">
                    <a16:creationId xmlns:a16="http://schemas.microsoft.com/office/drawing/2014/main" id="{6E3868E3-09E1-70D2-F29D-D04A14CD333D}"/>
                  </a:ext>
                </a:extLst>
              </p:cNvPr>
              <p:cNvSpPr txBox="1"/>
              <p:nvPr/>
            </p:nvSpPr>
            <p:spPr>
              <a:xfrm>
                <a:off x="6644080" y="5843337"/>
                <a:ext cx="2748047" cy="1014663"/>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𝑥</m:t>
                              </m:r>
                              <m:r>
                                <a:rPr lang="en-US" i="1">
                                  <a:solidFill>
                                    <a:srgbClr val="000000"/>
                                  </a:solidFill>
                                  <a:latin typeface="Cambria Math" panose="02040503050406030204" pitchFamily="18" charset="0"/>
                                </a:rPr>
                                <m:t>=−3.5=−15</m:t>
                              </m:r>
                            </m:e>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𝑦</m:t>
                              </m:r>
                              <m:r>
                                <a:rPr lang="en-US" i="1">
                                  <a:solidFill>
                                    <a:srgbClr val="000000"/>
                                  </a:solidFill>
                                  <a:latin typeface="Cambria Math" panose="02040503050406030204" pitchFamily="18" charset="0"/>
                                </a:rPr>
                                <m:t>=−3.(−2)=6</m:t>
                              </m:r>
                            </m:e>
                          </m:eqArr>
                        </m:e>
                      </m:d>
                    </m:oMath>
                  </m:oMathPara>
                </a14:m>
                <a:endParaRPr lang="en-US"/>
              </a:p>
            </p:txBody>
          </p:sp>
        </mc:Choice>
        <mc:Fallback xmlns="">
          <p:sp>
            <p:nvSpPr>
              <p:cNvPr id="26" name="Object 25">
                <a:extLst>
                  <a:ext uri="{FF2B5EF4-FFF2-40B4-BE49-F238E27FC236}">
                    <a16:creationId xmlns:a16="http://schemas.microsoft.com/office/drawing/2014/main" id="{6E3868E3-09E1-70D2-F29D-D04A14CD333D}"/>
                  </a:ext>
                </a:extLst>
              </p:cNvPr>
              <p:cNvSpPr txBox="1">
                <a:spLocks noRot="1" noChangeAspect="1" noMove="1" noResize="1" noEditPoints="1" noAdjustHandles="1" noChangeArrowheads="1" noChangeShapeType="1" noTextEdit="1"/>
              </p:cNvSpPr>
              <p:nvPr/>
            </p:nvSpPr>
            <p:spPr>
              <a:xfrm>
                <a:off x="6644080" y="5843337"/>
                <a:ext cx="2748047" cy="1014663"/>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08300047"/>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circle(in)">
                                      <p:cBhvr>
                                        <p:cTn id="22" dur="2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heel(1)">
                                      <p:cBhvr>
                                        <p:cTn id="34" dur="2000"/>
                                        <p:tgtEl>
                                          <p:spTgt spid="18"/>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heel(1)">
                                      <p:cBhvr>
                                        <p:cTn id="37" dur="20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0" grpId="0"/>
      <p:bldP spid="35" grpId="0"/>
      <p:bldP spid="37" grpId="0"/>
      <p:bldP spid="38" grpId="0"/>
      <p:bldP spid="4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14 Points 1">
            <a:extLst>
              <a:ext uri="{FF2B5EF4-FFF2-40B4-BE49-F238E27FC236}">
                <a16:creationId xmlns:a16="http://schemas.microsoft.com/office/drawing/2014/main" id="{4C175A23-3E26-3EED-7849-55B3D36B6398}"/>
              </a:ext>
            </a:extLst>
          </p:cNvPr>
          <p:cNvSpPr/>
          <p:nvPr/>
        </p:nvSpPr>
        <p:spPr>
          <a:xfrm>
            <a:off x="-1318438" y="31078"/>
            <a:ext cx="8846288" cy="1203960"/>
          </a:xfrm>
          <a:prstGeom prst="irregularSeal2">
            <a:avLst/>
          </a:prstGeom>
          <a:solidFill>
            <a:schemeClr val="accent4">
              <a:lumMod val="60000"/>
              <a:lumOff val="40000"/>
            </a:schemeClr>
          </a:solidFill>
          <a:ln>
            <a:solidFill>
              <a:schemeClr val="accent4">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solidFill>
                  <a:srgbClr val="7030A0"/>
                </a:solidFill>
                <a:latin typeface="Times New Roman" panose="02020603050405020304" pitchFamily="18" charset="0"/>
                <a:cs typeface="Times New Roman" panose="02020603050405020304" pitchFamily="18" charset="0"/>
              </a:rPr>
              <a:t>THỰC HÀNH 5/SGK 9</a:t>
            </a:r>
          </a:p>
        </p:txBody>
      </p:sp>
      <p:sp>
        <p:nvSpPr>
          <p:cNvPr id="12" name="Rectangle 11">
            <a:extLst>
              <a:ext uri="{FF2B5EF4-FFF2-40B4-BE49-F238E27FC236}">
                <a16:creationId xmlns:a16="http://schemas.microsoft.com/office/drawing/2014/main" id="{D54B83EF-7EBA-A760-7C8D-66968E44C008}"/>
              </a:ext>
            </a:extLst>
          </p:cNvPr>
          <p:cNvSpPr/>
          <p:nvPr/>
        </p:nvSpPr>
        <p:spPr>
          <a:xfrm>
            <a:off x="515592" y="1390007"/>
            <a:ext cx="9053038" cy="685557"/>
          </a:xfrm>
          <a:prstGeom prst="rect">
            <a:avLst/>
          </a:prstGeom>
          <a:solidFill>
            <a:schemeClr val="accent6">
              <a:lumMod val="20000"/>
              <a:lumOff val="80000"/>
            </a:schemeClr>
          </a:solidFill>
          <a:ln w="38100">
            <a:noFill/>
            <a:prstDash val="dash"/>
          </a:ln>
        </p:spPr>
        <p:style>
          <a:lnRef idx="2">
            <a:schemeClr val="accent6"/>
          </a:lnRef>
          <a:fillRef idx="1">
            <a:schemeClr val="lt1"/>
          </a:fillRef>
          <a:effectRef idx="0">
            <a:schemeClr val="accent6"/>
          </a:effectRef>
          <a:fontRef idx="minor">
            <a:schemeClr val="dk1"/>
          </a:fontRef>
        </p:style>
        <p:txBody>
          <a:bodyPr rtlCol="0" anchor="ctr"/>
          <a:lstStyle/>
          <a:p>
            <a:endParaRPr lang="nl-NL" sz="2800" b="1" dirty="0">
              <a:solidFill>
                <a:prstClr val="black"/>
              </a:solidFill>
              <a:latin typeface="Times New Roman" panose="02020603050405020304" pitchFamily="18" charset="0"/>
              <a:cs typeface="Times New Roman" panose="02020603050405020304" pitchFamily="18" charset="0"/>
            </a:endParaRPr>
          </a:p>
          <a:p>
            <a:r>
              <a:rPr lang="nl-NL" sz="2800" b="1" dirty="0">
                <a:solidFill>
                  <a:prstClr val="black"/>
                </a:solidFill>
                <a:latin typeface="Times New Roman" panose="02020603050405020304" pitchFamily="18" charset="0"/>
                <a:cs typeface="Times New Roman" panose="02020603050405020304" pitchFamily="18" charset="0"/>
              </a:rPr>
              <a:t>Tìm ba số x, y, z biết </a:t>
            </a:r>
            <a:r>
              <a:rPr lang="en-US" sz="2800" b="1" i="1" dirty="0">
                <a:solidFill>
                  <a:prstClr val="black"/>
                </a:solidFill>
                <a:latin typeface="Times New Roman" panose="02020603050405020304" pitchFamily="18" charset="0"/>
                <a:cs typeface="Times New Roman" panose="02020603050405020304" pitchFamily="18" charset="0"/>
              </a:rPr>
              <a:t>x +</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i="1" dirty="0">
                <a:solidFill>
                  <a:prstClr val="black"/>
                </a:solidFill>
                <a:latin typeface="Times New Roman" panose="02020603050405020304" pitchFamily="18" charset="0"/>
                <a:cs typeface="Times New Roman" panose="02020603050405020304" pitchFamily="18" charset="0"/>
              </a:rPr>
              <a:t>y + z</a:t>
            </a:r>
            <a:r>
              <a:rPr lang="en-US" sz="2800" b="1" dirty="0">
                <a:solidFill>
                  <a:prstClr val="black"/>
                </a:solidFill>
                <a:latin typeface="Times New Roman" panose="02020603050405020304" pitchFamily="18" charset="0"/>
                <a:cs typeface="Times New Roman" panose="02020603050405020304" pitchFamily="18" charset="0"/>
              </a:rPr>
              <a:t> =  24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r>
              <a:rPr lang="nl-NL" sz="2800" b="1" i="1" dirty="0">
                <a:solidFill>
                  <a:prstClr val="black"/>
                </a:solidFill>
                <a:latin typeface="Times New Roman" panose="02020603050405020304" pitchFamily="18" charset="0"/>
                <a:cs typeface="Times New Roman" panose="02020603050405020304" pitchFamily="18" charset="0"/>
              </a:rPr>
              <a:t>x</a:t>
            </a:r>
            <a:r>
              <a:rPr lang="nl-NL" sz="2800" b="1" dirty="0">
                <a:solidFill>
                  <a:prstClr val="black"/>
                </a:solidFill>
                <a:latin typeface="Times New Roman" panose="02020603050405020304" pitchFamily="18" charset="0"/>
                <a:cs typeface="Times New Roman" panose="02020603050405020304" pitchFamily="18" charset="0"/>
              </a:rPr>
              <a:t> : </a:t>
            </a:r>
            <a:r>
              <a:rPr lang="nl-NL" sz="2800" b="1" i="1" dirty="0">
                <a:solidFill>
                  <a:prstClr val="black"/>
                </a:solidFill>
                <a:latin typeface="Times New Roman" panose="02020603050405020304" pitchFamily="18" charset="0"/>
                <a:cs typeface="Times New Roman" panose="02020603050405020304" pitchFamily="18" charset="0"/>
              </a:rPr>
              <a:t>y</a:t>
            </a:r>
            <a:r>
              <a:rPr lang="nl-NL" sz="2800" b="1" dirty="0">
                <a:solidFill>
                  <a:prstClr val="black"/>
                </a:solidFill>
                <a:latin typeface="Times New Roman" panose="02020603050405020304" pitchFamily="18" charset="0"/>
                <a:cs typeface="Times New Roman" panose="02020603050405020304" pitchFamily="18" charset="0"/>
              </a:rPr>
              <a:t> : </a:t>
            </a:r>
            <a:r>
              <a:rPr lang="nl-NL" sz="2800" b="1" i="1" dirty="0">
                <a:solidFill>
                  <a:prstClr val="black"/>
                </a:solidFill>
                <a:latin typeface="Times New Roman" panose="02020603050405020304" pitchFamily="18" charset="0"/>
                <a:cs typeface="Times New Roman" panose="02020603050405020304" pitchFamily="18" charset="0"/>
              </a:rPr>
              <a:t>z</a:t>
            </a:r>
            <a:r>
              <a:rPr lang="nl-NL" sz="2800" b="1" dirty="0">
                <a:solidFill>
                  <a:prstClr val="black"/>
                </a:solidFill>
                <a:latin typeface="Times New Roman" panose="02020603050405020304" pitchFamily="18" charset="0"/>
                <a:cs typeface="Times New Roman" panose="02020603050405020304" pitchFamily="18" charset="0"/>
              </a:rPr>
              <a:t> = 3 : 4: 5</a:t>
            </a:r>
            <a:endParaRPr lang="en-US" sz="2800" b="1" dirty="0">
              <a:solidFill>
                <a:prstClr val="black"/>
              </a:solidFill>
              <a:latin typeface="Times New Roman" panose="02020603050405020304" pitchFamily="18" charset="0"/>
              <a:cs typeface="Times New Roman" panose="02020603050405020304" pitchFamily="18" charset="0"/>
            </a:endParaRPr>
          </a:p>
          <a:p>
            <a:r>
              <a:rPr lang="en-US" sz="2800" b="1" dirty="0">
                <a:solidFill>
                  <a:prstClr val="black"/>
                </a:solidFill>
                <a:latin typeface="Times New Roman" panose="02020603050405020304" pitchFamily="18" charset="0"/>
                <a:cs typeface="Times New Roman" panose="02020603050405020304" pitchFamily="18" charset="0"/>
              </a:rPr>
              <a:t>				</a:t>
            </a:r>
            <a:endPar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F469647-F278-2395-78B1-E8B334618139}"/>
              </a:ext>
            </a:extLst>
          </p:cNvPr>
          <p:cNvSpPr txBox="1"/>
          <p:nvPr/>
        </p:nvSpPr>
        <p:spPr>
          <a:xfrm>
            <a:off x="424813" y="2493198"/>
            <a:ext cx="1733550" cy="492443"/>
          </a:xfrm>
          <a:prstGeom prst="rect">
            <a:avLst/>
          </a:prstGeom>
          <a:noFill/>
        </p:spPr>
        <p:txBody>
          <a:bodyPr wrap="squar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Giải</a:t>
            </a:r>
            <a:endParaRPr lang="en-US" sz="2600" b="1" dirty="0">
              <a:solidFill>
                <a:srgbClr val="FF0000"/>
              </a:solidFill>
              <a:latin typeface="Times New Roman" panose="02020603050405020304" pitchFamily="18" charset="0"/>
              <a:cs typeface="Times New Roman" panose="02020603050405020304" pitchFamily="18" charset="0"/>
            </a:endParaRPr>
          </a:p>
        </p:txBody>
      </p:sp>
      <p:pic>
        <p:nvPicPr>
          <p:cNvPr id="3080" name="Picture 8" descr="Tâm sự Nhật Bản - Ôn luyện N1 &quot;dục tốc bất đạt&quot; - EK Group">
            <a:extLst>
              <a:ext uri="{FF2B5EF4-FFF2-40B4-BE49-F238E27FC236}">
                <a16:creationId xmlns:a16="http://schemas.microsoft.com/office/drawing/2014/main" id="{A576F0EA-D085-0E02-B181-A76210270D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49741" y="188306"/>
            <a:ext cx="2439592" cy="127488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017541E-3042-B53C-B933-B25F4BCADCBD}"/>
              </a:ext>
            </a:extLst>
          </p:cNvPr>
          <p:cNvSpPr txBox="1"/>
          <p:nvPr/>
        </p:nvSpPr>
        <p:spPr>
          <a:xfrm>
            <a:off x="424813" y="3079396"/>
            <a:ext cx="3028951" cy="523220"/>
          </a:xfrm>
          <a:prstGeom prst="rect">
            <a:avLst/>
          </a:prstGeom>
          <a:noFill/>
        </p:spPr>
        <p:txBody>
          <a:bodyPr wrap="square">
            <a:spAutoFit/>
          </a:bodyPr>
          <a:lstStyle/>
          <a:p>
            <a:r>
              <a:rPr lang="en-US" sz="2800" dirty="0">
                <a:solidFill>
                  <a:prstClr val="black"/>
                </a:solidFill>
                <a:latin typeface="Times New Roman" panose="02020603050405020304" pitchFamily="18" charset="0"/>
                <a:ea typeface="Times New Roman" panose="02020603050405020304" pitchFamily="18" charset="0"/>
              </a:rPr>
              <a:t>Ta </a:t>
            </a:r>
            <a:r>
              <a:rPr lang="en-US" sz="2800" dirty="0" err="1">
                <a:solidFill>
                  <a:prstClr val="black"/>
                </a:solidFill>
                <a:latin typeface="Times New Roman" panose="02020603050405020304" pitchFamily="18" charset="0"/>
                <a:ea typeface="Times New Roman" panose="02020603050405020304" pitchFamily="18" charset="0"/>
              </a:rPr>
              <a:t>có</a:t>
            </a:r>
            <a:endParaRPr lang="en-US" sz="2800" dirty="0">
              <a:solidFill>
                <a:prstClr val="black"/>
              </a:solidFill>
            </a:endParaRPr>
          </a:p>
        </p:txBody>
      </p:sp>
      <p:sp>
        <p:nvSpPr>
          <p:cNvPr id="37" name="TextBox 36">
            <a:extLst>
              <a:ext uri="{FF2B5EF4-FFF2-40B4-BE49-F238E27FC236}">
                <a16:creationId xmlns:a16="http://schemas.microsoft.com/office/drawing/2014/main" id="{525CF64B-C81C-42DD-E216-4A58AFE89ED2}"/>
              </a:ext>
            </a:extLst>
          </p:cNvPr>
          <p:cNvSpPr txBox="1"/>
          <p:nvPr/>
        </p:nvSpPr>
        <p:spPr>
          <a:xfrm>
            <a:off x="465278" y="3831650"/>
            <a:ext cx="11324055" cy="523220"/>
          </a:xfrm>
          <a:prstGeom prst="rect">
            <a:avLst/>
          </a:prstGeom>
          <a:noFill/>
        </p:spPr>
        <p:txBody>
          <a:bodyPr wrap="square">
            <a:spAutoFit/>
          </a:bodyPr>
          <a:lstStyle/>
          <a:p>
            <a:r>
              <a:rPr lang="en-US" sz="2800" dirty="0" err="1">
                <a:solidFill>
                  <a:prstClr val="black"/>
                </a:solidFill>
                <a:latin typeface="Times New Roman" panose="02020603050405020304" pitchFamily="18" charset="0"/>
                <a:ea typeface="Times New Roman" panose="02020603050405020304" pitchFamily="18" charset="0"/>
              </a:rPr>
              <a:t>Áp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dụng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tính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chất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dãy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tỉ</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số</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bằng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nhau</a:t>
            </a:r>
            <a:r>
              <a:rPr lang="en-US" sz="2800" dirty="0">
                <a:solidFill>
                  <a:prstClr val="black"/>
                </a:solidFill>
                <a:latin typeface="Times New Roman" panose="02020603050405020304" pitchFamily="18" charset="0"/>
                <a:ea typeface="Times New Roman" panose="02020603050405020304" pitchFamily="18" charset="0"/>
              </a:rPr>
              <a:t>, ta </a:t>
            </a:r>
            <a:r>
              <a:rPr lang="en-US" sz="2800" dirty="0" err="1">
                <a:solidFill>
                  <a:prstClr val="black"/>
                </a:solidFill>
                <a:latin typeface="Times New Roman" panose="02020603050405020304" pitchFamily="18" charset="0"/>
                <a:ea typeface="Times New Roman" panose="02020603050405020304" pitchFamily="18" charset="0"/>
              </a:rPr>
              <a:t>có</a:t>
            </a:r>
            <a:r>
              <a:rPr lang="en-US" sz="2800" dirty="0">
                <a:solidFill>
                  <a:prstClr val="black"/>
                </a:solidFill>
                <a:latin typeface="Times New Roman" panose="02020603050405020304" pitchFamily="18" charset="0"/>
                <a:ea typeface="Times New Roman" panose="02020603050405020304" pitchFamily="18" charset="0"/>
              </a:rPr>
              <a:t>:</a:t>
            </a:r>
          </a:p>
        </p:txBody>
      </p:sp>
      <mc:AlternateContent xmlns:mc="http://schemas.openxmlformats.org/markup-compatibility/2006" xmlns:a14="http://schemas.microsoft.com/office/drawing/2010/main">
        <mc:Choice Requires="a14">
          <p:sp>
            <p:nvSpPr>
              <p:cNvPr id="3" name="Object 2">
                <a:extLst>
                  <a:ext uri="{FF2B5EF4-FFF2-40B4-BE49-F238E27FC236}">
                    <a16:creationId xmlns:a16="http://schemas.microsoft.com/office/drawing/2014/main" id="{2974F1D6-F8DC-FC06-E12C-4659C89E8CE1}"/>
                  </a:ext>
                </a:extLst>
              </p:cNvPr>
              <p:cNvSpPr txBox="1"/>
              <p:nvPr/>
            </p:nvSpPr>
            <p:spPr>
              <a:xfrm>
                <a:off x="1736386" y="2907260"/>
                <a:ext cx="4626314" cy="963815"/>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𝑥</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𝑧</m:t>
                      </m:r>
                      <m:r>
                        <a:rPr lang="en-US" i="1">
                          <a:solidFill>
                            <a:srgbClr val="000000"/>
                          </a:solidFill>
                          <a:latin typeface="Cambria Math" panose="02040503050406030204" pitchFamily="18" charset="0"/>
                        </a:rPr>
                        <m:t>=3:4:5⇒</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𝑥</m:t>
                          </m:r>
                        </m:num>
                        <m:den>
                          <m:r>
                            <a:rPr lang="en-US" i="1">
                              <a:solidFill>
                                <a:srgbClr val="000000"/>
                              </a:solidFill>
                              <a:latin typeface="Cambria Math" panose="02040503050406030204" pitchFamily="18" charset="0"/>
                            </a:rPr>
                            <m:t>3</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𝑦</m:t>
                          </m:r>
                        </m:num>
                        <m:den>
                          <m:r>
                            <a:rPr lang="en-US" i="1">
                              <a:solidFill>
                                <a:srgbClr val="000000"/>
                              </a:solidFill>
                              <a:latin typeface="Cambria Math" panose="02040503050406030204" pitchFamily="18" charset="0"/>
                            </a:rPr>
                            <m:t>4</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𝑧</m:t>
                          </m:r>
                        </m:num>
                        <m:den>
                          <m:r>
                            <a:rPr lang="en-US" i="1">
                              <a:solidFill>
                                <a:srgbClr val="000000"/>
                              </a:solidFill>
                              <a:latin typeface="Cambria Math" panose="02040503050406030204" pitchFamily="18" charset="0"/>
                            </a:rPr>
                            <m:t>5</m:t>
                          </m:r>
                        </m:den>
                      </m:f>
                    </m:oMath>
                  </m:oMathPara>
                </a14:m>
                <a:endParaRPr lang="en-US"/>
              </a:p>
            </p:txBody>
          </p:sp>
        </mc:Choice>
        <mc:Fallback xmlns="">
          <p:sp>
            <p:nvSpPr>
              <p:cNvPr id="3" name="Object 2">
                <a:extLst>
                  <a:ext uri="{FF2B5EF4-FFF2-40B4-BE49-F238E27FC236}">
                    <a16:creationId xmlns:a16="http://schemas.microsoft.com/office/drawing/2014/main" id="{2974F1D6-F8DC-FC06-E12C-4659C89E8CE1}"/>
                  </a:ext>
                </a:extLst>
              </p:cNvPr>
              <p:cNvSpPr txBox="1">
                <a:spLocks noRot="1" noChangeAspect="1" noMove="1" noResize="1" noEditPoints="1" noAdjustHandles="1" noChangeArrowheads="1" noChangeShapeType="1" noTextEdit="1"/>
              </p:cNvSpPr>
              <p:nvPr/>
            </p:nvSpPr>
            <p:spPr>
              <a:xfrm>
                <a:off x="1736386" y="2907260"/>
                <a:ext cx="4626314" cy="96381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Object 3">
                <a:extLst>
                  <a:ext uri="{FF2B5EF4-FFF2-40B4-BE49-F238E27FC236}">
                    <a16:creationId xmlns:a16="http://schemas.microsoft.com/office/drawing/2014/main" id="{7D3C8AE2-8302-1F80-E3D5-9FD129CAA074}"/>
                  </a:ext>
                </a:extLst>
              </p:cNvPr>
              <p:cNvSpPr txBox="1"/>
              <p:nvPr/>
            </p:nvSpPr>
            <p:spPr>
              <a:xfrm>
                <a:off x="1694474" y="4361719"/>
                <a:ext cx="4668226" cy="933645"/>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𝑥</m:t>
                          </m:r>
                        </m:num>
                        <m:den>
                          <m:r>
                            <a:rPr lang="en-US" i="1">
                              <a:solidFill>
                                <a:srgbClr val="000000"/>
                              </a:solidFill>
                              <a:latin typeface="Cambria Math" panose="02040503050406030204" pitchFamily="18" charset="0"/>
                            </a:rPr>
                            <m:t>3</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𝑦</m:t>
                          </m:r>
                        </m:num>
                        <m:den>
                          <m:r>
                            <a:rPr lang="en-US" i="1">
                              <a:solidFill>
                                <a:srgbClr val="000000"/>
                              </a:solidFill>
                              <a:latin typeface="Cambria Math" panose="02040503050406030204" pitchFamily="18" charset="0"/>
                            </a:rPr>
                            <m:t>4</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𝑧</m:t>
                          </m:r>
                        </m:num>
                        <m:den>
                          <m:r>
                            <a:rPr lang="en-US" i="1">
                              <a:solidFill>
                                <a:srgbClr val="000000"/>
                              </a:solidFill>
                              <a:latin typeface="Cambria Math" panose="02040503050406030204" pitchFamily="18" charset="0"/>
                            </a:rPr>
                            <m:t>5</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𝑥</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𝑧</m:t>
                          </m:r>
                        </m:num>
                        <m:den>
                          <m:r>
                            <a:rPr lang="en-US" i="1">
                              <a:solidFill>
                                <a:srgbClr val="000000"/>
                              </a:solidFill>
                              <a:latin typeface="Cambria Math" panose="02040503050406030204" pitchFamily="18" charset="0"/>
                            </a:rPr>
                            <m:t>3+4+5</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24</m:t>
                          </m:r>
                        </m:num>
                        <m:den>
                          <m:r>
                            <a:rPr lang="en-US" i="1">
                              <a:solidFill>
                                <a:srgbClr val="000000"/>
                              </a:solidFill>
                              <a:latin typeface="Cambria Math" panose="02040503050406030204" pitchFamily="18" charset="0"/>
                            </a:rPr>
                            <m:t>12</m:t>
                          </m:r>
                        </m:den>
                      </m:f>
                      <m:r>
                        <a:rPr lang="en-US" i="1">
                          <a:solidFill>
                            <a:srgbClr val="000000"/>
                          </a:solidFill>
                          <a:latin typeface="Cambria Math" panose="02040503050406030204" pitchFamily="18" charset="0"/>
                        </a:rPr>
                        <m:t>=2</m:t>
                      </m:r>
                    </m:oMath>
                  </m:oMathPara>
                </a14:m>
                <a:endParaRPr lang="en-US"/>
              </a:p>
            </p:txBody>
          </p:sp>
        </mc:Choice>
        <mc:Fallback xmlns="">
          <p:sp>
            <p:nvSpPr>
              <p:cNvPr id="4" name="Object 3">
                <a:extLst>
                  <a:ext uri="{FF2B5EF4-FFF2-40B4-BE49-F238E27FC236}">
                    <a16:creationId xmlns:a16="http://schemas.microsoft.com/office/drawing/2014/main" id="{7D3C8AE2-8302-1F80-E3D5-9FD129CAA074}"/>
                  </a:ext>
                </a:extLst>
              </p:cNvPr>
              <p:cNvSpPr txBox="1">
                <a:spLocks noRot="1" noChangeAspect="1" noMove="1" noResize="1" noEditPoints="1" noAdjustHandles="1" noChangeArrowheads="1" noChangeShapeType="1" noTextEdit="1"/>
              </p:cNvSpPr>
              <p:nvPr/>
            </p:nvSpPr>
            <p:spPr>
              <a:xfrm>
                <a:off x="1694474" y="4361719"/>
                <a:ext cx="4668226" cy="93364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B9E0BE1E-2F0A-768D-169F-7168B2C209C0}"/>
                  </a:ext>
                </a:extLst>
              </p:cNvPr>
              <p:cNvSpPr txBox="1"/>
              <p:nvPr/>
            </p:nvSpPr>
            <p:spPr>
              <a:xfrm>
                <a:off x="1119164" y="5306924"/>
                <a:ext cx="2334600" cy="1616262"/>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𝑥</m:t>
                              </m:r>
                              <m:r>
                                <a:rPr lang="en-US" i="1">
                                  <a:solidFill>
                                    <a:srgbClr val="000000"/>
                                  </a:solidFill>
                                  <a:latin typeface="Cambria Math" panose="02040503050406030204" pitchFamily="18" charset="0"/>
                                </a:rPr>
                                <m:t>=2.3=6</m:t>
                              </m:r>
                            </m:e>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𝑦</m:t>
                              </m:r>
                              <m:r>
                                <a:rPr lang="en-US" i="1">
                                  <a:solidFill>
                                    <a:srgbClr val="000000"/>
                                  </a:solidFill>
                                  <a:latin typeface="Cambria Math" panose="02040503050406030204" pitchFamily="18" charset="0"/>
                                </a:rPr>
                                <m:t>=2.4=8</m:t>
                              </m:r>
                            </m:e>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𝑧</m:t>
                              </m:r>
                              <m:r>
                                <a:rPr lang="en-US" i="1">
                                  <a:solidFill>
                                    <a:srgbClr val="000000"/>
                                  </a:solidFill>
                                  <a:latin typeface="Cambria Math" panose="02040503050406030204" pitchFamily="18" charset="0"/>
                                </a:rPr>
                                <m:t>=2.5=10</m:t>
                              </m:r>
                            </m:e>
                          </m:eqArr>
                        </m:e>
                      </m:d>
                    </m:oMath>
                  </m:oMathPara>
                </a14:m>
                <a:endParaRPr lang="en-US"/>
              </a:p>
            </p:txBody>
          </p:sp>
        </mc:Choice>
        <mc:Fallback xmlns="">
          <p:sp>
            <p:nvSpPr>
              <p:cNvPr id="5" name="Object 4">
                <a:extLst>
                  <a:ext uri="{FF2B5EF4-FFF2-40B4-BE49-F238E27FC236}">
                    <a16:creationId xmlns:a16="http://schemas.microsoft.com/office/drawing/2014/main" id="{B9E0BE1E-2F0A-768D-169F-7168B2C209C0}"/>
                  </a:ext>
                </a:extLst>
              </p:cNvPr>
              <p:cNvSpPr txBox="1">
                <a:spLocks noRot="1" noChangeAspect="1" noMove="1" noResize="1" noEditPoints="1" noAdjustHandles="1" noChangeArrowheads="1" noChangeShapeType="1" noTextEdit="1"/>
              </p:cNvSpPr>
              <p:nvPr/>
            </p:nvSpPr>
            <p:spPr>
              <a:xfrm>
                <a:off x="1119164" y="5306924"/>
                <a:ext cx="2334600" cy="1616262"/>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4547392"/>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0" grpId="0"/>
      <p:bldP spid="35" grpId="0"/>
      <p:bldP spid="3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44" y="0"/>
            <a:ext cx="12192000" cy="6858000"/>
          </a:xfrm>
          <a:prstGeom prst="rect">
            <a:avLst/>
          </a:prstGeom>
        </p:spPr>
      </p:pic>
      <p:sp>
        <p:nvSpPr>
          <p:cNvPr id="5" name="TextBox 4">
            <a:extLst>
              <a:ext uri="{FF2B5EF4-FFF2-40B4-BE49-F238E27FC236}">
                <a16:creationId xmlns:a16="http://schemas.microsoft.com/office/drawing/2014/main" id="{1A9A7896-D70E-4A4F-BCCF-CF1EF9850253}"/>
              </a:ext>
            </a:extLst>
          </p:cNvPr>
          <p:cNvSpPr txBox="1"/>
          <p:nvPr/>
        </p:nvSpPr>
        <p:spPr>
          <a:xfrm>
            <a:off x="2766885" y="2721116"/>
            <a:ext cx="6220610" cy="707884"/>
          </a:xfrm>
          <a:prstGeom prst="rect">
            <a:avLst/>
          </a:prstGeom>
          <a:noFill/>
        </p:spPr>
        <p:txBody>
          <a:bodyPr wrap="none" lIns="91438" tIns="45719" rIns="91438" bIns="45719" rtlCol="0">
            <a:spAutoFit/>
          </a:bodyPr>
          <a:lstStyle/>
          <a:p>
            <a:pPr defTabSz="914377">
              <a:defRPr/>
            </a:pPr>
            <a:r>
              <a:rPr lang="en-US" sz="4000" b="1" dirty="0">
                <a:solidFill>
                  <a:srgbClr val="FF0000"/>
                </a:solidFill>
                <a:latin typeface="Times New Roman" pitchFamily="18" charset="0"/>
                <a:cs typeface="Times New Roman" pitchFamily="18" charset="0"/>
              </a:rPr>
              <a:t>HOẠT ĐỘNG VẬN DỤNG</a:t>
            </a:r>
          </a:p>
        </p:txBody>
      </p:sp>
    </p:spTree>
    <p:extLst>
      <p:ext uri="{BB962C8B-B14F-4D97-AF65-F5344CB8AC3E}">
        <p14:creationId xmlns:p14="http://schemas.microsoft.com/office/powerpoint/2010/main" val="2407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Vector | Beautiful garden cartoon background illustration with  scenery nature of various animals and plant">
            <a:extLst>
              <a:ext uri="{FF2B5EF4-FFF2-40B4-BE49-F238E27FC236}">
                <a16:creationId xmlns:a16="http://schemas.microsoft.com/office/drawing/2014/main" id="{19D44930-A26C-A113-EF24-33F58C4D07F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5720"/>
            <a:ext cx="12192000" cy="6903720"/>
          </a:xfrm>
          <a:prstGeom prst="rect">
            <a:avLst/>
          </a:prstGeom>
          <a:noFill/>
          <a:extLst>
            <a:ext uri="{909E8E84-426E-40DD-AFC4-6F175D3DCCD1}">
              <a14:hiddenFill xmlns:a14="http://schemas.microsoft.com/office/drawing/2010/main">
                <a:solidFill>
                  <a:srgbClr val="FFFFFF"/>
                </a:solidFill>
              </a14:hiddenFill>
            </a:ext>
          </a:extLst>
        </p:spPr>
      </p:pic>
      <p:sp>
        <p:nvSpPr>
          <p:cNvPr id="3" name="Wave 2"/>
          <p:cNvSpPr/>
          <p:nvPr/>
        </p:nvSpPr>
        <p:spPr>
          <a:xfrm>
            <a:off x="1" y="0"/>
            <a:ext cx="3581400" cy="1981200"/>
          </a:xfrm>
          <a:prstGeom prst="wave">
            <a:avLst/>
          </a:prstGeom>
          <a:solidFill>
            <a:schemeClr val="accent4">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82586" y="451991"/>
            <a:ext cx="3581400" cy="1077218"/>
          </a:xfrm>
          <a:prstGeom prst="rect">
            <a:avLst/>
          </a:prstGeom>
          <a:noFill/>
        </p:spPr>
        <p:txBody>
          <a:bodyPr wrap="square" rtlCol="0">
            <a:spAutoFit/>
          </a:bodyPr>
          <a:lstStyle/>
          <a:p>
            <a:r>
              <a:rPr lang="en-US" sz="3200" b="1" dirty="0">
                <a:solidFill>
                  <a:prstClr val="black"/>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ONG NHỎ </a:t>
            </a:r>
          </a:p>
          <a:p>
            <a:r>
              <a:rPr lang="en-US" sz="3200" b="1" dirty="0">
                <a:solidFill>
                  <a:srgbClr val="FF0000"/>
                </a:solidFill>
                <a:latin typeface="Times New Roman" pitchFamily="18" charset="0"/>
                <a:cs typeface="Times New Roman" pitchFamily="18" charset="0"/>
              </a:rPr>
              <a:t>   VÀ MẬT HOA</a:t>
            </a:r>
          </a:p>
        </p:txBody>
      </p:sp>
      <p:pic>
        <p:nvPicPr>
          <p:cNvPr id="5" name="Picture 4"/>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0799" y="3429000"/>
            <a:ext cx="2643187" cy="3338512"/>
          </a:xfrm>
          <a:prstGeom prst="rect">
            <a:avLst/>
          </a:prstGeom>
        </p:spPr>
      </p:pic>
      <p:pic>
        <p:nvPicPr>
          <p:cNvPr id="6" name="Picture 5"/>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20000" y="3969268"/>
            <a:ext cx="2209800" cy="2714742"/>
          </a:xfrm>
          <a:prstGeom prst="rect">
            <a:avLst/>
          </a:prstGeom>
        </p:spPr>
      </p:pic>
      <p:pic>
        <p:nvPicPr>
          <p:cNvPr id="7" name="Picture 6"/>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81401" y="90488"/>
            <a:ext cx="1952408" cy="1938337"/>
          </a:xfrm>
          <a:prstGeom prst="rect">
            <a:avLst/>
          </a:prstGeom>
        </p:spPr>
      </p:pic>
      <p:pic>
        <p:nvPicPr>
          <p:cNvPr id="9" name="Picture 8"/>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02548" y="1240591"/>
            <a:ext cx="4743450" cy="4743450"/>
          </a:xfrm>
          <a:prstGeom prst="rect">
            <a:avLst/>
          </a:prstGeom>
        </p:spPr>
      </p:pic>
      <p:sp>
        <p:nvSpPr>
          <p:cNvPr id="10" name="Right Arrow 9">
            <a:hlinkClick r:id="rId9" action="ppaction://hlinksldjump"/>
          </p:cNvPr>
          <p:cNvSpPr/>
          <p:nvPr/>
        </p:nvSpPr>
        <p:spPr>
          <a:xfrm>
            <a:off x="10119361" y="5334000"/>
            <a:ext cx="1955586" cy="14335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a:hlinkClick r:id="rId9" action="ppaction://hlinksldjump"/>
          </p:cNvPr>
          <p:cNvSpPr txBox="1"/>
          <p:nvPr/>
        </p:nvSpPr>
        <p:spPr>
          <a:xfrm>
            <a:off x="10390777" y="5819923"/>
            <a:ext cx="2439785" cy="461665"/>
          </a:xfrm>
          <a:prstGeom prst="rect">
            <a:avLst/>
          </a:prstGeom>
          <a:noFill/>
        </p:spPr>
        <p:txBody>
          <a:bodyPr wrap="square" rtlCol="0">
            <a:spAutoFit/>
          </a:bodyPr>
          <a:lstStyle/>
          <a:p>
            <a:r>
              <a:rPr lang="en-US" sz="2400" b="1" dirty="0">
                <a:solidFill>
                  <a:prstClr val="white"/>
                </a:solidFill>
                <a:latin typeface="Times New Roman" pitchFamily="18" charset="0"/>
                <a:cs typeface="Times New Roman" pitchFamily="18" charset="0"/>
              </a:rPr>
              <a:t>BẮT ĐẦU</a:t>
            </a:r>
          </a:p>
        </p:txBody>
      </p:sp>
      <p:pic>
        <p:nvPicPr>
          <p:cNvPr id="2" name="ChiOngNauVaEmBeBeat-VA-52627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68000" y="0"/>
            <a:ext cx="609600" cy="609600"/>
          </a:xfrm>
          <a:prstGeom prst="rect">
            <a:avLst/>
          </a:prstGeom>
        </p:spPr>
      </p:pic>
    </p:spTree>
    <p:extLst>
      <p:ext uri="{BB962C8B-B14F-4D97-AF65-F5344CB8AC3E}">
        <p14:creationId xmlns:p14="http://schemas.microsoft.com/office/powerpoint/2010/main" val="19204229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220" numSld="16">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artoon Of Nature Scene With Beautiful Park Stock Illustration - Download  Image Now - iStock">
            <a:extLst>
              <a:ext uri="{FF2B5EF4-FFF2-40B4-BE49-F238E27FC236}">
                <a16:creationId xmlns:a16="http://schemas.microsoft.com/office/drawing/2014/main" id="{F235AF54-F176-1E27-3615-4FBB74838C8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474" y="97303"/>
            <a:ext cx="11649700" cy="6760697"/>
          </a:xfrm>
          <a:prstGeom prst="rect">
            <a:avLst/>
          </a:prstGeom>
          <a:noFill/>
          <a:extLst>
            <a:ext uri="{909E8E84-426E-40DD-AFC4-6F175D3DCCD1}">
              <a14:hiddenFill xmlns:a14="http://schemas.microsoft.com/office/drawing/2010/main">
                <a:solidFill>
                  <a:srgbClr val="FFFFFF"/>
                </a:solidFill>
              </a14:hiddenFill>
            </a:ext>
          </a:extLst>
        </p:spPr>
      </p:pic>
      <p:pic>
        <p:nvPicPr>
          <p:cNvPr id="4" name="hoaa"/>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15242" y="2103135"/>
            <a:ext cx="861358"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1000" y="2517190"/>
            <a:ext cx="1143000" cy="1143000"/>
          </a:xfrm>
          <a:prstGeom prst="rect">
            <a:avLst/>
          </a:prstGeom>
        </p:spPr>
      </p:pic>
      <p:pic>
        <p:nvPicPr>
          <p:cNvPr id="9" name="hoa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4295" y="5841269"/>
            <a:ext cx="817945" cy="816207"/>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2524" y="4670797"/>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06794" y="3376947"/>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365323" y="3318931"/>
            <a:ext cx="8617128" cy="1384995"/>
          </a:xfrm>
          <a:prstGeom prst="rect">
            <a:avLst/>
          </a:prstGeom>
          <a:solidFill>
            <a:schemeClr val="accent6">
              <a:lumMod val="20000"/>
              <a:lumOff val="80000"/>
            </a:schemeClr>
          </a:solidFill>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solidFill>
                  <a:prstClr val="black"/>
                </a:solidFill>
                <a:latin typeface="Times New Roman" pitchFamily="18" charset="0"/>
                <a:cs typeface="Times New Roman" pitchFamily="18" charset="0"/>
              </a:rPr>
              <a:t>B.                      </a:t>
            </a:r>
          </a:p>
          <a:p>
            <a:endParaRPr lang="en-US" sz="2800" dirty="0">
              <a:solidFill>
                <a:prstClr val="black"/>
              </a:solidFill>
              <a:latin typeface="Times New Roman" pitchFamily="18" charset="0"/>
              <a:cs typeface="Times New Roman" pitchFamily="18" charset="0"/>
            </a:endParaRPr>
          </a:p>
          <a:p>
            <a:r>
              <a:rPr lang="en-US" sz="2800" dirty="0">
                <a:solidFill>
                  <a:prstClr val="black"/>
                </a:solidFill>
                <a:latin typeface="Times New Roman" pitchFamily="18" charset="0"/>
                <a:cs typeface="Times New Roman" pitchFamily="18" charset="0"/>
              </a:rPr>
              <a:t>(</a:t>
            </a:r>
            <a:r>
              <a:rPr lang="en-US" sz="2800" dirty="0" err="1">
                <a:solidFill>
                  <a:prstClr val="black"/>
                </a:solidFill>
                <a:latin typeface="Times New Roman" pitchFamily="18" charset="0"/>
                <a:cs typeface="Times New Roman" pitchFamily="18" charset="0"/>
              </a:rPr>
              <a:t>các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mẫu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số</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phải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khác</a:t>
            </a:r>
            <a:r>
              <a:rPr lang="en-US" sz="2800" dirty="0">
                <a:solidFill>
                  <a:prstClr val="black"/>
                </a:solidFill>
                <a:latin typeface="Times New Roman" pitchFamily="18" charset="0"/>
                <a:cs typeface="Times New Roman" pitchFamily="18" charset="0"/>
              </a:rPr>
              <a:t> 0)             </a:t>
            </a:r>
          </a:p>
        </p:txBody>
      </p:sp>
      <p:sp>
        <p:nvSpPr>
          <p:cNvPr id="17" name="dapanb"/>
          <p:cNvSpPr txBox="1"/>
          <p:nvPr/>
        </p:nvSpPr>
        <p:spPr>
          <a:xfrm>
            <a:off x="3365323" y="2020803"/>
            <a:ext cx="6291985" cy="954107"/>
          </a:xfrm>
          <a:prstGeom prst="rect">
            <a:avLst/>
          </a:prstGeom>
          <a:solidFill>
            <a:schemeClr val="accent6">
              <a:lumMod val="20000"/>
              <a:lumOff val="80000"/>
            </a:schemeClr>
          </a:solidFill>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solidFill>
                  <a:prstClr val="black"/>
                </a:solidFill>
                <a:latin typeface="Times New Roman" pitchFamily="18" charset="0"/>
                <a:cs typeface="Times New Roman" pitchFamily="18" charset="0"/>
              </a:rPr>
              <a:t>A.                     (</a:t>
            </a:r>
            <a:r>
              <a:rPr lang="en-US" sz="2800" dirty="0" err="1">
                <a:solidFill>
                  <a:prstClr val="black"/>
                </a:solidFill>
                <a:latin typeface="Times New Roman" pitchFamily="18" charset="0"/>
                <a:cs typeface="Times New Roman" pitchFamily="18" charset="0"/>
              </a:rPr>
              <a:t>các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mẫu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số</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phải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khác</a:t>
            </a:r>
            <a:r>
              <a:rPr lang="en-US" sz="2800" dirty="0">
                <a:solidFill>
                  <a:prstClr val="black"/>
                </a:solidFill>
                <a:latin typeface="Times New Roman" pitchFamily="18" charset="0"/>
                <a:cs typeface="Times New Roman" pitchFamily="18" charset="0"/>
              </a:rPr>
              <a:t> 0)</a:t>
            </a:r>
          </a:p>
          <a:p>
            <a:r>
              <a:rPr lang="en-US" sz="2800" dirty="0">
                <a:solidFill>
                  <a:prstClr val="black"/>
                </a:solidFill>
                <a:latin typeface="Times New Roman" pitchFamily="18" charset="0"/>
                <a:cs typeface="Times New Roman" pitchFamily="18" charset="0"/>
              </a:rPr>
              <a:t> </a:t>
            </a:r>
          </a:p>
        </p:txBody>
      </p:sp>
      <p:sp>
        <p:nvSpPr>
          <p:cNvPr id="18" name="dapanc"/>
          <p:cNvSpPr txBox="1"/>
          <p:nvPr/>
        </p:nvSpPr>
        <p:spPr>
          <a:xfrm>
            <a:off x="3365323" y="4821049"/>
            <a:ext cx="6331128" cy="954107"/>
          </a:xfrm>
          <a:prstGeom prst="rect">
            <a:avLst/>
          </a:prstGeom>
          <a:solidFill>
            <a:schemeClr val="accent6">
              <a:lumMod val="20000"/>
              <a:lumOff val="80000"/>
            </a:schemeClr>
          </a:solidFill>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solidFill>
                  <a:prstClr val="black"/>
                </a:solidFill>
                <a:latin typeface="Times New Roman" pitchFamily="18" charset="0"/>
                <a:cs typeface="Times New Roman" pitchFamily="18" charset="0"/>
              </a:rPr>
              <a:t>C.                         (</a:t>
            </a:r>
            <a:r>
              <a:rPr lang="en-US" sz="2800" dirty="0" err="1">
                <a:solidFill>
                  <a:prstClr val="black"/>
                </a:solidFill>
                <a:latin typeface="Times New Roman" pitchFamily="18" charset="0"/>
                <a:cs typeface="Times New Roman" pitchFamily="18" charset="0"/>
              </a:rPr>
              <a:t>các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mẫu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số</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phải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khác</a:t>
            </a:r>
            <a:r>
              <a:rPr lang="en-US" sz="2800" dirty="0">
                <a:solidFill>
                  <a:prstClr val="black"/>
                </a:solidFill>
                <a:latin typeface="Times New Roman" pitchFamily="18" charset="0"/>
                <a:cs typeface="Times New Roman" pitchFamily="18" charset="0"/>
              </a:rPr>
              <a:t> 0) </a:t>
            </a:r>
          </a:p>
          <a:p>
            <a:r>
              <a:rPr lang="en-US" sz="2800" dirty="0">
                <a:solidFill>
                  <a:prstClr val="black"/>
                </a:solidFill>
                <a:latin typeface="Times New Roman" pitchFamily="18" charset="0"/>
                <a:cs typeface="Times New Roman" pitchFamily="18" charset="0"/>
              </a:rPr>
              <a:t>   </a:t>
            </a:r>
          </a:p>
        </p:txBody>
      </p:sp>
      <p:sp>
        <p:nvSpPr>
          <p:cNvPr id="19" name="dapand"/>
          <p:cNvSpPr txBox="1"/>
          <p:nvPr/>
        </p:nvSpPr>
        <p:spPr>
          <a:xfrm>
            <a:off x="3372525" y="5866161"/>
            <a:ext cx="8609926" cy="954107"/>
          </a:xfrm>
          <a:prstGeom prst="rect">
            <a:avLst/>
          </a:prstGeom>
          <a:solidFill>
            <a:schemeClr val="accent6">
              <a:lumMod val="20000"/>
              <a:lumOff val="80000"/>
            </a:schemeClr>
          </a:solidFill>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solidFill>
                  <a:prstClr val="black"/>
                </a:solidFill>
                <a:latin typeface="Times New Roman" pitchFamily="18" charset="0"/>
                <a:cs typeface="Times New Roman" pitchFamily="18" charset="0"/>
              </a:rPr>
              <a:t>D.                                                   (</a:t>
            </a:r>
            <a:r>
              <a:rPr lang="en-US" sz="2800" dirty="0" err="1">
                <a:solidFill>
                  <a:prstClr val="black"/>
                </a:solidFill>
                <a:latin typeface="Times New Roman" pitchFamily="18" charset="0"/>
                <a:cs typeface="Times New Roman" pitchFamily="18" charset="0"/>
              </a:rPr>
              <a:t>các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mẫu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số</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phải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khác</a:t>
            </a:r>
            <a:r>
              <a:rPr lang="en-US" sz="2800" dirty="0">
                <a:solidFill>
                  <a:prstClr val="black"/>
                </a:solidFill>
                <a:latin typeface="Times New Roman" pitchFamily="18" charset="0"/>
                <a:cs typeface="Times New Roman" pitchFamily="18" charset="0"/>
              </a:rPr>
              <a:t> 0) </a:t>
            </a:r>
          </a:p>
          <a:p>
            <a:r>
              <a:rPr lang="en-US" sz="2800" dirty="0">
                <a:solidFill>
                  <a:prstClr val="black"/>
                </a:solidFill>
                <a:latin typeface="Times New Roman" pitchFamily="18" charset="0"/>
                <a:cs typeface="Times New Roman" pitchFamily="18" charset="0"/>
              </a:rPr>
              <a:t> </a:t>
            </a:r>
          </a:p>
        </p:txBody>
      </p:sp>
      <p:sp>
        <p:nvSpPr>
          <p:cNvPr id="22" name="cauhoi"/>
          <p:cNvSpPr/>
          <p:nvPr/>
        </p:nvSpPr>
        <p:spPr>
          <a:xfrm>
            <a:off x="2893884" y="29022"/>
            <a:ext cx="6019800" cy="1582044"/>
          </a:xfrm>
          <a:prstGeom prst="cloud">
            <a:avLst/>
          </a:prstGeom>
          <a:solidFill>
            <a:schemeClr val="accent5">
              <a:lumMod val="7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sp>
        <p:nvSpPr>
          <p:cNvPr id="24" name="nhanb"/>
          <p:cNvSpPr/>
          <p:nvPr/>
        </p:nvSpPr>
        <p:spPr>
          <a:xfrm>
            <a:off x="2318787" y="1979386"/>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nhand"/>
          <p:cNvSpPr/>
          <p:nvPr/>
        </p:nvSpPr>
        <p:spPr>
          <a:xfrm>
            <a:off x="2187840" y="579120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2284296" y="4547419"/>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cauhoi"/>
          <p:cNvSpPr txBox="1"/>
          <p:nvPr/>
        </p:nvSpPr>
        <p:spPr>
          <a:xfrm>
            <a:off x="3284649" y="555539"/>
            <a:ext cx="5271525" cy="523220"/>
          </a:xfrm>
          <a:prstGeom prst="rect">
            <a:avLst/>
          </a:prstGeom>
          <a:noFill/>
        </p:spPr>
        <p:txBody>
          <a:bodyPr wrap="square" rtlCol="0">
            <a:spAutoFit/>
          </a:bodyPr>
          <a:lstStyle/>
          <a:p>
            <a:r>
              <a:rPr lang="en-US" sz="2800" b="1" dirty="0" err="1">
                <a:solidFill>
                  <a:prstClr val="white"/>
                </a:solidFill>
                <a:latin typeface="Times New Roman" panose="02020603050405020304" pitchFamily="18" charset="0"/>
                <a:cs typeface="Times New Roman" panose="02020603050405020304" pitchFamily="18" charset="0"/>
              </a:rPr>
              <a:t>Câu</a:t>
            </a:r>
            <a:r>
              <a:rPr lang="en-US" sz="2800" b="1" dirty="0">
                <a:solidFill>
                  <a:prstClr val="white"/>
                </a:solidFill>
                <a:latin typeface="Times New Roman" panose="02020603050405020304" pitchFamily="18" charset="0"/>
                <a:cs typeface="Times New Roman" panose="02020603050405020304" pitchFamily="18" charset="0"/>
              </a:rPr>
              <a:t> 1. </a:t>
            </a:r>
            <a:r>
              <a:rPr lang="en-US" sz="2800" b="1" dirty="0" err="1">
                <a:solidFill>
                  <a:prstClr val="white"/>
                </a:solidFill>
                <a:latin typeface="Times New Roman" panose="02020603050405020304" pitchFamily="18" charset="0"/>
                <a:cs typeface="Times New Roman" panose="02020603050405020304" pitchFamily="18" charset="0"/>
              </a:rPr>
              <a:t>Chọn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khẳng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định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đúng</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0" y="2893786"/>
            <a:ext cx="609600" cy="609600"/>
          </a:xfrm>
          <a:prstGeom prst="rect">
            <a:avLst/>
          </a:prstGeom>
        </p:spPr>
      </p:pic>
      <p:pic>
        <p:nvPicPr>
          <p:cNvPr id="33" name="mattroi"/>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35070" y="0"/>
            <a:ext cx="1137802" cy="1137802"/>
          </a:xfrm>
          <a:prstGeom prst="rect">
            <a:avLst/>
          </a:prstGeom>
        </p:spPr>
      </p:pic>
      <p:pic>
        <p:nvPicPr>
          <p:cNvPr id="3" name="Picture 2">
            <a:hlinkClick r:id="rId9" action="ppaction://hlinksldjump"/>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191459" y="1118563"/>
            <a:ext cx="1567186" cy="1979454"/>
          </a:xfrm>
          <a:prstGeom prst="rect">
            <a:avLst/>
          </a:prstGeom>
        </p:spPr>
      </p:pic>
      <mc:AlternateContent xmlns:mc="http://schemas.openxmlformats.org/markup-compatibility/2006" xmlns:a14="http://schemas.microsoft.com/office/drawing/2010/main">
        <mc:Choice Requires="a14">
          <p:sp>
            <p:nvSpPr>
              <p:cNvPr id="6" name="Object 5">
                <a:extLst>
                  <a:ext uri="{FF2B5EF4-FFF2-40B4-BE49-F238E27FC236}">
                    <a16:creationId xmlns:a16="http://schemas.microsoft.com/office/drawing/2014/main" id="{A464C27D-3133-9912-9728-17F15F105869}"/>
                  </a:ext>
                </a:extLst>
              </p:cNvPr>
              <p:cNvSpPr txBox="1"/>
              <p:nvPr/>
            </p:nvSpPr>
            <p:spPr bwMode="auto">
              <a:xfrm>
                <a:off x="3856275" y="1889766"/>
                <a:ext cx="1820657" cy="948259"/>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𝑑</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𝑎𝑐</m:t>
                          </m:r>
                        </m:num>
                        <m:den>
                          <m:r>
                            <a:rPr lang="en-US" i="1">
                              <a:solidFill>
                                <a:srgbClr val="000000"/>
                              </a:solidFill>
                              <a:latin typeface="Cambria Math" panose="02040503050406030204" pitchFamily="18" charset="0"/>
                            </a:rPr>
                            <m:t>𝑏𝑑</m:t>
                          </m:r>
                        </m:den>
                      </m:f>
                    </m:oMath>
                  </m:oMathPara>
                </a14:m>
                <a:endParaRPr lang="en-US"/>
              </a:p>
            </p:txBody>
          </p:sp>
        </mc:Choice>
        <mc:Fallback xmlns="">
          <p:sp>
            <p:nvSpPr>
              <p:cNvPr id="6" name="Object 5">
                <a:extLst>
                  <a:ext uri="{FF2B5EF4-FFF2-40B4-BE49-F238E27FC236}">
                    <a16:creationId xmlns:a16="http://schemas.microsoft.com/office/drawing/2014/main" id="{A464C27D-3133-9912-9728-17F15F105869}"/>
                  </a:ext>
                </a:extLst>
              </p:cNvPr>
              <p:cNvSpPr txBox="1">
                <a:spLocks noRot="1" noChangeAspect="1" noMove="1" noResize="1" noEditPoints="1" noAdjustHandles="1" noChangeArrowheads="1" noChangeShapeType="1" noTextEdit="1"/>
              </p:cNvSpPr>
              <p:nvPr/>
            </p:nvSpPr>
            <p:spPr bwMode="auto">
              <a:xfrm>
                <a:off x="3856275" y="1889766"/>
                <a:ext cx="1820657" cy="94825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bject 11">
                <a:extLst>
                  <a:ext uri="{FF2B5EF4-FFF2-40B4-BE49-F238E27FC236}">
                    <a16:creationId xmlns:a16="http://schemas.microsoft.com/office/drawing/2014/main" id="{12E43EA0-48E7-6A46-FD33-652FCED9D547}"/>
                  </a:ext>
                </a:extLst>
              </p:cNvPr>
              <p:cNvSpPr txBox="1"/>
              <p:nvPr/>
            </p:nvSpPr>
            <p:spPr bwMode="auto">
              <a:xfrm>
                <a:off x="3776214" y="3189022"/>
                <a:ext cx="8206237" cy="943415"/>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𝑒</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den>
                      </m:f>
                    </m:oMath>
                  </m:oMathPara>
                </a14:m>
                <a:endParaRPr lang="en-US"/>
              </a:p>
            </p:txBody>
          </p:sp>
        </mc:Choice>
        <mc:Fallback xmlns="">
          <p:sp>
            <p:nvSpPr>
              <p:cNvPr id="12" name="Object 11">
                <a:extLst>
                  <a:ext uri="{FF2B5EF4-FFF2-40B4-BE49-F238E27FC236}">
                    <a16:creationId xmlns:a16="http://schemas.microsoft.com/office/drawing/2014/main" id="{12E43EA0-48E7-6A46-FD33-652FCED9D547}"/>
                  </a:ext>
                </a:extLst>
              </p:cNvPr>
              <p:cNvSpPr txBox="1">
                <a:spLocks noRot="1" noChangeAspect="1" noMove="1" noResize="1" noEditPoints="1" noAdjustHandles="1" noChangeArrowheads="1" noChangeShapeType="1" noTextEdit="1"/>
              </p:cNvSpPr>
              <p:nvPr/>
            </p:nvSpPr>
            <p:spPr bwMode="auto">
              <a:xfrm>
                <a:off x="3776214" y="3189022"/>
                <a:ext cx="8206237" cy="94341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Object 12">
                <a:extLst>
                  <a:ext uri="{FF2B5EF4-FFF2-40B4-BE49-F238E27FC236}">
                    <a16:creationId xmlns:a16="http://schemas.microsoft.com/office/drawing/2014/main" id="{E56E3042-6D61-F8C5-5ED6-B6E1217483F7}"/>
                  </a:ext>
                </a:extLst>
              </p:cNvPr>
              <p:cNvSpPr txBox="1"/>
              <p:nvPr/>
            </p:nvSpPr>
            <p:spPr>
              <a:xfrm>
                <a:off x="3856275" y="4758113"/>
                <a:ext cx="2033048" cy="1016524"/>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num>
                        <m:den>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𝑒</m:t>
                          </m:r>
                        </m:den>
                      </m:f>
                    </m:oMath>
                  </m:oMathPara>
                </a14:m>
                <a:endParaRPr lang="en-US"/>
              </a:p>
            </p:txBody>
          </p:sp>
        </mc:Choice>
        <mc:Fallback xmlns="">
          <p:sp>
            <p:nvSpPr>
              <p:cNvPr id="13" name="Object 12">
                <a:extLst>
                  <a:ext uri="{FF2B5EF4-FFF2-40B4-BE49-F238E27FC236}">
                    <a16:creationId xmlns:a16="http://schemas.microsoft.com/office/drawing/2014/main" id="{E56E3042-6D61-F8C5-5ED6-B6E1217483F7}"/>
                  </a:ext>
                </a:extLst>
              </p:cNvPr>
              <p:cNvSpPr txBox="1">
                <a:spLocks noRot="1" noChangeAspect="1" noMove="1" noResize="1" noEditPoints="1" noAdjustHandles="1" noChangeArrowheads="1" noChangeShapeType="1" noTextEdit="1"/>
              </p:cNvSpPr>
              <p:nvPr/>
            </p:nvSpPr>
            <p:spPr>
              <a:xfrm>
                <a:off x="3856275" y="4758113"/>
                <a:ext cx="2033048" cy="101652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bject 13">
                <a:extLst>
                  <a:ext uri="{FF2B5EF4-FFF2-40B4-BE49-F238E27FC236}">
                    <a16:creationId xmlns:a16="http://schemas.microsoft.com/office/drawing/2014/main" id="{727421A4-9CDA-393B-04CE-909235E41247}"/>
                  </a:ext>
                </a:extLst>
              </p:cNvPr>
              <p:cNvSpPr txBox="1"/>
              <p:nvPr/>
            </p:nvSpPr>
            <p:spPr>
              <a:xfrm>
                <a:off x="3856275" y="5791200"/>
                <a:ext cx="4478099" cy="959593"/>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𝑑</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den>
                      </m:f>
                    </m:oMath>
                  </m:oMathPara>
                </a14:m>
                <a:endParaRPr lang="en-US"/>
              </a:p>
            </p:txBody>
          </p:sp>
        </mc:Choice>
        <mc:Fallback xmlns="">
          <p:sp>
            <p:nvSpPr>
              <p:cNvPr id="14" name="Object 13">
                <a:extLst>
                  <a:ext uri="{FF2B5EF4-FFF2-40B4-BE49-F238E27FC236}">
                    <a16:creationId xmlns:a16="http://schemas.microsoft.com/office/drawing/2014/main" id="{727421A4-9CDA-393B-04CE-909235E41247}"/>
                  </a:ext>
                </a:extLst>
              </p:cNvPr>
              <p:cNvSpPr txBox="1">
                <a:spLocks noRot="1" noChangeAspect="1" noMove="1" noResize="1" noEditPoints="1" noAdjustHandles="1" noChangeArrowheads="1" noChangeShapeType="1" noTextEdit="1"/>
              </p:cNvSpPr>
              <p:nvPr/>
            </p:nvSpPr>
            <p:spPr>
              <a:xfrm>
                <a:off x="3856275" y="5791200"/>
                <a:ext cx="4478099" cy="959593"/>
              </a:xfrm>
              <a:prstGeom prst="rect">
                <a:avLst/>
              </a:prstGeom>
              <a:blipFill>
                <a:blip r:embed="rId14"/>
                <a:stretch>
                  <a:fillRect/>
                </a:stretch>
              </a:blipFill>
            </p:spPr>
            <p:txBody>
              <a:bodyPr/>
              <a:lstStyle/>
              <a:p>
                <a:r>
                  <a:rPr lang="en-US">
                    <a:noFill/>
                  </a:rPr>
                  <a:t> </a:t>
                </a:r>
              </a:p>
            </p:txBody>
          </p:sp>
        </mc:Fallback>
      </mc:AlternateContent>
      <p:pic>
        <p:nvPicPr>
          <p:cNvPr id="28" name="Picture 12" descr="Digit 60">
            <a:extLst>
              <a:ext uri="{FF2B5EF4-FFF2-40B4-BE49-F238E27FC236}">
                <a16:creationId xmlns:a16="http://schemas.microsoft.com/office/drawing/2014/main" id="{B94DD873-FFFF-2B19-6F3D-C4612B6E7B06}"/>
              </a:ext>
            </a:extLst>
          </p:cNvPr>
          <p:cNvPicPr>
            <a:picLocks noChangeAspect="1" noChangeArrowheads="1" noCrop="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79223" y="5957929"/>
            <a:ext cx="1638332" cy="90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8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42"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2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par>
                                <p:cTn id="36" presetID="42"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2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2"/>
                </p:tgtEl>
              </p:cMediaNode>
            </p:audio>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2787 0.11389 C -0.03373 0.1007 -0.02123 0.09051 -0.01042 0.08172 C -0.00782 0.07361 0.00443 0.05579 0.01198 0.04954 C 0.02084 0.02153 0.07448 0.01227 0.10482 0.00903 C 0.11993 0.00973 0.13568 0.00718 0.15014 0.01088 C 0.15586 0.01227 0.15678 0.01922 0.16016 0.02338 C 0.16459 0.02871 0.16784 0.04051 0.17032 0.04746 C 0.17201 0.05278 0.17553 0.06343 0.17553 0.06366 C 0.17461 0.07963 0.17422 0.09584 0.17292 0.11204 C 0.17214 0.1176 0.16823 0.11945 0.16537 0.12408 C 0.14922 0.15 0.12006 0.15973 0.08503 0.16459 C 0.06433 0.16273 0.06524 0.16574 0.05222 0.15648 C 0.0461 0.15209 0.03464 0.14236 0.03464 0.1426 C 0.03086 0.1331 0.02722 0.11389 0.02722 0.11412 C 0.02995 0.07408 0.02201 0.08519 0.03959 0.06551 C 0.05105 0.05278 0.03764 0.06135 0.05222 0.05371 C 0.06355 0.04028 0.07761 0.02778 0.0948 0.01922 C 0.09805 0.0176 0.10157 0.01598 0.10482 0.01505 C 0.11159 0.0132 0.12501 0.01088 0.12501 0.01111 C 0.13256 0.01158 0.14024 0.01135 0.14766 0.01297 C 0.15014 0.01343 0.15105 0.01598 0.15274 0.01736 C 0.1642 0.02523 0.1711 0.03264 0.17774 0.04352 C 0.18256 0.06991 0.1974 0.12477 0.17553 0.14236 C 0.15678 0.15741 0.12787 0.16713 0.10261 0.1706 C 0.08503 0.16875 0.08099 0.16945 0.0698 0.16042 C 0.06224 0.14769 0.05964 0.13565 0.05743 0.12199 C 0.05886 0.0882 0.05131 0.06875 0.07501 0.0456 C 0.08191 0.03889 0.08386 0.03426 0.0948 0.03148 C 0.10261 0.02732 0.10899 0.02547 0.11745 0.02338 C 0.14349 0.02523 0.13438 0.02523 0.14506 0.02523 L 0.12253 0.03959 L 0.14271 0.01922 " pathEditMode="relative" rAng="0" ptsTypes="AAAAAAAAAAAAAAAAAAAAAAAAAAAAAAAA">
                                      <p:cBhvr>
                                        <p:cTn id="54" dur="2000" fill="hold"/>
                                        <p:tgtEl>
                                          <p:spTgt spid="8"/>
                                        </p:tgtEl>
                                        <p:attrNameLst>
                                          <p:attrName>ppt_x</p:attrName>
                                          <p:attrName>ppt_y</p:attrName>
                                        </p:attrNameLst>
                                      </p:cBhvr>
                                      <p:rCtr x="10664" y="-2431"/>
                                    </p:animMotion>
                                  </p:childTnLst>
                                </p:cTn>
                              </p:par>
                              <p:par>
                                <p:cTn id="55" presetID="1" presetClass="mediacall" presetSubtype="0" fill="hold" nodeType="withEffect">
                                  <p:stCondLst>
                                    <p:cond delay="0"/>
                                  </p:stCondLst>
                                  <p:childTnLst>
                                    <p:cmd type="call" cmd="playFrom(0.0)">
                                      <p:cBhvr>
                                        <p:cTn id="56" dur="4744" fill="hold"/>
                                        <p:tgtEl>
                                          <p:spTgt spid="32"/>
                                        </p:tgtEl>
                                      </p:cBhvr>
                                    </p:cmd>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3.05556E-6 0.01387 L -0.00226 1.00439 " pathEditMode="relative" rAng="0" ptsTypes="AA">
                                      <p:cBhvr>
                                        <p:cTn id="61"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p:cTn id="75" dur="500" fill="hold"/>
                                        <p:tgtEl>
                                          <p:spTgt spid="27"/>
                                        </p:tgtEl>
                                        <p:attrNameLst>
                                          <p:attrName>ppt_w</p:attrName>
                                        </p:attrNameLst>
                                      </p:cBhvr>
                                      <p:tavLst>
                                        <p:tav tm="0">
                                          <p:val>
                                            <p:fltVal val="0"/>
                                          </p:val>
                                        </p:tav>
                                        <p:tav tm="100000">
                                          <p:val>
                                            <p:strVal val="#ppt_w"/>
                                          </p:val>
                                        </p:tav>
                                      </p:tavLst>
                                    </p:anim>
                                    <p:anim calcmode="lin" valueType="num">
                                      <p:cBhvr>
                                        <p:cTn id="76" dur="500" fill="hold"/>
                                        <p:tgtEl>
                                          <p:spTgt spid="27"/>
                                        </p:tgtEl>
                                        <p:attrNameLst>
                                          <p:attrName>ppt_h</p:attrName>
                                        </p:attrNameLst>
                                      </p:cBhvr>
                                      <p:tavLst>
                                        <p:tav tm="0">
                                          <p:val>
                                            <p:fltVal val="0"/>
                                          </p:val>
                                        </p:tav>
                                        <p:tav tm="100000">
                                          <p:val>
                                            <p:strVal val="#ppt_h"/>
                                          </p:val>
                                        </p:tav>
                                      </p:tavLst>
                                    </p:anim>
                                    <p:animEffect transition="in" filter="fade">
                                      <p:cBhvr>
                                        <p:cTn id="77" dur="500"/>
                                        <p:tgtEl>
                                          <p:spTgt spid="27"/>
                                        </p:tgtEl>
                                      </p:cBhvr>
                                    </p:animEffect>
                                  </p:childTnLst>
                                </p:cTn>
                              </p:par>
                            </p:childTnLst>
                          </p:cTn>
                        </p:par>
                      </p:childTnLst>
                    </p:cTn>
                  </p:par>
                </p:childTnLst>
              </p:cTn>
              <p:nextCondLst>
                <p:cond evt="onClick" delay="0">
                  <p:tgtEl>
                    <p:spTgt spid="18"/>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p:cTn id="83" dur="500" fill="hold"/>
                                        <p:tgtEl>
                                          <p:spTgt spid="26"/>
                                        </p:tgtEl>
                                        <p:attrNameLst>
                                          <p:attrName>ppt_w</p:attrName>
                                        </p:attrNameLst>
                                      </p:cBhvr>
                                      <p:tavLst>
                                        <p:tav tm="0">
                                          <p:val>
                                            <p:fltVal val="0"/>
                                          </p:val>
                                        </p:tav>
                                        <p:tav tm="100000">
                                          <p:val>
                                            <p:strVal val="#ppt_w"/>
                                          </p:val>
                                        </p:tav>
                                      </p:tavLst>
                                    </p:anim>
                                    <p:anim calcmode="lin" valueType="num">
                                      <p:cBhvr>
                                        <p:cTn id="84" dur="500" fill="hold"/>
                                        <p:tgtEl>
                                          <p:spTgt spid="26"/>
                                        </p:tgtEl>
                                        <p:attrNameLst>
                                          <p:attrName>ppt_h</p:attrName>
                                        </p:attrNameLst>
                                      </p:cBhvr>
                                      <p:tavLst>
                                        <p:tav tm="0">
                                          <p:val>
                                            <p:fltVal val="0"/>
                                          </p:val>
                                        </p:tav>
                                        <p:tav tm="100000">
                                          <p:val>
                                            <p:strVal val="#ppt_h"/>
                                          </p:val>
                                        </p:tav>
                                      </p:tavLst>
                                    </p:anim>
                                    <p:animEffect transition="in" filter="fade">
                                      <p:cBhvr>
                                        <p:cTn id="85"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2" grpId="0" animBg="1"/>
      <p:bldP spid="24" grpId="0" animBg="1"/>
      <p:bldP spid="26" grpId="0" animBg="1"/>
      <p:bldP spid="27" grpId="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5591" y="-11480"/>
            <a:ext cx="12192000" cy="6663208"/>
            <a:chOff x="990069" y="467295"/>
            <a:chExt cx="7200000" cy="5184001"/>
          </a:xfrm>
        </p:grpSpPr>
        <p:grpSp>
          <p:nvGrpSpPr>
            <p:cNvPr id="5" name="Group 4"/>
            <p:cNvGrpSpPr/>
            <p:nvPr/>
          </p:nvGrpSpPr>
          <p:grpSpPr>
            <a:xfrm>
              <a:off x="990069" y="467295"/>
              <a:ext cx="648000" cy="5183999"/>
              <a:chOff x="899592" y="692696"/>
              <a:chExt cx="648000" cy="5183999"/>
            </a:xfrm>
            <a:noFill/>
          </p:grpSpPr>
          <p:sp>
            <p:nvSpPr>
              <p:cNvPr id="96" name="Rectangle 95"/>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2300469" y="467295"/>
              <a:ext cx="648000" cy="5183999"/>
              <a:chOff x="899592" y="692696"/>
              <a:chExt cx="648000" cy="5183999"/>
            </a:xfrm>
            <a:noFill/>
          </p:grpSpPr>
          <p:sp>
            <p:nvSpPr>
              <p:cNvPr id="88" name="Rectangle 87"/>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2955669" y="467295"/>
              <a:ext cx="648000" cy="5183999"/>
              <a:chOff x="899592" y="692696"/>
              <a:chExt cx="648000" cy="5183999"/>
            </a:xfrm>
            <a:noFill/>
          </p:grpSpPr>
          <p:sp>
            <p:nvSpPr>
              <p:cNvPr id="80" name="Rectangle 79"/>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3610869" y="467295"/>
              <a:ext cx="648000" cy="5183999"/>
              <a:chOff x="899592" y="692696"/>
              <a:chExt cx="648000" cy="5183999"/>
            </a:xfrm>
            <a:noFill/>
          </p:grpSpPr>
          <p:sp>
            <p:nvSpPr>
              <p:cNvPr id="72" name="Rectangle 71"/>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4266069" y="467295"/>
              <a:ext cx="648000" cy="5183999"/>
              <a:chOff x="899592" y="692696"/>
              <a:chExt cx="648000" cy="5183999"/>
            </a:xfrm>
            <a:noFill/>
          </p:grpSpPr>
          <p:sp>
            <p:nvSpPr>
              <p:cNvPr id="64" name="Rectangle 63"/>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4921269" y="467295"/>
              <a:ext cx="648000" cy="5183999"/>
              <a:chOff x="899592" y="692696"/>
              <a:chExt cx="648000" cy="5183999"/>
            </a:xfrm>
            <a:noFill/>
          </p:grpSpPr>
          <p:sp>
            <p:nvSpPr>
              <p:cNvPr id="56" name="Rectangle 55"/>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542069" y="467295"/>
              <a:ext cx="648000" cy="5183999"/>
              <a:chOff x="899592" y="692696"/>
              <a:chExt cx="648000" cy="5183999"/>
            </a:xfrm>
            <a:noFill/>
          </p:grpSpPr>
          <p:sp>
            <p:nvSpPr>
              <p:cNvPr id="48" name="Rectangle 47"/>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645269" y="467295"/>
              <a:ext cx="648000" cy="5183999"/>
              <a:chOff x="899592" y="692696"/>
              <a:chExt cx="648000" cy="5183999"/>
            </a:xfrm>
            <a:noFill/>
          </p:grpSpPr>
          <p:sp>
            <p:nvSpPr>
              <p:cNvPr id="40" name="Rectangle 39"/>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6231669" y="467295"/>
              <a:ext cx="648000" cy="5183999"/>
              <a:chOff x="899592" y="692696"/>
              <a:chExt cx="648000" cy="5183999"/>
            </a:xfrm>
            <a:noFill/>
          </p:grpSpPr>
          <p:sp>
            <p:nvSpPr>
              <p:cNvPr id="32" name="Rectangle 31"/>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886869" y="467295"/>
              <a:ext cx="648000" cy="5183999"/>
              <a:chOff x="899592" y="692696"/>
              <a:chExt cx="648000" cy="5183999"/>
            </a:xfrm>
            <a:noFill/>
          </p:grpSpPr>
          <p:sp>
            <p:nvSpPr>
              <p:cNvPr id="24" name="Rectangle 23"/>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5576469" y="467297"/>
              <a:ext cx="648000" cy="5183999"/>
              <a:chOff x="899592" y="692696"/>
              <a:chExt cx="648000" cy="5183999"/>
            </a:xfrm>
            <a:noFill/>
          </p:grpSpPr>
          <p:sp>
            <p:nvSpPr>
              <p:cNvPr id="16" name="Rectangle 15"/>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5" name="Rectangle 134">
            <a:hlinkClick r:id="rId4" action="ppaction://hlinksldjump"/>
          </p:cNvPr>
          <p:cNvSpPr/>
          <p:nvPr/>
        </p:nvSpPr>
        <p:spPr>
          <a:xfrm>
            <a:off x="2260600" y="0"/>
            <a:ext cx="1028699" cy="82550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1</a:t>
            </a:r>
          </a:p>
        </p:txBody>
      </p:sp>
      <p:sp>
        <p:nvSpPr>
          <p:cNvPr id="136" name="Rectangle 135">
            <a:hlinkClick r:id="rId6" action="ppaction://hlinksldjump"/>
          </p:cNvPr>
          <p:cNvSpPr/>
          <p:nvPr/>
        </p:nvSpPr>
        <p:spPr>
          <a:xfrm>
            <a:off x="4491318" y="4250578"/>
            <a:ext cx="924981" cy="68400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3</a:t>
            </a:r>
          </a:p>
        </p:txBody>
      </p:sp>
      <p:pic>
        <p:nvPicPr>
          <p:cNvPr id="138" name="Picture 2" descr="D:\NHO\SILE PP\tro choi\animpoohhoneydance.gif">
            <a:hlinkClick r:id="" action="ppaction://noaction"/>
          </p:cNvPr>
          <p:cNvPicPr>
            <a:picLocks noChangeAspect="1" noChangeArrowheads="1" noCrop="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97280" y="4330924"/>
            <a:ext cx="2012881" cy="241545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9" descr="C:\Users\HT\Desktop\pooh2012060.gif"/>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36337"/>
            <a:ext cx="806824" cy="912637"/>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8" descr="C:\Users\HT\Desktop\Bee1.gif"/>
          <p:cNvPicPr>
            <a:picLocks noChangeAspect="1" noChangeArrowheads="1" noCrop="1"/>
          </p:cNvPicPr>
          <p:nvPr/>
        </p:nvPicPr>
        <p:blipFill>
          <a:blip r:embed="rId9" cstate="email">
            <a:extLst>
              <a:ext uri="{28A0092B-C50C-407E-A947-70E740481C1C}">
                <a14:useLocalDpi xmlns:a14="http://schemas.microsoft.com/office/drawing/2010/main"/>
              </a:ext>
            </a:extLst>
          </a:blip>
          <a:srcRect/>
          <a:stretch>
            <a:fillRect/>
          </a:stretch>
        </p:blipFill>
        <p:spPr bwMode="auto">
          <a:xfrm>
            <a:off x="8595311" y="4817862"/>
            <a:ext cx="877815" cy="877815"/>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4" descr="Hình ảnh có liên quan"/>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881921" y="5423838"/>
            <a:ext cx="798279" cy="1287226"/>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8" descr="Hình ảnh có liên quan"/>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flipH="1">
            <a:off x="10772297" y="4153032"/>
            <a:ext cx="723738" cy="855849"/>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0" descr="Hình ảnh có liên qua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660064" y="5422457"/>
            <a:ext cx="504056" cy="1240751"/>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2" descr="Hình ảnh có liên qua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15577" y="3071924"/>
            <a:ext cx="827574" cy="1256215"/>
          </a:xfrm>
          <a:prstGeom prst="rect">
            <a:avLst/>
          </a:prstGeom>
          <a:noFill/>
          <a:extLst>
            <a:ext uri="{909E8E84-426E-40DD-AFC4-6F175D3DCCD1}">
              <a14:hiddenFill xmlns:a14="http://schemas.microsoft.com/office/drawing/2010/main">
                <a:solidFill>
                  <a:srgbClr val="FFFFFF"/>
                </a:solidFill>
              </a14:hiddenFill>
            </a:ext>
          </a:extLst>
        </p:spPr>
      </p:pic>
      <p:sp>
        <p:nvSpPr>
          <p:cNvPr id="146" name="Rectangle 145">
            <a:hlinkClick r:id="rId14" action="ppaction://hlinksldjump"/>
          </p:cNvPr>
          <p:cNvSpPr/>
          <p:nvPr/>
        </p:nvSpPr>
        <p:spPr>
          <a:xfrm>
            <a:off x="3365500" y="2540000"/>
            <a:ext cx="990600" cy="74611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2</a:t>
            </a:r>
          </a:p>
        </p:txBody>
      </p:sp>
      <p:sp>
        <p:nvSpPr>
          <p:cNvPr id="147" name="Rectangle 146">
            <a:hlinkClick r:id="rId15" action="ppaction://hlinksldjump"/>
          </p:cNvPr>
          <p:cNvSpPr/>
          <p:nvPr/>
        </p:nvSpPr>
        <p:spPr>
          <a:xfrm>
            <a:off x="6680200" y="1701800"/>
            <a:ext cx="1028700" cy="772763"/>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4</a:t>
            </a:r>
          </a:p>
        </p:txBody>
      </p:sp>
      <p:pic>
        <p:nvPicPr>
          <p:cNvPr id="110" name="Picture 7" descr="C:\Users\HT\Desktop\Untitled-3.png">
            <a:hlinkClick r:id="rId16" action="ppaction://hlinksldjump"/>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8431306" y="4915364"/>
            <a:ext cx="1721223" cy="1942636"/>
          </a:xfrm>
          <a:prstGeom prst="rect">
            <a:avLst/>
          </a:prstGeom>
          <a:noFill/>
          <a:extLst>
            <a:ext uri="{909E8E84-426E-40DD-AFC4-6F175D3DCCD1}">
              <a14:hiddenFill xmlns:a14="http://schemas.microsoft.com/office/drawing/2010/main">
                <a:solidFill>
                  <a:srgbClr val="FFFFFF"/>
                </a:solidFill>
              </a14:hiddenFill>
            </a:ext>
          </a:extLst>
        </p:spPr>
      </p:pic>
      <p:pic>
        <p:nvPicPr>
          <p:cNvPr id="158" name="This_Old_Man_instrumental.mp3">
            <a:hlinkClick r:id="" action="ppaction://media"/>
          </p:cNvPr>
          <p:cNvPicPr>
            <a:picLocks noRot="1" noChangeAspect="1"/>
          </p:cNvPicPr>
          <p:nvPr>
            <a:audioFile r:link="rId1"/>
          </p:nvPr>
        </p:nvPicPr>
        <p:blipFill>
          <a:blip r:embed="rId18" cstate="print"/>
          <a:stretch>
            <a:fillRect/>
          </a:stretch>
        </p:blipFill>
        <p:spPr>
          <a:xfrm>
            <a:off x="-780796" y="2538024"/>
            <a:ext cx="711200" cy="711200"/>
          </a:xfrm>
          <a:prstGeom prst="rect">
            <a:avLst/>
          </a:prstGeom>
        </p:spPr>
      </p:pic>
      <p:pic>
        <p:nvPicPr>
          <p:cNvPr id="2" name="Picture 1"/>
          <p:cNvPicPr>
            <a:picLocks noChangeAspect="1"/>
          </p:cNvPicPr>
          <p:nvPr/>
        </p:nvPicPr>
        <p:blipFill>
          <a:blip r:embed="rId19" cstate="email">
            <a:clrChange>
              <a:clrFrom>
                <a:srgbClr val="EEEEEE"/>
              </a:clrFrom>
              <a:clrTo>
                <a:srgbClr val="EEEEEE">
                  <a:alpha val="0"/>
                </a:srgbClr>
              </a:clrTo>
            </a:clrChange>
            <a:extLst>
              <a:ext uri="{28A0092B-C50C-407E-A947-70E740481C1C}">
                <a14:useLocalDpi xmlns:a14="http://schemas.microsoft.com/office/drawing/2010/main"/>
              </a:ext>
            </a:extLst>
          </a:blip>
          <a:stretch>
            <a:fillRect/>
          </a:stretch>
        </p:blipFill>
        <p:spPr>
          <a:xfrm>
            <a:off x="3322842" y="808544"/>
            <a:ext cx="1023324" cy="909621"/>
          </a:xfrm>
          <a:prstGeom prst="rect">
            <a:avLst/>
          </a:prstGeom>
        </p:spPr>
      </p:pic>
      <p:pic>
        <p:nvPicPr>
          <p:cNvPr id="159" name="Picture 158"/>
          <p:cNvPicPr>
            <a:picLocks noChangeAspect="1"/>
          </p:cNvPicPr>
          <p:nvPr/>
        </p:nvPicPr>
        <p:blipFill>
          <a:blip r:embed="rId19" cstate="email">
            <a:clrChange>
              <a:clrFrom>
                <a:srgbClr val="EEEEEE"/>
              </a:clrFrom>
              <a:clrTo>
                <a:srgbClr val="EEEEEE">
                  <a:alpha val="0"/>
                </a:srgbClr>
              </a:clrTo>
            </a:clrChange>
            <a:extLst>
              <a:ext uri="{28A0092B-C50C-407E-A947-70E740481C1C}">
                <a14:useLocalDpi xmlns:a14="http://schemas.microsoft.com/office/drawing/2010/main"/>
              </a:ext>
            </a:extLst>
          </a:blip>
          <a:stretch>
            <a:fillRect/>
          </a:stretch>
        </p:blipFill>
        <p:spPr>
          <a:xfrm>
            <a:off x="3358571" y="5047617"/>
            <a:ext cx="1023324" cy="909621"/>
          </a:xfrm>
          <a:prstGeom prst="rect">
            <a:avLst/>
          </a:prstGeom>
        </p:spPr>
      </p:pic>
      <p:pic>
        <p:nvPicPr>
          <p:cNvPr id="160" name="Picture 159"/>
          <p:cNvPicPr>
            <a:picLocks noChangeAspect="1"/>
          </p:cNvPicPr>
          <p:nvPr/>
        </p:nvPicPr>
        <p:blipFill>
          <a:blip r:embed="rId19" cstate="email">
            <a:clrChange>
              <a:clrFrom>
                <a:srgbClr val="EEEEEE"/>
              </a:clrFrom>
              <a:clrTo>
                <a:srgbClr val="EEEEEE">
                  <a:alpha val="0"/>
                </a:srgbClr>
              </a:clrTo>
            </a:clrChange>
            <a:extLst>
              <a:ext uri="{28A0092B-C50C-407E-A947-70E740481C1C}">
                <a14:useLocalDpi xmlns:a14="http://schemas.microsoft.com/office/drawing/2010/main"/>
              </a:ext>
            </a:extLst>
          </a:blip>
          <a:stretch>
            <a:fillRect/>
          </a:stretch>
        </p:blipFill>
        <p:spPr>
          <a:xfrm>
            <a:off x="5528747" y="1665805"/>
            <a:ext cx="1023324" cy="909621"/>
          </a:xfrm>
          <a:prstGeom prst="rect">
            <a:avLst/>
          </a:prstGeom>
        </p:spPr>
      </p:pic>
      <p:pic>
        <p:nvPicPr>
          <p:cNvPr id="161" name="Picture 160"/>
          <p:cNvPicPr>
            <a:picLocks noChangeAspect="1"/>
          </p:cNvPicPr>
          <p:nvPr/>
        </p:nvPicPr>
        <p:blipFill>
          <a:blip r:embed="rId19" cstate="email">
            <a:clrChange>
              <a:clrFrom>
                <a:srgbClr val="EEEEEE"/>
              </a:clrFrom>
              <a:clrTo>
                <a:srgbClr val="EEEEEE">
                  <a:alpha val="0"/>
                </a:srgbClr>
              </a:clrTo>
            </a:clrChange>
            <a:extLst>
              <a:ext uri="{28A0092B-C50C-407E-A947-70E740481C1C}">
                <a14:useLocalDpi xmlns:a14="http://schemas.microsoft.com/office/drawing/2010/main"/>
              </a:ext>
            </a:extLst>
          </a:blip>
          <a:stretch>
            <a:fillRect/>
          </a:stretch>
        </p:blipFill>
        <p:spPr>
          <a:xfrm>
            <a:off x="7796789" y="2540000"/>
            <a:ext cx="1023324" cy="909621"/>
          </a:xfrm>
          <a:prstGeom prst="rect">
            <a:avLst/>
          </a:prstGeom>
        </p:spPr>
      </p:pic>
      <p:pic>
        <p:nvPicPr>
          <p:cNvPr id="162" name="Picture 161"/>
          <p:cNvPicPr>
            <a:picLocks noChangeAspect="1"/>
          </p:cNvPicPr>
          <p:nvPr/>
        </p:nvPicPr>
        <p:blipFill>
          <a:blip r:embed="rId19" cstate="email">
            <a:clrChange>
              <a:clrFrom>
                <a:srgbClr val="EEEEEE"/>
              </a:clrFrom>
              <a:clrTo>
                <a:srgbClr val="EEEEEE">
                  <a:alpha val="0"/>
                </a:srgbClr>
              </a:clrTo>
            </a:clrChange>
            <a:extLst>
              <a:ext uri="{28A0092B-C50C-407E-A947-70E740481C1C}">
                <a14:useLocalDpi xmlns:a14="http://schemas.microsoft.com/office/drawing/2010/main"/>
              </a:ext>
            </a:extLst>
          </a:blip>
          <a:stretch>
            <a:fillRect/>
          </a:stretch>
        </p:blipFill>
        <p:spPr>
          <a:xfrm>
            <a:off x="7840260" y="4035625"/>
            <a:ext cx="1023324" cy="909621"/>
          </a:xfrm>
          <a:prstGeom prst="rect">
            <a:avLst/>
          </a:prstGeom>
        </p:spPr>
      </p:pic>
      <p:pic>
        <p:nvPicPr>
          <p:cNvPr id="163" name="Picture 162"/>
          <p:cNvPicPr>
            <a:picLocks noChangeAspect="1"/>
          </p:cNvPicPr>
          <p:nvPr/>
        </p:nvPicPr>
        <p:blipFill>
          <a:blip r:embed="rId19" cstate="email">
            <a:clrChange>
              <a:clrFrom>
                <a:srgbClr val="EEEEEE"/>
              </a:clrFrom>
              <a:clrTo>
                <a:srgbClr val="EEEEEE">
                  <a:alpha val="0"/>
                </a:srgbClr>
              </a:clrTo>
            </a:clrChange>
            <a:extLst>
              <a:ext uri="{28A0092B-C50C-407E-A947-70E740481C1C}">
                <a14:useLocalDpi xmlns:a14="http://schemas.microsoft.com/office/drawing/2010/main"/>
              </a:ext>
            </a:extLst>
          </a:blip>
          <a:stretch>
            <a:fillRect/>
          </a:stretch>
        </p:blipFill>
        <p:spPr>
          <a:xfrm>
            <a:off x="7766304" y="844360"/>
            <a:ext cx="1023324" cy="909621"/>
          </a:xfrm>
          <a:prstGeom prst="rect">
            <a:avLst/>
          </a:prstGeom>
        </p:spPr>
      </p:pic>
      <p:pic>
        <p:nvPicPr>
          <p:cNvPr id="164" name="Picture 163"/>
          <p:cNvPicPr>
            <a:picLocks noChangeAspect="1"/>
          </p:cNvPicPr>
          <p:nvPr/>
        </p:nvPicPr>
        <p:blipFill>
          <a:blip r:embed="rId19" cstate="email">
            <a:clrChange>
              <a:clrFrom>
                <a:srgbClr val="EEEEEE"/>
              </a:clrFrom>
              <a:clrTo>
                <a:srgbClr val="EEEEEE">
                  <a:alpha val="0"/>
                </a:srgbClr>
              </a:clrTo>
            </a:clrChange>
            <a:extLst>
              <a:ext uri="{28A0092B-C50C-407E-A947-70E740481C1C}">
                <a14:useLocalDpi xmlns:a14="http://schemas.microsoft.com/office/drawing/2010/main"/>
              </a:ext>
            </a:extLst>
          </a:blip>
          <a:stretch>
            <a:fillRect/>
          </a:stretch>
        </p:blipFill>
        <p:spPr>
          <a:xfrm>
            <a:off x="5528747" y="3317371"/>
            <a:ext cx="1023324" cy="909621"/>
          </a:xfrm>
          <a:prstGeom prst="rect">
            <a:avLst/>
          </a:prstGeom>
        </p:spPr>
      </p:pic>
      <p:pic>
        <p:nvPicPr>
          <p:cNvPr id="165" name="Picture 164"/>
          <p:cNvPicPr>
            <a:picLocks noChangeAspect="1"/>
          </p:cNvPicPr>
          <p:nvPr/>
        </p:nvPicPr>
        <p:blipFill>
          <a:blip r:embed="rId19" cstate="email">
            <a:clrChange>
              <a:clrFrom>
                <a:srgbClr val="EEEEEE"/>
              </a:clrFrom>
              <a:clrTo>
                <a:srgbClr val="EEEEEE">
                  <a:alpha val="0"/>
                </a:srgbClr>
              </a:clrTo>
            </a:clrChange>
            <a:extLst>
              <a:ext uri="{28A0092B-C50C-407E-A947-70E740481C1C}">
                <a14:useLocalDpi xmlns:a14="http://schemas.microsoft.com/office/drawing/2010/main"/>
              </a:ext>
            </a:extLst>
          </a:blip>
          <a:stretch>
            <a:fillRect/>
          </a:stretch>
        </p:blipFill>
        <p:spPr>
          <a:xfrm>
            <a:off x="2150059" y="3243411"/>
            <a:ext cx="1023324" cy="909621"/>
          </a:xfrm>
          <a:prstGeom prst="rect">
            <a:avLst/>
          </a:prstGeom>
        </p:spPr>
      </p:pic>
      <p:pic>
        <p:nvPicPr>
          <p:cNvPr id="166" name="Picture 165"/>
          <p:cNvPicPr>
            <a:picLocks noChangeAspect="1"/>
          </p:cNvPicPr>
          <p:nvPr/>
        </p:nvPicPr>
        <p:blipFill>
          <a:blip r:embed="rId19" cstate="email">
            <a:clrChange>
              <a:clrFrom>
                <a:srgbClr val="EEEEEE"/>
              </a:clrFrom>
              <a:clrTo>
                <a:srgbClr val="EEEEEE">
                  <a:alpha val="0"/>
                </a:srgbClr>
              </a:clrTo>
            </a:clrChange>
            <a:extLst>
              <a:ext uri="{28A0092B-C50C-407E-A947-70E740481C1C}">
                <a14:useLocalDpi xmlns:a14="http://schemas.microsoft.com/office/drawing/2010/main"/>
              </a:ext>
            </a:extLst>
          </a:blip>
          <a:stretch>
            <a:fillRect/>
          </a:stretch>
        </p:blipFill>
        <p:spPr>
          <a:xfrm>
            <a:off x="1215707" y="1554179"/>
            <a:ext cx="1023324" cy="909621"/>
          </a:xfrm>
          <a:prstGeom prst="rect">
            <a:avLst/>
          </a:prstGeom>
        </p:spPr>
      </p:pic>
      <p:pic>
        <p:nvPicPr>
          <p:cNvPr id="167" name="Picture 166"/>
          <p:cNvPicPr>
            <a:picLocks noChangeAspect="1"/>
          </p:cNvPicPr>
          <p:nvPr/>
        </p:nvPicPr>
        <p:blipFill>
          <a:blip r:embed="rId19" cstate="email">
            <a:clrChange>
              <a:clrFrom>
                <a:srgbClr val="EEEEEE"/>
              </a:clrFrom>
              <a:clrTo>
                <a:srgbClr val="EEEEEE">
                  <a:alpha val="0"/>
                </a:srgbClr>
              </a:clrTo>
            </a:clrChange>
            <a:extLst>
              <a:ext uri="{28A0092B-C50C-407E-A947-70E740481C1C}">
                <a14:useLocalDpi xmlns:a14="http://schemas.microsoft.com/office/drawing/2010/main"/>
              </a:ext>
            </a:extLst>
          </a:blip>
          <a:stretch>
            <a:fillRect/>
          </a:stretch>
        </p:blipFill>
        <p:spPr>
          <a:xfrm>
            <a:off x="10051076" y="3227743"/>
            <a:ext cx="1023324" cy="909621"/>
          </a:xfrm>
          <a:prstGeom prst="rect">
            <a:avLst/>
          </a:prstGeom>
        </p:spPr>
      </p:pic>
    </p:spTree>
    <p:extLst>
      <p:ext uri="{BB962C8B-B14F-4D97-AF65-F5344CB8AC3E}">
        <p14:creationId xmlns:p14="http://schemas.microsoft.com/office/powerpoint/2010/main" val="411813314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ashreg.wav"/>
          </p:stSnd>
        </p:sndAc>
      </p:transition>
    </mc:Choice>
    <mc:Fallback xmlns="">
      <p:transition spd="slow">
        <p:sndAc>
          <p:stSnd>
            <p:snd r:embed="rId20"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iterate type="lt">
                                    <p:tmPct val="0"/>
                                  </p:iterate>
                                  <p:childTnLst>
                                    <p:set>
                                      <p:cBhvr>
                                        <p:cTn id="6" dur="1" fill="hold">
                                          <p:stCondLst>
                                            <p:cond delay="0"/>
                                          </p:stCondLst>
                                        </p:cTn>
                                        <p:tgtEl>
                                          <p:spTgt spid="135">
                                            <p:txEl>
                                              <p:pRg st="0" end="0"/>
                                            </p:txEl>
                                          </p:spTgt>
                                        </p:tgtEl>
                                        <p:attrNameLst>
                                          <p:attrName>style.visibility</p:attrName>
                                        </p:attrNameLst>
                                      </p:cBhvr>
                                      <p:to>
                                        <p:strVal val="visible"/>
                                      </p:to>
                                    </p:set>
                                    <p:animEffect transition="in" filter="fade">
                                      <p:cBhvr>
                                        <p:cTn id="7" dur="5000"/>
                                        <p:tgtEl>
                                          <p:spTgt spid="135">
                                            <p:txEl>
                                              <p:pRg st="0" end="0"/>
                                            </p:txEl>
                                          </p:spTgt>
                                        </p:tgtEl>
                                      </p:cBhvr>
                                    </p:animEffect>
                                    <p:anim calcmode="lin" valueType="num">
                                      <p:cBhvr>
                                        <p:cTn id="8" dur="5000" fill="hold"/>
                                        <p:tgtEl>
                                          <p:spTgt spid="135">
                                            <p:txEl>
                                              <p:pRg st="0" end="0"/>
                                            </p:txEl>
                                          </p:spTgt>
                                        </p:tgtEl>
                                        <p:attrNameLst>
                                          <p:attrName>ppt_w</p:attrName>
                                        </p:attrNameLst>
                                      </p:cBhvr>
                                      <p:tavLst>
                                        <p:tav tm="0" fmla="#ppt_w*sin(2.5*pi*$)">
                                          <p:val>
                                            <p:fltVal val="0"/>
                                          </p:val>
                                        </p:tav>
                                        <p:tav tm="100000">
                                          <p:val>
                                            <p:fltVal val="1"/>
                                          </p:val>
                                        </p:tav>
                                      </p:tavLst>
                                    </p:anim>
                                    <p:anim calcmode="lin" valueType="num">
                                      <p:cBhvr>
                                        <p:cTn id="9" dur="5000" fill="hold"/>
                                        <p:tgtEl>
                                          <p:spTgt spid="135">
                                            <p:txEl>
                                              <p:pRg st="0" end="0"/>
                                            </p:txEl>
                                          </p:spTgt>
                                        </p:tgtEl>
                                        <p:attrNameLst>
                                          <p:attrName>ppt_h</p:attrName>
                                        </p:attrNameLst>
                                      </p:cBhvr>
                                      <p:tavLst>
                                        <p:tav tm="0">
                                          <p:val>
                                            <p:strVal val="#ppt_h"/>
                                          </p:val>
                                        </p:tav>
                                        <p:tav tm="100000">
                                          <p:val>
                                            <p:strVal val="#ppt_h"/>
                                          </p:val>
                                        </p:tav>
                                      </p:tavLst>
                                    </p:anim>
                                  </p:childTnLst>
                                </p:cTn>
                              </p:par>
                              <p:par>
                                <p:cTn id="10" presetID="46" presetClass="path" presetSubtype="0" accel="50000" decel="50000" fill="hold" nodeType="withEffect">
                                  <p:stCondLst>
                                    <p:cond delay="0"/>
                                  </p:stCondLst>
                                  <p:childTnLst>
                                    <p:animMotion origin="layout" path="M -0.08812 0.00116 C -0.09072 -0.07291 -0.05701 -0.13726 -0.01158 -0.14166 C 0.03189 -0.14699 0.0725 -0.09722 0.07523 -0.02546 C 0.07875 0.04144 0.05024 0.10324 0.0095 0.10764 C -0.02772 0.11135 -0.06313 0.06991 -0.06573 0.00787 C -0.06846 -0.04838 -0.04477 -0.10185 -0.01028 -0.10625 C 0.02161 -0.10949 0.05154 -0.07523 0.05349 -0.02314 C 0.05558 0.02315 0.0367 0.06899 0.00807 0.07084 C -0.0177 0.07431 -0.04204 0.04769 -0.04412 0.00533 C -0.04543 -0.03217 -0.03124 -0.06875 -0.00885 -0.07106 C 0.0108 -0.07291 0.03046 -0.05324 0.03189 -0.02083 C 0.03319 0.00695 0.02304 0.03334 0.00664 0.03542 C -0.00677 0.03797 -0.02109 0.0257 -0.02174 0.00371 C -0.02317 -0.01412 -0.0177 -0.0331 -0.00755 -0.03541 C 0.00065 -0.03541 0.00872 -0.03101 0.01015 -0.01875 C 0.0108 -0.01088 0.0095 -0.00324 0.00534 -4.07407E-6 C 0.00325 0.00116 0.00195 0.00116 2.55109E-7 -4.07407E-6 " pathEditMode="relative" rAng="0" ptsTypes="AAAAAAAAAAAAAAAAA">
                                      <p:cBhvr>
                                        <p:cTn id="11" dur="10000" fill="hold"/>
                                        <p:tgtEl>
                                          <p:spTgt spid="141"/>
                                        </p:tgtEl>
                                        <p:attrNameLst>
                                          <p:attrName>ppt_x</p:attrName>
                                          <p:attrName>ppt_y</p:attrName>
                                        </p:attrNameLst>
                                      </p:cBhvr>
                                      <p:rCtr x="8200" y="-1900"/>
                                    </p:animMotion>
                                  </p:childTnLst>
                                </p:cTn>
                              </p:par>
                              <p:par>
                                <p:cTn id="12" presetID="63" presetClass="path" presetSubtype="0" accel="50000" decel="50000" fill="hold" nodeType="withEffect">
                                  <p:stCondLst>
                                    <p:cond delay="0"/>
                                  </p:stCondLst>
                                  <p:childTnLst>
                                    <p:animMotion origin="layout" path="M 1.5723E-6 1.11111E-6 L 0.14304 -0.00185 " pathEditMode="relative" rAng="0" ptsTypes="AA">
                                      <p:cBhvr>
                                        <p:cTn id="13" dur="2000" fill="hold"/>
                                        <p:tgtEl>
                                          <p:spTgt spid="140"/>
                                        </p:tgtEl>
                                        <p:attrNameLst>
                                          <p:attrName>ppt_x</p:attrName>
                                          <p:attrName>ppt_y</p:attrName>
                                        </p:attrNameLst>
                                      </p:cBhvr>
                                      <p:rCtr x="7100" y="-100"/>
                                    </p:animMotion>
                                  </p:childTnLst>
                                </p:cTn>
                              </p:par>
                            </p:childTnLst>
                          </p:cTn>
                        </p:par>
                      </p:childTnLst>
                    </p:cTn>
                  </p:par>
                  <p:par>
                    <p:cTn id="14" fill="hold">
                      <p:stCondLst>
                        <p:cond delay="indefinite"/>
                      </p:stCondLst>
                      <p:childTnLst>
                        <p:par>
                          <p:cTn id="15" fill="hold">
                            <p:stCondLst>
                              <p:cond delay="0"/>
                            </p:stCondLst>
                            <p:childTnLst>
                              <p:par>
                                <p:cTn id="16" presetID="6" presetClass="exit" presetSubtype="32" fill="hold" grpId="0" nodeType="clickEffect">
                                  <p:stCondLst>
                                    <p:cond delay="0"/>
                                  </p:stCondLst>
                                  <p:iterate type="lt">
                                    <p:tmPct val="0"/>
                                  </p:iterate>
                                  <p:childTnLst>
                                    <p:animEffect transition="out" filter="circle(out)">
                                      <p:cBhvr>
                                        <p:cTn id="17" dur="500"/>
                                        <p:tgtEl>
                                          <p:spTgt spid="135">
                                            <p:txEl>
                                              <p:pRg st="0" end="0"/>
                                            </p:txEl>
                                          </p:spTgt>
                                        </p:tgtEl>
                                      </p:cBhvr>
                                    </p:animEffect>
                                    <p:set>
                                      <p:cBhvr>
                                        <p:cTn id="18" dur="1" fill="hold">
                                          <p:stCondLst>
                                            <p:cond delay="499"/>
                                          </p:stCondLst>
                                        </p:cTn>
                                        <p:tgtEl>
                                          <p:spTgt spid="135">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158"/>
                                        </p:tgtEl>
                                      </p:cBhvr>
                                    </p:cmd>
                                  </p:childTnLst>
                                </p:cTn>
                              </p:par>
                              <p:par>
                                <p:cTn id="23" presetID="6" presetClass="exit" presetSubtype="32" fill="hold" grpId="0" nodeType="withEffect">
                                  <p:stCondLst>
                                    <p:cond delay="0"/>
                                  </p:stCondLst>
                                  <p:childTnLst>
                                    <p:animEffect transition="out" filter="circle(out)">
                                      <p:cBhvr>
                                        <p:cTn id="24" dur="500"/>
                                        <p:tgtEl>
                                          <p:spTgt spid="135">
                                            <p:bg/>
                                          </p:spTgt>
                                        </p:tgtEl>
                                      </p:cBhvr>
                                    </p:animEffect>
                                    <p:set>
                                      <p:cBhvr>
                                        <p:cTn id="25" dur="1" fill="hold">
                                          <p:stCondLst>
                                            <p:cond delay="499"/>
                                          </p:stCondLst>
                                        </p:cTn>
                                        <p:tgtEl>
                                          <p:spTgt spid="135">
                                            <p:bg/>
                                          </p:spTgt>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35"/>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withEffect">
                                  <p:stCondLst>
                                    <p:cond delay="0"/>
                                  </p:stCondLst>
                                  <p:childTnLst>
                                    <p:animMotion origin="layout" path="M 0.1431 -0.00185 C 0.20911 -0.02269 0.27526 -0.04282 0.30052 -0.00486 C 0.32604 0.0331 0.31041 0.13079 0.29505 0.22847 " pathEditMode="relative" rAng="0" ptsTypes="AAA">
                                      <p:cBhvr>
                                        <p:cTn id="32" dur="3000" fill="hold"/>
                                        <p:tgtEl>
                                          <p:spTgt spid="140"/>
                                        </p:tgtEl>
                                        <p:attrNameLst>
                                          <p:attrName>ppt_x</p:attrName>
                                          <p:attrName>ppt_y</p:attrName>
                                        </p:attrNameLst>
                                      </p:cBhvr>
                                      <p:rCtr x="8542" y="10278"/>
                                    </p:animMotion>
                                  </p:childTnLst>
                                </p:cTn>
                              </p:par>
                              <p:par>
                                <p:cTn id="33" presetID="45" presetClass="exit" presetSubtype="0" fill="hold" grpId="1" nodeType="withEffect">
                                  <p:stCondLst>
                                    <p:cond delay="0"/>
                                  </p:stCondLst>
                                  <p:iterate type="lt">
                                    <p:tmPct val="10000"/>
                                  </p:iterate>
                                  <p:childTnLst>
                                    <p:animEffect transition="out" filter="fade">
                                      <p:cBhvr>
                                        <p:cTn id="34" dur="2000"/>
                                        <p:tgtEl>
                                          <p:spTgt spid="135">
                                            <p:txEl>
                                              <p:pRg st="0" end="0"/>
                                            </p:txEl>
                                          </p:spTgt>
                                        </p:tgtEl>
                                      </p:cBhvr>
                                    </p:animEffect>
                                    <p:anim calcmode="lin" valueType="num">
                                      <p:cBhvr>
                                        <p:cTn id="35" dur="2000"/>
                                        <p:tgtEl>
                                          <p:spTgt spid="135">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6" dur="2000"/>
                                        <p:tgtEl>
                                          <p:spTgt spid="135">
                                            <p:txEl>
                                              <p:pRg st="0" end="0"/>
                                            </p:txEl>
                                          </p:spTgt>
                                        </p:tgtEl>
                                        <p:attrNameLst>
                                          <p:attrName>ppt_h</p:attrName>
                                        </p:attrNameLst>
                                      </p:cBhvr>
                                      <p:tavLst>
                                        <p:tav tm="0">
                                          <p:val>
                                            <p:strVal val="ppt_h"/>
                                          </p:val>
                                        </p:tav>
                                        <p:tav tm="100000">
                                          <p:val>
                                            <p:strVal val="ppt_h"/>
                                          </p:val>
                                        </p:tav>
                                      </p:tavLst>
                                    </p:anim>
                                    <p:set>
                                      <p:cBhvr>
                                        <p:cTn id="37" dur="1" fill="hold">
                                          <p:stCondLst>
                                            <p:cond delay="1999"/>
                                          </p:stCondLst>
                                        </p:cTn>
                                        <p:tgtEl>
                                          <p:spTgt spid="135">
                                            <p:txEl>
                                              <p:pRg st="0" end="0"/>
                                            </p:txEl>
                                          </p:spTgt>
                                        </p:tgtEl>
                                        <p:attrNameLst>
                                          <p:attrName>style.visibility</p:attrName>
                                        </p:attrNameLst>
                                      </p:cBhvr>
                                      <p:to>
                                        <p:strVal val="hidden"/>
                                      </p:to>
                                    </p:set>
                                  </p:childTnLst>
                                </p:cTn>
                              </p:par>
                              <p:par>
                                <p:cTn id="38" presetID="45" presetClass="exit" presetSubtype="0" fill="hold" grpId="1" nodeType="withEffect">
                                  <p:stCondLst>
                                    <p:cond delay="0"/>
                                  </p:stCondLst>
                                  <p:iterate type="lt">
                                    <p:tmPct val="10000"/>
                                  </p:iterate>
                                  <p:childTnLst>
                                    <p:animEffect transition="out" filter="fade">
                                      <p:cBhvr>
                                        <p:cTn id="39" dur="2000"/>
                                        <p:tgtEl>
                                          <p:spTgt spid="135">
                                            <p:bg/>
                                          </p:spTgt>
                                        </p:tgtEl>
                                      </p:cBhvr>
                                    </p:animEffect>
                                    <p:anim calcmode="lin" valueType="num">
                                      <p:cBhvr>
                                        <p:cTn id="40" dur="2000"/>
                                        <p:tgtEl>
                                          <p:spTgt spid="135">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1" dur="2000"/>
                                        <p:tgtEl>
                                          <p:spTgt spid="135">
                                            <p:bg/>
                                          </p:spTgt>
                                        </p:tgtEl>
                                        <p:attrNameLst>
                                          <p:attrName>ppt_h</p:attrName>
                                        </p:attrNameLst>
                                      </p:cBhvr>
                                      <p:tavLst>
                                        <p:tav tm="0">
                                          <p:val>
                                            <p:strVal val="ppt_h"/>
                                          </p:val>
                                        </p:tav>
                                        <p:tav tm="100000">
                                          <p:val>
                                            <p:strVal val="ppt_h"/>
                                          </p:val>
                                        </p:tav>
                                      </p:tavLst>
                                    </p:anim>
                                    <p:set>
                                      <p:cBhvr>
                                        <p:cTn id="42" dur="1" fill="hold">
                                          <p:stCondLst>
                                            <p:cond delay="1999"/>
                                          </p:stCondLst>
                                        </p:cTn>
                                        <p:tgtEl>
                                          <p:spTgt spid="135">
                                            <p:bg/>
                                          </p:spTgt>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seq concurrent="1" nextAc="seek">
              <p:cTn id="43" restart="whenNotActive" fill="hold" evtFilter="cancelBubble" nodeType="interactiveSeq">
                <p:stCondLst>
                  <p:cond evt="onClick" delay="0">
                    <p:tgtEl>
                      <p:spTgt spid="146"/>
                    </p:tgtEl>
                  </p:cond>
                </p:stCondLst>
                <p:endSync evt="end" delay="0">
                  <p:rtn val="all"/>
                </p:endSync>
                <p:childTnLst>
                  <p:par>
                    <p:cTn id="44" fill="hold">
                      <p:stCondLst>
                        <p:cond delay="0"/>
                      </p:stCondLst>
                      <p:childTnLst>
                        <p:par>
                          <p:cTn id="45" fill="hold">
                            <p:stCondLst>
                              <p:cond delay="0"/>
                            </p:stCondLst>
                            <p:childTnLst>
                              <p:par>
                                <p:cTn id="46" presetID="0" presetClass="path" presetSubtype="0" accel="50000" decel="50000" fill="hold" nodeType="clickEffect">
                                  <p:stCondLst>
                                    <p:cond delay="0"/>
                                  </p:stCondLst>
                                  <p:childTnLst>
                                    <p:animMotion origin="layout" path="M 0.29507 0.22847 C 0.2909 0.375 0.28739 0.52268 0.29051 0.58356 C 0.29454 0.64537 0.30743 0.61412 0.3211 0.58542 " pathEditMode="relative" rAng="0" ptsTypes="aaA">
                                      <p:cBhvr>
                                        <p:cTn id="47" dur="2000" fill="hold"/>
                                        <p:tgtEl>
                                          <p:spTgt spid="140"/>
                                        </p:tgtEl>
                                        <p:attrNameLst>
                                          <p:attrName>ppt_x</p:attrName>
                                          <p:attrName>ppt_y</p:attrName>
                                        </p:attrNameLst>
                                      </p:cBhvr>
                                      <p:rCtr x="900" y="20800"/>
                                    </p:animMotion>
                                  </p:childTnLst>
                                </p:cTn>
                              </p:par>
                              <p:par>
                                <p:cTn id="48" presetID="45" presetClass="exit" presetSubtype="0" fill="hold" grpId="0" nodeType="withEffect">
                                  <p:stCondLst>
                                    <p:cond delay="0"/>
                                  </p:stCondLst>
                                  <p:iterate type="lt">
                                    <p:tmPct val="10000"/>
                                  </p:iterate>
                                  <p:childTnLst>
                                    <p:animEffect transition="out" filter="fade">
                                      <p:cBhvr>
                                        <p:cTn id="49" dur="2000"/>
                                        <p:tgtEl>
                                          <p:spTgt spid="146">
                                            <p:txEl>
                                              <p:pRg st="0" end="0"/>
                                            </p:txEl>
                                          </p:spTgt>
                                        </p:tgtEl>
                                      </p:cBhvr>
                                    </p:animEffect>
                                    <p:anim calcmode="lin" valueType="num">
                                      <p:cBhvr>
                                        <p:cTn id="50" dur="2000"/>
                                        <p:tgtEl>
                                          <p:spTgt spid="146">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1" dur="2000"/>
                                        <p:tgtEl>
                                          <p:spTgt spid="146">
                                            <p:txEl>
                                              <p:pRg st="0" end="0"/>
                                            </p:txEl>
                                          </p:spTgt>
                                        </p:tgtEl>
                                        <p:attrNameLst>
                                          <p:attrName>ppt_h</p:attrName>
                                        </p:attrNameLst>
                                      </p:cBhvr>
                                      <p:tavLst>
                                        <p:tav tm="0">
                                          <p:val>
                                            <p:strVal val="ppt_h"/>
                                          </p:val>
                                        </p:tav>
                                        <p:tav tm="100000">
                                          <p:val>
                                            <p:strVal val="ppt_h"/>
                                          </p:val>
                                        </p:tav>
                                      </p:tavLst>
                                    </p:anim>
                                    <p:set>
                                      <p:cBhvr>
                                        <p:cTn id="52" dur="1" fill="hold">
                                          <p:stCondLst>
                                            <p:cond delay="1999"/>
                                          </p:stCondLst>
                                        </p:cTn>
                                        <p:tgtEl>
                                          <p:spTgt spid="146">
                                            <p:txEl>
                                              <p:pRg st="0" end="0"/>
                                            </p:txEl>
                                          </p:spTgt>
                                        </p:tgtEl>
                                        <p:attrNameLst>
                                          <p:attrName>style.visibility</p:attrName>
                                        </p:attrNameLst>
                                      </p:cBhvr>
                                      <p:to>
                                        <p:strVal val="hidden"/>
                                      </p:to>
                                    </p:set>
                                  </p:childTnLst>
                                </p:cTn>
                              </p:par>
                              <p:par>
                                <p:cTn id="53" presetID="45" presetClass="exit" presetSubtype="0" fill="hold" grpId="0" nodeType="withEffect">
                                  <p:stCondLst>
                                    <p:cond delay="0"/>
                                  </p:stCondLst>
                                  <p:iterate type="lt">
                                    <p:tmPct val="10000"/>
                                  </p:iterate>
                                  <p:childTnLst>
                                    <p:animEffect transition="out" filter="fade">
                                      <p:cBhvr>
                                        <p:cTn id="54" dur="2000"/>
                                        <p:tgtEl>
                                          <p:spTgt spid="146">
                                            <p:bg/>
                                          </p:spTgt>
                                        </p:tgtEl>
                                      </p:cBhvr>
                                    </p:animEffect>
                                    <p:anim calcmode="lin" valueType="num">
                                      <p:cBhvr>
                                        <p:cTn id="55" dur="2000"/>
                                        <p:tgtEl>
                                          <p:spTgt spid="146">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2000"/>
                                        <p:tgtEl>
                                          <p:spTgt spid="146">
                                            <p:bg/>
                                          </p:spTgt>
                                        </p:tgtEl>
                                        <p:attrNameLst>
                                          <p:attrName>ppt_h</p:attrName>
                                        </p:attrNameLst>
                                      </p:cBhvr>
                                      <p:tavLst>
                                        <p:tav tm="0">
                                          <p:val>
                                            <p:strVal val="ppt_h"/>
                                          </p:val>
                                        </p:tav>
                                        <p:tav tm="100000">
                                          <p:val>
                                            <p:strVal val="ppt_h"/>
                                          </p:val>
                                        </p:tav>
                                      </p:tavLst>
                                    </p:anim>
                                    <p:set>
                                      <p:cBhvr>
                                        <p:cTn id="57" dur="1" fill="hold">
                                          <p:stCondLst>
                                            <p:cond delay="1999"/>
                                          </p:stCondLst>
                                        </p:cTn>
                                        <p:tgtEl>
                                          <p:spTgt spid="146">
                                            <p:bg/>
                                          </p:spTgt>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58" restart="whenNotActive" fill="hold" evtFilter="cancelBubble" nodeType="interactiveSeq">
                <p:stCondLst>
                  <p:cond evt="onClick" delay="0">
                    <p:tgtEl>
                      <p:spTgt spid="136"/>
                    </p:tgtEl>
                  </p:cond>
                </p:stCondLst>
                <p:endSync evt="end" delay="0">
                  <p:rtn val="all"/>
                </p:endSync>
                <p:childTnLst>
                  <p:par>
                    <p:cTn id="59" fill="hold">
                      <p:stCondLst>
                        <p:cond delay="0"/>
                      </p:stCondLst>
                      <p:childTnLst>
                        <p:par>
                          <p:cTn id="60" fill="hold">
                            <p:stCondLst>
                              <p:cond delay="0"/>
                            </p:stCondLst>
                            <p:childTnLst>
                              <p:par>
                                <p:cTn id="61" presetID="0" presetClass="path" presetSubtype="0" accel="50000" decel="50000" fill="hold" nodeType="clickEffect">
                                  <p:stCondLst>
                                    <p:cond delay="0"/>
                                  </p:stCondLst>
                                  <p:childTnLst>
                                    <p:animMotion origin="layout" path="M 0.3211 0.58541 C 0.39021 0.59583 0.45933 0.60671 0.48939 0.58842 C 0.51985 0.57106 0.48614 0.4993 0.50202 0.48148 C 0.51738 0.46412 0.56801 0.50601 0.58285 0.48333 C 0.59833 0.46018 0.59443 0.40139 0.59144 0.34351 " pathEditMode="relative" rAng="0" ptsTypes="aaaaA">
                                      <p:cBhvr>
                                        <p:cTn id="62" dur="2000" fill="hold"/>
                                        <p:tgtEl>
                                          <p:spTgt spid="140"/>
                                        </p:tgtEl>
                                        <p:attrNameLst>
                                          <p:attrName>ppt_x</p:attrName>
                                          <p:attrName>ppt_y</p:attrName>
                                        </p:attrNameLst>
                                      </p:cBhvr>
                                      <p:rCtr x="13900" y="-11000"/>
                                    </p:animMotion>
                                  </p:childTnLst>
                                </p:cTn>
                              </p:par>
                              <p:par>
                                <p:cTn id="63" presetID="45" presetClass="exit" presetSubtype="0" fill="hold" grpId="0" nodeType="withEffect">
                                  <p:stCondLst>
                                    <p:cond delay="0"/>
                                  </p:stCondLst>
                                  <p:iterate type="lt">
                                    <p:tmPct val="10000"/>
                                  </p:iterate>
                                  <p:childTnLst>
                                    <p:animEffect transition="out" filter="fade">
                                      <p:cBhvr>
                                        <p:cTn id="64" dur="2000"/>
                                        <p:tgtEl>
                                          <p:spTgt spid="136">
                                            <p:txEl>
                                              <p:pRg st="0" end="0"/>
                                            </p:txEl>
                                          </p:spTgt>
                                        </p:tgtEl>
                                      </p:cBhvr>
                                    </p:animEffect>
                                    <p:anim calcmode="lin" valueType="num">
                                      <p:cBhvr>
                                        <p:cTn id="65" dur="2000"/>
                                        <p:tgtEl>
                                          <p:spTgt spid="136">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6" dur="2000"/>
                                        <p:tgtEl>
                                          <p:spTgt spid="136">
                                            <p:txEl>
                                              <p:pRg st="0" end="0"/>
                                            </p:txEl>
                                          </p:spTgt>
                                        </p:tgtEl>
                                        <p:attrNameLst>
                                          <p:attrName>ppt_h</p:attrName>
                                        </p:attrNameLst>
                                      </p:cBhvr>
                                      <p:tavLst>
                                        <p:tav tm="0">
                                          <p:val>
                                            <p:strVal val="ppt_h"/>
                                          </p:val>
                                        </p:tav>
                                        <p:tav tm="100000">
                                          <p:val>
                                            <p:strVal val="ppt_h"/>
                                          </p:val>
                                        </p:tav>
                                      </p:tavLst>
                                    </p:anim>
                                    <p:set>
                                      <p:cBhvr>
                                        <p:cTn id="67" dur="1" fill="hold">
                                          <p:stCondLst>
                                            <p:cond delay="1999"/>
                                          </p:stCondLst>
                                        </p:cTn>
                                        <p:tgtEl>
                                          <p:spTgt spid="136">
                                            <p:txEl>
                                              <p:pRg st="0" end="0"/>
                                            </p:txEl>
                                          </p:spTgt>
                                        </p:tgtEl>
                                        <p:attrNameLst>
                                          <p:attrName>style.visibility</p:attrName>
                                        </p:attrNameLst>
                                      </p:cBhvr>
                                      <p:to>
                                        <p:strVal val="hidden"/>
                                      </p:to>
                                    </p:set>
                                  </p:childTnLst>
                                </p:cTn>
                              </p:par>
                              <p:par>
                                <p:cTn id="68" presetID="45" presetClass="exit" presetSubtype="0" fill="hold" grpId="0" nodeType="withEffect">
                                  <p:stCondLst>
                                    <p:cond delay="0"/>
                                  </p:stCondLst>
                                  <p:iterate type="lt">
                                    <p:tmPct val="10000"/>
                                  </p:iterate>
                                  <p:childTnLst>
                                    <p:animEffect transition="out" filter="fade">
                                      <p:cBhvr>
                                        <p:cTn id="69" dur="2000"/>
                                        <p:tgtEl>
                                          <p:spTgt spid="136">
                                            <p:bg/>
                                          </p:spTgt>
                                        </p:tgtEl>
                                      </p:cBhvr>
                                    </p:animEffect>
                                    <p:anim calcmode="lin" valueType="num">
                                      <p:cBhvr>
                                        <p:cTn id="70" dur="2000"/>
                                        <p:tgtEl>
                                          <p:spTgt spid="136">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1" dur="2000"/>
                                        <p:tgtEl>
                                          <p:spTgt spid="136">
                                            <p:bg/>
                                          </p:spTgt>
                                        </p:tgtEl>
                                        <p:attrNameLst>
                                          <p:attrName>ppt_h</p:attrName>
                                        </p:attrNameLst>
                                      </p:cBhvr>
                                      <p:tavLst>
                                        <p:tav tm="0">
                                          <p:val>
                                            <p:strVal val="ppt_h"/>
                                          </p:val>
                                        </p:tav>
                                        <p:tav tm="100000">
                                          <p:val>
                                            <p:strVal val="ppt_h"/>
                                          </p:val>
                                        </p:tav>
                                      </p:tavLst>
                                    </p:anim>
                                    <p:set>
                                      <p:cBhvr>
                                        <p:cTn id="72" dur="1" fill="hold">
                                          <p:stCondLst>
                                            <p:cond delay="1999"/>
                                          </p:stCondLst>
                                        </p:cTn>
                                        <p:tgtEl>
                                          <p:spTgt spid="136">
                                            <p:bg/>
                                          </p:spTgt>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seq concurrent="1" nextAc="seek">
              <p:cTn id="73" restart="whenNotActive" fill="hold" evtFilter="cancelBubble" nodeType="interactiveSeq">
                <p:stCondLst>
                  <p:cond evt="onClick" delay="0">
                    <p:tgtEl>
                      <p:spTgt spid="147"/>
                    </p:tgtEl>
                  </p:cond>
                </p:stCondLst>
                <p:endSync evt="end" delay="0">
                  <p:rtn val="all"/>
                </p:endSync>
                <p:childTnLst>
                  <p:par>
                    <p:cTn id="74" fill="hold">
                      <p:stCondLst>
                        <p:cond delay="0"/>
                      </p:stCondLst>
                      <p:childTnLst>
                        <p:par>
                          <p:cTn id="75" fill="hold">
                            <p:stCondLst>
                              <p:cond delay="0"/>
                            </p:stCondLst>
                            <p:childTnLst>
                              <p:par>
                                <p:cTn id="76" presetID="0" presetClass="path" presetSubtype="0" accel="50000" decel="50000" fill="hold" nodeType="clickEffect">
                                  <p:stCondLst>
                                    <p:cond delay="0"/>
                                  </p:stCondLst>
                                  <p:childTnLst>
                                    <p:animMotion origin="layout" path="M 0.60404 0.2294 C 0.67344 0.19491 0.74245 0.15926 0.76511 0.23611 C 0.78854 0.3125 0.76602 0.49977 0.74362 0.68796 " pathEditMode="relative" rAng="5760000" ptsTypes="AAA">
                                      <p:cBhvr>
                                        <p:cTn id="77" dur="2000" fill="hold"/>
                                        <p:tgtEl>
                                          <p:spTgt spid="140"/>
                                        </p:tgtEl>
                                        <p:attrNameLst>
                                          <p:attrName>ppt_x</p:attrName>
                                          <p:attrName>ppt_y</p:attrName>
                                        </p:attrNameLst>
                                      </p:cBhvr>
                                      <p:rCtr x="7773" y="20046"/>
                                    </p:animMotion>
                                  </p:childTnLst>
                                </p:cTn>
                              </p:par>
                              <p:par>
                                <p:cTn id="78" presetID="45" presetClass="exit" presetSubtype="0" fill="hold" grpId="0" nodeType="withEffect">
                                  <p:stCondLst>
                                    <p:cond delay="0"/>
                                  </p:stCondLst>
                                  <p:iterate type="lt">
                                    <p:tmPct val="10000"/>
                                  </p:iterate>
                                  <p:childTnLst>
                                    <p:animEffect transition="out" filter="fade">
                                      <p:cBhvr>
                                        <p:cTn id="79" dur="2000"/>
                                        <p:tgtEl>
                                          <p:spTgt spid="147">
                                            <p:txEl>
                                              <p:pRg st="0" end="0"/>
                                            </p:txEl>
                                          </p:spTgt>
                                        </p:tgtEl>
                                      </p:cBhvr>
                                    </p:animEffect>
                                    <p:anim calcmode="lin" valueType="num">
                                      <p:cBhvr>
                                        <p:cTn id="80" dur="2000"/>
                                        <p:tgtEl>
                                          <p:spTgt spid="147">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1" dur="2000"/>
                                        <p:tgtEl>
                                          <p:spTgt spid="147">
                                            <p:txEl>
                                              <p:pRg st="0" end="0"/>
                                            </p:txEl>
                                          </p:spTgt>
                                        </p:tgtEl>
                                        <p:attrNameLst>
                                          <p:attrName>ppt_h</p:attrName>
                                        </p:attrNameLst>
                                      </p:cBhvr>
                                      <p:tavLst>
                                        <p:tav tm="0">
                                          <p:val>
                                            <p:strVal val="ppt_h"/>
                                          </p:val>
                                        </p:tav>
                                        <p:tav tm="100000">
                                          <p:val>
                                            <p:strVal val="ppt_h"/>
                                          </p:val>
                                        </p:tav>
                                      </p:tavLst>
                                    </p:anim>
                                    <p:set>
                                      <p:cBhvr>
                                        <p:cTn id="82" dur="1" fill="hold">
                                          <p:stCondLst>
                                            <p:cond delay="1999"/>
                                          </p:stCondLst>
                                        </p:cTn>
                                        <p:tgtEl>
                                          <p:spTgt spid="147">
                                            <p:txEl>
                                              <p:pRg st="0" end="0"/>
                                            </p:txEl>
                                          </p:spTgt>
                                        </p:tgtEl>
                                        <p:attrNameLst>
                                          <p:attrName>style.visibility</p:attrName>
                                        </p:attrNameLst>
                                      </p:cBhvr>
                                      <p:to>
                                        <p:strVal val="hidden"/>
                                      </p:to>
                                    </p:set>
                                  </p:childTnLst>
                                </p:cTn>
                              </p:par>
                              <p:par>
                                <p:cTn id="83" presetID="45" presetClass="exit" presetSubtype="0" fill="hold" grpId="0" nodeType="withEffect">
                                  <p:stCondLst>
                                    <p:cond delay="0"/>
                                  </p:stCondLst>
                                  <p:iterate type="lt">
                                    <p:tmPct val="10000"/>
                                  </p:iterate>
                                  <p:childTnLst>
                                    <p:animEffect transition="out" filter="fade">
                                      <p:cBhvr>
                                        <p:cTn id="84" dur="2000"/>
                                        <p:tgtEl>
                                          <p:spTgt spid="147">
                                            <p:bg/>
                                          </p:spTgt>
                                        </p:tgtEl>
                                      </p:cBhvr>
                                    </p:animEffect>
                                    <p:anim calcmode="lin" valueType="num">
                                      <p:cBhvr>
                                        <p:cTn id="85" dur="2000"/>
                                        <p:tgtEl>
                                          <p:spTgt spid="147">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6" dur="2000"/>
                                        <p:tgtEl>
                                          <p:spTgt spid="147">
                                            <p:bg/>
                                          </p:spTgt>
                                        </p:tgtEl>
                                        <p:attrNameLst>
                                          <p:attrName>ppt_h</p:attrName>
                                        </p:attrNameLst>
                                      </p:cBhvr>
                                      <p:tavLst>
                                        <p:tav tm="0">
                                          <p:val>
                                            <p:strVal val="ppt_h"/>
                                          </p:val>
                                        </p:tav>
                                        <p:tav tm="100000">
                                          <p:val>
                                            <p:strVal val="ppt_h"/>
                                          </p:val>
                                        </p:tav>
                                      </p:tavLst>
                                    </p:anim>
                                    <p:set>
                                      <p:cBhvr>
                                        <p:cTn id="87" dur="1" fill="hold">
                                          <p:stCondLst>
                                            <p:cond delay="1999"/>
                                          </p:stCondLst>
                                        </p:cTn>
                                        <p:tgtEl>
                                          <p:spTgt spid="147">
                                            <p:bg/>
                                          </p:spTgt>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audio>
              <p:cMediaNode numSld="10">
                <p:cTn id="88" fill="hold" display="0">
                  <p:stCondLst>
                    <p:cond delay="indefinite"/>
                  </p:stCondLst>
                  <p:endCondLst>
                    <p:cond evt="onPrev" delay="0">
                      <p:tgtEl>
                        <p:sldTgt/>
                      </p:tgtEl>
                    </p:cond>
                    <p:cond evt="onStopAudio" delay="0">
                      <p:tgtEl>
                        <p:sldTgt/>
                      </p:tgtEl>
                    </p:cond>
                  </p:endCondLst>
                </p:cTn>
                <p:tgtEl>
                  <p:spTgt spid="158"/>
                </p:tgtEl>
              </p:cMediaNode>
            </p:audio>
          </p:childTnLst>
        </p:cTn>
      </p:par>
    </p:tnLst>
    <p:bldLst>
      <p:bldP spid="135" grpId="0" uiExpand="1" build="allAtOnce" animBg="1"/>
      <p:bldP spid="135" grpId="1" build="allAtOnce" animBg="1"/>
      <p:bldP spid="136" grpId="0" build="allAtOnce" animBg="1"/>
      <p:bldP spid="146" grpId="0" build="allAtOnce" animBg="1"/>
      <p:bldP spid="147" grpId="0" build="allAtOnce"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Cartoon Of Nature Scene With Beautiful Park Stock Illustration - Download  Image Now - iStock">
            <a:extLst>
              <a:ext uri="{FF2B5EF4-FFF2-40B4-BE49-F238E27FC236}">
                <a16:creationId xmlns:a16="http://schemas.microsoft.com/office/drawing/2014/main" id="{C0E914D8-FD7C-4290-124C-A46776357B4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68281"/>
            <a:ext cx="11430000" cy="6760697"/>
          </a:xfrm>
          <a:prstGeom prst="rect">
            <a:avLst/>
          </a:prstGeom>
          <a:noFill/>
          <a:extLst>
            <a:ext uri="{909E8E84-426E-40DD-AFC4-6F175D3DCCD1}">
              <a14:hiddenFill xmlns:a14="http://schemas.microsoft.com/office/drawing/2010/main">
                <a:solidFill>
                  <a:srgbClr val="FFFFFF"/>
                </a:solidFill>
              </a14:hiddenFill>
            </a:ext>
          </a:extLst>
        </p:spPr>
      </p:pic>
      <p:pic>
        <p:nvPicPr>
          <p:cNvPr id="4" name="hoaa"/>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75988" y="2128496"/>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1000" y="2517190"/>
            <a:ext cx="1143000" cy="1143000"/>
          </a:xfrm>
          <a:prstGeom prst="rect">
            <a:avLst/>
          </a:prstGeom>
        </p:spPr>
      </p:pic>
      <p:pic>
        <p:nvPicPr>
          <p:cNvPr id="9" name="hoa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61228" y="5466361"/>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24215" y="4393378"/>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24216" y="3273181"/>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828267" y="1974683"/>
            <a:ext cx="2376055" cy="954107"/>
          </a:xfrm>
          <a:prstGeom prst="rect">
            <a:avLst/>
          </a:prstGeom>
          <a:solidFill>
            <a:schemeClr val="accent6">
              <a:lumMod val="20000"/>
              <a:lumOff val="80000"/>
            </a:schemeClr>
          </a:solidFill>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solidFill>
                  <a:prstClr val="black"/>
                </a:solidFill>
                <a:latin typeface="Times New Roman" pitchFamily="18" charset="0"/>
                <a:cs typeface="Times New Roman" pitchFamily="18" charset="0"/>
              </a:rPr>
              <a:t>A.</a:t>
            </a:r>
          </a:p>
          <a:p>
            <a:r>
              <a:rPr lang="en-US" sz="2800" dirty="0">
                <a:solidFill>
                  <a:prstClr val="black"/>
                </a:solidFill>
                <a:latin typeface="Times New Roman" pitchFamily="18" charset="0"/>
                <a:cs typeface="Times New Roman" pitchFamily="18" charset="0"/>
              </a:rPr>
              <a:t> </a:t>
            </a:r>
          </a:p>
        </p:txBody>
      </p:sp>
      <p:sp>
        <p:nvSpPr>
          <p:cNvPr id="17" name="dapanb"/>
          <p:cNvSpPr txBox="1"/>
          <p:nvPr/>
        </p:nvSpPr>
        <p:spPr>
          <a:xfrm>
            <a:off x="3846538" y="3141082"/>
            <a:ext cx="2376054" cy="954107"/>
          </a:xfrm>
          <a:prstGeom prst="rect">
            <a:avLst/>
          </a:prstGeom>
          <a:solidFill>
            <a:schemeClr val="accent6">
              <a:lumMod val="20000"/>
              <a:lumOff val="80000"/>
            </a:schemeClr>
          </a:solidFill>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solidFill>
                  <a:prstClr val="black"/>
                </a:solidFill>
                <a:latin typeface="Times New Roman" pitchFamily="18" charset="0"/>
                <a:cs typeface="Times New Roman" pitchFamily="18" charset="0"/>
              </a:rPr>
              <a:t>B. </a:t>
            </a:r>
          </a:p>
          <a:p>
            <a:endParaRPr lang="en-US" sz="2800" dirty="0">
              <a:solidFill>
                <a:prstClr val="black"/>
              </a:solidFill>
              <a:latin typeface="Times New Roman" pitchFamily="18" charset="0"/>
              <a:cs typeface="Times New Roman" pitchFamily="18" charset="0"/>
            </a:endParaRPr>
          </a:p>
        </p:txBody>
      </p:sp>
      <p:sp>
        <p:nvSpPr>
          <p:cNvPr id="18" name="dapanc"/>
          <p:cNvSpPr txBox="1"/>
          <p:nvPr/>
        </p:nvSpPr>
        <p:spPr>
          <a:xfrm>
            <a:off x="3852009" y="4367015"/>
            <a:ext cx="2376054" cy="954107"/>
          </a:xfrm>
          <a:prstGeom prst="rect">
            <a:avLst/>
          </a:prstGeom>
          <a:solidFill>
            <a:schemeClr val="accent6">
              <a:lumMod val="20000"/>
              <a:lumOff val="80000"/>
            </a:schemeClr>
          </a:solidFill>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solidFill>
                  <a:prstClr val="black"/>
                </a:solidFill>
                <a:latin typeface="Times New Roman" pitchFamily="18" charset="0"/>
                <a:cs typeface="Times New Roman" pitchFamily="18" charset="0"/>
              </a:rPr>
              <a:t>C.</a:t>
            </a:r>
          </a:p>
          <a:p>
            <a:r>
              <a:rPr lang="en-US" sz="2800" dirty="0">
                <a:solidFill>
                  <a:prstClr val="black"/>
                </a:solidFill>
                <a:latin typeface="Times New Roman" pitchFamily="18" charset="0"/>
                <a:cs typeface="Times New Roman" pitchFamily="18" charset="0"/>
              </a:rPr>
              <a:t> </a:t>
            </a:r>
          </a:p>
        </p:txBody>
      </p:sp>
      <p:sp>
        <p:nvSpPr>
          <p:cNvPr id="19" name="dapand"/>
          <p:cNvSpPr txBox="1"/>
          <p:nvPr/>
        </p:nvSpPr>
        <p:spPr>
          <a:xfrm>
            <a:off x="3846538" y="5513453"/>
            <a:ext cx="2376054" cy="954107"/>
          </a:xfrm>
          <a:prstGeom prst="rect">
            <a:avLst/>
          </a:prstGeom>
          <a:solidFill>
            <a:schemeClr val="accent6">
              <a:lumMod val="20000"/>
              <a:lumOff val="80000"/>
            </a:schemeClr>
          </a:solidFill>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solidFill>
                  <a:prstClr val="black"/>
                </a:solidFill>
                <a:latin typeface="Times New Roman" pitchFamily="18" charset="0"/>
                <a:cs typeface="Times New Roman" pitchFamily="18" charset="0"/>
              </a:rPr>
              <a:t>D.</a:t>
            </a:r>
          </a:p>
          <a:p>
            <a:r>
              <a:rPr lang="en-US" sz="2800" dirty="0">
                <a:solidFill>
                  <a:prstClr val="black"/>
                </a:solidFill>
                <a:latin typeface="Times New Roman" pitchFamily="18" charset="0"/>
                <a:cs typeface="Times New Roman" pitchFamily="18" charset="0"/>
              </a:rPr>
              <a:t> </a:t>
            </a:r>
          </a:p>
        </p:txBody>
      </p:sp>
      <p:sp>
        <p:nvSpPr>
          <p:cNvPr id="22" name="cauhoi"/>
          <p:cNvSpPr/>
          <p:nvPr/>
        </p:nvSpPr>
        <p:spPr>
          <a:xfrm>
            <a:off x="2893884" y="29021"/>
            <a:ext cx="6019800" cy="1731891"/>
          </a:xfrm>
          <a:prstGeom prst="cloud">
            <a:avLst/>
          </a:prstGeom>
          <a:solidFill>
            <a:schemeClr val="accent5">
              <a:lumMod val="7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sp>
        <p:nvSpPr>
          <p:cNvPr id="24" name="nhanb"/>
          <p:cNvSpPr/>
          <p:nvPr/>
        </p:nvSpPr>
        <p:spPr>
          <a:xfrm>
            <a:off x="2727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nhand"/>
          <p:cNvSpPr/>
          <p:nvPr/>
        </p:nvSpPr>
        <p:spPr>
          <a:xfrm>
            <a:off x="2799144" y="5436363"/>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2775987" y="4361391"/>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cauhoi"/>
          <p:cNvSpPr txBox="1"/>
          <p:nvPr/>
        </p:nvSpPr>
        <p:spPr>
          <a:xfrm>
            <a:off x="3256344" y="384712"/>
            <a:ext cx="6019799" cy="523220"/>
          </a:xfrm>
          <a:prstGeom prst="rect">
            <a:avLst/>
          </a:prstGeom>
          <a:noFill/>
        </p:spPr>
        <p:txBody>
          <a:bodyPr wrap="square" rtlCol="0">
            <a:spAutoFit/>
          </a:bodyPr>
          <a:lstStyle/>
          <a:p>
            <a:r>
              <a:rPr lang="en-US" sz="2800" b="1" dirty="0" err="1">
                <a:solidFill>
                  <a:prstClr val="white"/>
                </a:solidFill>
                <a:latin typeface="Times New Roman" panose="02020603050405020304" pitchFamily="18" charset="0"/>
                <a:ea typeface="Times New Roman" panose="02020603050405020304" pitchFamily="18" charset="0"/>
              </a:rPr>
              <a:t>Câu</a:t>
            </a:r>
            <a:r>
              <a:rPr lang="en-US" sz="2800" b="1" dirty="0">
                <a:solidFill>
                  <a:prstClr val="white"/>
                </a:solidFill>
                <a:latin typeface="Times New Roman" panose="02020603050405020304" pitchFamily="18" charset="0"/>
                <a:ea typeface="Times New Roman" panose="02020603050405020304" pitchFamily="18" charset="0"/>
              </a:rPr>
              <a:t> 2. </a:t>
            </a:r>
            <a:r>
              <a:rPr lang="en-US" sz="2800" b="1" dirty="0" err="1">
                <a:solidFill>
                  <a:prstClr val="white"/>
                </a:solidFill>
                <a:latin typeface="Times New Roman" panose="02020603050405020304" pitchFamily="18" charset="0"/>
                <a:ea typeface="Times New Roman" panose="02020603050405020304" pitchFamily="18" charset="0"/>
              </a:rPr>
              <a:t>Tìm</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i="1" dirty="0">
                <a:solidFill>
                  <a:prstClr val="white"/>
                </a:solidFill>
                <a:latin typeface="Times New Roman" panose="02020603050405020304" pitchFamily="18" charset="0"/>
                <a:ea typeface="Times New Roman" panose="02020603050405020304" pitchFamily="18" charset="0"/>
              </a:rPr>
              <a:t>x, y</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biết</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i="1" dirty="0">
                <a:solidFill>
                  <a:prstClr val="white"/>
                </a:solidFill>
                <a:latin typeface="Times New Roman" panose="02020603050405020304" pitchFamily="18" charset="0"/>
                <a:ea typeface="Times New Roman" panose="02020603050405020304" pitchFamily="18" charset="0"/>
              </a:rPr>
              <a:t>x </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i="1" dirty="0">
                <a:solidFill>
                  <a:prstClr val="white"/>
                </a:solidFill>
                <a:latin typeface="Times New Roman" panose="02020603050405020304" pitchFamily="18" charset="0"/>
                <a:ea typeface="Times New Roman" panose="02020603050405020304" pitchFamily="18" charset="0"/>
              </a:rPr>
              <a:t>y</a:t>
            </a:r>
            <a:r>
              <a:rPr lang="en-US" sz="2800" b="1" dirty="0">
                <a:solidFill>
                  <a:prstClr val="white"/>
                </a:solidFill>
                <a:latin typeface="Times New Roman" panose="02020603050405020304" pitchFamily="18" charset="0"/>
                <a:ea typeface="Times New Roman" panose="02020603050405020304" pitchFamily="18" charset="0"/>
              </a:rPr>
              <a:t> = 55 </a:t>
            </a:r>
            <a:r>
              <a:rPr lang="en-US" sz="2800" b="1" dirty="0" err="1">
                <a:solidFill>
                  <a:prstClr val="white"/>
                </a:solidFill>
                <a:latin typeface="Times New Roman" panose="02020603050405020304" pitchFamily="18" charset="0"/>
                <a:ea typeface="Times New Roman" panose="02020603050405020304" pitchFamily="18" charset="0"/>
              </a:rPr>
              <a:t>và</a:t>
            </a:r>
            <a:r>
              <a:rPr lang="en-US" sz="2800" b="1" dirty="0">
                <a:solidFill>
                  <a:prstClr val="white"/>
                </a:solidFill>
                <a:latin typeface="Times New Roman" panose="02020603050405020304" pitchFamily="18" charset="0"/>
                <a:ea typeface="Times New Roman" panose="02020603050405020304" pitchFamily="18" charset="0"/>
              </a:rPr>
              <a:t> </a:t>
            </a:r>
            <a:endParaRPr lang="en-US" sz="2800" b="1" dirty="0">
              <a:solidFill>
                <a:prstClr val="white"/>
              </a:solidFill>
              <a:latin typeface="Times New Roman" pitchFamily="18" charset="0"/>
              <a:cs typeface="Times New Roman"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0" y="2893786"/>
            <a:ext cx="609600" cy="609600"/>
          </a:xfrm>
          <a:prstGeom prst="rect">
            <a:avLst/>
          </a:prstGeom>
        </p:spPr>
      </p:pic>
      <p:pic>
        <p:nvPicPr>
          <p:cNvPr id="33" name="mattroi"/>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35070" y="0"/>
            <a:ext cx="1137802" cy="1137802"/>
          </a:xfrm>
          <a:prstGeom prst="rect">
            <a:avLst/>
          </a:prstGeom>
        </p:spPr>
      </p:pic>
      <p:pic>
        <p:nvPicPr>
          <p:cNvPr id="20" name="Picture 19">
            <a:hlinkClick r:id="rId9" action="ppaction://hlinksldjump"/>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55808" y="4810265"/>
            <a:ext cx="1567186" cy="1979454"/>
          </a:xfrm>
          <a:prstGeom prst="rect">
            <a:avLst/>
          </a:prstGeom>
        </p:spPr>
      </p:pic>
      <mc:AlternateContent xmlns:mc="http://schemas.openxmlformats.org/markup-compatibility/2006" xmlns:a14="http://schemas.microsoft.com/office/drawing/2010/main">
        <mc:Choice Requires="a14">
          <p:sp>
            <p:nvSpPr>
              <p:cNvPr id="2" name="Object 1">
                <a:extLst>
                  <a:ext uri="{FF2B5EF4-FFF2-40B4-BE49-F238E27FC236}">
                    <a16:creationId xmlns:a16="http://schemas.microsoft.com/office/drawing/2014/main" id="{D65A02C0-68E9-2653-8717-2F33024BEBCB}"/>
                  </a:ext>
                </a:extLst>
              </p:cNvPr>
              <p:cNvSpPr txBox="1"/>
              <p:nvPr/>
            </p:nvSpPr>
            <p:spPr>
              <a:xfrm>
                <a:off x="4444794" y="1945325"/>
                <a:ext cx="1142999" cy="1015999"/>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d>
                        <m:dPr>
                          <m:begChr m:val="{"/>
                          <m:endChr m:val=""/>
                          <m:ctrlPr>
                            <a:rPr lang="en-US" i="1">
                              <a:solidFill>
                                <a:srgbClr val="000000"/>
                              </a:solidFill>
                              <a:latin typeface="Cambria Math" panose="02040503050406030204" pitchFamily="18" charset="0"/>
                            </a:rPr>
                          </m:ctrlPr>
                        </m:dPr>
                        <m:e>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𝑥</m:t>
                              </m:r>
                              <m:r>
                                <a:rPr lang="en-US" i="1">
                                  <a:solidFill>
                                    <a:srgbClr val="000000"/>
                                  </a:solidFill>
                                  <a:latin typeface="Cambria Math" panose="02040503050406030204" pitchFamily="18" charset="0"/>
                                </a:rPr>
                                <m:t>=20</m:t>
                              </m:r>
                            </m:e>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𝑦</m:t>
                              </m:r>
                              <m:r>
                                <a:rPr lang="en-US" i="1">
                                  <a:solidFill>
                                    <a:srgbClr val="000000"/>
                                  </a:solidFill>
                                  <a:latin typeface="Cambria Math" panose="02040503050406030204" pitchFamily="18" charset="0"/>
                                </a:rPr>
                                <m:t>=35</m:t>
                              </m:r>
                            </m:e>
                          </m:eqArr>
                        </m:e>
                      </m:d>
                    </m:oMath>
                  </m:oMathPara>
                </a14:m>
                <a:endParaRPr lang="en-US"/>
              </a:p>
            </p:txBody>
          </p:sp>
        </mc:Choice>
        <mc:Fallback xmlns="">
          <p:sp>
            <p:nvSpPr>
              <p:cNvPr id="2" name="Object 1">
                <a:extLst>
                  <a:ext uri="{FF2B5EF4-FFF2-40B4-BE49-F238E27FC236}">
                    <a16:creationId xmlns:a16="http://schemas.microsoft.com/office/drawing/2014/main" id="{D65A02C0-68E9-2653-8717-2F33024BEBCB}"/>
                  </a:ext>
                </a:extLst>
              </p:cNvPr>
              <p:cNvSpPr txBox="1">
                <a:spLocks noRot="1" noChangeAspect="1" noMove="1" noResize="1" noEditPoints="1" noAdjustHandles="1" noChangeArrowheads="1" noChangeShapeType="1" noTextEdit="1"/>
              </p:cNvSpPr>
              <p:nvPr/>
            </p:nvSpPr>
            <p:spPr>
              <a:xfrm>
                <a:off x="4444794" y="1945325"/>
                <a:ext cx="1142999" cy="101599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Object 2">
                <a:extLst>
                  <a:ext uri="{FF2B5EF4-FFF2-40B4-BE49-F238E27FC236}">
                    <a16:creationId xmlns:a16="http://schemas.microsoft.com/office/drawing/2014/main" id="{9CB3A580-75AD-CED1-7F99-19B356FEB29E}"/>
                  </a:ext>
                </a:extLst>
              </p:cNvPr>
              <p:cNvSpPr txBox="1"/>
              <p:nvPr/>
            </p:nvSpPr>
            <p:spPr>
              <a:xfrm>
                <a:off x="4475185" y="3146607"/>
                <a:ext cx="995773" cy="995773"/>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d>
                        <m:dPr>
                          <m:begChr m:val="{"/>
                          <m:endChr m:val=""/>
                          <m:ctrlPr>
                            <a:rPr lang="en-US" i="1">
                              <a:solidFill>
                                <a:srgbClr val="000000"/>
                              </a:solidFill>
                              <a:latin typeface="Cambria Math" panose="02040503050406030204" pitchFamily="18" charset="0"/>
                            </a:rPr>
                          </m:ctrlPr>
                        </m:dPr>
                        <m:e>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𝑥</m:t>
                              </m:r>
                              <m:r>
                                <a:rPr lang="en-US" i="1">
                                  <a:solidFill>
                                    <a:srgbClr val="000000"/>
                                  </a:solidFill>
                                  <a:latin typeface="Cambria Math" panose="02040503050406030204" pitchFamily="18" charset="0"/>
                                </a:rPr>
                                <m:t>=7</m:t>
                              </m:r>
                            </m:e>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𝑦</m:t>
                              </m:r>
                              <m:r>
                                <a:rPr lang="en-US" i="1">
                                  <a:solidFill>
                                    <a:srgbClr val="000000"/>
                                  </a:solidFill>
                                  <a:latin typeface="Cambria Math" panose="02040503050406030204" pitchFamily="18" charset="0"/>
                                </a:rPr>
                                <m:t>=4</m:t>
                              </m:r>
                            </m:e>
                          </m:eqArr>
                        </m:e>
                      </m:d>
                    </m:oMath>
                  </m:oMathPara>
                </a14:m>
                <a:endParaRPr lang="en-US"/>
              </a:p>
            </p:txBody>
          </p:sp>
        </mc:Choice>
        <mc:Fallback xmlns="">
          <p:sp>
            <p:nvSpPr>
              <p:cNvPr id="3" name="Object 2">
                <a:extLst>
                  <a:ext uri="{FF2B5EF4-FFF2-40B4-BE49-F238E27FC236}">
                    <a16:creationId xmlns:a16="http://schemas.microsoft.com/office/drawing/2014/main" id="{9CB3A580-75AD-CED1-7F99-19B356FEB29E}"/>
                  </a:ext>
                </a:extLst>
              </p:cNvPr>
              <p:cNvSpPr txBox="1">
                <a:spLocks noRot="1" noChangeAspect="1" noMove="1" noResize="1" noEditPoints="1" noAdjustHandles="1" noChangeArrowheads="1" noChangeShapeType="1" noTextEdit="1"/>
              </p:cNvSpPr>
              <p:nvPr/>
            </p:nvSpPr>
            <p:spPr>
              <a:xfrm>
                <a:off x="4475185" y="3146607"/>
                <a:ext cx="995773" cy="99577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BE38441E-E594-E60F-BD5B-03BC0498AF79}"/>
                  </a:ext>
                </a:extLst>
              </p:cNvPr>
              <p:cNvSpPr txBox="1"/>
              <p:nvPr/>
            </p:nvSpPr>
            <p:spPr>
              <a:xfrm>
                <a:off x="4462197" y="4403943"/>
                <a:ext cx="1108194" cy="949881"/>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d>
                        <m:dPr>
                          <m:begChr m:val="{"/>
                          <m:endChr m:val=""/>
                          <m:ctrlPr>
                            <a:rPr lang="en-US" i="1">
                              <a:solidFill>
                                <a:srgbClr val="000000"/>
                              </a:solidFill>
                              <a:latin typeface="Cambria Math" panose="02040503050406030204" pitchFamily="18" charset="0"/>
                            </a:rPr>
                          </m:ctrlPr>
                        </m:dPr>
                        <m:e>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𝑥</m:t>
                              </m:r>
                              <m:r>
                                <a:rPr lang="en-US" i="1">
                                  <a:solidFill>
                                    <a:srgbClr val="000000"/>
                                  </a:solidFill>
                                  <a:latin typeface="Cambria Math" panose="02040503050406030204" pitchFamily="18" charset="0"/>
                                </a:rPr>
                                <m:t>=44</m:t>
                              </m:r>
                            </m:e>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𝑦</m:t>
                              </m:r>
                              <m:r>
                                <a:rPr lang="en-US" i="1">
                                  <a:solidFill>
                                    <a:srgbClr val="000000"/>
                                  </a:solidFill>
                                  <a:latin typeface="Cambria Math" panose="02040503050406030204" pitchFamily="18" charset="0"/>
                                </a:rPr>
                                <m:t>=77</m:t>
                              </m:r>
                            </m:e>
                          </m:eqArr>
                        </m:e>
                      </m:d>
                    </m:oMath>
                  </m:oMathPara>
                </a14:m>
                <a:endParaRPr lang="en-US"/>
              </a:p>
            </p:txBody>
          </p:sp>
        </mc:Choice>
        <mc:Fallback xmlns="">
          <p:sp>
            <p:nvSpPr>
              <p:cNvPr id="5" name="Object 4">
                <a:extLst>
                  <a:ext uri="{FF2B5EF4-FFF2-40B4-BE49-F238E27FC236}">
                    <a16:creationId xmlns:a16="http://schemas.microsoft.com/office/drawing/2014/main" id="{BE38441E-E594-E60F-BD5B-03BC0498AF79}"/>
                  </a:ext>
                </a:extLst>
              </p:cNvPr>
              <p:cNvSpPr txBox="1">
                <a:spLocks noRot="1" noChangeAspect="1" noMove="1" noResize="1" noEditPoints="1" noAdjustHandles="1" noChangeArrowheads="1" noChangeShapeType="1" noTextEdit="1"/>
              </p:cNvSpPr>
              <p:nvPr/>
            </p:nvSpPr>
            <p:spPr>
              <a:xfrm>
                <a:off x="4462197" y="4403943"/>
                <a:ext cx="1108194" cy="94988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bject 13">
                <a:extLst>
                  <a:ext uri="{FF2B5EF4-FFF2-40B4-BE49-F238E27FC236}">
                    <a16:creationId xmlns:a16="http://schemas.microsoft.com/office/drawing/2014/main" id="{5CD33EBC-3087-BB13-A9DC-A045FCE5413D}"/>
                  </a:ext>
                </a:extLst>
              </p:cNvPr>
              <p:cNvSpPr txBox="1"/>
              <p:nvPr/>
            </p:nvSpPr>
            <p:spPr>
              <a:xfrm>
                <a:off x="4521757" y="5619489"/>
                <a:ext cx="1319623" cy="439874"/>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𝑥</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r>
                        <a:rPr lang="en-US" i="1">
                          <a:solidFill>
                            <a:srgbClr val="000000"/>
                          </a:solidFill>
                          <a:latin typeface="Cambria Math" panose="02040503050406030204" pitchFamily="18" charset="0"/>
                        </a:rPr>
                        <m:t>=11</m:t>
                      </m:r>
                    </m:oMath>
                  </m:oMathPara>
                </a14:m>
                <a:endParaRPr lang="en-US"/>
              </a:p>
            </p:txBody>
          </p:sp>
        </mc:Choice>
        <mc:Fallback xmlns="">
          <p:sp>
            <p:nvSpPr>
              <p:cNvPr id="14" name="Object 13">
                <a:extLst>
                  <a:ext uri="{FF2B5EF4-FFF2-40B4-BE49-F238E27FC236}">
                    <a16:creationId xmlns:a16="http://schemas.microsoft.com/office/drawing/2014/main" id="{5CD33EBC-3087-BB13-A9DC-A045FCE5413D}"/>
                  </a:ext>
                </a:extLst>
              </p:cNvPr>
              <p:cNvSpPr txBox="1">
                <a:spLocks noRot="1" noChangeAspect="1" noMove="1" noResize="1" noEditPoints="1" noAdjustHandles="1" noChangeArrowheads="1" noChangeShapeType="1" noTextEdit="1"/>
              </p:cNvSpPr>
              <p:nvPr/>
            </p:nvSpPr>
            <p:spPr>
              <a:xfrm>
                <a:off x="4521757" y="5619489"/>
                <a:ext cx="1319623" cy="43987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Object 22">
                <a:extLst>
                  <a:ext uri="{FF2B5EF4-FFF2-40B4-BE49-F238E27FC236}">
                    <a16:creationId xmlns:a16="http://schemas.microsoft.com/office/drawing/2014/main" id="{BC5CD7B4-957D-03D0-5CDD-9FC35522596A}"/>
                  </a:ext>
                </a:extLst>
              </p:cNvPr>
              <p:cNvSpPr txBox="1"/>
              <p:nvPr/>
            </p:nvSpPr>
            <p:spPr>
              <a:xfrm>
                <a:off x="5495910" y="699782"/>
                <a:ext cx="1060450" cy="995602"/>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FFFFFF"/>
                              </a:solidFill>
                              <a:latin typeface="Cambria Math" panose="02040503050406030204" pitchFamily="18" charset="0"/>
                            </a:rPr>
                          </m:ctrlPr>
                        </m:fPr>
                        <m:num>
                          <m:r>
                            <a:rPr lang="en-US" i="1">
                              <a:solidFill>
                                <a:srgbClr val="FFFFFF"/>
                              </a:solidFill>
                              <a:latin typeface="Cambria Math" panose="02040503050406030204" pitchFamily="18" charset="0"/>
                            </a:rPr>
                            <m:t>𝑥</m:t>
                          </m:r>
                        </m:num>
                        <m:den>
                          <m:r>
                            <a:rPr lang="en-US" i="1">
                              <a:solidFill>
                                <a:srgbClr val="FFFFFF"/>
                              </a:solidFill>
                              <a:latin typeface="Cambria Math" panose="02040503050406030204" pitchFamily="18" charset="0"/>
                            </a:rPr>
                            <m:t>4</m:t>
                          </m:r>
                        </m:den>
                      </m:f>
                      <m:r>
                        <a:rPr lang="en-US" i="1">
                          <a:solidFill>
                            <a:srgbClr val="FFFFFF"/>
                          </a:solidFill>
                          <a:latin typeface="Cambria Math" panose="02040503050406030204" pitchFamily="18" charset="0"/>
                        </a:rPr>
                        <m:t>=</m:t>
                      </m:r>
                      <m:f>
                        <m:fPr>
                          <m:ctrlPr>
                            <a:rPr lang="en-US" i="1">
                              <a:solidFill>
                                <a:srgbClr val="FFFFFF"/>
                              </a:solidFill>
                              <a:latin typeface="Cambria Math" panose="02040503050406030204" pitchFamily="18" charset="0"/>
                            </a:rPr>
                          </m:ctrlPr>
                        </m:fPr>
                        <m:num>
                          <m:r>
                            <a:rPr lang="en-US" i="1">
                              <a:solidFill>
                                <a:srgbClr val="FFFFFF"/>
                              </a:solidFill>
                              <a:latin typeface="Cambria Math" panose="02040503050406030204" pitchFamily="18" charset="0"/>
                            </a:rPr>
                            <m:t>𝑦</m:t>
                          </m:r>
                        </m:num>
                        <m:den>
                          <m:r>
                            <a:rPr lang="en-US" i="1">
                              <a:solidFill>
                                <a:srgbClr val="FFFFFF"/>
                              </a:solidFill>
                              <a:latin typeface="Cambria Math" panose="02040503050406030204" pitchFamily="18" charset="0"/>
                            </a:rPr>
                            <m:t>7</m:t>
                          </m:r>
                        </m:den>
                      </m:f>
                    </m:oMath>
                  </m:oMathPara>
                </a14:m>
                <a:endParaRPr lang="en-US"/>
              </a:p>
            </p:txBody>
          </p:sp>
        </mc:Choice>
        <mc:Fallback xmlns="">
          <p:sp>
            <p:nvSpPr>
              <p:cNvPr id="23" name="Object 22">
                <a:extLst>
                  <a:ext uri="{FF2B5EF4-FFF2-40B4-BE49-F238E27FC236}">
                    <a16:creationId xmlns:a16="http://schemas.microsoft.com/office/drawing/2014/main" id="{BC5CD7B4-957D-03D0-5CDD-9FC35522596A}"/>
                  </a:ext>
                </a:extLst>
              </p:cNvPr>
              <p:cNvSpPr txBox="1">
                <a:spLocks noRot="1" noChangeAspect="1" noMove="1" noResize="1" noEditPoints="1" noAdjustHandles="1" noChangeArrowheads="1" noChangeShapeType="1" noTextEdit="1"/>
              </p:cNvSpPr>
              <p:nvPr/>
            </p:nvSpPr>
            <p:spPr>
              <a:xfrm>
                <a:off x="5495910" y="699782"/>
                <a:ext cx="1060450" cy="995602"/>
              </a:xfrm>
              <a:prstGeom prst="rect">
                <a:avLst/>
              </a:prstGeom>
              <a:blipFill>
                <a:blip r:embed="rId15"/>
                <a:stretch>
                  <a:fillRect/>
                </a:stretch>
              </a:blipFill>
            </p:spPr>
            <p:txBody>
              <a:bodyPr/>
              <a:lstStyle/>
              <a:p>
                <a:r>
                  <a:rPr lang="en-US">
                    <a:noFill/>
                  </a:rPr>
                  <a:t> </a:t>
                </a:r>
              </a:p>
            </p:txBody>
          </p:sp>
        </mc:Fallback>
      </mc:AlternateContent>
      <p:pic>
        <p:nvPicPr>
          <p:cNvPr id="28" name="Picture 12" descr="Digit 60">
            <a:extLst>
              <a:ext uri="{FF2B5EF4-FFF2-40B4-BE49-F238E27FC236}">
                <a16:creationId xmlns:a16="http://schemas.microsoft.com/office/drawing/2014/main" id="{4FD20546-DE55-D023-CBFE-C2734A1AE274}"/>
              </a:ext>
            </a:extLst>
          </p:cNvPr>
          <p:cNvPicPr>
            <a:picLocks noChangeAspect="1" noChangeArrowheads="1" noCrop="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79223" y="5957929"/>
            <a:ext cx="1638332" cy="90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37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arn(inVertical)">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32"/>
                </p:tgtEl>
              </p:cMediaNode>
            </p:audio>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0.04987 -0.07916 C 0.04402 -0.09236 0.05652 -0.10254 0.06732 -0.11134 C 0.06993 -0.11944 0.08217 -0.1375 0.08972 -0.14375 C 0.09857 -0.17176 0.15222 -0.18102 0.18256 -0.18426 C 0.19766 -0.18356 0.21342 -0.18611 0.22787 -0.1824 C 0.2336 -0.18102 0.23451 -0.17407 0.2379 -0.1699 C 0.24232 -0.16458 0.24558 -0.15277 0.24805 -0.14583 C 0.24974 -0.14051 0.25326 -0.12963 0.25326 -0.1294 C 0.25235 -0.11342 0.25196 -0.09722 0.25066 -0.08102 C 0.24987 -0.07546 0.24597 -0.07361 0.2431 -0.06898 C 0.22696 -0.04305 0.19779 -0.03333 0.16277 -0.0287 C 0.14206 -0.03055 0.14297 -0.02754 0.12995 -0.03657 C 0.12383 -0.04097 0.11237 -0.05069 0.11237 -0.05046 C 0.1086 -0.05995 0.10495 -0.07916 0.10495 -0.07893 C 0.10769 -0.11898 0.09974 -0.10787 0.11732 -0.12754 C 0.12878 -0.14051 0.11537 -0.13194 0.12995 -0.13958 C 0.14128 -0.15301 0.15534 -0.16551 0.17253 -0.17407 C 0.17579 -0.17569 0.1793 -0.17731 0.18256 -0.17824 C 0.18933 -0.18009 0.20274 -0.1824 0.20274 -0.18217 C 0.21029 -0.18171 0.21797 -0.18194 0.2254 -0.18032 C 0.22787 -0.17986 0.22878 -0.17731 0.23047 -0.17592 C 0.24193 -0.16805 0.24883 -0.16065 0.25547 -0.14977 C 0.26029 -0.12315 0.27514 -0.06828 0.25326 -0.05069 C 0.23451 -0.03565 0.2056 -0.02615 0.18034 -0.02268 C 0.16277 -0.02453 0.15873 -0.02384 0.14753 -0.03287 C 0.13998 -0.04537 0.13737 -0.0574 0.13516 -0.07106 C 0.13659 -0.10486 0.12904 -0.1243 0.15274 -0.14768 C 0.15964 -0.1544 0.16159 -0.15902 0.17253 -0.1618 C 0.18034 -0.16597 0.18672 -0.16782 0.19519 -0.1699 C 0.22123 -0.16805 0.21211 -0.16805 0.22279 -0.16805 L 0.20027 -0.1537 L 0.22045 -0.17407 " pathEditMode="relative" rAng="0" ptsTypes="AAAAAAAAAAAAAAAAAAAAAAAAAAAAAAAA">
                                      <p:cBhvr>
                                        <p:cTn id="51" dur="2000" fill="hold"/>
                                        <p:tgtEl>
                                          <p:spTgt spid="8"/>
                                        </p:tgtEl>
                                        <p:attrNameLst>
                                          <p:attrName>ppt_x</p:attrName>
                                          <p:attrName>ppt_y</p:attrName>
                                        </p:attrNameLst>
                                      </p:cBhvr>
                                      <p:rCtr x="10664" y="-2454"/>
                                    </p:animMotion>
                                  </p:childTnLst>
                                </p:cTn>
                              </p:par>
                              <p:par>
                                <p:cTn id="52" presetID="1" presetClass="mediacall" presetSubtype="0" fill="hold" nodeType="withEffect">
                                  <p:stCondLst>
                                    <p:cond delay="0"/>
                                  </p:stCondLst>
                                  <p:childTnLst>
                                    <p:cmd type="call" cmd="playFrom(0.0)">
                                      <p:cBhvr>
                                        <p:cTn id="53" dur="4744" fill="hold"/>
                                        <p:tgtEl>
                                          <p:spTgt spid="32"/>
                                        </p:tgtEl>
                                      </p:cBhvr>
                                    </p:cmd>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3.05556E-6 0.01387 L -0.00226 1.00439 " pathEditMode="relative" rAng="0" ptsTypes="AA">
                                      <p:cBhvr>
                                        <p:cTn id="58"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500" fill="hold"/>
                                        <p:tgtEl>
                                          <p:spTgt spid="24"/>
                                        </p:tgtEl>
                                        <p:attrNameLst>
                                          <p:attrName>ppt_w</p:attrName>
                                        </p:attrNameLst>
                                      </p:cBhvr>
                                      <p:tavLst>
                                        <p:tav tm="0">
                                          <p:val>
                                            <p:fltVal val="0"/>
                                          </p:val>
                                        </p:tav>
                                        <p:tav tm="100000">
                                          <p:val>
                                            <p:strVal val="#ppt_w"/>
                                          </p:val>
                                        </p:tav>
                                      </p:tavLst>
                                    </p:anim>
                                    <p:anim calcmode="lin" valueType="num">
                                      <p:cBhvr>
                                        <p:cTn id="65" dur="500" fill="hold"/>
                                        <p:tgtEl>
                                          <p:spTgt spid="24"/>
                                        </p:tgtEl>
                                        <p:attrNameLst>
                                          <p:attrName>ppt_h</p:attrName>
                                        </p:attrNameLst>
                                      </p:cBhvr>
                                      <p:tavLst>
                                        <p:tav tm="0">
                                          <p:val>
                                            <p:fltVal val="0"/>
                                          </p:val>
                                        </p:tav>
                                        <p:tav tm="100000">
                                          <p:val>
                                            <p:strVal val="#ppt_h"/>
                                          </p:val>
                                        </p:tav>
                                      </p:tavLst>
                                    </p:anim>
                                    <p:animEffect transition="in" filter="fade">
                                      <p:cBhvr>
                                        <p:cTn id="66" dur="500"/>
                                        <p:tgtEl>
                                          <p:spTgt spid="24"/>
                                        </p:tgtEl>
                                      </p:cBhvr>
                                    </p:animEffect>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p:cTn id="72" dur="500" fill="hold"/>
                                        <p:tgtEl>
                                          <p:spTgt spid="27"/>
                                        </p:tgtEl>
                                        <p:attrNameLst>
                                          <p:attrName>ppt_w</p:attrName>
                                        </p:attrNameLst>
                                      </p:cBhvr>
                                      <p:tavLst>
                                        <p:tav tm="0">
                                          <p:val>
                                            <p:fltVal val="0"/>
                                          </p:val>
                                        </p:tav>
                                        <p:tav tm="100000">
                                          <p:val>
                                            <p:strVal val="#ppt_w"/>
                                          </p:val>
                                        </p:tav>
                                      </p:tavLst>
                                    </p:anim>
                                    <p:anim calcmode="lin" valueType="num">
                                      <p:cBhvr>
                                        <p:cTn id="73" dur="500" fill="hold"/>
                                        <p:tgtEl>
                                          <p:spTgt spid="27"/>
                                        </p:tgtEl>
                                        <p:attrNameLst>
                                          <p:attrName>ppt_h</p:attrName>
                                        </p:attrNameLst>
                                      </p:cBhvr>
                                      <p:tavLst>
                                        <p:tav tm="0">
                                          <p:val>
                                            <p:fltVal val="0"/>
                                          </p:val>
                                        </p:tav>
                                        <p:tav tm="100000">
                                          <p:val>
                                            <p:strVal val="#ppt_h"/>
                                          </p:val>
                                        </p:tav>
                                      </p:tavLst>
                                    </p:anim>
                                    <p:animEffect transition="in" filter="fade">
                                      <p:cBhvr>
                                        <p:cTn id="74" dur="500"/>
                                        <p:tgtEl>
                                          <p:spTgt spid="27"/>
                                        </p:tgtEl>
                                      </p:cBhvr>
                                    </p:animEffect>
                                  </p:childTnLst>
                                </p:cTn>
                              </p:par>
                            </p:childTnLst>
                          </p:cTn>
                        </p:par>
                      </p:childTnLst>
                    </p:cTn>
                  </p:par>
                </p:childTnLst>
              </p:cTn>
              <p:nextCondLst>
                <p:cond evt="onClick" delay="0">
                  <p:tgtEl>
                    <p:spTgt spid="18"/>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 calcmode="lin" valueType="num">
                                      <p:cBhvr>
                                        <p:cTn id="80" dur="500" fill="hold"/>
                                        <p:tgtEl>
                                          <p:spTgt spid="26"/>
                                        </p:tgtEl>
                                        <p:attrNameLst>
                                          <p:attrName>ppt_w</p:attrName>
                                        </p:attrNameLst>
                                      </p:cBhvr>
                                      <p:tavLst>
                                        <p:tav tm="0">
                                          <p:val>
                                            <p:fltVal val="0"/>
                                          </p:val>
                                        </p:tav>
                                        <p:tav tm="100000">
                                          <p:val>
                                            <p:strVal val="#ppt_w"/>
                                          </p:val>
                                        </p:tav>
                                      </p:tavLst>
                                    </p:anim>
                                    <p:anim calcmode="lin" valueType="num">
                                      <p:cBhvr>
                                        <p:cTn id="81" dur="500" fill="hold"/>
                                        <p:tgtEl>
                                          <p:spTgt spid="26"/>
                                        </p:tgtEl>
                                        <p:attrNameLst>
                                          <p:attrName>ppt_h</p:attrName>
                                        </p:attrNameLst>
                                      </p:cBhvr>
                                      <p:tavLst>
                                        <p:tav tm="0">
                                          <p:val>
                                            <p:fltVal val="0"/>
                                          </p:val>
                                        </p:tav>
                                        <p:tav tm="100000">
                                          <p:val>
                                            <p:strVal val="#ppt_h"/>
                                          </p:val>
                                        </p:tav>
                                      </p:tavLst>
                                    </p:anim>
                                    <p:animEffect transition="in" filter="fade">
                                      <p:cBhvr>
                                        <p:cTn id="82"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Cartoon Of Nature Scene With Beautiful Park Stock Illustration - Download  Image Now - iStock">
            <a:extLst>
              <a:ext uri="{FF2B5EF4-FFF2-40B4-BE49-F238E27FC236}">
                <a16:creationId xmlns:a16="http://schemas.microsoft.com/office/drawing/2014/main" id="{55346563-0DD2-8607-32AB-B4FBC74227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29022"/>
            <a:ext cx="11430000" cy="6760697"/>
          </a:xfrm>
          <a:prstGeom prst="rect">
            <a:avLst/>
          </a:prstGeom>
          <a:noFill/>
          <a:extLst>
            <a:ext uri="{909E8E84-426E-40DD-AFC4-6F175D3DCCD1}">
              <a14:hiddenFill xmlns:a14="http://schemas.microsoft.com/office/drawing/2010/main">
                <a:solidFill>
                  <a:srgbClr val="FFFFFF"/>
                </a:solidFill>
              </a14:hiddenFill>
            </a:ext>
          </a:extLst>
        </p:spPr>
      </p:pic>
      <p:pic>
        <p:nvPicPr>
          <p:cNvPr id="4" name="hoaa"/>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75988" y="2128496"/>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1000" y="2517190"/>
            <a:ext cx="1143000" cy="1143000"/>
          </a:xfrm>
          <a:prstGeom prst="rect">
            <a:avLst/>
          </a:prstGeom>
        </p:spPr>
      </p:pic>
      <p:pic>
        <p:nvPicPr>
          <p:cNvPr id="9" name="hoa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61228" y="5466361"/>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24215" y="4393378"/>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24216" y="3273181"/>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900052" y="4498797"/>
            <a:ext cx="4788072" cy="523220"/>
          </a:xfrm>
          <a:prstGeom prst="rect">
            <a:avLst/>
          </a:prstGeom>
          <a:solidFill>
            <a:schemeClr val="accent6">
              <a:lumMod val="20000"/>
              <a:lumOff val="80000"/>
            </a:schemeClr>
          </a:solidFill>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C. 4 kg </a:t>
            </a:r>
            <a:r>
              <a:rPr lang="en-US" sz="2800" dirty="0" err="1">
                <a:solidFill>
                  <a:prstClr val="black"/>
                </a:solidFill>
                <a:latin typeface="Times New Roman" panose="02020603050405020304" pitchFamily="18" charset="0"/>
                <a:cs typeface="Times New Roman" panose="02020603050405020304" pitchFamily="18" charset="0"/>
              </a:rPr>
              <a:t>dừa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2 kg </a:t>
            </a:r>
            <a:r>
              <a:rPr lang="en-US" sz="2800" dirty="0" err="1">
                <a:solidFill>
                  <a:prstClr val="black"/>
                </a:solidFill>
                <a:latin typeface="Times New Roman" panose="02020603050405020304" pitchFamily="18" charset="0"/>
                <a:cs typeface="Times New Roman" panose="02020603050405020304" pitchFamily="18" charset="0"/>
              </a:rPr>
              <a:t>đường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7" name="dapanb"/>
          <p:cNvSpPr txBox="1"/>
          <p:nvPr/>
        </p:nvSpPr>
        <p:spPr>
          <a:xfrm>
            <a:off x="3873307" y="3409370"/>
            <a:ext cx="4788072" cy="523220"/>
          </a:xfrm>
          <a:prstGeom prst="rect">
            <a:avLst/>
          </a:prstGeom>
          <a:solidFill>
            <a:schemeClr val="accent6">
              <a:lumMod val="20000"/>
              <a:lumOff val="80000"/>
            </a:schemeClr>
          </a:solidFill>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B. 2 kg </a:t>
            </a:r>
            <a:r>
              <a:rPr lang="en-US" sz="2800" dirty="0" err="1">
                <a:solidFill>
                  <a:prstClr val="black"/>
                </a:solidFill>
                <a:latin typeface="Times New Roman" panose="02020603050405020304" pitchFamily="18" charset="0"/>
                <a:cs typeface="Times New Roman" panose="02020603050405020304" pitchFamily="18" charset="0"/>
              </a:rPr>
              <a:t>dừa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4 kg </a:t>
            </a:r>
            <a:r>
              <a:rPr lang="en-US" sz="2800" dirty="0" err="1">
                <a:solidFill>
                  <a:prstClr val="black"/>
                </a:solidFill>
                <a:latin typeface="Times New Roman" panose="02020603050405020304" pitchFamily="18" charset="0"/>
                <a:cs typeface="Times New Roman" panose="02020603050405020304" pitchFamily="18" charset="0"/>
              </a:rPr>
              <a:t>đường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8" name="dapanc"/>
          <p:cNvSpPr txBox="1"/>
          <p:nvPr/>
        </p:nvSpPr>
        <p:spPr>
          <a:xfrm>
            <a:off x="3858177" y="2341437"/>
            <a:ext cx="4739892" cy="523220"/>
          </a:xfrm>
          <a:prstGeom prst="rect">
            <a:avLst/>
          </a:prstGeom>
          <a:solidFill>
            <a:schemeClr val="accent6">
              <a:lumMod val="20000"/>
              <a:lumOff val="80000"/>
            </a:schemeClr>
          </a:solidFill>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A. 2 kg </a:t>
            </a:r>
            <a:r>
              <a:rPr lang="en-US" sz="2800" dirty="0" err="1">
                <a:solidFill>
                  <a:prstClr val="black"/>
                </a:solidFill>
                <a:latin typeface="Times New Roman" panose="02020603050405020304" pitchFamily="18" charset="0"/>
                <a:cs typeface="Times New Roman" panose="02020603050405020304" pitchFamily="18" charset="0"/>
              </a:rPr>
              <a:t>dừa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1 kg </a:t>
            </a:r>
            <a:r>
              <a:rPr lang="en-US" sz="2800" dirty="0" err="1">
                <a:solidFill>
                  <a:prstClr val="black"/>
                </a:solidFill>
                <a:latin typeface="Times New Roman" panose="02020603050405020304" pitchFamily="18" charset="0"/>
                <a:cs typeface="Times New Roman" panose="02020603050405020304" pitchFamily="18" charset="0"/>
              </a:rPr>
              <a:t>đường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9" name="dapand"/>
          <p:cNvSpPr txBox="1"/>
          <p:nvPr/>
        </p:nvSpPr>
        <p:spPr>
          <a:xfrm>
            <a:off x="3900052" y="5513453"/>
            <a:ext cx="4739892" cy="523220"/>
          </a:xfrm>
          <a:prstGeom prst="rect">
            <a:avLst/>
          </a:prstGeom>
          <a:solidFill>
            <a:schemeClr val="accent6">
              <a:lumMod val="20000"/>
              <a:lumOff val="80000"/>
            </a:schemeClr>
          </a:solidFill>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D. 3 kg </a:t>
            </a:r>
            <a:r>
              <a:rPr lang="en-US" sz="2800" dirty="0" err="1">
                <a:solidFill>
                  <a:prstClr val="black"/>
                </a:solidFill>
                <a:latin typeface="Times New Roman" panose="02020603050405020304" pitchFamily="18" charset="0"/>
                <a:cs typeface="Times New Roman" panose="02020603050405020304" pitchFamily="18" charset="0"/>
              </a:rPr>
              <a:t>dừa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3 kg </a:t>
            </a:r>
            <a:r>
              <a:rPr lang="en-US" sz="2800" dirty="0" err="1">
                <a:solidFill>
                  <a:prstClr val="black"/>
                </a:solidFill>
                <a:latin typeface="Times New Roman" panose="02020603050405020304" pitchFamily="18" charset="0"/>
                <a:cs typeface="Times New Roman" panose="02020603050405020304" pitchFamily="18" charset="0"/>
              </a:rPr>
              <a:t>đường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2" name="cauhoi"/>
          <p:cNvSpPr/>
          <p:nvPr/>
        </p:nvSpPr>
        <p:spPr>
          <a:xfrm>
            <a:off x="1384557" y="-35704"/>
            <a:ext cx="9959717" cy="2307854"/>
          </a:xfrm>
          <a:prstGeom prst="cloud">
            <a:avLst/>
          </a:prstGeom>
          <a:solidFill>
            <a:schemeClr val="accent5">
              <a:lumMod val="7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endParaRPr>
          </a:p>
        </p:txBody>
      </p:sp>
      <p:sp>
        <p:nvSpPr>
          <p:cNvPr id="24" name="nhanb"/>
          <p:cNvSpPr/>
          <p:nvPr/>
        </p:nvSpPr>
        <p:spPr>
          <a:xfrm>
            <a:off x="2727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nhand"/>
          <p:cNvSpPr/>
          <p:nvPr/>
        </p:nvSpPr>
        <p:spPr>
          <a:xfrm>
            <a:off x="2799144" y="5436363"/>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2627412" y="2072891"/>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cauhoi"/>
          <p:cNvSpPr txBox="1"/>
          <p:nvPr/>
        </p:nvSpPr>
        <p:spPr>
          <a:xfrm>
            <a:off x="2203795" y="139974"/>
            <a:ext cx="8603648" cy="2246769"/>
          </a:xfrm>
          <a:prstGeom prst="rect">
            <a:avLst/>
          </a:prstGeom>
          <a:noFill/>
        </p:spPr>
        <p:txBody>
          <a:bodyPr wrap="square" rtlCol="0">
            <a:spAutoFit/>
          </a:bodyPr>
          <a:lstStyle/>
          <a:p>
            <a:r>
              <a:rPr lang="en-US" sz="2800" b="1" dirty="0" err="1">
                <a:solidFill>
                  <a:prstClr val="white"/>
                </a:solidFill>
                <a:latin typeface="Times New Roman" pitchFamily="18" charset="0"/>
                <a:cs typeface="Times New Roman" pitchFamily="18" charset="0"/>
              </a:rPr>
              <a:t>Câu</a:t>
            </a:r>
            <a:r>
              <a:rPr lang="en-US" sz="2800" b="1" dirty="0">
                <a:solidFill>
                  <a:prstClr val="white"/>
                </a:solidFill>
                <a:latin typeface="Times New Roman" pitchFamily="18" charset="0"/>
                <a:cs typeface="Times New Roman" pitchFamily="18" charset="0"/>
              </a:rPr>
              <a:t> 3. </a:t>
            </a:r>
            <a:r>
              <a:rPr lang="en-US" sz="2800" b="1" dirty="0" err="1">
                <a:solidFill>
                  <a:prstClr val="white"/>
                </a:solidFill>
                <a:latin typeface="Times New Roman" panose="02020603050405020304" pitchFamily="18" charset="0"/>
                <a:ea typeface="Times New Roman" panose="02020603050405020304" pitchFamily="18" charset="0"/>
              </a:rPr>
              <a:t>Thành</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phần</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của</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mứt</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dừa</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sau</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khi</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hoàn</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thành</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chỉ</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gồm</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có</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dừa</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và</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đường</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theo</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tỉ</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lệ</a:t>
            </a:r>
            <a:r>
              <a:rPr lang="en-US" sz="2800" b="1" dirty="0">
                <a:solidFill>
                  <a:prstClr val="white"/>
                </a:solidFill>
                <a:latin typeface="Times New Roman" panose="02020603050405020304" pitchFamily="18" charset="0"/>
                <a:ea typeface="Times New Roman" panose="02020603050405020304" pitchFamily="18" charset="0"/>
              </a:rPr>
              <a:t> 2 : 1. </a:t>
            </a:r>
            <a:r>
              <a:rPr lang="en-US" sz="2800" b="1" dirty="0" err="1">
                <a:solidFill>
                  <a:prstClr val="white"/>
                </a:solidFill>
                <a:latin typeface="Times New Roman" panose="02020603050405020304" pitchFamily="18" charset="0"/>
                <a:ea typeface="Times New Roman" panose="02020603050405020304" pitchFamily="18" charset="0"/>
              </a:rPr>
              <a:t>Em</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hãy</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tính</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xem</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trong</a:t>
            </a:r>
            <a:r>
              <a:rPr lang="en-US" sz="2800" b="1" dirty="0">
                <a:solidFill>
                  <a:prstClr val="white"/>
                </a:solidFill>
                <a:latin typeface="Times New Roman" panose="02020603050405020304" pitchFamily="18" charset="0"/>
                <a:ea typeface="Times New Roman" panose="02020603050405020304" pitchFamily="18" charset="0"/>
              </a:rPr>
              <a:t> 6 kg </a:t>
            </a:r>
            <a:r>
              <a:rPr lang="en-US" sz="2800" b="1" dirty="0" err="1">
                <a:solidFill>
                  <a:prstClr val="white"/>
                </a:solidFill>
                <a:latin typeface="Times New Roman" panose="02020603050405020304" pitchFamily="18" charset="0"/>
                <a:ea typeface="Times New Roman" panose="02020603050405020304" pitchFamily="18" charset="0"/>
              </a:rPr>
              <a:t>mứt</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dừa</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có</a:t>
            </a:r>
            <a:r>
              <a:rPr lang="en-US" sz="2800" b="1" dirty="0">
                <a:solidFill>
                  <a:prstClr val="white"/>
                </a:solidFill>
                <a:latin typeface="Times New Roman" panose="02020603050405020304" pitchFamily="18" charset="0"/>
                <a:ea typeface="Times New Roman" panose="02020603050405020304" pitchFamily="18" charset="0"/>
              </a:rPr>
              <a:t> bao </a:t>
            </a:r>
            <a:r>
              <a:rPr lang="en-US" sz="2800" b="1" dirty="0" err="1">
                <a:solidFill>
                  <a:prstClr val="white"/>
                </a:solidFill>
                <a:latin typeface="Times New Roman" panose="02020603050405020304" pitchFamily="18" charset="0"/>
                <a:ea typeface="Times New Roman" panose="02020603050405020304" pitchFamily="18" charset="0"/>
              </a:rPr>
              <a:t>nhiêu</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kilôgam</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dừa</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và</a:t>
            </a:r>
            <a:r>
              <a:rPr lang="en-US" sz="2800" b="1" dirty="0">
                <a:solidFill>
                  <a:prstClr val="white"/>
                </a:solidFill>
                <a:latin typeface="Times New Roman" panose="02020603050405020304" pitchFamily="18" charset="0"/>
                <a:ea typeface="Times New Roman" panose="02020603050405020304" pitchFamily="18" charset="0"/>
              </a:rPr>
              <a:t> bao </a:t>
            </a:r>
            <a:r>
              <a:rPr lang="en-US" sz="2800" b="1" dirty="0" err="1">
                <a:solidFill>
                  <a:prstClr val="white"/>
                </a:solidFill>
                <a:latin typeface="Times New Roman" panose="02020603050405020304" pitchFamily="18" charset="0"/>
                <a:ea typeface="Times New Roman" panose="02020603050405020304" pitchFamily="18" charset="0"/>
              </a:rPr>
              <a:t>nhiêu</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kilôgam</a:t>
            </a:r>
            <a:r>
              <a:rPr lang="en-US" sz="2800" b="1" dirty="0">
                <a:solidFill>
                  <a:prstClr val="white"/>
                </a:solidFill>
                <a:latin typeface="Times New Roman" panose="02020603050405020304" pitchFamily="18" charset="0"/>
                <a:ea typeface="Times New Roman" panose="02020603050405020304" pitchFamily="18" charset="0"/>
              </a:rPr>
              <a:t> </a:t>
            </a:r>
            <a:r>
              <a:rPr lang="en-US" sz="2800" b="1" dirty="0" err="1">
                <a:solidFill>
                  <a:prstClr val="white"/>
                </a:solidFill>
                <a:latin typeface="Times New Roman" panose="02020603050405020304" pitchFamily="18" charset="0"/>
                <a:ea typeface="Times New Roman" panose="02020603050405020304" pitchFamily="18" charset="0"/>
              </a:rPr>
              <a:t>đường</a:t>
            </a:r>
            <a:r>
              <a:rPr lang="en-US" sz="2800" b="1" dirty="0">
                <a:solidFill>
                  <a:prstClr val="white"/>
                </a:solidFill>
                <a:latin typeface="Times New Roman" panose="02020603050405020304" pitchFamily="18" charset="0"/>
                <a:ea typeface="Times New Roman" panose="02020603050405020304" pitchFamily="18" charset="0"/>
              </a:rPr>
              <a:t>.</a:t>
            </a:r>
          </a:p>
          <a:p>
            <a:endParaRPr lang="en-US" sz="2800" b="1" dirty="0">
              <a:solidFill>
                <a:prstClr val="white"/>
              </a:solidFill>
              <a:latin typeface="Times New Roman" pitchFamily="18" charset="0"/>
              <a:cs typeface="Times New Roman"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0" y="2893786"/>
            <a:ext cx="609600" cy="609600"/>
          </a:xfrm>
          <a:prstGeom prst="rect">
            <a:avLst/>
          </a:prstGeom>
        </p:spPr>
      </p:pic>
      <p:pic>
        <p:nvPicPr>
          <p:cNvPr id="33" name="mattroi"/>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39835" y="-15027"/>
            <a:ext cx="1137802" cy="1137802"/>
          </a:xfrm>
          <a:prstGeom prst="rect">
            <a:avLst/>
          </a:prstGeom>
        </p:spPr>
      </p:pic>
      <p:pic>
        <p:nvPicPr>
          <p:cNvPr id="20" name="Picture 19">
            <a:hlinkClick r:id="rId9" action="ppaction://hlinksldjump"/>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13684" y="4615334"/>
            <a:ext cx="1567186" cy="1979454"/>
          </a:xfrm>
          <a:prstGeom prst="rect">
            <a:avLst/>
          </a:prstGeom>
        </p:spPr>
      </p:pic>
      <p:pic>
        <p:nvPicPr>
          <p:cNvPr id="23" name="Picture 12" descr="Digit 60">
            <a:extLst>
              <a:ext uri="{FF2B5EF4-FFF2-40B4-BE49-F238E27FC236}">
                <a16:creationId xmlns:a16="http://schemas.microsoft.com/office/drawing/2014/main" id="{15F99417-4F0D-F5C8-3ADE-EBA178F0448E}"/>
              </a:ext>
            </a:extLst>
          </p:cNvPr>
          <p:cNvPicPr>
            <a:picLocks noChangeAspect="1" noChangeArrowheads="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79223" y="5957929"/>
            <a:ext cx="1638332" cy="90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2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42"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32"/>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0.0017 0.27917 C -0.00416 0.26598 0.00834 0.25579 0.01915 0.24699 C 0.02175 0.23889 0.03399 0.22107 0.04154 0.21482 C 0.0504 0.18681 0.10404 0.17755 0.13438 0.17431 C 0.14948 0.175 0.16524 0.17246 0.17969 0.17616 C 0.18542 0.17755 0.18633 0.18449 0.18972 0.18866 C 0.19415 0.19398 0.1974 0.20579 0.19987 0.21273 C 0.20157 0.21806 0.20508 0.22871 0.20508 0.22894 C 0.20417 0.24491 0.20378 0.26111 0.20248 0.27732 C 0.2017 0.28287 0.19779 0.28473 0.19493 0.28935 C 0.17878 0.31528 0.14961 0.325 0.11459 0.32986 C 0.09389 0.32801 0.0948 0.33102 0.08178 0.32176 C 0.07566 0.31736 0.0642 0.30764 0.0642 0.30787 C 0.06042 0.29838 0.05678 0.27917 0.05678 0.2794 C 0.05951 0.23935 0.05157 0.25047 0.06915 0.23079 C 0.0806 0.21806 0.06719 0.22662 0.08178 0.21898 C 0.0931 0.20556 0.10717 0.19306 0.12435 0.18449 C 0.12761 0.18287 0.13112 0.18125 0.13438 0.18033 C 0.14115 0.17848 0.15456 0.17616 0.15456 0.17639 C 0.16211 0.17685 0.1698 0.17662 0.17722 0.17824 C 0.17969 0.17871 0.1806 0.18125 0.1823 0.18264 C 0.19376 0.19051 0.20066 0.19792 0.2073 0.2088 C 0.21211 0.23519 0.22696 0.29005 0.20508 0.30764 C 0.18633 0.32269 0.15743 0.33241 0.13217 0.33588 C 0.11459 0.33403 0.11055 0.33473 0.09935 0.3257 C 0.0918 0.31297 0.0892 0.30093 0.08698 0.28727 C 0.08842 0.25348 0.08086 0.23403 0.10456 0.21088 C 0.11146 0.20417 0.11342 0.19954 0.12435 0.19676 C 0.13217 0.1926 0.13855 0.19074 0.14701 0.18866 C 0.17305 0.19051 0.16394 0.19051 0.17461 0.19051 L 0.15209 0.20486 L 0.17227 0.18449 " pathEditMode="relative" rAng="0" ptsTypes="AAAAAAAAAAAAAAAAAAAAAAAAAAAAAAAA">
                                      <p:cBhvr>
                                        <p:cTn id="58" dur="2000" fill="hold"/>
                                        <p:tgtEl>
                                          <p:spTgt spid="8"/>
                                        </p:tgtEl>
                                        <p:attrNameLst>
                                          <p:attrName>ppt_x</p:attrName>
                                          <p:attrName>ppt_y</p:attrName>
                                        </p:attrNameLst>
                                      </p:cBhvr>
                                      <p:rCtr x="10664" y="-2431"/>
                                    </p:animMotion>
                                  </p:childTnLst>
                                </p:cTn>
                              </p:par>
                              <p:par>
                                <p:cTn id="59" presetID="1" presetClass="mediacall" presetSubtype="0" fill="hold" nodeType="withEffect">
                                  <p:stCondLst>
                                    <p:cond delay="0"/>
                                  </p:stCondLst>
                                  <p:childTnLst>
                                    <p:cmd type="call" cmd="playFrom(0.0)">
                                      <p:cBhvr>
                                        <p:cTn id="60" dur="4744" fill="hold"/>
                                        <p:tgtEl>
                                          <p:spTgt spid="32"/>
                                        </p:tgtEl>
                                      </p:cBhvr>
                                    </p:cmd>
                                  </p:childTnLst>
                                </p:cTn>
                              </p:par>
                            </p:childTnLst>
                          </p:cTn>
                        </p:par>
                      </p:childTnLst>
                    </p:cTn>
                  </p:par>
                </p:childTnLst>
              </p:cTn>
              <p:nextCondLst>
                <p:cond evt="onClick" delay="0">
                  <p:tgtEl>
                    <p:spTgt spid="16"/>
                  </p:tgtEl>
                </p:cond>
              </p:nextCondLst>
            </p:seq>
            <p:seq concurrent="1" nextAc="seek">
              <p:cTn id="61" restart="whenNotActive" fill="hold" evtFilter="cancelBubble" nodeType="interactiveSeq">
                <p:stCondLst>
                  <p:cond evt="onClick" delay="0">
                    <p:tgtEl>
                      <p:spTgt spid="33"/>
                    </p:tgtEl>
                  </p:cond>
                </p:stCondLst>
                <p:endSync evt="end" delay="0">
                  <p:rtn val="all"/>
                </p:endSync>
                <p:childTnLst>
                  <p:par>
                    <p:cTn id="62" fill="hold">
                      <p:stCondLst>
                        <p:cond delay="0"/>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3.05556E-6 0.01387 L -0.00226 1.00439 " pathEditMode="relative" rAng="0" ptsTypes="AA">
                                      <p:cBhvr>
                                        <p:cTn id="65"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500" fill="hold"/>
                                        <p:tgtEl>
                                          <p:spTgt spid="24"/>
                                        </p:tgtEl>
                                        <p:attrNameLst>
                                          <p:attrName>ppt_w</p:attrName>
                                        </p:attrNameLst>
                                      </p:cBhvr>
                                      <p:tavLst>
                                        <p:tav tm="0">
                                          <p:val>
                                            <p:fltVal val="0"/>
                                          </p:val>
                                        </p:tav>
                                        <p:tav tm="100000">
                                          <p:val>
                                            <p:strVal val="#ppt_w"/>
                                          </p:val>
                                        </p:tav>
                                      </p:tavLst>
                                    </p:anim>
                                    <p:anim calcmode="lin" valueType="num">
                                      <p:cBhvr>
                                        <p:cTn id="72" dur="500" fill="hold"/>
                                        <p:tgtEl>
                                          <p:spTgt spid="24"/>
                                        </p:tgtEl>
                                        <p:attrNameLst>
                                          <p:attrName>ppt_h</p:attrName>
                                        </p:attrNameLst>
                                      </p:cBhvr>
                                      <p:tavLst>
                                        <p:tav tm="0">
                                          <p:val>
                                            <p:fltVal val="0"/>
                                          </p:val>
                                        </p:tav>
                                        <p:tav tm="100000">
                                          <p:val>
                                            <p:strVal val="#ppt_h"/>
                                          </p:val>
                                        </p:tav>
                                      </p:tavLst>
                                    </p:anim>
                                    <p:animEffect transition="in" filter="fade">
                                      <p:cBhvr>
                                        <p:cTn id="73" dur="500"/>
                                        <p:tgtEl>
                                          <p:spTgt spid="24"/>
                                        </p:tgtEl>
                                      </p:cBhvr>
                                    </p:animEffect>
                                  </p:child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1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500" fill="hold"/>
                                        <p:tgtEl>
                                          <p:spTgt spid="27"/>
                                        </p:tgtEl>
                                        <p:attrNameLst>
                                          <p:attrName>ppt_w</p:attrName>
                                        </p:attrNameLst>
                                      </p:cBhvr>
                                      <p:tavLst>
                                        <p:tav tm="0">
                                          <p:val>
                                            <p:fltVal val="0"/>
                                          </p:val>
                                        </p:tav>
                                        <p:tav tm="100000">
                                          <p:val>
                                            <p:strVal val="#ppt_w"/>
                                          </p:val>
                                        </p:tav>
                                      </p:tavLst>
                                    </p:anim>
                                    <p:anim calcmode="lin" valueType="num">
                                      <p:cBhvr>
                                        <p:cTn id="80" dur="500" fill="hold"/>
                                        <p:tgtEl>
                                          <p:spTgt spid="27"/>
                                        </p:tgtEl>
                                        <p:attrNameLst>
                                          <p:attrName>ppt_h</p:attrName>
                                        </p:attrNameLst>
                                      </p:cBhvr>
                                      <p:tavLst>
                                        <p:tav tm="0">
                                          <p:val>
                                            <p:fltVal val="0"/>
                                          </p:val>
                                        </p:tav>
                                        <p:tav tm="100000">
                                          <p:val>
                                            <p:strVal val="#ppt_h"/>
                                          </p:val>
                                        </p:tav>
                                      </p:tavLst>
                                    </p:anim>
                                    <p:animEffect transition="in" filter="fade">
                                      <p:cBhvr>
                                        <p:cTn id="81" dur="500"/>
                                        <p:tgtEl>
                                          <p:spTgt spid="27"/>
                                        </p:tgtEl>
                                      </p:cBhvr>
                                    </p:animEffect>
                                  </p:childTnLst>
                                </p:cTn>
                              </p:par>
                            </p:childTnLst>
                          </p:cTn>
                        </p:par>
                      </p:childTnLst>
                    </p:cTn>
                  </p:par>
                </p:childTnLst>
              </p:cTn>
              <p:nextCondLst>
                <p:cond evt="onClick" delay="0">
                  <p:tgtEl>
                    <p:spTgt spid="18"/>
                  </p:tgtEl>
                </p:cond>
              </p:nextCondLst>
            </p:seq>
            <p:seq concurrent="1" nextAc="seek">
              <p:cTn id="82" restart="whenNotActive" fill="hold" evtFilter="cancelBubble" nodeType="interactiveSeq">
                <p:stCondLst>
                  <p:cond evt="onClick" delay="0">
                    <p:tgtEl>
                      <p:spTgt spid="19"/>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500" fill="hold"/>
                                        <p:tgtEl>
                                          <p:spTgt spid="26"/>
                                        </p:tgtEl>
                                        <p:attrNameLst>
                                          <p:attrName>ppt_w</p:attrName>
                                        </p:attrNameLst>
                                      </p:cBhvr>
                                      <p:tavLst>
                                        <p:tav tm="0">
                                          <p:val>
                                            <p:fltVal val="0"/>
                                          </p:val>
                                        </p:tav>
                                        <p:tav tm="100000">
                                          <p:val>
                                            <p:strVal val="#ppt_w"/>
                                          </p:val>
                                        </p:tav>
                                      </p:tavLst>
                                    </p:anim>
                                    <p:anim calcmode="lin" valueType="num">
                                      <p:cBhvr>
                                        <p:cTn id="88" dur="500" fill="hold"/>
                                        <p:tgtEl>
                                          <p:spTgt spid="26"/>
                                        </p:tgtEl>
                                        <p:attrNameLst>
                                          <p:attrName>ppt_h</p:attrName>
                                        </p:attrNameLst>
                                      </p:cBhvr>
                                      <p:tavLst>
                                        <p:tav tm="0">
                                          <p:val>
                                            <p:fltVal val="0"/>
                                          </p:val>
                                        </p:tav>
                                        <p:tav tm="100000">
                                          <p:val>
                                            <p:strVal val="#ppt_h"/>
                                          </p:val>
                                        </p:tav>
                                      </p:tavLst>
                                    </p:anim>
                                    <p:animEffect transition="in" filter="fade">
                                      <p:cBhvr>
                                        <p:cTn id="89"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Cartoon Of Nature Scene With Beautiful Park Stock Illustration - Download  Image Now - iStock">
            <a:extLst>
              <a:ext uri="{FF2B5EF4-FFF2-40B4-BE49-F238E27FC236}">
                <a16:creationId xmlns:a16="http://schemas.microsoft.com/office/drawing/2014/main" id="{E6F68384-65A4-E8B8-F227-BE52407A706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2410" y="-9911"/>
            <a:ext cx="11430000" cy="6760697"/>
          </a:xfrm>
          <a:prstGeom prst="rect">
            <a:avLst/>
          </a:prstGeom>
          <a:noFill/>
          <a:extLst>
            <a:ext uri="{909E8E84-426E-40DD-AFC4-6F175D3DCCD1}">
              <a14:hiddenFill xmlns:a14="http://schemas.microsoft.com/office/drawing/2010/main">
                <a:solidFill>
                  <a:srgbClr val="FFFFFF"/>
                </a:solidFill>
              </a14:hiddenFill>
            </a:ext>
          </a:extLst>
        </p:spPr>
      </p:pic>
      <p:pic>
        <p:nvPicPr>
          <p:cNvPr id="4" name="hoaa"/>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75988" y="2128496"/>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1000" y="2517190"/>
            <a:ext cx="1143000" cy="1143000"/>
          </a:xfrm>
          <a:prstGeom prst="rect">
            <a:avLst/>
          </a:prstGeom>
        </p:spPr>
      </p:pic>
      <p:pic>
        <p:nvPicPr>
          <p:cNvPr id="9" name="hoad"/>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61228" y="5466361"/>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4215" y="4393378"/>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4216" y="3273181"/>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790922" y="4572974"/>
            <a:ext cx="2410424" cy="523220"/>
          </a:xfrm>
          <a:prstGeom prst="rect">
            <a:avLst/>
          </a:prstGeom>
          <a:solidFill>
            <a:schemeClr val="accent6">
              <a:lumMod val="20000"/>
              <a:lumOff val="80000"/>
            </a:schemeClr>
          </a:solidFill>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anose="02020603050405020304" pitchFamily="18" charset="0"/>
              </a:rPr>
              <a:t>C. 15 </a:t>
            </a:r>
            <a:r>
              <a:rPr lang="en-US" sz="2800" dirty="0" err="1">
                <a:solidFill>
                  <a:prstClr val="black"/>
                </a:solidFill>
                <a:latin typeface="Times New Roman" panose="02020603050405020304" pitchFamily="18" charset="0"/>
                <a:cs typeface="Times New Roman" panose="02020603050405020304" pitchFamily="18" charset="0"/>
              </a:rPr>
              <a:t>cây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xanh</a:t>
            </a:r>
            <a:endParaRPr lang="en-US" sz="2800" dirty="0">
              <a:solidFill>
                <a:prstClr val="black"/>
              </a:solidFill>
              <a:latin typeface="Times New Roman" pitchFamily="18" charset="0"/>
              <a:cs typeface="Times New Roman" pitchFamily="18" charset="0"/>
            </a:endParaRPr>
          </a:p>
        </p:txBody>
      </p:sp>
      <p:sp>
        <p:nvSpPr>
          <p:cNvPr id="17" name="dapanb"/>
          <p:cNvSpPr txBox="1"/>
          <p:nvPr/>
        </p:nvSpPr>
        <p:spPr>
          <a:xfrm>
            <a:off x="3809996" y="3452776"/>
            <a:ext cx="2376054" cy="523220"/>
          </a:xfrm>
          <a:prstGeom prst="rect">
            <a:avLst/>
          </a:prstGeom>
          <a:solidFill>
            <a:schemeClr val="accent6">
              <a:lumMod val="20000"/>
              <a:lumOff val="80000"/>
            </a:schemeClr>
          </a:solidFill>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solidFill>
                  <a:prstClr val="black"/>
                </a:solidFill>
                <a:latin typeface="Times New Roman" pitchFamily="18" charset="0"/>
                <a:cs typeface="Times New Roman" pitchFamily="18" charset="0"/>
              </a:rPr>
              <a:t>B. 20 </a:t>
            </a:r>
            <a:r>
              <a:rPr lang="en-US" sz="2800" dirty="0" err="1">
                <a:solidFill>
                  <a:prstClr val="black"/>
                </a:solidFill>
                <a:latin typeface="Times New Roman" panose="02020603050405020304" pitchFamily="18" charset="0"/>
                <a:cs typeface="Times New Roman" panose="02020603050405020304" pitchFamily="18" charset="0"/>
              </a:rPr>
              <a:t>cây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xanh</a:t>
            </a:r>
            <a:endParaRPr lang="en-US" sz="2800" dirty="0">
              <a:solidFill>
                <a:prstClr val="black"/>
              </a:solidFill>
              <a:latin typeface="Times New Roman" pitchFamily="18" charset="0"/>
              <a:cs typeface="Times New Roman" pitchFamily="18" charset="0"/>
            </a:endParaRPr>
          </a:p>
        </p:txBody>
      </p:sp>
      <p:sp>
        <p:nvSpPr>
          <p:cNvPr id="18" name="dapanc"/>
          <p:cNvSpPr txBox="1"/>
          <p:nvPr/>
        </p:nvSpPr>
        <p:spPr>
          <a:xfrm>
            <a:off x="3790922" y="5738488"/>
            <a:ext cx="2410424" cy="523220"/>
          </a:xfrm>
          <a:prstGeom prst="rect">
            <a:avLst/>
          </a:prstGeom>
          <a:solidFill>
            <a:schemeClr val="accent6">
              <a:lumMod val="20000"/>
              <a:lumOff val="80000"/>
            </a:schemeClr>
          </a:solidFill>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solidFill>
                  <a:prstClr val="black"/>
                </a:solidFill>
                <a:latin typeface="Times New Roman" pitchFamily="18" charset="0"/>
                <a:cs typeface="Times New Roman" pitchFamily="18" charset="0"/>
              </a:rPr>
              <a:t>D. 3 </a:t>
            </a:r>
            <a:r>
              <a:rPr lang="en-US" sz="2800" dirty="0" err="1">
                <a:solidFill>
                  <a:prstClr val="black"/>
                </a:solidFill>
                <a:latin typeface="Times New Roman" panose="02020603050405020304" pitchFamily="18" charset="0"/>
                <a:cs typeface="Times New Roman" panose="02020603050405020304" pitchFamily="18" charset="0"/>
              </a:rPr>
              <a:t>cây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xanh</a:t>
            </a:r>
            <a:endParaRPr lang="en-US" sz="2800" dirty="0">
              <a:solidFill>
                <a:prstClr val="black"/>
              </a:solidFill>
              <a:latin typeface="Times New Roman" pitchFamily="18" charset="0"/>
              <a:cs typeface="Times New Roman" pitchFamily="18" charset="0"/>
            </a:endParaRPr>
          </a:p>
        </p:txBody>
      </p:sp>
      <p:sp>
        <p:nvSpPr>
          <p:cNvPr id="19" name="dapand"/>
          <p:cNvSpPr txBox="1"/>
          <p:nvPr/>
        </p:nvSpPr>
        <p:spPr>
          <a:xfrm>
            <a:off x="3809996" y="2255580"/>
            <a:ext cx="2376054" cy="523220"/>
          </a:xfrm>
          <a:prstGeom prst="rect">
            <a:avLst/>
          </a:prstGeom>
          <a:solidFill>
            <a:schemeClr val="accent6">
              <a:lumMod val="20000"/>
              <a:lumOff val="80000"/>
            </a:schemeClr>
          </a:solidFill>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A. 12 </a:t>
            </a:r>
            <a:r>
              <a:rPr lang="en-US" sz="2800" dirty="0" err="1">
                <a:solidFill>
                  <a:prstClr val="black"/>
                </a:solidFill>
                <a:latin typeface="Times New Roman" panose="02020603050405020304" pitchFamily="18" charset="0"/>
                <a:cs typeface="Times New Roman" panose="02020603050405020304" pitchFamily="18" charset="0"/>
              </a:rPr>
              <a:t>cây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xanh</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2" name="cauhoi"/>
          <p:cNvSpPr/>
          <p:nvPr/>
        </p:nvSpPr>
        <p:spPr>
          <a:xfrm>
            <a:off x="1727492" y="91288"/>
            <a:ext cx="8917116" cy="1943985"/>
          </a:xfrm>
          <a:prstGeom prst="cloud">
            <a:avLst/>
          </a:prstGeom>
          <a:solidFill>
            <a:schemeClr val="accent5">
              <a:lumMod val="7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white"/>
              </a:solidFill>
            </a:endParaRPr>
          </a:p>
        </p:txBody>
      </p:sp>
      <p:sp>
        <p:nvSpPr>
          <p:cNvPr id="24" name="nhanb"/>
          <p:cNvSpPr/>
          <p:nvPr/>
        </p:nvSpPr>
        <p:spPr>
          <a:xfrm>
            <a:off x="2727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nhand"/>
          <p:cNvSpPr/>
          <p:nvPr/>
        </p:nvSpPr>
        <p:spPr>
          <a:xfrm>
            <a:off x="2685137" y="20599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2786745" y="5466361"/>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cauhoi"/>
          <p:cNvSpPr txBox="1"/>
          <p:nvPr/>
        </p:nvSpPr>
        <p:spPr>
          <a:xfrm>
            <a:off x="2060714" y="412495"/>
            <a:ext cx="8403794" cy="1384995"/>
          </a:xfrm>
          <a:prstGeom prst="rect">
            <a:avLst/>
          </a:prstGeom>
          <a:noFill/>
        </p:spPr>
        <p:txBody>
          <a:bodyPr wrap="square" rtlCol="0">
            <a:spAutoFit/>
          </a:bodyPr>
          <a:lstStyle/>
          <a:p>
            <a:r>
              <a:rPr lang="nl-NL" sz="2800" b="1" dirty="0">
                <a:solidFill>
                  <a:prstClr val="white"/>
                </a:solidFill>
                <a:latin typeface="Times New Roman" panose="02020603050405020304" pitchFamily="18" charset="0"/>
                <a:ea typeface="Times New Roman" panose="02020603050405020304" pitchFamily="18" charset="0"/>
              </a:rPr>
              <a:t>Câu 4. Ba lớp 7A, 7B, 7C trồng được 60 cây xanh. Cho biết số cây trồng của mỗi lớp tỉ lệ lần lượt với </a:t>
            </a:r>
          </a:p>
          <a:p>
            <a:r>
              <a:rPr lang="nl-NL" sz="2800" b="1" dirty="0">
                <a:solidFill>
                  <a:prstClr val="white"/>
                </a:solidFill>
                <a:latin typeface="Times New Roman" panose="02020603050405020304" pitchFamily="18" charset="0"/>
                <a:ea typeface="Times New Roman" panose="02020603050405020304" pitchFamily="18" charset="0"/>
              </a:rPr>
              <a:t>3 : 4: 5. Hỏi số cây xanh lớp 7A đã trồng?</a:t>
            </a:r>
            <a:endParaRPr lang="en-US" sz="2800" b="1" dirty="0">
              <a:solidFill>
                <a:prstClr val="white"/>
              </a:solidFill>
              <a:latin typeface="Times New Roman" panose="02020603050405020304" pitchFamily="18" charset="0"/>
              <a:ea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954000" y="2893786"/>
            <a:ext cx="609600" cy="609600"/>
          </a:xfrm>
          <a:prstGeom prst="rect">
            <a:avLst/>
          </a:prstGeom>
        </p:spPr>
      </p:pic>
      <p:pic>
        <p:nvPicPr>
          <p:cNvPr id="33" name="mattroi"/>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44608" y="125900"/>
            <a:ext cx="1137802" cy="1137802"/>
          </a:xfrm>
          <a:prstGeom prst="rect">
            <a:avLst/>
          </a:prstGeom>
        </p:spPr>
      </p:pic>
      <p:pic>
        <p:nvPicPr>
          <p:cNvPr id="20" name="Picture 19">
            <a:hlinkClick r:id="" action="ppaction://noaction"/>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13684" y="4615334"/>
            <a:ext cx="1567186" cy="1979454"/>
          </a:xfrm>
          <a:prstGeom prst="rect">
            <a:avLst/>
          </a:prstGeom>
        </p:spPr>
      </p:pic>
      <p:pic>
        <p:nvPicPr>
          <p:cNvPr id="23" name="Picture 12" descr="Digit 60">
            <a:extLst>
              <a:ext uri="{FF2B5EF4-FFF2-40B4-BE49-F238E27FC236}">
                <a16:creationId xmlns:a16="http://schemas.microsoft.com/office/drawing/2014/main" id="{4EECE9B9-D743-C2ED-C03C-2D296108A704}"/>
              </a:ext>
            </a:extLst>
          </p:cNvPr>
          <p:cNvPicPr>
            <a:picLocks noChangeAspect="1" noChangeArrowheads="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79223" y="5957929"/>
            <a:ext cx="1638332" cy="90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08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16" presetClass="entr" presetSubtype="21" fill="hold" nodeType="withEffect">
                                  <p:stCondLst>
                                    <p:cond delay="6300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4"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2"/>
                </p:tgtEl>
              </p:cMediaNode>
            </p:audio>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0.03894 0.27292 C 0.03308 0.25973 0.04558 0.24954 0.05639 0.24074 C 0.05899 0.23264 0.07123 0.21482 0.07878 0.20857 C 0.08764 0.18056 0.14128 0.1713 0.17162 0.16806 C 0.18672 0.16875 0.20248 0.16621 0.21693 0.16991 C 0.22266 0.1713 0.22357 0.17824 0.22696 0.18241 C 0.23139 0.18773 0.23464 0.19954 0.23711 0.20648 C 0.23881 0.21181 0.24232 0.22246 0.24232 0.22269 C 0.24141 0.23866 0.24102 0.25486 0.23972 0.27107 C 0.23894 0.27662 0.23503 0.27848 0.23217 0.2831 C 0.21602 0.30903 0.18685 0.31875 0.15183 0.32361 C 0.13112 0.32176 0.13204 0.32477 0.11902 0.31551 C 0.1129 0.31111 0.10144 0.30139 0.10144 0.30162 C 0.09766 0.29213 0.09402 0.27292 0.09402 0.27315 C 0.09675 0.2331 0.08881 0.24422 0.10639 0.22454 C 0.11784 0.21181 0.10443 0.22037 0.11902 0.21273 C 0.13034 0.19931 0.14441 0.18681 0.16159 0.17824 C 0.16485 0.17662 0.16836 0.175 0.17162 0.17408 C 0.17839 0.17223 0.1918 0.16991 0.1918 0.17014 C 0.19935 0.1706 0.20704 0.17037 0.21446 0.17199 C 0.21693 0.17246 0.21784 0.175 0.21954 0.17639 C 0.23099 0.18426 0.2379 0.19167 0.24454 0.20255 C 0.24935 0.22894 0.2642 0.2838 0.24232 0.30139 C 0.22357 0.31644 0.19467 0.32616 0.16941 0.32963 C 0.15183 0.32778 0.14779 0.32848 0.13659 0.31945 C 0.12904 0.30672 0.12644 0.29468 0.12422 0.28102 C 0.12566 0.24723 0.1181 0.22778 0.1418 0.20463 C 0.1487 0.19792 0.15066 0.19329 0.16159 0.19051 C 0.16941 0.18635 0.17579 0.18449 0.18425 0.18241 C 0.21029 0.18426 0.20118 0.18426 0.21185 0.18426 L 0.18933 0.19861 L 0.20951 0.17824 " pathEditMode="relative" rAng="0" ptsTypes="AAAAAAAAAAAAAAAAAAAAAAAAAAAAAAAA">
                                      <p:cBhvr>
                                        <p:cTn id="49" dur="2000" fill="hold"/>
                                        <p:tgtEl>
                                          <p:spTgt spid="8"/>
                                        </p:tgtEl>
                                        <p:attrNameLst>
                                          <p:attrName>ppt_x</p:attrName>
                                          <p:attrName>ppt_y</p:attrName>
                                        </p:attrNameLst>
                                      </p:cBhvr>
                                      <p:rCtr x="10664" y="-2431"/>
                                    </p:animMotion>
                                  </p:childTnLst>
                                </p:cTn>
                              </p:par>
                              <p:par>
                                <p:cTn id="50" presetID="1" presetClass="mediacall" presetSubtype="0" fill="hold" nodeType="withEffect">
                                  <p:stCondLst>
                                    <p:cond delay="0"/>
                                  </p:stCondLst>
                                  <p:childTnLst>
                                    <p:cmd type="call" cmd="playFrom(0.0)">
                                      <p:cBhvr>
                                        <p:cTn id="51" dur="4744" fill="hold"/>
                                        <p:tgtEl>
                                          <p:spTgt spid="32"/>
                                        </p:tgtEl>
                                      </p:cBhvr>
                                    </p:cmd>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33"/>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3.05556E-6 0.01387 L -0.00226 1.00439 " pathEditMode="relative" rAng="0" ptsTypes="AA">
                                      <p:cBhvr>
                                        <p:cTn id="56"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8"/>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p:cTn id="70" dur="500" fill="hold"/>
                                        <p:tgtEl>
                                          <p:spTgt spid="27"/>
                                        </p:tgtEl>
                                        <p:attrNameLst>
                                          <p:attrName>ppt_w</p:attrName>
                                        </p:attrNameLst>
                                      </p:cBhvr>
                                      <p:tavLst>
                                        <p:tav tm="0">
                                          <p:val>
                                            <p:fltVal val="0"/>
                                          </p:val>
                                        </p:tav>
                                        <p:tav tm="100000">
                                          <p:val>
                                            <p:strVal val="#ppt_w"/>
                                          </p:val>
                                        </p:tav>
                                      </p:tavLst>
                                    </p:anim>
                                    <p:anim calcmode="lin" valueType="num">
                                      <p:cBhvr>
                                        <p:cTn id="71" dur="500" fill="hold"/>
                                        <p:tgtEl>
                                          <p:spTgt spid="27"/>
                                        </p:tgtEl>
                                        <p:attrNameLst>
                                          <p:attrName>ppt_h</p:attrName>
                                        </p:attrNameLst>
                                      </p:cBhvr>
                                      <p:tavLst>
                                        <p:tav tm="0">
                                          <p:val>
                                            <p:fltVal val="0"/>
                                          </p:val>
                                        </p:tav>
                                        <p:tav tm="100000">
                                          <p:val>
                                            <p:strVal val="#ppt_h"/>
                                          </p:val>
                                        </p:tav>
                                      </p:tavLst>
                                    </p:anim>
                                    <p:animEffect transition="in" filter="fade">
                                      <p:cBhvr>
                                        <p:cTn id="72" dur="500"/>
                                        <p:tgtEl>
                                          <p:spTgt spid="27"/>
                                        </p:tgtEl>
                                      </p:cBhvr>
                                    </p:animEffect>
                                  </p:child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19"/>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p:cTn id="78" dur="500" fill="hold"/>
                                        <p:tgtEl>
                                          <p:spTgt spid="26"/>
                                        </p:tgtEl>
                                        <p:attrNameLst>
                                          <p:attrName>ppt_w</p:attrName>
                                        </p:attrNameLst>
                                      </p:cBhvr>
                                      <p:tavLst>
                                        <p:tav tm="0">
                                          <p:val>
                                            <p:fltVal val="0"/>
                                          </p:val>
                                        </p:tav>
                                        <p:tav tm="100000">
                                          <p:val>
                                            <p:strVal val="#ppt_w"/>
                                          </p:val>
                                        </p:tav>
                                      </p:tavLst>
                                    </p:anim>
                                    <p:anim calcmode="lin" valueType="num">
                                      <p:cBhvr>
                                        <p:cTn id="79" dur="500" fill="hold"/>
                                        <p:tgtEl>
                                          <p:spTgt spid="26"/>
                                        </p:tgtEl>
                                        <p:attrNameLst>
                                          <p:attrName>ppt_h</p:attrName>
                                        </p:attrNameLst>
                                      </p:cBhvr>
                                      <p:tavLst>
                                        <p:tav tm="0">
                                          <p:val>
                                            <p:fltVal val="0"/>
                                          </p:val>
                                        </p:tav>
                                        <p:tav tm="100000">
                                          <p:val>
                                            <p:strVal val="#ppt_h"/>
                                          </p:val>
                                        </p:tav>
                                      </p:tavLst>
                                    </p:anim>
                                    <p:animEffect transition="in" filter="fade">
                                      <p:cBhvr>
                                        <p:cTn id="80"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CC4AB3-66D5-6617-B1FE-A0639F2EDAD8}"/>
              </a:ext>
            </a:extLst>
          </p:cNvPr>
          <p:cNvSpPr/>
          <p:nvPr/>
        </p:nvSpPr>
        <p:spPr>
          <a:xfrm>
            <a:off x="3394979" y="833735"/>
            <a:ext cx="4868642" cy="923330"/>
          </a:xfrm>
          <a:prstGeom prst="rect">
            <a:avLst/>
          </a:prstGeom>
          <a:gradFill>
            <a:gsLst>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wrap="none" lIns="91440" tIns="45720" rIns="91440" bIns="45720">
            <a:spAutoFit/>
          </a:bodyPr>
          <a:lstStyle/>
          <a:p>
            <a:pPr algn="ctr"/>
            <a:r>
              <a:rPr lang="en-US" sz="5400" b="1" dirty="0">
                <a:ln w="12700">
                  <a:solidFill>
                    <a:srgbClr val="4472C4"/>
                  </a:solidFill>
                  <a:prstDash val="solid"/>
                </a:ln>
                <a:solidFill>
                  <a:srgbClr val="ED7D31">
                    <a:lumMod val="75000"/>
                  </a:srgbClr>
                </a:solidFill>
                <a:effectLst>
                  <a:outerShdw dist="38100" dir="2640000" algn="bl" rotWithShape="0">
                    <a:srgbClr val="4472C4"/>
                  </a:outerShdw>
                </a:effectLst>
              </a:rPr>
              <a:t>Giao </a:t>
            </a:r>
            <a:r>
              <a:rPr lang="en-US" sz="5400" b="1" dirty="0" err="1">
                <a:ln w="12700">
                  <a:solidFill>
                    <a:srgbClr val="4472C4"/>
                  </a:solidFill>
                  <a:prstDash val="solid"/>
                </a:ln>
                <a:solidFill>
                  <a:srgbClr val="ED7D31">
                    <a:lumMod val="75000"/>
                  </a:srgbClr>
                </a:solidFill>
                <a:effectLst>
                  <a:outerShdw dist="38100" dir="2640000" algn="bl" rotWithShape="0">
                    <a:srgbClr val="4472C4"/>
                  </a:outerShdw>
                </a:effectLst>
              </a:rPr>
              <a:t>việc</a:t>
            </a:r>
            <a:r>
              <a:rPr lang="en-US" sz="5400" b="1" dirty="0">
                <a:ln w="12700">
                  <a:solidFill>
                    <a:srgbClr val="4472C4"/>
                  </a:solidFill>
                  <a:prstDash val="solid"/>
                </a:ln>
                <a:solidFill>
                  <a:srgbClr val="ED7D31">
                    <a:lumMod val="75000"/>
                  </a:srgbClr>
                </a:solidFill>
                <a:effectLst>
                  <a:outerShdw dist="38100" dir="2640000" algn="bl" rotWithShape="0">
                    <a:srgbClr val="4472C4"/>
                  </a:outerShdw>
                </a:effectLst>
              </a:rPr>
              <a:t> </a:t>
            </a:r>
            <a:r>
              <a:rPr lang="en-US" sz="5400" b="1" dirty="0" err="1">
                <a:ln w="12700">
                  <a:solidFill>
                    <a:srgbClr val="4472C4"/>
                  </a:solidFill>
                  <a:prstDash val="solid"/>
                </a:ln>
                <a:solidFill>
                  <a:srgbClr val="ED7D31">
                    <a:lumMod val="75000"/>
                  </a:srgbClr>
                </a:solidFill>
                <a:effectLst>
                  <a:outerShdw dist="38100" dir="2640000" algn="bl" rotWithShape="0">
                    <a:srgbClr val="4472C4"/>
                  </a:outerShdw>
                </a:effectLst>
              </a:rPr>
              <a:t>về</a:t>
            </a:r>
            <a:r>
              <a:rPr lang="en-US" sz="5400" b="1" dirty="0">
                <a:ln w="12700">
                  <a:solidFill>
                    <a:srgbClr val="4472C4"/>
                  </a:solidFill>
                  <a:prstDash val="solid"/>
                </a:ln>
                <a:solidFill>
                  <a:srgbClr val="ED7D31">
                    <a:lumMod val="75000"/>
                  </a:srgbClr>
                </a:solidFill>
                <a:effectLst>
                  <a:outerShdw dist="38100" dir="2640000" algn="bl" rotWithShape="0">
                    <a:srgbClr val="4472C4"/>
                  </a:outerShdw>
                </a:effectLst>
              </a:rPr>
              <a:t> </a:t>
            </a:r>
            <a:r>
              <a:rPr lang="en-US" sz="5400" b="1" dirty="0" err="1">
                <a:ln w="12700">
                  <a:solidFill>
                    <a:srgbClr val="4472C4"/>
                  </a:solidFill>
                  <a:prstDash val="solid"/>
                </a:ln>
                <a:solidFill>
                  <a:srgbClr val="ED7D31">
                    <a:lumMod val="75000"/>
                  </a:srgbClr>
                </a:solidFill>
                <a:effectLst>
                  <a:outerShdw dist="38100" dir="2640000" algn="bl" rotWithShape="0">
                    <a:srgbClr val="4472C4"/>
                  </a:outerShdw>
                </a:effectLst>
              </a:rPr>
              <a:t>nhà</a:t>
            </a:r>
            <a:endParaRPr lang="en-US" sz="5400" b="1" dirty="0">
              <a:ln w="12700">
                <a:solidFill>
                  <a:srgbClr val="4472C4"/>
                </a:solidFill>
                <a:prstDash val="solid"/>
              </a:ln>
              <a:solidFill>
                <a:srgbClr val="ED7D31">
                  <a:lumMod val="75000"/>
                </a:srgbClr>
              </a:solidFill>
              <a:effectLst>
                <a:outerShdw dist="38100" dir="2640000" algn="bl" rotWithShape="0">
                  <a:srgbClr val="4472C4"/>
                </a:outerShdw>
              </a:effectLst>
            </a:endParaRPr>
          </a:p>
        </p:txBody>
      </p:sp>
      <p:sp>
        <p:nvSpPr>
          <p:cNvPr id="4" name="TextBox 3">
            <a:extLst>
              <a:ext uri="{FF2B5EF4-FFF2-40B4-BE49-F238E27FC236}">
                <a16:creationId xmlns:a16="http://schemas.microsoft.com/office/drawing/2014/main" id="{64746A64-60E0-A81F-3FE0-62CD43AA8269}"/>
              </a:ext>
            </a:extLst>
          </p:cNvPr>
          <p:cNvSpPr txBox="1"/>
          <p:nvPr/>
        </p:nvSpPr>
        <p:spPr>
          <a:xfrm>
            <a:off x="1971675" y="2140773"/>
            <a:ext cx="9725026" cy="1815882"/>
          </a:xfrm>
          <a:prstGeom prst="rect">
            <a:avLst/>
          </a:prstGeom>
          <a:noFill/>
        </p:spPr>
        <p:txBody>
          <a:bodyPr wrap="square">
            <a:spAutoFit/>
          </a:bodyPr>
          <a:lstStyle/>
          <a:p>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nghĩa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hoàn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1, 2/SGK </a:t>
            </a:r>
            <a:r>
              <a:rPr lang="en-US" sz="2800" dirty="0" err="1">
                <a:solidFill>
                  <a:prstClr val="black"/>
                </a:solidFill>
                <a:latin typeface="Times New Roman" panose="02020603050405020304" pitchFamily="18" charset="0"/>
                <a:cs typeface="Times New Roman" panose="02020603050405020304" pitchFamily="18" charset="0"/>
              </a:rPr>
              <a:t>trang</a:t>
            </a:r>
            <a:r>
              <a:rPr lang="en-US" sz="2800" dirty="0">
                <a:solidFill>
                  <a:prstClr val="black"/>
                </a:solidFill>
                <a:latin typeface="Times New Roman" panose="02020603050405020304" pitchFamily="18" charset="0"/>
                <a:cs typeface="Times New Roman" panose="02020603050405020304" pitchFamily="18" charset="0"/>
              </a:rPr>
              <a:t> 10.</a:t>
            </a:r>
          </a:p>
          <a:p>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nội</a:t>
            </a:r>
            <a:r>
              <a:rPr lang="en-US" sz="2800" dirty="0">
                <a:solidFill>
                  <a:prstClr val="black"/>
                </a:solidFill>
                <a:latin typeface="Times New Roman" panose="02020603050405020304" pitchFamily="18" charset="0"/>
                <a:cs typeface="Times New Roman" panose="02020603050405020304" pitchFamily="18" charset="0"/>
              </a:rPr>
              <a:t> dung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dãy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nhau</a:t>
            </a:r>
            <a:r>
              <a:rPr lang="en-US" sz="2800" dirty="0">
                <a:solidFill>
                  <a:prstClr val="black"/>
                </a:solidFill>
                <a:latin typeface="Times New Roman" panose="02020603050405020304" pitchFamily="18" charset="0"/>
                <a:cs typeface="Times New Roman" panose="02020603050405020304" pitchFamily="18" charset="0"/>
              </a:rPr>
              <a:t>.</a:t>
            </a:r>
          </a:p>
          <a:p>
            <a:pPr algn="just"/>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559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een nature border with grass and flower Vector Image"/>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bwMode="auto">
          <a:xfrm>
            <a:off x="0" y="45490"/>
            <a:ext cx="12192000" cy="68432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2990" y="1285108"/>
            <a:ext cx="11993336" cy="646331"/>
          </a:xfrm>
          <a:prstGeom prst="rect">
            <a:avLst/>
          </a:prstGeom>
          <a:noFill/>
        </p:spPr>
        <p:txBody>
          <a:bodyPr wrap="square" rtlCol="0">
            <a:spAutoFit/>
          </a:bodyPr>
          <a:lstStyle/>
          <a:p>
            <a:pPr algn="ctr"/>
            <a:r>
              <a:rPr lang="nl-NL" sz="3600" b="1" dirty="0">
                <a:solidFill>
                  <a:srgbClr val="FF0000"/>
                </a:solidFill>
                <a:latin typeface="Times New Roman" pitchFamily="18" charset="0"/>
                <a:cs typeface="Times New Roman" pitchFamily="18" charset="0"/>
              </a:rPr>
              <a:t>LUYỆN TẬP TỈ LỆ THỨC – DÃY TỈ SỐ BẰNG NHAU</a:t>
            </a:r>
            <a:endParaRPr lang="vi-VN" sz="3600" dirty="0">
              <a:solidFill>
                <a:srgbClr val="FF0000"/>
              </a:solidFill>
              <a:latin typeface="Times New Roman" pitchFamily="18" charset="0"/>
              <a:cs typeface="Times New Roman" pitchFamily="18" charset="0"/>
            </a:endParaRPr>
          </a:p>
        </p:txBody>
      </p:sp>
      <p:sp>
        <p:nvSpPr>
          <p:cNvPr id="2" name="TextBox 1"/>
          <p:cNvSpPr txBox="1"/>
          <p:nvPr/>
        </p:nvSpPr>
        <p:spPr>
          <a:xfrm>
            <a:off x="202990" y="410308"/>
            <a:ext cx="11989010" cy="646331"/>
          </a:xfrm>
          <a:prstGeom prst="rect">
            <a:avLst/>
          </a:prstGeom>
          <a:noFill/>
        </p:spPr>
        <p:txBody>
          <a:bodyPr wrap="square" rtlCol="0">
            <a:spAutoFit/>
          </a:bodyPr>
          <a:lstStyle/>
          <a:p>
            <a:pPr algn="ctr"/>
            <a:r>
              <a:rPr lang="en-US" sz="3600" b="1" dirty="0">
                <a:solidFill>
                  <a:prstClr val="black"/>
                </a:solidFill>
                <a:latin typeface="Times New Roman" pitchFamily="18" charset="0"/>
                <a:cs typeface="Times New Roman" pitchFamily="18" charset="0"/>
              </a:rPr>
              <a:t>CHƯƠNG 6: CÁC ĐẠI LƯỢNG TỈ LỆ</a:t>
            </a:r>
            <a:endParaRPr lang="vi-VN" sz="3600" b="1" dirty="0">
              <a:solidFill>
                <a:prstClr val="black"/>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029080A5-7D59-E9F6-D406-424D02915851}"/>
              </a:ext>
            </a:extLst>
          </p:cNvPr>
          <p:cNvSpPr txBox="1"/>
          <p:nvPr/>
        </p:nvSpPr>
        <p:spPr>
          <a:xfrm>
            <a:off x="5461635" y="2283018"/>
            <a:ext cx="1889760"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TIẾT 3</a:t>
            </a:r>
          </a:p>
        </p:txBody>
      </p:sp>
    </p:spTree>
    <p:extLst>
      <p:ext uri="{BB962C8B-B14F-4D97-AF65-F5344CB8AC3E}">
        <p14:creationId xmlns:p14="http://schemas.microsoft.com/office/powerpoint/2010/main" val="190030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24E8B5E-B427-4780-B3E4-FB0ABAD5AB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480"/>
            <a:ext cx="12192000" cy="6855520"/>
          </a:xfrm>
          <a:prstGeom prst="rect">
            <a:avLst/>
          </a:prstGeom>
        </p:spPr>
      </p:pic>
      <p:sp>
        <p:nvSpPr>
          <p:cNvPr id="6" name="文本框 5">
            <a:extLst>
              <a:ext uri="{FF2B5EF4-FFF2-40B4-BE49-F238E27FC236}">
                <a16:creationId xmlns:a16="http://schemas.microsoft.com/office/drawing/2014/main" id="{8D9DCC77-18E6-4882-B91C-69804E885730}"/>
              </a:ext>
            </a:extLst>
          </p:cNvPr>
          <p:cNvSpPr txBox="1"/>
          <p:nvPr/>
        </p:nvSpPr>
        <p:spPr>
          <a:xfrm>
            <a:off x="4204751" y="1045398"/>
            <a:ext cx="4146132" cy="923328"/>
          </a:xfrm>
          <a:prstGeom prst="rect">
            <a:avLst/>
          </a:prstGeom>
          <a:noFill/>
        </p:spPr>
        <p:txBody>
          <a:bodyPr wrap="none" lIns="91438" tIns="45719" rIns="91438" bIns="45719" rtlCol="0">
            <a:spAutoFit/>
            <a:scene3d>
              <a:camera prst="orthographicFront"/>
              <a:lightRig rig="threePt" dir="t"/>
            </a:scene3d>
            <a:sp3d contourW="12700"/>
          </a:bodyPr>
          <a:lstStyle/>
          <a:p>
            <a:pPr algn="ctr"/>
            <a:r>
              <a:rPr lang="en-US" altLang="zh-CN" sz="5400" b="1" spc="-151" dirty="0">
                <a:solidFill>
                  <a:srgbClr val="FF0000"/>
                </a:solidFill>
                <a:latin typeface="Times New Roman" pitchFamily="18" charset="0"/>
                <a:ea typeface="华文行楷" panose="02010800040101010101" pitchFamily="2" charset="-122"/>
                <a:cs typeface="Times New Roman" pitchFamily="18" charset="0"/>
              </a:rPr>
              <a:t>KHỞI ĐỘNG</a:t>
            </a:r>
            <a:endParaRPr lang="zh-CN" altLang="en-US" sz="5400" b="1" spc="-151" dirty="0">
              <a:solidFill>
                <a:srgbClr val="FF0000"/>
              </a:solidFill>
              <a:latin typeface="Times New Roman" pitchFamily="18" charset="0"/>
              <a:ea typeface="华文行楷" panose="02010800040101010101" pitchFamily="2" charset="-122"/>
              <a:cs typeface="Times New Roman" pitchFamily="18" charset="0"/>
            </a:endParaRPr>
          </a:p>
        </p:txBody>
      </p:sp>
      <p:sp>
        <p:nvSpPr>
          <p:cNvPr id="12" name="Subtitle 2">
            <a:extLst>
              <a:ext uri="{FF2B5EF4-FFF2-40B4-BE49-F238E27FC236}">
                <a16:creationId xmlns:a16="http://schemas.microsoft.com/office/drawing/2014/main" id="{874BE797-4ED1-4955-98E2-5FC882C5E463}"/>
              </a:ext>
            </a:extLst>
          </p:cNvPr>
          <p:cNvSpPr txBox="1">
            <a:spLocks/>
          </p:cNvSpPr>
          <p:nvPr/>
        </p:nvSpPr>
        <p:spPr>
          <a:xfrm>
            <a:off x="4206780" y="3364211"/>
            <a:ext cx="3778024" cy="322773"/>
          </a:xfrm>
          <a:prstGeom prst="rect">
            <a:avLst/>
          </a:prstGeom>
        </p:spPr>
        <p:txBody>
          <a:bodyPr vert="horz" lIns="91438" tIns="45719" rIns="91438" bIns="45719"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d-ID" dirty="0">
                <a:solidFill>
                  <a:srgbClr val="FFFFFF"/>
                </a:solidFill>
                <a:latin typeface="Open Sans" panose="020B0606030504020204" pitchFamily="34" charset="0"/>
                <a:ea typeface="Open Sans" panose="020B0606030504020204" pitchFamily="34" charset="0"/>
                <a:cs typeface="Open Sans" panose="020B0606030504020204" pitchFamily="34" charset="0"/>
              </a:rPr>
              <a:t>Professional Presentation Template</a:t>
            </a:r>
          </a:p>
        </p:txBody>
      </p:sp>
      <p:pic>
        <p:nvPicPr>
          <p:cNvPr id="13" name="佐藤利奈,大亀あすか - ごはんの練習">
            <a:hlinkClick r:id="" action="ppaction://media"/>
            <a:extLst>
              <a:ext uri="{FF2B5EF4-FFF2-40B4-BE49-F238E27FC236}">
                <a16:creationId xmlns:a16="http://schemas.microsoft.com/office/drawing/2014/main" id="{DFA510A1-50FB-4613-879D-BA45DCC10AC5}"/>
              </a:ext>
            </a:extLst>
          </p:cNvPr>
          <p:cNvPicPr>
            <a:picLocks noChangeAspect="1"/>
          </p:cNvPicPr>
          <p:nvPr>
            <a:audioFile r:link="rId1"/>
            <p:extLst>
              <p:ext uri="{DAA4B4D4-6D71-4841-9C94-3DE7FCFB9230}">
                <p14:media xmlns:p14="http://schemas.microsoft.com/office/powerpoint/2010/main" r:embed="rId2">
                  <p14:trim st="15963"/>
                </p14:media>
              </p:ext>
            </p:extLst>
          </p:nvPr>
        </p:nvPicPr>
        <p:blipFill>
          <a:blip r:embed="rId6"/>
          <a:stretch>
            <a:fillRect/>
          </a:stretch>
        </p:blipFill>
        <p:spPr>
          <a:xfrm>
            <a:off x="-61920" y="-894688"/>
            <a:ext cx="609679" cy="609459"/>
          </a:xfrm>
          <a:prstGeom prst="rect">
            <a:avLst/>
          </a:prstGeom>
        </p:spPr>
      </p:pic>
    </p:spTree>
    <p:extLst>
      <p:ext uri="{BB962C8B-B14F-4D97-AF65-F5344CB8AC3E}">
        <p14:creationId xmlns:p14="http://schemas.microsoft.com/office/powerpoint/2010/main" val="172116094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237" fill="hold"/>
                                        <p:tgtEl>
                                          <p:spTgt spid="13"/>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par>
                          <p:cTn id="10" fill="hold">
                            <p:stCondLst>
                              <p:cond delay="170237"/>
                            </p:stCondLst>
                            <p:childTnLst>
                              <p:par>
                                <p:cTn id="11" presetID="53" presetClass="entr" presetSubtype="528"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fltVal val="0.5"/>
                                          </p:val>
                                        </p:tav>
                                        <p:tav tm="100000">
                                          <p:val>
                                            <p:strVal val="#ppt_y"/>
                                          </p:val>
                                        </p:tav>
                                      </p:tavLst>
                                    </p:anim>
                                  </p:childTnLst>
                                </p:cTn>
                              </p:par>
                            </p:childTnLst>
                          </p:cTn>
                        </p:par>
                        <p:par>
                          <p:cTn id="18" fill="hold">
                            <p:stCondLst>
                              <p:cond delay="171087"/>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repeatCount="indefinite" fill="hold" display="0">
                  <p:stCondLst>
                    <p:cond delay="indefinite"/>
                  </p:stCondLst>
                  <p:endCondLst>
                    <p:cond evt="onStopAudio" delay="0">
                      <p:tgtEl>
                        <p:sldTgt/>
                      </p:tgtEl>
                    </p:cond>
                  </p:endCondLst>
                </p:cTn>
                <p:tgtEl>
                  <p:spTgt spid="13"/>
                </p:tgtEl>
              </p:cMediaNode>
            </p:audio>
          </p:childTnLst>
        </p:cTn>
      </p:par>
    </p:tnLst>
    <p:bldLst>
      <p:bldP spid="6"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Freeform 12"/>
          <p:cNvSpPr/>
          <p:nvPr/>
        </p:nvSpPr>
        <p:spPr>
          <a:xfrm>
            <a:off x="3678488" y="4161966"/>
            <a:ext cx="2382997" cy="1039781"/>
          </a:xfrm>
          <a:custGeom>
            <a:avLst/>
            <a:gdLst>
              <a:gd name="connsiteX0" fmla="*/ 151866 w 2006066"/>
              <a:gd name="connsiteY0" fmla="*/ 0 h 825500"/>
              <a:gd name="connsiteX1" fmla="*/ 304266 w 2006066"/>
              <a:gd name="connsiteY1" fmla="*/ 165100 h 825500"/>
              <a:gd name="connsiteX2" fmla="*/ 88366 w 2006066"/>
              <a:gd name="connsiteY2" fmla="*/ 698500 h 825500"/>
              <a:gd name="connsiteX3" fmla="*/ 2006066 w 2006066"/>
              <a:gd name="connsiteY3" fmla="*/ 825500 h 825500"/>
            </a:gdLst>
            <a:ahLst/>
            <a:cxnLst>
              <a:cxn ang="0">
                <a:pos x="connsiteX0" y="connsiteY0"/>
              </a:cxn>
              <a:cxn ang="0">
                <a:pos x="connsiteX1" y="connsiteY1"/>
              </a:cxn>
              <a:cxn ang="0">
                <a:pos x="connsiteX2" y="connsiteY2"/>
              </a:cxn>
              <a:cxn ang="0">
                <a:pos x="connsiteX3" y="connsiteY3"/>
              </a:cxn>
            </a:cxnLst>
            <a:rect l="l" t="t" r="r" b="b"/>
            <a:pathLst>
              <a:path w="2006066" h="825500">
                <a:moveTo>
                  <a:pt x="151866" y="0"/>
                </a:moveTo>
                <a:cubicBezTo>
                  <a:pt x="233357" y="24341"/>
                  <a:pt x="314849" y="48683"/>
                  <a:pt x="304266" y="165100"/>
                </a:cubicBezTo>
                <a:cubicBezTo>
                  <a:pt x="293683" y="281517"/>
                  <a:pt x="-195267" y="588433"/>
                  <a:pt x="88366" y="698500"/>
                </a:cubicBezTo>
                <a:cubicBezTo>
                  <a:pt x="371999" y="808567"/>
                  <a:pt x="2006066" y="825500"/>
                  <a:pt x="2006066" y="825500"/>
                </a:cubicBezTo>
              </a:path>
            </a:pathLst>
          </a:cu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sp>
        <p:nvSpPr>
          <p:cNvPr id="9" name="Freeform 8"/>
          <p:cNvSpPr/>
          <p:nvPr/>
        </p:nvSpPr>
        <p:spPr>
          <a:xfrm>
            <a:off x="3482284" y="1497161"/>
            <a:ext cx="2340785" cy="766140"/>
          </a:xfrm>
          <a:custGeom>
            <a:avLst/>
            <a:gdLst>
              <a:gd name="connsiteX0" fmla="*/ 129033 w 1569526"/>
              <a:gd name="connsiteY0" fmla="*/ 574605 h 574605"/>
              <a:gd name="connsiteX1" fmla="*/ 141559 w 1569526"/>
              <a:gd name="connsiteY1" fmla="*/ 48512 h 574605"/>
              <a:gd name="connsiteX2" fmla="*/ 1569526 w 1569526"/>
              <a:gd name="connsiteY2" fmla="*/ 23460 h 574605"/>
              <a:gd name="connsiteX0" fmla="*/ 100432 w 1540925"/>
              <a:gd name="connsiteY0" fmla="*/ 574605 h 574605"/>
              <a:gd name="connsiteX1" fmla="*/ 112958 w 1540925"/>
              <a:gd name="connsiteY1" fmla="*/ 48512 h 574605"/>
              <a:gd name="connsiteX2" fmla="*/ 1540925 w 1540925"/>
              <a:gd name="connsiteY2" fmla="*/ 23460 h 574605"/>
            </a:gdLst>
            <a:ahLst/>
            <a:cxnLst>
              <a:cxn ang="0">
                <a:pos x="connsiteX0" y="connsiteY0"/>
              </a:cxn>
              <a:cxn ang="0">
                <a:pos x="connsiteX1" y="connsiteY1"/>
              </a:cxn>
              <a:cxn ang="0">
                <a:pos x="connsiteX2" y="connsiteY2"/>
              </a:cxn>
            </a:cxnLst>
            <a:rect l="l" t="t" r="r" b="b"/>
            <a:pathLst>
              <a:path w="1540925" h="574605">
                <a:moveTo>
                  <a:pt x="100432" y="574605"/>
                </a:moveTo>
                <a:cubicBezTo>
                  <a:pt x="88254" y="370187"/>
                  <a:pt x="-127124" y="140369"/>
                  <a:pt x="112958" y="48512"/>
                </a:cubicBezTo>
                <a:cubicBezTo>
                  <a:pt x="353040" y="-43346"/>
                  <a:pt x="1540925" y="23460"/>
                  <a:pt x="1540925" y="23460"/>
                </a:cubicBezTo>
              </a:path>
            </a:pathLst>
          </a:cu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solidFill>
                <a:prstClr val="black"/>
              </a:solidFill>
            </a:endParaRPr>
          </a:p>
        </p:txBody>
      </p:sp>
      <p:sp>
        <p:nvSpPr>
          <p:cNvPr id="10" name="Freeform 9"/>
          <p:cNvSpPr/>
          <p:nvPr/>
        </p:nvSpPr>
        <p:spPr>
          <a:xfrm>
            <a:off x="5823069" y="730359"/>
            <a:ext cx="2266236" cy="764411"/>
          </a:xfrm>
          <a:custGeom>
            <a:avLst/>
            <a:gdLst>
              <a:gd name="connsiteX0" fmla="*/ 0 w 1615857"/>
              <a:gd name="connsiteY0" fmla="*/ 565177 h 608568"/>
              <a:gd name="connsiteX1" fmla="*/ 200416 w 1615857"/>
              <a:gd name="connsiteY1" fmla="*/ 565177 h 608568"/>
              <a:gd name="connsiteX2" fmla="*/ 112734 w 1615857"/>
              <a:gd name="connsiteY2" fmla="*/ 114240 h 608568"/>
              <a:gd name="connsiteX3" fmla="*/ 1615857 w 1615857"/>
              <a:gd name="connsiteY3" fmla="*/ 39084 h 608568"/>
              <a:gd name="connsiteX0" fmla="*/ 0 w 1699677"/>
              <a:gd name="connsiteY0" fmla="*/ 595657 h 624867"/>
              <a:gd name="connsiteX1" fmla="*/ 284236 w 1699677"/>
              <a:gd name="connsiteY1" fmla="*/ 565177 h 624867"/>
              <a:gd name="connsiteX2" fmla="*/ 196554 w 1699677"/>
              <a:gd name="connsiteY2" fmla="*/ 114240 h 624867"/>
              <a:gd name="connsiteX3" fmla="*/ 1699677 w 1699677"/>
              <a:gd name="connsiteY3" fmla="*/ 39084 h 624867"/>
              <a:gd name="connsiteX0" fmla="*/ 0 w 1699677"/>
              <a:gd name="connsiteY0" fmla="*/ 594146 h 609521"/>
              <a:gd name="connsiteX1" fmla="*/ 261376 w 1699677"/>
              <a:gd name="connsiteY1" fmla="*/ 517946 h 609521"/>
              <a:gd name="connsiteX2" fmla="*/ 196554 w 1699677"/>
              <a:gd name="connsiteY2" fmla="*/ 112729 h 609521"/>
              <a:gd name="connsiteX3" fmla="*/ 1699677 w 1699677"/>
              <a:gd name="connsiteY3" fmla="*/ 37573 h 609521"/>
              <a:gd name="connsiteX0" fmla="*/ 0 w 1699677"/>
              <a:gd name="connsiteY0" fmla="*/ 557933 h 573308"/>
              <a:gd name="connsiteX1" fmla="*/ 261376 w 1699677"/>
              <a:gd name="connsiteY1" fmla="*/ 481733 h 573308"/>
              <a:gd name="connsiteX2" fmla="*/ 196554 w 1699677"/>
              <a:gd name="connsiteY2" fmla="*/ 76516 h 573308"/>
              <a:gd name="connsiteX3" fmla="*/ 1699677 w 1699677"/>
              <a:gd name="connsiteY3" fmla="*/ 1360 h 573308"/>
            </a:gdLst>
            <a:ahLst/>
            <a:cxnLst>
              <a:cxn ang="0">
                <a:pos x="connsiteX0" y="connsiteY0"/>
              </a:cxn>
              <a:cxn ang="0">
                <a:pos x="connsiteX1" y="connsiteY1"/>
              </a:cxn>
              <a:cxn ang="0">
                <a:pos x="connsiteX2" y="connsiteY2"/>
              </a:cxn>
              <a:cxn ang="0">
                <a:pos x="connsiteX3" y="connsiteY3"/>
              </a:cxn>
            </a:cxnLst>
            <a:rect l="l" t="t" r="r" b="b"/>
            <a:pathLst>
              <a:path w="1699677" h="573308">
                <a:moveTo>
                  <a:pt x="0" y="557933"/>
                </a:moveTo>
                <a:cubicBezTo>
                  <a:pt x="90813" y="595511"/>
                  <a:pt x="228617" y="561969"/>
                  <a:pt x="261376" y="481733"/>
                </a:cubicBezTo>
                <a:cubicBezTo>
                  <a:pt x="294135" y="401497"/>
                  <a:pt x="-43163" y="156578"/>
                  <a:pt x="196554" y="76516"/>
                </a:cubicBezTo>
                <a:cubicBezTo>
                  <a:pt x="436271" y="-3546"/>
                  <a:pt x="1192999" y="-2502"/>
                  <a:pt x="1699677" y="1360"/>
                </a:cubicBezTo>
              </a:path>
            </a:pathLst>
          </a:cu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sp>
        <p:nvSpPr>
          <p:cNvPr id="11" name="Freeform 10"/>
          <p:cNvSpPr/>
          <p:nvPr/>
        </p:nvSpPr>
        <p:spPr>
          <a:xfrm>
            <a:off x="5673836" y="1497922"/>
            <a:ext cx="1476520" cy="1126981"/>
          </a:xfrm>
          <a:custGeom>
            <a:avLst/>
            <a:gdLst>
              <a:gd name="connsiteX0" fmla="*/ 0 w 906780"/>
              <a:gd name="connsiteY0" fmla="*/ 927 h 557187"/>
              <a:gd name="connsiteX1" fmla="*/ 281940 w 906780"/>
              <a:gd name="connsiteY1" fmla="*/ 69507 h 557187"/>
              <a:gd name="connsiteX2" fmla="*/ 53340 w 906780"/>
              <a:gd name="connsiteY2" fmla="*/ 442887 h 557187"/>
              <a:gd name="connsiteX3" fmla="*/ 906780 w 906780"/>
              <a:gd name="connsiteY3" fmla="*/ 557187 h 557187"/>
            </a:gdLst>
            <a:ahLst/>
            <a:cxnLst>
              <a:cxn ang="0">
                <a:pos x="connsiteX0" y="connsiteY0"/>
              </a:cxn>
              <a:cxn ang="0">
                <a:pos x="connsiteX1" y="connsiteY1"/>
              </a:cxn>
              <a:cxn ang="0">
                <a:pos x="connsiteX2" y="connsiteY2"/>
              </a:cxn>
              <a:cxn ang="0">
                <a:pos x="connsiteX3" y="connsiteY3"/>
              </a:cxn>
            </a:cxnLst>
            <a:rect l="l" t="t" r="r" b="b"/>
            <a:pathLst>
              <a:path w="906780" h="557187">
                <a:moveTo>
                  <a:pt x="0" y="927"/>
                </a:moveTo>
                <a:cubicBezTo>
                  <a:pt x="136525" y="-1613"/>
                  <a:pt x="273050" y="-4153"/>
                  <a:pt x="281940" y="69507"/>
                </a:cubicBezTo>
                <a:cubicBezTo>
                  <a:pt x="290830" y="143167"/>
                  <a:pt x="-50800" y="361607"/>
                  <a:pt x="53340" y="442887"/>
                </a:cubicBezTo>
                <a:cubicBezTo>
                  <a:pt x="157480" y="524167"/>
                  <a:pt x="906780" y="557187"/>
                  <a:pt x="906780" y="557187"/>
                </a:cubicBezTo>
              </a:path>
            </a:pathLst>
          </a:cu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grpSp>
        <p:nvGrpSpPr>
          <p:cNvPr id="12" name="Group 11"/>
          <p:cNvGrpSpPr/>
          <p:nvPr/>
        </p:nvGrpSpPr>
        <p:grpSpPr>
          <a:xfrm>
            <a:off x="331235" y="1932173"/>
            <a:ext cx="3960663" cy="2922524"/>
            <a:chOff x="35496" y="699542"/>
            <a:chExt cx="3600400" cy="3069922"/>
          </a:xfrm>
        </p:grpSpPr>
        <p:sp>
          <p:nvSpPr>
            <p:cNvPr id="7" name="Oval 6"/>
            <p:cNvSpPr/>
            <p:nvPr/>
          </p:nvSpPr>
          <p:spPr>
            <a:xfrm>
              <a:off x="35496" y="699542"/>
              <a:ext cx="3600400" cy="3069922"/>
            </a:xfrm>
            <a:prstGeom prst="ellipse">
              <a:avLst/>
            </a:prstGeom>
            <a:solidFill>
              <a:schemeClr val="accent1">
                <a:lumMod val="40000"/>
                <a:lumOff val="6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 name="TextBox 3"/>
            <p:cNvSpPr txBox="1"/>
            <p:nvPr/>
          </p:nvSpPr>
          <p:spPr>
            <a:xfrm>
              <a:off x="1440675" y="1430192"/>
              <a:ext cx="1784293" cy="614268"/>
            </a:xfrm>
            <a:prstGeom prst="rect">
              <a:avLst/>
            </a:prstGeom>
            <a:noFill/>
          </p:spPr>
          <p:txBody>
            <a:bodyPr wrap="none" rtlCol="0">
              <a:spAutoFit/>
            </a:bodyPr>
            <a:lstStyle/>
            <a:p>
              <a:r>
                <a:rPr lang="en-US" sz="3200" b="1" dirty="0" err="1">
                  <a:solidFill>
                    <a:srgbClr val="7030A0"/>
                  </a:solidFill>
                  <a:latin typeface="Times New Roman" panose="02020603050405020304" pitchFamily="18" charset="0"/>
                  <a:cs typeface="Times New Roman" panose="02020603050405020304" pitchFamily="18" charset="0"/>
                </a:rPr>
                <a:t>Tỉ</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lệ</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thức</a:t>
              </a:r>
              <a:r>
                <a:rPr lang="en-US" sz="3200" b="1" dirty="0">
                  <a:solidFill>
                    <a:srgbClr val="7030A0"/>
                  </a:solidFill>
                  <a:latin typeface="Times New Roman" panose="02020603050405020304" pitchFamily="18" charset="0"/>
                  <a:cs typeface="Times New Roman" panose="02020603050405020304" pitchFamily="18" charset="0"/>
                </a:rPr>
                <a:t> -</a:t>
              </a:r>
            </a:p>
          </p:txBody>
        </p:sp>
        <p:sp>
          <p:nvSpPr>
            <p:cNvPr id="5" name="TextBox 4"/>
            <p:cNvSpPr txBox="1"/>
            <p:nvPr/>
          </p:nvSpPr>
          <p:spPr>
            <a:xfrm>
              <a:off x="1479166" y="1972473"/>
              <a:ext cx="2112650" cy="1131548"/>
            </a:xfrm>
            <a:prstGeom prst="rect">
              <a:avLst/>
            </a:prstGeom>
            <a:noFill/>
          </p:spPr>
          <p:txBody>
            <a:bodyPr wrap="square" rtlCol="0">
              <a:spAutoFit/>
            </a:bodyPr>
            <a:lstStyle/>
            <a:p>
              <a:r>
                <a:rPr lang="en-US" sz="3200" b="1" dirty="0" err="1">
                  <a:solidFill>
                    <a:srgbClr val="7030A0"/>
                  </a:solidFill>
                  <a:latin typeface="Times New Roman" panose="02020603050405020304" pitchFamily="18" charset="0"/>
                  <a:cs typeface="Times New Roman" panose="02020603050405020304" pitchFamily="18" charset="0"/>
                </a:rPr>
                <a:t>Dãy</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tỉ</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số</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bằng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nhau</a:t>
              </a:r>
              <a:endParaRPr lang="en-US" sz="3200" b="1" dirty="0">
                <a:solidFill>
                  <a:srgbClr val="7030A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295522" y="1761631"/>
              <a:ext cx="1229979" cy="1345126"/>
            </a:xfrm>
            <a:prstGeom prst="rect">
              <a:avLst/>
            </a:prstGeom>
          </p:spPr>
        </p:pic>
      </p:grpSp>
      <p:sp>
        <p:nvSpPr>
          <p:cNvPr id="15" name="TextBox 14"/>
          <p:cNvSpPr txBox="1"/>
          <p:nvPr/>
        </p:nvSpPr>
        <p:spPr>
          <a:xfrm>
            <a:off x="6201210" y="246877"/>
            <a:ext cx="1893467" cy="523220"/>
          </a:xfrm>
          <a:prstGeom prst="rect">
            <a:avLst/>
          </a:prstGeom>
          <a:noFill/>
        </p:spPr>
        <p:txBody>
          <a:bodyPr wrap="none" rtlCol="0">
            <a:spAutoFit/>
          </a:bodyPr>
          <a:lstStyle/>
          <a:p>
            <a:r>
              <a:rPr lang="en-US" sz="2800" b="1" dirty="0" err="1">
                <a:solidFill>
                  <a:prstClr val="black"/>
                </a:solidFill>
                <a:latin typeface="Times New Roman" panose="02020603050405020304" pitchFamily="18" charset="0"/>
                <a:cs typeface="Times New Roman" panose="02020603050405020304" pitchFamily="18" charset="0"/>
              </a:rPr>
              <a:t>Định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nghĩa</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879161" y="956267"/>
            <a:ext cx="1654620" cy="523220"/>
          </a:xfrm>
          <a:prstGeom prst="rect">
            <a:avLst/>
          </a:prstGeom>
          <a:noFill/>
        </p:spPr>
        <p:txBody>
          <a:bodyPr wrap="non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Tỉ</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lệ</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thức</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673836" y="1986779"/>
            <a:ext cx="1672253" cy="523220"/>
          </a:xfrm>
          <a:prstGeom prst="rect">
            <a:avLst/>
          </a:prstGeom>
          <a:noFill/>
        </p:spPr>
        <p:txBody>
          <a:bodyPr wrap="none" rtlCol="0">
            <a:spAutoFit/>
          </a:bodyPr>
          <a:lstStyle/>
          <a:p>
            <a:r>
              <a:rPr lang="en-US" sz="2800" b="1" dirty="0" err="1">
                <a:solidFill>
                  <a:prstClr val="black"/>
                </a:solidFill>
                <a:latin typeface="Times New Roman" panose="02020603050405020304" pitchFamily="18" charset="0"/>
                <a:cs typeface="Times New Roman" panose="02020603050405020304" pitchFamily="18" charset="0"/>
              </a:rPr>
              <a:t>Tính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chất</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811191" y="4569791"/>
            <a:ext cx="4032448"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Dãy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tỉ</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số</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bằng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nhau</a:t>
            </a:r>
            <a:endParaRPr lang="en-US" sz="2800" b="1" dirty="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Object 18"/>
              <p:cNvSpPr txBox="1"/>
              <p:nvPr/>
            </p:nvSpPr>
            <p:spPr>
              <a:xfrm>
                <a:off x="8085991" y="299573"/>
                <a:ext cx="1299169" cy="937690"/>
              </a:xfrm>
              <a:prstGeom prst="rect">
                <a:avLst/>
              </a:prstGeom>
              <a:solidFill>
                <a:schemeClr val="accent3">
                  <a:lumMod val="60000"/>
                  <a:lumOff val="40000"/>
                </a:schemeClr>
              </a:solidFill>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𝑑</m:t>
                          </m:r>
                        </m:den>
                      </m:f>
                    </m:oMath>
                  </m:oMathPara>
                </a14:m>
                <a:endParaRPr lang="en-US"/>
              </a:p>
            </p:txBody>
          </p:sp>
        </mc:Choice>
        <mc:Fallback xmlns="">
          <p:sp>
            <p:nvSpPr>
              <p:cNvPr id="19" name="Object 18"/>
              <p:cNvSpPr txBox="1">
                <a:spLocks noRot="1" noChangeAspect="1" noMove="1" noResize="1" noEditPoints="1" noAdjustHandles="1" noChangeArrowheads="1" noChangeShapeType="1" noTextEdit="1"/>
              </p:cNvSpPr>
              <p:nvPr/>
            </p:nvSpPr>
            <p:spPr>
              <a:xfrm>
                <a:off x="8085991" y="299573"/>
                <a:ext cx="1299169" cy="93769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Object 19"/>
              <p:cNvSpPr txBox="1"/>
              <p:nvPr/>
            </p:nvSpPr>
            <p:spPr>
              <a:xfrm>
                <a:off x="7289003" y="1978252"/>
                <a:ext cx="3034398" cy="1022463"/>
              </a:xfrm>
              <a:prstGeom prst="rect">
                <a:avLst/>
              </a:prstGeom>
              <a:solidFill>
                <a:schemeClr val="tx2">
                  <a:lumMod val="20000"/>
                  <a:lumOff val="80000"/>
                </a:schemeClr>
              </a:solidFill>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FF"/>
                              </a:solidFill>
                              <a:latin typeface="Cambria Math" panose="02040503050406030204" pitchFamily="18" charset="0"/>
                            </a:rPr>
                            <m:t>𝑎</m:t>
                          </m:r>
                        </m:num>
                        <m:den>
                          <m:r>
                            <a:rPr lang="en-US" i="1">
                              <a:solidFill>
                                <a:srgbClr val="FF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FF0000"/>
                              </a:solidFill>
                              <a:latin typeface="Cambria Math" panose="02040503050406030204" pitchFamily="18" charset="0"/>
                            </a:rPr>
                            <m:t>𝑐</m:t>
                          </m:r>
                        </m:num>
                        <m:den>
                          <m:r>
                            <a:rPr lang="en-US" i="1">
                              <a:solidFill>
                                <a:srgbClr val="0000FF"/>
                              </a:solidFill>
                              <a:latin typeface="Cambria Math" panose="02040503050406030204" pitchFamily="18" charset="0"/>
                            </a:rPr>
                            <m:t>𝑑</m:t>
                          </m:r>
                        </m:den>
                      </m:f>
                      <m:r>
                        <a:rPr lang="en-US" i="1">
                          <a:solidFill>
                            <a:srgbClr val="000000"/>
                          </a:solidFill>
                          <a:latin typeface="Cambria Math" panose="02040503050406030204" pitchFamily="18" charset="0"/>
                        </a:rPr>
                        <m:t>⇔</m:t>
                      </m:r>
                      <m:r>
                        <a:rPr lang="en-US" i="1">
                          <a:solidFill>
                            <a:srgbClr val="0000FF"/>
                          </a:solidFill>
                          <a:latin typeface="Cambria Math" panose="02040503050406030204" pitchFamily="18" charset="0"/>
                        </a:rPr>
                        <m:t>𝑎</m:t>
                      </m:r>
                      <m:r>
                        <a:rPr lang="en-US" i="1">
                          <a:solidFill>
                            <a:srgbClr val="0000FF"/>
                          </a:solidFill>
                          <a:latin typeface="Cambria Math" panose="02040503050406030204" pitchFamily="18" charset="0"/>
                        </a:rPr>
                        <m:t>.</m:t>
                      </m:r>
                      <m:r>
                        <a:rPr lang="en-US" i="1">
                          <a:solidFill>
                            <a:srgbClr val="0000FF"/>
                          </a:solidFill>
                          <a:latin typeface="Cambria Math" panose="02040503050406030204" pitchFamily="18" charset="0"/>
                        </a:rPr>
                        <m:t>𝑑</m:t>
                      </m:r>
                      <m:r>
                        <a:rPr lang="en-US" i="1">
                          <a:solidFill>
                            <a:srgbClr val="000000"/>
                          </a:solidFill>
                          <a:latin typeface="Cambria Math" panose="02040503050406030204" pitchFamily="18" charset="0"/>
                        </a:rPr>
                        <m:t>=</m:t>
                      </m:r>
                      <m:r>
                        <a:rPr lang="en-US" i="1">
                          <a:solidFill>
                            <a:srgbClr val="FF0000"/>
                          </a:solidFill>
                          <a:latin typeface="Cambria Math" panose="02040503050406030204" pitchFamily="18" charset="0"/>
                        </a:rPr>
                        <m:t>𝑏</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𝑐</m:t>
                      </m:r>
                    </m:oMath>
                  </m:oMathPara>
                </a14:m>
                <a:endParaRPr lang="en-US"/>
              </a:p>
            </p:txBody>
          </p:sp>
        </mc:Choice>
        <mc:Fallback xmlns="">
          <p:sp>
            <p:nvSpPr>
              <p:cNvPr id="20" name="Object 19"/>
              <p:cNvSpPr txBox="1">
                <a:spLocks noRot="1" noChangeAspect="1" noMove="1" noResize="1" noEditPoints="1" noAdjustHandles="1" noChangeArrowheads="1" noChangeShapeType="1" noTextEdit="1"/>
              </p:cNvSpPr>
              <p:nvPr/>
            </p:nvSpPr>
            <p:spPr>
              <a:xfrm>
                <a:off x="7289003" y="1978252"/>
                <a:ext cx="3034398" cy="102246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Object 20"/>
              <p:cNvSpPr txBox="1"/>
              <p:nvPr/>
            </p:nvSpPr>
            <p:spPr>
              <a:xfrm>
                <a:off x="11088555" y="1412777"/>
                <a:ext cx="990600" cy="929217"/>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FF"/>
                              </a:solidFill>
                              <a:latin typeface="Cambria Math" panose="02040503050406030204" pitchFamily="18" charset="0"/>
                            </a:rPr>
                            <m:t>𝑎</m:t>
                          </m:r>
                        </m:num>
                        <m:den>
                          <m:r>
                            <a:rPr lang="en-US" i="1">
                              <a:solidFill>
                                <a:srgbClr val="FF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FF0000"/>
                              </a:solidFill>
                              <a:latin typeface="Cambria Math" panose="02040503050406030204" pitchFamily="18" charset="0"/>
                            </a:rPr>
                            <m:t>𝑐</m:t>
                          </m:r>
                        </m:num>
                        <m:den>
                          <m:r>
                            <a:rPr lang="en-US" i="1">
                              <a:solidFill>
                                <a:srgbClr val="0000FF"/>
                              </a:solidFill>
                              <a:latin typeface="Cambria Math" panose="02040503050406030204" pitchFamily="18" charset="0"/>
                            </a:rPr>
                            <m:t>𝑑</m:t>
                          </m:r>
                        </m:den>
                      </m:f>
                    </m:oMath>
                  </m:oMathPara>
                </a14:m>
                <a:endParaRPr lang="en-US"/>
              </a:p>
            </p:txBody>
          </p:sp>
        </mc:Choice>
        <mc:Fallback xmlns="">
          <p:sp>
            <p:nvSpPr>
              <p:cNvPr id="21" name="Object 20"/>
              <p:cNvSpPr txBox="1">
                <a:spLocks noRot="1" noChangeAspect="1" noMove="1" noResize="1" noEditPoints="1" noAdjustHandles="1" noChangeArrowheads="1" noChangeShapeType="1" noTextEdit="1"/>
              </p:cNvSpPr>
              <p:nvPr/>
            </p:nvSpPr>
            <p:spPr>
              <a:xfrm>
                <a:off x="11088555" y="1412777"/>
                <a:ext cx="990600" cy="92921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Object 21"/>
              <p:cNvSpPr txBox="1"/>
              <p:nvPr/>
            </p:nvSpPr>
            <p:spPr>
              <a:xfrm>
                <a:off x="11088555" y="2372884"/>
                <a:ext cx="990600" cy="929217"/>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FF"/>
                              </a:solidFill>
                              <a:latin typeface="Cambria Math" panose="02040503050406030204" pitchFamily="18" charset="0"/>
                            </a:rPr>
                            <m:t>𝑎</m:t>
                          </m:r>
                        </m:num>
                        <m:den>
                          <m:r>
                            <a:rPr lang="en-US" i="1">
                              <a:solidFill>
                                <a:srgbClr val="FF0000"/>
                              </a:solidFill>
                              <a:latin typeface="Cambria Math" panose="02040503050406030204" pitchFamily="18" charset="0"/>
                            </a:rPr>
                            <m:t>𝑐</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FF0000"/>
                              </a:solidFill>
                              <a:latin typeface="Cambria Math" panose="02040503050406030204" pitchFamily="18" charset="0"/>
                            </a:rPr>
                            <m:t>𝑏</m:t>
                          </m:r>
                        </m:num>
                        <m:den>
                          <m:r>
                            <a:rPr lang="en-US" i="1">
                              <a:solidFill>
                                <a:srgbClr val="0000FF"/>
                              </a:solidFill>
                              <a:latin typeface="Cambria Math" panose="02040503050406030204" pitchFamily="18" charset="0"/>
                            </a:rPr>
                            <m:t>𝑑</m:t>
                          </m:r>
                        </m:den>
                      </m:f>
                    </m:oMath>
                  </m:oMathPara>
                </a14:m>
                <a:endParaRPr lang="en-US"/>
              </a:p>
            </p:txBody>
          </p:sp>
        </mc:Choice>
        <mc:Fallback xmlns="">
          <p:sp>
            <p:nvSpPr>
              <p:cNvPr id="22" name="Object 21"/>
              <p:cNvSpPr txBox="1">
                <a:spLocks noRot="1" noChangeAspect="1" noMove="1" noResize="1" noEditPoints="1" noAdjustHandles="1" noChangeArrowheads="1" noChangeShapeType="1" noTextEdit="1"/>
              </p:cNvSpPr>
              <p:nvPr/>
            </p:nvSpPr>
            <p:spPr>
              <a:xfrm>
                <a:off x="11088555" y="2372884"/>
                <a:ext cx="990600" cy="92921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Object 22"/>
              <p:cNvSpPr txBox="1"/>
              <p:nvPr/>
            </p:nvSpPr>
            <p:spPr>
              <a:xfrm>
                <a:off x="11058061" y="3332990"/>
                <a:ext cx="990600" cy="929217"/>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FF"/>
                              </a:solidFill>
                              <a:latin typeface="Cambria Math" panose="02040503050406030204" pitchFamily="18" charset="0"/>
                            </a:rPr>
                            <m:t>𝑑</m:t>
                          </m:r>
                        </m:num>
                        <m:den>
                          <m:r>
                            <a:rPr lang="en-US" i="1">
                              <a:solidFill>
                                <a:srgbClr val="FF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FF0000"/>
                              </a:solidFill>
                              <a:latin typeface="Cambria Math" panose="02040503050406030204" pitchFamily="18" charset="0"/>
                            </a:rPr>
                            <m:t>𝑐</m:t>
                          </m:r>
                        </m:num>
                        <m:den>
                          <m:r>
                            <a:rPr lang="en-US" i="1">
                              <a:solidFill>
                                <a:srgbClr val="0000FF"/>
                              </a:solidFill>
                              <a:latin typeface="Cambria Math" panose="02040503050406030204" pitchFamily="18" charset="0"/>
                            </a:rPr>
                            <m:t>𝑎</m:t>
                          </m:r>
                        </m:den>
                      </m:f>
                    </m:oMath>
                  </m:oMathPara>
                </a14:m>
                <a:endParaRPr lang="en-US"/>
              </a:p>
            </p:txBody>
          </p:sp>
        </mc:Choice>
        <mc:Fallback xmlns="">
          <p:sp>
            <p:nvSpPr>
              <p:cNvPr id="23" name="Object 22"/>
              <p:cNvSpPr txBox="1">
                <a:spLocks noRot="1" noChangeAspect="1" noMove="1" noResize="1" noEditPoints="1" noAdjustHandles="1" noChangeArrowheads="1" noChangeShapeType="1" noTextEdit="1"/>
              </p:cNvSpPr>
              <p:nvPr/>
            </p:nvSpPr>
            <p:spPr>
              <a:xfrm>
                <a:off x="11058061" y="3332990"/>
                <a:ext cx="990600" cy="92921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Object 23"/>
              <p:cNvSpPr txBox="1"/>
              <p:nvPr/>
            </p:nvSpPr>
            <p:spPr>
              <a:xfrm>
                <a:off x="11088555" y="4293097"/>
                <a:ext cx="990600" cy="929217"/>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FF"/>
                              </a:solidFill>
                              <a:latin typeface="Cambria Math" panose="02040503050406030204" pitchFamily="18" charset="0"/>
                            </a:rPr>
                            <m:t>𝑑</m:t>
                          </m:r>
                        </m:num>
                        <m:den>
                          <m:r>
                            <a:rPr lang="en-US" i="1">
                              <a:solidFill>
                                <a:srgbClr val="FF0000"/>
                              </a:solidFill>
                              <a:latin typeface="Cambria Math" panose="02040503050406030204" pitchFamily="18" charset="0"/>
                            </a:rPr>
                            <m:t>𝑐</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FF0000"/>
                              </a:solidFill>
                              <a:latin typeface="Cambria Math" panose="02040503050406030204" pitchFamily="18" charset="0"/>
                            </a:rPr>
                            <m:t>𝑏</m:t>
                          </m:r>
                        </m:num>
                        <m:den>
                          <m:r>
                            <a:rPr lang="en-US" i="1">
                              <a:solidFill>
                                <a:srgbClr val="0000FF"/>
                              </a:solidFill>
                              <a:latin typeface="Cambria Math" panose="02040503050406030204" pitchFamily="18" charset="0"/>
                            </a:rPr>
                            <m:t>𝑎</m:t>
                          </m:r>
                        </m:den>
                      </m:f>
                    </m:oMath>
                  </m:oMathPara>
                </a14:m>
                <a:endParaRPr lang="en-US"/>
              </a:p>
            </p:txBody>
          </p:sp>
        </mc:Choice>
        <mc:Fallback xmlns="">
          <p:sp>
            <p:nvSpPr>
              <p:cNvPr id="24" name="Object 23"/>
              <p:cNvSpPr txBox="1">
                <a:spLocks noRot="1" noChangeAspect="1" noMove="1" noResize="1" noEditPoints="1" noAdjustHandles="1" noChangeArrowheads="1" noChangeShapeType="1" noTextEdit="1"/>
              </p:cNvSpPr>
              <p:nvPr/>
            </p:nvSpPr>
            <p:spPr>
              <a:xfrm>
                <a:off x="11088555" y="4293097"/>
                <a:ext cx="990600" cy="929217"/>
              </a:xfrm>
              <a:prstGeom prst="rect">
                <a:avLst/>
              </a:prstGeom>
              <a:blipFill>
                <a:blip r:embed="rId8"/>
                <a:stretch>
                  <a:fillRect/>
                </a:stretch>
              </a:blipFill>
            </p:spPr>
            <p:txBody>
              <a:bodyPr/>
              <a:lstStyle/>
              <a:p>
                <a:r>
                  <a:rPr lang="en-US">
                    <a:noFill/>
                  </a:rPr>
                  <a:t> </a:t>
                </a:r>
              </a:p>
            </p:txBody>
          </p:sp>
        </mc:Fallback>
      </mc:AlternateContent>
      <p:sp>
        <p:nvSpPr>
          <p:cNvPr id="26" name="Freeform 25"/>
          <p:cNvSpPr/>
          <p:nvPr/>
        </p:nvSpPr>
        <p:spPr>
          <a:xfrm>
            <a:off x="10320193" y="1862836"/>
            <a:ext cx="791153" cy="443683"/>
          </a:xfrm>
          <a:custGeom>
            <a:avLst/>
            <a:gdLst>
              <a:gd name="connsiteX0" fmla="*/ 1083 w 593365"/>
              <a:gd name="connsiteY0" fmla="*/ 275809 h 332762"/>
              <a:gd name="connsiteX1" fmla="*/ 53038 w 593365"/>
              <a:gd name="connsiteY1" fmla="*/ 317373 h 332762"/>
              <a:gd name="connsiteX2" fmla="*/ 343983 w 593365"/>
              <a:gd name="connsiteY2" fmla="*/ 47209 h 332762"/>
              <a:gd name="connsiteX3" fmla="*/ 593365 w 593365"/>
              <a:gd name="connsiteY3" fmla="*/ 36818 h 332762"/>
            </a:gdLst>
            <a:ahLst/>
            <a:cxnLst>
              <a:cxn ang="0">
                <a:pos x="connsiteX0" y="connsiteY0"/>
              </a:cxn>
              <a:cxn ang="0">
                <a:pos x="connsiteX1" y="connsiteY1"/>
              </a:cxn>
              <a:cxn ang="0">
                <a:pos x="connsiteX2" y="connsiteY2"/>
              </a:cxn>
              <a:cxn ang="0">
                <a:pos x="connsiteX3" y="connsiteY3"/>
              </a:cxn>
            </a:cxnLst>
            <a:rect l="l" t="t" r="r" b="b"/>
            <a:pathLst>
              <a:path w="593365" h="332762">
                <a:moveTo>
                  <a:pt x="1083" y="275809"/>
                </a:moveTo>
                <a:cubicBezTo>
                  <a:pt x="-1515" y="315641"/>
                  <a:pt x="-4112" y="355473"/>
                  <a:pt x="53038" y="317373"/>
                </a:cubicBezTo>
                <a:cubicBezTo>
                  <a:pt x="110188" y="279273"/>
                  <a:pt x="253929" y="93968"/>
                  <a:pt x="343983" y="47209"/>
                </a:cubicBezTo>
                <a:cubicBezTo>
                  <a:pt x="434038" y="450"/>
                  <a:pt x="548338" y="-25527"/>
                  <a:pt x="593365" y="36818"/>
                </a:cubicBezTo>
              </a:path>
            </a:pathLst>
          </a:custGeom>
          <a:ln w="1905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sp>
        <p:nvSpPr>
          <p:cNvPr id="29" name="Freeform 28"/>
          <p:cNvSpPr/>
          <p:nvPr/>
        </p:nvSpPr>
        <p:spPr>
          <a:xfrm>
            <a:off x="10322560" y="2349112"/>
            <a:ext cx="812800" cy="556649"/>
          </a:xfrm>
          <a:custGeom>
            <a:avLst/>
            <a:gdLst>
              <a:gd name="connsiteX0" fmla="*/ 0 w 609600"/>
              <a:gd name="connsiteY0" fmla="*/ 173647 h 417487"/>
              <a:gd name="connsiteX1" fmla="*/ 228600 w 609600"/>
              <a:gd name="connsiteY1" fmla="*/ 6007 h 417487"/>
              <a:gd name="connsiteX2" fmla="*/ 411480 w 609600"/>
              <a:gd name="connsiteY2" fmla="*/ 364147 h 417487"/>
              <a:gd name="connsiteX3" fmla="*/ 609600 w 609600"/>
              <a:gd name="connsiteY3" fmla="*/ 417487 h 417487"/>
            </a:gdLst>
            <a:ahLst/>
            <a:cxnLst>
              <a:cxn ang="0">
                <a:pos x="connsiteX0" y="connsiteY0"/>
              </a:cxn>
              <a:cxn ang="0">
                <a:pos x="connsiteX1" y="connsiteY1"/>
              </a:cxn>
              <a:cxn ang="0">
                <a:pos x="connsiteX2" y="connsiteY2"/>
              </a:cxn>
              <a:cxn ang="0">
                <a:pos x="connsiteX3" y="connsiteY3"/>
              </a:cxn>
            </a:cxnLst>
            <a:rect l="l" t="t" r="r" b="b"/>
            <a:pathLst>
              <a:path w="609600" h="417487">
                <a:moveTo>
                  <a:pt x="0" y="173647"/>
                </a:moveTo>
                <a:cubicBezTo>
                  <a:pt x="80010" y="73952"/>
                  <a:pt x="160020" y="-25743"/>
                  <a:pt x="228600" y="6007"/>
                </a:cubicBezTo>
                <a:cubicBezTo>
                  <a:pt x="297180" y="37757"/>
                  <a:pt x="347980" y="295567"/>
                  <a:pt x="411480" y="364147"/>
                </a:cubicBezTo>
                <a:cubicBezTo>
                  <a:pt x="474980" y="432727"/>
                  <a:pt x="581660" y="402247"/>
                  <a:pt x="609600" y="417487"/>
                </a:cubicBezTo>
              </a:path>
            </a:pathLst>
          </a:custGeom>
          <a:ln w="1905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sp>
        <p:nvSpPr>
          <p:cNvPr id="31" name="Freeform 30"/>
          <p:cNvSpPr/>
          <p:nvPr/>
        </p:nvSpPr>
        <p:spPr>
          <a:xfrm>
            <a:off x="10322560" y="2566680"/>
            <a:ext cx="792480" cy="1243320"/>
          </a:xfrm>
          <a:custGeom>
            <a:avLst/>
            <a:gdLst>
              <a:gd name="connsiteX0" fmla="*/ 0 w 594360"/>
              <a:gd name="connsiteY0" fmla="*/ 101910 h 932490"/>
              <a:gd name="connsiteX1" fmla="*/ 205740 w 594360"/>
              <a:gd name="connsiteY1" fmla="*/ 48570 h 932490"/>
              <a:gd name="connsiteX2" fmla="*/ 243840 w 594360"/>
              <a:gd name="connsiteY2" fmla="*/ 711510 h 932490"/>
              <a:gd name="connsiteX3" fmla="*/ 594360 w 594360"/>
              <a:gd name="connsiteY3" fmla="*/ 932490 h 932490"/>
            </a:gdLst>
            <a:ahLst/>
            <a:cxnLst>
              <a:cxn ang="0">
                <a:pos x="connsiteX0" y="connsiteY0"/>
              </a:cxn>
              <a:cxn ang="0">
                <a:pos x="connsiteX1" y="connsiteY1"/>
              </a:cxn>
              <a:cxn ang="0">
                <a:pos x="connsiteX2" y="connsiteY2"/>
              </a:cxn>
              <a:cxn ang="0">
                <a:pos x="connsiteX3" y="connsiteY3"/>
              </a:cxn>
            </a:cxnLst>
            <a:rect l="l" t="t" r="r" b="b"/>
            <a:pathLst>
              <a:path w="594360" h="932490">
                <a:moveTo>
                  <a:pt x="0" y="101910"/>
                </a:moveTo>
                <a:cubicBezTo>
                  <a:pt x="82550" y="24440"/>
                  <a:pt x="165100" y="-53030"/>
                  <a:pt x="205740" y="48570"/>
                </a:cubicBezTo>
                <a:cubicBezTo>
                  <a:pt x="246380" y="150170"/>
                  <a:pt x="179070" y="564190"/>
                  <a:pt x="243840" y="711510"/>
                </a:cubicBezTo>
                <a:cubicBezTo>
                  <a:pt x="308610" y="858830"/>
                  <a:pt x="451485" y="895660"/>
                  <a:pt x="594360" y="932490"/>
                </a:cubicBezTo>
              </a:path>
            </a:pathLst>
          </a:custGeom>
          <a:ln w="1905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sp>
        <p:nvSpPr>
          <p:cNvPr id="32" name="Freeform 31"/>
          <p:cNvSpPr/>
          <p:nvPr/>
        </p:nvSpPr>
        <p:spPr>
          <a:xfrm>
            <a:off x="10205504" y="2844800"/>
            <a:ext cx="868897" cy="1940560"/>
          </a:xfrm>
          <a:custGeom>
            <a:avLst/>
            <a:gdLst>
              <a:gd name="connsiteX0" fmla="*/ 80173 w 651673"/>
              <a:gd name="connsiteY0" fmla="*/ 0 h 1455420"/>
              <a:gd name="connsiteX1" fmla="*/ 156373 w 651673"/>
              <a:gd name="connsiteY1" fmla="*/ 205740 h 1455420"/>
              <a:gd name="connsiteX2" fmla="*/ 19213 w 651673"/>
              <a:gd name="connsiteY2" fmla="*/ 1036320 h 1455420"/>
              <a:gd name="connsiteX3" fmla="*/ 651673 w 651673"/>
              <a:gd name="connsiteY3" fmla="*/ 1455420 h 1455420"/>
            </a:gdLst>
            <a:ahLst/>
            <a:cxnLst>
              <a:cxn ang="0">
                <a:pos x="connsiteX0" y="connsiteY0"/>
              </a:cxn>
              <a:cxn ang="0">
                <a:pos x="connsiteX1" y="connsiteY1"/>
              </a:cxn>
              <a:cxn ang="0">
                <a:pos x="connsiteX2" y="connsiteY2"/>
              </a:cxn>
              <a:cxn ang="0">
                <a:pos x="connsiteX3" y="connsiteY3"/>
              </a:cxn>
            </a:cxnLst>
            <a:rect l="l" t="t" r="r" b="b"/>
            <a:pathLst>
              <a:path w="651673" h="1455420">
                <a:moveTo>
                  <a:pt x="80173" y="0"/>
                </a:moveTo>
                <a:cubicBezTo>
                  <a:pt x="123353" y="16510"/>
                  <a:pt x="166533" y="33020"/>
                  <a:pt x="156373" y="205740"/>
                </a:cubicBezTo>
                <a:cubicBezTo>
                  <a:pt x="146213" y="378460"/>
                  <a:pt x="-63337" y="828040"/>
                  <a:pt x="19213" y="1036320"/>
                </a:cubicBezTo>
                <a:cubicBezTo>
                  <a:pt x="101763" y="1244600"/>
                  <a:pt x="651673" y="1455420"/>
                  <a:pt x="651673" y="1455420"/>
                </a:cubicBezTo>
              </a:path>
            </a:pathLst>
          </a:custGeom>
          <a:ln w="1905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sp>
        <p:nvSpPr>
          <p:cNvPr id="25" name="Freeform 10">
            <a:extLst>
              <a:ext uri="{FF2B5EF4-FFF2-40B4-BE49-F238E27FC236}">
                <a16:creationId xmlns:a16="http://schemas.microsoft.com/office/drawing/2014/main" id="{E4B3FDCD-5242-4D60-A3BE-37324B95E2F5}"/>
              </a:ext>
            </a:extLst>
          </p:cNvPr>
          <p:cNvSpPr/>
          <p:nvPr/>
        </p:nvSpPr>
        <p:spPr>
          <a:xfrm>
            <a:off x="5827601" y="5222314"/>
            <a:ext cx="541034" cy="1099285"/>
          </a:xfrm>
          <a:custGeom>
            <a:avLst/>
            <a:gdLst>
              <a:gd name="connsiteX0" fmla="*/ 0 w 906780"/>
              <a:gd name="connsiteY0" fmla="*/ 927 h 557187"/>
              <a:gd name="connsiteX1" fmla="*/ 281940 w 906780"/>
              <a:gd name="connsiteY1" fmla="*/ 69507 h 557187"/>
              <a:gd name="connsiteX2" fmla="*/ 53340 w 906780"/>
              <a:gd name="connsiteY2" fmla="*/ 442887 h 557187"/>
              <a:gd name="connsiteX3" fmla="*/ 906780 w 906780"/>
              <a:gd name="connsiteY3" fmla="*/ 557187 h 557187"/>
            </a:gdLst>
            <a:ahLst/>
            <a:cxnLst>
              <a:cxn ang="0">
                <a:pos x="connsiteX0" y="connsiteY0"/>
              </a:cxn>
              <a:cxn ang="0">
                <a:pos x="connsiteX1" y="connsiteY1"/>
              </a:cxn>
              <a:cxn ang="0">
                <a:pos x="connsiteX2" y="connsiteY2"/>
              </a:cxn>
              <a:cxn ang="0">
                <a:pos x="connsiteX3" y="connsiteY3"/>
              </a:cxn>
            </a:cxnLst>
            <a:rect l="l" t="t" r="r" b="b"/>
            <a:pathLst>
              <a:path w="906780" h="557187">
                <a:moveTo>
                  <a:pt x="0" y="927"/>
                </a:moveTo>
                <a:cubicBezTo>
                  <a:pt x="136525" y="-1613"/>
                  <a:pt x="273050" y="-4153"/>
                  <a:pt x="281940" y="69507"/>
                </a:cubicBezTo>
                <a:cubicBezTo>
                  <a:pt x="290830" y="143167"/>
                  <a:pt x="-50800" y="361607"/>
                  <a:pt x="53340" y="442887"/>
                </a:cubicBezTo>
                <a:cubicBezTo>
                  <a:pt x="157480" y="524167"/>
                  <a:pt x="906780" y="557187"/>
                  <a:pt x="906780" y="557187"/>
                </a:cubicBezTo>
              </a:path>
            </a:pathLst>
          </a:custGeom>
          <a:ln w="28575">
            <a:solidFill>
              <a:schemeClr val="tx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mc:AlternateContent xmlns:mc="http://schemas.openxmlformats.org/markup-compatibility/2006" xmlns:a14="http://schemas.microsoft.com/office/drawing/2010/main">
        <mc:Choice Requires="a14">
          <p:sp>
            <p:nvSpPr>
              <p:cNvPr id="2" name="Object 1">
                <a:extLst>
                  <a:ext uri="{FF2B5EF4-FFF2-40B4-BE49-F238E27FC236}">
                    <a16:creationId xmlns:a16="http://schemas.microsoft.com/office/drawing/2014/main" id="{6503E461-2C70-4D2C-9A18-299D90EC2B0E}"/>
                  </a:ext>
                </a:extLst>
              </p:cNvPr>
              <p:cNvSpPr txBox="1"/>
              <p:nvPr/>
            </p:nvSpPr>
            <p:spPr>
              <a:xfrm>
                <a:off x="6618271" y="5033030"/>
                <a:ext cx="3410690" cy="929216"/>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𝑎</m:t>
                          </m:r>
                        </m:num>
                        <m:den>
                          <m:r>
                            <a:rPr lang="en-US" i="1">
                              <a:solidFill>
                                <a:srgbClr val="FF0000"/>
                              </a:solidFill>
                              <a:latin typeface="Cambria Math" panose="02040503050406030204" pitchFamily="18" charset="0"/>
                            </a:rPr>
                            <m:t>𝑏</m:t>
                          </m:r>
                        </m:den>
                      </m:f>
                      <m:r>
                        <a:rPr lang="en-US" i="1">
                          <a:solidFill>
                            <a:srgbClr val="FF0000"/>
                          </a:solidFill>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𝑐</m:t>
                          </m:r>
                        </m:num>
                        <m:den>
                          <m:r>
                            <a:rPr lang="en-US" i="1">
                              <a:solidFill>
                                <a:srgbClr val="FF0000"/>
                              </a:solidFill>
                              <a:latin typeface="Cambria Math" panose="02040503050406030204" pitchFamily="18" charset="0"/>
                            </a:rPr>
                            <m:t>𝑑</m:t>
                          </m:r>
                        </m:den>
                      </m:f>
                      <m:r>
                        <a:rPr lang="en-US" i="1">
                          <a:solidFill>
                            <a:srgbClr val="FF0000"/>
                          </a:solidFill>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𝑎</m:t>
                          </m:r>
                          <m:r>
                            <a:rPr lang="en-US" i="1">
                              <a:solidFill>
                                <a:srgbClr val="0000FF"/>
                              </a:solidFill>
                              <a:latin typeface="Cambria Math" panose="02040503050406030204" pitchFamily="18" charset="0"/>
                            </a:rPr>
                            <m:t>+</m:t>
                          </m:r>
                          <m:r>
                            <a:rPr lang="en-US" i="1">
                              <a:solidFill>
                                <a:srgbClr val="FF0000"/>
                              </a:solidFill>
                              <a:latin typeface="Cambria Math" panose="02040503050406030204" pitchFamily="18" charset="0"/>
                            </a:rPr>
                            <m:t>𝑐</m:t>
                          </m:r>
                        </m:num>
                        <m:den>
                          <m:r>
                            <a:rPr lang="en-US" i="1">
                              <a:solidFill>
                                <a:srgbClr val="FF0000"/>
                              </a:solidFill>
                              <a:latin typeface="Cambria Math" panose="02040503050406030204" pitchFamily="18" charset="0"/>
                            </a:rPr>
                            <m:t>𝑏</m:t>
                          </m:r>
                          <m:r>
                            <a:rPr lang="en-US" i="1">
                              <a:solidFill>
                                <a:srgbClr val="0000FF"/>
                              </a:solidFill>
                              <a:latin typeface="Cambria Math" panose="02040503050406030204" pitchFamily="18" charset="0"/>
                            </a:rPr>
                            <m:t>+</m:t>
                          </m:r>
                          <m:r>
                            <a:rPr lang="en-US" i="1">
                              <a:solidFill>
                                <a:srgbClr val="FF0000"/>
                              </a:solidFill>
                              <a:latin typeface="Cambria Math" panose="02040503050406030204" pitchFamily="18" charset="0"/>
                            </a:rPr>
                            <m:t>𝑑</m:t>
                          </m:r>
                        </m:den>
                      </m:f>
                      <m:r>
                        <a:rPr lang="en-US" i="1">
                          <a:solidFill>
                            <a:srgbClr val="FF0000"/>
                          </a:solidFill>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𝑎</m:t>
                          </m:r>
                          <m:r>
                            <a:rPr lang="en-US" i="1">
                              <a:solidFill>
                                <a:srgbClr val="008000"/>
                              </a:solidFill>
                              <a:latin typeface="Cambria Math" panose="02040503050406030204" pitchFamily="18" charset="0"/>
                            </a:rPr>
                            <m:t>−</m:t>
                          </m:r>
                          <m:r>
                            <a:rPr lang="en-US" i="1">
                              <a:solidFill>
                                <a:srgbClr val="FF0000"/>
                              </a:solidFill>
                              <a:latin typeface="Cambria Math" panose="02040503050406030204" pitchFamily="18" charset="0"/>
                            </a:rPr>
                            <m:t>𝑐</m:t>
                          </m:r>
                        </m:num>
                        <m:den>
                          <m:r>
                            <a:rPr lang="en-US" i="1">
                              <a:solidFill>
                                <a:srgbClr val="FF0000"/>
                              </a:solidFill>
                              <a:latin typeface="Cambria Math" panose="02040503050406030204" pitchFamily="18" charset="0"/>
                            </a:rPr>
                            <m:t>𝑏</m:t>
                          </m:r>
                          <m:r>
                            <a:rPr lang="en-US" i="1">
                              <a:solidFill>
                                <a:srgbClr val="008000"/>
                              </a:solidFill>
                              <a:latin typeface="Cambria Math" panose="02040503050406030204" pitchFamily="18" charset="0"/>
                            </a:rPr>
                            <m:t>−</m:t>
                          </m:r>
                          <m:r>
                            <a:rPr lang="en-US" i="1">
                              <a:solidFill>
                                <a:srgbClr val="FF0000"/>
                              </a:solidFill>
                              <a:latin typeface="Cambria Math" panose="02040503050406030204" pitchFamily="18" charset="0"/>
                            </a:rPr>
                            <m:t>𝑑</m:t>
                          </m:r>
                        </m:den>
                      </m:f>
                      <m:r>
                        <m:rPr>
                          <m:nor/>
                        </m:rPr>
                        <a:rPr lang="en-US" i="0">
                          <a:solidFill>
                            <a:srgbClr val="FF0000"/>
                          </a:solidFill>
                          <a:latin typeface="Cambria Math" panose="02040503050406030204" pitchFamily="18" charset="0"/>
                        </a:rPr>
                        <m:t>    </m:t>
                      </m:r>
                    </m:oMath>
                  </m:oMathPara>
                </a14:m>
                <a:endParaRPr lang="en-US"/>
              </a:p>
            </p:txBody>
          </p:sp>
        </mc:Choice>
        <mc:Fallback xmlns="">
          <p:sp>
            <p:nvSpPr>
              <p:cNvPr id="2" name="Object 1">
                <a:extLst>
                  <a:ext uri="{FF2B5EF4-FFF2-40B4-BE49-F238E27FC236}">
                    <a16:creationId xmlns:a16="http://schemas.microsoft.com/office/drawing/2014/main" id="{6503E461-2C70-4D2C-9A18-299D90EC2B0E}"/>
                  </a:ext>
                </a:extLst>
              </p:cNvPr>
              <p:cNvSpPr txBox="1">
                <a:spLocks noRot="1" noChangeAspect="1" noMove="1" noResize="1" noEditPoints="1" noAdjustHandles="1" noChangeArrowheads="1" noChangeShapeType="1" noTextEdit="1"/>
              </p:cNvSpPr>
              <p:nvPr/>
            </p:nvSpPr>
            <p:spPr>
              <a:xfrm>
                <a:off x="6618271" y="5033030"/>
                <a:ext cx="3410690" cy="929216"/>
              </a:xfrm>
              <a:prstGeom prst="rect">
                <a:avLst/>
              </a:prstGeom>
              <a:blipFill>
                <a:blip r:embed="rId9"/>
                <a:stretch>
                  <a:fillRect/>
                </a:stretch>
              </a:blipFill>
            </p:spPr>
            <p:txBody>
              <a:bodyPr/>
              <a:lstStyle/>
              <a:p>
                <a:r>
                  <a:rPr lang="en-US">
                    <a:noFill/>
                  </a:rPr>
                  <a:t> </a:t>
                </a:r>
              </a:p>
            </p:txBody>
          </p:sp>
        </mc:Fallback>
      </mc:AlternateContent>
      <p:grpSp>
        <p:nvGrpSpPr>
          <p:cNvPr id="27" name="Group 26">
            <a:extLst>
              <a:ext uri="{FF2B5EF4-FFF2-40B4-BE49-F238E27FC236}">
                <a16:creationId xmlns:a16="http://schemas.microsoft.com/office/drawing/2014/main" id="{8732E607-E33C-4893-A03D-E6411F6849D7}"/>
              </a:ext>
            </a:extLst>
          </p:cNvPr>
          <p:cNvGrpSpPr/>
          <p:nvPr/>
        </p:nvGrpSpPr>
        <p:grpSpPr>
          <a:xfrm>
            <a:off x="6600526" y="5880023"/>
            <a:ext cx="5372070" cy="1042338"/>
            <a:chOff x="1605803" y="3974453"/>
            <a:chExt cx="6501606" cy="1368659"/>
          </a:xfrm>
        </p:grpSpPr>
        <mc:AlternateContent xmlns:mc="http://schemas.openxmlformats.org/markup-compatibility/2006" xmlns:a14="http://schemas.microsoft.com/office/drawing/2010/main">
          <mc:Choice Requires="a14">
            <p:sp>
              <p:nvSpPr>
                <p:cNvPr id="28" name="Object 97">
                  <a:extLst>
                    <a:ext uri="{FF2B5EF4-FFF2-40B4-BE49-F238E27FC236}">
                      <a16:creationId xmlns:a16="http://schemas.microsoft.com/office/drawing/2014/main" id="{79DF8D09-ACE3-40E0-A9C9-3D6D32B2D675}"/>
                    </a:ext>
                  </a:extLst>
                </p:cNvPr>
                <p:cNvSpPr txBox="1"/>
                <p:nvPr/>
              </p:nvSpPr>
              <p:spPr bwMode="auto">
                <a:xfrm>
                  <a:off x="1605803" y="4159491"/>
                  <a:ext cx="6177374" cy="118204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FF00FF"/>
                                </a:solidFill>
                                <a:latin typeface="Cambria Math" panose="02040503050406030204" pitchFamily="18" charset="0"/>
                              </a:rPr>
                            </m:ctrlPr>
                          </m:fPr>
                          <m:num>
                            <m:r>
                              <a:rPr lang="en-US" i="1">
                                <a:solidFill>
                                  <a:srgbClr val="FF00FF"/>
                                </a:solidFill>
                                <a:latin typeface="Cambria Math" panose="02040503050406030204" pitchFamily="18" charset="0"/>
                              </a:rPr>
                              <m:t>𝑎</m:t>
                            </m:r>
                          </m:num>
                          <m:den>
                            <m:r>
                              <a:rPr lang="en-US" i="1">
                                <a:solidFill>
                                  <a:srgbClr val="FF00FF"/>
                                </a:solidFill>
                                <a:latin typeface="Cambria Math" panose="02040503050406030204" pitchFamily="18" charset="0"/>
                              </a:rPr>
                              <m:t>𝑏</m:t>
                            </m:r>
                          </m:den>
                        </m:f>
                        <m:r>
                          <a:rPr lang="en-US" i="1">
                            <a:solidFill>
                              <a:srgbClr val="FF00FF"/>
                            </a:solidFill>
                            <a:latin typeface="Cambria Math" panose="02040503050406030204" pitchFamily="18" charset="0"/>
                          </a:rPr>
                          <m:t>=</m:t>
                        </m:r>
                        <m:f>
                          <m:fPr>
                            <m:ctrlPr>
                              <a:rPr lang="en-US" i="1">
                                <a:solidFill>
                                  <a:srgbClr val="FF00FF"/>
                                </a:solidFill>
                                <a:latin typeface="Cambria Math" panose="02040503050406030204" pitchFamily="18" charset="0"/>
                              </a:rPr>
                            </m:ctrlPr>
                          </m:fPr>
                          <m:num>
                            <m:r>
                              <a:rPr lang="en-US" i="1">
                                <a:solidFill>
                                  <a:srgbClr val="FF00FF"/>
                                </a:solidFill>
                                <a:latin typeface="Cambria Math" panose="02040503050406030204" pitchFamily="18" charset="0"/>
                              </a:rPr>
                              <m:t>𝑐</m:t>
                            </m:r>
                          </m:num>
                          <m:den>
                            <m:r>
                              <a:rPr lang="en-US" i="1">
                                <a:solidFill>
                                  <a:srgbClr val="FF00FF"/>
                                </a:solidFill>
                                <a:latin typeface="Cambria Math" panose="02040503050406030204" pitchFamily="18" charset="0"/>
                              </a:rPr>
                              <m:t>𝑑</m:t>
                            </m:r>
                          </m:den>
                        </m:f>
                        <m:r>
                          <a:rPr lang="en-US" i="1">
                            <a:solidFill>
                              <a:srgbClr val="FF00FF"/>
                            </a:solidFill>
                            <a:latin typeface="Cambria Math" panose="02040503050406030204" pitchFamily="18" charset="0"/>
                          </a:rPr>
                          <m:t>=</m:t>
                        </m:r>
                        <m:f>
                          <m:fPr>
                            <m:ctrlPr>
                              <a:rPr lang="en-US" i="1">
                                <a:solidFill>
                                  <a:srgbClr val="FF00FF"/>
                                </a:solidFill>
                                <a:latin typeface="Cambria Math" panose="02040503050406030204" pitchFamily="18" charset="0"/>
                              </a:rPr>
                            </m:ctrlPr>
                          </m:fPr>
                          <m:num>
                            <m:r>
                              <a:rPr lang="en-US" i="1">
                                <a:solidFill>
                                  <a:srgbClr val="FF00FF"/>
                                </a:solidFill>
                                <a:latin typeface="Cambria Math" panose="02040503050406030204" pitchFamily="18" charset="0"/>
                              </a:rPr>
                              <m:t>𝑒</m:t>
                            </m:r>
                          </m:num>
                          <m:den>
                            <m:r>
                              <a:rPr lang="en-US" i="1">
                                <a:solidFill>
                                  <a:srgbClr val="FF00FF"/>
                                </a:solidFill>
                                <a:latin typeface="Cambria Math" panose="02040503050406030204" pitchFamily="18" charset="0"/>
                              </a:rPr>
                              <m:t>𝑓</m:t>
                            </m:r>
                          </m:den>
                        </m:f>
                        <m:r>
                          <a:rPr lang="en-US" i="1">
                            <a:solidFill>
                              <a:srgbClr val="FF00FF"/>
                            </a:solidFill>
                            <a:latin typeface="Cambria Math" panose="02040503050406030204" pitchFamily="18" charset="0"/>
                          </a:rPr>
                          <m:t>=</m:t>
                        </m:r>
                        <m:r>
                          <m:rPr>
                            <m:nor/>
                          </m:rPr>
                          <a:rPr lang="en-US" i="0">
                            <a:solidFill>
                              <a:srgbClr val="FF00FF"/>
                            </a:solidFill>
                            <a:latin typeface="Cambria Math" panose="02040503050406030204" pitchFamily="18" charset="0"/>
                          </a:rPr>
                          <m:t>       ...        =       ...     </m:t>
                        </m:r>
                      </m:oMath>
                    </m:oMathPara>
                  </a14:m>
                  <a:endParaRPr lang="en-US"/>
                </a:p>
              </p:txBody>
            </p:sp>
          </mc:Choice>
          <mc:Fallback xmlns="">
            <p:sp>
              <p:nvSpPr>
                <p:cNvPr id="28" name="Object 97">
                  <a:extLst>
                    <a:ext uri="{FF2B5EF4-FFF2-40B4-BE49-F238E27FC236}">
                      <a16:creationId xmlns:a16="http://schemas.microsoft.com/office/drawing/2014/main" id="{79DF8D09-ACE3-40E0-A9C9-3D6D32B2D675}"/>
                    </a:ext>
                  </a:extLst>
                </p:cNvPr>
                <p:cNvSpPr txBox="1">
                  <a:spLocks noRot="1" noChangeAspect="1" noMove="1" noResize="1" noEditPoints="1" noAdjustHandles="1" noChangeArrowheads="1" noChangeShapeType="1" noTextEdit="1"/>
                </p:cNvSpPr>
                <p:nvPr/>
              </p:nvSpPr>
              <p:spPr bwMode="auto">
                <a:xfrm>
                  <a:off x="1605803" y="4159491"/>
                  <a:ext cx="6177374" cy="1182042"/>
                </a:xfrm>
                <a:prstGeom prst="rect">
                  <a:avLst/>
                </a:prstGeom>
                <a:blipFill>
                  <a:blip r:embed="rId10"/>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Object 99">
                  <a:extLst>
                    <a:ext uri="{FF2B5EF4-FFF2-40B4-BE49-F238E27FC236}">
                      <a16:creationId xmlns:a16="http://schemas.microsoft.com/office/drawing/2014/main" id="{3DE21702-B303-4688-8206-5C2BB31864E7}"/>
                    </a:ext>
                  </a:extLst>
                </p:cNvPr>
                <p:cNvSpPr txBox="1"/>
                <p:nvPr/>
              </p:nvSpPr>
              <p:spPr bwMode="auto">
                <a:xfrm>
                  <a:off x="4017246" y="4097183"/>
                  <a:ext cx="1811156" cy="1245929"/>
                </a:xfrm>
                <a:prstGeom prst="rect">
                  <a:avLst/>
                </a:prstGeom>
                <a:solidFill>
                  <a:schemeClr val="bg1"/>
                </a:solidFill>
                <a:ln>
                  <a:noFill/>
                </a:ln>
                <a:effectLst/>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FF00FF"/>
                                </a:solidFill>
                                <a:latin typeface="Cambria Math" panose="02040503050406030204" pitchFamily="18" charset="0"/>
                              </a:rPr>
                            </m:ctrlPr>
                          </m:fPr>
                          <m:num>
                            <m:r>
                              <a:rPr lang="en-US" i="1">
                                <a:solidFill>
                                  <a:srgbClr val="FF00FF"/>
                                </a:solidFill>
                                <a:latin typeface="Cambria Math" panose="02040503050406030204" pitchFamily="18" charset="0"/>
                              </a:rPr>
                              <m:t>𝑎</m:t>
                            </m:r>
                            <m:r>
                              <a:rPr lang="en-US" i="1">
                                <a:solidFill>
                                  <a:srgbClr val="FF00FF"/>
                                </a:solidFill>
                                <a:latin typeface="Cambria Math" panose="02040503050406030204" pitchFamily="18" charset="0"/>
                              </a:rPr>
                              <m:t>+</m:t>
                            </m:r>
                            <m:r>
                              <a:rPr lang="en-US" i="1">
                                <a:solidFill>
                                  <a:srgbClr val="FF00FF"/>
                                </a:solidFill>
                                <a:latin typeface="Cambria Math" panose="02040503050406030204" pitchFamily="18" charset="0"/>
                              </a:rPr>
                              <m:t>𝑐</m:t>
                            </m:r>
                            <m:r>
                              <a:rPr lang="en-US" i="1">
                                <a:solidFill>
                                  <a:srgbClr val="FF00FF"/>
                                </a:solidFill>
                                <a:latin typeface="Cambria Math" panose="02040503050406030204" pitchFamily="18" charset="0"/>
                              </a:rPr>
                              <m:t>+</m:t>
                            </m:r>
                            <m:r>
                              <a:rPr lang="en-US" i="1">
                                <a:solidFill>
                                  <a:srgbClr val="FF00FF"/>
                                </a:solidFill>
                                <a:latin typeface="Cambria Math" panose="02040503050406030204" pitchFamily="18" charset="0"/>
                              </a:rPr>
                              <m:t>𝑒</m:t>
                            </m:r>
                          </m:num>
                          <m:den>
                            <m:r>
                              <a:rPr lang="en-US" i="1">
                                <a:solidFill>
                                  <a:srgbClr val="FF00FF"/>
                                </a:solidFill>
                                <a:latin typeface="Cambria Math" panose="02040503050406030204" pitchFamily="18" charset="0"/>
                              </a:rPr>
                              <m:t>𝑏</m:t>
                            </m:r>
                            <m:r>
                              <a:rPr lang="en-US" i="1">
                                <a:solidFill>
                                  <a:srgbClr val="FF00FF"/>
                                </a:solidFill>
                                <a:latin typeface="Cambria Math" panose="02040503050406030204" pitchFamily="18" charset="0"/>
                              </a:rPr>
                              <m:t>+</m:t>
                            </m:r>
                            <m:r>
                              <a:rPr lang="en-US" i="1">
                                <a:solidFill>
                                  <a:srgbClr val="FF00FF"/>
                                </a:solidFill>
                                <a:latin typeface="Cambria Math" panose="02040503050406030204" pitchFamily="18" charset="0"/>
                              </a:rPr>
                              <m:t>𝑑</m:t>
                            </m:r>
                            <m:r>
                              <a:rPr lang="en-US" i="1">
                                <a:solidFill>
                                  <a:srgbClr val="FF00FF"/>
                                </a:solidFill>
                                <a:latin typeface="Cambria Math" panose="02040503050406030204" pitchFamily="18" charset="0"/>
                              </a:rPr>
                              <m:t>+</m:t>
                            </m:r>
                            <m:r>
                              <a:rPr lang="en-US" i="1">
                                <a:solidFill>
                                  <a:srgbClr val="FF00FF"/>
                                </a:solidFill>
                                <a:latin typeface="Cambria Math" panose="02040503050406030204" pitchFamily="18" charset="0"/>
                              </a:rPr>
                              <m:t>𝑓</m:t>
                            </m:r>
                          </m:den>
                        </m:f>
                      </m:oMath>
                    </m:oMathPara>
                  </a14:m>
                  <a:endParaRPr lang="en-US"/>
                </a:p>
              </p:txBody>
            </p:sp>
          </mc:Choice>
          <mc:Fallback xmlns="">
            <p:sp>
              <p:nvSpPr>
                <p:cNvPr id="30" name="Object 99">
                  <a:extLst>
                    <a:ext uri="{FF2B5EF4-FFF2-40B4-BE49-F238E27FC236}">
                      <a16:creationId xmlns:a16="http://schemas.microsoft.com/office/drawing/2014/main" id="{3DE21702-B303-4688-8206-5C2BB31864E7}"/>
                    </a:ext>
                  </a:extLst>
                </p:cNvPr>
                <p:cNvSpPr txBox="1">
                  <a:spLocks noRot="1" noChangeAspect="1" noMove="1" noResize="1" noEditPoints="1" noAdjustHandles="1" noChangeArrowheads="1" noChangeShapeType="1" noTextEdit="1"/>
                </p:cNvSpPr>
                <p:nvPr/>
              </p:nvSpPr>
              <p:spPr bwMode="auto">
                <a:xfrm>
                  <a:off x="4017246" y="4097183"/>
                  <a:ext cx="1811156" cy="1245929"/>
                </a:xfrm>
                <a:prstGeom prst="rect">
                  <a:avLst/>
                </a:prstGeom>
                <a:blipFill>
                  <a:blip r:embed="rId11"/>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Object 100">
                  <a:extLst>
                    <a:ext uri="{FF2B5EF4-FFF2-40B4-BE49-F238E27FC236}">
                      <a16:creationId xmlns:a16="http://schemas.microsoft.com/office/drawing/2014/main" id="{AF2AD7D3-A15E-4681-8DB1-96BC3B36DE76}"/>
                    </a:ext>
                  </a:extLst>
                </p:cNvPr>
                <p:cNvSpPr txBox="1"/>
                <p:nvPr/>
              </p:nvSpPr>
              <p:spPr bwMode="auto">
                <a:xfrm>
                  <a:off x="6235201" y="3974453"/>
                  <a:ext cx="1872208" cy="1286489"/>
                </a:xfrm>
                <a:prstGeom prst="rect">
                  <a:avLst/>
                </a:prstGeom>
                <a:solidFill>
                  <a:schemeClr val="bg1"/>
                </a:solidFill>
                <a:ln>
                  <a:noFill/>
                </a:ln>
                <a:effectLst/>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FF00FF"/>
                                </a:solidFill>
                                <a:latin typeface="Cambria Math" panose="02040503050406030204" pitchFamily="18" charset="0"/>
                              </a:rPr>
                            </m:ctrlPr>
                          </m:fPr>
                          <m:num>
                            <m:r>
                              <a:rPr lang="en-US" i="1">
                                <a:solidFill>
                                  <a:srgbClr val="FF00FF"/>
                                </a:solidFill>
                                <a:latin typeface="Cambria Math" panose="02040503050406030204" pitchFamily="18" charset="0"/>
                              </a:rPr>
                              <m:t>𝑎</m:t>
                            </m:r>
                            <m:r>
                              <a:rPr lang="en-US" i="1">
                                <a:solidFill>
                                  <a:srgbClr val="FF00FF"/>
                                </a:solidFill>
                                <a:latin typeface="Cambria Math" panose="02040503050406030204" pitchFamily="18" charset="0"/>
                              </a:rPr>
                              <m:t>−</m:t>
                            </m:r>
                            <m:r>
                              <a:rPr lang="en-US" i="1">
                                <a:solidFill>
                                  <a:srgbClr val="FF00FF"/>
                                </a:solidFill>
                                <a:latin typeface="Cambria Math" panose="02040503050406030204" pitchFamily="18" charset="0"/>
                              </a:rPr>
                              <m:t>𝑐</m:t>
                            </m:r>
                            <m:r>
                              <a:rPr lang="en-US" i="1">
                                <a:solidFill>
                                  <a:srgbClr val="FF00FF"/>
                                </a:solidFill>
                                <a:latin typeface="Cambria Math" panose="02040503050406030204" pitchFamily="18" charset="0"/>
                              </a:rPr>
                              <m:t>+</m:t>
                            </m:r>
                            <m:r>
                              <a:rPr lang="en-US" i="1">
                                <a:solidFill>
                                  <a:srgbClr val="FF00FF"/>
                                </a:solidFill>
                                <a:latin typeface="Cambria Math" panose="02040503050406030204" pitchFamily="18" charset="0"/>
                              </a:rPr>
                              <m:t>𝑒</m:t>
                            </m:r>
                          </m:num>
                          <m:den>
                            <m:r>
                              <a:rPr lang="en-US" i="1">
                                <a:solidFill>
                                  <a:srgbClr val="FF00FF"/>
                                </a:solidFill>
                                <a:latin typeface="Cambria Math" panose="02040503050406030204" pitchFamily="18" charset="0"/>
                              </a:rPr>
                              <m:t>𝑏</m:t>
                            </m:r>
                            <m:r>
                              <a:rPr lang="en-US" i="1">
                                <a:solidFill>
                                  <a:srgbClr val="FF00FF"/>
                                </a:solidFill>
                                <a:latin typeface="Cambria Math" panose="02040503050406030204" pitchFamily="18" charset="0"/>
                              </a:rPr>
                              <m:t>−</m:t>
                            </m:r>
                            <m:r>
                              <a:rPr lang="en-US" i="1">
                                <a:solidFill>
                                  <a:srgbClr val="FF00FF"/>
                                </a:solidFill>
                                <a:latin typeface="Cambria Math" panose="02040503050406030204" pitchFamily="18" charset="0"/>
                              </a:rPr>
                              <m:t>𝑑</m:t>
                            </m:r>
                            <m:r>
                              <a:rPr lang="en-US" i="1">
                                <a:solidFill>
                                  <a:srgbClr val="FF00FF"/>
                                </a:solidFill>
                                <a:latin typeface="Cambria Math" panose="02040503050406030204" pitchFamily="18" charset="0"/>
                              </a:rPr>
                              <m:t>+</m:t>
                            </m:r>
                            <m:r>
                              <a:rPr lang="en-US" i="1">
                                <a:solidFill>
                                  <a:srgbClr val="FF00FF"/>
                                </a:solidFill>
                                <a:latin typeface="Cambria Math" panose="02040503050406030204" pitchFamily="18" charset="0"/>
                              </a:rPr>
                              <m:t>𝑓</m:t>
                            </m:r>
                          </m:den>
                        </m:f>
                      </m:oMath>
                    </m:oMathPara>
                  </a14:m>
                  <a:endParaRPr lang="en-US"/>
                </a:p>
              </p:txBody>
            </p:sp>
          </mc:Choice>
          <mc:Fallback xmlns="">
            <p:sp>
              <p:nvSpPr>
                <p:cNvPr id="33" name="Object 100">
                  <a:extLst>
                    <a:ext uri="{FF2B5EF4-FFF2-40B4-BE49-F238E27FC236}">
                      <a16:creationId xmlns:a16="http://schemas.microsoft.com/office/drawing/2014/main" id="{AF2AD7D3-A15E-4681-8DB1-96BC3B36DE76}"/>
                    </a:ext>
                  </a:extLst>
                </p:cNvPr>
                <p:cNvSpPr txBox="1">
                  <a:spLocks noRot="1" noChangeAspect="1" noMove="1" noResize="1" noEditPoints="1" noAdjustHandles="1" noChangeArrowheads="1" noChangeShapeType="1" noTextEdit="1"/>
                </p:cNvSpPr>
                <p:nvPr/>
              </p:nvSpPr>
              <p:spPr bwMode="auto">
                <a:xfrm>
                  <a:off x="6235201" y="3974453"/>
                  <a:ext cx="1872208" cy="1286489"/>
                </a:xfrm>
                <a:prstGeom prst="rect">
                  <a:avLst/>
                </a:prstGeom>
                <a:blipFill>
                  <a:blip r:embed="rId12"/>
                  <a:stretch>
                    <a:fillRect/>
                  </a:stretch>
                </a:blipFill>
                <a:ln>
                  <a:noFill/>
                </a:ln>
                <a:effectLst/>
              </p:spPr>
              <p:txBody>
                <a:bodyPr/>
                <a:lstStyle/>
                <a:p>
                  <a:r>
                    <a:rPr lang="en-US">
                      <a:noFill/>
                    </a:rPr>
                    <a:t> </a:t>
                  </a:r>
                </a:p>
              </p:txBody>
            </p:sp>
          </mc:Fallback>
        </mc:AlternateContent>
      </p:grpSp>
      <p:sp>
        <p:nvSpPr>
          <p:cNvPr id="34" name="Freeform 9">
            <a:extLst>
              <a:ext uri="{FF2B5EF4-FFF2-40B4-BE49-F238E27FC236}">
                <a16:creationId xmlns:a16="http://schemas.microsoft.com/office/drawing/2014/main" id="{6E7AAF86-B044-4540-8E05-D6DB3447984E}"/>
              </a:ext>
            </a:extLst>
          </p:cNvPr>
          <p:cNvSpPr/>
          <p:nvPr/>
        </p:nvSpPr>
        <p:spPr>
          <a:xfrm flipV="1">
            <a:off x="6017819" y="5204808"/>
            <a:ext cx="586298" cy="355672"/>
          </a:xfrm>
          <a:custGeom>
            <a:avLst/>
            <a:gdLst>
              <a:gd name="connsiteX0" fmla="*/ 0 w 1615857"/>
              <a:gd name="connsiteY0" fmla="*/ 565177 h 608568"/>
              <a:gd name="connsiteX1" fmla="*/ 200416 w 1615857"/>
              <a:gd name="connsiteY1" fmla="*/ 565177 h 608568"/>
              <a:gd name="connsiteX2" fmla="*/ 112734 w 1615857"/>
              <a:gd name="connsiteY2" fmla="*/ 114240 h 608568"/>
              <a:gd name="connsiteX3" fmla="*/ 1615857 w 1615857"/>
              <a:gd name="connsiteY3" fmla="*/ 39084 h 608568"/>
              <a:gd name="connsiteX0" fmla="*/ 0 w 1699677"/>
              <a:gd name="connsiteY0" fmla="*/ 595657 h 624867"/>
              <a:gd name="connsiteX1" fmla="*/ 284236 w 1699677"/>
              <a:gd name="connsiteY1" fmla="*/ 565177 h 624867"/>
              <a:gd name="connsiteX2" fmla="*/ 196554 w 1699677"/>
              <a:gd name="connsiteY2" fmla="*/ 114240 h 624867"/>
              <a:gd name="connsiteX3" fmla="*/ 1699677 w 1699677"/>
              <a:gd name="connsiteY3" fmla="*/ 39084 h 624867"/>
              <a:gd name="connsiteX0" fmla="*/ 0 w 1699677"/>
              <a:gd name="connsiteY0" fmla="*/ 594146 h 609521"/>
              <a:gd name="connsiteX1" fmla="*/ 261376 w 1699677"/>
              <a:gd name="connsiteY1" fmla="*/ 517946 h 609521"/>
              <a:gd name="connsiteX2" fmla="*/ 196554 w 1699677"/>
              <a:gd name="connsiteY2" fmla="*/ 112729 h 609521"/>
              <a:gd name="connsiteX3" fmla="*/ 1699677 w 1699677"/>
              <a:gd name="connsiteY3" fmla="*/ 37573 h 609521"/>
              <a:gd name="connsiteX0" fmla="*/ 0 w 1699677"/>
              <a:gd name="connsiteY0" fmla="*/ 557933 h 573308"/>
              <a:gd name="connsiteX1" fmla="*/ 261376 w 1699677"/>
              <a:gd name="connsiteY1" fmla="*/ 481733 h 573308"/>
              <a:gd name="connsiteX2" fmla="*/ 196554 w 1699677"/>
              <a:gd name="connsiteY2" fmla="*/ 76516 h 573308"/>
              <a:gd name="connsiteX3" fmla="*/ 1699677 w 1699677"/>
              <a:gd name="connsiteY3" fmla="*/ 1360 h 573308"/>
            </a:gdLst>
            <a:ahLst/>
            <a:cxnLst>
              <a:cxn ang="0">
                <a:pos x="connsiteX0" y="connsiteY0"/>
              </a:cxn>
              <a:cxn ang="0">
                <a:pos x="connsiteX1" y="connsiteY1"/>
              </a:cxn>
              <a:cxn ang="0">
                <a:pos x="connsiteX2" y="connsiteY2"/>
              </a:cxn>
              <a:cxn ang="0">
                <a:pos x="connsiteX3" y="connsiteY3"/>
              </a:cxn>
            </a:cxnLst>
            <a:rect l="l" t="t" r="r" b="b"/>
            <a:pathLst>
              <a:path w="1699677" h="573308">
                <a:moveTo>
                  <a:pt x="0" y="557933"/>
                </a:moveTo>
                <a:cubicBezTo>
                  <a:pt x="90813" y="595511"/>
                  <a:pt x="228617" y="561969"/>
                  <a:pt x="261376" y="481733"/>
                </a:cubicBezTo>
                <a:cubicBezTo>
                  <a:pt x="294135" y="401497"/>
                  <a:pt x="-43163" y="156578"/>
                  <a:pt x="196554" y="76516"/>
                </a:cubicBezTo>
                <a:cubicBezTo>
                  <a:pt x="436271" y="-3546"/>
                  <a:pt x="1192999" y="-2502"/>
                  <a:pt x="1699677" y="1360"/>
                </a:cubicBezTo>
              </a:path>
            </a:pathLst>
          </a:custGeom>
          <a:ln w="28575">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spTree>
    <p:extLst>
      <p:ext uri="{BB962C8B-B14F-4D97-AF65-F5344CB8AC3E}">
        <p14:creationId xmlns:p14="http://schemas.microsoft.com/office/powerpoint/2010/main" val="17699044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1000"/>
                                        <p:tgtEl>
                                          <p:spTgt spid="27"/>
                                        </p:tgtEl>
                                      </p:cBhvr>
                                    </p:animEffect>
                                    <p:anim calcmode="lin" valueType="num">
                                      <p:cBhvr>
                                        <p:cTn id="70" dur="1000" fill="hold"/>
                                        <p:tgtEl>
                                          <p:spTgt spid="27"/>
                                        </p:tgtEl>
                                        <p:attrNameLst>
                                          <p:attrName>ppt_x</p:attrName>
                                        </p:attrNameLst>
                                      </p:cBhvr>
                                      <p:tavLst>
                                        <p:tav tm="0">
                                          <p:val>
                                            <p:strVal val="#ppt_x"/>
                                          </p:val>
                                        </p:tav>
                                        <p:tav tm="100000">
                                          <p:val>
                                            <p:strVal val="#ppt_x"/>
                                          </p:val>
                                        </p:tav>
                                      </p:tavLst>
                                    </p:anim>
                                    <p:anim calcmode="lin" valueType="num">
                                      <p:cBhvr>
                                        <p:cTn id="7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0" grpId="0" animBg="1"/>
      <p:bldP spid="11" grpId="0" animBg="1"/>
      <p:bldP spid="15" grpId="0"/>
      <p:bldP spid="16" grpId="0"/>
      <p:bldP spid="17" grpId="0"/>
      <p:bldP spid="18" grpId="0"/>
      <p:bldP spid="26" grpId="0" animBg="1"/>
      <p:bldP spid="29" grpId="0" animBg="1"/>
      <p:bldP spid="31" grpId="0" animBg="1"/>
      <p:bldP spid="32" grpId="0" animBg="1"/>
      <p:bldP spid="25" grpId="0" animBg="1"/>
      <p:bldP spid="3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38100"/>
            <a:ext cx="12192000" cy="6858000"/>
          </a:xfrm>
          <a:prstGeom prst="rect">
            <a:avLst/>
          </a:prstGeom>
        </p:spPr>
      </p:pic>
      <p:sp>
        <p:nvSpPr>
          <p:cNvPr id="5" name="TextBox 4">
            <a:extLst>
              <a:ext uri="{FF2B5EF4-FFF2-40B4-BE49-F238E27FC236}">
                <a16:creationId xmlns:a16="http://schemas.microsoft.com/office/drawing/2014/main" id="{1A9A7896-D70E-4A4F-BCCF-CF1EF9850253}"/>
              </a:ext>
            </a:extLst>
          </p:cNvPr>
          <p:cNvSpPr txBox="1"/>
          <p:nvPr/>
        </p:nvSpPr>
        <p:spPr>
          <a:xfrm>
            <a:off x="2914852" y="2918134"/>
            <a:ext cx="7045964" cy="769439"/>
          </a:xfrm>
          <a:prstGeom prst="rect">
            <a:avLst/>
          </a:prstGeom>
          <a:noFill/>
        </p:spPr>
        <p:txBody>
          <a:bodyPr wrap="none" lIns="91438" tIns="45719" rIns="91438" bIns="45719" rtlCol="0">
            <a:spAutoFit/>
          </a:bodyPr>
          <a:lstStyle/>
          <a:p>
            <a:pPr defTabSz="914377">
              <a:defRPr/>
            </a:pPr>
            <a:r>
              <a:rPr lang="en-US" sz="4400" b="1" dirty="0">
                <a:solidFill>
                  <a:srgbClr val="FF0000"/>
                </a:solidFill>
                <a:latin typeface="Times New Roman" pitchFamily="18" charset="0"/>
                <a:cs typeface="Times New Roman" pitchFamily="18" charset="0"/>
              </a:rPr>
              <a:t>HOẠT ĐỘNG LUYỆN TẬP</a:t>
            </a:r>
          </a:p>
        </p:txBody>
      </p:sp>
    </p:spTree>
    <p:extLst>
      <p:ext uri="{BB962C8B-B14F-4D97-AF65-F5344CB8AC3E}">
        <p14:creationId xmlns:p14="http://schemas.microsoft.com/office/powerpoint/2010/main" val="36969016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4B83EF-7EBA-A760-7C8D-66968E44C008}"/>
              </a:ext>
            </a:extLst>
          </p:cNvPr>
          <p:cNvSpPr/>
          <p:nvPr/>
        </p:nvSpPr>
        <p:spPr>
          <a:xfrm>
            <a:off x="800101" y="653392"/>
            <a:ext cx="9753776" cy="1620412"/>
          </a:xfrm>
          <a:prstGeom prst="rect">
            <a:avLst/>
          </a:prstGeom>
          <a:solidFill>
            <a:schemeClr val="accent6">
              <a:lumMod val="40000"/>
              <a:lumOff val="60000"/>
            </a:schemeClr>
          </a:solidFill>
          <a:ln w="38100">
            <a:no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05000"/>
              </a:lnSpc>
            </a:pPr>
            <a:r>
              <a:rPr lang="en-US" sz="2800" b="1" dirty="0">
                <a:solidFill>
                  <a:prstClr val="black"/>
                </a:solidFill>
                <a:latin typeface="Times New Roman" panose="02020603050405020304" pitchFamily="18" charset="0"/>
                <a:ea typeface="Times New Roman" panose="02020603050405020304" pitchFamily="18" charset="0"/>
              </a:rPr>
              <a:t>a) </a:t>
            </a:r>
            <a:r>
              <a:rPr lang="en-US" sz="2800" b="1" dirty="0" err="1">
                <a:solidFill>
                  <a:prstClr val="black"/>
                </a:solidFill>
                <a:latin typeface="Times New Roman" panose="02020603050405020304" pitchFamily="18" charset="0"/>
                <a:ea typeface="Times New Roman" panose="02020603050405020304" pitchFamily="18" charset="0"/>
              </a:rPr>
              <a:t>Tìm</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hai</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số</a:t>
            </a:r>
            <a:r>
              <a:rPr lang="en-US" sz="2800" b="1" dirty="0">
                <a:solidFill>
                  <a:prstClr val="black"/>
                </a:solidFill>
                <a:latin typeface="Times New Roman" panose="02020603050405020304" pitchFamily="18" charset="0"/>
                <a:ea typeface="Times New Roman" panose="02020603050405020304" pitchFamily="18" charset="0"/>
              </a:rPr>
              <a:t> a, b </a:t>
            </a:r>
            <a:r>
              <a:rPr lang="en-US" sz="2800" b="1" dirty="0" err="1">
                <a:solidFill>
                  <a:prstClr val="black"/>
                </a:solidFill>
                <a:latin typeface="Times New Roman" panose="02020603050405020304" pitchFamily="18" charset="0"/>
                <a:ea typeface="Times New Roman" panose="02020603050405020304" pitchFamily="18" charset="0"/>
              </a:rPr>
              <a:t>biết</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rằng</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i="1" dirty="0">
                <a:solidFill>
                  <a:prstClr val="black"/>
                </a:solidFill>
                <a:latin typeface="Times New Roman" panose="02020603050405020304" pitchFamily="18" charset="0"/>
                <a:ea typeface="Times New Roman" panose="02020603050405020304" pitchFamily="18" charset="0"/>
              </a:rPr>
              <a:t>2a = 5b</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và</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i="1" dirty="0">
                <a:solidFill>
                  <a:prstClr val="black"/>
                </a:solidFill>
                <a:latin typeface="Times New Roman" panose="02020603050405020304" pitchFamily="18" charset="0"/>
                <a:ea typeface="Times New Roman" panose="02020603050405020304" pitchFamily="18" charset="0"/>
              </a:rPr>
              <a:t>3a + 4b = 46</a:t>
            </a:r>
            <a:endParaRPr lang="en-US" sz="2800" b="1" dirty="0">
              <a:solidFill>
                <a:prstClr val="black"/>
              </a:solidFill>
              <a:latin typeface="Times New Roman" panose="02020603050405020304" pitchFamily="18" charset="0"/>
              <a:ea typeface="Times New Roman" panose="02020603050405020304" pitchFamily="18" charset="0"/>
            </a:endParaRPr>
          </a:p>
          <a:p>
            <a:pPr algn="just">
              <a:lnSpc>
                <a:spcPct val="105000"/>
              </a:lnSpc>
            </a:pPr>
            <a:r>
              <a:rPr lang="en-US" sz="2800" b="1" dirty="0">
                <a:solidFill>
                  <a:prstClr val="black"/>
                </a:solidFill>
                <a:latin typeface="Times New Roman" panose="02020603050405020304" pitchFamily="18" charset="0"/>
                <a:ea typeface="Times New Roman" panose="02020603050405020304" pitchFamily="18" charset="0"/>
              </a:rPr>
              <a:t>b) </a:t>
            </a:r>
            <a:r>
              <a:rPr lang="en-US" sz="2800" b="1" dirty="0" err="1">
                <a:solidFill>
                  <a:prstClr val="black"/>
                </a:solidFill>
                <a:latin typeface="Times New Roman" panose="02020603050405020304" pitchFamily="18" charset="0"/>
                <a:ea typeface="Times New Roman" panose="02020603050405020304" pitchFamily="18" charset="0"/>
              </a:rPr>
              <a:t>Tìm</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ba</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số</a:t>
            </a:r>
            <a:r>
              <a:rPr lang="en-US" sz="2800" b="1" dirty="0">
                <a:solidFill>
                  <a:prstClr val="black"/>
                </a:solidFill>
                <a:latin typeface="Times New Roman" panose="02020603050405020304" pitchFamily="18" charset="0"/>
                <a:ea typeface="Times New Roman" panose="02020603050405020304" pitchFamily="18" charset="0"/>
              </a:rPr>
              <a:t> a, b, c </a:t>
            </a:r>
            <a:r>
              <a:rPr lang="en-US" sz="2800" b="1" dirty="0" err="1">
                <a:solidFill>
                  <a:prstClr val="black"/>
                </a:solidFill>
                <a:latin typeface="Times New Roman" panose="02020603050405020304" pitchFamily="18" charset="0"/>
                <a:ea typeface="Times New Roman" panose="02020603050405020304" pitchFamily="18" charset="0"/>
              </a:rPr>
              <a:t>biết</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rằng</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i="1" dirty="0">
                <a:solidFill>
                  <a:prstClr val="black"/>
                </a:solidFill>
                <a:latin typeface="Times New Roman" panose="02020603050405020304" pitchFamily="18" charset="0"/>
                <a:ea typeface="Times New Roman" panose="02020603050405020304" pitchFamily="18" charset="0"/>
              </a:rPr>
              <a:t>a : b : c = 2 : 4 : 5</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và</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i="1" dirty="0">
                <a:solidFill>
                  <a:prstClr val="black"/>
                </a:solidFill>
                <a:latin typeface="Times New Roman" panose="02020603050405020304" pitchFamily="18" charset="0"/>
                <a:ea typeface="Times New Roman" panose="02020603050405020304" pitchFamily="18" charset="0"/>
              </a:rPr>
              <a:t>a + b – c =3</a:t>
            </a: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5" name="Rectangle 3">
            <a:extLst>
              <a:ext uri="{FF2B5EF4-FFF2-40B4-BE49-F238E27FC236}">
                <a16:creationId xmlns:a16="http://schemas.microsoft.com/office/drawing/2014/main" id="{D2333892-409C-BEF7-FFD6-324683286A6B}"/>
              </a:ext>
            </a:extLst>
          </p:cNvPr>
          <p:cNvSpPr>
            <a:spLocks noChangeArrowheads="1"/>
          </p:cNvSpPr>
          <p:nvPr/>
        </p:nvSpPr>
        <p:spPr bwMode="auto">
          <a:xfrm>
            <a:off x="800100" y="860765"/>
            <a:ext cx="4617021" cy="5788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2600" b="1"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F469647-F278-2395-78B1-E8B334618139}"/>
              </a:ext>
            </a:extLst>
          </p:cNvPr>
          <p:cNvSpPr txBox="1"/>
          <p:nvPr/>
        </p:nvSpPr>
        <p:spPr>
          <a:xfrm>
            <a:off x="392099" y="2403563"/>
            <a:ext cx="1733550" cy="492443"/>
          </a:xfrm>
          <a:prstGeom prst="rect">
            <a:avLst/>
          </a:prstGeom>
          <a:noFill/>
        </p:spPr>
        <p:txBody>
          <a:bodyPr wrap="squar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Giải</a:t>
            </a:r>
            <a:endParaRPr lang="en-US" sz="2600" b="1" dirty="0">
              <a:solidFill>
                <a:srgbClr val="FF0000"/>
              </a:solidFill>
              <a:latin typeface="Times New Roman" panose="02020603050405020304" pitchFamily="18" charset="0"/>
              <a:cs typeface="Times New Roman" panose="02020603050405020304" pitchFamily="18" charset="0"/>
            </a:endParaRPr>
          </a:p>
        </p:txBody>
      </p:sp>
      <p:sp>
        <p:nvSpPr>
          <p:cNvPr id="2" name="Explosion: 14 Points 1">
            <a:extLst>
              <a:ext uri="{FF2B5EF4-FFF2-40B4-BE49-F238E27FC236}">
                <a16:creationId xmlns:a16="http://schemas.microsoft.com/office/drawing/2014/main" id="{4C175A23-3E26-3EED-7849-55B3D36B6398}"/>
              </a:ext>
            </a:extLst>
          </p:cNvPr>
          <p:cNvSpPr/>
          <p:nvPr/>
        </p:nvSpPr>
        <p:spPr>
          <a:xfrm>
            <a:off x="-48325" y="-137137"/>
            <a:ext cx="6058599" cy="1203960"/>
          </a:xfrm>
          <a:prstGeom prst="irregularSeal2">
            <a:avLst/>
          </a:prstGeom>
          <a:solidFill>
            <a:schemeClr val="accent4">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solidFill>
                  <a:srgbClr val="7030A0"/>
                </a:solidFill>
                <a:latin typeface="Times New Roman" panose="02020603050405020304" pitchFamily="18" charset="0"/>
                <a:cs typeface="Times New Roman" panose="02020603050405020304" pitchFamily="18" charset="0"/>
              </a:rPr>
              <a:t>BÀI 4/SGK 10</a:t>
            </a:r>
          </a:p>
        </p:txBody>
      </p:sp>
      <p:sp>
        <p:nvSpPr>
          <p:cNvPr id="22" name="TextBox 21">
            <a:extLst>
              <a:ext uri="{FF2B5EF4-FFF2-40B4-BE49-F238E27FC236}">
                <a16:creationId xmlns:a16="http://schemas.microsoft.com/office/drawing/2014/main" id="{EB013F8D-9915-7104-E3CD-E92DD2B1D182}"/>
              </a:ext>
            </a:extLst>
          </p:cNvPr>
          <p:cNvSpPr txBox="1"/>
          <p:nvPr/>
        </p:nvSpPr>
        <p:spPr>
          <a:xfrm>
            <a:off x="475551" y="2852125"/>
            <a:ext cx="2165985" cy="523220"/>
          </a:xfrm>
          <a:prstGeom prst="rect">
            <a:avLst/>
          </a:prstGeom>
          <a:noFill/>
        </p:spPr>
        <p:txBody>
          <a:bodyPr wrap="square">
            <a:spAutoFit/>
          </a:bodyPr>
          <a:lstStyle/>
          <a:p>
            <a:r>
              <a:rPr lang="en-US" sz="2800" dirty="0">
                <a:solidFill>
                  <a:prstClr val="black"/>
                </a:solidFill>
                <a:latin typeface="Times New Roman" panose="02020603050405020304" pitchFamily="18" charset="0"/>
                <a:ea typeface="Times New Roman" panose="02020603050405020304" pitchFamily="18" charset="0"/>
              </a:rPr>
              <a:t>a) Ta </a:t>
            </a:r>
            <a:r>
              <a:rPr lang="en-US" sz="2800" dirty="0" err="1">
                <a:solidFill>
                  <a:prstClr val="black"/>
                </a:solidFill>
                <a:latin typeface="Times New Roman" panose="02020603050405020304" pitchFamily="18" charset="0"/>
                <a:ea typeface="Times New Roman" panose="02020603050405020304" pitchFamily="18" charset="0"/>
              </a:rPr>
              <a:t>có</a:t>
            </a:r>
            <a:r>
              <a:rPr lang="en-US" sz="2800" dirty="0">
                <a:solidFill>
                  <a:prstClr val="black"/>
                </a:solidFill>
                <a:latin typeface="Times New Roman" panose="02020603050405020304" pitchFamily="18" charset="0"/>
                <a:ea typeface="Times New Roman" panose="02020603050405020304" pitchFamily="18" charset="0"/>
              </a:rPr>
              <a:t>: </a:t>
            </a:r>
          </a:p>
        </p:txBody>
      </p:sp>
      <mc:AlternateContent xmlns:mc="http://schemas.openxmlformats.org/markup-compatibility/2006" xmlns:a14="http://schemas.microsoft.com/office/drawing/2010/main">
        <mc:Choice Requires="a14">
          <p:sp>
            <p:nvSpPr>
              <p:cNvPr id="9" name="Object 8">
                <a:extLst>
                  <a:ext uri="{FF2B5EF4-FFF2-40B4-BE49-F238E27FC236}">
                    <a16:creationId xmlns:a16="http://schemas.microsoft.com/office/drawing/2014/main" id="{71543B40-78D7-580E-B353-3932107EB99D}"/>
                  </a:ext>
                </a:extLst>
              </p:cNvPr>
              <p:cNvSpPr txBox="1"/>
              <p:nvPr/>
            </p:nvSpPr>
            <p:spPr bwMode="auto">
              <a:xfrm>
                <a:off x="1921257" y="2703132"/>
                <a:ext cx="2374705" cy="8704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2</m:t>
                      </m:r>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=5</m:t>
                      </m:r>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5</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2</m:t>
                          </m:r>
                        </m:den>
                      </m:f>
                    </m:oMath>
                  </m:oMathPara>
                </a14:m>
                <a:endParaRPr lang="en-US"/>
              </a:p>
            </p:txBody>
          </p:sp>
        </mc:Choice>
        <mc:Fallback xmlns="">
          <p:sp>
            <p:nvSpPr>
              <p:cNvPr id="9" name="Object 8">
                <a:extLst>
                  <a:ext uri="{FF2B5EF4-FFF2-40B4-BE49-F238E27FC236}">
                    <a16:creationId xmlns:a16="http://schemas.microsoft.com/office/drawing/2014/main" id="{71543B40-78D7-580E-B353-3932107EB99D}"/>
                  </a:ext>
                </a:extLst>
              </p:cNvPr>
              <p:cNvSpPr txBox="1">
                <a:spLocks noRot="1" noChangeAspect="1" noMove="1" noResize="1" noEditPoints="1" noAdjustHandles="1" noChangeArrowheads="1" noChangeShapeType="1" noTextEdit="1"/>
              </p:cNvSpPr>
              <p:nvPr/>
            </p:nvSpPr>
            <p:spPr bwMode="auto">
              <a:xfrm>
                <a:off x="1921257" y="2703132"/>
                <a:ext cx="2374705" cy="870493"/>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bject 10">
                <a:extLst>
                  <a:ext uri="{FF2B5EF4-FFF2-40B4-BE49-F238E27FC236}">
                    <a16:creationId xmlns:a16="http://schemas.microsoft.com/office/drawing/2014/main" id="{23B6F7BC-692C-93C0-25F0-4420B40993E1}"/>
                  </a:ext>
                </a:extLst>
              </p:cNvPr>
              <p:cNvSpPr txBox="1"/>
              <p:nvPr/>
            </p:nvSpPr>
            <p:spPr>
              <a:xfrm>
                <a:off x="4413136" y="2703132"/>
                <a:ext cx="1597139" cy="859998"/>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3</m:t>
                          </m:r>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15</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4</m:t>
                          </m:r>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8</m:t>
                          </m:r>
                        </m:den>
                      </m:f>
                    </m:oMath>
                  </m:oMathPara>
                </a14:m>
                <a:endParaRPr lang="en-US"/>
              </a:p>
            </p:txBody>
          </p:sp>
        </mc:Choice>
        <mc:Fallback xmlns="">
          <p:sp>
            <p:nvSpPr>
              <p:cNvPr id="11" name="Object 10">
                <a:extLst>
                  <a:ext uri="{FF2B5EF4-FFF2-40B4-BE49-F238E27FC236}">
                    <a16:creationId xmlns:a16="http://schemas.microsoft.com/office/drawing/2014/main" id="{23B6F7BC-692C-93C0-25F0-4420B40993E1}"/>
                  </a:ext>
                </a:extLst>
              </p:cNvPr>
              <p:cNvSpPr txBox="1">
                <a:spLocks noRot="1" noChangeAspect="1" noMove="1" noResize="1" noEditPoints="1" noAdjustHandles="1" noChangeArrowheads="1" noChangeShapeType="1" noTextEdit="1"/>
              </p:cNvSpPr>
              <p:nvPr/>
            </p:nvSpPr>
            <p:spPr>
              <a:xfrm>
                <a:off x="4413136" y="2703132"/>
                <a:ext cx="1597139" cy="859998"/>
              </a:xfrm>
              <a:prstGeom prst="rect">
                <a:avLst/>
              </a:prstGeom>
              <a:blipFill>
                <a:blip r:embed="rId3"/>
                <a:stretch>
                  <a:fillRect/>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C7388EC7-7562-FF87-AB2D-F8BA867B0866}"/>
              </a:ext>
            </a:extLst>
          </p:cNvPr>
          <p:cNvSpPr txBox="1"/>
          <p:nvPr/>
        </p:nvSpPr>
        <p:spPr>
          <a:xfrm>
            <a:off x="505082" y="3482655"/>
            <a:ext cx="5308551" cy="954107"/>
          </a:xfrm>
          <a:prstGeom prst="rect">
            <a:avLst/>
          </a:prstGeom>
          <a:noFill/>
        </p:spPr>
        <p:txBody>
          <a:bodyPr wrap="square">
            <a:spAutoFit/>
          </a:bodyPr>
          <a:lstStyle/>
          <a:p>
            <a:r>
              <a:rPr lang="en-US" sz="2800" dirty="0" err="1">
                <a:solidFill>
                  <a:prstClr val="black"/>
                </a:solidFill>
                <a:latin typeface="Times New Roman" panose="02020603050405020304" pitchFamily="18" charset="0"/>
                <a:ea typeface="Times New Roman" panose="02020603050405020304" pitchFamily="18" charset="0"/>
              </a:rPr>
              <a:t>Áp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dụng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tính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chất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dãy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tỉ</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số</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bằng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nhau</a:t>
            </a:r>
            <a:r>
              <a:rPr lang="en-US" sz="2800" dirty="0">
                <a:solidFill>
                  <a:prstClr val="black"/>
                </a:solidFill>
                <a:latin typeface="Times New Roman" panose="02020603050405020304" pitchFamily="18" charset="0"/>
                <a:ea typeface="Times New Roman" panose="02020603050405020304" pitchFamily="18" charset="0"/>
              </a:rPr>
              <a:t>:</a:t>
            </a:r>
          </a:p>
        </p:txBody>
      </p:sp>
      <mc:AlternateContent xmlns:mc="http://schemas.openxmlformats.org/markup-compatibility/2006" xmlns:a14="http://schemas.microsoft.com/office/drawing/2010/main">
        <mc:Choice Requires="a14">
          <p:sp>
            <p:nvSpPr>
              <p:cNvPr id="16" name="Object 15">
                <a:extLst>
                  <a:ext uri="{FF2B5EF4-FFF2-40B4-BE49-F238E27FC236}">
                    <a16:creationId xmlns:a16="http://schemas.microsoft.com/office/drawing/2014/main" id="{0255B0E8-733A-65E5-74D9-DD01B8643689}"/>
                  </a:ext>
                </a:extLst>
              </p:cNvPr>
              <p:cNvSpPr txBox="1"/>
              <p:nvPr/>
            </p:nvSpPr>
            <p:spPr>
              <a:xfrm>
                <a:off x="981145" y="4355324"/>
                <a:ext cx="3671754" cy="847328"/>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3</m:t>
                          </m:r>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15</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4</m:t>
                          </m:r>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8</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3</m:t>
                          </m:r>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+4</m:t>
                          </m:r>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15+8</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46</m:t>
                          </m:r>
                        </m:num>
                        <m:den>
                          <m:r>
                            <a:rPr lang="en-US" i="1">
                              <a:solidFill>
                                <a:srgbClr val="000000"/>
                              </a:solidFill>
                              <a:latin typeface="Cambria Math" panose="02040503050406030204" pitchFamily="18" charset="0"/>
                            </a:rPr>
                            <m:t>23</m:t>
                          </m:r>
                        </m:den>
                      </m:f>
                      <m:r>
                        <a:rPr lang="en-US" i="1">
                          <a:solidFill>
                            <a:srgbClr val="000000"/>
                          </a:solidFill>
                          <a:latin typeface="Cambria Math" panose="02040503050406030204" pitchFamily="18" charset="0"/>
                        </a:rPr>
                        <m:t>=2</m:t>
                      </m:r>
                    </m:oMath>
                  </m:oMathPara>
                </a14:m>
                <a:endParaRPr lang="en-US"/>
              </a:p>
            </p:txBody>
          </p:sp>
        </mc:Choice>
        <mc:Fallback xmlns="">
          <p:sp>
            <p:nvSpPr>
              <p:cNvPr id="16" name="Object 15">
                <a:extLst>
                  <a:ext uri="{FF2B5EF4-FFF2-40B4-BE49-F238E27FC236}">
                    <a16:creationId xmlns:a16="http://schemas.microsoft.com/office/drawing/2014/main" id="{0255B0E8-733A-65E5-74D9-DD01B8643689}"/>
                  </a:ext>
                </a:extLst>
              </p:cNvPr>
              <p:cNvSpPr txBox="1">
                <a:spLocks noRot="1" noChangeAspect="1" noMove="1" noResize="1" noEditPoints="1" noAdjustHandles="1" noChangeArrowheads="1" noChangeShapeType="1" noTextEdit="1"/>
              </p:cNvSpPr>
              <p:nvPr/>
            </p:nvSpPr>
            <p:spPr>
              <a:xfrm>
                <a:off x="981145" y="4355324"/>
                <a:ext cx="3671754" cy="84732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bject 16">
                <a:extLst>
                  <a:ext uri="{FF2B5EF4-FFF2-40B4-BE49-F238E27FC236}">
                    <a16:creationId xmlns:a16="http://schemas.microsoft.com/office/drawing/2014/main" id="{8968A7F4-E86D-E5C1-CD63-4718414CD1D4}"/>
                  </a:ext>
                </a:extLst>
              </p:cNvPr>
              <p:cNvSpPr txBox="1"/>
              <p:nvPr/>
            </p:nvSpPr>
            <p:spPr>
              <a:xfrm>
                <a:off x="505082" y="5161894"/>
                <a:ext cx="2390518" cy="1782759"/>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2.15</m:t>
                                  </m:r>
                                </m:num>
                                <m:den>
                                  <m:r>
                                    <a:rPr lang="en-US" i="1">
                                      <a:solidFill>
                                        <a:srgbClr val="000000"/>
                                      </a:solidFill>
                                      <a:latin typeface="Cambria Math" panose="02040503050406030204" pitchFamily="18" charset="0"/>
                                    </a:rPr>
                                    <m:t>3</m:t>
                                  </m:r>
                                </m:den>
                              </m:f>
                              <m:r>
                                <a:rPr lang="en-US" i="1">
                                  <a:solidFill>
                                    <a:srgbClr val="000000"/>
                                  </a:solidFill>
                                  <a:latin typeface="Cambria Math" panose="02040503050406030204" pitchFamily="18" charset="0"/>
                                </a:rPr>
                                <m:t>=10</m:t>
                              </m:r>
                            </m:e>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2.8</m:t>
                                  </m:r>
                                </m:num>
                                <m:den>
                                  <m:r>
                                    <a:rPr lang="en-US" i="1">
                                      <a:solidFill>
                                        <a:srgbClr val="000000"/>
                                      </a:solidFill>
                                      <a:latin typeface="Cambria Math" panose="02040503050406030204" pitchFamily="18" charset="0"/>
                                    </a:rPr>
                                    <m:t>4</m:t>
                                  </m:r>
                                </m:den>
                              </m:f>
                              <m:r>
                                <a:rPr lang="en-US" i="1">
                                  <a:solidFill>
                                    <a:srgbClr val="000000"/>
                                  </a:solidFill>
                                  <a:latin typeface="Cambria Math" panose="02040503050406030204" pitchFamily="18" charset="0"/>
                                </a:rPr>
                                <m:t>=4</m:t>
                              </m:r>
                            </m:e>
                          </m:eqArr>
                        </m:e>
                      </m:d>
                    </m:oMath>
                  </m:oMathPara>
                </a14:m>
                <a:endParaRPr lang="en-US"/>
              </a:p>
            </p:txBody>
          </p:sp>
        </mc:Choice>
        <mc:Fallback xmlns="">
          <p:sp>
            <p:nvSpPr>
              <p:cNvPr id="17" name="Object 16">
                <a:extLst>
                  <a:ext uri="{FF2B5EF4-FFF2-40B4-BE49-F238E27FC236}">
                    <a16:creationId xmlns:a16="http://schemas.microsoft.com/office/drawing/2014/main" id="{8968A7F4-E86D-E5C1-CD63-4718414CD1D4}"/>
                  </a:ext>
                </a:extLst>
              </p:cNvPr>
              <p:cNvSpPr txBox="1">
                <a:spLocks noRot="1" noChangeAspect="1" noMove="1" noResize="1" noEditPoints="1" noAdjustHandles="1" noChangeArrowheads="1" noChangeShapeType="1" noTextEdit="1"/>
              </p:cNvSpPr>
              <p:nvPr/>
            </p:nvSpPr>
            <p:spPr>
              <a:xfrm>
                <a:off x="505082" y="5161894"/>
                <a:ext cx="2390518" cy="1782759"/>
              </a:xfrm>
              <a:prstGeom prst="rect">
                <a:avLst/>
              </a:prstGeom>
              <a:blipFill>
                <a:blip r:embed="rId5"/>
                <a:stretch>
                  <a:fillRect/>
                </a:stretch>
              </a:blipFill>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07201229-599E-A2F2-8B8D-6494F947B66C}"/>
              </a:ext>
            </a:extLst>
          </p:cNvPr>
          <p:cNvCxnSpPr>
            <a:cxnSpLocks/>
          </p:cNvCxnSpPr>
          <p:nvPr/>
        </p:nvCxnSpPr>
        <p:spPr>
          <a:xfrm>
            <a:off x="6096000" y="2852125"/>
            <a:ext cx="0" cy="4005875"/>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sp>
        <p:nvSpPr>
          <p:cNvPr id="32" name="TextBox 31">
            <a:extLst>
              <a:ext uri="{FF2B5EF4-FFF2-40B4-BE49-F238E27FC236}">
                <a16:creationId xmlns:a16="http://schemas.microsoft.com/office/drawing/2014/main" id="{C9C99AA3-D703-FE8A-A59C-D68E7DC13AF5}"/>
              </a:ext>
            </a:extLst>
          </p:cNvPr>
          <p:cNvSpPr txBox="1"/>
          <p:nvPr/>
        </p:nvSpPr>
        <p:spPr>
          <a:xfrm>
            <a:off x="6292642" y="2802723"/>
            <a:ext cx="2165985" cy="523220"/>
          </a:xfrm>
          <a:prstGeom prst="rect">
            <a:avLst/>
          </a:prstGeom>
          <a:noFill/>
        </p:spPr>
        <p:txBody>
          <a:bodyPr wrap="square">
            <a:spAutoFit/>
          </a:bodyPr>
          <a:lstStyle/>
          <a:p>
            <a:r>
              <a:rPr lang="en-US" sz="2800" dirty="0">
                <a:solidFill>
                  <a:prstClr val="black"/>
                </a:solidFill>
                <a:latin typeface="Times New Roman" panose="02020603050405020304" pitchFamily="18" charset="0"/>
                <a:ea typeface="Times New Roman" panose="02020603050405020304" pitchFamily="18" charset="0"/>
              </a:rPr>
              <a:t>b) Ta </a:t>
            </a:r>
            <a:r>
              <a:rPr lang="en-US" sz="2800" dirty="0" err="1">
                <a:solidFill>
                  <a:prstClr val="black"/>
                </a:solidFill>
                <a:latin typeface="Times New Roman" panose="02020603050405020304" pitchFamily="18" charset="0"/>
                <a:ea typeface="Times New Roman" panose="02020603050405020304" pitchFamily="18" charset="0"/>
              </a:rPr>
              <a:t>có</a:t>
            </a:r>
            <a:r>
              <a:rPr lang="en-US" sz="2800" dirty="0">
                <a:solidFill>
                  <a:prstClr val="black"/>
                </a:solidFill>
                <a:latin typeface="Times New Roman" panose="02020603050405020304" pitchFamily="18" charset="0"/>
                <a:ea typeface="Times New Roman" panose="02020603050405020304" pitchFamily="18" charset="0"/>
              </a:rPr>
              <a:t>: </a:t>
            </a:r>
          </a:p>
        </p:txBody>
      </p:sp>
      <mc:AlternateContent xmlns:mc="http://schemas.openxmlformats.org/markup-compatibility/2006" xmlns:a14="http://schemas.microsoft.com/office/drawing/2010/main">
        <mc:Choice Requires="a14">
          <p:sp>
            <p:nvSpPr>
              <p:cNvPr id="19" name="Object 18">
                <a:extLst>
                  <a:ext uri="{FF2B5EF4-FFF2-40B4-BE49-F238E27FC236}">
                    <a16:creationId xmlns:a16="http://schemas.microsoft.com/office/drawing/2014/main" id="{A2795425-FCBD-DBB5-4D5A-0A3AADC5BD26}"/>
                  </a:ext>
                </a:extLst>
              </p:cNvPr>
              <p:cNvSpPr txBox="1"/>
              <p:nvPr/>
            </p:nvSpPr>
            <p:spPr>
              <a:xfrm>
                <a:off x="7899423" y="2654312"/>
                <a:ext cx="4066213" cy="898847"/>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=2:4:5⇒</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2</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4</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5</m:t>
                          </m:r>
                        </m:den>
                      </m:f>
                    </m:oMath>
                  </m:oMathPara>
                </a14:m>
                <a:endParaRPr lang="en-US"/>
              </a:p>
            </p:txBody>
          </p:sp>
        </mc:Choice>
        <mc:Fallback xmlns="">
          <p:sp>
            <p:nvSpPr>
              <p:cNvPr id="19" name="Object 18">
                <a:extLst>
                  <a:ext uri="{FF2B5EF4-FFF2-40B4-BE49-F238E27FC236}">
                    <a16:creationId xmlns:a16="http://schemas.microsoft.com/office/drawing/2014/main" id="{A2795425-FCBD-DBB5-4D5A-0A3AADC5BD26}"/>
                  </a:ext>
                </a:extLst>
              </p:cNvPr>
              <p:cNvSpPr txBox="1">
                <a:spLocks noRot="1" noChangeAspect="1" noMove="1" noResize="1" noEditPoints="1" noAdjustHandles="1" noChangeArrowheads="1" noChangeShapeType="1" noTextEdit="1"/>
              </p:cNvSpPr>
              <p:nvPr/>
            </p:nvSpPr>
            <p:spPr>
              <a:xfrm>
                <a:off x="7899423" y="2654312"/>
                <a:ext cx="4066213" cy="898847"/>
              </a:xfrm>
              <a:prstGeom prst="rect">
                <a:avLst/>
              </a:prstGeom>
              <a:blipFill>
                <a:blip r:embed="rId6"/>
                <a:stretch>
                  <a:fillRect/>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DBFCCFDD-1BF1-E89A-F52B-AD0646330881}"/>
              </a:ext>
            </a:extLst>
          </p:cNvPr>
          <p:cNvSpPr txBox="1"/>
          <p:nvPr/>
        </p:nvSpPr>
        <p:spPr>
          <a:xfrm>
            <a:off x="6511507" y="3467100"/>
            <a:ext cx="5308551" cy="954107"/>
          </a:xfrm>
          <a:prstGeom prst="rect">
            <a:avLst/>
          </a:prstGeom>
          <a:noFill/>
        </p:spPr>
        <p:txBody>
          <a:bodyPr wrap="square">
            <a:spAutoFit/>
          </a:bodyPr>
          <a:lstStyle/>
          <a:p>
            <a:r>
              <a:rPr lang="en-US" sz="2800" dirty="0" err="1">
                <a:solidFill>
                  <a:prstClr val="black"/>
                </a:solidFill>
                <a:latin typeface="Times New Roman" panose="02020603050405020304" pitchFamily="18" charset="0"/>
                <a:ea typeface="Times New Roman" panose="02020603050405020304" pitchFamily="18" charset="0"/>
              </a:rPr>
              <a:t>Áp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dụng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tính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chất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dãy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tỉ</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số</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bằng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nhau</a:t>
            </a:r>
            <a:r>
              <a:rPr lang="en-US" sz="2800" dirty="0">
                <a:solidFill>
                  <a:prstClr val="black"/>
                </a:solidFill>
                <a:latin typeface="Times New Roman" panose="02020603050405020304" pitchFamily="18" charset="0"/>
                <a:ea typeface="Times New Roman" panose="02020603050405020304" pitchFamily="18" charset="0"/>
              </a:rPr>
              <a:t>:</a:t>
            </a:r>
          </a:p>
        </p:txBody>
      </p:sp>
      <mc:AlternateContent xmlns:mc="http://schemas.openxmlformats.org/markup-compatibility/2006" xmlns:a14="http://schemas.microsoft.com/office/drawing/2010/main">
        <mc:Choice Requires="a14">
          <p:sp>
            <p:nvSpPr>
              <p:cNvPr id="23" name="Object 22">
                <a:extLst>
                  <a:ext uri="{FF2B5EF4-FFF2-40B4-BE49-F238E27FC236}">
                    <a16:creationId xmlns:a16="http://schemas.microsoft.com/office/drawing/2014/main" id="{D426BC4E-385F-A4FC-ADFE-44207E2B78BD}"/>
                  </a:ext>
                </a:extLst>
              </p:cNvPr>
              <p:cNvSpPr txBox="1"/>
              <p:nvPr/>
            </p:nvSpPr>
            <p:spPr>
              <a:xfrm>
                <a:off x="6689995" y="4355324"/>
                <a:ext cx="3959132" cy="893998"/>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2</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4</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5</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2+4−5</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3</m:t>
                          </m:r>
                        </m:num>
                        <m:den>
                          <m:r>
                            <a:rPr lang="en-US" i="1">
                              <a:solidFill>
                                <a:srgbClr val="000000"/>
                              </a:solidFill>
                              <a:latin typeface="Cambria Math" panose="02040503050406030204" pitchFamily="18" charset="0"/>
                            </a:rPr>
                            <m:t>1</m:t>
                          </m:r>
                        </m:den>
                      </m:f>
                      <m:r>
                        <a:rPr lang="en-US" i="1">
                          <a:solidFill>
                            <a:srgbClr val="000000"/>
                          </a:solidFill>
                          <a:latin typeface="Cambria Math" panose="02040503050406030204" pitchFamily="18" charset="0"/>
                        </a:rPr>
                        <m:t>=3</m:t>
                      </m:r>
                    </m:oMath>
                  </m:oMathPara>
                </a14:m>
                <a:endParaRPr lang="en-US"/>
              </a:p>
            </p:txBody>
          </p:sp>
        </mc:Choice>
        <mc:Fallback xmlns="">
          <p:sp>
            <p:nvSpPr>
              <p:cNvPr id="23" name="Object 22">
                <a:extLst>
                  <a:ext uri="{FF2B5EF4-FFF2-40B4-BE49-F238E27FC236}">
                    <a16:creationId xmlns:a16="http://schemas.microsoft.com/office/drawing/2014/main" id="{D426BC4E-385F-A4FC-ADFE-44207E2B78BD}"/>
                  </a:ext>
                </a:extLst>
              </p:cNvPr>
              <p:cNvSpPr txBox="1">
                <a:spLocks noRot="1" noChangeAspect="1" noMove="1" noResize="1" noEditPoints="1" noAdjustHandles="1" noChangeArrowheads="1" noChangeShapeType="1" noTextEdit="1"/>
              </p:cNvSpPr>
              <p:nvPr/>
            </p:nvSpPr>
            <p:spPr>
              <a:xfrm>
                <a:off x="6689995" y="4355324"/>
                <a:ext cx="3959132" cy="89399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Object 23">
                <a:extLst>
                  <a:ext uri="{FF2B5EF4-FFF2-40B4-BE49-F238E27FC236}">
                    <a16:creationId xmlns:a16="http://schemas.microsoft.com/office/drawing/2014/main" id="{2DFC1A24-B870-19E3-587A-2641E089D2EB}"/>
                  </a:ext>
                </a:extLst>
              </p:cNvPr>
              <p:cNvSpPr txBox="1"/>
              <p:nvPr/>
            </p:nvSpPr>
            <p:spPr>
              <a:xfrm>
                <a:off x="6247750" y="5333915"/>
                <a:ext cx="2185726" cy="1525884"/>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=2.3=6</m:t>
                              </m:r>
                            </m:e>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=4.3=12</m:t>
                              </m:r>
                            </m:e>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=5.3=15</m:t>
                              </m:r>
                            </m:e>
                          </m:eqArr>
                        </m:e>
                      </m:d>
                    </m:oMath>
                  </m:oMathPara>
                </a14:m>
                <a:endParaRPr lang="en-US"/>
              </a:p>
            </p:txBody>
          </p:sp>
        </mc:Choice>
        <mc:Fallback xmlns="">
          <p:sp>
            <p:nvSpPr>
              <p:cNvPr id="24" name="Object 23">
                <a:extLst>
                  <a:ext uri="{FF2B5EF4-FFF2-40B4-BE49-F238E27FC236}">
                    <a16:creationId xmlns:a16="http://schemas.microsoft.com/office/drawing/2014/main" id="{2DFC1A24-B870-19E3-587A-2641E089D2EB}"/>
                  </a:ext>
                </a:extLst>
              </p:cNvPr>
              <p:cNvSpPr txBox="1">
                <a:spLocks noRot="1" noChangeAspect="1" noMove="1" noResize="1" noEditPoints="1" noAdjustHandles="1" noChangeArrowheads="1" noChangeShapeType="1" noTextEdit="1"/>
              </p:cNvSpPr>
              <p:nvPr/>
            </p:nvSpPr>
            <p:spPr>
              <a:xfrm>
                <a:off x="6247750" y="5333915"/>
                <a:ext cx="2185726" cy="1525884"/>
              </a:xfrm>
              <a:prstGeom prst="rect">
                <a:avLst/>
              </a:prstGeom>
              <a:blipFill>
                <a:blip r:embed="rId8"/>
                <a:stretch>
                  <a:fillRect/>
                </a:stretch>
              </a:blipFill>
            </p:spPr>
            <p:txBody>
              <a:bodyPr/>
              <a:lstStyle/>
              <a:p>
                <a:r>
                  <a:rPr lang="en-US">
                    <a:noFill/>
                  </a:rPr>
                  <a:t> </a:t>
                </a:r>
              </a:p>
            </p:txBody>
          </p:sp>
        </mc:Fallback>
      </mc:AlternateContent>
      <p:pic>
        <p:nvPicPr>
          <p:cNvPr id="20" name="Picture 19" descr="Pupils in school uniform Stock Vector Image by ©olga1818 #110338672">
            <a:extLst>
              <a:ext uri="{FF2B5EF4-FFF2-40B4-BE49-F238E27FC236}">
                <a16:creationId xmlns:a16="http://schemas.microsoft.com/office/drawing/2014/main" id="{6480C438-8258-390A-B0F3-5AEB9E06818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751238" y="5204728"/>
            <a:ext cx="2214398" cy="1565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005876"/>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circle(in)">
                                      <p:cBhvr>
                                        <p:cTn id="31" dur="2000"/>
                                        <p:tgtEl>
                                          <p:spTgt spid="2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ircle(in)">
                                      <p:cBhvr>
                                        <p:cTn id="34" dur="20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22" grpId="0"/>
      <p:bldP spid="26" grpId="0"/>
      <p:bldP spid="32" grpId="0"/>
      <p:bldP spid="3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4B83EF-7EBA-A760-7C8D-66968E44C008}"/>
              </a:ext>
            </a:extLst>
          </p:cNvPr>
          <p:cNvSpPr/>
          <p:nvPr/>
        </p:nvSpPr>
        <p:spPr>
          <a:xfrm>
            <a:off x="402275" y="669368"/>
            <a:ext cx="11471909" cy="2153983"/>
          </a:xfrm>
          <a:prstGeom prst="rect">
            <a:avLst/>
          </a:prstGeom>
          <a:solidFill>
            <a:schemeClr val="accent4">
              <a:lumMod val="40000"/>
              <a:lumOff val="60000"/>
            </a:schemeClr>
          </a:solidFill>
          <a:ln w="38100">
            <a:noFill/>
            <a:prstDash val="dash"/>
          </a:ln>
        </p:spPr>
        <p:style>
          <a:lnRef idx="2">
            <a:schemeClr val="accent6"/>
          </a:lnRef>
          <a:fillRef idx="1">
            <a:schemeClr val="lt1"/>
          </a:fillRef>
          <a:effectRef idx="0">
            <a:schemeClr val="accent6"/>
          </a:effectRef>
          <a:fontRef idx="minor">
            <a:schemeClr val="dk1"/>
          </a:fontRef>
        </p:style>
        <p:txBody>
          <a:bodyPr rtlCol="0" anchor="ctr"/>
          <a:lstStyle/>
          <a:p>
            <a:r>
              <a:rPr lang="en-US" sz="2600" b="1" dirty="0" err="1">
                <a:solidFill>
                  <a:srgbClr val="002060"/>
                </a:solidFill>
                <a:latin typeface="Times New Roman" panose="02020603050405020304" pitchFamily="18" charset="0"/>
                <a:cs typeface="Times New Roman" panose="02020603050405020304" pitchFamily="18" charset="0"/>
              </a:rPr>
              <a:t>Một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công</a:t>
            </a:r>
            <a:r>
              <a:rPr lang="en-US" sz="2600" b="1" dirty="0">
                <a:solidFill>
                  <a:srgbClr val="002060"/>
                </a:solidFill>
                <a:latin typeface="Times New Roman" panose="02020603050405020304" pitchFamily="18" charset="0"/>
                <a:cs typeface="Times New Roman" panose="02020603050405020304" pitchFamily="18" charset="0"/>
              </a:rPr>
              <a:t> ty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ba</a:t>
            </a:r>
            <a:r>
              <a:rPr lang="en-US" sz="2600" b="1" dirty="0">
                <a:solidFill>
                  <a:srgbClr val="002060"/>
                </a:solidFill>
                <a:latin typeface="Times New Roman" panose="02020603050405020304" pitchFamily="18" charset="0"/>
                <a:cs typeface="Times New Roman" panose="02020603050405020304" pitchFamily="18" charset="0"/>
              </a:rPr>
              <a:t> chi </a:t>
            </a:r>
            <a:r>
              <a:rPr lang="en-US" sz="2600" b="1" dirty="0" err="1">
                <a:solidFill>
                  <a:srgbClr val="002060"/>
                </a:solidFill>
                <a:latin typeface="Times New Roman" panose="02020603050405020304" pitchFamily="18" charset="0"/>
                <a:cs typeface="Times New Roman" panose="02020603050405020304" pitchFamily="18" charset="0"/>
              </a:rPr>
              <a:t>nhánh</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là</a:t>
            </a:r>
            <a:r>
              <a:rPr lang="en-US" sz="2600" b="1" dirty="0">
                <a:solidFill>
                  <a:srgbClr val="002060"/>
                </a:solidFill>
                <a:latin typeface="Times New Roman" panose="02020603050405020304" pitchFamily="18" charset="0"/>
                <a:cs typeface="Times New Roman" panose="02020603050405020304" pitchFamily="18" charset="0"/>
              </a:rPr>
              <a:t> A, B, C. </a:t>
            </a:r>
            <a:r>
              <a:rPr lang="en-US" sz="2600" b="1" dirty="0" err="1">
                <a:solidFill>
                  <a:srgbClr val="002060"/>
                </a:solidFill>
                <a:latin typeface="Times New Roman" panose="02020603050405020304" pitchFamily="18" charset="0"/>
                <a:cs typeface="Times New Roman" panose="02020603050405020304" pitchFamily="18" charset="0"/>
              </a:rPr>
              <a:t>Kết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quả</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kinh</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doanh</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trong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tháng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vừa</a:t>
            </a:r>
            <a:r>
              <a:rPr lang="en-US" sz="2600" b="1" dirty="0">
                <a:solidFill>
                  <a:srgbClr val="002060"/>
                </a:solidFill>
                <a:latin typeface="Times New Roman" panose="02020603050405020304" pitchFamily="18" charset="0"/>
                <a:cs typeface="Times New Roman" panose="02020603050405020304" pitchFamily="18" charset="0"/>
              </a:rPr>
              <a:t> qua ở </a:t>
            </a:r>
            <a:r>
              <a:rPr lang="en-US" sz="2600" b="1" dirty="0" err="1">
                <a:solidFill>
                  <a:srgbClr val="002060"/>
                </a:solidFill>
                <a:latin typeface="Times New Roman" panose="02020603050405020304" pitchFamily="18" charset="0"/>
                <a:cs typeface="Times New Roman" panose="02020603050405020304" pitchFamily="18" charset="0"/>
              </a:rPr>
              <a:t>các</a:t>
            </a:r>
            <a:r>
              <a:rPr lang="en-US" sz="2600" b="1" dirty="0">
                <a:solidFill>
                  <a:srgbClr val="002060"/>
                </a:solidFill>
                <a:latin typeface="Times New Roman" panose="02020603050405020304" pitchFamily="18" charset="0"/>
                <a:cs typeface="Times New Roman" panose="02020603050405020304" pitchFamily="18" charset="0"/>
              </a:rPr>
              <a:t> chi </a:t>
            </a:r>
            <a:r>
              <a:rPr lang="en-US" sz="2600" b="1" dirty="0" err="1">
                <a:solidFill>
                  <a:srgbClr val="002060"/>
                </a:solidFill>
                <a:latin typeface="Times New Roman" panose="02020603050405020304" pitchFamily="18" charset="0"/>
                <a:cs typeface="Times New Roman" panose="02020603050405020304" pitchFamily="18" charset="0"/>
              </a:rPr>
              <a:t>nhánh</a:t>
            </a:r>
            <a:r>
              <a:rPr lang="en-US" sz="2600" b="1" dirty="0">
                <a:solidFill>
                  <a:srgbClr val="002060"/>
                </a:solidFill>
                <a:latin typeface="Times New Roman" panose="02020603050405020304" pitchFamily="18" charset="0"/>
                <a:cs typeface="Times New Roman" panose="02020603050405020304" pitchFamily="18" charset="0"/>
              </a:rPr>
              <a:t> A </a:t>
            </a:r>
            <a:r>
              <a:rPr lang="en-US" sz="2600" b="1" dirty="0" err="1">
                <a:solidFill>
                  <a:srgbClr val="002060"/>
                </a:solidFill>
                <a:latin typeface="Times New Roman" panose="02020603050405020304" pitchFamily="18" charset="0"/>
                <a:cs typeface="Times New Roman" panose="02020603050405020304" pitchFamily="18" charset="0"/>
              </a:rPr>
              <a:t>và</a:t>
            </a:r>
            <a:r>
              <a:rPr lang="en-US" sz="2600" b="1" dirty="0">
                <a:solidFill>
                  <a:srgbClr val="002060"/>
                </a:solidFill>
                <a:latin typeface="Times New Roman" panose="02020603050405020304" pitchFamily="18" charset="0"/>
                <a:cs typeface="Times New Roman" panose="02020603050405020304" pitchFamily="18" charset="0"/>
              </a:rPr>
              <a:t> B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lãi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còn</a:t>
            </a:r>
            <a:r>
              <a:rPr lang="en-US" sz="2600" b="1" dirty="0">
                <a:solidFill>
                  <a:srgbClr val="002060"/>
                </a:solidFill>
                <a:latin typeface="Times New Roman" panose="02020603050405020304" pitchFamily="18" charset="0"/>
                <a:cs typeface="Times New Roman" panose="02020603050405020304" pitchFamily="18" charset="0"/>
              </a:rPr>
              <a:t> chi </a:t>
            </a:r>
            <a:r>
              <a:rPr lang="en-US" sz="2600" b="1" dirty="0" err="1">
                <a:solidFill>
                  <a:srgbClr val="002060"/>
                </a:solidFill>
                <a:latin typeface="Times New Roman" panose="02020603050405020304" pitchFamily="18" charset="0"/>
                <a:cs typeface="Times New Roman" panose="02020603050405020304" pitchFamily="18" charset="0"/>
              </a:rPr>
              <a:t>nhánh</a:t>
            </a:r>
            <a:r>
              <a:rPr lang="en-US" sz="2600" b="1" dirty="0">
                <a:solidFill>
                  <a:srgbClr val="002060"/>
                </a:solidFill>
                <a:latin typeface="Times New Roman" panose="02020603050405020304" pitchFamily="18" charset="0"/>
                <a:cs typeface="Times New Roman" panose="02020603050405020304" pitchFamily="18" charset="0"/>
              </a:rPr>
              <a:t> C </a:t>
            </a:r>
            <a:r>
              <a:rPr lang="en-US" sz="2600" b="1" dirty="0" err="1">
                <a:solidFill>
                  <a:srgbClr val="002060"/>
                </a:solidFill>
                <a:latin typeface="Times New Roman" panose="02020603050405020304" pitchFamily="18" charset="0"/>
                <a:cs typeface="Times New Roman" panose="02020603050405020304" pitchFamily="18" charset="0"/>
              </a:rPr>
              <a:t>lỗ</a:t>
            </a:r>
            <a:r>
              <a:rPr lang="en-US" sz="2600" b="1" dirty="0">
                <a:solidFill>
                  <a:srgbClr val="002060"/>
                </a:solidFill>
                <a:latin typeface="Times New Roman" panose="02020603050405020304" pitchFamily="18" charset="0"/>
                <a:cs typeface="Times New Roman" panose="02020603050405020304" pitchFamily="18" charset="0"/>
              </a:rPr>
              <a:t>. Cho </a:t>
            </a:r>
            <a:r>
              <a:rPr lang="en-US" sz="2600" b="1" dirty="0" err="1">
                <a:solidFill>
                  <a:srgbClr val="002060"/>
                </a:solidFill>
                <a:latin typeface="Times New Roman" panose="02020603050405020304" pitchFamily="18" charset="0"/>
                <a:cs typeface="Times New Roman" panose="02020603050405020304" pitchFamily="18" charset="0"/>
              </a:rPr>
              <a:t>biết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số</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tiền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lãi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lỗ</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của</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ba</a:t>
            </a:r>
            <a:r>
              <a:rPr lang="en-US" sz="2600" b="1" dirty="0">
                <a:solidFill>
                  <a:srgbClr val="002060"/>
                </a:solidFill>
                <a:latin typeface="Times New Roman" panose="02020603050405020304" pitchFamily="18" charset="0"/>
                <a:cs typeface="Times New Roman" panose="02020603050405020304" pitchFamily="18" charset="0"/>
              </a:rPr>
              <a:t> chi </a:t>
            </a:r>
            <a:r>
              <a:rPr lang="en-US" sz="2600" b="1" dirty="0" err="1">
                <a:solidFill>
                  <a:srgbClr val="002060"/>
                </a:solidFill>
                <a:latin typeface="Times New Roman" panose="02020603050405020304" pitchFamily="18" charset="0"/>
                <a:cs typeface="Times New Roman" panose="02020603050405020304" pitchFamily="18" charset="0"/>
              </a:rPr>
              <a:t>nhánh</a:t>
            </a:r>
            <a:r>
              <a:rPr lang="en-US" sz="2600" b="1" dirty="0">
                <a:solidFill>
                  <a:srgbClr val="002060"/>
                </a:solidFill>
                <a:latin typeface="Times New Roman" panose="02020603050405020304" pitchFamily="18" charset="0"/>
                <a:cs typeface="Times New Roman" panose="02020603050405020304" pitchFamily="18" charset="0"/>
              </a:rPr>
              <a:t> A, B, C </a:t>
            </a:r>
            <a:r>
              <a:rPr lang="en-US" sz="2600" b="1" dirty="0" err="1">
                <a:solidFill>
                  <a:srgbClr val="002060"/>
                </a:solidFill>
                <a:latin typeface="Times New Roman" panose="02020603050405020304" pitchFamily="18" charset="0"/>
                <a:cs typeface="Times New Roman" panose="02020603050405020304" pitchFamily="18" charset="0"/>
              </a:rPr>
              <a:t>tỉ</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lệ</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với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số</a:t>
            </a:r>
            <a:r>
              <a:rPr lang="en-US" sz="2600" b="1" dirty="0">
                <a:solidFill>
                  <a:srgbClr val="002060"/>
                </a:solidFill>
                <a:latin typeface="Times New Roman" panose="02020603050405020304" pitchFamily="18" charset="0"/>
                <a:cs typeface="Times New Roman" panose="02020603050405020304" pitchFamily="18" charset="0"/>
              </a:rPr>
              <a:t> 3; 4; 2. </a:t>
            </a:r>
            <a:r>
              <a:rPr lang="en-US" sz="2600" b="1" dirty="0" err="1">
                <a:solidFill>
                  <a:srgbClr val="002060"/>
                </a:solidFill>
                <a:latin typeface="Times New Roman" panose="02020603050405020304" pitchFamily="18" charset="0"/>
                <a:cs typeface="Times New Roman" panose="02020603050405020304" pitchFamily="18" charset="0"/>
              </a:rPr>
              <a:t>Tìm</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số</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tiền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lãi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lỗ</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của</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mỗi</a:t>
            </a:r>
            <a:r>
              <a:rPr lang="en-US" sz="2600" b="1" dirty="0">
                <a:solidFill>
                  <a:srgbClr val="002060"/>
                </a:solidFill>
                <a:latin typeface="Times New Roman" panose="02020603050405020304" pitchFamily="18" charset="0"/>
                <a:cs typeface="Times New Roman" panose="02020603050405020304" pitchFamily="18" charset="0"/>
              </a:rPr>
              <a:t> chi </a:t>
            </a:r>
            <a:r>
              <a:rPr lang="en-US" sz="2600" b="1" dirty="0" err="1">
                <a:solidFill>
                  <a:srgbClr val="002060"/>
                </a:solidFill>
                <a:latin typeface="Times New Roman" panose="02020603050405020304" pitchFamily="18" charset="0"/>
                <a:cs typeface="Times New Roman" panose="02020603050405020304" pitchFamily="18" charset="0"/>
              </a:rPr>
              <a:t>nhánh</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trong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tháng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vừa</a:t>
            </a:r>
            <a:r>
              <a:rPr lang="en-US" sz="2600" b="1" dirty="0">
                <a:solidFill>
                  <a:srgbClr val="002060"/>
                </a:solidFill>
                <a:latin typeface="Times New Roman" panose="02020603050405020304" pitchFamily="18" charset="0"/>
                <a:cs typeface="Times New Roman" panose="02020603050405020304" pitchFamily="18" charset="0"/>
              </a:rPr>
              <a:t> qua, </a:t>
            </a:r>
            <a:r>
              <a:rPr lang="en-US" sz="2600" b="1" dirty="0" err="1">
                <a:solidFill>
                  <a:srgbClr val="002060"/>
                </a:solidFill>
                <a:latin typeface="Times New Roman" panose="02020603050405020304" pitchFamily="18" charset="0"/>
                <a:cs typeface="Times New Roman" panose="02020603050405020304" pitchFamily="18" charset="0"/>
              </a:rPr>
              <a:t>biết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rằng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trong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tháng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công</a:t>
            </a:r>
            <a:r>
              <a:rPr lang="en-US" sz="2600" b="1" dirty="0">
                <a:solidFill>
                  <a:srgbClr val="002060"/>
                </a:solidFill>
                <a:latin typeface="Times New Roman" panose="02020603050405020304" pitchFamily="18" charset="0"/>
                <a:cs typeface="Times New Roman" panose="02020603050405020304" pitchFamily="18" charset="0"/>
              </a:rPr>
              <a:t> ty </a:t>
            </a:r>
            <a:r>
              <a:rPr lang="en-US" sz="2600" b="1" dirty="0" err="1">
                <a:solidFill>
                  <a:srgbClr val="002060"/>
                </a:solidFill>
                <a:latin typeface="Times New Roman" panose="02020603050405020304" pitchFamily="18" charset="0"/>
                <a:cs typeface="Times New Roman" panose="02020603050405020304" pitchFamily="18" charset="0"/>
              </a:rPr>
              <a:t>lãi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được</a:t>
            </a:r>
            <a:r>
              <a:rPr lang="en-US" sz="2600" b="1" dirty="0">
                <a:solidFill>
                  <a:srgbClr val="002060"/>
                </a:solidFill>
                <a:latin typeface="Times New Roman" panose="02020603050405020304" pitchFamily="18" charset="0"/>
                <a:cs typeface="Times New Roman" panose="02020603050405020304" pitchFamily="18" charset="0"/>
              </a:rPr>
              <a:t> 500 </a:t>
            </a:r>
            <a:r>
              <a:rPr lang="en-US" sz="2600" b="1" dirty="0" err="1">
                <a:solidFill>
                  <a:srgbClr val="002060"/>
                </a:solidFill>
                <a:latin typeface="Times New Roman" panose="02020603050405020304" pitchFamily="18" charset="0"/>
                <a:cs typeface="Times New Roman" panose="02020603050405020304" pitchFamily="18" charset="0"/>
              </a:rPr>
              <a:t>triệu</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đồng</a:t>
            </a:r>
            <a:r>
              <a:rPr lang="en-US" sz="2600" b="1" dirty="0">
                <a:solidFill>
                  <a:srgbClr val="00206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3F469647-F278-2395-78B1-E8B334618139}"/>
              </a:ext>
            </a:extLst>
          </p:cNvPr>
          <p:cNvSpPr txBox="1"/>
          <p:nvPr/>
        </p:nvSpPr>
        <p:spPr>
          <a:xfrm>
            <a:off x="330830" y="2882723"/>
            <a:ext cx="1733550" cy="492443"/>
          </a:xfrm>
          <a:prstGeom prst="rect">
            <a:avLst/>
          </a:prstGeom>
          <a:noFill/>
        </p:spPr>
        <p:txBody>
          <a:bodyPr wrap="squar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Giải</a:t>
            </a:r>
            <a:endParaRPr lang="en-US" sz="2600" b="1" dirty="0">
              <a:solidFill>
                <a:srgbClr val="FF0000"/>
              </a:solidFill>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B810AE63-2997-0A60-6360-2E710271A907}"/>
              </a:ext>
            </a:extLst>
          </p:cNvPr>
          <p:cNvSpPr txBox="1"/>
          <p:nvPr/>
        </p:nvSpPr>
        <p:spPr>
          <a:xfrm>
            <a:off x="330830" y="4357362"/>
            <a:ext cx="7845483" cy="492443"/>
          </a:xfrm>
          <a:prstGeom prst="rect">
            <a:avLst/>
          </a:prstGeom>
          <a:noFill/>
        </p:spPr>
        <p:txBody>
          <a:bodyPr wrap="square">
            <a:spAutoFit/>
          </a:bodyPr>
          <a:lstStyle/>
          <a:p>
            <a:r>
              <a:rPr lang="en-US" sz="2600" dirty="0" err="1">
                <a:solidFill>
                  <a:prstClr val="black"/>
                </a:solidFill>
                <a:latin typeface="Times New Roman" panose="02020603050405020304" pitchFamily="18" charset="0"/>
                <a:ea typeface="Times New Roman" panose="02020603050405020304" pitchFamily="18" charset="0"/>
              </a:rPr>
              <a:t>Áp</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dụng</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tính</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chất</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của</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dãy</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tỉ</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số</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bằng</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nhau</a:t>
            </a:r>
            <a:r>
              <a:rPr lang="en-US" sz="2600" dirty="0">
                <a:solidFill>
                  <a:prstClr val="black"/>
                </a:solidFill>
                <a:latin typeface="Times New Roman" panose="02020603050405020304" pitchFamily="18" charset="0"/>
                <a:ea typeface="Times New Roman" panose="02020603050405020304" pitchFamily="18" charset="0"/>
              </a:rPr>
              <a:t>:</a:t>
            </a:r>
          </a:p>
        </p:txBody>
      </p:sp>
      <p:sp>
        <p:nvSpPr>
          <p:cNvPr id="2" name="Explosion: 14 Points 1">
            <a:extLst>
              <a:ext uri="{FF2B5EF4-FFF2-40B4-BE49-F238E27FC236}">
                <a16:creationId xmlns:a16="http://schemas.microsoft.com/office/drawing/2014/main" id="{4C175A23-3E26-3EED-7849-55B3D36B6398}"/>
              </a:ext>
            </a:extLst>
          </p:cNvPr>
          <p:cNvSpPr/>
          <p:nvPr/>
        </p:nvSpPr>
        <p:spPr>
          <a:xfrm>
            <a:off x="-1318438" y="-210320"/>
            <a:ext cx="6728638" cy="1203960"/>
          </a:xfrm>
          <a:prstGeom prst="irregularSeal2">
            <a:avLst/>
          </a:prstGeom>
          <a:solidFill>
            <a:schemeClr val="accent5">
              <a:lumMod val="60000"/>
              <a:lumOff val="40000"/>
            </a:schemeClr>
          </a:solidFill>
          <a:ln>
            <a:solidFill>
              <a:schemeClr val="accent5">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solidFill>
                  <a:srgbClr val="7030A0"/>
                </a:solidFill>
                <a:latin typeface="Times New Roman" panose="02020603050405020304" pitchFamily="18" charset="0"/>
                <a:cs typeface="Times New Roman" panose="02020603050405020304" pitchFamily="18" charset="0"/>
              </a:rPr>
              <a:t>BÀI 7/SGK 10</a:t>
            </a:r>
          </a:p>
        </p:txBody>
      </p:sp>
      <p:sp>
        <p:nvSpPr>
          <p:cNvPr id="21" name="TextBox 20">
            <a:extLst>
              <a:ext uri="{FF2B5EF4-FFF2-40B4-BE49-F238E27FC236}">
                <a16:creationId xmlns:a16="http://schemas.microsoft.com/office/drawing/2014/main" id="{68265354-6169-BB0C-4E92-22F65915E615}"/>
              </a:ext>
            </a:extLst>
          </p:cNvPr>
          <p:cNvSpPr txBox="1"/>
          <p:nvPr/>
        </p:nvSpPr>
        <p:spPr>
          <a:xfrm>
            <a:off x="330830" y="3247103"/>
            <a:ext cx="11027724" cy="892552"/>
          </a:xfrm>
          <a:prstGeom prst="rect">
            <a:avLst/>
          </a:prstGeom>
          <a:noFill/>
        </p:spPr>
        <p:txBody>
          <a:bodyPr wrap="square">
            <a:spAutoFit/>
          </a:bodyPr>
          <a:lstStyle/>
          <a:p>
            <a:r>
              <a:rPr lang="en-US" sz="2600" dirty="0" err="1">
                <a:solidFill>
                  <a:prstClr val="black"/>
                </a:solidFill>
                <a:latin typeface="Times New Roman" panose="02020603050405020304" pitchFamily="18" charset="0"/>
                <a:ea typeface="Times New Roman" panose="02020603050405020304" pitchFamily="18" charset="0"/>
              </a:rPr>
              <a:t>Gọi</a:t>
            </a:r>
            <a:r>
              <a:rPr lang="en-US" sz="2600" dirty="0">
                <a:solidFill>
                  <a:prstClr val="black"/>
                </a:solidFill>
                <a:latin typeface="Times New Roman" panose="02020603050405020304" pitchFamily="18" charset="0"/>
                <a:ea typeface="Times New Roman" panose="02020603050405020304" pitchFamily="18" charset="0"/>
              </a:rPr>
              <a:t> x, y, z </a:t>
            </a:r>
            <a:r>
              <a:rPr lang="en-US" sz="2600" dirty="0" err="1">
                <a:solidFill>
                  <a:prstClr val="black"/>
                </a:solidFill>
                <a:latin typeface="Times New Roman" panose="02020603050405020304" pitchFamily="18" charset="0"/>
                <a:ea typeface="Times New Roman" panose="02020603050405020304" pitchFamily="18" charset="0"/>
              </a:rPr>
              <a:t>lần</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lượt</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là</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số</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tiền</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lời</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của</a:t>
            </a:r>
            <a:r>
              <a:rPr lang="en-US" sz="2600" dirty="0">
                <a:solidFill>
                  <a:prstClr val="black"/>
                </a:solidFill>
                <a:latin typeface="Times New Roman" panose="02020603050405020304" pitchFamily="18" charset="0"/>
                <a:ea typeface="Times New Roman" panose="02020603050405020304" pitchFamily="18" charset="0"/>
              </a:rPr>
              <a:t> chi </a:t>
            </a:r>
            <a:r>
              <a:rPr lang="en-US" sz="2600" dirty="0" err="1">
                <a:solidFill>
                  <a:prstClr val="black"/>
                </a:solidFill>
                <a:latin typeface="Times New Roman" panose="02020603050405020304" pitchFamily="18" charset="0"/>
                <a:ea typeface="Times New Roman" panose="02020603050405020304" pitchFamily="18" charset="0"/>
              </a:rPr>
              <a:t>nhánh</a:t>
            </a:r>
            <a:r>
              <a:rPr lang="en-US" sz="2600" dirty="0">
                <a:solidFill>
                  <a:prstClr val="black"/>
                </a:solidFill>
                <a:latin typeface="Times New Roman" panose="02020603050405020304" pitchFamily="18" charset="0"/>
                <a:ea typeface="Times New Roman" panose="02020603050405020304" pitchFamily="18" charset="0"/>
              </a:rPr>
              <a:t> A, B </a:t>
            </a:r>
            <a:r>
              <a:rPr lang="en-US" sz="2600" dirty="0" err="1">
                <a:solidFill>
                  <a:prstClr val="black"/>
                </a:solidFill>
                <a:latin typeface="Times New Roman" panose="02020603050405020304" pitchFamily="18" charset="0"/>
                <a:ea typeface="Times New Roman" panose="02020603050405020304" pitchFamily="18" charset="0"/>
              </a:rPr>
              <a:t>và</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số</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tiền</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lỗ</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của</a:t>
            </a:r>
            <a:r>
              <a:rPr lang="en-US" sz="2600" dirty="0">
                <a:solidFill>
                  <a:prstClr val="black"/>
                </a:solidFill>
                <a:latin typeface="Times New Roman" panose="02020603050405020304" pitchFamily="18" charset="0"/>
                <a:ea typeface="Times New Roman" panose="02020603050405020304" pitchFamily="18" charset="0"/>
              </a:rPr>
              <a:t> chi </a:t>
            </a:r>
            <a:r>
              <a:rPr lang="en-US" sz="2600" dirty="0" err="1">
                <a:solidFill>
                  <a:prstClr val="black"/>
                </a:solidFill>
                <a:latin typeface="Times New Roman" panose="02020603050405020304" pitchFamily="18" charset="0"/>
                <a:ea typeface="Times New Roman" panose="02020603050405020304" pitchFamily="18" charset="0"/>
              </a:rPr>
              <a:t>nhánh</a:t>
            </a:r>
            <a:r>
              <a:rPr lang="en-US" sz="2600" dirty="0">
                <a:solidFill>
                  <a:prstClr val="black"/>
                </a:solidFill>
                <a:latin typeface="Times New Roman" panose="02020603050405020304" pitchFamily="18" charset="0"/>
                <a:ea typeface="Times New Roman" panose="02020603050405020304" pitchFamily="18" charset="0"/>
              </a:rPr>
              <a:t> C </a:t>
            </a:r>
          </a:p>
          <a:p>
            <a:r>
              <a:rPr lang="en-US" sz="2600" dirty="0">
                <a:solidFill>
                  <a:prstClr val="black"/>
                </a:solidFill>
                <a:latin typeface="Times New Roman" panose="02020603050405020304" pitchFamily="18" charset="0"/>
                <a:ea typeface="Times New Roman" panose="02020603050405020304" pitchFamily="18" charset="0"/>
              </a:rPr>
              <a:t>Theo </a:t>
            </a:r>
            <a:r>
              <a:rPr lang="en-US" sz="2600" dirty="0" err="1">
                <a:solidFill>
                  <a:prstClr val="black"/>
                </a:solidFill>
                <a:latin typeface="Times New Roman" panose="02020603050405020304" pitchFamily="18" charset="0"/>
                <a:ea typeface="Times New Roman" panose="02020603050405020304" pitchFamily="18" charset="0"/>
              </a:rPr>
              <a:t>đề</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bài</a:t>
            </a:r>
            <a:r>
              <a:rPr lang="en-US" sz="2600" dirty="0">
                <a:solidFill>
                  <a:prstClr val="black"/>
                </a:solidFill>
                <a:latin typeface="Times New Roman" panose="02020603050405020304" pitchFamily="18" charset="0"/>
                <a:ea typeface="Times New Roman" panose="02020603050405020304" pitchFamily="18" charset="0"/>
              </a:rPr>
              <a:t> ta </a:t>
            </a:r>
            <a:r>
              <a:rPr lang="en-US" sz="2600" dirty="0" err="1">
                <a:solidFill>
                  <a:prstClr val="black"/>
                </a:solidFill>
                <a:latin typeface="Times New Roman" panose="02020603050405020304" pitchFamily="18" charset="0"/>
                <a:ea typeface="Times New Roman" panose="02020603050405020304" pitchFamily="18" charset="0"/>
              </a:rPr>
              <a:t>có</a:t>
            </a:r>
            <a:r>
              <a:rPr lang="en-US" sz="2600" dirty="0">
                <a:solidFill>
                  <a:prstClr val="black"/>
                </a:solidFill>
                <a:latin typeface="Times New Roman" panose="02020603050405020304" pitchFamily="18" charset="0"/>
                <a:ea typeface="Times New Roman" panose="02020603050405020304" pitchFamily="18" charset="0"/>
              </a:rPr>
              <a:t>:</a:t>
            </a:r>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670F6340-AFF1-095A-E37F-8C1D82D98FF6}"/>
                  </a:ext>
                </a:extLst>
              </p:cNvPr>
              <p:cNvSpPr txBox="1"/>
              <p:nvPr/>
            </p:nvSpPr>
            <p:spPr>
              <a:xfrm>
                <a:off x="2898774" y="3557650"/>
                <a:ext cx="1510198" cy="900311"/>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3</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4</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2</m:t>
                          </m:r>
                        </m:den>
                      </m:f>
                    </m:oMath>
                  </m:oMathPara>
                </a14:m>
                <a:endParaRPr lang="en-US"/>
              </a:p>
            </p:txBody>
          </p:sp>
        </mc:Choice>
        <mc:Fallback xmlns="">
          <p:sp>
            <p:nvSpPr>
              <p:cNvPr id="5" name="Object 4">
                <a:extLst>
                  <a:ext uri="{FF2B5EF4-FFF2-40B4-BE49-F238E27FC236}">
                    <a16:creationId xmlns:a16="http://schemas.microsoft.com/office/drawing/2014/main" id="{670F6340-AFF1-095A-E37F-8C1D82D98FF6}"/>
                  </a:ext>
                </a:extLst>
              </p:cNvPr>
              <p:cNvSpPr txBox="1">
                <a:spLocks noRot="1" noChangeAspect="1" noMove="1" noResize="1" noEditPoints="1" noAdjustHandles="1" noChangeArrowheads="1" noChangeShapeType="1" noTextEdit="1"/>
              </p:cNvSpPr>
              <p:nvPr/>
            </p:nvSpPr>
            <p:spPr>
              <a:xfrm>
                <a:off x="2898774" y="3557650"/>
                <a:ext cx="1510198" cy="900311"/>
              </a:xfrm>
              <a:prstGeom prst="rect">
                <a:avLst/>
              </a:prstGeom>
              <a:blipFill>
                <a:blip r:embed="rId2"/>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703426A4-E265-AAD2-446A-F13F4615C56F}"/>
              </a:ext>
            </a:extLst>
          </p:cNvPr>
          <p:cNvSpPr txBox="1"/>
          <p:nvPr/>
        </p:nvSpPr>
        <p:spPr>
          <a:xfrm>
            <a:off x="4408972" y="3617590"/>
            <a:ext cx="2925760" cy="492443"/>
          </a:xfrm>
          <a:prstGeom prst="rect">
            <a:avLst/>
          </a:prstGeom>
          <a:noFill/>
        </p:spPr>
        <p:txBody>
          <a:bodyPr wrap="square">
            <a:spAutoFit/>
          </a:bodyPr>
          <a:lstStyle/>
          <a:p>
            <a:r>
              <a:rPr lang="nl-NL" sz="2600" dirty="0">
                <a:solidFill>
                  <a:prstClr val="black"/>
                </a:solidFill>
                <a:latin typeface="Times New Roman" panose="02020603050405020304" pitchFamily="18" charset="0"/>
                <a:ea typeface="Times New Roman" panose="02020603050405020304" pitchFamily="18" charset="0"/>
              </a:rPr>
              <a:t>và </a:t>
            </a:r>
            <a:r>
              <a:rPr lang="nl-NL" sz="2600" i="1" dirty="0">
                <a:solidFill>
                  <a:prstClr val="black"/>
                </a:solidFill>
                <a:latin typeface="Times New Roman" panose="02020603050405020304" pitchFamily="18" charset="0"/>
                <a:ea typeface="Times New Roman" panose="02020603050405020304" pitchFamily="18" charset="0"/>
              </a:rPr>
              <a:t>a + b – c = </a:t>
            </a:r>
            <a:r>
              <a:rPr lang="nl-NL" sz="2600" dirty="0">
                <a:solidFill>
                  <a:prstClr val="black"/>
                </a:solidFill>
                <a:latin typeface="Times New Roman" panose="02020603050405020304" pitchFamily="18" charset="0"/>
                <a:ea typeface="Times New Roman" panose="02020603050405020304" pitchFamily="18" charset="0"/>
              </a:rPr>
              <a:t>500</a:t>
            </a:r>
            <a:endParaRPr lang="en-US" sz="26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Object 12">
                <a:extLst>
                  <a:ext uri="{FF2B5EF4-FFF2-40B4-BE49-F238E27FC236}">
                    <a16:creationId xmlns:a16="http://schemas.microsoft.com/office/drawing/2014/main" id="{3979808C-F3AE-330D-4B1E-6B4B091305E1}"/>
                  </a:ext>
                </a:extLst>
              </p:cNvPr>
              <p:cNvSpPr txBox="1"/>
              <p:nvPr/>
            </p:nvSpPr>
            <p:spPr>
              <a:xfrm>
                <a:off x="1306864" y="4793225"/>
                <a:ext cx="4998285" cy="892551"/>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3</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4</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2</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3+4−2</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500</m:t>
                          </m:r>
                        </m:num>
                        <m:den>
                          <m:r>
                            <a:rPr lang="en-US" i="1">
                              <a:solidFill>
                                <a:srgbClr val="000000"/>
                              </a:solidFill>
                              <a:latin typeface="Cambria Math" panose="02040503050406030204" pitchFamily="18" charset="0"/>
                            </a:rPr>
                            <m:t>5</m:t>
                          </m:r>
                        </m:den>
                      </m:f>
                      <m:r>
                        <a:rPr lang="en-US" i="1">
                          <a:solidFill>
                            <a:srgbClr val="000000"/>
                          </a:solidFill>
                          <a:latin typeface="Cambria Math" panose="02040503050406030204" pitchFamily="18" charset="0"/>
                        </a:rPr>
                        <m:t>=100</m:t>
                      </m:r>
                    </m:oMath>
                  </m:oMathPara>
                </a14:m>
                <a:endParaRPr lang="en-US"/>
              </a:p>
            </p:txBody>
          </p:sp>
        </mc:Choice>
        <mc:Fallback xmlns="">
          <p:sp>
            <p:nvSpPr>
              <p:cNvPr id="13" name="Object 12">
                <a:extLst>
                  <a:ext uri="{FF2B5EF4-FFF2-40B4-BE49-F238E27FC236}">
                    <a16:creationId xmlns:a16="http://schemas.microsoft.com/office/drawing/2014/main" id="{3979808C-F3AE-330D-4B1E-6B4B091305E1}"/>
                  </a:ext>
                </a:extLst>
              </p:cNvPr>
              <p:cNvSpPr txBox="1">
                <a:spLocks noRot="1" noChangeAspect="1" noMove="1" noResize="1" noEditPoints="1" noAdjustHandles="1" noChangeArrowheads="1" noChangeShapeType="1" noTextEdit="1"/>
              </p:cNvSpPr>
              <p:nvPr/>
            </p:nvSpPr>
            <p:spPr>
              <a:xfrm>
                <a:off x="1306864" y="4793225"/>
                <a:ext cx="4998285" cy="89255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bject 13">
                <a:extLst>
                  <a:ext uri="{FF2B5EF4-FFF2-40B4-BE49-F238E27FC236}">
                    <a16:creationId xmlns:a16="http://schemas.microsoft.com/office/drawing/2014/main" id="{29756E90-7B6C-DE19-F1B2-CEFCAA6A6897}"/>
                  </a:ext>
                </a:extLst>
              </p:cNvPr>
              <p:cNvSpPr txBox="1"/>
              <p:nvPr/>
            </p:nvSpPr>
            <p:spPr>
              <a:xfrm>
                <a:off x="6277133" y="4443821"/>
                <a:ext cx="2981792" cy="1578596"/>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=3.100=300</m:t>
                              </m:r>
                            </m:e>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=4.100=400</m:t>
                              </m:r>
                            </m:e>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=2.100=200</m:t>
                              </m:r>
                            </m:e>
                          </m:eqArr>
                        </m:e>
                      </m:d>
                    </m:oMath>
                  </m:oMathPara>
                </a14:m>
                <a:endParaRPr lang="en-US"/>
              </a:p>
            </p:txBody>
          </p:sp>
        </mc:Choice>
        <mc:Fallback xmlns="">
          <p:sp>
            <p:nvSpPr>
              <p:cNvPr id="14" name="Object 13">
                <a:extLst>
                  <a:ext uri="{FF2B5EF4-FFF2-40B4-BE49-F238E27FC236}">
                    <a16:creationId xmlns:a16="http://schemas.microsoft.com/office/drawing/2014/main" id="{29756E90-7B6C-DE19-F1B2-CEFCAA6A6897}"/>
                  </a:ext>
                </a:extLst>
              </p:cNvPr>
              <p:cNvSpPr txBox="1">
                <a:spLocks noRot="1" noChangeAspect="1" noMove="1" noResize="1" noEditPoints="1" noAdjustHandles="1" noChangeArrowheads="1" noChangeShapeType="1" noTextEdit="1"/>
              </p:cNvSpPr>
              <p:nvPr/>
            </p:nvSpPr>
            <p:spPr>
              <a:xfrm>
                <a:off x="6277133" y="4443821"/>
                <a:ext cx="2981792" cy="1578596"/>
              </a:xfrm>
              <a:prstGeom prst="rect">
                <a:avLst/>
              </a:prstGeom>
              <a:blipFill>
                <a:blip r:embed="rId4"/>
                <a:stretch>
                  <a:fillRect/>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B64F3C35-AFBC-51A3-5210-B2718C66BA16}"/>
              </a:ext>
            </a:extLst>
          </p:cNvPr>
          <p:cNvSpPr txBox="1"/>
          <p:nvPr/>
        </p:nvSpPr>
        <p:spPr>
          <a:xfrm>
            <a:off x="343379" y="5911405"/>
            <a:ext cx="11589699" cy="892552"/>
          </a:xfrm>
          <a:prstGeom prst="rect">
            <a:avLst/>
          </a:prstGeom>
          <a:noFill/>
        </p:spPr>
        <p:txBody>
          <a:bodyPr wrap="square">
            <a:spAutoFit/>
          </a:bodyPr>
          <a:lstStyle/>
          <a:p>
            <a:r>
              <a:rPr lang="en-US" sz="2600" dirty="0" err="1">
                <a:solidFill>
                  <a:prstClr val="black"/>
                </a:solidFill>
                <a:latin typeface="Times New Roman" panose="02020603050405020304" pitchFamily="18" charset="0"/>
                <a:ea typeface="Times New Roman" panose="02020603050405020304" pitchFamily="18" charset="0"/>
              </a:rPr>
              <a:t>Vậy</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số</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tiền</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lời</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của</a:t>
            </a:r>
            <a:r>
              <a:rPr lang="en-US" sz="2600" dirty="0">
                <a:solidFill>
                  <a:prstClr val="black"/>
                </a:solidFill>
                <a:latin typeface="Times New Roman" panose="02020603050405020304" pitchFamily="18" charset="0"/>
                <a:ea typeface="Times New Roman" panose="02020603050405020304" pitchFamily="18" charset="0"/>
              </a:rPr>
              <a:t> chi </a:t>
            </a:r>
            <a:r>
              <a:rPr lang="en-US" sz="2600" dirty="0" err="1">
                <a:solidFill>
                  <a:prstClr val="black"/>
                </a:solidFill>
                <a:latin typeface="Times New Roman" panose="02020603050405020304" pitchFamily="18" charset="0"/>
                <a:ea typeface="Times New Roman" panose="02020603050405020304" pitchFamily="18" charset="0"/>
              </a:rPr>
              <a:t>nhánh</a:t>
            </a:r>
            <a:r>
              <a:rPr lang="en-US" sz="2600" dirty="0">
                <a:solidFill>
                  <a:prstClr val="black"/>
                </a:solidFill>
                <a:latin typeface="Times New Roman" panose="02020603050405020304" pitchFamily="18" charset="0"/>
                <a:ea typeface="Times New Roman" panose="02020603050405020304" pitchFamily="18" charset="0"/>
              </a:rPr>
              <a:t> A </a:t>
            </a:r>
            <a:r>
              <a:rPr lang="en-US" sz="2600" dirty="0" err="1">
                <a:solidFill>
                  <a:prstClr val="black"/>
                </a:solidFill>
                <a:latin typeface="Times New Roman" panose="02020603050405020304" pitchFamily="18" charset="0"/>
                <a:ea typeface="Times New Roman" panose="02020603050405020304" pitchFamily="18" charset="0"/>
              </a:rPr>
              <a:t>là</a:t>
            </a:r>
            <a:r>
              <a:rPr lang="en-US" sz="2600" dirty="0">
                <a:solidFill>
                  <a:prstClr val="black"/>
                </a:solidFill>
                <a:latin typeface="Times New Roman" panose="02020603050405020304" pitchFamily="18" charset="0"/>
                <a:ea typeface="Times New Roman" panose="02020603050405020304" pitchFamily="18" charset="0"/>
              </a:rPr>
              <a:t> 300 </a:t>
            </a:r>
            <a:r>
              <a:rPr lang="en-US" sz="2600" dirty="0" err="1">
                <a:solidFill>
                  <a:prstClr val="black"/>
                </a:solidFill>
                <a:latin typeface="Times New Roman" panose="02020603050405020304" pitchFamily="18" charset="0"/>
                <a:ea typeface="Times New Roman" panose="02020603050405020304" pitchFamily="18" charset="0"/>
              </a:rPr>
              <a:t>triệu</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đồng</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số</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tiền</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lời</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của</a:t>
            </a:r>
            <a:r>
              <a:rPr lang="en-US" sz="2600" dirty="0">
                <a:solidFill>
                  <a:prstClr val="black"/>
                </a:solidFill>
                <a:latin typeface="Times New Roman" panose="02020603050405020304" pitchFamily="18" charset="0"/>
                <a:ea typeface="Times New Roman" panose="02020603050405020304" pitchFamily="18" charset="0"/>
              </a:rPr>
              <a:t> chi </a:t>
            </a:r>
            <a:r>
              <a:rPr lang="en-US" sz="2600" dirty="0" err="1">
                <a:solidFill>
                  <a:prstClr val="black"/>
                </a:solidFill>
                <a:latin typeface="Times New Roman" panose="02020603050405020304" pitchFamily="18" charset="0"/>
                <a:ea typeface="Times New Roman" panose="02020603050405020304" pitchFamily="18" charset="0"/>
              </a:rPr>
              <a:t>nhánh</a:t>
            </a:r>
            <a:r>
              <a:rPr lang="en-US" sz="2600" dirty="0">
                <a:solidFill>
                  <a:prstClr val="black"/>
                </a:solidFill>
                <a:latin typeface="Times New Roman" panose="02020603050405020304" pitchFamily="18" charset="0"/>
                <a:ea typeface="Times New Roman" panose="02020603050405020304" pitchFamily="18" charset="0"/>
              </a:rPr>
              <a:t> B </a:t>
            </a:r>
            <a:r>
              <a:rPr lang="en-US" sz="2600" dirty="0" err="1">
                <a:solidFill>
                  <a:prstClr val="black"/>
                </a:solidFill>
                <a:latin typeface="Times New Roman" panose="02020603050405020304" pitchFamily="18" charset="0"/>
                <a:ea typeface="Times New Roman" panose="02020603050405020304" pitchFamily="18" charset="0"/>
              </a:rPr>
              <a:t>là</a:t>
            </a:r>
            <a:r>
              <a:rPr lang="en-US" sz="2600" dirty="0">
                <a:solidFill>
                  <a:prstClr val="black"/>
                </a:solidFill>
                <a:latin typeface="Times New Roman" panose="02020603050405020304" pitchFamily="18" charset="0"/>
                <a:ea typeface="Times New Roman" panose="02020603050405020304" pitchFamily="18" charset="0"/>
              </a:rPr>
              <a:t> 400 </a:t>
            </a:r>
            <a:r>
              <a:rPr lang="en-US" sz="2600" dirty="0" err="1">
                <a:solidFill>
                  <a:prstClr val="black"/>
                </a:solidFill>
                <a:latin typeface="Times New Roman" panose="02020603050405020304" pitchFamily="18" charset="0"/>
                <a:ea typeface="Times New Roman" panose="02020603050405020304" pitchFamily="18" charset="0"/>
              </a:rPr>
              <a:t>triệu</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đồng</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số</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tiền</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lỗ</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của</a:t>
            </a:r>
            <a:r>
              <a:rPr lang="en-US" sz="2600" dirty="0">
                <a:solidFill>
                  <a:prstClr val="black"/>
                </a:solidFill>
                <a:latin typeface="Times New Roman" panose="02020603050405020304" pitchFamily="18" charset="0"/>
                <a:ea typeface="Times New Roman" panose="02020603050405020304" pitchFamily="18" charset="0"/>
              </a:rPr>
              <a:t> chi </a:t>
            </a:r>
            <a:r>
              <a:rPr lang="en-US" sz="2600" dirty="0" err="1">
                <a:solidFill>
                  <a:prstClr val="black"/>
                </a:solidFill>
                <a:latin typeface="Times New Roman" panose="02020603050405020304" pitchFamily="18" charset="0"/>
                <a:ea typeface="Times New Roman" panose="02020603050405020304" pitchFamily="18" charset="0"/>
              </a:rPr>
              <a:t>nhánh</a:t>
            </a:r>
            <a:r>
              <a:rPr lang="en-US" sz="2600" dirty="0">
                <a:solidFill>
                  <a:prstClr val="black"/>
                </a:solidFill>
                <a:latin typeface="Times New Roman" panose="02020603050405020304" pitchFamily="18" charset="0"/>
                <a:ea typeface="Times New Roman" panose="02020603050405020304" pitchFamily="18" charset="0"/>
              </a:rPr>
              <a:t> C </a:t>
            </a:r>
            <a:r>
              <a:rPr lang="en-US" sz="2600" dirty="0" err="1">
                <a:solidFill>
                  <a:prstClr val="black"/>
                </a:solidFill>
                <a:latin typeface="Times New Roman" panose="02020603050405020304" pitchFamily="18" charset="0"/>
                <a:ea typeface="Times New Roman" panose="02020603050405020304" pitchFamily="18" charset="0"/>
              </a:rPr>
              <a:t>là</a:t>
            </a:r>
            <a:r>
              <a:rPr lang="en-US" sz="2600" dirty="0">
                <a:solidFill>
                  <a:prstClr val="black"/>
                </a:solidFill>
                <a:latin typeface="Times New Roman" panose="02020603050405020304" pitchFamily="18" charset="0"/>
                <a:ea typeface="Times New Roman" panose="02020603050405020304" pitchFamily="18" charset="0"/>
              </a:rPr>
              <a:t> 200 </a:t>
            </a:r>
            <a:r>
              <a:rPr lang="en-US" sz="2600" dirty="0" err="1">
                <a:solidFill>
                  <a:prstClr val="black"/>
                </a:solidFill>
                <a:latin typeface="Times New Roman" panose="02020603050405020304" pitchFamily="18" charset="0"/>
                <a:ea typeface="Times New Roman" panose="02020603050405020304" pitchFamily="18" charset="0"/>
              </a:rPr>
              <a:t>triệu</a:t>
            </a:r>
            <a:r>
              <a:rPr lang="en-US" sz="2600" dirty="0">
                <a:solidFill>
                  <a:prstClr val="black"/>
                </a:solidFill>
                <a:latin typeface="Times New Roman" panose="02020603050405020304" pitchFamily="18" charset="0"/>
                <a:ea typeface="Times New Roman" panose="02020603050405020304" pitchFamily="18" charset="0"/>
              </a:rPr>
              <a:t> </a:t>
            </a:r>
            <a:r>
              <a:rPr lang="en-US" sz="2600" dirty="0" err="1">
                <a:solidFill>
                  <a:prstClr val="black"/>
                </a:solidFill>
                <a:latin typeface="Times New Roman" panose="02020603050405020304" pitchFamily="18" charset="0"/>
                <a:ea typeface="Times New Roman" panose="02020603050405020304" pitchFamily="18" charset="0"/>
              </a:rPr>
              <a:t>đồng</a:t>
            </a:r>
            <a:r>
              <a:rPr lang="en-US" sz="2600" dirty="0">
                <a:solidFill>
                  <a:prstClr val="black"/>
                </a:solidFill>
                <a:latin typeface="Times New Roman" panose="02020603050405020304" pitchFamily="18" charset="0"/>
                <a:ea typeface="Times New Roman" panose="02020603050405020304" pitchFamily="18" charset="0"/>
              </a:rPr>
              <a:t>.</a:t>
            </a:r>
            <a:endParaRPr lang="en-US" sz="2600" dirty="0">
              <a:solidFill>
                <a:prstClr val="black"/>
              </a:solidFill>
            </a:endParaRPr>
          </a:p>
        </p:txBody>
      </p:sp>
    </p:spTree>
    <p:extLst>
      <p:ext uri="{BB962C8B-B14F-4D97-AF65-F5344CB8AC3E}">
        <p14:creationId xmlns:p14="http://schemas.microsoft.com/office/powerpoint/2010/main" val="4035674434"/>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barn(inVertical)">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P spid="44" grpId="0"/>
      <p:bldP spid="2" grpId="0" animBg="1"/>
      <p:bldP spid="21" grpId="0"/>
      <p:bldP spid="27"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321562"/>
            <a:ext cx="12394941" cy="42132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HT\Desktop\Untitled-3.png">
            <a:hlinkClick r:id="rId4" action="ppaction://hlinksldjump"/>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132648" y="4524375"/>
            <a:ext cx="2183340" cy="2503313"/>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315066" y="5243109"/>
            <a:ext cx="886625" cy="7638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sp>
        <p:nvSpPr>
          <p:cNvPr id="9" name="Rectangle 8"/>
          <p:cNvSpPr/>
          <p:nvPr/>
        </p:nvSpPr>
        <p:spPr>
          <a:xfrm>
            <a:off x="1542429" y="5326518"/>
            <a:ext cx="4813219" cy="7933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latin typeface="Times New Roman" pitchFamily="18" charset="0"/>
                <a:cs typeface="Times New Roman" pitchFamily="18" charset="0"/>
              </a:rPr>
              <a:t>4.15 = 5.12</a:t>
            </a:r>
          </a:p>
        </p:txBody>
      </p:sp>
      <p:sp>
        <p:nvSpPr>
          <p:cNvPr id="10" name="Oval 9"/>
          <p:cNvSpPr/>
          <p:nvPr/>
        </p:nvSpPr>
        <p:spPr>
          <a:xfrm>
            <a:off x="318799" y="3159651"/>
            <a:ext cx="886625" cy="8085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11" name="Rectangle 10"/>
          <p:cNvSpPr/>
          <p:nvPr/>
        </p:nvSpPr>
        <p:spPr>
          <a:xfrm>
            <a:off x="1542429" y="3147590"/>
            <a:ext cx="4813219"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latin typeface="Times New Roman" pitchFamily="18" charset="0"/>
                <a:cs typeface="Times New Roman" pitchFamily="18" charset="0"/>
              </a:rPr>
              <a:t>4.12 = 5.15</a:t>
            </a:r>
          </a:p>
        </p:txBody>
      </p:sp>
      <p:sp>
        <p:nvSpPr>
          <p:cNvPr id="12" name="Oval 11"/>
          <p:cNvSpPr/>
          <p:nvPr/>
        </p:nvSpPr>
        <p:spPr>
          <a:xfrm>
            <a:off x="315066" y="4223724"/>
            <a:ext cx="886625" cy="763891"/>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sp>
        <p:nvSpPr>
          <p:cNvPr id="13" name="Rectangle 12"/>
          <p:cNvSpPr/>
          <p:nvPr/>
        </p:nvSpPr>
        <p:spPr>
          <a:xfrm>
            <a:off x="1528153" y="4203437"/>
            <a:ext cx="4827495" cy="7933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latin typeface="Times New Roman" pitchFamily="18" charset="0"/>
                <a:cs typeface="Times New Roman" pitchFamily="18" charset="0"/>
              </a:rPr>
              <a:t>4:15 = 5:12</a:t>
            </a:r>
          </a:p>
        </p:txBody>
      </p:sp>
      <p:sp>
        <p:nvSpPr>
          <p:cNvPr id="27" name="WordArt 8"/>
          <p:cNvSpPr>
            <a:spLocks noChangeArrowheads="1" noChangeShapeType="1" noTextEdit="1"/>
          </p:cNvSpPr>
          <p:nvPr/>
        </p:nvSpPr>
        <p:spPr bwMode="auto">
          <a:xfrm>
            <a:off x="5638437" y="2187397"/>
            <a:ext cx="93473" cy="8993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60</a:t>
            </a:r>
          </a:p>
        </p:txBody>
      </p:sp>
      <p:sp>
        <p:nvSpPr>
          <p:cNvPr id="33" name="WordArt 15"/>
          <p:cNvSpPr>
            <a:spLocks noChangeArrowheads="1" noChangeShapeType="1" noTextEdit="1"/>
          </p:cNvSpPr>
          <p:nvPr/>
        </p:nvSpPr>
        <p:spPr bwMode="auto">
          <a:xfrm>
            <a:off x="5623021" y="2190572"/>
            <a:ext cx="54357" cy="8993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pic>
        <p:nvPicPr>
          <p:cNvPr id="154" name="Picture 14" descr="kim phu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97574" y="241566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860569" y="1804313"/>
            <a:ext cx="2350733" cy="2312895"/>
          </a:xfrm>
          <a:prstGeom prst="rect">
            <a:avLst/>
          </a:prstGeom>
          <a:noFill/>
        </p:spPr>
      </p:pic>
      <p:pic>
        <p:nvPicPr>
          <p:cNvPr id="156" name="Picture 22" descr="slide0002_image021"/>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764918" y="4257352"/>
            <a:ext cx="495073" cy="432537"/>
          </a:xfrm>
          <a:prstGeom prst="rect">
            <a:avLst/>
          </a:prstGeom>
          <a:noFill/>
        </p:spPr>
      </p:pic>
      <p:sp>
        <p:nvSpPr>
          <p:cNvPr id="157" name="Line 23"/>
          <p:cNvSpPr>
            <a:spLocks noChangeShapeType="1"/>
          </p:cNvSpPr>
          <p:nvPr/>
        </p:nvSpPr>
        <p:spPr bwMode="auto">
          <a:xfrm>
            <a:off x="10404986" y="4685507"/>
            <a:ext cx="1125641" cy="0"/>
          </a:xfrm>
          <a:prstGeom prst="line">
            <a:avLst/>
          </a:prstGeom>
          <a:noFill/>
          <a:ln w="9525">
            <a:solidFill>
              <a:schemeClr val="tx1"/>
            </a:solidFill>
            <a:round/>
            <a:headEnd/>
            <a:tailEnd/>
          </a:ln>
          <a:effectLst/>
        </p:spPr>
        <p:txBody>
          <a:bodyPr/>
          <a:lstStyle/>
          <a:p>
            <a:endParaRPr lang="en-US"/>
          </a:p>
        </p:txBody>
      </p:sp>
      <p:pic>
        <p:nvPicPr>
          <p:cNvPr id="158" name="Picture 24" descr="CHAY XE DAP"/>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700890" y="4163923"/>
            <a:ext cx="593496" cy="518264"/>
          </a:xfrm>
          <a:prstGeom prst="rect">
            <a:avLst/>
          </a:prstGeom>
          <a:noFill/>
        </p:spPr>
      </p:pic>
      <p:sp>
        <p:nvSpPr>
          <p:cNvPr id="161" name="Rectangle 160"/>
          <p:cNvSpPr/>
          <p:nvPr/>
        </p:nvSpPr>
        <p:spPr>
          <a:xfrm>
            <a:off x="1528153" y="2158303"/>
            <a:ext cx="4827495" cy="7261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latin typeface="Times New Roman" pitchFamily="18" charset="0"/>
                <a:cs typeface="Times New Roman" pitchFamily="18" charset="0"/>
              </a:rPr>
              <a:t>4.5 = 12.15</a:t>
            </a:r>
          </a:p>
        </p:txBody>
      </p:sp>
      <p:sp>
        <p:nvSpPr>
          <p:cNvPr id="162" name="Oval 161"/>
          <p:cNvSpPr/>
          <p:nvPr/>
        </p:nvSpPr>
        <p:spPr>
          <a:xfrm>
            <a:off x="303617" y="2137667"/>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7AB86340-59B2-4C2F-A4BF-97EE7295DBDF}"/>
                  </a:ext>
                </a:extLst>
              </p:cNvPr>
              <p:cNvSpPr txBox="1"/>
              <p:nvPr/>
            </p:nvSpPr>
            <p:spPr bwMode="auto">
              <a:xfrm>
                <a:off x="3650486" y="396509"/>
                <a:ext cx="1644527" cy="112553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2800" b="1" i="1" smtClean="0">
                              <a:solidFill>
                                <a:schemeClr val="bg1"/>
                              </a:solidFill>
                              <a:latin typeface="Cambria Math" panose="02040503050406030204" pitchFamily="18" charset="0"/>
                            </a:rPr>
                          </m:ctrlPr>
                        </m:fPr>
                        <m:num>
                          <m:r>
                            <a:rPr lang="en-US" sz="2800" b="1" i="0" smtClean="0">
                              <a:solidFill>
                                <a:schemeClr val="bg1"/>
                              </a:solidFill>
                              <a:latin typeface="Cambria Math" panose="02040503050406030204" pitchFamily="18" charset="0"/>
                            </a:rPr>
                            <m:t>𝟒</m:t>
                          </m:r>
                        </m:num>
                        <m:den>
                          <m:r>
                            <a:rPr lang="en-US" sz="2800" b="1" i="0" smtClean="0">
                              <a:solidFill>
                                <a:schemeClr val="bg1"/>
                              </a:solidFill>
                              <a:latin typeface="Cambria Math" panose="02040503050406030204" pitchFamily="18" charset="0"/>
                            </a:rPr>
                            <m:t>𝟓</m:t>
                          </m:r>
                        </m:den>
                      </m:f>
                      <m:r>
                        <a:rPr lang="en-US" sz="2800" b="1" i="0">
                          <a:solidFill>
                            <a:schemeClr val="bg1"/>
                          </a:solidFill>
                          <a:latin typeface="Cambria Math" panose="02040503050406030204" pitchFamily="18" charset="0"/>
                        </a:rPr>
                        <m:t>=</m:t>
                      </m:r>
                      <m:f>
                        <m:fPr>
                          <m:ctrlPr>
                            <a:rPr lang="en-US" sz="2800" b="1" i="1">
                              <a:solidFill>
                                <a:schemeClr val="bg1"/>
                              </a:solidFill>
                              <a:latin typeface="Cambria Math" panose="02040503050406030204" pitchFamily="18" charset="0"/>
                            </a:rPr>
                          </m:ctrlPr>
                        </m:fPr>
                        <m:num>
                          <m:r>
                            <a:rPr lang="en-US" sz="2800" b="1" i="0" smtClean="0">
                              <a:solidFill>
                                <a:schemeClr val="bg1"/>
                              </a:solidFill>
                              <a:latin typeface="Cambria Math" panose="02040503050406030204" pitchFamily="18" charset="0"/>
                            </a:rPr>
                            <m:t>𝟏𝟐</m:t>
                          </m:r>
                        </m:num>
                        <m:den>
                          <m:r>
                            <a:rPr lang="en-US" sz="2800" b="1" i="0" smtClean="0">
                              <a:solidFill>
                                <a:schemeClr val="bg1"/>
                              </a:solidFill>
                              <a:latin typeface="Cambria Math" panose="02040503050406030204" pitchFamily="18" charset="0"/>
                            </a:rPr>
                            <m:t>𝟏𝟓</m:t>
                          </m:r>
                        </m:den>
                      </m:f>
                    </m:oMath>
                  </m:oMathPara>
                </a14:m>
                <a:endParaRPr lang="en-US" sz="2800" b="1" dirty="0">
                  <a:solidFill>
                    <a:schemeClr val="bg1"/>
                  </a:solidFill>
                </a:endParaRPr>
              </a:p>
            </p:txBody>
          </p:sp>
        </mc:Choice>
        <mc:Fallback xmlns="">
          <p:sp>
            <p:nvSpPr>
              <p:cNvPr id="5" name="Object 4">
                <a:extLst>
                  <a:ext uri="{FF2B5EF4-FFF2-40B4-BE49-F238E27FC236}">
                    <a16:creationId xmlns:a16="http://schemas.microsoft.com/office/drawing/2014/main" id="{7AB86340-59B2-4C2F-A4BF-97EE7295DBDF}"/>
                  </a:ext>
                </a:extLst>
              </p:cNvPr>
              <p:cNvSpPr txBox="1">
                <a:spLocks noRot="1" noChangeAspect="1" noMove="1" noResize="1" noEditPoints="1" noAdjustHandles="1" noChangeArrowheads="1" noChangeShapeType="1" noTextEdit="1"/>
              </p:cNvSpPr>
              <p:nvPr/>
            </p:nvSpPr>
            <p:spPr bwMode="auto">
              <a:xfrm>
                <a:off x="3650486" y="396509"/>
                <a:ext cx="1644527" cy="1125538"/>
              </a:xfrm>
              <a:prstGeom prst="rect">
                <a:avLst/>
              </a:prstGeom>
              <a:blipFill>
                <a:blip r:embed="rId10"/>
                <a:stretch>
                  <a:fillRect/>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8CB4967-7B96-24F2-472E-4AAE821C8A64}"/>
              </a:ext>
            </a:extLst>
          </p:cNvPr>
          <p:cNvSpPr txBox="1"/>
          <p:nvPr/>
        </p:nvSpPr>
        <p:spPr>
          <a:xfrm>
            <a:off x="1591355" y="609169"/>
            <a:ext cx="9173563" cy="523220"/>
          </a:xfrm>
          <a:prstGeom prst="rect">
            <a:avLst/>
          </a:prstGeom>
          <a:noFill/>
        </p:spPr>
        <p:txBody>
          <a:bodyPr wrap="square">
            <a:spAutoFit/>
          </a:bodyPr>
          <a:lstStyle/>
          <a:p>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dirty="0">
                <a:solidFill>
                  <a:schemeClr val="bg1"/>
                </a:solidFill>
                <a:latin typeface="Times New Roman" panose="02020603050405020304" pitchFamily="18" charset="0"/>
                <a:cs typeface="Times New Roman" panose="02020603050405020304" pitchFamily="18" charset="0"/>
              </a:rPr>
              <a:t> 1: </a:t>
            </a:r>
            <a:r>
              <a:rPr lang="en-US" sz="2800" b="1" dirty="0" err="1">
                <a:solidFill>
                  <a:schemeClr val="bg1"/>
                </a:solidFill>
                <a:latin typeface="Times New Roman" panose="02020603050405020304" pitchFamily="18" charset="0"/>
                <a:cs typeface="Times New Roman" panose="02020603050405020304" pitchFamily="18" charset="0"/>
              </a:rPr>
              <a:t>Nếu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thì</a:t>
            </a:r>
            <a:r>
              <a:rPr lang="en-US" sz="2800" b="1" dirty="0">
                <a:solidFill>
                  <a:schemeClr val="bg1"/>
                </a:solidFill>
                <a:latin typeface="Times New Roman" panose="02020603050405020304" pitchFamily="18" charset="0"/>
                <a:cs typeface="Times New Roman" panose="02020603050405020304" pitchFamily="18" charset="0"/>
              </a:rPr>
              <a:t> ta </a:t>
            </a:r>
            <a:r>
              <a:rPr lang="en-US" sz="2800" b="1" dirty="0" err="1">
                <a:solidFill>
                  <a:schemeClr val="bg1"/>
                </a:solidFill>
                <a:latin typeface="Times New Roman" panose="02020603050405020304" pitchFamily="18" charset="0"/>
                <a:cs typeface="Times New Roman" panose="02020603050405020304" pitchFamily="18" charset="0"/>
              </a:rPr>
              <a:t>được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đẳng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thức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nhau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sau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đây</a:t>
            </a:r>
            <a:r>
              <a:rPr lang="en-US" sz="2800" b="1" dirty="0">
                <a:solidFill>
                  <a:schemeClr val="bg1"/>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17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accel="50000" decel="50000" fill="hold" grpId="0" nodeType="withEffect">
                                  <p:stCondLst>
                                    <p:cond delay="0"/>
                                  </p:stCondLst>
                                  <p:childTnLst>
                                    <p:animClr clrSpc="rgb" dir="cw">
                                      <p:cBhvr>
                                        <p:cTn id="6" dur="500" fill="hold"/>
                                        <p:tgtEl>
                                          <p:spTgt spid="27"/>
                                        </p:tgtEl>
                                        <p:attrNameLst>
                                          <p:attrName>style.color</p:attrName>
                                        </p:attrNameLst>
                                      </p:cBhvr>
                                      <p:to>
                                        <a:schemeClr val="bg1"/>
                                      </p:to>
                                    </p:animClr>
                                    <p:set>
                                      <p:cBhvr>
                                        <p:cTn id="7" dur="500" fill="hold"/>
                                        <p:tgtEl>
                                          <p:spTgt spid="27"/>
                                        </p:tgtEl>
                                        <p:attrNameLst>
                                          <p:attrName>fill.type</p:attrName>
                                        </p:attrNameLst>
                                      </p:cBhvr>
                                      <p:to>
                                        <p:strVal val="solid"/>
                                      </p:to>
                                    </p:set>
                                    <p:set>
                                      <p:cBhvr>
                                        <p:cTn id="8" dur="500" fill="hold"/>
                                        <p:tgtEl>
                                          <p:spTgt spid="27"/>
                                        </p:tgtEl>
                                        <p:attrNameLst>
                                          <p:attrName>fill.on</p:attrName>
                                        </p:attrNameLst>
                                      </p:cBhvr>
                                      <p:to>
                                        <p:strVal val="true"/>
                                      </p:to>
                                    </p:set>
                                  </p:childTnLst>
                                </p:cTn>
                              </p:par>
                              <p:par>
                                <p:cTn id="9" presetID="10" presetClass="entr" presetSubtype="0" fill="hold" grpId="0" nodeType="withEffect">
                                  <p:stCondLst>
                                    <p:cond delay="6000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subTnLst>
                                    <p:audio>
                                      <p:cMediaNode>
                                        <p:cTn display="0" masterRel="sameClick">
                                          <p:stCondLst>
                                            <p:cond evt="begin" delay="0">
                                              <p:tn val="9"/>
                                            </p:cond>
                                          </p:stCondLst>
                                          <p:endCondLst>
                                            <p:cond evt="onStopAudio" delay="0">
                                              <p:tgtEl>
                                                <p:sldTgt/>
                                              </p:tgtEl>
                                            </p:cond>
                                          </p:endCondLst>
                                        </p:cTn>
                                        <p:tgtEl>
                                          <p:sndTgt r:embed="rId2" name="bomb.wav"/>
                                        </p:tgtEl>
                                      </p:cMediaNode>
                                    </p:audio>
                                  </p:subTnLst>
                                </p:cTn>
                              </p:par>
                              <p:par>
                                <p:cTn id="12" presetID="3" presetClass="emph" presetSubtype="2" fill="hold" grpId="1" nodeType="withEffect">
                                  <p:stCondLst>
                                    <p:cond delay="60500"/>
                                  </p:stCondLst>
                                  <p:childTnLst>
                                    <p:animClr clrSpc="rgb" dir="cw">
                                      <p:cBhvr>
                                        <p:cTn id="13" dur="500" fill="hold"/>
                                        <p:tgtEl>
                                          <p:spTgt spid="33"/>
                                        </p:tgtEl>
                                        <p:attrNameLst>
                                          <p:attrName>style.color</p:attrName>
                                        </p:attrNameLst>
                                      </p:cBhvr>
                                      <p:to>
                                        <a:schemeClr val="bg1"/>
                                      </p:to>
                                    </p:animClr>
                                    <p:set>
                                      <p:cBhvr>
                                        <p:cTn id="14" dur="500" fill="hold"/>
                                        <p:tgtEl>
                                          <p:spTgt spid="33"/>
                                        </p:tgtEl>
                                        <p:attrNameLst>
                                          <p:attrName>fill.type</p:attrName>
                                        </p:attrNameLst>
                                      </p:cBhvr>
                                      <p:to>
                                        <p:strVal val="solid"/>
                                      </p:to>
                                    </p:set>
                                    <p:set>
                                      <p:cBhvr>
                                        <p:cTn id="15" dur="500" fill="hold"/>
                                        <p:tgtEl>
                                          <p:spTgt spid="3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chemeClr val="accent1"/>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0"/>
                                        </p:tgtEl>
                                        <p:attrNameLst>
                                          <p:attrName>fillcolor</p:attrName>
                                        </p:attrNameLst>
                                      </p:cBhvr>
                                      <p:to>
                                        <a:srgbClr val="FC2722"/>
                                      </p:to>
                                    </p:animClr>
                                    <p:set>
                                      <p:cBhvr>
                                        <p:cTn id="28" dur="2000" fill="hold"/>
                                        <p:tgtEl>
                                          <p:spTgt spid="10"/>
                                        </p:tgtEl>
                                        <p:attrNameLst>
                                          <p:attrName>fill.type</p:attrName>
                                        </p:attrNameLst>
                                      </p:cBhvr>
                                      <p:to>
                                        <p:strVal val="solid"/>
                                      </p:to>
                                    </p:set>
                                    <p:set>
                                      <p:cBhvr>
                                        <p:cTn id="29"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2"/>
                                        </p:tgtEl>
                                        <p:attrNameLst>
                                          <p:attrName>fillcolor</p:attrName>
                                        </p:attrNameLst>
                                      </p:cBhvr>
                                      <p:to>
                                        <a:srgbClr val="FC2722"/>
                                      </p:to>
                                    </p:animClr>
                                    <p:set>
                                      <p:cBhvr>
                                        <p:cTn id="35" dur="2000" fill="hold"/>
                                        <p:tgtEl>
                                          <p:spTgt spid="12"/>
                                        </p:tgtEl>
                                        <p:attrNameLst>
                                          <p:attrName>fill.type</p:attrName>
                                        </p:attrNameLst>
                                      </p:cBhvr>
                                      <p:to>
                                        <p:strVal val="solid"/>
                                      </p:to>
                                    </p:set>
                                    <p:set>
                                      <p:cBhvr>
                                        <p:cTn id="36"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5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withEffect">
                                  <p:stCondLst>
                                    <p:cond delay="0"/>
                                  </p:stCondLst>
                                  <p:childTnLst>
                                    <p:animEffect transition="out" filter="fade">
                                      <p:cBhvr>
                                        <p:cTn id="41" dur="500"/>
                                        <p:tgtEl>
                                          <p:spTgt spid="158"/>
                                        </p:tgtEl>
                                      </p:cBhvr>
                                    </p:animEffect>
                                    <p:set>
                                      <p:cBhvr>
                                        <p:cTn id="42" dur="1" fill="hold">
                                          <p:stCondLst>
                                            <p:cond delay="499"/>
                                          </p:stCondLst>
                                        </p:cTn>
                                        <p:tgtEl>
                                          <p:spTgt spid="158"/>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56"/>
                                        </p:tgtEl>
                                        <p:attrNameLst>
                                          <p:attrName>style.visibility</p:attrName>
                                        </p:attrNameLst>
                                      </p:cBhvr>
                                      <p:to>
                                        <p:strVal val="visible"/>
                                      </p:to>
                                    </p:set>
                                    <p:animEffect transition="in" filter="fade">
                                      <p:cBhvr>
                                        <p:cTn id="45" dur="500"/>
                                        <p:tgtEl>
                                          <p:spTgt spid="156"/>
                                        </p:tgtEl>
                                      </p:cBhvr>
                                    </p:animEffect>
                                  </p:childTnLst>
                                </p:cTn>
                              </p:par>
                            </p:childTnLst>
                          </p:cTn>
                        </p:par>
                        <p:par>
                          <p:cTn id="46" fill="hold">
                            <p:stCondLst>
                              <p:cond delay="500"/>
                            </p:stCondLst>
                            <p:childTnLst>
                              <p:par>
                                <p:cTn id="47" presetID="8" presetClass="emph" presetSubtype="0" fill="hold" nodeType="afterEffect">
                                  <p:stCondLst>
                                    <p:cond delay="0"/>
                                  </p:stCondLst>
                                  <p:childTnLst>
                                    <p:animRot by="-21600000">
                                      <p:cBhvr>
                                        <p:cTn id="48" dur="15000" fill="hold"/>
                                        <p:tgtEl>
                                          <p:spTgt spid="154"/>
                                        </p:tgtEl>
                                        <p:attrNameLst>
                                          <p:attrName>r</p:attrName>
                                        </p:attrNameLst>
                                      </p:cBhvr>
                                    </p:animRot>
                                  </p:childTnLst>
                                </p:cTn>
                              </p:par>
                              <p:par>
                                <p:cTn id="49" presetID="10" presetClass="exit" presetSubtype="0" fill="hold" nodeType="withEffect">
                                  <p:stCondLst>
                                    <p:cond delay="60500"/>
                                  </p:stCondLst>
                                  <p:childTnLst>
                                    <p:animEffect transition="out" filter="fade">
                                      <p:cBhvr>
                                        <p:cTn id="50" dur="500"/>
                                        <p:tgtEl>
                                          <p:spTgt spid="156"/>
                                        </p:tgtEl>
                                      </p:cBhvr>
                                    </p:animEffect>
                                    <p:set>
                                      <p:cBhvr>
                                        <p:cTn id="51" dur="1" fill="hold">
                                          <p:stCondLst>
                                            <p:cond delay="499"/>
                                          </p:stCondLst>
                                        </p:cTn>
                                        <p:tgtEl>
                                          <p:spTgt spid="156"/>
                                        </p:tgtEl>
                                        <p:attrNameLst>
                                          <p:attrName>style.visibility</p:attrName>
                                        </p:attrNameLst>
                                      </p:cBhvr>
                                      <p:to>
                                        <p:strVal val="hidden"/>
                                      </p:to>
                                    </p:set>
                                  </p:childTnLst>
                                </p:cTn>
                              </p:par>
                              <p:par>
                                <p:cTn id="52" presetID="10" presetClass="entr" presetSubtype="0" fill="hold" nodeType="withEffect">
                                  <p:stCondLst>
                                    <p:cond delay="60500"/>
                                  </p:stCondLst>
                                  <p:childTnLst>
                                    <p:set>
                                      <p:cBhvr>
                                        <p:cTn id="53" dur="1" fill="hold">
                                          <p:stCondLst>
                                            <p:cond delay="0"/>
                                          </p:stCondLst>
                                        </p:cTn>
                                        <p:tgtEl>
                                          <p:spTgt spid="158"/>
                                        </p:tgtEl>
                                        <p:attrNameLst>
                                          <p:attrName>style.visibility</p:attrName>
                                        </p:attrNameLst>
                                      </p:cBhvr>
                                      <p:to>
                                        <p:strVal val="visible"/>
                                      </p:to>
                                    </p:set>
                                    <p:animEffect transition="in" filter="fade">
                                      <p:cBhvr>
                                        <p:cTn id="54" dur="500"/>
                                        <p:tgtEl>
                                          <p:spTgt spid="158"/>
                                        </p:tgtEl>
                                      </p:cBhvr>
                                    </p:animEffect>
                                  </p:childTnLst>
                                </p:cTn>
                              </p:par>
                            </p:childTnLst>
                          </p:cTn>
                        </p:par>
                      </p:childTnLst>
                    </p:cTn>
                  </p:par>
                </p:childTnLst>
              </p:cTn>
              <p:nextCondLst>
                <p:cond evt="onClick" delay="0">
                  <p:tgtEl>
                    <p:spTgt spid="158"/>
                  </p:tgtEl>
                </p:cond>
              </p:nextCondLst>
            </p:seq>
            <p:seq concurrent="1" nextAc="seek">
              <p:cTn id="55" restart="whenNotActive" fill="hold" evtFilter="cancelBubble" nodeType="interactiveSeq">
                <p:stCondLst>
                  <p:cond evt="onClick" delay="0">
                    <p:tgtEl>
                      <p:spTgt spid="162"/>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62"/>
                                        </p:tgtEl>
                                        <p:attrNameLst>
                                          <p:attrName>fillcolor</p:attrName>
                                        </p:attrNameLst>
                                      </p:cBhvr>
                                      <p:to>
                                        <a:srgbClr val="FC2722"/>
                                      </p:to>
                                    </p:animClr>
                                    <p:set>
                                      <p:cBhvr>
                                        <p:cTn id="60" dur="2000" fill="hold"/>
                                        <p:tgtEl>
                                          <p:spTgt spid="162"/>
                                        </p:tgtEl>
                                        <p:attrNameLst>
                                          <p:attrName>fill.type</p:attrName>
                                        </p:attrNameLst>
                                      </p:cBhvr>
                                      <p:to>
                                        <p:strVal val="solid"/>
                                      </p:to>
                                    </p:set>
                                    <p:set>
                                      <p:cBhvr>
                                        <p:cTn id="61" dur="2000" fill="hold"/>
                                        <p:tgtEl>
                                          <p:spTgt spid="162"/>
                                        </p:tgtEl>
                                        <p:attrNameLst>
                                          <p:attrName>fill.on</p:attrName>
                                        </p:attrNameLst>
                                      </p:cBhvr>
                                      <p:to>
                                        <p:strVal val="true"/>
                                      </p:to>
                                    </p:set>
                                  </p:childTnLst>
                                </p:cTn>
                              </p:par>
                            </p:childTnLst>
                          </p:cTn>
                        </p:par>
                      </p:childTnLst>
                    </p:cTn>
                  </p:par>
                </p:childTnLst>
              </p:cTn>
              <p:nextCondLst>
                <p:cond evt="onClick" delay="0">
                  <p:tgtEl>
                    <p:spTgt spid="162"/>
                  </p:tgtEl>
                </p:cond>
              </p:nextCondLst>
            </p:seq>
          </p:childTnLst>
        </p:cTn>
      </p:par>
    </p:tnLst>
    <p:bldLst>
      <p:bldP spid="27" grpId="0" animBg="1"/>
      <p:bldP spid="33" grpId="0" animBg="1"/>
      <p:bldP spid="3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44" y="0"/>
            <a:ext cx="12192000" cy="6858000"/>
          </a:xfrm>
          <a:prstGeom prst="rect">
            <a:avLst/>
          </a:prstGeom>
        </p:spPr>
      </p:pic>
      <p:sp>
        <p:nvSpPr>
          <p:cNvPr id="5" name="TextBox 4">
            <a:extLst>
              <a:ext uri="{FF2B5EF4-FFF2-40B4-BE49-F238E27FC236}">
                <a16:creationId xmlns:a16="http://schemas.microsoft.com/office/drawing/2014/main" id="{1A9A7896-D70E-4A4F-BCCF-CF1EF9850253}"/>
              </a:ext>
            </a:extLst>
          </p:cNvPr>
          <p:cNvSpPr txBox="1"/>
          <p:nvPr/>
        </p:nvSpPr>
        <p:spPr>
          <a:xfrm>
            <a:off x="2766885" y="2721116"/>
            <a:ext cx="6658229" cy="707884"/>
          </a:xfrm>
          <a:prstGeom prst="rect">
            <a:avLst/>
          </a:prstGeom>
          <a:noFill/>
        </p:spPr>
        <p:txBody>
          <a:bodyPr wrap="none" lIns="91438" tIns="45719" rIns="91438" bIns="45719" rtlCol="0">
            <a:spAutoFit/>
          </a:bodyPr>
          <a:lstStyle/>
          <a:p>
            <a:pPr defTabSz="914377">
              <a:defRPr/>
            </a:pPr>
            <a:r>
              <a:rPr lang="en-US" sz="4000" b="1" dirty="0">
                <a:solidFill>
                  <a:srgbClr val="FF0000"/>
                </a:solidFill>
                <a:latin typeface="Times New Roman" pitchFamily="18" charset="0"/>
                <a:cs typeface="Times New Roman" pitchFamily="18" charset="0"/>
              </a:rPr>
              <a:t>HOẠT ĐỘNG THỰC HÀNH</a:t>
            </a:r>
          </a:p>
        </p:txBody>
      </p:sp>
    </p:spTree>
    <p:extLst>
      <p:ext uri="{BB962C8B-B14F-4D97-AF65-F5344CB8AC3E}">
        <p14:creationId xmlns:p14="http://schemas.microsoft.com/office/powerpoint/2010/main" val="1268813406"/>
      </p:ext>
    </p:extLst>
  </p:cSld>
  <p:clrMapOvr>
    <a:masterClrMapping/>
  </p:clrMapOvr>
  <p:transition spd="slow">
    <p:wheel spokes="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60F51493-FDC9-5B66-4605-40394BA6E9C6}"/>
              </a:ext>
            </a:extLst>
          </p:cNvPr>
          <p:cNvSpPr/>
          <p:nvPr/>
        </p:nvSpPr>
        <p:spPr>
          <a:xfrm>
            <a:off x="131458" y="-114262"/>
            <a:ext cx="11889092" cy="1112520"/>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600" b="1" dirty="0">
                <a:solidFill>
                  <a:srgbClr val="002060"/>
                </a:solidFill>
                <a:latin typeface="Times New Roman" panose="02020603050405020304" pitchFamily="18" charset="0"/>
                <a:cs typeface="Times New Roman" panose="02020603050405020304" pitchFamily="18" charset="0"/>
              </a:rPr>
              <a:t>BÀI 8/SGK 10: </a:t>
            </a:r>
            <a:r>
              <a:rPr lang="en-US" sz="2600" b="1" dirty="0" err="1">
                <a:solidFill>
                  <a:srgbClr val="FF0000"/>
                </a:solidFill>
                <a:latin typeface="Times New Roman" panose="02020603050405020304" pitchFamily="18" charset="0"/>
                <a:cs typeface="Times New Roman" panose="02020603050405020304" pitchFamily="18" charset="0"/>
              </a:rPr>
              <a:t>Chứng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minh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từ</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tỉ</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lệ</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thức</a:t>
            </a:r>
            <a:r>
              <a:rPr lang="en-US" sz="2600" b="1" dirty="0">
                <a:solidFill>
                  <a:srgbClr val="FF0000"/>
                </a:solidFill>
                <a:latin typeface="Times New Roman" panose="02020603050405020304" pitchFamily="18" charset="0"/>
                <a:cs typeface="Times New Roman" panose="02020603050405020304" pitchFamily="18" charset="0"/>
              </a:rPr>
              <a:t>              ta </a:t>
            </a:r>
            <a:r>
              <a:rPr lang="en-US" sz="2600" b="1" dirty="0" err="1">
                <a:solidFill>
                  <a:srgbClr val="FF0000"/>
                </a:solidFill>
                <a:latin typeface="Times New Roman" panose="02020603050405020304" pitchFamily="18" charset="0"/>
                <a:cs typeface="Times New Roman" panose="02020603050405020304" pitchFamily="18" charset="0"/>
              </a:rPr>
              <a:t>suy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ra</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được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các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tỉ</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lệ</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thức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sau</a:t>
            </a:r>
            <a:endParaRPr lang="en-US" sz="26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205C1DF-F9A1-7385-E67F-84F5482B5A8D}"/>
              </a:ext>
            </a:extLst>
          </p:cNvPr>
          <p:cNvSpPr txBox="1"/>
          <p:nvPr/>
        </p:nvSpPr>
        <p:spPr>
          <a:xfrm>
            <a:off x="409480" y="928147"/>
            <a:ext cx="11468347" cy="892552"/>
          </a:xfrm>
          <a:prstGeom prst="rect">
            <a:avLst/>
          </a:prstGeom>
          <a:solidFill>
            <a:schemeClr val="accent3">
              <a:lumMod val="40000"/>
              <a:lumOff val="60000"/>
            </a:schemeClr>
          </a:solidFill>
          <a:ln w="28575">
            <a:noFill/>
            <a:prstDash val="dash"/>
          </a:ln>
        </p:spPr>
        <p:txBody>
          <a:bodyPr wrap="square">
            <a:spAutoFit/>
          </a:bodyPr>
          <a:lstStyle/>
          <a:p>
            <a:r>
              <a:rPr lang="en-US" sz="2600" b="1" dirty="0">
                <a:solidFill>
                  <a:srgbClr val="002060"/>
                </a:solidFill>
                <a:latin typeface="Times New Roman" panose="02020603050405020304" pitchFamily="18" charset="0"/>
                <a:cs typeface="Times New Roman" panose="02020603050405020304" pitchFamily="18" charset="0"/>
              </a:rPr>
              <a:t>a)					b)				c)</a:t>
            </a:r>
          </a:p>
          <a:p>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6" name="Star: 12 Points 5">
            <a:extLst>
              <a:ext uri="{FF2B5EF4-FFF2-40B4-BE49-F238E27FC236}">
                <a16:creationId xmlns:a16="http://schemas.microsoft.com/office/drawing/2014/main" id="{8B394C78-07F6-D8CE-29F5-DE3AF4A53FC9}"/>
              </a:ext>
            </a:extLst>
          </p:cNvPr>
          <p:cNvSpPr/>
          <p:nvPr/>
        </p:nvSpPr>
        <p:spPr>
          <a:xfrm>
            <a:off x="5154005" y="1896572"/>
            <a:ext cx="1979296" cy="581048"/>
          </a:xfrm>
          <a:prstGeom prst="star12">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Giải</a:t>
            </a:r>
            <a:endParaRPr lang="en-US" sz="28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03EBF057-3F97-A814-E5A8-2D44BD8E3141}"/>
                  </a:ext>
                </a:extLst>
              </p:cNvPr>
              <p:cNvSpPr txBox="1"/>
              <p:nvPr/>
            </p:nvSpPr>
            <p:spPr>
              <a:xfrm>
                <a:off x="834173" y="867283"/>
                <a:ext cx="2062262" cy="968638"/>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num>
                        <m:den>
                          <m:r>
                            <a:rPr lang="en-US" i="1">
                              <a:solidFill>
                                <a:srgbClr val="000000"/>
                              </a:solidFill>
                              <a:latin typeface="Cambria Math" panose="02040503050406030204" pitchFamily="18" charset="0"/>
                            </a:rPr>
                            <m:t>𝑑</m:t>
                          </m:r>
                        </m:den>
                      </m:f>
                    </m:oMath>
                  </m:oMathPara>
                </a14:m>
                <a:endParaRPr lang="en-US"/>
              </a:p>
            </p:txBody>
          </p:sp>
        </mc:Choice>
        <mc:Fallback xmlns="">
          <p:sp>
            <p:nvSpPr>
              <p:cNvPr id="5" name="Object 4">
                <a:extLst>
                  <a:ext uri="{FF2B5EF4-FFF2-40B4-BE49-F238E27FC236}">
                    <a16:creationId xmlns:a16="http://schemas.microsoft.com/office/drawing/2014/main" id="{03EBF057-3F97-A814-E5A8-2D44BD8E3141}"/>
                  </a:ext>
                </a:extLst>
              </p:cNvPr>
              <p:cNvSpPr txBox="1">
                <a:spLocks noRot="1" noChangeAspect="1" noMove="1" noResize="1" noEditPoints="1" noAdjustHandles="1" noChangeArrowheads="1" noChangeShapeType="1" noTextEdit="1"/>
              </p:cNvSpPr>
              <p:nvPr/>
            </p:nvSpPr>
            <p:spPr>
              <a:xfrm>
                <a:off x="834173" y="867283"/>
                <a:ext cx="2062262" cy="96863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2E2EBDB0-CEE8-D495-9745-2814DFDB8CAD}"/>
                  </a:ext>
                </a:extLst>
              </p:cNvPr>
              <p:cNvSpPr txBox="1"/>
              <p:nvPr/>
            </p:nvSpPr>
            <p:spPr>
              <a:xfrm>
                <a:off x="5407835" y="853117"/>
                <a:ext cx="1979296" cy="966632"/>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num>
                        <m:den>
                          <m:r>
                            <a:rPr lang="en-US" i="1">
                              <a:solidFill>
                                <a:srgbClr val="000000"/>
                              </a:solidFill>
                              <a:latin typeface="Cambria Math" panose="02040503050406030204" pitchFamily="18" charset="0"/>
                            </a:rPr>
                            <m:t>𝑑</m:t>
                          </m:r>
                        </m:den>
                      </m:f>
                    </m:oMath>
                  </m:oMathPara>
                </a14:m>
                <a:endParaRPr lang="en-US"/>
              </a:p>
            </p:txBody>
          </p:sp>
        </mc:Choice>
        <mc:Fallback xmlns="">
          <p:sp>
            <p:nvSpPr>
              <p:cNvPr id="7" name="Object 6">
                <a:extLst>
                  <a:ext uri="{FF2B5EF4-FFF2-40B4-BE49-F238E27FC236}">
                    <a16:creationId xmlns:a16="http://schemas.microsoft.com/office/drawing/2014/main" id="{2E2EBDB0-CEE8-D495-9745-2814DFDB8CAD}"/>
                  </a:ext>
                </a:extLst>
              </p:cNvPr>
              <p:cNvSpPr txBox="1">
                <a:spLocks noRot="1" noChangeAspect="1" noMove="1" noResize="1" noEditPoints="1" noAdjustHandles="1" noChangeArrowheads="1" noChangeShapeType="1" noTextEdit="1"/>
              </p:cNvSpPr>
              <p:nvPr/>
            </p:nvSpPr>
            <p:spPr>
              <a:xfrm>
                <a:off x="5407835" y="853117"/>
                <a:ext cx="1979296" cy="9666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172B1960-9BA4-0486-ED24-59D9867AA1FD}"/>
                  </a:ext>
                </a:extLst>
              </p:cNvPr>
              <p:cNvSpPr txBox="1"/>
              <p:nvPr/>
            </p:nvSpPr>
            <p:spPr>
              <a:xfrm>
                <a:off x="9081886" y="770793"/>
                <a:ext cx="1873554" cy="894196"/>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den>
                      </m:f>
                    </m:oMath>
                  </m:oMathPara>
                </a14:m>
                <a:endParaRPr lang="en-US"/>
              </a:p>
            </p:txBody>
          </p:sp>
        </mc:Choice>
        <mc:Fallback xmlns="">
          <p:sp>
            <p:nvSpPr>
              <p:cNvPr id="8" name="Object 7">
                <a:extLst>
                  <a:ext uri="{FF2B5EF4-FFF2-40B4-BE49-F238E27FC236}">
                    <a16:creationId xmlns:a16="http://schemas.microsoft.com/office/drawing/2014/main" id="{172B1960-9BA4-0486-ED24-59D9867AA1FD}"/>
                  </a:ext>
                </a:extLst>
              </p:cNvPr>
              <p:cNvSpPr txBox="1">
                <a:spLocks noRot="1" noChangeAspect="1" noMove="1" noResize="1" noEditPoints="1" noAdjustHandles="1" noChangeArrowheads="1" noChangeShapeType="1" noTextEdit="1"/>
              </p:cNvSpPr>
              <p:nvPr/>
            </p:nvSpPr>
            <p:spPr>
              <a:xfrm>
                <a:off x="9081886" y="770793"/>
                <a:ext cx="1873554" cy="89419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bject 10">
                <a:extLst>
                  <a:ext uri="{FF2B5EF4-FFF2-40B4-BE49-F238E27FC236}">
                    <a16:creationId xmlns:a16="http://schemas.microsoft.com/office/drawing/2014/main" id="{8B621140-72D0-10F5-C582-339B389BA6E1}"/>
                  </a:ext>
                </a:extLst>
              </p:cNvPr>
              <p:cNvSpPr txBox="1"/>
              <p:nvPr/>
            </p:nvSpPr>
            <p:spPr bwMode="auto">
              <a:xfrm>
                <a:off x="409480" y="2668800"/>
                <a:ext cx="2250396" cy="901601"/>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num>
                        <m:den>
                          <m:r>
                            <a:rPr lang="en-US" i="1">
                              <a:solidFill>
                                <a:srgbClr val="000000"/>
                              </a:solidFill>
                              <a:latin typeface="Cambria Math" panose="02040503050406030204" pitchFamily="18" charset="0"/>
                            </a:rPr>
                            <m:t>𝑑</m:t>
                          </m:r>
                        </m:den>
                      </m:f>
                    </m:oMath>
                  </m:oMathPara>
                </a14:m>
                <a:endParaRPr lang="en-US"/>
              </a:p>
            </p:txBody>
          </p:sp>
        </mc:Choice>
        <mc:Fallback xmlns="">
          <p:sp>
            <p:nvSpPr>
              <p:cNvPr id="11" name="Object 10">
                <a:extLst>
                  <a:ext uri="{FF2B5EF4-FFF2-40B4-BE49-F238E27FC236}">
                    <a16:creationId xmlns:a16="http://schemas.microsoft.com/office/drawing/2014/main" id="{8B621140-72D0-10F5-C582-339B389BA6E1}"/>
                  </a:ext>
                </a:extLst>
              </p:cNvPr>
              <p:cNvSpPr txBox="1">
                <a:spLocks noRot="1" noChangeAspect="1" noMove="1" noResize="1" noEditPoints="1" noAdjustHandles="1" noChangeArrowheads="1" noChangeShapeType="1" noTextEdit="1"/>
              </p:cNvSpPr>
              <p:nvPr/>
            </p:nvSpPr>
            <p:spPr bwMode="auto">
              <a:xfrm>
                <a:off x="409480" y="2668800"/>
                <a:ext cx="2250396" cy="90160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bject 17">
                <a:extLst>
                  <a:ext uri="{FF2B5EF4-FFF2-40B4-BE49-F238E27FC236}">
                    <a16:creationId xmlns:a16="http://schemas.microsoft.com/office/drawing/2014/main" id="{BB67036B-DB5E-2801-E58E-63BDBD588EF1}"/>
                  </a:ext>
                </a:extLst>
              </p:cNvPr>
              <p:cNvSpPr txBox="1"/>
              <p:nvPr/>
            </p:nvSpPr>
            <p:spPr bwMode="auto">
              <a:xfrm>
                <a:off x="309484" y="3559181"/>
                <a:ext cx="3324320" cy="147336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rPr>
                        <m:t>)</m:t>
                      </m:r>
                    </m:oMath>
                    <m:oMath xmlns:m="http://schemas.openxmlformats.org/officeDocument/2006/math">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𝑎𝑑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𝑏𝑑</m:t>
                      </m:r>
                    </m:oMath>
                    <m:oMath xmlns:m="http://schemas.openxmlformats.org/officeDocument/2006/math">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𝑎𝑑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𝑏𝑐</m:t>
                      </m:r>
                    </m:oMath>
                  </m:oMathPara>
                </a14:m>
                <a:endParaRPr lang="en-US"/>
              </a:p>
            </p:txBody>
          </p:sp>
        </mc:Choice>
        <mc:Fallback xmlns="">
          <p:sp>
            <p:nvSpPr>
              <p:cNvPr id="18" name="Object 17">
                <a:extLst>
                  <a:ext uri="{FF2B5EF4-FFF2-40B4-BE49-F238E27FC236}">
                    <a16:creationId xmlns:a16="http://schemas.microsoft.com/office/drawing/2014/main" id="{BB67036B-DB5E-2801-E58E-63BDBD588EF1}"/>
                  </a:ext>
                </a:extLst>
              </p:cNvPr>
              <p:cNvSpPr txBox="1">
                <a:spLocks noRot="1" noChangeAspect="1" noMove="1" noResize="1" noEditPoints="1" noAdjustHandles="1" noChangeArrowheads="1" noChangeShapeType="1" noTextEdit="1"/>
              </p:cNvSpPr>
              <p:nvPr/>
            </p:nvSpPr>
            <p:spPr bwMode="auto">
              <a:xfrm>
                <a:off x="309484" y="3559181"/>
                <a:ext cx="3324320" cy="147336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Object 19">
                <a:extLst>
                  <a:ext uri="{FF2B5EF4-FFF2-40B4-BE49-F238E27FC236}">
                    <a16:creationId xmlns:a16="http://schemas.microsoft.com/office/drawing/2014/main" id="{1977199F-4817-6122-C543-8CC9C806E241}"/>
                  </a:ext>
                </a:extLst>
              </p:cNvPr>
              <p:cNvSpPr txBox="1"/>
              <p:nvPr/>
            </p:nvSpPr>
            <p:spPr bwMode="auto">
              <a:xfrm>
                <a:off x="288885" y="4928574"/>
                <a:ext cx="1588367" cy="93772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𝑑</m:t>
                          </m:r>
                        </m:den>
                      </m:f>
                    </m:oMath>
                  </m:oMathPara>
                </a14:m>
                <a:endParaRPr lang="en-US"/>
              </a:p>
            </p:txBody>
          </p:sp>
        </mc:Choice>
        <mc:Fallback xmlns="">
          <p:sp>
            <p:nvSpPr>
              <p:cNvPr id="20" name="Object 19">
                <a:extLst>
                  <a:ext uri="{FF2B5EF4-FFF2-40B4-BE49-F238E27FC236}">
                    <a16:creationId xmlns:a16="http://schemas.microsoft.com/office/drawing/2014/main" id="{1977199F-4817-6122-C543-8CC9C806E241}"/>
                  </a:ext>
                </a:extLst>
              </p:cNvPr>
              <p:cNvSpPr txBox="1">
                <a:spLocks noRot="1" noChangeAspect="1" noMove="1" noResize="1" noEditPoints="1" noAdjustHandles="1" noChangeArrowheads="1" noChangeShapeType="1" noTextEdit="1"/>
              </p:cNvSpPr>
              <p:nvPr/>
            </p:nvSpPr>
            <p:spPr bwMode="auto">
              <a:xfrm>
                <a:off x="288885" y="4928574"/>
                <a:ext cx="1588367" cy="937720"/>
              </a:xfrm>
              <a:prstGeom prst="rect">
                <a:avLst/>
              </a:prstGeom>
              <a:blipFill>
                <a:blip r:embed="rId7"/>
                <a:stretch>
                  <a:fillRect/>
                </a:stretch>
              </a:blipFill>
            </p:spPr>
            <p:txBody>
              <a:bodyPr/>
              <a:lstStyle/>
              <a:p>
                <a:r>
                  <a:rPr lang="en-US">
                    <a:noFill/>
                  </a:rPr>
                  <a:t> </a:t>
                </a:r>
              </a:p>
            </p:txBody>
          </p:sp>
        </mc:Fallback>
      </mc:AlternateContent>
      <p:sp>
        <p:nvSpPr>
          <p:cNvPr id="22" name="Rectangle 8">
            <a:extLst>
              <a:ext uri="{FF2B5EF4-FFF2-40B4-BE49-F238E27FC236}">
                <a16:creationId xmlns:a16="http://schemas.microsoft.com/office/drawing/2014/main" id="{BD007BAD-2603-5989-557A-E2199B6317D3}"/>
              </a:ext>
            </a:extLst>
          </p:cNvPr>
          <p:cNvSpPr>
            <a:spLocks noChangeArrowheads="1"/>
          </p:cNvSpPr>
          <p:nvPr/>
        </p:nvSpPr>
        <p:spPr bwMode="auto">
          <a:xfrm>
            <a:off x="327377" y="5869714"/>
            <a:ext cx="13868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alt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2800"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Object 22">
                <a:extLst>
                  <a:ext uri="{FF2B5EF4-FFF2-40B4-BE49-F238E27FC236}">
                    <a16:creationId xmlns:a16="http://schemas.microsoft.com/office/drawing/2014/main" id="{58F9F149-4AA6-9B55-F94C-211B25B77A74}"/>
                  </a:ext>
                </a:extLst>
              </p:cNvPr>
              <p:cNvSpPr txBox="1"/>
              <p:nvPr/>
            </p:nvSpPr>
            <p:spPr bwMode="auto">
              <a:xfrm>
                <a:off x="1091648" y="5766237"/>
                <a:ext cx="1980464" cy="93772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num>
                        <m:den>
                          <m:r>
                            <a:rPr lang="en-US" i="1">
                              <a:solidFill>
                                <a:srgbClr val="000000"/>
                              </a:solidFill>
                              <a:latin typeface="Cambria Math" panose="02040503050406030204" pitchFamily="18" charset="0"/>
                            </a:rPr>
                            <m:t>𝑑</m:t>
                          </m:r>
                        </m:den>
                      </m:f>
                    </m:oMath>
                  </m:oMathPara>
                </a14:m>
                <a:endParaRPr lang="en-US"/>
              </a:p>
            </p:txBody>
          </p:sp>
        </mc:Choice>
        <mc:Fallback xmlns="">
          <p:sp>
            <p:nvSpPr>
              <p:cNvPr id="23" name="Object 22">
                <a:extLst>
                  <a:ext uri="{FF2B5EF4-FFF2-40B4-BE49-F238E27FC236}">
                    <a16:creationId xmlns:a16="http://schemas.microsoft.com/office/drawing/2014/main" id="{58F9F149-4AA6-9B55-F94C-211B25B77A74}"/>
                  </a:ext>
                </a:extLst>
              </p:cNvPr>
              <p:cNvSpPr txBox="1">
                <a:spLocks noRot="1" noChangeAspect="1" noMove="1" noResize="1" noEditPoints="1" noAdjustHandles="1" noChangeArrowheads="1" noChangeShapeType="1" noTextEdit="1"/>
              </p:cNvSpPr>
              <p:nvPr/>
            </p:nvSpPr>
            <p:spPr bwMode="auto">
              <a:xfrm>
                <a:off x="1091648" y="5766237"/>
                <a:ext cx="1980464" cy="937720"/>
              </a:xfrm>
              <a:prstGeom prst="rect">
                <a:avLst/>
              </a:prstGeom>
              <a:blipFill>
                <a:blip r:embed="rId8"/>
                <a:stretch>
                  <a:fillRect/>
                </a:stretch>
              </a:blipFill>
            </p:spPr>
            <p:txBody>
              <a:bodyPr/>
              <a:lstStyle/>
              <a:p>
                <a:r>
                  <a:rPr lang="en-US">
                    <a:noFill/>
                  </a:rPr>
                  <a:t> </a:t>
                </a:r>
              </a:p>
            </p:txBody>
          </p:sp>
        </mc:Fallback>
      </mc:AlternateContent>
      <p:sp>
        <p:nvSpPr>
          <p:cNvPr id="24" name="Rectangle 8">
            <a:extLst>
              <a:ext uri="{FF2B5EF4-FFF2-40B4-BE49-F238E27FC236}">
                <a16:creationId xmlns:a16="http://schemas.microsoft.com/office/drawing/2014/main" id="{6E00129B-FC98-98E0-AB43-0FA2CDD979E9}"/>
              </a:ext>
            </a:extLst>
          </p:cNvPr>
          <p:cNvSpPr>
            <a:spLocks noChangeArrowheads="1"/>
          </p:cNvSpPr>
          <p:nvPr/>
        </p:nvSpPr>
        <p:spPr bwMode="auto">
          <a:xfrm>
            <a:off x="1877252" y="5113244"/>
            <a:ext cx="9488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 </a:t>
            </a:r>
            <a:endParaRPr lang="en-US" altLang="en-US" sz="2800"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5" name="Object 24">
                <a:extLst>
                  <a:ext uri="{FF2B5EF4-FFF2-40B4-BE49-F238E27FC236}">
                    <a16:creationId xmlns:a16="http://schemas.microsoft.com/office/drawing/2014/main" id="{7A2DA65A-17DD-B8AC-AD69-D9FA92789BD7}"/>
                  </a:ext>
                </a:extLst>
              </p:cNvPr>
              <p:cNvSpPr txBox="1"/>
              <p:nvPr/>
            </p:nvSpPr>
            <p:spPr>
              <a:xfrm>
                <a:off x="4458523" y="2595674"/>
                <a:ext cx="2250397" cy="906004"/>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num>
                        <m:den>
                          <m:r>
                            <a:rPr lang="en-US" i="1">
                              <a:solidFill>
                                <a:srgbClr val="000000"/>
                              </a:solidFill>
                              <a:latin typeface="Cambria Math" panose="02040503050406030204" pitchFamily="18" charset="0"/>
                            </a:rPr>
                            <m:t>𝑑</m:t>
                          </m:r>
                        </m:den>
                      </m:f>
                    </m:oMath>
                  </m:oMathPara>
                </a14:m>
                <a:endParaRPr lang="en-US"/>
              </a:p>
            </p:txBody>
          </p:sp>
        </mc:Choice>
        <mc:Fallback xmlns="">
          <p:sp>
            <p:nvSpPr>
              <p:cNvPr id="25" name="Object 24">
                <a:extLst>
                  <a:ext uri="{FF2B5EF4-FFF2-40B4-BE49-F238E27FC236}">
                    <a16:creationId xmlns:a16="http://schemas.microsoft.com/office/drawing/2014/main" id="{7A2DA65A-17DD-B8AC-AD69-D9FA92789BD7}"/>
                  </a:ext>
                </a:extLst>
              </p:cNvPr>
              <p:cNvSpPr txBox="1">
                <a:spLocks noRot="1" noChangeAspect="1" noMove="1" noResize="1" noEditPoints="1" noAdjustHandles="1" noChangeArrowheads="1" noChangeShapeType="1" noTextEdit="1"/>
              </p:cNvSpPr>
              <p:nvPr/>
            </p:nvSpPr>
            <p:spPr>
              <a:xfrm>
                <a:off x="4458523" y="2595674"/>
                <a:ext cx="2250397" cy="90600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Object 26">
                <a:extLst>
                  <a:ext uri="{FF2B5EF4-FFF2-40B4-BE49-F238E27FC236}">
                    <a16:creationId xmlns:a16="http://schemas.microsoft.com/office/drawing/2014/main" id="{1D53C805-778C-BFC4-74C0-652C32849335}"/>
                  </a:ext>
                </a:extLst>
              </p:cNvPr>
              <p:cNvSpPr txBox="1"/>
              <p:nvPr/>
            </p:nvSpPr>
            <p:spPr bwMode="auto">
              <a:xfrm>
                <a:off x="4313983" y="3492864"/>
                <a:ext cx="3154865" cy="149734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rPr>
                        <m:t>)</m:t>
                      </m:r>
                    </m:oMath>
                    <m:oMath xmlns:m="http://schemas.openxmlformats.org/officeDocument/2006/math">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𝑎𝑑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𝑏𝑑</m:t>
                      </m:r>
                    </m:oMath>
                    <m:oMath xmlns:m="http://schemas.openxmlformats.org/officeDocument/2006/math">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𝑎𝑑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𝑏𝑐</m:t>
                      </m:r>
                    </m:oMath>
                  </m:oMathPara>
                </a14:m>
                <a:endParaRPr lang="en-US"/>
              </a:p>
            </p:txBody>
          </p:sp>
        </mc:Choice>
        <mc:Fallback xmlns="">
          <p:sp>
            <p:nvSpPr>
              <p:cNvPr id="27" name="Object 26">
                <a:extLst>
                  <a:ext uri="{FF2B5EF4-FFF2-40B4-BE49-F238E27FC236}">
                    <a16:creationId xmlns:a16="http://schemas.microsoft.com/office/drawing/2014/main" id="{1D53C805-778C-BFC4-74C0-652C32849335}"/>
                  </a:ext>
                </a:extLst>
              </p:cNvPr>
              <p:cNvSpPr txBox="1">
                <a:spLocks noRot="1" noChangeAspect="1" noMove="1" noResize="1" noEditPoints="1" noAdjustHandles="1" noChangeArrowheads="1" noChangeShapeType="1" noTextEdit="1"/>
              </p:cNvSpPr>
              <p:nvPr/>
            </p:nvSpPr>
            <p:spPr bwMode="auto">
              <a:xfrm>
                <a:off x="4313983" y="3492864"/>
                <a:ext cx="3154865" cy="149734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bject 27">
                <a:extLst>
                  <a:ext uri="{FF2B5EF4-FFF2-40B4-BE49-F238E27FC236}">
                    <a16:creationId xmlns:a16="http://schemas.microsoft.com/office/drawing/2014/main" id="{2EC39C5C-42A7-E02A-5A89-CBD17CDAE627}"/>
                  </a:ext>
                </a:extLst>
              </p:cNvPr>
              <p:cNvSpPr txBox="1"/>
              <p:nvPr/>
            </p:nvSpPr>
            <p:spPr bwMode="auto">
              <a:xfrm>
                <a:off x="4313983" y="4928574"/>
                <a:ext cx="1588367" cy="93772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𝑑</m:t>
                          </m:r>
                        </m:den>
                      </m:f>
                    </m:oMath>
                  </m:oMathPara>
                </a14:m>
                <a:endParaRPr lang="en-US"/>
              </a:p>
            </p:txBody>
          </p:sp>
        </mc:Choice>
        <mc:Fallback xmlns="">
          <p:sp>
            <p:nvSpPr>
              <p:cNvPr id="28" name="Object 27">
                <a:extLst>
                  <a:ext uri="{FF2B5EF4-FFF2-40B4-BE49-F238E27FC236}">
                    <a16:creationId xmlns:a16="http://schemas.microsoft.com/office/drawing/2014/main" id="{2EC39C5C-42A7-E02A-5A89-CBD17CDAE627}"/>
                  </a:ext>
                </a:extLst>
              </p:cNvPr>
              <p:cNvSpPr txBox="1">
                <a:spLocks noRot="1" noChangeAspect="1" noMove="1" noResize="1" noEditPoints="1" noAdjustHandles="1" noChangeArrowheads="1" noChangeShapeType="1" noTextEdit="1"/>
              </p:cNvSpPr>
              <p:nvPr/>
            </p:nvSpPr>
            <p:spPr bwMode="auto">
              <a:xfrm>
                <a:off x="4313983" y="4928574"/>
                <a:ext cx="1588367" cy="937720"/>
              </a:xfrm>
              <a:prstGeom prst="rect">
                <a:avLst/>
              </a:prstGeom>
              <a:blipFill>
                <a:blip r:embed="rId11"/>
                <a:stretch>
                  <a:fillRect/>
                </a:stretch>
              </a:blipFill>
            </p:spPr>
            <p:txBody>
              <a:bodyPr/>
              <a:lstStyle/>
              <a:p>
                <a:r>
                  <a:rPr lang="en-US">
                    <a:noFill/>
                  </a:rPr>
                  <a:t> </a:t>
                </a:r>
              </a:p>
            </p:txBody>
          </p:sp>
        </mc:Fallback>
      </mc:AlternateContent>
      <p:sp>
        <p:nvSpPr>
          <p:cNvPr id="29" name="Rectangle 8">
            <a:extLst>
              <a:ext uri="{FF2B5EF4-FFF2-40B4-BE49-F238E27FC236}">
                <a16:creationId xmlns:a16="http://schemas.microsoft.com/office/drawing/2014/main" id="{E7D1A1A5-C1AA-618D-3DB6-68548DA543F0}"/>
              </a:ext>
            </a:extLst>
          </p:cNvPr>
          <p:cNvSpPr>
            <a:spLocks noChangeArrowheads="1"/>
          </p:cNvSpPr>
          <p:nvPr/>
        </p:nvSpPr>
        <p:spPr bwMode="auto">
          <a:xfrm>
            <a:off x="5826098" y="5113244"/>
            <a:ext cx="9488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 </a:t>
            </a:r>
            <a:endParaRPr lang="en-US" altLang="en-US" sz="2800"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Object 30">
                <a:extLst>
                  <a:ext uri="{FF2B5EF4-FFF2-40B4-BE49-F238E27FC236}">
                    <a16:creationId xmlns:a16="http://schemas.microsoft.com/office/drawing/2014/main" id="{10FD5B58-EE48-C38B-4183-7744482FFCAF}"/>
                  </a:ext>
                </a:extLst>
              </p:cNvPr>
              <p:cNvSpPr txBox="1"/>
              <p:nvPr/>
            </p:nvSpPr>
            <p:spPr bwMode="auto">
              <a:xfrm>
                <a:off x="8658056" y="2458772"/>
                <a:ext cx="2199248" cy="89255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den>
                      </m:f>
                    </m:oMath>
                  </m:oMathPara>
                </a14:m>
                <a:endParaRPr lang="en-US"/>
              </a:p>
            </p:txBody>
          </p:sp>
        </mc:Choice>
        <mc:Fallback xmlns="">
          <p:sp>
            <p:nvSpPr>
              <p:cNvPr id="31" name="Object 30">
                <a:extLst>
                  <a:ext uri="{FF2B5EF4-FFF2-40B4-BE49-F238E27FC236}">
                    <a16:creationId xmlns:a16="http://schemas.microsoft.com/office/drawing/2014/main" id="{10FD5B58-EE48-C38B-4183-7744482FFCAF}"/>
                  </a:ext>
                </a:extLst>
              </p:cNvPr>
              <p:cNvSpPr txBox="1">
                <a:spLocks noRot="1" noChangeAspect="1" noMove="1" noResize="1" noEditPoints="1" noAdjustHandles="1" noChangeArrowheads="1" noChangeShapeType="1" noTextEdit="1"/>
              </p:cNvSpPr>
              <p:nvPr/>
            </p:nvSpPr>
            <p:spPr bwMode="auto">
              <a:xfrm>
                <a:off x="8658056" y="2458772"/>
                <a:ext cx="2199248" cy="89255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Object 32">
                <a:extLst>
                  <a:ext uri="{FF2B5EF4-FFF2-40B4-BE49-F238E27FC236}">
                    <a16:creationId xmlns:a16="http://schemas.microsoft.com/office/drawing/2014/main" id="{B35617A7-1B10-6DB7-17FA-53BD5E2C97D3}"/>
                  </a:ext>
                </a:extLst>
              </p:cNvPr>
              <p:cNvSpPr txBox="1"/>
              <p:nvPr/>
            </p:nvSpPr>
            <p:spPr bwMode="auto">
              <a:xfrm>
                <a:off x="8596496" y="3420717"/>
                <a:ext cx="3255261" cy="198688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oMath>
                    <m:oMath xmlns:m="http://schemas.openxmlformats.org/officeDocument/2006/math">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𝑎𝑐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𝑎𝑑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𝑎𝑐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𝑏𝑐</m:t>
                      </m:r>
                    </m:oMath>
                    <m:oMath xmlns:m="http://schemas.openxmlformats.org/officeDocument/2006/math">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𝑎𝑑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𝑏𝑐</m:t>
                      </m:r>
                    </m:oMath>
                    <m:oMath xmlns:m="http://schemas.openxmlformats.org/officeDocument/2006/math">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𝑎𝑑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𝑏𝑐</m:t>
                      </m:r>
                    </m:oMath>
                  </m:oMathPara>
                </a14:m>
                <a:endParaRPr lang="en-US"/>
              </a:p>
            </p:txBody>
          </p:sp>
        </mc:Choice>
        <mc:Fallback xmlns="">
          <p:sp>
            <p:nvSpPr>
              <p:cNvPr id="33" name="Object 32">
                <a:extLst>
                  <a:ext uri="{FF2B5EF4-FFF2-40B4-BE49-F238E27FC236}">
                    <a16:creationId xmlns:a16="http://schemas.microsoft.com/office/drawing/2014/main" id="{B35617A7-1B10-6DB7-17FA-53BD5E2C97D3}"/>
                  </a:ext>
                </a:extLst>
              </p:cNvPr>
              <p:cNvSpPr txBox="1">
                <a:spLocks noRot="1" noChangeAspect="1" noMove="1" noResize="1" noEditPoints="1" noAdjustHandles="1" noChangeArrowheads="1" noChangeShapeType="1" noTextEdit="1"/>
              </p:cNvSpPr>
              <p:nvPr/>
            </p:nvSpPr>
            <p:spPr bwMode="auto">
              <a:xfrm>
                <a:off x="8596496" y="3420717"/>
                <a:ext cx="3255261" cy="198688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Object 33">
                <a:extLst>
                  <a:ext uri="{FF2B5EF4-FFF2-40B4-BE49-F238E27FC236}">
                    <a16:creationId xmlns:a16="http://schemas.microsoft.com/office/drawing/2014/main" id="{403881C4-B6BF-C00A-FDBD-A434E0E1B0FA}"/>
                  </a:ext>
                </a:extLst>
              </p:cNvPr>
              <p:cNvSpPr txBox="1"/>
              <p:nvPr/>
            </p:nvSpPr>
            <p:spPr bwMode="auto">
              <a:xfrm>
                <a:off x="8596496" y="5261084"/>
                <a:ext cx="1582900" cy="93449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𝑑</m:t>
                          </m:r>
                        </m:den>
                      </m:f>
                    </m:oMath>
                  </m:oMathPara>
                </a14:m>
                <a:endParaRPr lang="en-US"/>
              </a:p>
            </p:txBody>
          </p:sp>
        </mc:Choice>
        <mc:Fallback xmlns="">
          <p:sp>
            <p:nvSpPr>
              <p:cNvPr id="34" name="Object 33">
                <a:extLst>
                  <a:ext uri="{FF2B5EF4-FFF2-40B4-BE49-F238E27FC236}">
                    <a16:creationId xmlns:a16="http://schemas.microsoft.com/office/drawing/2014/main" id="{403881C4-B6BF-C00A-FDBD-A434E0E1B0FA}"/>
                  </a:ext>
                </a:extLst>
              </p:cNvPr>
              <p:cNvSpPr txBox="1">
                <a:spLocks noRot="1" noChangeAspect="1" noMove="1" noResize="1" noEditPoints="1" noAdjustHandles="1" noChangeArrowheads="1" noChangeShapeType="1" noTextEdit="1"/>
              </p:cNvSpPr>
              <p:nvPr/>
            </p:nvSpPr>
            <p:spPr bwMode="auto">
              <a:xfrm>
                <a:off x="8596496" y="5261084"/>
                <a:ext cx="1582900" cy="934492"/>
              </a:xfrm>
              <a:prstGeom prst="rect">
                <a:avLst/>
              </a:prstGeom>
              <a:blipFill>
                <a:blip r:embed="rId14"/>
                <a:stretch>
                  <a:fillRect/>
                </a:stretch>
              </a:blipFill>
            </p:spPr>
            <p:txBody>
              <a:bodyPr/>
              <a:lstStyle/>
              <a:p>
                <a:r>
                  <a:rPr lang="en-US">
                    <a:noFill/>
                  </a:rPr>
                  <a:t> </a:t>
                </a:r>
              </a:p>
            </p:txBody>
          </p:sp>
        </mc:Fallback>
      </mc:AlternateContent>
      <p:sp>
        <p:nvSpPr>
          <p:cNvPr id="35" name="Rectangle 8">
            <a:extLst>
              <a:ext uri="{FF2B5EF4-FFF2-40B4-BE49-F238E27FC236}">
                <a16:creationId xmlns:a16="http://schemas.microsoft.com/office/drawing/2014/main" id="{93A90759-FCE3-77E7-637D-42518E71B854}"/>
              </a:ext>
            </a:extLst>
          </p:cNvPr>
          <p:cNvSpPr>
            <a:spLocks noChangeArrowheads="1"/>
          </p:cNvSpPr>
          <p:nvPr/>
        </p:nvSpPr>
        <p:spPr bwMode="auto">
          <a:xfrm>
            <a:off x="10179396" y="5397434"/>
            <a:ext cx="9488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 </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36" name="Rectangle 8">
            <a:extLst>
              <a:ext uri="{FF2B5EF4-FFF2-40B4-BE49-F238E27FC236}">
                <a16:creationId xmlns:a16="http://schemas.microsoft.com/office/drawing/2014/main" id="{718ADC38-062A-B188-0787-52C07F862298}"/>
              </a:ext>
            </a:extLst>
          </p:cNvPr>
          <p:cNvSpPr>
            <a:spLocks noChangeArrowheads="1"/>
          </p:cNvSpPr>
          <p:nvPr/>
        </p:nvSpPr>
        <p:spPr bwMode="auto">
          <a:xfrm>
            <a:off x="4258406" y="5860902"/>
            <a:ext cx="13868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alt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2800"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7" name="Object 36">
                <a:extLst>
                  <a:ext uri="{FF2B5EF4-FFF2-40B4-BE49-F238E27FC236}">
                    <a16:creationId xmlns:a16="http://schemas.microsoft.com/office/drawing/2014/main" id="{997C193B-5B7F-6959-AB1B-2D9233A14CF9}"/>
                  </a:ext>
                </a:extLst>
              </p:cNvPr>
              <p:cNvSpPr txBox="1"/>
              <p:nvPr/>
            </p:nvSpPr>
            <p:spPr>
              <a:xfrm>
                <a:off x="5026318" y="5790791"/>
                <a:ext cx="1863217" cy="888611"/>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num>
                        <m:den>
                          <m:r>
                            <a:rPr lang="en-US" i="1">
                              <a:solidFill>
                                <a:srgbClr val="000000"/>
                              </a:solidFill>
                              <a:latin typeface="Cambria Math" panose="02040503050406030204" pitchFamily="18" charset="0"/>
                            </a:rPr>
                            <m:t>𝑑</m:t>
                          </m:r>
                        </m:den>
                      </m:f>
                    </m:oMath>
                  </m:oMathPara>
                </a14:m>
                <a:endParaRPr lang="en-US"/>
              </a:p>
            </p:txBody>
          </p:sp>
        </mc:Choice>
        <mc:Fallback xmlns="">
          <p:sp>
            <p:nvSpPr>
              <p:cNvPr id="37" name="Object 36">
                <a:extLst>
                  <a:ext uri="{FF2B5EF4-FFF2-40B4-BE49-F238E27FC236}">
                    <a16:creationId xmlns:a16="http://schemas.microsoft.com/office/drawing/2014/main" id="{997C193B-5B7F-6959-AB1B-2D9233A14CF9}"/>
                  </a:ext>
                </a:extLst>
              </p:cNvPr>
              <p:cNvSpPr txBox="1">
                <a:spLocks noRot="1" noChangeAspect="1" noMove="1" noResize="1" noEditPoints="1" noAdjustHandles="1" noChangeArrowheads="1" noChangeShapeType="1" noTextEdit="1"/>
              </p:cNvSpPr>
              <p:nvPr/>
            </p:nvSpPr>
            <p:spPr>
              <a:xfrm>
                <a:off x="5026318" y="5790791"/>
                <a:ext cx="1863217" cy="888611"/>
              </a:xfrm>
              <a:prstGeom prst="rect">
                <a:avLst/>
              </a:prstGeom>
              <a:blipFill>
                <a:blip r:embed="rId15"/>
                <a:stretch>
                  <a:fillRect/>
                </a:stretch>
              </a:blipFill>
            </p:spPr>
            <p:txBody>
              <a:bodyPr/>
              <a:lstStyle/>
              <a:p>
                <a:r>
                  <a:rPr lang="en-US">
                    <a:noFill/>
                  </a:rPr>
                  <a:t> </a:t>
                </a:r>
              </a:p>
            </p:txBody>
          </p:sp>
        </mc:Fallback>
      </mc:AlternateContent>
      <p:sp>
        <p:nvSpPr>
          <p:cNvPr id="38" name="Rectangle 8">
            <a:extLst>
              <a:ext uri="{FF2B5EF4-FFF2-40B4-BE49-F238E27FC236}">
                <a16:creationId xmlns:a16="http://schemas.microsoft.com/office/drawing/2014/main" id="{17E4730E-4CBB-FABB-EB30-E36C53C0162E}"/>
              </a:ext>
            </a:extLst>
          </p:cNvPr>
          <p:cNvSpPr>
            <a:spLocks noChangeArrowheads="1"/>
          </p:cNvSpPr>
          <p:nvPr/>
        </p:nvSpPr>
        <p:spPr bwMode="auto">
          <a:xfrm>
            <a:off x="8552713" y="6273243"/>
            <a:ext cx="13868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alt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2800"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9" name="Object 38">
                <a:extLst>
                  <a:ext uri="{FF2B5EF4-FFF2-40B4-BE49-F238E27FC236}">
                    <a16:creationId xmlns:a16="http://schemas.microsoft.com/office/drawing/2014/main" id="{F2635338-6FCD-8DB2-B520-ED5009CFB730}"/>
                  </a:ext>
                </a:extLst>
              </p:cNvPr>
              <p:cNvSpPr txBox="1"/>
              <p:nvPr/>
            </p:nvSpPr>
            <p:spPr>
              <a:xfrm>
                <a:off x="9286707" y="5998321"/>
                <a:ext cx="1874837" cy="895350"/>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m:t>
                          </m:r>
                        </m:den>
                      </m:f>
                    </m:oMath>
                  </m:oMathPara>
                </a14:m>
                <a:endParaRPr lang="en-US"/>
              </a:p>
            </p:txBody>
          </p:sp>
        </mc:Choice>
        <mc:Fallback xmlns="">
          <p:sp>
            <p:nvSpPr>
              <p:cNvPr id="39" name="Object 38">
                <a:extLst>
                  <a:ext uri="{FF2B5EF4-FFF2-40B4-BE49-F238E27FC236}">
                    <a16:creationId xmlns:a16="http://schemas.microsoft.com/office/drawing/2014/main" id="{F2635338-6FCD-8DB2-B520-ED5009CFB730}"/>
                  </a:ext>
                </a:extLst>
              </p:cNvPr>
              <p:cNvSpPr txBox="1">
                <a:spLocks noRot="1" noChangeAspect="1" noMove="1" noResize="1" noEditPoints="1" noAdjustHandles="1" noChangeArrowheads="1" noChangeShapeType="1" noTextEdit="1"/>
              </p:cNvSpPr>
              <p:nvPr/>
            </p:nvSpPr>
            <p:spPr>
              <a:xfrm>
                <a:off x="9286707" y="5998321"/>
                <a:ext cx="1874837" cy="89535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Object 2">
                <a:extLst>
                  <a:ext uri="{FF2B5EF4-FFF2-40B4-BE49-F238E27FC236}">
                    <a16:creationId xmlns:a16="http://schemas.microsoft.com/office/drawing/2014/main" id="{33E6C909-81E8-AF66-193C-099E6AC5D73A}"/>
                  </a:ext>
                </a:extLst>
              </p:cNvPr>
              <p:cNvSpPr txBox="1"/>
              <p:nvPr/>
            </p:nvSpPr>
            <p:spPr>
              <a:xfrm>
                <a:off x="6203601" y="-16994"/>
                <a:ext cx="1010637" cy="949386"/>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𝑏</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𝑑</m:t>
                          </m:r>
                        </m:den>
                      </m:f>
                    </m:oMath>
                  </m:oMathPara>
                </a14:m>
                <a:endParaRPr lang="en-US"/>
              </a:p>
            </p:txBody>
          </p:sp>
        </mc:Choice>
        <mc:Fallback xmlns="">
          <p:sp>
            <p:nvSpPr>
              <p:cNvPr id="3" name="Object 2">
                <a:extLst>
                  <a:ext uri="{FF2B5EF4-FFF2-40B4-BE49-F238E27FC236}">
                    <a16:creationId xmlns:a16="http://schemas.microsoft.com/office/drawing/2014/main" id="{33E6C909-81E8-AF66-193C-099E6AC5D73A}"/>
                  </a:ext>
                </a:extLst>
              </p:cNvPr>
              <p:cNvSpPr txBox="1">
                <a:spLocks noRot="1" noChangeAspect="1" noMove="1" noResize="1" noEditPoints="1" noAdjustHandles="1" noChangeArrowheads="1" noChangeShapeType="1" noTextEdit="1"/>
              </p:cNvSpPr>
              <p:nvPr/>
            </p:nvSpPr>
            <p:spPr>
              <a:xfrm>
                <a:off x="6203601" y="-16994"/>
                <a:ext cx="1010637" cy="949386"/>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4736729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heel(1)">
                                      <p:cBhvr>
                                        <p:cTn id="31" dur="20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heel(1)">
                                      <p:cBhvr>
                                        <p:cTn id="39" dur="20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down)">
                                      <p:cBhvr>
                                        <p:cTn id="4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22" grpId="0"/>
      <p:bldP spid="24" grpId="0"/>
      <p:bldP spid="29" grpId="0"/>
      <p:bldP spid="35" grpId="0"/>
      <p:bldP spid="36" grpId="0"/>
      <p:bldP spid="3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44" y="0"/>
            <a:ext cx="12192000" cy="6858000"/>
          </a:xfrm>
          <a:prstGeom prst="rect">
            <a:avLst/>
          </a:prstGeom>
        </p:spPr>
      </p:pic>
      <p:sp>
        <p:nvSpPr>
          <p:cNvPr id="5" name="TextBox 4">
            <a:extLst>
              <a:ext uri="{FF2B5EF4-FFF2-40B4-BE49-F238E27FC236}">
                <a16:creationId xmlns:a16="http://schemas.microsoft.com/office/drawing/2014/main" id="{1A9A7896-D70E-4A4F-BCCF-CF1EF9850253}"/>
              </a:ext>
            </a:extLst>
          </p:cNvPr>
          <p:cNvSpPr txBox="1"/>
          <p:nvPr/>
        </p:nvSpPr>
        <p:spPr>
          <a:xfrm>
            <a:off x="2766885" y="2721116"/>
            <a:ext cx="6220610" cy="707884"/>
          </a:xfrm>
          <a:prstGeom prst="rect">
            <a:avLst/>
          </a:prstGeom>
          <a:noFill/>
        </p:spPr>
        <p:txBody>
          <a:bodyPr wrap="none" lIns="91438" tIns="45719" rIns="91438" bIns="45719" rtlCol="0">
            <a:spAutoFit/>
          </a:bodyPr>
          <a:lstStyle/>
          <a:p>
            <a:pPr defTabSz="914377">
              <a:defRPr/>
            </a:pPr>
            <a:r>
              <a:rPr lang="en-US" sz="4000" b="1" dirty="0">
                <a:solidFill>
                  <a:srgbClr val="FF0000"/>
                </a:solidFill>
                <a:latin typeface="Times New Roman" pitchFamily="18" charset="0"/>
                <a:cs typeface="Times New Roman" pitchFamily="18" charset="0"/>
              </a:rPr>
              <a:t>HOẠT ĐỘNG VẬN DỤNG</a:t>
            </a:r>
          </a:p>
        </p:txBody>
      </p:sp>
    </p:spTree>
    <p:extLst>
      <p:ext uri="{BB962C8B-B14F-4D97-AF65-F5344CB8AC3E}">
        <p14:creationId xmlns:p14="http://schemas.microsoft.com/office/powerpoint/2010/main" val="39034936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4B83EF-7EBA-A760-7C8D-66968E44C008}"/>
              </a:ext>
            </a:extLst>
          </p:cNvPr>
          <p:cNvSpPr/>
          <p:nvPr/>
        </p:nvSpPr>
        <p:spPr>
          <a:xfrm>
            <a:off x="256813" y="661318"/>
            <a:ext cx="11678374" cy="6033284"/>
          </a:xfrm>
          <a:prstGeom prst="rect">
            <a:avLst/>
          </a:prstGeom>
          <a:ln w="3810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r>
              <a:rPr lang="en-US" sz="2600" b="1" dirty="0">
                <a:solidFill>
                  <a:prstClr val="black"/>
                </a:solidFill>
                <a:latin typeface="Times New Roman" panose="02020603050405020304" pitchFamily="18" charset="0"/>
                <a:cs typeface="Times New Roman" panose="02020603050405020304" pitchFamily="18" charset="0"/>
              </a:rPr>
              <a:t>“Cho </a:t>
            </a:r>
            <a:r>
              <a:rPr lang="en-US" sz="2600" b="1" dirty="0" err="1">
                <a:solidFill>
                  <a:prstClr val="black"/>
                </a:solidFill>
                <a:latin typeface="Times New Roman" panose="02020603050405020304" pitchFamily="18" charset="0"/>
                <a:cs typeface="Times New Roman" panose="02020603050405020304" pitchFamily="18" charset="0"/>
              </a:rPr>
              <a:t>ba</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số</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i="1" dirty="0">
                <a:solidFill>
                  <a:prstClr val="black"/>
                </a:solidFill>
                <a:latin typeface="Times New Roman" panose="02020603050405020304" pitchFamily="18" charset="0"/>
                <a:cs typeface="Times New Roman" panose="02020603050405020304" pitchFamily="18" charset="0"/>
              </a:rPr>
              <a:t>a, b, c</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lần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lượt</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tỉ</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lệ</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với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ba</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số</a:t>
            </a:r>
            <a:r>
              <a:rPr lang="en-US" sz="2600" b="1" dirty="0">
                <a:solidFill>
                  <a:prstClr val="black"/>
                </a:solidFill>
                <a:latin typeface="Times New Roman" panose="02020603050405020304" pitchFamily="18" charset="0"/>
                <a:cs typeface="Times New Roman" panose="02020603050405020304" pitchFamily="18" charset="0"/>
              </a:rPr>
              <a:t> 3; 4; 5 </a:t>
            </a:r>
            <a:r>
              <a:rPr lang="en-US" sz="2600" b="1" dirty="0" err="1">
                <a:solidFill>
                  <a:prstClr val="black"/>
                </a:solidFill>
                <a:latin typeface="Times New Roman" panose="02020603050405020304" pitchFamily="18" charset="0"/>
                <a:cs typeface="Times New Roman" panose="02020603050405020304" pitchFamily="18" charset="0"/>
              </a:rPr>
              <a:t>và</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i="1" dirty="0">
                <a:solidFill>
                  <a:prstClr val="black"/>
                </a:solidFill>
                <a:latin typeface="Times New Roman" panose="02020603050405020304" pitchFamily="18" charset="0"/>
                <a:cs typeface="Times New Roman" panose="02020603050405020304" pitchFamily="18" charset="0"/>
              </a:rPr>
              <a:t>a – b + c</a:t>
            </a:r>
            <a:r>
              <a:rPr lang="en-US" sz="2600" b="1" dirty="0">
                <a:solidFill>
                  <a:prstClr val="black"/>
                </a:solidFill>
                <a:latin typeface="Times New Roman" panose="02020603050405020304" pitchFamily="18" charset="0"/>
                <a:cs typeface="Times New Roman" panose="02020603050405020304" pitchFamily="18" charset="0"/>
              </a:rPr>
              <a:t> = 24. </a:t>
            </a:r>
            <a:r>
              <a:rPr lang="en-US" sz="2600" b="1" dirty="0" err="1">
                <a:solidFill>
                  <a:prstClr val="black"/>
                </a:solidFill>
                <a:latin typeface="Times New Roman" panose="02020603050405020304" pitchFamily="18" charset="0"/>
                <a:cs typeface="Times New Roman" panose="02020603050405020304" pitchFamily="18" charset="0"/>
              </a:rPr>
              <a:t>Tìm</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ba</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số</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i="1" dirty="0">
                <a:solidFill>
                  <a:prstClr val="black"/>
                </a:solidFill>
                <a:latin typeface="Times New Roman" panose="02020603050405020304" pitchFamily="18" charset="0"/>
                <a:cs typeface="Times New Roman" panose="02020603050405020304" pitchFamily="18" charset="0"/>
              </a:rPr>
              <a:t>a, b, c</a:t>
            </a:r>
            <a:r>
              <a:rPr lang="en-US" sz="2600" b="1" dirty="0">
                <a:solidFill>
                  <a:prstClr val="black"/>
                </a:solidFill>
                <a:latin typeface="Times New Roman" panose="02020603050405020304" pitchFamily="18" charset="0"/>
                <a:cs typeface="Times New Roman" panose="02020603050405020304" pitchFamily="18" charset="0"/>
              </a:rPr>
              <a:t>?</a:t>
            </a:r>
          </a:p>
          <a:p>
            <a:r>
              <a:rPr lang="en-US" sz="2600" b="1" dirty="0" err="1">
                <a:solidFill>
                  <a:prstClr val="black"/>
                </a:solidFill>
                <a:latin typeface="Times New Roman" panose="02020603050405020304" pitchFamily="18" charset="0"/>
                <a:cs typeface="Times New Roman" panose="02020603050405020304" pitchFamily="18" charset="0"/>
              </a:rPr>
              <a:t>Bạn</a:t>
            </a:r>
            <a:r>
              <a:rPr lang="en-US" sz="2600" b="1" dirty="0">
                <a:solidFill>
                  <a:prstClr val="black"/>
                </a:solidFill>
                <a:latin typeface="Times New Roman" panose="02020603050405020304" pitchFamily="18" charset="0"/>
                <a:cs typeface="Times New Roman" panose="02020603050405020304" pitchFamily="18" charset="0"/>
              </a:rPr>
              <a:t> Lam </a:t>
            </a:r>
            <a:r>
              <a:rPr lang="en-US" sz="2600" b="1" dirty="0" err="1">
                <a:solidFill>
                  <a:prstClr val="black"/>
                </a:solidFill>
                <a:latin typeface="Times New Roman" panose="02020603050405020304" pitchFamily="18" charset="0"/>
                <a:cs typeface="Times New Roman" panose="02020603050405020304" pitchFamily="18" charset="0"/>
              </a:rPr>
              <a:t>giải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bài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toán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trên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như</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sau</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theo</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em</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bạn</a:t>
            </a:r>
            <a:r>
              <a:rPr lang="en-US" sz="2600" b="1" dirty="0">
                <a:solidFill>
                  <a:prstClr val="black"/>
                </a:solidFill>
                <a:latin typeface="Times New Roman" panose="02020603050405020304" pitchFamily="18" charset="0"/>
                <a:cs typeface="Times New Roman" panose="02020603050405020304" pitchFamily="18" charset="0"/>
              </a:rPr>
              <a:t> Lam </a:t>
            </a:r>
            <a:r>
              <a:rPr lang="en-US" sz="2600" b="1" dirty="0" err="1">
                <a:solidFill>
                  <a:prstClr val="black"/>
                </a:solidFill>
                <a:latin typeface="Times New Roman" panose="02020603050405020304" pitchFamily="18" charset="0"/>
                <a:cs typeface="Times New Roman" panose="02020603050405020304" pitchFamily="18" charset="0"/>
              </a:rPr>
              <a:t>giải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đúng</a:t>
            </a:r>
            <a:r>
              <a:rPr lang="en-US" sz="2600" b="1" dirty="0">
                <a:solidFill>
                  <a:prstClr val="black"/>
                </a:solidFill>
                <a:latin typeface="Times New Roman" panose="02020603050405020304" pitchFamily="18" charset="0"/>
                <a:cs typeface="Times New Roman" panose="02020603050405020304" pitchFamily="18" charset="0"/>
              </a:rPr>
              <a:t> hay </a:t>
            </a:r>
            <a:r>
              <a:rPr lang="en-US" sz="2600" b="1" dirty="0" err="1">
                <a:solidFill>
                  <a:prstClr val="black"/>
                </a:solidFill>
                <a:latin typeface="Times New Roman" panose="02020603050405020304" pitchFamily="18" charset="0"/>
                <a:cs typeface="Times New Roman" panose="02020603050405020304" pitchFamily="18" charset="0"/>
              </a:rPr>
              <a:t>sai</a:t>
            </a:r>
            <a:r>
              <a:rPr lang="en-US" sz="2600" b="1" dirty="0">
                <a:solidFill>
                  <a:prstClr val="black"/>
                </a:solidFill>
                <a:latin typeface="Times New Roman" panose="02020603050405020304" pitchFamily="18" charset="0"/>
                <a:cs typeface="Times New Roman" panose="02020603050405020304" pitchFamily="18" charset="0"/>
              </a:rPr>
              <a:t>?”</a:t>
            </a:r>
          </a:p>
          <a:p>
            <a:r>
              <a:rPr lang="en-US" sz="2600" b="1" dirty="0" err="1">
                <a:solidFill>
                  <a:srgbClr val="00B050"/>
                </a:solidFill>
                <a:latin typeface="Times New Roman" panose="02020603050405020304" pitchFamily="18" charset="0"/>
                <a:cs typeface="Times New Roman" panose="02020603050405020304" pitchFamily="18" charset="0"/>
              </a:rPr>
              <a:t>Bài</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làm</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của</a:t>
            </a:r>
            <a:r>
              <a:rPr lang="en-US" sz="2600" b="1" dirty="0">
                <a:solidFill>
                  <a:srgbClr val="00B050"/>
                </a:solidFill>
                <a:latin typeface="Times New Roman" panose="02020603050405020304" pitchFamily="18" charset="0"/>
                <a:cs typeface="Times New Roman" panose="02020603050405020304" pitchFamily="18" charset="0"/>
              </a:rPr>
              <a:t> Lam:</a:t>
            </a:r>
          </a:p>
          <a:p>
            <a:r>
              <a:rPr lang="en-US" sz="2600" dirty="0" err="1">
                <a:solidFill>
                  <a:prstClr val="black"/>
                </a:solidFill>
                <a:latin typeface="Times New Roman" panose="02020603050405020304" pitchFamily="18" charset="0"/>
                <a:cs typeface="Times New Roman" panose="02020603050405020304" pitchFamily="18" charset="0"/>
              </a:rPr>
              <a:t>Vì</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theo</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đề</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bài</a:t>
            </a:r>
            <a:r>
              <a:rPr lang="en-US" sz="2600" dirty="0">
                <a:solidFill>
                  <a:prstClr val="black"/>
                </a:solidFill>
                <a:latin typeface="Times New Roman" panose="02020603050405020304" pitchFamily="18" charset="0"/>
                <a:cs typeface="Times New Roman" panose="02020603050405020304" pitchFamily="18" charset="0"/>
              </a:rPr>
              <a:t> 3 </a:t>
            </a:r>
            <a:r>
              <a:rPr lang="en-US" sz="2600" dirty="0" err="1">
                <a:solidFill>
                  <a:prstClr val="black"/>
                </a:solidFill>
                <a:latin typeface="Times New Roman" panose="02020603050405020304" pitchFamily="18" charset="0"/>
                <a:cs typeface="Times New Roman" panose="02020603050405020304" pitchFamily="18" charset="0"/>
              </a:rPr>
              <a:t>số</a:t>
            </a:r>
            <a:r>
              <a:rPr lang="en-US" sz="2600" dirty="0">
                <a:solidFill>
                  <a:prstClr val="black"/>
                </a:solidFill>
                <a:latin typeface="Times New Roman" panose="02020603050405020304" pitchFamily="18" charset="0"/>
                <a:cs typeface="Times New Roman" panose="02020603050405020304" pitchFamily="18" charset="0"/>
              </a:rPr>
              <a:t> </a:t>
            </a:r>
            <a:r>
              <a:rPr lang="en-US" sz="2600" i="1" dirty="0">
                <a:solidFill>
                  <a:prstClr val="black"/>
                </a:solidFill>
                <a:latin typeface="Times New Roman" panose="02020603050405020304" pitchFamily="18" charset="0"/>
                <a:cs typeface="Times New Roman" panose="02020603050405020304" pitchFamily="18" charset="0"/>
              </a:rPr>
              <a:t>a, b, c</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lần</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lượt</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tỉ</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lệ</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với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ba</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số</a:t>
            </a:r>
            <a:r>
              <a:rPr lang="en-US" sz="2600" dirty="0">
                <a:solidFill>
                  <a:prstClr val="black"/>
                </a:solidFill>
                <a:latin typeface="Times New Roman" panose="02020603050405020304" pitchFamily="18" charset="0"/>
                <a:cs typeface="Times New Roman" panose="02020603050405020304" pitchFamily="18" charset="0"/>
              </a:rPr>
              <a:t> 3; 4; 5 </a:t>
            </a:r>
            <a:r>
              <a:rPr lang="en-US" sz="2600" dirty="0" err="1">
                <a:solidFill>
                  <a:prstClr val="black"/>
                </a:solidFill>
                <a:latin typeface="Times New Roman" panose="02020603050405020304" pitchFamily="18" charset="0"/>
                <a:cs typeface="Times New Roman" panose="02020603050405020304" pitchFamily="18" charset="0"/>
              </a:rPr>
              <a:t>nên</a:t>
            </a:r>
            <a:r>
              <a:rPr lang="en-US" sz="2600" dirty="0">
                <a:solidFill>
                  <a:prstClr val="black"/>
                </a:solidFill>
                <a:latin typeface="Times New Roman" panose="02020603050405020304" pitchFamily="18" charset="0"/>
                <a:cs typeface="Times New Roman" panose="02020603050405020304" pitchFamily="18" charset="0"/>
              </a:rPr>
              <a:t> ta </a:t>
            </a:r>
            <a:r>
              <a:rPr lang="en-US" sz="2600" dirty="0" err="1">
                <a:solidFill>
                  <a:prstClr val="black"/>
                </a:solidFill>
                <a:latin typeface="Times New Roman" panose="02020603050405020304" pitchFamily="18" charset="0"/>
                <a:cs typeface="Times New Roman" panose="02020603050405020304" pitchFamily="18" charset="0"/>
              </a:rPr>
              <a:t>có</a:t>
            </a:r>
            <a:r>
              <a:rPr lang="en-US" sz="2600" dirty="0">
                <a:solidFill>
                  <a:prstClr val="black"/>
                </a:solidFill>
                <a:latin typeface="Times New Roman" panose="02020603050405020304" pitchFamily="18" charset="0"/>
                <a:cs typeface="Times New Roman" panose="02020603050405020304" pitchFamily="18" charset="0"/>
              </a:rPr>
              <a:t>: </a:t>
            </a:r>
          </a:p>
          <a:p>
            <a:r>
              <a:rPr lang="nl-NL" sz="2600" dirty="0">
                <a:solidFill>
                  <a:prstClr val="black"/>
                </a:solidFill>
                <a:latin typeface="Times New Roman" panose="02020603050405020304" pitchFamily="18" charset="0"/>
                <a:cs typeface="Times New Roman" panose="02020603050405020304" pitchFamily="18" charset="0"/>
              </a:rPr>
              <a:t>                                                     </a:t>
            </a:r>
          </a:p>
          <a:p>
            <a:r>
              <a:rPr lang="nl-NL" sz="2600" dirty="0">
                <a:solidFill>
                  <a:prstClr val="black"/>
                </a:solidFill>
                <a:latin typeface="Times New Roman" panose="02020603050405020304" pitchFamily="18" charset="0"/>
                <a:cs typeface="Times New Roman" panose="02020603050405020304" pitchFamily="18" charset="0"/>
              </a:rPr>
              <a:t>                                                      và </a:t>
            </a:r>
            <a:r>
              <a:rPr lang="en-US" sz="2600" i="1" dirty="0">
                <a:solidFill>
                  <a:prstClr val="black"/>
                </a:solidFill>
                <a:latin typeface="Times New Roman" panose="02020603050405020304" pitchFamily="18" charset="0"/>
                <a:cs typeface="Times New Roman" panose="02020603050405020304" pitchFamily="18" charset="0"/>
              </a:rPr>
              <a:t>a – b + c</a:t>
            </a:r>
            <a:r>
              <a:rPr lang="en-US" sz="2600" dirty="0">
                <a:solidFill>
                  <a:prstClr val="black"/>
                </a:solidFill>
                <a:latin typeface="Times New Roman" panose="02020603050405020304" pitchFamily="18" charset="0"/>
                <a:cs typeface="Times New Roman" panose="02020603050405020304" pitchFamily="18" charset="0"/>
              </a:rPr>
              <a:t> = 24</a:t>
            </a:r>
          </a:p>
          <a:p>
            <a:endParaRPr lang="en-US" sz="2600" dirty="0">
              <a:solidFill>
                <a:prstClr val="black"/>
              </a:solidFill>
              <a:latin typeface="Times New Roman" panose="02020603050405020304" pitchFamily="18" charset="0"/>
              <a:cs typeface="Times New Roman" panose="02020603050405020304" pitchFamily="18" charset="0"/>
            </a:endParaRPr>
          </a:p>
          <a:p>
            <a:r>
              <a:rPr lang="en-US" sz="2600" dirty="0" err="1">
                <a:solidFill>
                  <a:prstClr val="black"/>
                </a:solidFill>
                <a:latin typeface="Times New Roman" panose="02020603050405020304" pitchFamily="18" charset="0"/>
                <a:cs typeface="Times New Roman" panose="02020603050405020304" pitchFamily="18" charset="0"/>
              </a:rPr>
              <a:t>Áp</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dụng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tính</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chất</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của</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dãy</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tỉ</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số</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bằng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nhau</a:t>
            </a:r>
            <a:r>
              <a:rPr lang="en-US" sz="2600" dirty="0">
                <a:solidFill>
                  <a:prstClr val="black"/>
                </a:solidFill>
                <a:latin typeface="Times New Roman" panose="02020603050405020304" pitchFamily="18" charset="0"/>
                <a:cs typeface="Times New Roman" panose="02020603050405020304" pitchFamily="18" charset="0"/>
              </a:rPr>
              <a:t>, ta </a:t>
            </a:r>
            <a:r>
              <a:rPr lang="en-US" sz="2600" dirty="0" err="1">
                <a:solidFill>
                  <a:prstClr val="black"/>
                </a:solidFill>
                <a:latin typeface="Times New Roman" panose="02020603050405020304" pitchFamily="18" charset="0"/>
                <a:cs typeface="Times New Roman" panose="02020603050405020304" pitchFamily="18" charset="0"/>
              </a:rPr>
              <a:t>có</a:t>
            </a:r>
            <a:r>
              <a:rPr lang="en-US" sz="2600" dirty="0">
                <a:solidFill>
                  <a:prstClr val="black"/>
                </a:solidFill>
                <a:latin typeface="Times New Roman" panose="02020603050405020304" pitchFamily="18" charset="0"/>
                <a:cs typeface="Times New Roman" panose="02020603050405020304" pitchFamily="18" charset="0"/>
              </a:rPr>
              <a:t>:</a:t>
            </a:r>
          </a:p>
          <a:p>
            <a:endParaRPr lang="en-US" sz="2600" dirty="0">
              <a:solidFill>
                <a:prstClr val="black"/>
              </a:solidFill>
              <a:latin typeface="Times New Roman" panose="02020603050405020304" pitchFamily="18" charset="0"/>
              <a:cs typeface="Times New Roman" panose="02020603050405020304" pitchFamily="18" charset="0"/>
            </a:endParaRPr>
          </a:p>
          <a:p>
            <a:endParaRPr lang="en-US" sz="2600" b="1" dirty="0">
              <a:solidFill>
                <a:prstClr val="black"/>
              </a:solidFill>
              <a:latin typeface="Times New Roman" panose="02020603050405020304" pitchFamily="18" charset="0"/>
              <a:cs typeface="Times New Roman" panose="02020603050405020304" pitchFamily="18" charset="0"/>
            </a:endParaRPr>
          </a:p>
          <a:p>
            <a:endParaRPr lang="nl-NL" sz="2600" b="1" dirty="0">
              <a:solidFill>
                <a:prstClr val="black"/>
              </a:solidFill>
              <a:latin typeface="Times New Roman" panose="02020603050405020304" pitchFamily="18" charset="0"/>
              <a:cs typeface="Times New Roman" panose="02020603050405020304" pitchFamily="18" charset="0"/>
            </a:endParaRPr>
          </a:p>
          <a:p>
            <a:r>
              <a:rPr lang="en-US" sz="2600" b="1" dirty="0">
                <a:solidFill>
                  <a:prstClr val="black"/>
                </a:solidFill>
                <a:latin typeface="Times New Roman" panose="02020603050405020304" pitchFamily="18" charset="0"/>
                <a:cs typeface="Times New Roman" panose="02020603050405020304" pitchFamily="18" charset="0"/>
              </a:rPr>
              <a:t>				</a:t>
            </a:r>
            <a:endParaRPr lang="en-US" sz="2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Object 2">
                <a:extLst>
                  <a:ext uri="{FF2B5EF4-FFF2-40B4-BE49-F238E27FC236}">
                    <a16:creationId xmlns:a16="http://schemas.microsoft.com/office/drawing/2014/main" id="{2974F1D6-F8DC-FC06-E12C-4659C89E8CE1}"/>
                  </a:ext>
                </a:extLst>
              </p:cNvPr>
              <p:cNvSpPr txBox="1"/>
              <p:nvPr/>
            </p:nvSpPr>
            <p:spPr>
              <a:xfrm>
                <a:off x="457200" y="2990850"/>
                <a:ext cx="4233863" cy="923925"/>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=3:4:5⇒</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3</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4</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5</m:t>
                          </m:r>
                        </m:den>
                      </m:f>
                    </m:oMath>
                  </m:oMathPara>
                </a14:m>
                <a:endParaRPr lang="en-US"/>
              </a:p>
            </p:txBody>
          </p:sp>
        </mc:Choice>
        <mc:Fallback xmlns="">
          <p:sp>
            <p:nvSpPr>
              <p:cNvPr id="3" name="Object 2">
                <a:extLst>
                  <a:ext uri="{FF2B5EF4-FFF2-40B4-BE49-F238E27FC236}">
                    <a16:creationId xmlns:a16="http://schemas.microsoft.com/office/drawing/2014/main" id="{2974F1D6-F8DC-FC06-E12C-4659C89E8CE1}"/>
                  </a:ext>
                </a:extLst>
              </p:cNvPr>
              <p:cNvSpPr txBox="1">
                <a:spLocks noRot="1" noChangeAspect="1" noMove="1" noResize="1" noEditPoints="1" noAdjustHandles="1" noChangeArrowheads="1" noChangeShapeType="1" noTextEdit="1"/>
              </p:cNvSpPr>
              <p:nvPr/>
            </p:nvSpPr>
            <p:spPr>
              <a:xfrm>
                <a:off x="457200" y="2990850"/>
                <a:ext cx="4233863" cy="92392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1C4A7ACD-4CDD-3582-B469-61F5974E9D32}"/>
                  </a:ext>
                </a:extLst>
              </p:cNvPr>
              <p:cNvSpPr txBox="1"/>
              <p:nvPr/>
            </p:nvSpPr>
            <p:spPr>
              <a:xfrm>
                <a:off x="2073040" y="4445502"/>
                <a:ext cx="4301451" cy="894361"/>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3</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4</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5</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3+4−5</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24</m:t>
                          </m:r>
                        </m:num>
                        <m:den>
                          <m:r>
                            <a:rPr lang="en-US" i="1">
                              <a:solidFill>
                                <a:srgbClr val="000000"/>
                              </a:solidFill>
                              <a:latin typeface="Cambria Math" panose="02040503050406030204" pitchFamily="18" charset="0"/>
                            </a:rPr>
                            <m:t>2</m:t>
                          </m:r>
                        </m:den>
                      </m:f>
                      <m:r>
                        <a:rPr lang="en-US" i="1">
                          <a:solidFill>
                            <a:srgbClr val="000000"/>
                          </a:solidFill>
                          <a:latin typeface="Cambria Math" panose="02040503050406030204" pitchFamily="18" charset="0"/>
                        </a:rPr>
                        <m:t>=12</m:t>
                      </m:r>
                    </m:oMath>
                  </m:oMathPara>
                </a14:m>
                <a:endParaRPr lang="en-US"/>
              </a:p>
            </p:txBody>
          </p:sp>
        </mc:Choice>
        <mc:Fallback xmlns="">
          <p:sp>
            <p:nvSpPr>
              <p:cNvPr id="8" name="Object 7">
                <a:extLst>
                  <a:ext uri="{FF2B5EF4-FFF2-40B4-BE49-F238E27FC236}">
                    <a16:creationId xmlns:a16="http://schemas.microsoft.com/office/drawing/2014/main" id="{1C4A7ACD-4CDD-3582-B469-61F5974E9D32}"/>
                  </a:ext>
                </a:extLst>
              </p:cNvPr>
              <p:cNvSpPr txBox="1">
                <a:spLocks noRot="1" noChangeAspect="1" noMove="1" noResize="1" noEditPoints="1" noAdjustHandles="1" noChangeArrowheads="1" noChangeShapeType="1" noTextEdit="1"/>
              </p:cNvSpPr>
              <p:nvPr/>
            </p:nvSpPr>
            <p:spPr>
              <a:xfrm>
                <a:off x="2073040" y="4445502"/>
                <a:ext cx="4301451" cy="89436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bject 8">
                <a:extLst>
                  <a:ext uri="{FF2B5EF4-FFF2-40B4-BE49-F238E27FC236}">
                    <a16:creationId xmlns:a16="http://schemas.microsoft.com/office/drawing/2014/main" id="{7538C1DA-415D-725B-77F1-404B10EED3E5}"/>
                  </a:ext>
                </a:extLst>
              </p:cNvPr>
              <p:cNvSpPr txBox="1"/>
              <p:nvPr/>
            </p:nvSpPr>
            <p:spPr>
              <a:xfrm>
                <a:off x="1500329" y="5228118"/>
                <a:ext cx="2335687" cy="1490007"/>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=3.12=36</m:t>
                              </m:r>
                            </m:e>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=4.12=48</m:t>
                              </m:r>
                            </m:e>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=5.12=60</m:t>
                              </m:r>
                            </m:e>
                          </m:eqArr>
                        </m:e>
                      </m:d>
                    </m:oMath>
                  </m:oMathPara>
                </a14:m>
                <a:endParaRPr lang="en-US"/>
              </a:p>
            </p:txBody>
          </p:sp>
        </mc:Choice>
        <mc:Fallback xmlns="">
          <p:sp>
            <p:nvSpPr>
              <p:cNvPr id="9" name="Object 8">
                <a:extLst>
                  <a:ext uri="{FF2B5EF4-FFF2-40B4-BE49-F238E27FC236}">
                    <a16:creationId xmlns:a16="http://schemas.microsoft.com/office/drawing/2014/main" id="{7538C1DA-415D-725B-77F1-404B10EED3E5}"/>
                  </a:ext>
                </a:extLst>
              </p:cNvPr>
              <p:cNvSpPr txBox="1">
                <a:spLocks noRot="1" noChangeAspect="1" noMove="1" noResize="1" noEditPoints="1" noAdjustHandles="1" noChangeArrowheads="1" noChangeShapeType="1" noTextEdit="1"/>
              </p:cNvSpPr>
              <p:nvPr/>
            </p:nvSpPr>
            <p:spPr>
              <a:xfrm>
                <a:off x="1500329" y="5228118"/>
                <a:ext cx="2335687" cy="1490007"/>
              </a:xfrm>
              <a:prstGeom prst="rect">
                <a:avLst/>
              </a:prstGeom>
              <a:blipFill>
                <a:blip r:embed="rId4"/>
                <a:stretch>
                  <a:fillRect/>
                </a:stretch>
              </a:blipFill>
            </p:spPr>
            <p:txBody>
              <a:bodyPr/>
              <a:lstStyle/>
              <a:p>
                <a:r>
                  <a:rPr lang="en-US">
                    <a:noFill/>
                  </a:rPr>
                  <a:t> </a:t>
                </a:r>
              </a:p>
            </p:txBody>
          </p:sp>
        </mc:Fallback>
      </mc:AlternateContent>
      <p:sp>
        <p:nvSpPr>
          <p:cNvPr id="13" name="Oval 12">
            <a:extLst>
              <a:ext uri="{FF2B5EF4-FFF2-40B4-BE49-F238E27FC236}">
                <a16:creationId xmlns:a16="http://schemas.microsoft.com/office/drawing/2014/main" id="{D62484D3-4B5A-793C-3E5E-E74E31ECE630}"/>
              </a:ext>
            </a:extLst>
          </p:cNvPr>
          <p:cNvSpPr/>
          <p:nvPr/>
        </p:nvSpPr>
        <p:spPr>
          <a:xfrm>
            <a:off x="3700821" y="4445267"/>
            <a:ext cx="1415811" cy="10565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Speech Bubble: Oval 13">
            <a:extLst>
              <a:ext uri="{FF2B5EF4-FFF2-40B4-BE49-F238E27FC236}">
                <a16:creationId xmlns:a16="http://schemas.microsoft.com/office/drawing/2014/main" id="{2951F318-4B33-69AA-5DF7-30072E9A2C92}"/>
              </a:ext>
            </a:extLst>
          </p:cNvPr>
          <p:cNvSpPr/>
          <p:nvPr/>
        </p:nvSpPr>
        <p:spPr>
          <a:xfrm>
            <a:off x="4649907" y="5537710"/>
            <a:ext cx="1055568" cy="495066"/>
          </a:xfrm>
          <a:prstGeom prst="wedgeEllipseCallout">
            <a:avLst>
              <a:gd name="adj1" fmla="val -60349"/>
              <a:gd name="adj2" fmla="val -787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SAI</a:t>
            </a:r>
          </a:p>
        </p:txBody>
      </p:sp>
      <p:sp>
        <p:nvSpPr>
          <p:cNvPr id="15" name="Arrow: Right 14">
            <a:extLst>
              <a:ext uri="{FF2B5EF4-FFF2-40B4-BE49-F238E27FC236}">
                <a16:creationId xmlns:a16="http://schemas.microsoft.com/office/drawing/2014/main" id="{C8C3FB39-A90F-F998-0016-8916503F66FB}"/>
              </a:ext>
            </a:extLst>
          </p:cNvPr>
          <p:cNvSpPr/>
          <p:nvPr/>
        </p:nvSpPr>
        <p:spPr>
          <a:xfrm>
            <a:off x="6522009" y="4824387"/>
            <a:ext cx="600075" cy="25717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16" name="Object 15">
                <a:extLst>
                  <a:ext uri="{FF2B5EF4-FFF2-40B4-BE49-F238E27FC236}">
                    <a16:creationId xmlns:a16="http://schemas.microsoft.com/office/drawing/2014/main" id="{62139820-67F1-B91F-24B0-FD8692F567A2}"/>
                  </a:ext>
                </a:extLst>
              </p:cNvPr>
              <p:cNvSpPr txBox="1"/>
              <p:nvPr/>
            </p:nvSpPr>
            <p:spPr>
              <a:xfrm>
                <a:off x="7316798" y="4425586"/>
                <a:ext cx="4217978" cy="883495"/>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num>
                        <m:den>
                          <m:r>
                            <a:rPr lang="en-US" i="1">
                              <a:solidFill>
                                <a:srgbClr val="000000"/>
                              </a:solidFill>
                              <a:latin typeface="Cambria Math" panose="02040503050406030204" pitchFamily="18" charset="0"/>
                            </a:rPr>
                            <m:t>3</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𝑏</m:t>
                          </m:r>
                        </m:num>
                        <m:den>
                          <m:r>
                            <a:rPr lang="en-US" i="1">
                              <a:solidFill>
                                <a:srgbClr val="000000"/>
                              </a:solidFill>
                              <a:latin typeface="Cambria Math" panose="02040503050406030204" pitchFamily="18" charset="0"/>
                            </a:rPr>
                            <m:t>4</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5</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num>
                        <m:den>
                          <m:r>
                            <a:rPr lang="en-US" i="1">
                              <a:solidFill>
                                <a:srgbClr val="000000"/>
                              </a:solidFill>
                              <a:latin typeface="Cambria Math" panose="02040503050406030204" pitchFamily="18" charset="0"/>
                            </a:rPr>
                            <m:t>3−4+5</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24</m:t>
                          </m:r>
                        </m:num>
                        <m:den>
                          <m:r>
                            <a:rPr lang="en-US" i="1">
                              <a:solidFill>
                                <a:srgbClr val="000000"/>
                              </a:solidFill>
                              <a:latin typeface="Cambria Math" panose="02040503050406030204" pitchFamily="18" charset="0"/>
                            </a:rPr>
                            <m:t>4</m:t>
                          </m:r>
                        </m:den>
                      </m:f>
                      <m:r>
                        <a:rPr lang="en-US" i="1">
                          <a:solidFill>
                            <a:srgbClr val="000000"/>
                          </a:solidFill>
                          <a:latin typeface="Cambria Math" panose="02040503050406030204" pitchFamily="18" charset="0"/>
                        </a:rPr>
                        <m:t>=6</m:t>
                      </m:r>
                    </m:oMath>
                  </m:oMathPara>
                </a14:m>
                <a:endParaRPr lang="en-US"/>
              </a:p>
            </p:txBody>
          </p:sp>
        </mc:Choice>
        <mc:Fallback xmlns="">
          <p:sp>
            <p:nvSpPr>
              <p:cNvPr id="16" name="Object 15">
                <a:extLst>
                  <a:ext uri="{FF2B5EF4-FFF2-40B4-BE49-F238E27FC236}">
                    <a16:creationId xmlns:a16="http://schemas.microsoft.com/office/drawing/2014/main" id="{62139820-67F1-B91F-24B0-FD8692F567A2}"/>
                  </a:ext>
                </a:extLst>
              </p:cNvPr>
              <p:cNvSpPr txBox="1">
                <a:spLocks noRot="1" noChangeAspect="1" noMove="1" noResize="1" noEditPoints="1" noAdjustHandles="1" noChangeArrowheads="1" noChangeShapeType="1" noTextEdit="1"/>
              </p:cNvSpPr>
              <p:nvPr/>
            </p:nvSpPr>
            <p:spPr>
              <a:xfrm>
                <a:off x="7316798" y="4425586"/>
                <a:ext cx="4217978" cy="883495"/>
              </a:xfrm>
              <a:prstGeom prst="rect">
                <a:avLst/>
              </a:prstGeom>
              <a:blipFill>
                <a:blip r:embed="rId5"/>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6C9919B0-1A5D-5C97-D84C-849C2EAB3A4E}"/>
              </a:ext>
            </a:extLst>
          </p:cNvPr>
          <p:cNvSpPr txBox="1"/>
          <p:nvPr/>
        </p:nvSpPr>
        <p:spPr>
          <a:xfrm>
            <a:off x="6422823" y="4425586"/>
            <a:ext cx="880700" cy="492443"/>
          </a:xfrm>
          <a:prstGeom prst="rect">
            <a:avLst/>
          </a:prstGeom>
          <a:noFill/>
        </p:spPr>
        <p:txBody>
          <a:bodyPr wrap="squar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Sửa</a:t>
            </a:r>
            <a:endParaRPr lang="en-US" sz="26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Object 17">
                <a:extLst>
                  <a:ext uri="{FF2B5EF4-FFF2-40B4-BE49-F238E27FC236}">
                    <a16:creationId xmlns:a16="http://schemas.microsoft.com/office/drawing/2014/main" id="{80DC6D2F-4FE5-7610-2610-CE841CCC6783}"/>
                  </a:ext>
                </a:extLst>
              </p:cNvPr>
              <p:cNvSpPr txBox="1"/>
              <p:nvPr/>
            </p:nvSpPr>
            <p:spPr>
              <a:xfrm>
                <a:off x="6984821" y="5316830"/>
                <a:ext cx="2176052" cy="1490998"/>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𝑎</m:t>
                              </m:r>
                              <m:r>
                                <a:rPr lang="en-US" i="1">
                                  <a:solidFill>
                                    <a:srgbClr val="000000"/>
                                  </a:solidFill>
                                  <a:latin typeface="Cambria Math" panose="02040503050406030204" pitchFamily="18" charset="0"/>
                                </a:rPr>
                                <m:t>=3.6=18</m:t>
                              </m:r>
                            </m:e>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𝑏</m:t>
                              </m:r>
                              <m:r>
                                <a:rPr lang="en-US" i="1">
                                  <a:solidFill>
                                    <a:srgbClr val="000000"/>
                                  </a:solidFill>
                                  <a:latin typeface="Cambria Math" panose="02040503050406030204" pitchFamily="18" charset="0"/>
                                </a:rPr>
                                <m:t>=4.6=24</m:t>
                              </m:r>
                            </m:e>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𝑐</m:t>
                              </m:r>
                              <m:r>
                                <a:rPr lang="en-US" i="1">
                                  <a:solidFill>
                                    <a:srgbClr val="000000"/>
                                  </a:solidFill>
                                  <a:latin typeface="Cambria Math" panose="02040503050406030204" pitchFamily="18" charset="0"/>
                                </a:rPr>
                                <m:t>=5.6=30</m:t>
                              </m:r>
                            </m:e>
                          </m:eqArr>
                        </m:e>
                      </m:d>
                    </m:oMath>
                  </m:oMathPara>
                </a14:m>
                <a:endParaRPr lang="en-US"/>
              </a:p>
            </p:txBody>
          </p:sp>
        </mc:Choice>
        <mc:Fallback xmlns="">
          <p:sp>
            <p:nvSpPr>
              <p:cNvPr id="18" name="Object 17">
                <a:extLst>
                  <a:ext uri="{FF2B5EF4-FFF2-40B4-BE49-F238E27FC236}">
                    <a16:creationId xmlns:a16="http://schemas.microsoft.com/office/drawing/2014/main" id="{80DC6D2F-4FE5-7610-2610-CE841CCC6783}"/>
                  </a:ext>
                </a:extLst>
              </p:cNvPr>
              <p:cNvSpPr txBox="1">
                <a:spLocks noRot="1" noChangeAspect="1" noMove="1" noResize="1" noEditPoints="1" noAdjustHandles="1" noChangeArrowheads="1" noChangeShapeType="1" noTextEdit="1"/>
              </p:cNvSpPr>
              <p:nvPr/>
            </p:nvSpPr>
            <p:spPr>
              <a:xfrm>
                <a:off x="6984821" y="5316830"/>
                <a:ext cx="2176052" cy="1490998"/>
              </a:xfrm>
              <a:prstGeom prst="rect">
                <a:avLst/>
              </a:prstGeom>
              <a:blipFill>
                <a:blip r:embed="rId6"/>
                <a:stretch>
                  <a:fillRect/>
                </a:stretch>
              </a:blipFill>
            </p:spPr>
            <p:txBody>
              <a:bodyPr/>
              <a:lstStyle/>
              <a:p>
                <a:r>
                  <a:rPr lang="en-US">
                    <a:noFill/>
                  </a:rPr>
                  <a:t> </a:t>
                </a:r>
              </a:p>
            </p:txBody>
          </p:sp>
        </mc:Fallback>
      </mc:AlternateContent>
      <p:sp>
        <p:nvSpPr>
          <p:cNvPr id="19" name="Wave 18">
            <a:extLst>
              <a:ext uri="{FF2B5EF4-FFF2-40B4-BE49-F238E27FC236}">
                <a16:creationId xmlns:a16="http://schemas.microsoft.com/office/drawing/2014/main" id="{71D56805-77E8-6982-A824-FB6CD97ED38D}"/>
              </a:ext>
            </a:extLst>
          </p:cNvPr>
          <p:cNvSpPr/>
          <p:nvPr/>
        </p:nvSpPr>
        <p:spPr>
          <a:xfrm>
            <a:off x="256813" y="163398"/>
            <a:ext cx="2714987" cy="922586"/>
          </a:xfrm>
          <a:prstGeom prst="wav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Times New Roman" panose="02020603050405020304" pitchFamily="18" charset="0"/>
                <a:cs typeface="Times New Roman" panose="02020603050405020304" pitchFamily="18" charset="0"/>
              </a:rPr>
              <a:t>BÀI TOÁN</a:t>
            </a:r>
          </a:p>
        </p:txBody>
      </p:sp>
      <p:pic>
        <p:nvPicPr>
          <p:cNvPr id="6146" name="Picture 2" descr="Premium Vector | Cartoon character of student asking question at school .  free vector">
            <a:extLst>
              <a:ext uri="{FF2B5EF4-FFF2-40B4-BE49-F238E27FC236}">
                <a16:creationId xmlns:a16="http://schemas.microsoft.com/office/drawing/2014/main" id="{ECE31DC4-67A0-CE2F-BE96-235B023A427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425787" y="2039840"/>
            <a:ext cx="2405427" cy="2405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8602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1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CC4AB3-66D5-6617-B1FE-A0639F2EDAD8}"/>
              </a:ext>
            </a:extLst>
          </p:cNvPr>
          <p:cNvSpPr/>
          <p:nvPr/>
        </p:nvSpPr>
        <p:spPr>
          <a:xfrm>
            <a:off x="3394979" y="833735"/>
            <a:ext cx="4868642" cy="923330"/>
          </a:xfrm>
          <a:prstGeom prst="rect">
            <a:avLst/>
          </a:prstGeom>
          <a:solidFill>
            <a:schemeClr val="accent4">
              <a:lumMod val="40000"/>
              <a:lumOff val="60000"/>
            </a:schemeClr>
          </a:solidFill>
          <a:ln>
            <a:noFill/>
          </a:ln>
        </p:spPr>
        <p:txBody>
          <a:bodyPr wrap="none" lIns="91440" tIns="45720" rIns="91440" bIns="45720">
            <a:spAutoFit/>
          </a:bodyPr>
          <a:lstStyle/>
          <a:p>
            <a:pPr algn="ctr"/>
            <a:r>
              <a:rPr lang="en-US" sz="5400" b="1" dirty="0">
                <a:ln w="12700">
                  <a:solidFill>
                    <a:srgbClr val="4472C4"/>
                  </a:solidFill>
                  <a:prstDash val="solid"/>
                </a:ln>
                <a:solidFill>
                  <a:srgbClr val="ED7D31">
                    <a:lumMod val="75000"/>
                  </a:srgbClr>
                </a:solidFill>
                <a:effectLst>
                  <a:outerShdw dist="38100" dir="2640000" algn="bl" rotWithShape="0">
                    <a:srgbClr val="4472C4"/>
                  </a:outerShdw>
                </a:effectLst>
              </a:rPr>
              <a:t>Giao </a:t>
            </a:r>
            <a:r>
              <a:rPr lang="en-US" sz="5400" b="1" dirty="0" err="1">
                <a:ln w="12700">
                  <a:solidFill>
                    <a:srgbClr val="4472C4"/>
                  </a:solidFill>
                  <a:prstDash val="solid"/>
                </a:ln>
                <a:solidFill>
                  <a:srgbClr val="ED7D31">
                    <a:lumMod val="75000"/>
                  </a:srgbClr>
                </a:solidFill>
                <a:effectLst>
                  <a:outerShdw dist="38100" dir="2640000" algn="bl" rotWithShape="0">
                    <a:srgbClr val="4472C4"/>
                  </a:outerShdw>
                </a:effectLst>
              </a:rPr>
              <a:t>việc</a:t>
            </a:r>
            <a:r>
              <a:rPr lang="en-US" sz="5400" b="1" dirty="0">
                <a:ln w="12700">
                  <a:solidFill>
                    <a:srgbClr val="4472C4"/>
                  </a:solidFill>
                  <a:prstDash val="solid"/>
                </a:ln>
                <a:solidFill>
                  <a:srgbClr val="ED7D31">
                    <a:lumMod val="75000"/>
                  </a:srgbClr>
                </a:solidFill>
                <a:effectLst>
                  <a:outerShdw dist="38100" dir="2640000" algn="bl" rotWithShape="0">
                    <a:srgbClr val="4472C4"/>
                  </a:outerShdw>
                </a:effectLst>
              </a:rPr>
              <a:t> </a:t>
            </a:r>
            <a:r>
              <a:rPr lang="en-US" sz="5400" b="1" dirty="0" err="1">
                <a:ln w="12700">
                  <a:solidFill>
                    <a:srgbClr val="4472C4"/>
                  </a:solidFill>
                  <a:prstDash val="solid"/>
                </a:ln>
                <a:solidFill>
                  <a:srgbClr val="ED7D31">
                    <a:lumMod val="75000"/>
                  </a:srgbClr>
                </a:solidFill>
                <a:effectLst>
                  <a:outerShdw dist="38100" dir="2640000" algn="bl" rotWithShape="0">
                    <a:srgbClr val="4472C4"/>
                  </a:outerShdw>
                </a:effectLst>
              </a:rPr>
              <a:t>về</a:t>
            </a:r>
            <a:r>
              <a:rPr lang="en-US" sz="5400" b="1" dirty="0">
                <a:ln w="12700">
                  <a:solidFill>
                    <a:srgbClr val="4472C4"/>
                  </a:solidFill>
                  <a:prstDash val="solid"/>
                </a:ln>
                <a:solidFill>
                  <a:srgbClr val="ED7D31">
                    <a:lumMod val="75000"/>
                  </a:srgbClr>
                </a:solidFill>
                <a:effectLst>
                  <a:outerShdw dist="38100" dir="2640000" algn="bl" rotWithShape="0">
                    <a:srgbClr val="4472C4"/>
                  </a:outerShdw>
                </a:effectLst>
              </a:rPr>
              <a:t> </a:t>
            </a:r>
            <a:r>
              <a:rPr lang="en-US" sz="5400" b="1" dirty="0" err="1">
                <a:ln w="12700">
                  <a:solidFill>
                    <a:srgbClr val="4472C4"/>
                  </a:solidFill>
                  <a:prstDash val="solid"/>
                </a:ln>
                <a:solidFill>
                  <a:srgbClr val="ED7D31">
                    <a:lumMod val="75000"/>
                  </a:srgbClr>
                </a:solidFill>
                <a:effectLst>
                  <a:outerShdw dist="38100" dir="2640000" algn="bl" rotWithShape="0">
                    <a:srgbClr val="4472C4"/>
                  </a:outerShdw>
                </a:effectLst>
              </a:rPr>
              <a:t>nhà</a:t>
            </a:r>
            <a:endParaRPr lang="en-US" sz="5400" b="1" dirty="0">
              <a:ln w="12700">
                <a:solidFill>
                  <a:srgbClr val="4472C4"/>
                </a:solidFill>
                <a:prstDash val="solid"/>
              </a:ln>
              <a:solidFill>
                <a:srgbClr val="ED7D31">
                  <a:lumMod val="75000"/>
                </a:srgbClr>
              </a:solidFill>
              <a:effectLst>
                <a:outerShdw dist="38100" dir="2640000" algn="bl" rotWithShape="0">
                  <a:srgbClr val="4472C4"/>
                </a:outerShdw>
              </a:effectLst>
            </a:endParaRPr>
          </a:p>
        </p:txBody>
      </p:sp>
      <p:sp>
        <p:nvSpPr>
          <p:cNvPr id="4" name="TextBox 3">
            <a:extLst>
              <a:ext uri="{FF2B5EF4-FFF2-40B4-BE49-F238E27FC236}">
                <a16:creationId xmlns:a16="http://schemas.microsoft.com/office/drawing/2014/main" id="{64746A64-60E0-A81F-3FE0-62CD43AA8269}"/>
              </a:ext>
            </a:extLst>
          </p:cNvPr>
          <p:cNvSpPr txBox="1"/>
          <p:nvPr/>
        </p:nvSpPr>
        <p:spPr>
          <a:xfrm>
            <a:off x="1924050" y="2343715"/>
            <a:ext cx="8839200" cy="2246769"/>
          </a:xfrm>
          <a:prstGeom prst="rect">
            <a:avLst/>
          </a:prstGeom>
          <a:noFill/>
        </p:spPr>
        <p:txBody>
          <a:bodyPr wrap="square">
            <a:spAutoFit/>
          </a:bodyPr>
          <a:lstStyle/>
          <a:p>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nghĩa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dãy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nhau</a:t>
            </a:r>
            <a:r>
              <a:rPr lang="en-US" sz="2800" dirty="0">
                <a:solidFill>
                  <a:prstClr val="black"/>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a:t>
            </a:r>
            <a:r>
              <a:rPr lang="en-US" sz="2800" dirty="0">
                <a:solidFill>
                  <a:prstClr val="black"/>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nội</a:t>
            </a:r>
            <a:r>
              <a:rPr lang="en-US" sz="2800" dirty="0">
                <a:solidFill>
                  <a:prstClr val="black"/>
                </a:solidFill>
                <a:latin typeface="Times New Roman" panose="02020603050405020304" pitchFamily="18" charset="0"/>
                <a:cs typeface="Times New Roman" panose="02020603050405020304" pitchFamily="18" charset="0"/>
              </a:rPr>
              <a:t> dung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2: “</a:t>
            </a:r>
            <a:r>
              <a:rPr lang="en-US" sz="2800" dirty="0" err="1">
                <a:solidFill>
                  <a:prstClr val="black"/>
                </a:solidFill>
                <a:latin typeface="Times New Roman" panose="02020603050405020304" pitchFamily="18" charset="0"/>
                <a:cs typeface="Times New Roman" panose="02020603050405020304" pitchFamily="18" charset="0"/>
              </a:rPr>
              <a:t>Đại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lượng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thuận</a:t>
            </a:r>
            <a:r>
              <a:rPr lang="en-US" sz="2800" dirty="0">
                <a:solidFill>
                  <a:prstClr val="black"/>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58135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24E8B5E-B427-4780-B3E4-FB0ABAD5AB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480"/>
            <a:ext cx="12192000" cy="6855520"/>
          </a:xfrm>
          <a:prstGeom prst="rect">
            <a:avLst/>
          </a:prstGeom>
        </p:spPr>
      </p:pic>
      <p:sp>
        <p:nvSpPr>
          <p:cNvPr id="6" name="文本框 5">
            <a:extLst>
              <a:ext uri="{FF2B5EF4-FFF2-40B4-BE49-F238E27FC236}">
                <a16:creationId xmlns:a16="http://schemas.microsoft.com/office/drawing/2014/main" id="{8D9DCC77-18E6-4882-B91C-69804E885730}"/>
              </a:ext>
            </a:extLst>
          </p:cNvPr>
          <p:cNvSpPr txBox="1"/>
          <p:nvPr/>
        </p:nvSpPr>
        <p:spPr>
          <a:xfrm>
            <a:off x="4204751" y="1045398"/>
            <a:ext cx="4146132" cy="923328"/>
          </a:xfrm>
          <a:prstGeom prst="rect">
            <a:avLst/>
          </a:prstGeom>
          <a:noFill/>
        </p:spPr>
        <p:txBody>
          <a:bodyPr wrap="none" lIns="91438" tIns="45719" rIns="91438" bIns="45719" rtlCol="0">
            <a:spAutoFit/>
            <a:scene3d>
              <a:camera prst="orthographicFront"/>
              <a:lightRig rig="threePt" dir="t"/>
            </a:scene3d>
            <a:sp3d contourW="12700"/>
          </a:bodyPr>
          <a:lstStyle/>
          <a:p>
            <a:pPr algn="ctr"/>
            <a:r>
              <a:rPr lang="en-US" altLang="zh-CN" sz="5400" b="1" spc="-151" dirty="0">
                <a:solidFill>
                  <a:srgbClr val="FF0000"/>
                </a:solidFill>
                <a:latin typeface="Times New Roman" pitchFamily="18" charset="0"/>
                <a:ea typeface="华文行楷" panose="02010800040101010101" pitchFamily="2" charset="-122"/>
                <a:cs typeface="Times New Roman" pitchFamily="18" charset="0"/>
              </a:rPr>
              <a:t>KHỞI ĐỘNG</a:t>
            </a:r>
            <a:endParaRPr lang="zh-CN" altLang="en-US" sz="5400" b="1" spc="-151" dirty="0">
              <a:solidFill>
                <a:srgbClr val="FF0000"/>
              </a:solidFill>
              <a:latin typeface="Times New Roman" pitchFamily="18" charset="0"/>
              <a:ea typeface="华文行楷" panose="02010800040101010101" pitchFamily="2" charset="-122"/>
              <a:cs typeface="Times New Roman" pitchFamily="18" charset="0"/>
            </a:endParaRPr>
          </a:p>
        </p:txBody>
      </p:sp>
      <p:sp>
        <p:nvSpPr>
          <p:cNvPr id="12" name="Subtitle 2">
            <a:extLst>
              <a:ext uri="{FF2B5EF4-FFF2-40B4-BE49-F238E27FC236}">
                <a16:creationId xmlns:a16="http://schemas.microsoft.com/office/drawing/2014/main" id="{874BE797-4ED1-4955-98E2-5FC882C5E463}"/>
              </a:ext>
            </a:extLst>
          </p:cNvPr>
          <p:cNvSpPr txBox="1">
            <a:spLocks/>
          </p:cNvSpPr>
          <p:nvPr/>
        </p:nvSpPr>
        <p:spPr>
          <a:xfrm>
            <a:off x="4206780" y="3364211"/>
            <a:ext cx="3778024" cy="322773"/>
          </a:xfrm>
          <a:prstGeom prst="rect">
            <a:avLst/>
          </a:prstGeom>
        </p:spPr>
        <p:txBody>
          <a:bodyPr vert="horz" lIns="91438" tIns="45719" rIns="91438" bIns="45719"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d-ID" dirty="0">
                <a:solidFill>
                  <a:srgbClr val="FFFFFF"/>
                </a:solidFill>
                <a:latin typeface="Open Sans" panose="020B0606030504020204" pitchFamily="34" charset="0"/>
                <a:ea typeface="Open Sans" panose="020B0606030504020204" pitchFamily="34" charset="0"/>
                <a:cs typeface="Open Sans" panose="020B0606030504020204" pitchFamily="34" charset="0"/>
              </a:rPr>
              <a:t>Professional Presentation Template</a:t>
            </a:r>
          </a:p>
        </p:txBody>
      </p:sp>
      <p:pic>
        <p:nvPicPr>
          <p:cNvPr id="13" name="佐藤利奈,大亀あすか - ごはんの練習">
            <a:hlinkClick r:id="" action="ppaction://media"/>
            <a:extLst>
              <a:ext uri="{FF2B5EF4-FFF2-40B4-BE49-F238E27FC236}">
                <a16:creationId xmlns:a16="http://schemas.microsoft.com/office/drawing/2014/main" id="{DFA510A1-50FB-4613-879D-BA45DCC10AC5}"/>
              </a:ext>
            </a:extLst>
          </p:cNvPr>
          <p:cNvPicPr>
            <a:picLocks noChangeAspect="1"/>
          </p:cNvPicPr>
          <p:nvPr>
            <a:audioFile r:link="rId1"/>
            <p:extLst>
              <p:ext uri="{DAA4B4D4-6D71-4841-9C94-3DE7FCFB9230}">
                <p14:media xmlns:p14="http://schemas.microsoft.com/office/powerpoint/2010/main" r:embed="rId2">
                  <p14:trim st="15963"/>
                </p14:media>
              </p:ext>
            </p:extLst>
          </p:nvPr>
        </p:nvPicPr>
        <p:blipFill>
          <a:blip r:embed="rId6"/>
          <a:stretch>
            <a:fillRect/>
          </a:stretch>
        </p:blipFill>
        <p:spPr>
          <a:xfrm>
            <a:off x="-61920" y="-894688"/>
            <a:ext cx="609679" cy="609459"/>
          </a:xfrm>
          <a:prstGeom prst="rect">
            <a:avLst/>
          </a:prstGeom>
        </p:spPr>
      </p:pic>
    </p:spTree>
    <p:extLst>
      <p:ext uri="{BB962C8B-B14F-4D97-AF65-F5344CB8AC3E}">
        <p14:creationId xmlns:p14="http://schemas.microsoft.com/office/powerpoint/2010/main" val="265603822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237" fill="hold"/>
                                        <p:tgtEl>
                                          <p:spTgt spid="13"/>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par>
                          <p:cTn id="10" fill="hold">
                            <p:stCondLst>
                              <p:cond delay="170237"/>
                            </p:stCondLst>
                            <p:childTnLst>
                              <p:par>
                                <p:cTn id="11" presetID="53" presetClass="entr" presetSubtype="528"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fltVal val="0.5"/>
                                          </p:val>
                                        </p:tav>
                                        <p:tav tm="100000">
                                          <p:val>
                                            <p:strVal val="#ppt_y"/>
                                          </p:val>
                                        </p:tav>
                                      </p:tavLst>
                                    </p:anim>
                                  </p:childTnLst>
                                </p:cTn>
                              </p:par>
                            </p:childTnLst>
                          </p:cTn>
                        </p:par>
                        <p:par>
                          <p:cTn id="18" fill="hold">
                            <p:stCondLst>
                              <p:cond delay="171087"/>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repeatCount="indefinite" fill="hold" display="0">
                  <p:stCondLst>
                    <p:cond delay="indefinite"/>
                  </p:stCondLst>
                  <p:endCondLst>
                    <p:cond evt="onStopAudio" delay="0">
                      <p:tgtEl>
                        <p:sldTgt/>
                      </p:tgtEl>
                    </p:cond>
                  </p:endCondLst>
                </p:cTn>
                <p:tgtEl>
                  <p:spTgt spid="13"/>
                </p:tgtEl>
              </p:cMediaNode>
            </p:audio>
          </p:childTnLst>
        </p:cTn>
      </p:par>
    </p:tnLst>
    <p:bldLst>
      <p:bldP spid="6"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60F51493-FDC9-5B66-4605-40394BA6E9C6}"/>
              </a:ext>
            </a:extLst>
          </p:cNvPr>
          <p:cNvSpPr/>
          <p:nvPr/>
        </p:nvSpPr>
        <p:spPr>
          <a:xfrm>
            <a:off x="0" y="430531"/>
            <a:ext cx="3491619" cy="1112520"/>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600" b="1" dirty="0">
                <a:solidFill>
                  <a:srgbClr val="FF0000"/>
                </a:solidFill>
                <a:latin typeface="Times New Roman" panose="02020603050405020304" pitchFamily="18" charset="0"/>
                <a:cs typeface="Times New Roman" panose="02020603050405020304" pitchFamily="18" charset="0"/>
              </a:rPr>
              <a:t>BÀI TOÁN MỞ ĐẦU</a:t>
            </a:r>
          </a:p>
        </p:txBody>
      </p:sp>
      <p:sp>
        <p:nvSpPr>
          <p:cNvPr id="4" name="TextBox 3">
            <a:extLst>
              <a:ext uri="{FF2B5EF4-FFF2-40B4-BE49-F238E27FC236}">
                <a16:creationId xmlns:a16="http://schemas.microsoft.com/office/drawing/2014/main" id="{6205C1DF-F9A1-7385-E67F-84F5482B5A8D}"/>
              </a:ext>
            </a:extLst>
          </p:cNvPr>
          <p:cNvSpPr txBox="1"/>
          <p:nvPr/>
        </p:nvSpPr>
        <p:spPr>
          <a:xfrm>
            <a:off x="3588773" y="31218"/>
            <a:ext cx="8506071" cy="2092881"/>
          </a:xfrm>
          <a:prstGeom prst="rect">
            <a:avLst/>
          </a:prstGeom>
          <a:solidFill>
            <a:schemeClr val="accent6">
              <a:lumMod val="20000"/>
              <a:lumOff val="80000"/>
            </a:schemeClr>
          </a:solidFill>
          <a:ln w="28575">
            <a:noFill/>
            <a:prstDash val="dash"/>
          </a:ln>
        </p:spPr>
        <p:txBody>
          <a:bodyPr wrap="square">
            <a:spAutoFit/>
          </a:bodyPr>
          <a:lstStyle/>
          <a:p>
            <a:pPr algn="just"/>
            <a:r>
              <a:rPr lang="en-US" sz="2600" b="1" dirty="0" err="1">
                <a:solidFill>
                  <a:srgbClr val="002060"/>
                </a:solidFill>
                <a:effectLst/>
                <a:latin typeface="Times New Roman" panose="02020603050405020304" pitchFamily="18" charset="0"/>
                <a:ea typeface="Times New Roman" panose="02020603050405020304" pitchFamily="18" charset="0"/>
              </a:rPr>
              <a:t>Đầu</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năm</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các</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bác</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Xuân</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Yến</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Dũng</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góp</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vốn</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làm</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ăn</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với</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số</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tiền</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lần</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lượt</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là</a:t>
            </a:r>
            <a:r>
              <a:rPr lang="en-US" sz="2600" b="1" dirty="0">
                <a:solidFill>
                  <a:srgbClr val="002060"/>
                </a:solidFill>
                <a:effectLst/>
                <a:latin typeface="Times New Roman" panose="02020603050405020304" pitchFamily="18" charset="0"/>
                <a:ea typeface="Times New Roman" panose="02020603050405020304" pitchFamily="18" charset="0"/>
              </a:rPr>
              <a:t> 300 </a:t>
            </a:r>
            <a:r>
              <a:rPr lang="en-US" sz="2600" b="1" dirty="0" err="1">
                <a:solidFill>
                  <a:srgbClr val="002060"/>
                </a:solidFill>
                <a:effectLst/>
                <a:latin typeface="Times New Roman" panose="02020603050405020304" pitchFamily="18" charset="0"/>
                <a:ea typeface="Times New Roman" panose="02020603050405020304" pitchFamily="18" charset="0"/>
              </a:rPr>
              <a:t>triệu</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đồng</a:t>
            </a:r>
            <a:r>
              <a:rPr lang="en-US" sz="2600" b="1" dirty="0">
                <a:solidFill>
                  <a:srgbClr val="002060"/>
                </a:solidFill>
                <a:effectLst/>
                <a:latin typeface="Times New Roman" panose="02020603050405020304" pitchFamily="18" charset="0"/>
                <a:ea typeface="Times New Roman" panose="02020603050405020304" pitchFamily="18" charset="0"/>
              </a:rPr>
              <a:t>, 400 </a:t>
            </a:r>
            <a:r>
              <a:rPr lang="en-US" sz="2600" b="1" dirty="0" err="1">
                <a:solidFill>
                  <a:srgbClr val="002060"/>
                </a:solidFill>
                <a:effectLst/>
                <a:latin typeface="Times New Roman" panose="02020603050405020304" pitchFamily="18" charset="0"/>
                <a:ea typeface="Times New Roman" panose="02020603050405020304" pitchFamily="18" charset="0"/>
              </a:rPr>
              <a:t>triệu</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đồng</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và</a:t>
            </a:r>
            <a:r>
              <a:rPr lang="en-US" sz="2600" b="1" dirty="0">
                <a:solidFill>
                  <a:srgbClr val="002060"/>
                </a:solidFill>
                <a:effectLst/>
                <a:latin typeface="Times New Roman" panose="02020603050405020304" pitchFamily="18" charset="0"/>
                <a:ea typeface="Times New Roman" panose="02020603050405020304" pitchFamily="18" charset="0"/>
              </a:rPr>
              <a:t> 500 </a:t>
            </a:r>
            <a:r>
              <a:rPr lang="en-US" sz="2600" b="1" dirty="0" err="1">
                <a:solidFill>
                  <a:srgbClr val="002060"/>
                </a:solidFill>
                <a:effectLst/>
                <a:latin typeface="Times New Roman" panose="02020603050405020304" pitchFamily="18" charset="0"/>
                <a:ea typeface="Times New Roman" panose="02020603050405020304" pitchFamily="18" charset="0"/>
              </a:rPr>
              <a:t>triệu</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đồng</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Tiền</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lãi</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thu</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được</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sau</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một</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năm</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là</a:t>
            </a:r>
            <a:r>
              <a:rPr lang="en-US" sz="2600" b="1" dirty="0">
                <a:solidFill>
                  <a:srgbClr val="002060"/>
                </a:solidFill>
                <a:effectLst/>
                <a:latin typeface="Times New Roman" panose="02020603050405020304" pitchFamily="18" charset="0"/>
                <a:ea typeface="Times New Roman" panose="02020603050405020304" pitchFamily="18" charset="0"/>
              </a:rPr>
              <a:t> 240 </a:t>
            </a:r>
            <a:r>
              <a:rPr lang="en-US" sz="2600" b="1" dirty="0" err="1">
                <a:solidFill>
                  <a:srgbClr val="002060"/>
                </a:solidFill>
                <a:effectLst/>
                <a:latin typeface="Times New Roman" panose="02020603050405020304" pitchFamily="18" charset="0"/>
                <a:ea typeface="Times New Roman" panose="02020603050405020304" pitchFamily="18" charset="0"/>
              </a:rPr>
              <a:t>triệu</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đồng</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Hãy</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tìm</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số</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tiền</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lãi</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mỗi</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bác</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được</a:t>
            </a:r>
            <a:r>
              <a:rPr lang="en-US" sz="2600" b="1" dirty="0">
                <a:solidFill>
                  <a:srgbClr val="002060"/>
                </a:solidFill>
                <a:effectLst/>
                <a:latin typeface="Times New Roman" panose="02020603050405020304" pitchFamily="18" charset="0"/>
                <a:ea typeface="Times New Roman" panose="02020603050405020304" pitchFamily="18" charset="0"/>
              </a:rPr>
              <a:t> chia, </a:t>
            </a:r>
            <a:r>
              <a:rPr lang="en-US" sz="2600" b="1" dirty="0" err="1">
                <a:solidFill>
                  <a:srgbClr val="002060"/>
                </a:solidFill>
                <a:effectLst/>
                <a:latin typeface="Times New Roman" panose="02020603050405020304" pitchFamily="18" charset="0"/>
                <a:ea typeface="Times New Roman" panose="02020603050405020304" pitchFamily="18" charset="0"/>
              </a:rPr>
              <a:t>biết</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rằng</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tiền</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lãi</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được</a:t>
            </a:r>
            <a:r>
              <a:rPr lang="en-US" sz="2600" b="1" dirty="0">
                <a:solidFill>
                  <a:srgbClr val="002060"/>
                </a:solidFill>
                <a:effectLst/>
                <a:latin typeface="Times New Roman" panose="02020603050405020304" pitchFamily="18" charset="0"/>
                <a:ea typeface="Times New Roman" panose="02020603050405020304" pitchFamily="18" charset="0"/>
              </a:rPr>
              <a:t> chia </a:t>
            </a:r>
            <a:r>
              <a:rPr lang="en-US" sz="2600" b="1" dirty="0" err="1">
                <a:solidFill>
                  <a:srgbClr val="002060"/>
                </a:solidFill>
                <a:effectLst/>
                <a:latin typeface="Times New Roman" panose="02020603050405020304" pitchFamily="18" charset="0"/>
                <a:ea typeface="Times New Roman" panose="02020603050405020304" pitchFamily="18" charset="0"/>
              </a:rPr>
              <a:t>tỉ</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lệ</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với</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số</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vốn</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đã</a:t>
            </a:r>
            <a:r>
              <a:rPr lang="en-US" sz="2600" b="1" dirty="0">
                <a:solidFill>
                  <a:srgbClr val="002060"/>
                </a:solidFill>
                <a:effectLst/>
                <a:latin typeface="Times New Roman" panose="02020603050405020304" pitchFamily="18" charset="0"/>
                <a:ea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rPr>
              <a:t>góp</a:t>
            </a:r>
            <a:r>
              <a:rPr lang="en-US" sz="2600" b="1" dirty="0">
                <a:solidFill>
                  <a:srgbClr val="002060"/>
                </a:solidFill>
                <a:effectLst/>
                <a:latin typeface="Times New Roman" panose="02020603050405020304" pitchFamily="18" charset="0"/>
                <a:ea typeface="Times New Roman" panose="02020603050405020304" pitchFamily="18" charset="0"/>
              </a:rPr>
              <a:t>.”</a:t>
            </a:r>
          </a:p>
        </p:txBody>
      </p:sp>
      <p:pic>
        <p:nvPicPr>
          <p:cNvPr id="1026" name="Picture 1" descr="Investors - Cartoon - Free Transparent PNG Clipart Images Download">
            <a:extLst>
              <a:ext uri="{FF2B5EF4-FFF2-40B4-BE49-F238E27FC236}">
                <a16:creationId xmlns:a16="http://schemas.microsoft.com/office/drawing/2014/main" id="{B4FCC63A-15DE-B3D2-99F8-48F423503D8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8601" y="3152060"/>
            <a:ext cx="4316817" cy="400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4530514-520F-5767-6539-9848C3BE7CFE}"/>
              </a:ext>
            </a:extLst>
          </p:cNvPr>
          <p:cNvSpPr txBox="1"/>
          <p:nvPr/>
        </p:nvSpPr>
        <p:spPr>
          <a:xfrm>
            <a:off x="171480" y="2087141"/>
            <a:ext cx="11849039" cy="4893647"/>
          </a:xfrm>
          <a:prstGeom prst="rect">
            <a:avLst/>
          </a:prstGeom>
          <a:noFill/>
        </p:spPr>
        <p:txBody>
          <a:bodyPr wrap="square">
            <a:spAutoFit/>
          </a:bodyPr>
          <a:lstStyle/>
          <a:p>
            <a:r>
              <a:rPr lang="en-US" sz="2600" dirty="0" err="1">
                <a:effectLst/>
                <a:latin typeface="Times New Roman" panose="02020603050405020304" pitchFamily="18" charset="0"/>
                <a:ea typeface="Times New Roman" panose="02020603050405020304" pitchFamily="18" charset="0"/>
              </a:rPr>
              <a:t>Vì</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tiền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lãi</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được</a:t>
            </a:r>
            <a:r>
              <a:rPr lang="en-US" sz="2600" dirty="0">
                <a:effectLst/>
                <a:latin typeface="Times New Roman" panose="02020603050405020304" pitchFamily="18" charset="0"/>
                <a:ea typeface="Times New Roman" panose="02020603050405020304" pitchFamily="18" charset="0"/>
              </a:rPr>
              <a:t> chia </a:t>
            </a:r>
            <a:r>
              <a:rPr lang="en-US" sz="2600" dirty="0" err="1">
                <a:effectLst/>
                <a:latin typeface="Times New Roman" panose="02020603050405020304" pitchFamily="18" charset="0"/>
                <a:ea typeface="Times New Roman" panose="02020603050405020304" pitchFamily="18" charset="0"/>
              </a:rPr>
              <a:t>tỉ</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lệ</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với</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số</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vốn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đã</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góp</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nên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tiền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lãi</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bác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Xuân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Yến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Dũng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nhận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được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lần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lượt</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tỉ</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lệ</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với</a:t>
            </a:r>
            <a:r>
              <a:rPr lang="en-US" sz="2600" dirty="0">
                <a:effectLst/>
                <a:latin typeface="Times New Roman" panose="02020603050405020304" pitchFamily="18" charset="0"/>
                <a:ea typeface="Times New Roman" panose="02020603050405020304" pitchFamily="18" charset="0"/>
              </a:rPr>
              <a:t> 3; 4; 5</a:t>
            </a:r>
          </a:p>
          <a:p>
            <a:r>
              <a:rPr lang="en-US" sz="2600" dirty="0" err="1">
                <a:effectLst/>
                <a:latin typeface="Times New Roman" panose="02020603050405020304" pitchFamily="18" charset="0"/>
                <a:ea typeface="Times New Roman" panose="02020603050405020304" pitchFamily="18" charset="0"/>
              </a:rPr>
              <a:t>Tổng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số</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phần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bằng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nhau</a:t>
            </a:r>
            <a:r>
              <a:rPr lang="en-US" sz="2600" dirty="0">
                <a:effectLst/>
                <a:latin typeface="Times New Roman" panose="02020603050405020304" pitchFamily="18" charset="0"/>
                <a:ea typeface="Times New Roman" panose="02020603050405020304" pitchFamily="18" charset="0"/>
              </a:rPr>
              <a:t>:</a:t>
            </a:r>
          </a:p>
          <a:p>
            <a:r>
              <a:rPr lang="en-US" sz="2600" dirty="0">
                <a:effectLst/>
                <a:latin typeface="Times New Roman" panose="02020603050405020304" pitchFamily="18" charset="0"/>
                <a:ea typeface="Times New Roman" panose="02020603050405020304" pitchFamily="18" charset="0"/>
              </a:rPr>
              <a:t>3 + 4 + 5 = 12 (</a:t>
            </a:r>
            <a:r>
              <a:rPr lang="en-US" sz="2600" dirty="0" err="1">
                <a:effectLst/>
                <a:latin typeface="Times New Roman" panose="02020603050405020304" pitchFamily="18" charset="0"/>
                <a:ea typeface="Times New Roman" panose="02020603050405020304" pitchFamily="18" charset="0"/>
              </a:rPr>
              <a:t>phần</a:t>
            </a:r>
            <a:r>
              <a:rPr lang="en-US" sz="2600" dirty="0">
                <a:effectLst/>
                <a:latin typeface="Times New Roman" panose="02020603050405020304" pitchFamily="18" charset="0"/>
                <a:ea typeface="Times New Roman" panose="02020603050405020304" pitchFamily="18" charset="0"/>
              </a:rPr>
              <a:t>)</a:t>
            </a:r>
          </a:p>
          <a:p>
            <a:r>
              <a:rPr lang="en-US" sz="2600" dirty="0" err="1">
                <a:effectLst/>
                <a:latin typeface="Times New Roman" panose="02020603050405020304" pitchFamily="18" charset="0"/>
                <a:ea typeface="Times New Roman" panose="02020603050405020304" pitchFamily="18" charset="0"/>
              </a:rPr>
              <a:t>Giá</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trị</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rPr>
              <a:t> 1 </a:t>
            </a:r>
            <a:r>
              <a:rPr lang="en-US" sz="2600" dirty="0" err="1">
                <a:effectLst/>
                <a:latin typeface="Times New Roman" panose="02020603050405020304" pitchFamily="18" charset="0"/>
                <a:ea typeface="Times New Roman" panose="02020603050405020304" pitchFamily="18" charset="0"/>
              </a:rPr>
              <a:t>phần</a:t>
            </a:r>
            <a:r>
              <a:rPr lang="en-US" sz="2600" dirty="0">
                <a:effectLst/>
                <a:latin typeface="Times New Roman" panose="02020603050405020304" pitchFamily="18" charset="0"/>
                <a:ea typeface="Times New Roman" panose="02020603050405020304" pitchFamily="18" charset="0"/>
              </a:rPr>
              <a:t>:</a:t>
            </a:r>
          </a:p>
          <a:p>
            <a:r>
              <a:rPr lang="en-US" sz="2600" dirty="0">
                <a:effectLst/>
                <a:latin typeface="Times New Roman" panose="02020603050405020304" pitchFamily="18" charset="0"/>
                <a:ea typeface="Times New Roman" panose="02020603050405020304" pitchFamily="18" charset="0"/>
              </a:rPr>
              <a:t>240 : 12 = 20 (</a:t>
            </a:r>
            <a:r>
              <a:rPr lang="en-US" sz="2600" dirty="0" err="1">
                <a:effectLst/>
                <a:latin typeface="Times New Roman" panose="02020603050405020304" pitchFamily="18" charset="0"/>
                <a:ea typeface="Times New Roman" panose="02020603050405020304" pitchFamily="18" charset="0"/>
              </a:rPr>
              <a:t>triệu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đồng</a:t>
            </a:r>
            <a:r>
              <a:rPr lang="en-US" sz="2600" dirty="0">
                <a:effectLst/>
                <a:latin typeface="Times New Roman" panose="02020603050405020304" pitchFamily="18" charset="0"/>
                <a:ea typeface="Times New Roman" panose="02020603050405020304" pitchFamily="18" charset="0"/>
              </a:rPr>
              <a:t>)</a:t>
            </a:r>
          </a:p>
          <a:p>
            <a:r>
              <a:rPr lang="en-US" sz="2600" dirty="0" err="1">
                <a:effectLst/>
                <a:latin typeface="Times New Roman" panose="02020603050405020304" pitchFamily="18" charset="0"/>
                <a:ea typeface="Times New Roman" panose="02020603050405020304" pitchFamily="18" charset="0"/>
              </a:rPr>
              <a:t>Số</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tiền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bác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Xuân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nhận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được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là</a:t>
            </a:r>
            <a:r>
              <a:rPr lang="en-US" sz="2600" dirty="0">
                <a:effectLst/>
                <a:latin typeface="Times New Roman" panose="02020603050405020304" pitchFamily="18" charset="0"/>
                <a:ea typeface="Times New Roman" panose="02020603050405020304" pitchFamily="18" charset="0"/>
              </a:rPr>
              <a:t>:</a:t>
            </a:r>
          </a:p>
          <a:p>
            <a:r>
              <a:rPr lang="en-US" sz="2600" dirty="0">
                <a:effectLst/>
                <a:latin typeface="Times New Roman" panose="02020603050405020304" pitchFamily="18" charset="0"/>
                <a:ea typeface="Times New Roman" panose="02020603050405020304" pitchFamily="18" charset="0"/>
              </a:rPr>
              <a:t>20. 3 = 60 (</a:t>
            </a:r>
            <a:r>
              <a:rPr lang="en-US" sz="2600" dirty="0" err="1">
                <a:effectLst/>
                <a:latin typeface="Times New Roman" panose="02020603050405020304" pitchFamily="18" charset="0"/>
                <a:ea typeface="Times New Roman" panose="02020603050405020304" pitchFamily="18" charset="0"/>
              </a:rPr>
              <a:t>triệu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đồng</a:t>
            </a:r>
            <a:r>
              <a:rPr lang="en-US" sz="2600" dirty="0">
                <a:effectLst/>
                <a:latin typeface="Times New Roman" panose="02020603050405020304" pitchFamily="18" charset="0"/>
                <a:ea typeface="Times New Roman" panose="02020603050405020304" pitchFamily="18" charset="0"/>
              </a:rPr>
              <a:t>)</a:t>
            </a:r>
          </a:p>
          <a:p>
            <a:r>
              <a:rPr lang="en-US" sz="2600" dirty="0" err="1">
                <a:effectLst/>
                <a:latin typeface="Times New Roman" panose="02020603050405020304" pitchFamily="18" charset="0"/>
                <a:ea typeface="Times New Roman" panose="02020603050405020304" pitchFamily="18" charset="0"/>
              </a:rPr>
              <a:t>Số</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tiền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bác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Yến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nhận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được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là</a:t>
            </a:r>
            <a:r>
              <a:rPr lang="en-US" sz="2600" dirty="0">
                <a:effectLst/>
                <a:latin typeface="Times New Roman" panose="02020603050405020304" pitchFamily="18" charset="0"/>
                <a:ea typeface="Times New Roman" panose="02020603050405020304" pitchFamily="18" charset="0"/>
              </a:rPr>
              <a:t>:</a:t>
            </a:r>
          </a:p>
          <a:p>
            <a:r>
              <a:rPr lang="en-US" sz="2600" dirty="0">
                <a:effectLst/>
                <a:latin typeface="Times New Roman" panose="02020603050405020304" pitchFamily="18" charset="0"/>
                <a:ea typeface="Times New Roman" panose="02020603050405020304" pitchFamily="18" charset="0"/>
              </a:rPr>
              <a:t>20. 4 = 80 (</a:t>
            </a:r>
            <a:r>
              <a:rPr lang="en-US" sz="2600" dirty="0" err="1">
                <a:effectLst/>
                <a:latin typeface="Times New Roman" panose="02020603050405020304" pitchFamily="18" charset="0"/>
                <a:ea typeface="Times New Roman" panose="02020603050405020304" pitchFamily="18" charset="0"/>
              </a:rPr>
              <a:t>triệu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đồng</a:t>
            </a:r>
            <a:r>
              <a:rPr lang="en-US" sz="2600" dirty="0">
                <a:effectLst/>
                <a:latin typeface="Times New Roman" panose="02020603050405020304" pitchFamily="18" charset="0"/>
                <a:ea typeface="Times New Roman" panose="02020603050405020304" pitchFamily="18" charset="0"/>
              </a:rPr>
              <a:t>)</a:t>
            </a:r>
          </a:p>
          <a:p>
            <a:r>
              <a:rPr lang="en-US" sz="2600" dirty="0" err="1">
                <a:effectLst/>
                <a:latin typeface="Times New Roman" panose="02020603050405020304" pitchFamily="18" charset="0"/>
                <a:ea typeface="Times New Roman" panose="02020603050405020304" pitchFamily="18" charset="0"/>
              </a:rPr>
              <a:t>Số</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tiền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bác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Dũng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nhận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được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là</a:t>
            </a:r>
            <a:r>
              <a:rPr lang="en-US" sz="2600" dirty="0">
                <a:effectLst/>
                <a:latin typeface="Times New Roman" panose="02020603050405020304" pitchFamily="18" charset="0"/>
                <a:ea typeface="Times New Roman" panose="02020603050405020304" pitchFamily="18" charset="0"/>
              </a:rPr>
              <a:t>:</a:t>
            </a:r>
          </a:p>
          <a:p>
            <a:r>
              <a:rPr lang="en-US" sz="2600" dirty="0">
                <a:effectLst/>
                <a:latin typeface="Times New Roman" panose="02020603050405020304" pitchFamily="18" charset="0"/>
                <a:ea typeface="Times New Roman" panose="02020603050405020304" pitchFamily="18" charset="0"/>
              </a:rPr>
              <a:t>20. 5 = 100 (</a:t>
            </a:r>
            <a:r>
              <a:rPr lang="en-US" sz="2600" dirty="0" err="1">
                <a:effectLst/>
                <a:latin typeface="Times New Roman" panose="02020603050405020304" pitchFamily="18" charset="0"/>
                <a:ea typeface="Times New Roman" panose="02020603050405020304" pitchFamily="18" charset="0"/>
              </a:rPr>
              <a:t>triệu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đồng</a:t>
            </a:r>
            <a:r>
              <a:rPr lang="en-US" sz="2600" dirty="0">
                <a:effectLst/>
                <a:latin typeface="Times New Roman" panose="02020603050405020304" pitchFamily="18" charset="0"/>
                <a:ea typeface="Times New Roman" panose="02020603050405020304" pitchFamily="18" charset="0"/>
              </a:rPr>
              <a:t>)</a:t>
            </a:r>
            <a:endParaRPr lang="en-US" sz="2600" dirty="0"/>
          </a:p>
        </p:txBody>
      </p:sp>
      <p:sp>
        <p:nvSpPr>
          <p:cNvPr id="6" name="Star: 12 Points 5">
            <a:extLst>
              <a:ext uri="{FF2B5EF4-FFF2-40B4-BE49-F238E27FC236}">
                <a16:creationId xmlns:a16="http://schemas.microsoft.com/office/drawing/2014/main" id="{8B394C78-07F6-D8CE-29F5-DE3AF4A53FC9}"/>
              </a:ext>
            </a:extLst>
          </p:cNvPr>
          <p:cNvSpPr/>
          <p:nvPr/>
        </p:nvSpPr>
        <p:spPr>
          <a:xfrm>
            <a:off x="97154" y="1543051"/>
            <a:ext cx="1979296" cy="581048"/>
          </a:xfrm>
          <a:prstGeom prst="star12">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Giải</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876338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barn(inVertical)">
                                      <p:cBhvr>
                                        <p:cTn id="31" dur="500"/>
                                        <p:tgtEl>
                                          <p:spTgt spid="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barn(inVertical)">
                                      <p:cBhvr>
                                        <p:cTn id="36" dur="500"/>
                                        <p:tgtEl>
                                          <p:spTgt spid="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fade">
                                      <p:cBhvr>
                                        <p:cTn id="41" dur="1000"/>
                                        <p:tgtEl>
                                          <p:spTgt spid="7">
                                            <p:txEl>
                                              <p:pRg st="3" end="3"/>
                                            </p:txEl>
                                          </p:spTgt>
                                        </p:tgtEl>
                                      </p:cBhvr>
                                    </p:animEffect>
                                    <p:anim calcmode="lin" valueType="num">
                                      <p:cBhvr>
                                        <p:cTn id="4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7">
                                            <p:txEl>
                                              <p:pRg st="4" end="4"/>
                                            </p:txEl>
                                          </p:spTgt>
                                        </p:tgtEl>
                                        <p:attrNameLst>
                                          <p:attrName>style.visibility</p:attrName>
                                        </p:attrNameLst>
                                      </p:cBhvr>
                                      <p:to>
                                        <p:strVal val="visible"/>
                                      </p:to>
                                    </p:set>
                                    <p:animEffect transition="in" filter="fade">
                                      <p:cBhvr>
                                        <p:cTn id="48" dur="1000"/>
                                        <p:tgtEl>
                                          <p:spTgt spid="7">
                                            <p:txEl>
                                              <p:pRg st="4" end="4"/>
                                            </p:txEl>
                                          </p:spTgt>
                                        </p:tgtEl>
                                      </p:cBhvr>
                                    </p:animEffect>
                                    <p:anim calcmode="lin" valueType="num">
                                      <p:cBhvr>
                                        <p:cTn id="4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animEffect transition="in" filter="wipe(down)">
                                      <p:cBhvr>
                                        <p:cTn id="55" dur="500"/>
                                        <p:tgtEl>
                                          <p:spTgt spid="7">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7">
                                            <p:txEl>
                                              <p:pRg st="6" end="6"/>
                                            </p:txEl>
                                          </p:spTgt>
                                        </p:tgtEl>
                                        <p:attrNameLst>
                                          <p:attrName>style.visibility</p:attrName>
                                        </p:attrNameLst>
                                      </p:cBhvr>
                                      <p:to>
                                        <p:strVal val="visible"/>
                                      </p:to>
                                    </p:set>
                                    <p:animEffect transition="in" filter="wipe(down)">
                                      <p:cBhvr>
                                        <p:cTn id="60" dur="500"/>
                                        <p:tgtEl>
                                          <p:spTgt spid="7">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7">
                                            <p:txEl>
                                              <p:pRg st="7" end="7"/>
                                            </p:txEl>
                                          </p:spTgt>
                                        </p:tgtEl>
                                        <p:attrNameLst>
                                          <p:attrName>style.visibility</p:attrName>
                                        </p:attrNameLst>
                                      </p:cBhvr>
                                      <p:to>
                                        <p:strVal val="visible"/>
                                      </p:to>
                                    </p:set>
                                    <p:animEffect transition="in" filter="circle(in)">
                                      <p:cBhvr>
                                        <p:cTn id="65" dur="2000"/>
                                        <p:tgtEl>
                                          <p:spTgt spid="7">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nodeType="clickEffect">
                                  <p:stCondLst>
                                    <p:cond delay="0"/>
                                  </p:stCondLst>
                                  <p:childTnLst>
                                    <p:set>
                                      <p:cBhvr>
                                        <p:cTn id="69" dur="1" fill="hold">
                                          <p:stCondLst>
                                            <p:cond delay="0"/>
                                          </p:stCondLst>
                                        </p:cTn>
                                        <p:tgtEl>
                                          <p:spTgt spid="7">
                                            <p:txEl>
                                              <p:pRg st="8" end="8"/>
                                            </p:txEl>
                                          </p:spTgt>
                                        </p:tgtEl>
                                        <p:attrNameLst>
                                          <p:attrName>style.visibility</p:attrName>
                                        </p:attrNameLst>
                                      </p:cBhvr>
                                      <p:to>
                                        <p:strVal val="visible"/>
                                      </p:to>
                                    </p:set>
                                    <p:animEffect transition="in" filter="circle(in)">
                                      <p:cBhvr>
                                        <p:cTn id="70" dur="2000"/>
                                        <p:tgtEl>
                                          <p:spTgt spid="7">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nodeType="clickEffect">
                                  <p:stCondLst>
                                    <p:cond delay="0"/>
                                  </p:stCondLst>
                                  <p:childTnLst>
                                    <p:set>
                                      <p:cBhvr>
                                        <p:cTn id="74" dur="1" fill="hold">
                                          <p:stCondLst>
                                            <p:cond delay="0"/>
                                          </p:stCondLst>
                                        </p:cTn>
                                        <p:tgtEl>
                                          <p:spTgt spid="7">
                                            <p:txEl>
                                              <p:pRg st="9" end="9"/>
                                            </p:txEl>
                                          </p:spTgt>
                                        </p:tgtEl>
                                        <p:attrNameLst>
                                          <p:attrName>style.visibility</p:attrName>
                                        </p:attrNameLst>
                                      </p:cBhvr>
                                      <p:to>
                                        <p:strVal val="visible"/>
                                      </p:to>
                                    </p:set>
                                    <p:animEffect transition="in" filter="wheel(1)">
                                      <p:cBhvr>
                                        <p:cTn id="75" dur="2000"/>
                                        <p:tgtEl>
                                          <p:spTgt spid="7">
                                            <p:txEl>
                                              <p:pRg st="9" end="9"/>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nodeType="clickEffect">
                                  <p:stCondLst>
                                    <p:cond delay="0"/>
                                  </p:stCondLst>
                                  <p:childTnLst>
                                    <p:set>
                                      <p:cBhvr>
                                        <p:cTn id="79" dur="1" fill="hold">
                                          <p:stCondLst>
                                            <p:cond delay="0"/>
                                          </p:stCondLst>
                                        </p:cTn>
                                        <p:tgtEl>
                                          <p:spTgt spid="7">
                                            <p:txEl>
                                              <p:pRg st="10" end="10"/>
                                            </p:txEl>
                                          </p:spTgt>
                                        </p:tgtEl>
                                        <p:attrNameLst>
                                          <p:attrName>style.visibility</p:attrName>
                                        </p:attrNameLst>
                                      </p:cBhvr>
                                      <p:to>
                                        <p:strVal val="visible"/>
                                      </p:to>
                                    </p:set>
                                    <p:animEffect transition="in" filter="wheel(1)">
                                      <p:cBhvr>
                                        <p:cTn id="80" dur="20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een nature border with grass and flower Vector Image"/>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bwMode="auto">
          <a:xfrm>
            <a:off x="-15805" y="534184"/>
            <a:ext cx="12192000" cy="68432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2990" y="753476"/>
            <a:ext cx="11993336" cy="1446550"/>
          </a:xfrm>
          <a:prstGeom prst="rect">
            <a:avLst/>
          </a:prstGeom>
          <a:noFill/>
        </p:spPr>
        <p:txBody>
          <a:bodyPr wrap="square" rtlCol="0">
            <a:spAutoFit/>
          </a:bodyPr>
          <a:lstStyle/>
          <a:p>
            <a:pPr algn="ctr"/>
            <a:r>
              <a:rPr lang="nl-NL" sz="4400" b="1" dirty="0">
                <a:solidFill>
                  <a:srgbClr val="FF0000"/>
                </a:solidFill>
                <a:latin typeface="Times New Roman" pitchFamily="18" charset="0"/>
                <a:cs typeface="Times New Roman" pitchFamily="18" charset="0"/>
              </a:rPr>
              <a:t>LẾ TỔNG KẾT </a:t>
            </a:r>
          </a:p>
          <a:p>
            <a:pPr algn="ctr"/>
            <a:r>
              <a:rPr lang="nl-NL" sz="4400" b="1" dirty="0">
                <a:solidFill>
                  <a:srgbClr val="FF0000"/>
                </a:solidFill>
                <a:latin typeface="Times New Roman" pitchFamily="18" charset="0"/>
                <a:cs typeface="Times New Roman" pitchFamily="18" charset="0"/>
              </a:rPr>
              <a:t>THI ĐUA THÁNG 10 </a:t>
            </a:r>
            <a:endParaRPr lang="vi-VN" sz="4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3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79477" y="-2372239"/>
            <a:ext cx="11281143" cy="45345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49794" y="793262"/>
            <a:ext cx="7687341" cy="954107"/>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dirty="0">
                <a:solidFill>
                  <a:schemeClr val="bg1"/>
                </a:solidFill>
                <a:latin typeface="Times New Roman" panose="02020603050405020304" pitchFamily="18" charset="0"/>
                <a:cs typeface="Times New Roman" panose="02020603050405020304" pitchFamily="18" charset="0"/>
              </a:rPr>
              <a:t> 2. </a:t>
            </a:r>
            <a:r>
              <a:rPr lang="en-US" sz="2800" b="1" dirty="0" err="1">
                <a:solidFill>
                  <a:schemeClr val="bg1"/>
                </a:solidFill>
                <a:latin typeface="Times New Roman" panose="02020603050405020304" pitchFamily="18" charset="0"/>
                <a:cs typeface="Times New Roman" panose="02020603050405020304" pitchFamily="18" charset="0"/>
              </a:rPr>
              <a:t>Từ</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đẳng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thức</a:t>
            </a:r>
            <a:r>
              <a:rPr lang="en-US" sz="2800" b="1" dirty="0">
                <a:solidFill>
                  <a:schemeClr val="bg1"/>
                </a:solidFill>
                <a:latin typeface="Times New Roman" panose="02020603050405020304" pitchFamily="18" charset="0"/>
                <a:cs typeface="Times New Roman" panose="02020603050405020304" pitchFamily="18" charset="0"/>
              </a:rPr>
              <a:t> 2.(-9) = (-3).6 ta </a:t>
            </a:r>
            <a:r>
              <a:rPr lang="en-US" sz="2800" b="1" dirty="0" err="1">
                <a:solidFill>
                  <a:schemeClr val="bg1"/>
                </a:solidFill>
                <a:latin typeface="Times New Roman" panose="02020603050405020304" pitchFamily="18" charset="0"/>
                <a:cs typeface="Times New Roman" panose="02020603050405020304" pitchFamily="18" charset="0"/>
              </a:rPr>
              <a:t>lập</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được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cặp</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phân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số</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bằng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nhau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nào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sau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đây</a:t>
            </a:r>
            <a:r>
              <a:rPr lang="en-US" sz="2800" b="1" dirty="0">
                <a:solidFill>
                  <a:schemeClr val="bg1"/>
                </a:solidFill>
                <a:latin typeface="Times New Roman" panose="02020603050405020304" pitchFamily="18" charset="0"/>
                <a:cs typeface="Times New Roman" panose="02020603050405020304" pitchFamily="18" charset="0"/>
              </a:rPr>
              <a:t>:</a:t>
            </a:r>
          </a:p>
        </p:txBody>
      </p:sp>
      <p:pic>
        <p:nvPicPr>
          <p:cNvPr id="6" name="Picture 7" descr="C:\Users\HT\Desktop\Untitled-3.png">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70654" y="3235187"/>
            <a:ext cx="864212" cy="8176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9" name="Rectangle 8"/>
          <p:cNvSpPr/>
          <p:nvPr/>
        </p:nvSpPr>
        <p:spPr>
          <a:xfrm>
            <a:off x="1549690" y="2924286"/>
            <a:ext cx="2608729" cy="12643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3600" b="1" dirty="0">
              <a:latin typeface="Times New Roman" pitchFamily="18" charset="0"/>
              <a:cs typeface="Times New Roman" pitchFamily="18" charset="0"/>
            </a:endParaRPr>
          </a:p>
        </p:txBody>
      </p:sp>
      <p:sp>
        <p:nvSpPr>
          <p:cNvPr id="10" name="Oval 9"/>
          <p:cNvSpPr/>
          <p:nvPr/>
        </p:nvSpPr>
        <p:spPr>
          <a:xfrm>
            <a:off x="213948" y="4583037"/>
            <a:ext cx="806824" cy="76823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11" name="Rectangle 10"/>
          <p:cNvSpPr/>
          <p:nvPr/>
        </p:nvSpPr>
        <p:spPr>
          <a:xfrm>
            <a:off x="1531760" y="4330467"/>
            <a:ext cx="2608729" cy="121608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4800" b="1" dirty="0">
              <a:latin typeface="Times New Roman" pitchFamily="18" charset="0"/>
              <a:cs typeface="Times New Roman" pitchFamily="18" charset="0"/>
            </a:endParaRPr>
          </a:p>
        </p:txBody>
      </p:sp>
      <p:sp>
        <p:nvSpPr>
          <p:cNvPr id="12" name="Oval 11"/>
          <p:cNvSpPr/>
          <p:nvPr/>
        </p:nvSpPr>
        <p:spPr>
          <a:xfrm>
            <a:off x="4988517" y="3214111"/>
            <a:ext cx="876912" cy="782721"/>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sp>
        <p:nvSpPr>
          <p:cNvPr id="13" name="Rectangle 12"/>
          <p:cNvSpPr/>
          <p:nvPr/>
        </p:nvSpPr>
        <p:spPr>
          <a:xfrm>
            <a:off x="6394346" y="2916674"/>
            <a:ext cx="2608728" cy="129120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4800" b="1" dirty="0">
              <a:latin typeface="Times New Roman" pitchFamily="18" charset="0"/>
              <a:cs typeface="Times New Roman" pitchFamily="18" charset="0"/>
            </a:endParaRPr>
          </a:p>
        </p:txBody>
      </p:sp>
      <p:pic>
        <p:nvPicPr>
          <p:cNvPr id="154" name="Picture 14" descr="kim ph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245833" y="2670435"/>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887460" y="2065317"/>
            <a:ext cx="2350733" cy="2312895"/>
          </a:xfrm>
          <a:prstGeom prst="rect">
            <a:avLst/>
          </a:prstGeom>
          <a:noFill/>
        </p:spPr>
      </p:pic>
      <p:pic>
        <p:nvPicPr>
          <p:cNvPr id="156" name="Picture 22" descr="slide0002_image021"/>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13177" y="4512126"/>
            <a:ext cx="495073" cy="432537"/>
          </a:xfrm>
          <a:prstGeom prst="rect">
            <a:avLst/>
          </a:prstGeom>
          <a:noFill/>
        </p:spPr>
      </p:pic>
      <p:sp>
        <p:nvSpPr>
          <p:cNvPr id="157" name="Line 23"/>
          <p:cNvSpPr>
            <a:spLocks noChangeShapeType="1"/>
          </p:cNvSpPr>
          <p:nvPr/>
        </p:nvSpPr>
        <p:spPr bwMode="auto">
          <a:xfrm>
            <a:off x="10453245" y="4940281"/>
            <a:ext cx="1125641" cy="0"/>
          </a:xfrm>
          <a:prstGeom prst="line">
            <a:avLst/>
          </a:prstGeom>
          <a:noFill/>
          <a:ln w="9525">
            <a:solidFill>
              <a:schemeClr val="tx1"/>
            </a:solidFill>
            <a:round/>
            <a:headEnd/>
            <a:tailEnd/>
          </a:ln>
          <a:effectLst/>
        </p:spPr>
        <p:txBody>
          <a:bodyPr/>
          <a:lstStyle/>
          <a:p>
            <a:endParaRPr lang="en-US"/>
          </a:p>
        </p:txBody>
      </p:sp>
      <p:pic>
        <p:nvPicPr>
          <p:cNvPr id="158" name="Picture 24" descr="CHAY XE DAP"/>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749149" y="4418697"/>
            <a:ext cx="593496" cy="518264"/>
          </a:xfrm>
          <a:prstGeom prst="rect">
            <a:avLst/>
          </a:prstGeom>
          <a:noFill/>
        </p:spPr>
      </p:pic>
      <p:sp>
        <p:nvSpPr>
          <p:cNvPr id="18" name="Oval 17"/>
          <p:cNvSpPr/>
          <p:nvPr/>
        </p:nvSpPr>
        <p:spPr>
          <a:xfrm>
            <a:off x="5006446" y="4569771"/>
            <a:ext cx="876912" cy="782721"/>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sp>
        <p:nvSpPr>
          <p:cNvPr id="19" name="Rectangle 18"/>
          <p:cNvSpPr/>
          <p:nvPr/>
        </p:nvSpPr>
        <p:spPr>
          <a:xfrm>
            <a:off x="6394346" y="4337678"/>
            <a:ext cx="2631752" cy="125895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4800" b="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984A6188-7FAE-971D-93C0-8851C9F18091}"/>
                  </a:ext>
                </a:extLst>
              </p:cNvPr>
              <p:cNvSpPr txBox="1"/>
              <p:nvPr/>
            </p:nvSpPr>
            <p:spPr>
              <a:xfrm>
                <a:off x="1720715" y="3108881"/>
                <a:ext cx="2024261" cy="1309816"/>
              </a:xfrm>
              <a:prstGeom prst="rect">
                <a:avLst/>
              </a:prstGeom>
            </p:spPr>
            <p:txBody>
              <a:bodyPr>
                <a:normAutofit/>
              </a:bodyPr>
              <a:lstStyle/>
              <a:p>
                <a:pPr/>
                <a14:m>
                  <m:oMathPara xmlns:m="http://schemas.openxmlformats.org/officeDocument/2006/math">
                    <m:oMathParaPr>
                      <m:jc m:val="center"/>
                    </m:oMathParaPr>
                    <m:oMath xmlns:m="http://schemas.openxmlformats.org/officeDocument/2006/math">
                      <m:f>
                        <m:fPr>
                          <m:ctrlPr>
                            <a:rPr lang="en-US" sz="2800" b="1" i="1" smtClean="0">
                              <a:solidFill>
                                <a:schemeClr val="tx1"/>
                              </a:solidFill>
                              <a:latin typeface="Cambria Math" panose="02040503050406030204" pitchFamily="18" charset="0"/>
                            </a:rPr>
                          </m:ctrlPr>
                        </m:fPr>
                        <m:num>
                          <m:r>
                            <a:rPr lang="en-US" sz="2800" b="1" i="1" smtClean="0">
                              <a:solidFill>
                                <a:schemeClr val="tx1"/>
                              </a:solidFill>
                              <a:latin typeface="Cambria Math" panose="02040503050406030204" pitchFamily="18" charset="0"/>
                            </a:rPr>
                            <m:t>−</m:t>
                          </m:r>
                          <m:r>
                            <a:rPr lang="en-US" sz="2800" b="1" i="1" smtClean="0">
                              <a:solidFill>
                                <a:schemeClr val="tx1"/>
                              </a:solidFill>
                              <a:latin typeface="Cambria Math" panose="02040503050406030204" pitchFamily="18" charset="0"/>
                            </a:rPr>
                            <m:t>𝟑</m:t>
                          </m:r>
                        </m:num>
                        <m:den>
                          <m:r>
                            <a:rPr lang="en-US" sz="2800" b="1" i="1" smtClean="0">
                              <a:solidFill>
                                <a:schemeClr val="tx1"/>
                              </a:solidFill>
                              <a:latin typeface="Cambria Math" panose="02040503050406030204" pitchFamily="18" charset="0"/>
                            </a:rPr>
                            <m:t>−</m:t>
                          </m:r>
                          <m:r>
                            <a:rPr lang="en-US" sz="2800" b="1" i="1" smtClean="0">
                              <a:solidFill>
                                <a:schemeClr val="tx1"/>
                              </a:solidFill>
                              <a:latin typeface="Cambria Math" panose="02040503050406030204" pitchFamily="18" charset="0"/>
                            </a:rPr>
                            <m:t>𝟗</m:t>
                          </m:r>
                        </m:den>
                      </m:f>
                      <m:r>
                        <a:rPr lang="en-US" sz="2800" b="1" i="1">
                          <a:solidFill>
                            <a:schemeClr val="tx1"/>
                          </a:solidFill>
                          <a:latin typeface="Cambria Math" panose="02040503050406030204" pitchFamily="18" charset="0"/>
                        </a:rPr>
                        <m:t>=</m:t>
                      </m:r>
                      <m:f>
                        <m:fPr>
                          <m:ctrlPr>
                            <a:rPr lang="en-US" sz="2800" b="1" i="1">
                              <a:solidFill>
                                <a:schemeClr val="tx1"/>
                              </a:solidFill>
                              <a:latin typeface="Cambria Math" panose="02040503050406030204" pitchFamily="18" charset="0"/>
                            </a:rPr>
                          </m:ctrlPr>
                        </m:fPr>
                        <m:num>
                          <m:r>
                            <a:rPr lang="en-US" sz="2800" b="1" i="1" smtClean="0">
                              <a:solidFill>
                                <a:schemeClr val="tx1"/>
                              </a:solidFill>
                              <a:latin typeface="Cambria Math" panose="02040503050406030204" pitchFamily="18" charset="0"/>
                            </a:rPr>
                            <m:t>𝟐</m:t>
                          </m:r>
                        </m:num>
                        <m:den>
                          <m:r>
                            <a:rPr lang="en-US" sz="2800" b="1" i="1" smtClean="0">
                              <a:solidFill>
                                <a:schemeClr val="tx1"/>
                              </a:solidFill>
                              <a:latin typeface="Cambria Math" panose="02040503050406030204" pitchFamily="18" charset="0"/>
                            </a:rPr>
                            <m:t>𝟔</m:t>
                          </m:r>
                        </m:den>
                      </m:f>
                    </m:oMath>
                  </m:oMathPara>
                </a14:m>
                <a:endParaRPr lang="en-US" sz="2800" b="1" dirty="0">
                  <a:solidFill>
                    <a:schemeClr val="tx1"/>
                  </a:solidFill>
                </a:endParaRPr>
              </a:p>
            </p:txBody>
          </p:sp>
        </mc:Choice>
        <mc:Fallback xmlns="">
          <p:sp>
            <p:nvSpPr>
              <p:cNvPr id="8" name="Object 7">
                <a:extLst>
                  <a:ext uri="{FF2B5EF4-FFF2-40B4-BE49-F238E27FC236}">
                    <a16:creationId xmlns:a16="http://schemas.microsoft.com/office/drawing/2014/main" id="{984A6188-7FAE-971D-93C0-8851C9F18091}"/>
                  </a:ext>
                </a:extLst>
              </p:cNvPr>
              <p:cNvSpPr txBox="1">
                <a:spLocks noRot="1" noChangeAspect="1" noMove="1" noResize="1" noEditPoints="1" noAdjustHandles="1" noChangeArrowheads="1" noChangeShapeType="1" noTextEdit="1"/>
              </p:cNvSpPr>
              <p:nvPr/>
            </p:nvSpPr>
            <p:spPr>
              <a:xfrm>
                <a:off x="1720715" y="3108881"/>
                <a:ext cx="2024261" cy="130981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bject 13">
                <a:extLst>
                  <a:ext uri="{FF2B5EF4-FFF2-40B4-BE49-F238E27FC236}">
                    <a16:creationId xmlns:a16="http://schemas.microsoft.com/office/drawing/2014/main" id="{F0B9E63F-C0D8-A75A-DD45-EFFABC98D69E}"/>
                  </a:ext>
                </a:extLst>
              </p:cNvPr>
              <p:cNvSpPr txBox="1"/>
              <p:nvPr/>
            </p:nvSpPr>
            <p:spPr>
              <a:xfrm>
                <a:off x="1951792" y="4456376"/>
                <a:ext cx="2141141" cy="1385444"/>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sz="2800" b="1" i="1" smtClean="0">
                              <a:solidFill>
                                <a:schemeClr val="tx1"/>
                              </a:solidFill>
                              <a:latin typeface="Cambria Math" panose="02040503050406030204" pitchFamily="18" charset="0"/>
                            </a:rPr>
                          </m:ctrlPr>
                        </m:fPr>
                        <m:num>
                          <m:r>
                            <a:rPr lang="en-US" sz="2800" b="1" i="0" smtClean="0">
                              <a:solidFill>
                                <a:schemeClr val="tx1"/>
                              </a:solidFill>
                              <a:latin typeface="Cambria Math" panose="02040503050406030204" pitchFamily="18" charset="0"/>
                            </a:rPr>
                            <m:t>𝟔</m:t>
                          </m:r>
                        </m:num>
                        <m:den>
                          <m:r>
                            <a:rPr lang="en-US" sz="2800" b="1" i="0" smtClean="0">
                              <a:solidFill>
                                <a:schemeClr val="tx1"/>
                              </a:solidFill>
                              <a:latin typeface="Cambria Math" panose="02040503050406030204" pitchFamily="18" charset="0"/>
                            </a:rPr>
                            <m:t>−</m:t>
                          </m:r>
                          <m:r>
                            <a:rPr lang="en-US" sz="2800" b="1" i="0" smtClean="0">
                              <a:solidFill>
                                <a:schemeClr val="tx1"/>
                              </a:solidFill>
                              <a:latin typeface="Cambria Math" panose="02040503050406030204" pitchFamily="18" charset="0"/>
                            </a:rPr>
                            <m:t>𝟑</m:t>
                          </m:r>
                        </m:den>
                      </m:f>
                      <m:r>
                        <a:rPr lang="en-US" sz="2800" b="1" i="0" smtClean="0">
                          <a:solidFill>
                            <a:schemeClr val="tx1"/>
                          </a:solidFill>
                          <a:latin typeface="Cambria Math" panose="02040503050406030204" pitchFamily="18" charset="0"/>
                        </a:rPr>
                        <m:t>=</m:t>
                      </m:r>
                      <m:f>
                        <m:fPr>
                          <m:ctrlPr>
                            <a:rPr lang="en-US" sz="2800" b="1" i="1">
                              <a:solidFill>
                                <a:schemeClr val="tx1"/>
                              </a:solidFill>
                              <a:latin typeface="Cambria Math" panose="02040503050406030204" pitchFamily="18" charset="0"/>
                            </a:rPr>
                          </m:ctrlPr>
                        </m:fPr>
                        <m:num>
                          <m:r>
                            <a:rPr lang="en-US" sz="2800" b="1" i="0" smtClean="0">
                              <a:solidFill>
                                <a:schemeClr val="tx1"/>
                              </a:solidFill>
                              <a:latin typeface="Cambria Math" panose="02040503050406030204" pitchFamily="18" charset="0"/>
                            </a:rPr>
                            <m:t>𝟐</m:t>
                          </m:r>
                        </m:num>
                        <m:den>
                          <m:r>
                            <a:rPr lang="en-US" sz="2800" b="1" i="0" smtClean="0">
                              <a:solidFill>
                                <a:schemeClr val="tx1"/>
                              </a:solidFill>
                              <a:latin typeface="Cambria Math" panose="02040503050406030204" pitchFamily="18" charset="0"/>
                            </a:rPr>
                            <m:t>−</m:t>
                          </m:r>
                          <m:r>
                            <a:rPr lang="en-US" sz="2800" b="1" i="0" smtClean="0">
                              <a:solidFill>
                                <a:schemeClr val="tx1"/>
                              </a:solidFill>
                              <a:latin typeface="Cambria Math" panose="02040503050406030204" pitchFamily="18" charset="0"/>
                            </a:rPr>
                            <m:t>𝟗</m:t>
                          </m:r>
                        </m:den>
                      </m:f>
                    </m:oMath>
                  </m:oMathPara>
                </a14:m>
                <a:endParaRPr lang="en-US" sz="2800" b="1" dirty="0">
                  <a:solidFill>
                    <a:schemeClr val="tx1"/>
                  </a:solidFill>
                </a:endParaRPr>
              </a:p>
            </p:txBody>
          </p:sp>
        </mc:Choice>
        <mc:Fallback xmlns="">
          <p:sp>
            <p:nvSpPr>
              <p:cNvPr id="14" name="Object 13">
                <a:extLst>
                  <a:ext uri="{FF2B5EF4-FFF2-40B4-BE49-F238E27FC236}">
                    <a16:creationId xmlns:a16="http://schemas.microsoft.com/office/drawing/2014/main" id="{F0B9E63F-C0D8-A75A-DD45-EFFABC98D69E}"/>
                  </a:ext>
                </a:extLst>
              </p:cNvPr>
              <p:cNvSpPr txBox="1">
                <a:spLocks noRot="1" noChangeAspect="1" noMove="1" noResize="1" noEditPoints="1" noAdjustHandles="1" noChangeArrowheads="1" noChangeShapeType="1" noTextEdit="1"/>
              </p:cNvSpPr>
              <p:nvPr/>
            </p:nvSpPr>
            <p:spPr>
              <a:xfrm>
                <a:off x="1951792" y="4456376"/>
                <a:ext cx="2141141" cy="138544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Object 23">
                <a:extLst>
                  <a:ext uri="{FF2B5EF4-FFF2-40B4-BE49-F238E27FC236}">
                    <a16:creationId xmlns:a16="http://schemas.microsoft.com/office/drawing/2014/main" id="{991D66E4-428D-8B67-EDCD-D0628F3F94AF}"/>
                  </a:ext>
                </a:extLst>
              </p:cNvPr>
              <p:cNvSpPr txBox="1"/>
              <p:nvPr/>
            </p:nvSpPr>
            <p:spPr>
              <a:xfrm>
                <a:off x="6840697" y="3131570"/>
                <a:ext cx="2141141" cy="1385444"/>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sz="2800" b="1" i="1" smtClean="0">
                              <a:solidFill>
                                <a:schemeClr val="tx1"/>
                              </a:solidFill>
                              <a:latin typeface="Cambria Math" panose="02040503050406030204" pitchFamily="18" charset="0"/>
                            </a:rPr>
                          </m:ctrlPr>
                        </m:fPr>
                        <m:num>
                          <m:r>
                            <a:rPr lang="en-US" sz="2800" b="1" i="0" smtClean="0">
                              <a:solidFill>
                                <a:schemeClr val="tx1"/>
                              </a:solidFill>
                              <a:latin typeface="Cambria Math" panose="02040503050406030204" pitchFamily="18" charset="0"/>
                            </a:rPr>
                            <m:t>𝟐</m:t>
                          </m:r>
                        </m:num>
                        <m:den>
                          <m:r>
                            <a:rPr lang="en-US" sz="2800" b="1" i="0" smtClean="0">
                              <a:solidFill>
                                <a:schemeClr val="tx1"/>
                              </a:solidFill>
                              <a:latin typeface="Cambria Math" panose="02040503050406030204" pitchFamily="18" charset="0"/>
                            </a:rPr>
                            <m:t>−</m:t>
                          </m:r>
                          <m:r>
                            <a:rPr lang="en-US" sz="2800" b="1" i="0" smtClean="0">
                              <a:solidFill>
                                <a:schemeClr val="tx1"/>
                              </a:solidFill>
                              <a:latin typeface="Cambria Math" panose="02040503050406030204" pitchFamily="18" charset="0"/>
                            </a:rPr>
                            <m:t>𝟗</m:t>
                          </m:r>
                        </m:den>
                      </m:f>
                      <m:r>
                        <a:rPr lang="en-US" sz="2800" b="1" i="0" smtClean="0">
                          <a:solidFill>
                            <a:schemeClr val="tx1"/>
                          </a:solidFill>
                          <a:latin typeface="Cambria Math" panose="02040503050406030204" pitchFamily="18" charset="0"/>
                        </a:rPr>
                        <m:t>=</m:t>
                      </m:r>
                      <m:f>
                        <m:fPr>
                          <m:ctrlPr>
                            <a:rPr lang="en-US" sz="2800" b="1" i="1">
                              <a:solidFill>
                                <a:schemeClr val="tx1"/>
                              </a:solidFill>
                              <a:latin typeface="Cambria Math" panose="02040503050406030204" pitchFamily="18" charset="0"/>
                            </a:rPr>
                          </m:ctrlPr>
                        </m:fPr>
                        <m:num>
                          <m:r>
                            <a:rPr lang="en-US" sz="2800" b="1" i="0" smtClean="0">
                              <a:solidFill>
                                <a:schemeClr val="tx1"/>
                              </a:solidFill>
                              <a:latin typeface="Cambria Math" panose="02040503050406030204" pitchFamily="18" charset="0"/>
                            </a:rPr>
                            <m:t>−</m:t>
                          </m:r>
                          <m:r>
                            <a:rPr lang="en-US" sz="2800" b="1" i="0" smtClean="0">
                              <a:solidFill>
                                <a:schemeClr val="tx1"/>
                              </a:solidFill>
                              <a:latin typeface="Cambria Math" panose="02040503050406030204" pitchFamily="18" charset="0"/>
                            </a:rPr>
                            <m:t>𝟑</m:t>
                          </m:r>
                        </m:num>
                        <m:den>
                          <m:r>
                            <a:rPr lang="en-US" sz="2800" b="1" i="0" smtClean="0">
                              <a:solidFill>
                                <a:schemeClr val="tx1"/>
                              </a:solidFill>
                              <a:latin typeface="Cambria Math" panose="02040503050406030204" pitchFamily="18" charset="0"/>
                            </a:rPr>
                            <m:t>𝟔</m:t>
                          </m:r>
                        </m:den>
                      </m:f>
                    </m:oMath>
                  </m:oMathPara>
                </a14:m>
                <a:endParaRPr lang="en-US" sz="2800" b="1" dirty="0">
                  <a:solidFill>
                    <a:schemeClr val="tx1"/>
                  </a:solidFill>
                </a:endParaRPr>
              </a:p>
            </p:txBody>
          </p:sp>
        </mc:Choice>
        <mc:Fallback xmlns="">
          <p:sp>
            <p:nvSpPr>
              <p:cNvPr id="24" name="Object 23">
                <a:extLst>
                  <a:ext uri="{FF2B5EF4-FFF2-40B4-BE49-F238E27FC236}">
                    <a16:creationId xmlns:a16="http://schemas.microsoft.com/office/drawing/2014/main" id="{991D66E4-428D-8B67-EDCD-D0628F3F94AF}"/>
                  </a:ext>
                </a:extLst>
              </p:cNvPr>
              <p:cNvSpPr txBox="1">
                <a:spLocks noRot="1" noChangeAspect="1" noMove="1" noResize="1" noEditPoints="1" noAdjustHandles="1" noChangeArrowheads="1" noChangeShapeType="1" noTextEdit="1"/>
              </p:cNvSpPr>
              <p:nvPr/>
            </p:nvSpPr>
            <p:spPr>
              <a:xfrm>
                <a:off x="6840697" y="3131570"/>
                <a:ext cx="2141141" cy="138544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Object 14">
                <a:extLst>
                  <a:ext uri="{FF2B5EF4-FFF2-40B4-BE49-F238E27FC236}">
                    <a16:creationId xmlns:a16="http://schemas.microsoft.com/office/drawing/2014/main" id="{A21A5581-B052-F7E0-F7CE-9D2C534C3FCF}"/>
                  </a:ext>
                </a:extLst>
              </p:cNvPr>
              <p:cNvSpPr txBox="1"/>
              <p:nvPr/>
            </p:nvSpPr>
            <p:spPr>
              <a:xfrm>
                <a:off x="6950597" y="4476461"/>
                <a:ext cx="2141141" cy="1385444"/>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sz="2800" b="1" i="1" smtClean="0">
                              <a:solidFill>
                                <a:schemeClr val="tx1"/>
                              </a:solidFill>
                              <a:latin typeface="Cambria Math" panose="02040503050406030204" pitchFamily="18" charset="0"/>
                            </a:rPr>
                          </m:ctrlPr>
                        </m:fPr>
                        <m:num>
                          <m:r>
                            <a:rPr lang="en-US" sz="2800" b="1" i="0" smtClean="0">
                              <a:solidFill>
                                <a:schemeClr val="tx1"/>
                              </a:solidFill>
                              <a:latin typeface="Cambria Math" panose="02040503050406030204" pitchFamily="18" charset="0"/>
                            </a:rPr>
                            <m:t>−</m:t>
                          </m:r>
                          <m:r>
                            <a:rPr lang="en-US" sz="2800" b="1" i="0" smtClean="0">
                              <a:solidFill>
                                <a:schemeClr val="tx1"/>
                              </a:solidFill>
                              <a:latin typeface="Cambria Math" panose="02040503050406030204" pitchFamily="18" charset="0"/>
                            </a:rPr>
                            <m:t>𝟗</m:t>
                          </m:r>
                        </m:num>
                        <m:den>
                          <m:r>
                            <a:rPr lang="en-US" sz="2800" b="1" i="0" smtClean="0">
                              <a:solidFill>
                                <a:schemeClr val="tx1"/>
                              </a:solidFill>
                              <a:latin typeface="Cambria Math" panose="02040503050406030204" pitchFamily="18" charset="0"/>
                            </a:rPr>
                            <m:t>−</m:t>
                          </m:r>
                          <m:r>
                            <a:rPr lang="en-US" sz="2800" b="1" i="0" smtClean="0">
                              <a:solidFill>
                                <a:schemeClr val="tx1"/>
                              </a:solidFill>
                              <a:latin typeface="Cambria Math" panose="02040503050406030204" pitchFamily="18" charset="0"/>
                            </a:rPr>
                            <m:t>𝟑</m:t>
                          </m:r>
                        </m:den>
                      </m:f>
                      <m:r>
                        <a:rPr lang="en-US" sz="2800" b="1" i="0" smtClean="0">
                          <a:solidFill>
                            <a:schemeClr val="tx1"/>
                          </a:solidFill>
                          <a:latin typeface="Cambria Math" panose="02040503050406030204" pitchFamily="18" charset="0"/>
                        </a:rPr>
                        <m:t>=</m:t>
                      </m:r>
                      <m:f>
                        <m:fPr>
                          <m:ctrlPr>
                            <a:rPr lang="en-US" sz="2800" b="1" i="1">
                              <a:solidFill>
                                <a:schemeClr val="tx1"/>
                              </a:solidFill>
                              <a:latin typeface="Cambria Math" panose="02040503050406030204" pitchFamily="18" charset="0"/>
                            </a:rPr>
                          </m:ctrlPr>
                        </m:fPr>
                        <m:num>
                          <m:r>
                            <a:rPr lang="en-US" sz="2800" b="1" i="0" smtClean="0">
                              <a:solidFill>
                                <a:schemeClr val="tx1"/>
                              </a:solidFill>
                              <a:latin typeface="Cambria Math" panose="02040503050406030204" pitchFamily="18" charset="0"/>
                            </a:rPr>
                            <m:t>𝟐</m:t>
                          </m:r>
                        </m:num>
                        <m:den>
                          <m:r>
                            <a:rPr lang="en-US" sz="2800" b="1" i="0" smtClean="0">
                              <a:solidFill>
                                <a:schemeClr val="tx1"/>
                              </a:solidFill>
                              <a:latin typeface="Cambria Math" panose="02040503050406030204" pitchFamily="18" charset="0"/>
                            </a:rPr>
                            <m:t>𝟔</m:t>
                          </m:r>
                        </m:den>
                      </m:f>
                    </m:oMath>
                  </m:oMathPara>
                </a14:m>
                <a:endParaRPr lang="en-US" sz="2800" b="1" dirty="0">
                  <a:solidFill>
                    <a:schemeClr val="tx1"/>
                  </a:solidFill>
                </a:endParaRPr>
              </a:p>
            </p:txBody>
          </p:sp>
        </mc:Choice>
        <mc:Fallback xmlns="">
          <p:sp>
            <p:nvSpPr>
              <p:cNvPr id="15" name="Object 14">
                <a:extLst>
                  <a:ext uri="{FF2B5EF4-FFF2-40B4-BE49-F238E27FC236}">
                    <a16:creationId xmlns:a16="http://schemas.microsoft.com/office/drawing/2014/main" id="{A21A5581-B052-F7E0-F7CE-9D2C534C3FCF}"/>
                  </a:ext>
                </a:extLst>
              </p:cNvPr>
              <p:cNvSpPr txBox="1">
                <a:spLocks noRot="1" noChangeAspect="1" noMove="1" noResize="1" noEditPoints="1" noAdjustHandles="1" noChangeArrowheads="1" noChangeShapeType="1" noTextEdit="1"/>
              </p:cNvSpPr>
              <p:nvPr/>
            </p:nvSpPr>
            <p:spPr>
              <a:xfrm>
                <a:off x="6950597" y="4476461"/>
                <a:ext cx="2141141" cy="1385444"/>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960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chemeClr val="accent1"/>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0"/>
                                        </p:tgtEl>
                                        <p:attrNameLst>
                                          <p:attrName>fillcolor</p:attrName>
                                        </p:attrNameLst>
                                      </p:cBhvr>
                                      <p:to>
                                        <a:srgbClr val="FC2722"/>
                                      </p:to>
                                    </p:animClr>
                                    <p:set>
                                      <p:cBhvr>
                                        <p:cTn id="49" dur="2000" fill="hold"/>
                                        <p:tgtEl>
                                          <p:spTgt spid="10"/>
                                        </p:tgtEl>
                                        <p:attrNameLst>
                                          <p:attrName>fill.type</p:attrName>
                                        </p:attrNameLst>
                                      </p:cBhvr>
                                      <p:to>
                                        <p:strVal val="solid"/>
                                      </p:to>
                                    </p:set>
                                    <p:set>
                                      <p:cBhvr>
                                        <p:cTn id="50"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2"/>
                                        </p:tgtEl>
                                        <p:attrNameLst>
                                          <p:attrName>fillcolor</p:attrName>
                                        </p:attrNameLst>
                                      </p:cBhvr>
                                      <p:to>
                                        <a:srgbClr val="FC2722"/>
                                      </p:to>
                                    </p:animClr>
                                    <p:set>
                                      <p:cBhvr>
                                        <p:cTn id="56" dur="2000" fill="hold"/>
                                        <p:tgtEl>
                                          <p:spTgt spid="12"/>
                                        </p:tgtEl>
                                        <p:attrNameLst>
                                          <p:attrName>fill.type</p:attrName>
                                        </p:attrNameLst>
                                      </p:cBhvr>
                                      <p:to>
                                        <p:strVal val="solid"/>
                                      </p:to>
                                    </p:set>
                                    <p:set>
                                      <p:cBhvr>
                                        <p:cTn id="57"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58"/>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withEffect">
                                  <p:stCondLst>
                                    <p:cond delay="0"/>
                                  </p:stCondLst>
                                  <p:childTnLst>
                                    <p:animEffect transition="out" filter="fade">
                                      <p:cBhvr>
                                        <p:cTn id="62" dur="500"/>
                                        <p:tgtEl>
                                          <p:spTgt spid="158"/>
                                        </p:tgtEl>
                                      </p:cBhvr>
                                    </p:animEffect>
                                    <p:set>
                                      <p:cBhvr>
                                        <p:cTn id="63" dur="1" fill="hold">
                                          <p:stCondLst>
                                            <p:cond delay="499"/>
                                          </p:stCondLst>
                                        </p:cTn>
                                        <p:tgtEl>
                                          <p:spTgt spid="158"/>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fade">
                                      <p:cBhvr>
                                        <p:cTn id="66" dur="500"/>
                                        <p:tgtEl>
                                          <p:spTgt spid="156"/>
                                        </p:tgtEl>
                                      </p:cBhvr>
                                    </p:animEffect>
                                  </p:childTnLst>
                                </p:cTn>
                              </p:par>
                            </p:childTnLst>
                          </p:cTn>
                        </p:par>
                        <p:par>
                          <p:cTn id="67" fill="hold">
                            <p:stCondLst>
                              <p:cond delay="500"/>
                            </p:stCondLst>
                            <p:childTnLst>
                              <p:par>
                                <p:cTn id="68" presetID="8" presetClass="emph" presetSubtype="0" fill="hold" nodeType="afterEffect">
                                  <p:stCondLst>
                                    <p:cond delay="0"/>
                                  </p:stCondLst>
                                  <p:childTnLst>
                                    <p:animRot by="-21600000">
                                      <p:cBhvr>
                                        <p:cTn id="69" dur="15000" fill="hold"/>
                                        <p:tgtEl>
                                          <p:spTgt spid="154"/>
                                        </p:tgtEl>
                                        <p:attrNameLst>
                                          <p:attrName>r</p:attrName>
                                        </p:attrNameLst>
                                      </p:cBhvr>
                                    </p:animRot>
                                  </p:childTnLst>
                                </p:cTn>
                              </p:par>
                              <p:par>
                                <p:cTn id="70" presetID="10" presetClass="exit" presetSubtype="0" fill="hold" nodeType="withEffect">
                                  <p:stCondLst>
                                    <p:cond delay="60500"/>
                                  </p:stCondLst>
                                  <p:childTnLst>
                                    <p:animEffect transition="out" filter="fade">
                                      <p:cBhvr>
                                        <p:cTn id="71" dur="500"/>
                                        <p:tgtEl>
                                          <p:spTgt spid="156"/>
                                        </p:tgtEl>
                                      </p:cBhvr>
                                    </p:animEffect>
                                    <p:set>
                                      <p:cBhvr>
                                        <p:cTn id="72" dur="1" fill="hold">
                                          <p:stCondLst>
                                            <p:cond delay="499"/>
                                          </p:stCondLst>
                                        </p:cTn>
                                        <p:tgtEl>
                                          <p:spTgt spid="156"/>
                                        </p:tgtEl>
                                        <p:attrNameLst>
                                          <p:attrName>style.visibility</p:attrName>
                                        </p:attrNameLst>
                                      </p:cBhvr>
                                      <p:to>
                                        <p:strVal val="hidden"/>
                                      </p:to>
                                    </p:set>
                                  </p:childTnLst>
                                </p:cTn>
                              </p:par>
                              <p:par>
                                <p:cTn id="73" presetID="10" presetClass="entr" presetSubtype="0" fill="hold" nodeType="withEffect">
                                  <p:stCondLst>
                                    <p:cond delay="60500"/>
                                  </p:stCondLst>
                                  <p:childTnLst>
                                    <p:set>
                                      <p:cBhvr>
                                        <p:cTn id="74" dur="1" fill="hold">
                                          <p:stCondLst>
                                            <p:cond delay="0"/>
                                          </p:stCondLst>
                                        </p:cTn>
                                        <p:tgtEl>
                                          <p:spTgt spid="158"/>
                                        </p:tgtEl>
                                        <p:attrNameLst>
                                          <p:attrName>style.visibility</p:attrName>
                                        </p:attrNameLst>
                                      </p:cBhvr>
                                      <p:to>
                                        <p:strVal val="visible"/>
                                      </p:to>
                                    </p:set>
                                    <p:animEffect transition="in" filter="fade">
                                      <p:cBhvr>
                                        <p:cTn id="75" dur="500"/>
                                        <p:tgtEl>
                                          <p:spTgt spid="158"/>
                                        </p:tgtEl>
                                      </p:cBhvr>
                                    </p:animEffect>
                                  </p:childTnLst>
                                </p:cTn>
                              </p:par>
                            </p:childTnLst>
                          </p:cTn>
                        </p:par>
                      </p:childTnLst>
                    </p:cTn>
                  </p:par>
                </p:childTnLst>
              </p:cTn>
              <p:nextCondLst>
                <p:cond evt="onClick" delay="0">
                  <p:tgtEl>
                    <p:spTgt spid="158"/>
                  </p:tgtEl>
                </p:cond>
              </p:nextCondLst>
            </p:seq>
            <p:seq concurrent="1" nextAc="seek">
              <p:cTn id="76" restart="whenNotActive" fill="hold" evtFilter="cancelBubble" nodeType="interactiveSeq">
                <p:stCondLst>
                  <p:cond evt="onClick" delay="0">
                    <p:tgtEl>
                      <p:spTgt spid="18"/>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8"/>
                                        </p:tgtEl>
                                        <p:attrNameLst>
                                          <p:attrName>fillcolor</p:attrName>
                                        </p:attrNameLst>
                                      </p:cBhvr>
                                      <p:to>
                                        <a:srgbClr val="FC2722"/>
                                      </p:to>
                                    </p:animClr>
                                    <p:set>
                                      <p:cBhvr>
                                        <p:cTn id="81" dur="2000" fill="hold"/>
                                        <p:tgtEl>
                                          <p:spTgt spid="18"/>
                                        </p:tgtEl>
                                        <p:attrNameLst>
                                          <p:attrName>fill.type</p:attrName>
                                        </p:attrNameLst>
                                      </p:cBhvr>
                                      <p:to>
                                        <p:strVal val="solid"/>
                                      </p:to>
                                    </p:set>
                                    <p:set>
                                      <p:cBhvr>
                                        <p:cTn id="8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25288" y="-2288075"/>
            <a:ext cx="10941424" cy="44293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HT\Desktop\Untitled-3.png">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620616" y="3180250"/>
            <a:ext cx="1020123" cy="102562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mc:AlternateContent xmlns:mc="http://schemas.openxmlformats.org/markup-compatibility/2006" xmlns:a14="http://schemas.microsoft.com/office/drawing/2010/main">
        <mc:Choice Requires="a14">
          <p:sp>
            <p:nvSpPr>
              <p:cNvPr id="9" name="Rectangle 8"/>
              <p:cNvSpPr/>
              <p:nvPr/>
            </p:nvSpPr>
            <p:spPr>
              <a:xfrm>
                <a:off x="2998695" y="3348811"/>
                <a:ext cx="2228625" cy="91390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 xmlns:m="http://schemas.openxmlformats.org/officeDocument/2006/math">
                    <m:f>
                      <m:fPr>
                        <m:ctrlPr>
                          <a:rPr lang="en-US" sz="3600" b="1" i="1" smtClean="0">
                            <a:solidFill>
                              <a:schemeClr val="tx1"/>
                            </a:solidFill>
                            <a:latin typeface="Cambria Math" panose="02040503050406030204" pitchFamily="18" charset="0"/>
                          </a:rPr>
                        </m:ctrlPr>
                      </m:fPr>
                      <m:num>
                        <m:r>
                          <a:rPr lang="en-US" sz="3600" b="1" i="1" smtClean="0">
                            <a:solidFill>
                              <a:schemeClr val="tx1"/>
                            </a:solidFill>
                            <a:latin typeface="Cambria Math" panose="02040503050406030204" pitchFamily="18" charset="0"/>
                          </a:rPr>
                          <m:t>𝟏𝟐</m:t>
                        </m:r>
                      </m:num>
                      <m:den>
                        <m:r>
                          <a:rPr lang="en-US" sz="3600" b="1" i="1" smtClean="0">
                            <a:solidFill>
                              <a:schemeClr val="tx1"/>
                            </a:solidFill>
                            <a:latin typeface="Cambria Math" panose="02040503050406030204" pitchFamily="18" charset="0"/>
                          </a:rPr>
                          <m:t>𝟐𝟖</m:t>
                        </m:r>
                      </m:den>
                    </m:f>
                  </m:oMath>
                </a14:m>
                <a:r>
                  <a:rPr lang="en-US" sz="3600" b="1" dirty="0">
                    <a:solidFill>
                      <a:schemeClr val="tx1"/>
                    </a:solidFill>
                    <a:latin typeface="Times New Roman" pitchFamily="18" charset="0"/>
                    <a:cs typeface="Times New Roman" pitchFamily="18" charset="0"/>
                  </a:rPr>
                  <a:t> = </a:t>
                </a:r>
                <a14:m>
                  <m:oMath xmlns:m="http://schemas.openxmlformats.org/officeDocument/2006/math">
                    <m:f>
                      <m:fPr>
                        <m:ctrlPr>
                          <a:rPr lang="en-US" sz="3600" b="1" i="1">
                            <a:solidFill>
                              <a:schemeClr val="tx1"/>
                            </a:solidFill>
                            <a:latin typeface="Cambria Math" panose="02040503050406030204" pitchFamily="18" charset="0"/>
                          </a:rPr>
                        </m:ctrlPr>
                      </m:fPr>
                      <m:num>
                        <m:r>
                          <a:rPr lang="en-US" sz="3600" b="1" i="0" smtClean="0">
                            <a:solidFill>
                              <a:schemeClr val="tx1"/>
                            </a:solidFill>
                            <a:latin typeface="Cambria Math" panose="02040503050406030204" pitchFamily="18" charset="0"/>
                          </a:rPr>
                          <m:t>𝟕</m:t>
                        </m:r>
                        <m:r>
                          <a:rPr lang="en-US" sz="3600" b="1">
                            <a:solidFill>
                              <a:schemeClr val="tx1"/>
                            </a:solidFill>
                            <a:latin typeface="Cambria Math" panose="02040503050406030204" pitchFamily="18" charset="0"/>
                          </a:rPr>
                          <m:t>,</m:t>
                        </m:r>
                        <m:r>
                          <a:rPr lang="en-US" sz="3600" b="1">
                            <a:solidFill>
                              <a:schemeClr val="tx1"/>
                            </a:solidFill>
                            <a:latin typeface="Cambria Math" panose="02040503050406030204" pitchFamily="18" charset="0"/>
                          </a:rPr>
                          <m:t>𝟓</m:t>
                        </m:r>
                      </m:num>
                      <m:den>
                        <m:r>
                          <a:rPr lang="en-US" sz="3600" b="1" i="0" smtClean="0">
                            <a:solidFill>
                              <a:schemeClr val="tx1"/>
                            </a:solidFill>
                            <a:latin typeface="Cambria Math" panose="02040503050406030204" pitchFamily="18" charset="0"/>
                          </a:rPr>
                          <m:t>𝟏𝟕</m:t>
                        </m:r>
                        <m:r>
                          <a:rPr lang="en-US" sz="3600" b="1">
                            <a:solidFill>
                              <a:schemeClr val="tx1"/>
                            </a:solidFill>
                            <a:latin typeface="Cambria Math" panose="02040503050406030204" pitchFamily="18" charset="0"/>
                          </a:rPr>
                          <m:t>,</m:t>
                        </m:r>
                        <m:r>
                          <a:rPr lang="en-US" sz="3600" b="1">
                            <a:solidFill>
                              <a:schemeClr val="tx1"/>
                            </a:solidFill>
                            <a:latin typeface="Cambria Math" panose="02040503050406030204" pitchFamily="18" charset="0"/>
                          </a:rPr>
                          <m:t>𝟓</m:t>
                        </m:r>
                      </m:den>
                    </m:f>
                  </m:oMath>
                </a14:m>
                <a:endParaRPr lang="en-US" sz="3600" b="1" dirty="0">
                  <a:latin typeface="Times New Roman" pitchFamily="18" charset="0"/>
                  <a:cs typeface="Times New Roman"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998695" y="3348811"/>
                <a:ext cx="2228625" cy="913906"/>
              </a:xfrm>
              <a:prstGeom prst="rect">
                <a:avLst/>
              </a:prstGeom>
              <a:blipFill>
                <a:blip r:embed="rId5"/>
                <a:stretch>
                  <a:fillRect b="-7285"/>
                </a:stretch>
              </a:blipFill>
            </p:spPr>
            <p:txBody>
              <a:bodyPr/>
              <a:lstStyle/>
              <a:p>
                <a:r>
                  <a:rPr lang="en-US">
                    <a:noFill/>
                  </a:rPr>
                  <a:t> </a:t>
                </a:r>
              </a:p>
            </p:txBody>
          </p:sp>
        </mc:Fallback>
      </mc:AlternateContent>
      <p:sp>
        <p:nvSpPr>
          <p:cNvPr id="10" name="Oval 9"/>
          <p:cNvSpPr/>
          <p:nvPr/>
        </p:nvSpPr>
        <p:spPr>
          <a:xfrm>
            <a:off x="1645905" y="5617851"/>
            <a:ext cx="1020123" cy="102562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sp>
        <p:nvSpPr>
          <p:cNvPr id="12" name="Oval 11"/>
          <p:cNvSpPr/>
          <p:nvPr/>
        </p:nvSpPr>
        <p:spPr>
          <a:xfrm>
            <a:off x="1667435" y="4367503"/>
            <a:ext cx="954742" cy="1025624"/>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pic>
        <p:nvPicPr>
          <p:cNvPr id="154" name="Picture 14" descr="kim phu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628317" y="346934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69944" y="2864223"/>
            <a:ext cx="2350733" cy="2312895"/>
          </a:xfrm>
          <a:prstGeom prst="rect">
            <a:avLst/>
          </a:prstGeom>
          <a:noFill/>
        </p:spPr>
      </p:pic>
      <p:pic>
        <p:nvPicPr>
          <p:cNvPr id="156" name="Picture 22" descr="slide0002_image021"/>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9195661" y="5311032"/>
            <a:ext cx="495073" cy="432537"/>
          </a:xfrm>
          <a:prstGeom prst="rect">
            <a:avLst/>
          </a:prstGeom>
          <a:noFill/>
        </p:spPr>
      </p:pic>
      <p:sp>
        <p:nvSpPr>
          <p:cNvPr id="157" name="Line 23"/>
          <p:cNvSpPr>
            <a:spLocks noChangeShapeType="1"/>
          </p:cNvSpPr>
          <p:nvPr/>
        </p:nvSpPr>
        <p:spPr bwMode="auto">
          <a:xfrm>
            <a:off x="8835729" y="5739187"/>
            <a:ext cx="1125641" cy="0"/>
          </a:xfrm>
          <a:prstGeom prst="line">
            <a:avLst/>
          </a:prstGeom>
          <a:noFill/>
          <a:ln w="9525">
            <a:solidFill>
              <a:schemeClr val="tx1"/>
            </a:solidFill>
            <a:round/>
            <a:headEnd/>
            <a:tailEnd/>
          </a:ln>
          <a:effectLst/>
        </p:spPr>
        <p:txBody>
          <a:bodyPr/>
          <a:lstStyle/>
          <a:p>
            <a:endParaRPr lang="en-US"/>
          </a:p>
        </p:txBody>
      </p:sp>
      <p:pic>
        <p:nvPicPr>
          <p:cNvPr id="158" name="Picture 24" descr="CHAY XE DAP"/>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131633" y="5217603"/>
            <a:ext cx="593496" cy="518264"/>
          </a:xfrm>
          <a:prstGeom prst="rect">
            <a:avLst/>
          </a:prstGeom>
          <a:noFill/>
        </p:spPr>
      </p:pic>
      <p:sp>
        <p:nvSpPr>
          <p:cNvPr id="18" name="Oval 17"/>
          <p:cNvSpPr/>
          <p:nvPr/>
        </p:nvSpPr>
        <p:spPr>
          <a:xfrm>
            <a:off x="1645905" y="2029784"/>
            <a:ext cx="1020123" cy="10256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mc:AlternateContent xmlns:mc="http://schemas.openxmlformats.org/markup-compatibility/2006" xmlns:a14="http://schemas.microsoft.com/office/drawing/2010/main">
        <mc:Choice Requires="a14">
          <p:sp>
            <p:nvSpPr>
              <p:cNvPr id="19" name="Rectangle 18"/>
              <p:cNvSpPr/>
              <p:nvPr/>
            </p:nvSpPr>
            <p:spPr>
              <a:xfrm>
                <a:off x="2971803" y="2114523"/>
                <a:ext cx="2228625" cy="91390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 xmlns:m="http://schemas.openxmlformats.org/officeDocument/2006/math">
                    <m:f>
                      <m:fPr>
                        <m:ctrlPr>
                          <a:rPr lang="en-US" sz="3600" b="1" i="1" smtClean="0">
                            <a:solidFill>
                              <a:schemeClr val="tx1"/>
                            </a:solidFill>
                            <a:latin typeface="Cambria Math" panose="02040503050406030204" pitchFamily="18" charset="0"/>
                          </a:rPr>
                        </m:ctrlPr>
                      </m:fPr>
                      <m:num>
                        <m:r>
                          <a:rPr lang="en-US" sz="3600" b="1" i="1" smtClean="0">
                            <a:solidFill>
                              <a:schemeClr val="tx1"/>
                            </a:solidFill>
                            <a:latin typeface="Cambria Math" panose="02040503050406030204" pitchFamily="18" charset="0"/>
                          </a:rPr>
                          <m:t>𝟏𝟐</m:t>
                        </m:r>
                      </m:num>
                      <m:den>
                        <m:r>
                          <a:rPr lang="en-US" sz="3600" b="1" i="1" smtClean="0">
                            <a:solidFill>
                              <a:schemeClr val="tx1"/>
                            </a:solidFill>
                            <a:latin typeface="Cambria Math" panose="02040503050406030204" pitchFamily="18" charset="0"/>
                          </a:rPr>
                          <m:t>𝟐𝟖</m:t>
                        </m:r>
                      </m:den>
                    </m:f>
                  </m:oMath>
                </a14:m>
                <a:r>
                  <a:rPr lang="en-US" sz="3600" b="1" dirty="0">
                    <a:solidFill>
                      <a:schemeClr val="tx1"/>
                    </a:solidFill>
                    <a:latin typeface="Times New Roman" pitchFamily="18" charset="0"/>
                    <a:cs typeface="Times New Roman" pitchFamily="18" charset="0"/>
                  </a:rPr>
                  <a:t> &gt; </a:t>
                </a:r>
                <a14:m>
                  <m:oMath xmlns:m="http://schemas.openxmlformats.org/officeDocument/2006/math">
                    <m:f>
                      <m:fPr>
                        <m:ctrlPr>
                          <a:rPr lang="en-US" sz="3600" b="1" i="1">
                            <a:solidFill>
                              <a:schemeClr val="tx1"/>
                            </a:solidFill>
                            <a:latin typeface="Cambria Math" panose="02040503050406030204" pitchFamily="18" charset="0"/>
                          </a:rPr>
                        </m:ctrlPr>
                      </m:fPr>
                      <m:num>
                        <m:r>
                          <a:rPr lang="en-US" sz="3600" b="1" i="0" smtClean="0">
                            <a:solidFill>
                              <a:schemeClr val="tx1"/>
                            </a:solidFill>
                            <a:latin typeface="Cambria Math" panose="02040503050406030204" pitchFamily="18" charset="0"/>
                          </a:rPr>
                          <m:t>𝟕</m:t>
                        </m:r>
                        <m:r>
                          <a:rPr lang="en-US" sz="3600" b="1">
                            <a:solidFill>
                              <a:schemeClr val="tx1"/>
                            </a:solidFill>
                            <a:latin typeface="Cambria Math" panose="02040503050406030204" pitchFamily="18" charset="0"/>
                          </a:rPr>
                          <m:t>,</m:t>
                        </m:r>
                        <m:r>
                          <a:rPr lang="en-US" sz="3600" b="1">
                            <a:solidFill>
                              <a:schemeClr val="tx1"/>
                            </a:solidFill>
                            <a:latin typeface="Cambria Math" panose="02040503050406030204" pitchFamily="18" charset="0"/>
                          </a:rPr>
                          <m:t>𝟓</m:t>
                        </m:r>
                      </m:num>
                      <m:den>
                        <m:r>
                          <a:rPr lang="en-US" sz="3600" b="1" i="0" smtClean="0">
                            <a:solidFill>
                              <a:schemeClr val="tx1"/>
                            </a:solidFill>
                            <a:latin typeface="Cambria Math" panose="02040503050406030204" pitchFamily="18" charset="0"/>
                          </a:rPr>
                          <m:t>𝟏𝟕</m:t>
                        </m:r>
                        <m:r>
                          <a:rPr lang="en-US" sz="3600" b="1">
                            <a:solidFill>
                              <a:schemeClr val="tx1"/>
                            </a:solidFill>
                            <a:latin typeface="Cambria Math" panose="02040503050406030204" pitchFamily="18" charset="0"/>
                          </a:rPr>
                          <m:t>,</m:t>
                        </m:r>
                        <m:r>
                          <a:rPr lang="en-US" sz="3600" b="1">
                            <a:solidFill>
                              <a:schemeClr val="tx1"/>
                            </a:solidFill>
                            <a:latin typeface="Cambria Math" panose="02040503050406030204" pitchFamily="18" charset="0"/>
                          </a:rPr>
                          <m:t>𝟓</m:t>
                        </m:r>
                      </m:den>
                    </m:f>
                  </m:oMath>
                </a14:m>
                <a:endParaRPr lang="en-US" sz="3600" b="1" dirty="0">
                  <a:latin typeface="Times New Roman" pitchFamily="18" charset="0"/>
                  <a:cs typeface="Times New Roman"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971803" y="2114523"/>
                <a:ext cx="2228625" cy="913906"/>
              </a:xfrm>
              <a:prstGeom prst="rect">
                <a:avLst/>
              </a:prstGeom>
              <a:blipFill>
                <a:blip r:embed="rId10"/>
                <a:stretch>
                  <a:fillRect b="-6623"/>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9933F4E2-C7F1-16C3-064C-E73025E81433}"/>
              </a:ext>
            </a:extLst>
          </p:cNvPr>
          <p:cNvSpPr txBox="1"/>
          <p:nvPr/>
        </p:nvSpPr>
        <p:spPr>
          <a:xfrm>
            <a:off x="1860698" y="734571"/>
            <a:ext cx="8497850" cy="523220"/>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dirty="0">
                <a:solidFill>
                  <a:schemeClr val="bg1"/>
                </a:solidFill>
                <a:latin typeface="Times New Roman" panose="02020603050405020304" pitchFamily="18" charset="0"/>
                <a:cs typeface="Times New Roman" panose="02020603050405020304" pitchFamily="18" charset="0"/>
              </a:rPr>
              <a:t> 3. </a:t>
            </a:r>
            <a:r>
              <a:rPr lang="en-US" sz="2800" b="1" dirty="0" err="1">
                <a:solidFill>
                  <a:schemeClr val="bg1"/>
                </a:solidFill>
                <a:latin typeface="Times New Roman" panose="02020603050405020304" pitchFamily="18" charset="0"/>
                <a:cs typeface="Times New Roman" panose="02020603050405020304" pitchFamily="18" charset="0"/>
              </a:rPr>
              <a:t>Kết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quả</a:t>
            </a:r>
            <a:r>
              <a:rPr lang="en-US" sz="2800" b="1" dirty="0">
                <a:solidFill>
                  <a:schemeClr val="bg1"/>
                </a:solidFill>
                <a:latin typeface="Times New Roman" panose="02020603050405020304" pitchFamily="18" charset="0"/>
                <a:cs typeface="Times New Roman" panose="02020603050405020304" pitchFamily="18" charset="0"/>
              </a:rPr>
              <a:t> so </a:t>
            </a:r>
            <a:r>
              <a:rPr lang="en-US" sz="2800" b="1" dirty="0" err="1">
                <a:solidFill>
                  <a:schemeClr val="bg1"/>
                </a:solidFill>
                <a:latin typeface="Times New Roman" panose="02020603050405020304" pitchFamily="18" charset="0"/>
                <a:cs typeface="Times New Roman" panose="02020603050405020304" pitchFamily="18" charset="0"/>
              </a:rPr>
              <a:t>sánh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hai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tỉ</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số</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a:t>
            </a:r>
            <a:endParaRPr lang="en-US" sz="2800" b="1" dirty="0">
              <a:solidFill>
                <a:srgbClr val="FFFF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7F3F21A1-75D0-D32B-5BF6-7A13BD99E830}"/>
                  </a:ext>
                </a:extLst>
              </p:cNvPr>
              <p:cNvSpPr txBox="1"/>
              <p:nvPr/>
            </p:nvSpPr>
            <p:spPr>
              <a:xfrm>
                <a:off x="7416200" y="539228"/>
                <a:ext cx="468504" cy="913906"/>
              </a:xfrm>
              <a:prstGeom prst="rect">
                <a:avLst/>
              </a:prstGeom>
            </p:spPr>
            <p:txBody>
              <a:bodyPr>
                <a:normAutofit fontScale="92500"/>
              </a:bodyPr>
              <a:lstStyle/>
              <a:p>
                <a:pPr/>
                <a14:m>
                  <m:oMathPara xmlns:m="http://schemas.openxmlformats.org/officeDocument/2006/math">
                    <m:oMathParaPr>
                      <m:jc m:val="left"/>
                    </m:oMathParaPr>
                    <m:oMath xmlns:m="http://schemas.openxmlformats.org/officeDocument/2006/math">
                      <m:f>
                        <m:fPr>
                          <m:ctrlPr>
                            <a:rPr lang="en-US" sz="2800" b="1" i="1" smtClean="0">
                              <a:solidFill>
                                <a:srgbClr val="FFFFFF"/>
                              </a:solidFill>
                              <a:latin typeface="Cambria Math" panose="02040503050406030204" pitchFamily="18" charset="0"/>
                            </a:rPr>
                          </m:ctrlPr>
                        </m:fPr>
                        <m:num>
                          <m:r>
                            <a:rPr lang="en-US" sz="2800" b="1" i="0" smtClean="0">
                              <a:solidFill>
                                <a:srgbClr val="FFFFFF"/>
                              </a:solidFill>
                              <a:latin typeface="Cambria Math" panose="02040503050406030204" pitchFamily="18" charset="0"/>
                            </a:rPr>
                            <m:t>𝟏𝟐</m:t>
                          </m:r>
                        </m:num>
                        <m:den>
                          <m:r>
                            <a:rPr lang="en-US" sz="2800" b="1" i="0" smtClean="0">
                              <a:solidFill>
                                <a:srgbClr val="FFFFFF"/>
                              </a:solidFill>
                              <a:latin typeface="Cambria Math" panose="02040503050406030204" pitchFamily="18" charset="0"/>
                            </a:rPr>
                            <m:t>𝟐𝟖</m:t>
                          </m:r>
                        </m:den>
                      </m:f>
                    </m:oMath>
                  </m:oMathPara>
                </a14:m>
                <a:endParaRPr lang="en-US" sz="2800" b="1" dirty="0"/>
              </a:p>
            </p:txBody>
          </p:sp>
        </mc:Choice>
        <mc:Fallback xmlns="">
          <p:sp>
            <p:nvSpPr>
              <p:cNvPr id="5" name="Object 4">
                <a:extLst>
                  <a:ext uri="{FF2B5EF4-FFF2-40B4-BE49-F238E27FC236}">
                    <a16:creationId xmlns:a16="http://schemas.microsoft.com/office/drawing/2014/main" id="{7F3F21A1-75D0-D32B-5BF6-7A13BD99E830}"/>
                  </a:ext>
                </a:extLst>
              </p:cNvPr>
              <p:cNvSpPr txBox="1">
                <a:spLocks noRot="1" noChangeAspect="1" noMove="1" noResize="1" noEditPoints="1" noAdjustHandles="1" noChangeArrowheads="1" noChangeShapeType="1" noTextEdit="1"/>
              </p:cNvSpPr>
              <p:nvPr/>
            </p:nvSpPr>
            <p:spPr>
              <a:xfrm>
                <a:off x="7416200" y="539228"/>
                <a:ext cx="468504" cy="913906"/>
              </a:xfrm>
              <a:prstGeom prst="rect">
                <a:avLst/>
              </a:prstGeom>
              <a:blipFill>
                <a:blip r:embed="rId11"/>
                <a:stretch>
                  <a:fillRect r="-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6B096F9A-E9CC-448B-693F-91EE6B6D78A2}"/>
                  </a:ext>
                </a:extLst>
              </p:cNvPr>
              <p:cNvSpPr/>
              <p:nvPr/>
            </p:nvSpPr>
            <p:spPr>
              <a:xfrm>
                <a:off x="2998694" y="4562829"/>
                <a:ext cx="2228625" cy="91390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 xmlns:m="http://schemas.openxmlformats.org/officeDocument/2006/math">
                    <m:f>
                      <m:fPr>
                        <m:ctrlPr>
                          <a:rPr lang="en-US" sz="3600" b="1" i="1" smtClean="0">
                            <a:solidFill>
                              <a:schemeClr val="tx1"/>
                            </a:solidFill>
                            <a:latin typeface="Cambria Math" panose="02040503050406030204" pitchFamily="18" charset="0"/>
                          </a:rPr>
                        </m:ctrlPr>
                      </m:fPr>
                      <m:num>
                        <m:r>
                          <a:rPr lang="en-US" sz="3600" b="1" i="1" smtClean="0">
                            <a:solidFill>
                              <a:schemeClr val="tx1"/>
                            </a:solidFill>
                            <a:latin typeface="Cambria Math" panose="02040503050406030204" pitchFamily="18" charset="0"/>
                          </a:rPr>
                          <m:t>𝟏𝟐</m:t>
                        </m:r>
                      </m:num>
                      <m:den>
                        <m:r>
                          <a:rPr lang="en-US" sz="3600" b="1" i="1" smtClean="0">
                            <a:solidFill>
                              <a:schemeClr val="tx1"/>
                            </a:solidFill>
                            <a:latin typeface="Cambria Math" panose="02040503050406030204" pitchFamily="18" charset="0"/>
                          </a:rPr>
                          <m:t>𝟐𝟖</m:t>
                        </m:r>
                      </m:den>
                    </m:f>
                  </m:oMath>
                </a14:m>
                <a:r>
                  <a:rPr lang="en-US" sz="3600" b="1" dirty="0">
                    <a:solidFill>
                      <a:schemeClr val="tx1"/>
                    </a:solidFill>
                    <a:latin typeface="Times New Roman" pitchFamily="18" charset="0"/>
                    <a:cs typeface="Times New Roman" pitchFamily="18" charset="0"/>
                  </a:rPr>
                  <a:t> &lt; </a:t>
                </a:r>
                <a14:m>
                  <m:oMath xmlns:m="http://schemas.openxmlformats.org/officeDocument/2006/math">
                    <m:f>
                      <m:fPr>
                        <m:ctrlPr>
                          <a:rPr lang="en-US" sz="3600" b="1" i="1">
                            <a:solidFill>
                              <a:schemeClr val="tx1"/>
                            </a:solidFill>
                            <a:latin typeface="Cambria Math" panose="02040503050406030204" pitchFamily="18" charset="0"/>
                          </a:rPr>
                        </m:ctrlPr>
                      </m:fPr>
                      <m:num>
                        <m:r>
                          <a:rPr lang="en-US" sz="3600" b="1" i="0" smtClean="0">
                            <a:solidFill>
                              <a:schemeClr val="tx1"/>
                            </a:solidFill>
                            <a:latin typeface="Cambria Math" panose="02040503050406030204" pitchFamily="18" charset="0"/>
                          </a:rPr>
                          <m:t>𝟕</m:t>
                        </m:r>
                        <m:r>
                          <a:rPr lang="en-US" sz="3600" b="1">
                            <a:solidFill>
                              <a:schemeClr val="tx1"/>
                            </a:solidFill>
                            <a:latin typeface="Cambria Math" panose="02040503050406030204" pitchFamily="18" charset="0"/>
                          </a:rPr>
                          <m:t>,</m:t>
                        </m:r>
                        <m:r>
                          <a:rPr lang="en-US" sz="3600" b="1">
                            <a:solidFill>
                              <a:schemeClr val="tx1"/>
                            </a:solidFill>
                            <a:latin typeface="Cambria Math" panose="02040503050406030204" pitchFamily="18" charset="0"/>
                          </a:rPr>
                          <m:t>𝟓</m:t>
                        </m:r>
                      </m:num>
                      <m:den>
                        <m:r>
                          <a:rPr lang="en-US" sz="3600" b="1" i="0" smtClean="0">
                            <a:solidFill>
                              <a:schemeClr val="tx1"/>
                            </a:solidFill>
                            <a:latin typeface="Cambria Math" panose="02040503050406030204" pitchFamily="18" charset="0"/>
                          </a:rPr>
                          <m:t>𝟏𝟕</m:t>
                        </m:r>
                        <m:r>
                          <a:rPr lang="en-US" sz="3600" b="1">
                            <a:solidFill>
                              <a:schemeClr val="tx1"/>
                            </a:solidFill>
                            <a:latin typeface="Cambria Math" panose="02040503050406030204" pitchFamily="18" charset="0"/>
                          </a:rPr>
                          <m:t>,</m:t>
                        </m:r>
                        <m:r>
                          <a:rPr lang="en-US" sz="3600" b="1">
                            <a:solidFill>
                              <a:schemeClr val="tx1"/>
                            </a:solidFill>
                            <a:latin typeface="Cambria Math" panose="02040503050406030204" pitchFamily="18" charset="0"/>
                          </a:rPr>
                          <m:t>𝟓</m:t>
                        </m:r>
                      </m:den>
                    </m:f>
                  </m:oMath>
                </a14:m>
                <a:endParaRPr lang="en-US" sz="3600" b="1" dirty="0">
                  <a:latin typeface="Times New Roman" pitchFamily="18" charset="0"/>
                  <a:cs typeface="Times New Roman" pitchFamily="18" charset="0"/>
                </a:endParaRPr>
              </a:p>
            </p:txBody>
          </p:sp>
        </mc:Choice>
        <mc:Fallback xmlns="">
          <p:sp>
            <p:nvSpPr>
              <p:cNvPr id="23" name="Rectangle 22">
                <a:extLst>
                  <a:ext uri="{FF2B5EF4-FFF2-40B4-BE49-F238E27FC236}">
                    <a16:creationId xmlns:a16="http://schemas.microsoft.com/office/drawing/2014/main" id="{6B096F9A-E9CC-448B-693F-91EE6B6D78A2}"/>
                  </a:ext>
                </a:extLst>
              </p:cNvPr>
              <p:cNvSpPr>
                <a:spLocks noRot="1" noChangeAspect="1" noMove="1" noResize="1" noEditPoints="1" noAdjustHandles="1" noChangeArrowheads="1" noChangeShapeType="1" noTextEdit="1"/>
              </p:cNvSpPr>
              <p:nvPr/>
            </p:nvSpPr>
            <p:spPr>
              <a:xfrm>
                <a:off x="2998694" y="4562829"/>
                <a:ext cx="2228625" cy="913906"/>
              </a:xfrm>
              <a:prstGeom prst="rect">
                <a:avLst/>
              </a:prstGeom>
              <a:blipFill>
                <a:blip r:embed="rId12"/>
                <a:stretch>
                  <a:fillRect b="-72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460F9AF1-8EBB-DDCF-9A3A-DB32E37404D6}"/>
                  </a:ext>
                </a:extLst>
              </p:cNvPr>
              <p:cNvSpPr/>
              <p:nvPr/>
            </p:nvSpPr>
            <p:spPr>
              <a:xfrm>
                <a:off x="3036500" y="5697383"/>
                <a:ext cx="2228625" cy="91390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 xmlns:m="http://schemas.openxmlformats.org/officeDocument/2006/math">
                    <m:f>
                      <m:fPr>
                        <m:ctrlPr>
                          <a:rPr lang="en-US" sz="3600" b="1" i="1" smtClean="0">
                            <a:solidFill>
                              <a:schemeClr val="tx1"/>
                            </a:solidFill>
                            <a:latin typeface="Cambria Math" panose="02040503050406030204" pitchFamily="18" charset="0"/>
                          </a:rPr>
                        </m:ctrlPr>
                      </m:fPr>
                      <m:num>
                        <m:r>
                          <a:rPr lang="en-US" sz="3600" b="1" i="1" smtClean="0">
                            <a:solidFill>
                              <a:schemeClr val="tx1"/>
                            </a:solidFill>
                            <a:latin typeface="Cambria Math" panose="02040503050406030204" pitchFamily="18" charset="0"/>
                          </a:rPr>
                          <m:t>𝟏𝟐</m:t>
                        </m:r>
                      </m:num>
                      <m:den>
                        <m:r>
                          <a:rPr lang="en-US" sz="3600" b="1" i="1" smtClean="0">
                            <a:solidFill>
                              <a:schemeClr val="tx1"/>
                            </a:solidFill>
                            <a:latin typeface="Cambria Math" panose="02040503050406030204" pitchFamily="18" charset="0"/>
                          </a:rPr>
                          <m:t>𝟐𝟖</m:t>
                        </m:r>
                      </m:den>
                    </m:f>
                  </m:oMath>
                </a14:m>
                <a:r>
                  <a:rPr lang="en-US" sz="3600" b="1" dirty="0">
                    <a:solidFill>
                      <a:schemeClr val="tx1"/>
                    </a:solidFill>
                    <a:latin typeface="Times New Roman" pitchFamily="18" charset="0"/>
                    <a:cs typeface="Times New Roman" pitchFamily="18" charset="0"/>
                  </a:rPr>
                  <a:t> ≠ </a:t>
                </a:r>
                <a14:m>
                  <m:oMath xmlns:m="http://schemas.openxmlformats.org/officeDocument/2006/math">
                    <m:f>
                      <m:fPr>
                        <m:ctrlPr>
                          <a:rPr lang="en-US" sz="3600" b="1" i="1">
                            <a:solidFill>
                              <a:schemeClr val="tx1"/>
                            </a:solidFill>
                            <a:latin typeface="Cambria Math" panose="02040503050406030204" pitchFamily="18" charset="0"/>
                          </a:rPr>
                        </m:ctrlPr>
                      </m:fPr>
                      <m:num>
                        <m:r>
                          <a:rPr lang="en-US" sz="3600" b="1" i="0" smtClean="0">
                            <a:solidFill>
                              <a:schemeClr val="tx1"/>
                            </a:solidFill>
                            <a:latin typeface="Cambria Math" panose="02040503050406030204" pitchFamily="18" charset="0"/>
                          </a:rPr>
                          <m:t>𝟕</m:t>
                        </m:r>
                        <m:r>
                          <a:rPr lang="en-US" sz="3600" b="1">
                            <a:solidFill>
                              <a:schemeClr val="tx1"/>
                            </a:solidFill>
                            <a:latin typeface="Cambria Math" panose="02040503050406030204" pitchFamily="18" charset="0"/>
                          </a:rPr>
                          <m:t>,</m:t>
                        </m:r>
                        <m:r>
                          <a:rPr lang="en-US" sz="3600" b="1">
                            <a:solidFill>
                              <a:schemeClr val="tx1"/>
                            </a:solidFill>
                            <a:latin typeface="Cambria Math" panose="02040503050406030204" pitchFamily="18" charset="0"/>
                          </a:rPr>
                          <m:t>𝟓</m:t>
                        </m:r>
                      </m:num>
                      <m:den>
                        <m:r>
                          <a:rPr lang="en-US" sz="3600" b="1" i="0" smtClean="0">
                            <a:solidFill>
                              <a:schemeClr val="tx1"/>
                            </a:solidFill>
                            <a:latin typeface="Cambria Math" panose="02040503050406030204" pitchFamily="18" charset="0"/>
                          </a:rPr>
                          <m:t>𝟏𝟕</m:t>
                        </m:r>
                        <m:r>
                          <a:rPr lang="en-US" sz="3600" b="1">
                            <a:solidFill>
                              <a:schemeClr val="tx1"/>
                            </a:solidFill>
                            <a:latin typeface="Cambria Math" panose="02040503050406030204" pitchFamily="18" charset="0"/>
                          </a:rPr>
                          <m:t>,</m:t>
                        </m:r>
                        <m:r>
                          <a:rPr lang="en-US" sz="3600" b="1">
                            <a:solidFill>
                              <a:schemeClr val="tx1"/>
                            </a:solidFill>
                            <a:latin typeface="Cambria Math" panose="02040503050406030204" pitchFamily="18" charset="0"/>
                          </a:rPr>
                          <m:t>𝟓</m:t>
                        </m:r>
                      </m:den>
                    </m:f>
                  </m:oMath>
                </a14:m>
                <a:endParaRPr lang="en-US" sz="3600" b="1" dirty="0">
                  <a:latin typeface="Times New Roman" pitchFamily="18" charset="0"/>
                  <a:cs typeface="Times New Roman" pitchFamily="18" charset="0"/>
                </a:endParaRPr>
              </a:p>
            </p:txBody>
          </p:sp>
        </mc:Choice>
        <mc:Fallback xmlns="">
          <p:sp>
            <p:nvSpPr>
              <p:cNvPr id="24" name="Rectangle 23">
                <a:extLst>
                  <a:ext uri="{FF2B5EF4-FFF2-40B4-BE49-F238E27FC236}">
                    <a16:creationId xmlns:a16="http://schemas.microsoft.com/office/drawing/2014/main" id="{460F9AF1-8EBB-DDCF-9A3A-DB32E37404D6}"/>
                  </a:ext>
                </a:extLst>
              </p:cNvPr>
              <p:cNvSpPr>
                <a:spLocks noRot="1" noChangeAspect="1" noMove="1" noResize="1" noEditPoints="1" noAdjustHandles="1" noChangeArrowheads="1" noChangeShapeType="1" noTextEdit="1"/>
              </p:cNvSpPr>
              <p:nvPr/>
            </p:nvSpPr>
            <p:spPr>
              <a:xfrm>
                <a:off x="3036500" y="5697383"/>
                <a:ext cx="2228625" cy="913906"/>
              </a:xfrm>
              <a:prstGeom prst="rect">
                <a:avLst/>
              </a:prstGeom>
              <a:blipFill>
                <a:blip r:embed="rId13"/>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bject 4">
                <a:extLst>
                  <a:ext uri="{FF2B5EF4-FFF2-40B4-BE49-F238E27FC236}">
                    <a16:creationId xmlns:a16="http://schemas.microsoft.com/office/drawing/2014/main" id="{A74A4360-F7D9-6270-3FB0-1B87D658E468}"/>
                  </a:ext>
                </a:extLst>
              </p:cNvPr>
              <p:cNvSpPr txBox="1"/>
              <p:nvPr/>
            </p:nvSpPr>
            <p:spPr>
              <a:xfrm>
                <a:off x="8386971" y="534856"/>
                <a:ext cx="820820" cy="1146025"/>
              </a:xfrm>
              <a:prstGeom prst="rect">
                <a:avLst/>
              </a:prstGeom>
            </p:spPr>
            <p:txBody>
              <a:bodyPr>
                <a:normAutofit fontScale="92500"/>
              </a:bodyPr>
              <a:lstStyle/>
              <a:p>
                <a:pPr/>
                <a14:m>
                  <m:oMathPara xmlns:m="http://schemas.openxmlformats.org/officeDocument/2006/math">
                    <m:oMathParaPr>
                      <m:jc m:val="left"/>
                    </m:oMathParaPr>
                    <m:oMath xmlns:m="http://schemas.openxmlformats.org/officeDocument/2006/math">
                      <m:f>
                        <m:fPr>
                          <m:ctrlPr>
                            <a:rPr lang="en-US" sz="2800" b="1" i="1" smtClean="0">
                              <a:solidFill>
                                <a:srgbClr val="FFFFFF"/>
                              </a:solidFill>
                              <a:latin typeface="Cambria Math" panose="02040503050406030204" pitchFamily="18" charset="0"/>
                            </a:rPr>
                          </m:ctrlPr>
                        </m:fPr>
                        <m:num>
                          <m:r>
                            <a:rPr lang="en-US" sz="2800" b="1" i="0" smtClean="0">
                              <a:solidFill>
                                <a:srgbClr val="FFFFFF"/>
                              </a:solidFill>
                              <a:latin typeface="Cambria Math" panose="02040503050406030204" pitchFamily="18" charset="0"/>
                            </a:rPr>
                            <m:t>𝟕</m:t>
                          </m:r>
                          <m:r>
                            <a:rPr lang="en-US" sz="2800" b="1" i="0" smtClean="0">
                              <a:solidFill>
                                <a:srgbClr val="FFFFFF"/>
                              </a:solidFill>
                              <a:latin typeface="Cambria Math" panose="02040503050406030204" pitchFamily="18" charset="0"/>
                            </a:rPr>
                            <m:t>,</m:t>
                          </m:r>
                          <m:r>
                            <a:rPr lang="en-US" sz="2800" b="1" i="0" smtClean="0">
                              <a:solidFill>
                                <a:srgbClr val="FFFFFF"/>
                              </a:solidFill>
                              <a:latin typeface="Cambria Math" panose="02040503050406030204" pitchFamily="18" charset="0"/>
                            </a:rPr>
                            <m:t>𝟓</m:t>
                          </m:r>
                        </m:num>
                        <m:den>
                          <m:r>
                            <a:rPr lang="en-US" sz="2800" b="1" i="0" smtClean="0">
                              <a:solidFill>
                                <a:srgbClr val="FFFFFF"/>
                              </a:solidFill>
                              <a:latin typeface="Cambria Math" panose="02040503050406030204" pitchFamily="18" charset="0"/>
                            </a:rPr>
                            <m:t>𝟏𝟕</m:t>
                          </m:r>
                          <m:r>
                            <a:rPr lang="en-US" sz="2800" b="1" i="0" smtClean="0">
                              <a:solidFill>
                                <a:srgbClr val="FFFFFF"/>
                              </a:solidFill>
                              <a:latin typeface="Cambria Math" panose="02040503050406030204" pitchFamily="18" charset="0"/>
                            </a:rPr>
                            <m:t>,</m:t>
                          </m:r>
                          <m:r>
                            <a:rPr lang="en-US" sz="2800" b="1" i="0" smtClean="0">
                              <a:solidFill>
                                <a:srgbClr val="FFFFFF"/>
                              </a:solidFill>
                              <a:latin typeface="Cambria Math" panose="02040503050406030204" pitchFamily="18" charset="0"/>
                            </a:rPr>
                            <m:t>𝟓</m:t>
                          </m:r>
                        </m:den>
                      </m:f>
                    </m:oMath>
                  </m:oMathPara>
                </a14:m>
                <a:endParaRPr lang="en-US" sz="2800" b="1" dirty="0"/>
              </a:p>
            </p:txBody>
          </p:sp>
        </mc:Choice>
        <mc:Fallback xmlns="">
          <p:sp>
            <p:nvSpPr>
              <p:cNvPr id="8" name="Object 4">
                <a:extLst>
                  <a:ext uri="{FF2B5EF4-FFF2-40B4-BE49-F238E27FC236}">
                    <a16:creationId xmlns:a16="http://schemas.microsoft.com/office/drawing/2014/main" id="{A74A4360-F7D9-6270-3FB0-1B87D658E468}"/>
                  </a:ext>
                </a:extLst>
              </p:cNvPr>
              <p:cNvSpPr txBox="1">
                <a:spLocks noRot="1" noChangeAspect="1" noMove="1" noResize="1" noEditPoints="1" noAdjustHandles="1" noChangeArrowheads="1" noChangeShapeType="1" noTextEdit="1"/>
              </p:cNvSpPr>
              <p:nvPr/>
            </p:nvSpPr>
            <p:spPr>
              <a:xfrm>
                <a:off x="8386971" y="534856"/>
                <a:ext cx="820820" cy="1146025"/>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1739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1"/>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FC2722"/>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FC2722"/>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withEffect">
                                  <p:stCondLst>
                                    <p:cond delay="0"/>
                                  </p:stCondLst>
                                  <p:childTnLst>
                                    <p:animEffect transition="out" filter="fade">
                                      <p:cBhvr>
                                        <p:cTn id="27" dur="500"/>
                                        <p:tgtEl>
                                          <p:spTgt spid="158"/>
                                        </p:tgtEl>
                                      </p:cBhvr>
                                    </p:animEffect>
                                    <p:set>
                                      <p:cBhvr>
                                        <p:cTn id="28" dur="1" fill="hold">
                                          <p:stCondLst>
                                            <p:cond delay="499"/>
                                          </p:stCondLst>
                                        </p:cTn>
                                        <p:tgtEl>
                                          <p:spTgt spid="15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Effect transition="in" filter="fade">
                                      <p:cBhvr>
                                        <p:cTn id="31" dur="500"/>
                                        <p:tgtEl>
                                          <p:spTgt spid="156"/>
                                        </p:tgtEl>
                                      </p:cBhvr>
                                    </p:animEffect>
                                  </p:childTnLst>
                                </p:cTn>
                              </p:par>
                            </p:childTnLst>
                          </p:cTn>
                        </p:par>
                        <p:par>
                          <p:cTn id="32" fill="hold">
                            <p:stCondLst>
                              <p:cond delay="500"/>
                            </p:stCondLst>
                            <p:childTnLst>
                              <p:par>
                                <p:cTn id="33" presetID="8" presetClass="emph" presetSubtype="0" fill="hold" nodeType="afterEffect">
                                  <p:stCondLst>
                                    <p:cond delay="0"/>
                                  </p:stCondLst>
                                  <p:childTnLst>
                                    <p:animRot by="-21600000">
                                      <p:cBhvr>
                                        <p:cTn id="34" dur="15000" fill="hold"/>
                                        <p:tgtEl>
                                          <p:spTgt spid="154"/>
                                        </p:tgtEl>
                                        <p:attrNameLst>
                                          <p:attrName>r</p:attrName>
                                        </p:attrNameLst>
                                      </p:cBhvr>
                                    </p:animRot>
                                  </p:childTnLst>
                                </p:cTn>
                              </p:par>
                              <p:par>
                                <p:cTn id="35" presetID="10" presetClass="exit" presetSubtype="0" fill="hold" nodeType="withEffect">
                                  <p:stCondLst>
                                    <p:cond delay="60500"/>
                                  </p:stCondLst>
                                  <p:childTnLst>
                                    <p:animEffect transition="out" filter="fade">
                                      <p:cBhvr>
                                        <p:cTn id="36" dur="500"/>
                                        <p:tgtEl>
                                          <p:spTgt spid="156"/>
                                        </p:tgtEl>
                                      </p:cBhvr>
                                    </p:animEffect>
                                    <p:set>
                                      <p:cBhvr>
                                        <p:cTn id="37" dur="1" fill="hold">
                                          <p:stCondLst>
                                            <p:cond delay="499"/>
                                          </p:stCondLst>
                                        </p:cTn>
                                        <p:tgtEl>
                                          <p:spTgt spid="156"/>
                                        </p:tgtEl>
                                        <p:attrNameLst>
                                          <p:attrName>style.visibility</p:attrName>
                                        </p:attrNameLst>
                                      </p:cBhvr>
                                      <p:to>
                                        <p:strVal val="hidden"/>
                                      </p:to>
                                    </p:set>
                                  </p:childTnLst>
                                </p:cTn>
                              </p:par>
                              <p:par>
                                <p:cTn id="38" presetID="10" presetClass="entr" presetSubtype="0" fill="hold" nodeType="withEffect">
                                  <p:stCondLst>
                                    <p:cond delay="60500"/>
                                  </p:stCondLst>
                                  <p:childTnLst>
                                    <p:set>
                                      <p:cBhvr>
                                        <p:cTn id="39" dur="1" fill="hold">
                                          <p:stCondLst>
                                            <p:cond delay="0"/>
                                          </p:stCondLst>
                                        </p:cTn>
                                        <p:tgtEl>
                                          <p:spTgt spid="158"/>
                                        </p:tgtEl>
                                        <p:attrNameLst>
                                          <p:attrName>style.visibility</p:attrName>
                                        </p:attrNameLst>
                                      </p:cBhvr>
                                      <p:to>
                                        <p:strVal val="visible"/>
                                      </p:to>
                                    </p:set>
                                    <p:animEffect transition="in" filter="fade">
                                      <p:cBhvr>
                                        <p:cTn id="40" dur="500"/>
                                        <p:tgtEl>
                                          <p:spTgt spid="158"/>
                                        </p:tgtEl>
                                      </p:cBhvr>
                                    </p:animEffect>
                                  </p:childTnLst>
                                </p:cTn>
                              </p:par>
                            </p:childTnLst>
                          </p:cTn>
                        </p:par>
                      </p:childTnLst>
                    </p:cTn>
                  </p:par>
                </p:childTnLst>
              </p:cTn>
              <p:nextCondLst>
                <p:cond evt="onClick" delay="0">
                  <p:tgtEl>
                    <p:spTgt spid="158"/>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8"/>
                                        </p:tgtEl>
                                        <p:attrNameLst>
                                          <p:attrName>fillcolor</p:attrName>
                                        </p:attrNameLst>
                                      </p:cBhvr>
                                      <p:to>
                                        <a:srgbClr val="FC2722"/>
                                      </p:to>
                                    </p:animClr>
                                    <p:set>
                                      <p:cBhvr>
                                        <p:cTn id="46" dur="2000" fill="hold"/>
                                        <p:tgtEl>
                                          <p:spTgt spid="18"/>
                                        </p:tgtEl>
                                        <p:attrNameLst>
                                          <p:attrName>fill.type</p:attrName>
                                        </p:attrNameLst>
                                      </p:cBhvr>
                                      <p:to>
                                        <p:strVal val="solid"/>
                                      </p:to>
                                    </p:set>
                                    <p:set>
                                      <p:cBhvr>
                                        <p:cTn id="47"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8855" y="-4232408"/>
            <a:ext cx="12822865" cy="7854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24838" y="66931"/>
            <a:ext cx="10239153" cy="4431983"/>
          </a:xfrm>
          <a:prstGeom prst="rect">
            <a:avLst/>
          </a:prstGeom>
          <a:noFill/>
        </p:spPr>
        <p:txBody>
          <a:bodyPr wrap="square" rtlCol="0">
            <a:spAutoFit/>
          </a:bodyPr>
          <a:lstStyle/>
          <a:p>
            <a:pPr algn="just">
              <a:lnSpc>
                <a:spcPct val="150000"/>
              </a:lnSpc>
            </a:pPr>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dirty="0">
                <a:solidFill>
                  <a:schemeClr val="bg1"/>
                </a:solidFill>
                <a:latin typeface="Times New Roman" panose="02020603050405020304" pitchFamily="18" charset="0"/>
                <a:cs typeface="Times New Roman" panose="02020603050405020304" pitchFamily="18" charset="0"/>
              </a:rPr>
              <a:t> 4: </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 hai thanh sắt phi 18; thanh thứ nhất dài 2 m có khối lượng là 4 kg; thanh thứ hai dài 5 m có khối lượng là 10 kg. Em có nhận xét gì về tỉ số giữa khối lượng của thanh sắt thứ nhất và khối lượng của thanh sắt thứ hai với tỉ số giữa chiều dài của thanh sắt thứ nhất và chiều dài của thanh sắt thứ hai? </a:t>
            </a:r>
            <a:endParaRPr lang="en-US" sz="2800" b="1" dirty="0">
              <a:solidFill>
                <a:schemeClr val="bg1"/>
              </a:solidFill>
              <a:latin typeface="Times New Roman" panose="02020603050405020304" pitchFamily="18" charset="0"/>
              <a:cs typeface="Times New Roman" panose="02020603050405020304" pitchFamily="18" charset="0"/>
            </a:endParaRPr>
          </a:p>
          <a:p>
            <a:pPr algn="ctr"/>
            <a:endParaRPr lang="en-US" sz="3600" b="1" dirty="0">
              <a:solidFill>
                <a:schemeClr val="bg1"/>
              </a:solidFill>
              <a:latin typeface="Times New Roman" panose="02020603050405020304" pitchFamily="18" charset="0"/>
              <a:cs typeface="Times New Roman" panose="02020603050405020304" pitchFamily="18" charset="0"/>
            </a:endParaRPr>
          </a:p>
          <a:p>
            <a:pPr algn="ct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154" name="Picture 14" descr="kim phu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28586" y="4383748"/>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70213" y="3778630"/>
            <a:ext cx="2350733" cy="2312895"/>
          </a:xfrm>
          <a:prstGeom prst="rect">
            <a:avLst/>
          </a:prstGeom>
          <a:noFill/>
        </p:spPr>
      </p:pic>
      <p:pic>
        <p:nvPicPr>
          <p:cNvPr id="156" name="Picture 22" descr="slide0002_image021"/>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95930" y="6225439"/>
            <a:ext cx="495073" cy="432537"/>
          </a:xfrm>
          <a:prstGeom prst="rect">
            <a:avLst/>
          </a:prstGeom>
          <a:noFill/>
        </p:spPr>
      </p:pic>
      <p:sp>
        <p:nvSpPr>
          <p:cNvPr id="157" name="Line 23"/>
          <p:cNvSpPr>
            <a:spLocks noChangeShapeType="1"/>
          </p:cNvSpPr>
          <p:nvPr/>
        </p:nvSpPr>
        <p:spPr bwMode="auto">
          <a:xfrm>
            <a:off x="8335998" y="6653594"/>
            <a:ext cx="1125641" cy="0"/>
          </a:xfrm>
          <a:prstGeom prst="line">
            <a:avLst/>
          </a:prstGeom>
          <a:noFill/>
          <a:ln w="9525">
            <a:solidFill>
              <a:schemeClr val="tx1"/>
            </a:solidFill>
            <a:round/>
            <a:headEnd/>
            <a:tailEnd/>
          </a:ln>
          <a:effectLst/>
        </p:spPr>
        <p:txBody>
          <a:bodyPr/>
          <a:lstStyle/>
          <a:p>
            <a:endParaRPr lang="en-US"/>
          </a:p>
        </p:txBody>
      </p:sp>
      <p:pic>
        <p:nvPicPr>
          <p:cNvPr id="158" name="Picture 24" descr="CHAY XE DAP"/>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631902" y="6132010"/>
            <a:ext cx="593496" cy="518264"/>
          </a:xfrm>
          <a:prstGeom prst="rect">
            <a:avLst/>
          </a:prstGeom>
          <a:noFill/>
        </p:spPr>
      </p:pic>
      <p:sp>
        <p:nvSpPr>
          <p:cNvPr id="22" name="Rectangle 21">
            <a:extLst>
              <a:ext uri="{FF2B5EF4-FFF2-40B4-BE49-F238E27FC236}">
                <a16:creationId xmlns:a16="http://schemas.microsoft.com/office/drawing/2014/main" id="{8740669D-60DA-F168-6EA0-C9AFAFA70431}"/>
              </a:ext>
            </a:extLst>
          </p:cNvPr>
          <p:cNvSpPr/>
          <p:nvPr/>
        </p:nvSpPr>
        <p:spPr>
          <a:xfrm>
            <a:off x="728009" y="3948753"/>
            <a:ext cx="5743838"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tỉ</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bằng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nhau</a:t>
            </a:r>
            <a:endParaRPr lang="en-US" sz="2800" b="1" dirty="0">
              <a:latin typeface="Times New Roman" pitchFamily="18" charset="0"/>
              <a:cs typeface="Times New Roman" pitchFamily="18" charset="0"/>
            </a:endParaRPr>
          </a:p>
        </p:txBody>
      </p:sp>
      <p:pic>
        <p:nvPicPr>
          <p:cNvPr id="4" name="Picture 7" descr="C:\Users\HT\Desktop\Untitled-3.png">
            <a:hlinkClick r:id="rId7" action="ppaction://hlinksldjump"/>
            <a:extLst>
              <a:ext uri="{FF2B5EF4-FFF2-40B4-BE49-F238E27FC236}">
                <a16:creationId xmlns:a16="http://schemas.microsoft.com/office/drawing/2014/main" id="{6EC62545-17B9-5C18-0E85-0A7BA6CB47D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74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58"/>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withEffect">
                                  <p:stCondLst>
                                    <p:cond delay="0"/>
                                  </p:stCondLst>
                                  <p:childTnLst>
                                    <p:animEffect transition="out" filter="fade">
                                      <p:cBhvr>
                                        <p:cTn id="45" dur="500"/>
                                        <p:tgtEl>
                                          <p:spTgt spid="158"/>
                                        </p:tgtEl>
                                      </p:cBhvr>
                                    </p:animEffect>
                                    <p:set>
                                      <p:cBhvr>
                                        <p:cTn id="46" dur="1" fill="hold">
                                          <p:stCondLst>
                                            <p:cond delay="499"/>
                                          </p:stCondLst>
                                        </p:cTn>
                                        <p:tgtEl>
                                          <p:spTgt spid="158"/>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56"/>
                                        </p:tgtEl>
                                        <p:attrNameLst>
                                          <p:attrName>style.visibility</p:attrName>
                                        </p:attrNameLst>
                                      </p:cBhvr>
                                      <p:to>
                                        <p:strVal val="visible"/>
                                      </p:to>
                                    </p:set>
                                    <p:animEffect transition="in" filter="fade">
                                      <p:cBhvr>
                                        <p:cTn id="49" dur="500"/>
                                        <p:tgtEl>
                                          <p:spTgt spid="156"/>
                                        </p:tgtEl>
                                      </p:cBhvr>
                                    </p:animEffect>
                                  </p:childTnLst>
                                </p:cTn>
                              </p:par>
                            </p:childTnLst>
                          </p:cTn>
                        </p:par>
                        <p:par>
                          <p:cTn id="50" fill="hold">
                            <p:stCondLst>
                              <p:cond delay="500"/>
                            </p:stCondLst>
                            <p:childTnLst>
                              <p:par>
                                <p:cTn id="51" presetID="8" presetClass="emph" presetSubtype="0" fill="hold" nodeType="afterEffect">
                                  <p:stCondLst>
                                    <p:cond delay="0"/>
                                  </p:stCondLst>
                                  <p:childTnLst>
                                    <p:animRot by="-21600000">
                                      <p:cBhvr>
                                        <p:cTn id="52" dur="15000" fill="hold"/>
                                        <p:tgtEl>
                                          <p:spTgt spid="154"/>
                                        </p:tgtEl>
                                        <p:attrNameLst>
                                          <p:attrName>r</p:attrName>
                                        </p:attrNameLst>
                                      </p:cBhvr>
                                    </p:animRot>
                                  </p:childTnLst>
                                </p:cTn>
                              </p:par>
                              <p:par>
                                <p:cTn id="53" presetID="10" presetClass="exit" presetSubtype="0" fill="hold" nodeType="withEffect">
                                  <p:stCondLst>
                                    <p:cond delay="60500"/>
                                  </p:stCondLst>
                                  <p:childTnLst>
                                    <p:animEffect transition="out" filter="fade">
                                      <p:cBhvr>
                                        <p:cTn id="54" dur="500"/>
                                        <p:tgtEl>
                                          <p:spTgt spid="156"/>
                                        </p:tgtEl>
                                      </p:cBhvr>
                                    </p:animEffect>
                                    <p:set>
                                      <p:cBhvr>
                                        <p:cTn id="55" dur="1" fill="hold">
                                          <p:stCondLst>
                                            <p:cond delay="499"/>
                                          </p:stCondLst>
                                        </p:cTn>
                                        <p:tgtEl>
                                          <p:spTgt spid="156"/>
                                        </p:tgtEl>
                                        <p:attrNameLst>
                                          <p:attrName>style.visibility</p:attrName>
                                        </p:attrNameLst>
                                      </p:cBhvr>
                                      <p:to>
                                        <p:strVal val="hidden"/>
                                      </p:to>
                                    </p:set>
                                  </p:childTnLst>
                                </p:cTn>
                              </p:par>
                              <p:par>
                                <p:cTn id="56" presetID="10" presetClass="entr" presetSubtype="0" fill="hold" nodeType="withEffect">
                                  <p:stCondLst>
                                    <p:cond delay="60500"/>
                                  </p:stCondLst>
                                  <p:childTnLst>
                                    <p:set>
                                      <p:cBhvr>
                                        <p:cTn id="57" dur="1" fill="hold">
                                          <p:stCondLst>
                                            <p:cond delay="0"/>
                                          </p:stCondLst>
                                        </p:cTn>
                                        <p:tgtEl>
                                          <p:spTgt spid="158"/>
                                        </p:tgtEl>
                                        <p:attrNameLst>
                                          <p:attrName>style.visibility</p:attrName>
                                        </p:attrNameLst>
                                      </p:cBhvr>
                                      <p:to>
                                        <p:strVal val="visible"/>
                                      </p:to>
                                    </p:set>
                                    <p:animEffect transition="in" filter="fade">
                                      <p:cBhvr>
                                        <p:cTn id="58" dur="500"/>
                                        <p:tgtEl>
                                          <p:spTgt spid="158"/>
                                        </p:tgtEl>
                                      </p:cBhvr>
                                    </p:animEffect>
                                  </p:childTnLst>
                                </p:cTn>
                              </p:par>
                            </p:childTnLst>
                          </p:cTn>
                        </p:par>
                      </p:childTnLst>
                    </p:cTn>
                  </p:par>
                </p:childTnLst>
              </p:cTn>
              <p:nextCondLst>
                <p:cond evt="onClick" delay="0">
                  <p:tgtEl>
                    <p:spTgt spid="158"/>
                  </p:tgtEl>
                </p:cond>
              </p:nextCondLst>
            </p:seq>
          </p:childTnLst>
        </p:cTn>
      </p:par>
    </p:tnLst>
    <p:bldLst>
      <p:bldP spid="3"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939A3FCE-D256-0518-56F5-BB348E6E38A5}"/>
                  </a:ext>
                </a:extLst>
              </p:cNvPr>
              <p:cNvSpPr/>
              <p:nvPr/>
            </p:nvSpPr>
            <p:spPr>
              <a:xfrm>
                <a:off x="863247" y="2115195"/>
                <a:ext cx="2537003" cy="143119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 xmlns:m="http://schemas.openxmlformats.org/officeDocument/2006/math">
                    <m:f>
                      <m:fPr>
                        <m:ctrlPr>
                          <a:rPr lang="en-US" sz="3600" b="1" i="1" smtClean="0">
                            <a:solidFill>
                              <a:srgbClr val="0070C0"/>
                            </a:solidFill>
                            <a:latin typeface="Cambria Math" panose="02040503050406030204" pitchFamily="18" charset="0"/>
                          </a:rPr>
                        </m:ctrlPr>
                      </m:fPr>
                      <m:num>
                        <m:r>
                          <a:rPr lang="en-US" sz="3600" b="1" i="1" smtClean="0">
                            <a:solidFill>
                              <a:srgbClr val="0070C0"/>
                            </a:solidFill>
                            <a:latin typeface="Cambria Math" panose="02040503050406030204" pitchFamily="18" charset="0"/>
                          </a:rPr>
                          <m:t>𝟒</m:t>
                        </m:r>
                      </m:num>
                      <m:den>
                        <m:r>
                          <a:rPr lang="en-US" sz="3600" b="1" i="1" smtClean="0">
                            <a:solidFill>
                              <a:srgbClr val="0070C0"/>
                            </a:solidFill>
                            <a:latin typeface="Cambria Math" panose="02040503050406030204" pitchFamily="18" charset="0"/>
                          </a:rPr>
                          <m:t>𝟏𝟎</m:t>
                        </m:r>
                      </m:den>
                    </m:f>
                  </m:oMath>
                </a14:m>
                <a:r>
                  <a:rPr lang="en-US" sz="3600" b="1" dirty="0">
                    <a:solidFill>
                      <a:srgbClr val="0070C0"/>
                    </a:solidFill>
                    <a:latin typeface="Times New Roman" pitchFamily="18" charset="0"/>
                    <a:cs typeface="Times New Roman" pitchFamily="18" charset="0"/>
                  </a:rPr>
                  <a:t> = </a:t>
                </a:r>
                <a14:m>
                  <m:oMath xmlns:m="http://schemas.openxmlformats.org/officeDocument/2006/math">
                    <m:f>
                      <m:fPr>
                        <m:ctrlPr>
                          <a:rPr lang="en-US" sz="3600" b="1" i="1">
                            <a:solidFill>
                              <a:srgbClr val="0070C0"/>
                            </a:solidFill>
                            <a:latin typeface="Cambria Math" panose="02040503050406030204" pitchFamily="18" charset="0"/>
                          </a:rPr>
                        </m:ctrlPr>
                      </m:fPr>
                      <m:num>
                        <m:r>
                          <a:rPr lang="en-US" sz="3600" b="1" i="1" smtClean="0">
                            <a:solidFill>
                              <a:srgbClr val="0070C0"/>
                            </a:solidFill>
                            <a:latin typeface="Cambria Math" panose="02040503050406030204" pitchFamily="18" charset="0"/>
                          </a:rPr>
                          <m:t>𝟐</m:t>
                        </m:r>
                      </m:num>
                      <m:den>
                        <m:r>
                          <a:rPr lang="en-US" sz="3600" b="1">
                            <a:solidFill>
                              <a:srgbClr val="0070C0"/>
                            </a:solidFill>
                            <a:latin typeface="Cambria Math" panose="02040503050406030204" pitchFamily="18" charset="0"/>
                          </a:rPr>
                          <m:t>𝟓</m:t>
                        </m:r>
                      </m:den>
                    </m:f>
                  </m:oMath>
                </a14:m>
                <a:endParaRPr lang="en-US" sz="3600" b="1" dirty="0">
                  <a:latin typeface="Times New Roman" pitchFamily="18" charset="0"/>
                  <a:cs typeface="Times New Roman" pitchFamily="18" charset="0"/>
                </a:endParaRPr>
              </a:p>
            </p:txBody>
          </p:sp>
        </mc:Choice>
        <mc:Fallback xmlns="">
          <p:sp>
            <p:nvSpPr>
              <p:cNvPr id="4" name="Rectangle 3">
                <a:extLst>
                  <a:ext uri="{FF2B5EF4-FFF2-40B4-BE49-F238E27FC236}">
                    <a16:creationId xmlns:a16="http://schemas.microsoft.com/office/drawing/2014/main" id="{939A3FCE-D256-0518-56F5-BB348E6E38A5}"/>
                  </a:ext>
                </a:extLst>
              </p:cNvPr>
              <p:cNvSpPr>
                <a:spLocks noRot="1" noChangeAspect="1" noMove="1" noResize="1" noEditPoints="1" noAdjustHandles="1" noChangeArrowheads="1" noChangeShapeType="1" noTextEdit="1"/>
              </p:cNvSpPr>
              <p:nvPr/>
            </p:nvSpPr>
            <p:spPr>
              <a:xfrm>
                <a:off x="863247" y="2115195"/>
                <a:ext cx="2537003" cy="143119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4BC75F9-1A6C-0022-830E-AB28F57D73B3}"/>
                  </a:ext>
                </a:extLst>
              </p:cNvPr>
              <p:cNvSpPr/>
              <p:nvPr/>
            </p:nvSpPr>
            <p:spPr>
              <a:xfrm>
                <a:off x="6459850" y="2115195"/>
                <a:ext cx="2537003" cy="143119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 xmlns:m="http://schemas.openxmlformats.org/officeDocument/2006/math">
                    <m:f>
                      <m:fPr>
                        <m:ctrlPr>
                          <a:rPr lang="en-US" sz="3600" b="1" i="1" smtClean="0">
                            <a:solidFill>
                              <a:srgbClr val="0070C0"/>
                            </a:solidFill>
                            <a:latin typeface="Cambria Math" panose="02040503050406030204" pitchFamily="18" charset="0"/>
                          </a:rPr>
                        </m:ctrlPr>
                      </m:fPr>
                      <m:num>
                        <m:r>
                          <a:rPr lang="en-US" sz="3600" b="1" i="1" smtClean="0">
                            <a:solidFill>
                              <a:srgbClr val="0070C0"/>
                            </a:solidFill>
                            <a:latin typeface="Cambria Math" panose="02040503050406030204" pitchFamily="18" charset="0"/>
                          </a:rPr>
                          <m:t>𝟏𝟐</m:t>
                        </m:r>
                      </m:num>
                      <m:den>
                        <m:r>
                          <a:rPr lang="en-US" sz="3600" b="1" i="1" smtClean="0">
                            <a:solidFill>
                              <a:srgbClr val="0070C0"/>
                            </a:solidFill>
                            <a:latin typeface="Cambria Math" panose="02040503050406030204" pitchFamily="18" charset="0"/>
                          </a:rPr>
                          <m:t>𝟐𝟖</m:t>
                        </m:r>
                      </m:den>
                    </m:f>
                  </m:oMath>
                </a14:m>
                <a:r>
                  <a:rPr lang="en-US" sz="3600" b="1" dirty="0">
                    <a:solidFill>
                      <a:srgbClr val="0070C0"/>
                    </a:solidFill>
                    <a:latin typeface="Times New Roman" pitchFamily="18" charset="0"/>
                    <a:cs typeface="Times New Roman" pitchFamily="18" charset="0"/>
                  </a:rPr>
                  <a:t> = </a:t>
                </a:r>
                <a14:m>
                  <m:oMath xmlns:m="http://schemas.openxmlformats.org/officeDocument/2006/math">
                    <m:f>
                      <m:fPr>
                        <m:ctrlPr>
                          <a:rPr lang="en-US" sz="3600" b="1" i="1">
                            <a:solidFill>
                              <a:srgbClr val="0070C0"/>
                            </a:solidFill>
                            <a:latin typeface="Cambria Math" panose="02040503050406030204" pitchFamily="18" charset="0"/>
                          </a:rPr>
                        </m:ctrlPr>
                      </m:fPr>
                      <m:num>
                        <m:r>
                          <a:rPr lang="en-US" sz="3600" b="1" i="1" smtClean="0">
                            <a:solidFill>
                              <a:srgbClr val="0070C0"/>
                            </a:solidFill>
                            <a:latin typeface="Cambria Math" panose="02040503050406030204" pitchFamily="18" charset="0"/>
                          </a:rPr>
                          <m:t>𝟕</m:t>
                        </m:r>
                        <m:r>
                          <a:rPr lang="en-US" sz="3600" b="1" i="1" smtClean="0">
                            <a:solidFill>
                              <a:srgbClr val="0070C0"/>
                            </a:solidFill>
                            <a:latin typeface="Cambria Math" panose="02040503050406030204" pitchFamily="18" charset="0"/>
                          </a:rPr>
                          <m:t>,</m:t>
                        </m:r>
                        <m:r>
                          <a:rPr lang="en-US" sz="3600" b="1" i="1" smtClean="0">
                            <a:solidFill>
                              <a:srgbClr val="0070C0"/>
                            </a:solidFill>
                            <a:latin typeface="Cambria Math" panose="02040503050406030204" pitchFamily="18" charset="0"/>
                          </a:rPr>
                          <m:t>𝟓</m:t>
                        </m:r>
                      </m:num>
                      <m:den>
                        <m:r>
                          <a:rPr lang="en-US" sz="3600" b="1" i="1" smtClean="0">
                            <a:solidFill>
                              <a:srgbClr val="0070C0"/>
                            </a:solidFill>
                            <a:latin typeface="Cambria Math" panose="02040503050406030204" pitchFamily="18" charset="0"/>
                          </a:rPr>
                          <m:t>𝟏𝟕</m:t>
                        </m:r>
                        <m:r>
                          <a:rPr lang="en-US" sz="3600" b="1" i="1" smtClean="0">
                            <a:solidFill>
                              <a:srgbClr val="0070C0"/>
                            </a:solidFill>
                            <a:latin typeface="Cambria Math" panose="02040503050406030204" pitchFamily="18" charset="0"/>
                          </a:rPr>
                          <m:t>,</m:t>
                        </m:r>
                        <m:r>
                          <a:rPr lang="en-US" sz="3600" b="1">
                            <a:solidFill>
                              <a:srgbClr val="0070C0"/>
                            </a:solidFill>
                            <a:latin typeface="Cambria Math" panose="02040503050406030204" pitchFamily="18" charset="0"/>
                          </a:rPr>
                          <m:t>𝟓</m:t>
                        </m:r>
                      </m:den>
                    </m:f>
                  </m:oMath>
                </a14:m>
                <a:endParaRPr lang="en-US" sz="3600" b="1" dirty="0">
                  <a:latin typeface="Times New Roman" pitchFamily="18" charset="0"/>
                  <a:cs typeface="Times New Roman" pitchFamily="18" charset="0"/>
                </a:endParaRPr>
              </a:p>
            </p:txBody>
          </p:sp>
        </mc:Choice>
        <mc:Fallback xmlns="">
          <p:sp>
            <p:nvSpPr>
              <p:cNvPr id="5" name="Rectangle 4">
                <a:extLst>
                  <a:ext uri="{FF2B5EF4-FFF2-40B4-BE49-F238E27FC236}">
                    <a16:creationId xmlns:a16="http://schemas.microsoft.com/office/drawing/2014/main" id="{14BC75F9-1A6C-0022-830E-AB28F57D73B3}"/>
                  </a:ext>
                </a:extLst>
              </p:cNvPr>
              <p:cNvSpPr>
                <a:spLocks noRot="1" noChangeAspect="1" noMove="1" noResize="1" noEditPoints="1" noAdjustHandles="1" noChangeArrowheads="1" noChangeShapeType="1" noTextEdit="1"/>
              </p:cNvSpPr>
              <p:nvPr/>
            </p:nvSpPr>
            <p:spPr>
              <a:xfrm>
                <a:off x="6459850" y="2115195"/>
                <a:ext cx="2537003" cy="1431198"/>
              </a:xfrm>
              <a:prstGeom prst="rect">
                <a:avLst/>
              </a:prstGeom>
              <a:blipFill>
                <a:blip r:embed="rId3"/>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472C92F0-AD61-09E2-D527-93D07720741D}"/>
              </a:ext>
            </a:extLst>
          </p:cNvPr>
          <p:cNvSpPr txBox="1"/>
          <p:nvPr/>
        </p:nvSpPr>
        <p:spPr>
          <a:xfrm>
            <a:off x="5635885" y="5257673"/>
            <a:ext cx="1647929" cy="523220"/>
          </a:xfrm>
          <a:prstGeom prst="rect">
            <a:avLst/>
          </a:prstGeom>
          <a:noFill/>
          <a:ln>
            <a:solidFill>
              <a:schemeClr val="tx1"/>
            </a:solidFill>
          </a:ln>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Tỉ</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lệ</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thức</a:t>
            </a:r>
            <a:endParaRPr lang="en-US" sz="2800" b="1" dirty="0">
              <a:solidFill>
                <a:srgbClr val="FF0000"/>
              </a:solidFill>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03A84065-7C04-9C51-ADB0-D40F0C1F2340}"/>
              </a:ext>
            </a:extLst>
          </p:cNvPr>
          <p:cNvCxnSpPr>
            <a:cxnSpLocks/>
          </p:cNvCxnSpPr>
          <p:nvPr/>
        </p:nvCxnSpPr>
        <p:spPr>
          <a:xfrm>
            <a:off x="2131748" y="3518254"/>
            <a:ext cx="4328101" cy="1711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4AFC299-8254-EA9B-5C28-EF7D5EA09036}"/>
              </a:ext>
            </a:extLst>
          </p:cNvPr>
          <p:cNvCxnSpPr>
            <a:cxnSpLocks/>
            <a:stCxn id="5" idx="2"/>
            <a:endCxn id="8" idx="0"/>
          </p:cNvCxnSpPr>
          <p:nvPr/>
        </p:nvCxnSpPr>
        <p:spPr>
          <a:xfrm flipH="1">
            <a:off x="6459850" y="3546393"/>
            <a:ext cx="1268502" cy="1711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8E742E5-9B47-4B50-EC38-9F6541BD69F2}"/>
                  </a:ext>
                </a:extLst>
              </p:cNvPr>
              <p:cNvSpPr/>
              <p:nvPr/>
            </p:nvSpPr>
            <p:spPr>
              <a:xfrm>
                <a:off x="3768433" y="2115195"/>
                <a:ext cx="2537003" cy="143119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800" b="1" i="1">
                              <a:solidFill>
                                <a:schemeClr val="tx1"/>
                              </a:solidFill>
                              <a:latin typeface="Cambria Math" panose="02040503050406030204" pitchFamily="18" charset="0"/>
                            </a:rPr>
                          </m:ctrlPr>
                        </m:fPr>
                        <m:num>
                          <m:r>
                            <a:rPr lang="en-US" sz="2800" b="1" i="1">
                              <a:solidFill>
                                <a:schemeClr val="tx1"/>
                              </a:solidFill>
                              <a:latin typeface="Cambria Math" panose="02040503050406030204" pitchFamily="18" charset="0"/>
                            </a:rPr>
                            <m:t>−</m:t>
                          </m:r>
                          <m:r>
                            <a:rPr lang="en-US" sz="2800" b="1" i="1">
                              <a:solidFill>
                                <a:schemeClr val="tx1"/>
                              </a:solidFill>
                              <a:latin typeface="Cambria Math" panose="02040503050406030204" pitchFamily="18" charset="0"/>
                            </a:rPr>
                            <m:t>𝟑</m:t>
                          </m:r>
                        </m:num>
                        <m:den>
                          <m:r>
                            <a:rPr lang="en-US" sz="2800" b="1" i="1">
                              <a:solidFill>
                                <a:schemeClr val="tx1"/>
                              </a:solidFill>
                              <a:latin typeface="Cambria Math" panose="02040503050406030204" pitchFamily="18" charset="0"/>
                            </a:rPr>
                            <m:t>−</m:t>
                          </m:r>
                          <m:r>
                            <a:rPr lang="en-US" sz="2800" b="1" i="1">
                              <a:solidFill>
                                <a:schemeClr val="tx1"/>
                              </a:solidFill>
                              <a:latin typeface="Cambria Math" panose="02040503050406030204" pitchFamily="18" charset="0"/>
                            </a:rPr>
                            <m:t>𝟗</m:t>
                          </m:r>
                        </m:den>
                      </m:f>
                      <m:r>
                        <a:rPr lang="en-US" sz="2800" b="1" i="1">
                          <a:solidFill>
                            <a:schemeClr val="tx1"/>
                          </a:solidFill>
                          <a:latin typeface="Cambria Math" panose="02040503050406030204" pitchFamily="18" charset="0"/>
                        </a:rPr>
                        <m:t>=</m:t>
                      </m:r>
                      <m:f>
                        <m:fPr>
                          <m:ctrlPr>
                            <a:rPr lang="en-US" sz="2800" b="1" i="1">
                              <a:solidFill>
                                <a:schemeClr val="tx1"/>
                              </a:solidFill>
                              <a:latin typeface="Cambria Math" panose="02040503050406030204" pitchFamily="18" charset="0"/>
                            </a:rPr>
                          </m:ctrlPr>
                        </m:fPr>
                        <m:num>
                          <m:r>
                            <a:rPr lang="en-US" sz="2800" b="1" i="1">
                              <a:solidFill>
                                <a:schemeClr val="tx1"/>
                              </a:solidFill>
                              <a:latin typeface="Cambria Math" panose="02040503050406030204" pitchFamily="18" charset="0"/>
                            </a:rPr>
                            <m:t>𝟐</m:t>
                          </m:r>
                        </m:num>
                        <m:den>
                          <m:r>
                            <a:rPr lang="en-US" sz="2800" b="1" i="1">
                              <a:solidFill>
                                <a:schemeClr val="tx1"/>
                              </a:solidFill>
                              <a:latin typeface="Cambria Math" panose="02040503050406030204" pitchFamily="18" charset="0"/>
                            </a:rPr>
                            <m:t>𝟔</m:t>
                          </m:r>
                        </m:den>
                      </m:f>
                    </m:oMath>
                  </m:oMathPara>
                </a14:m>
                <a:endParaRPr lang="en-US" sz="2800" b="1" dirty="0">
                  <a:latin typeface="Times New Roman" pitchFamily="18" charset="0"/>
                  <a:cs typeface="Times New Roman" pitchFamily="18" charset="0"/>
                </a:endParaRPr>
              </a:p>
            </p:txBody>
          </p:sp>
        </mc:Choice>
        <mc:Fallback xmlns="">
          <p:sp>
            <p:nvSpPr>
              <p:cNvPr id="12" name="Rectangle 11">
                <a:extLst>
                  <a:ext uri="{FF2B5EF4-FFF2-40B4-BE49-F238E27FC236}">
                    <a16:creationId xmlns:a16="http://schemas.microsoft.com/office/drawing/2014/main" id="{38E742E5-9B47-4B50-EC38-9F6541BD69F2}"/>
                  </a:ext>
                </a:extLst>
              </p:cNvPr>
              <p:cNvSpPr>
                <a:spLocks noRot="1" noChangeAspect="1" noMove="1" noResize="1" noEditPoints="1" noAdjustHandles="1" noChangeArrowheads="1" noChangeShapeType="1" noTextEdit="1"/>
              </p:cNvSpPr>
              <p:nvPr/>
            </p:nvSpPr>
            <p:spPr>
              <a:xfrm>
                <a:off x="3768433" y="2115195"/>
                <a:ext cx="2537003" cy="1431198"/>
              </a:xfrm>
              <a:prstGeom prst="rect">
                <a:avLst/>
              </a:prstGeom>
              <a:blipFill>
                <a:blip r:embed="rId4"/>
                <a:stretch>
                  <a:fillRect/>
                </a:stretch>
              </a:blipFill>
            </p:spPr>
            <p:txBody>
              <a:bodyPr/>
              <a:lstStyle/>
              <a:p>
                <a:r>
                  <a:rPr lang="en-US">
                    <a:noFill/>
                  </a:rPr>
                  <a:t> </a:t>
                </a:r>
              </a:p>
            </p:txBody>
          </p:sp>
        </mc:Fallback>
      </mc:AlternateContent>
      <p:sp>
        <p:nvSpPr>
          <p:cNvPr id="16" name="Object 7">
            <a:extLst>
              <a:ext uri="{FF2B5EF4-FFF2-40B4-BE49-F238E27FC236}">
                <a16:creationId xmlns:a16="http://schemas.microsoft.com/office/drawing/2014/main" id="{2F356F35-FD4B-C241-7A90-31E8B5827FE8}"/>
              </a:ext>
            </a:extLst>
          </p:cNvPr>
          <p:cNvSpPr txBox="1"/>
          <p:nvPr/>
        </p:nvSpPr>
        <p:spPr>
          <a:xfrm>
            <a:off x="1385500" y="758758"/>
            <a:ext cx="10148697" cy="1309816"/>
          </a:xfrm>
          <a:prstGeom prst="rect">
            <a:avLst/>
          </a:prstGeom>
        </p:spPr>
        <p:txBody>
          <a:bodyPr>
            <a:normAutofit/>
          </a:bodyPr>
          <a:lstStyle/>
          <a:p>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hỏi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đều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cập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mối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quan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hệ</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tỉ</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a:t>
            </a:r>
            <a:r>
              <a:rPr lang="en-US" sz="2800" b="1" dirty="0">
                <a:solidFill>
                  <a:schemeClr val="tx1"/>
                </a:solidFill>
                <a:latin typeface="Times New Roman" panose="02020603050405020304" pitchFamily="18" charset="0"/>
                <a:cs typeface="Times New Roman" panose="02020603050405020304" pitchFamily="18" charset="0"/>
              </a:rPr>
              <a:t>?</a:t>
            </a:r>
          </a:p>
        </p:txBody>
      </p:sp>
      <p:cxnSp>
        <p:nvCxnSpPr>
          <p:cNvPr id="17" name="Straight Arrow Connector 16">
            <a:extLst>
              <a:ext uri="{FF2B5EF4-FFF2-40B4-BE49-F238E27FC236}">
                <a16:creationId xmlns:a16="http://schemas.microsoft.com/office/drawing/2014/main" id="{6B30F5B2-3616-C581-5579-670AF61C6B35}"/>
              </a:ext>
            </a:extLst>
          </p:cNvPr>
          <p:cNvCxnSpPr>
            <a:cxnSpLocks/>
            <a:endCxn id="8" idx="0"/>
          </p:cNvCxnSpPr>
          <p:nvPr/>
        </p:nvCxnSpPr>
        <p:spPr>
          <a:xfrm>
            <a:off x="5036934" y="3546393"/>
            <a:ext cx="1422916" cy="1711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97676C34-EB8B-1943-744B-4C0E89C1F1CD}"/>
                  </a:ext>
                </a:extLst>
              </p:cNvPr>
              <p:cNvSpPr/>
              <p:nvPr/>
            </p:nvSpPr>
            <p:spPr>
              <a:xfrm>
                <a:off x="9365035" y="2115195"/>
                <a:ext cx="2537003" cy="143119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800" b="1" i="1">
                              <a:solidFill>
                                <a:schemeClr val="tx1"/>
                              </a:solidFill>
                              <a:latin typeface="Cambria Math" panose="02040503050406030204" pitchFamily="18" charset="0"/>
                            </a:rPr>
                          </m:ctrlPr>
                        </m:fPr>
                        <m:num>
                          <m:r>
                            <a:rPr lang="en-US" sz="2800" b="1">
                              <a:solidFill>
                                <a:schemeClr val="tx1"/>
                              </a:solidFill>
                              <a:latin typeface="Cambria Math" panose="02040503050406030204" pitchFamily="18" charset="0"/>
                            </a:rPr>
                            <m:t>𝟒</m:t>
                          </m:r>
                        </m:num>
                        <m:den>
                          <m:r>
                            <a:rPr lang="en-US" sz="2800" b="1">
                              <a:solidFill>
                                <a:schemeClr val="tx1"/>
                              </a:solidFill>
                              <a:latin typeface="Cambria Math" panose="02040503050406030204" pitchFamily="18" charset="0"/>
                            </a:rPr>
                            <m:t>𝟓</m:t>
                          </m:r>
                        </m:den>
                      </m:f>
                      <m:r>
                        <a:rPr lang="en-US" sz="2800" b="1">
                          <a:solidFill>
                            <a:schemeClr val="tx1"/>
                          </a:solidFill>
                          <a:latin typeface="Cambria Math" panose="02040503050406030204" pitchFamily="18" charset="0"/>
                        </a:rPr>
                        <m:t>=</m:t>
                      </m:r>
                      <m:f>
                        <m:fPr>
                          <m:ctrlPr>
                            <a:rPr lang="en-US" sz="2800" b="1" i="1">
                              <a:solidFill>
                                <a:schemeClr val="tx1"/>
                              </a:solidFill>
                              <a:latin typeface="Cambria Math" panose="02040503050406030204" pitchFamily="18" charset="0"/>
                            </a:rPr>
                          </m:ctrlPr>
                        </m:fPr>
                        <m:num>
                          <m:r>
                            <a:rPr lang="en-US" sz="2800" b="1">
                              <a:solidFill>
                                <a:schemeClr val="tx1"/>
                              </a:solidFill>
                              <a:latin typeface="Cambria Math" panose="02040503050406030204" pitchFamily="18" charset="0"/>
                            </a:rPr>
                            <m:t>𝟏𝟐</m:t>
                          </m:r>
                        </m:num>
                        <m:den>
                          <m:r>
                            <a:rPr lang="en-US" sz="2800" b="1">
                              <a:solidFill>
                                <a:schemeClr val="tx1"/>
                              </a:solidFill>
                              <a:latin typeface="Cambria Math" panose="02040503050406030204" pitchFamily="18" charset="0"/>
                            </a:rPr>
                            <m:t>𝟏𝟓</m:t>
                          </m:r>
                        </m:den>
                      </m:f>
                    </m:oMath>
                  </m:oMathPara>
                </a14:m>
                <a:endParaRPr lang="en-US" sz="2800" b="1" dirty="0">
                  <a:latin typeface="Times New Roman" pitchFamily="18" charset="0"/>
                  <a:cs typeface="Times New Roman" pitchFamily="18" charset="0"/>
                </a:endParaRPr>
              </a:p>
            </p:txBody>
          </p:sp>
        </mc:Choice>
        <mc:Fallback xmlns="">
          <p:sp>
            <p:nvSpPr>
              <p:cNvPr id="21" name="Rectangle 20">
                <a:extLst>
                  <a:ext uri="{FF2B5EF4-FFF2-40B4-BE49-F238E27FC236}">
                    <a16:creationId xmlns:a16="http://schemas.microsoft.com/office/drawing/2014/main" id="{97676C34-EB8B-1943-744B-4C0E89C1F1CD}"/>
                  </a:ext>
                </a:extLst>
              </p:cNvPr>
              <p:cNvSpPr>
                <a:spLocks noRot="1" noChangeAspect="1" noMove="1" noResize="1" noEditPoints="1" noAdjustHandles="1" noChangeArrowheads="1" noChangeShapeType="1" noTextEdit="1"/>
              </p:cNvSpPr>
              <p:nvPr/>
            </p:nvSpPr>
            <p:spPr>
              <a:xfrm>
                <a:off x="9365035" y="2115195"/>
                <a:ext cx="2537003" cy="1431198"/>
              </a:xfrm>
              <a:prstGeom prst="rect">
                <a:avLst/>
              </a:prstGeom>
              <a:blipFill>
                <a:blip r:embed="rId5"/>
                <a:stretch>
                  <a:fillRect/>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ABFBAF7C-AFAC-CCD0-ABE3-20DC9EB2BF67}"/>
              </a:ext>
            </a:extLst>
          </p:cNvPr>
          <p:cNvCxnSpPr>
            <a:cxnSpLocks/>
            <a:endCxn id="8" idx="0"/>
          </p:cNvCxnSpPr>
          <p:nvPr/>
        </p:nvCxnSpPr>
        <p:spPr>
          <a:xfrm flipH="1">
            <a:off x="6459850" y="3546393"/>
            <a:ext cx="4173686" cy="1711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20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2"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3506</Words>
  <Application>Microsoft Office PowerPoint</Application>
  <PresentationFormat>Widescreen</PresentationFormat>
  <Paragraphs>406</Paragraphs>
  <Slides>57</Slides>
  <Notes>18</Notes>
  <HiddenSlides>0</HiddenSlides>
  <MMClips>10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57</vt:i4>
      </vt:variant>
    </vt:vector>
  </HeadingPairs>
  <TitlesOfParts>
    <vt:vector size="72" baseType="lpstr">
      <vt:lpstr>Amasis MT Pro Black</vt:lpstr>
      <vt:lpstr>Arial</vt:lpstr>
      <vt:lpstr>Arial Rounded MT Bold</vt:lpstr>
      <vt:lpstr>Bookman Old Style</vt:lpstr>
      <vt:lpstr>Calibri</vt:lpstr>
      <vt:lpstr>Calibri Light</vt:lpstr>
      <vt:lpstr>Cambria Math</vt:lpstr>
      <vt:lpstr>Impact</vt:lpstr>
      <vt:lpstr>Open Sans</vt:lpstr>
      <vt:lpstr>Times New Roman</vt:lpstr>
      <vt:lpstr>UVN Ai Cap</vt:lpstr>
      <vt:lpstr>Office Theme</vt:lpstr>
      <vt:lpstr>1_Office Theme</vt:lpstr>
      <vt:lpstr>2_Office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2022-08-31T16:22:06Z</dcterms:created>
  <dcterms:modified xsi:type="dcterms:W3CDTF">2023-11-24T08:52:35Z</dcterms:modified>
</cp:coreProperties>
</file>