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1" r:id="rId2"/>
    <p:sldMasterId id="2147483674" r:id="rId3"/>
  </p:sldMasterIdLst>
  <p:notesMasterIdLst>
    <p:notesMasterId r:id="rId25"/>
  </p:notesMasterIdLst>
  <p:sldIdLst>
    <p:sldId id="337" r:id="rId4"/>
    <p:sldId id="293" r:id="rId5"/>
    <p:sldId id="273" r:id="rId6"/>
    <p:sldId id="339" r:id="rId7"/>
    <p:sldId id="338" r:id="rId8"/>
    <p:sldId id="295" r:id="rId9"/>
    <p:sldId id="340" r:id="rId10"/>
    <p:sldId id="296" r:id="rId11"/>
    <p:sldId id="313" r:id="rId12"/>
    <p:sldId id="309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279" r:id="rId22"/>
    <p:sldId id="28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12F6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840" y="4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C8E99-C7C7-4BFF-9612-259EAA9FC415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6A626-0ED5-4F32-A314-A2116AAC7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1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465">
              <a:defRPr/>
            </a:pPr>
            <a:fld id="{EAA7A35F-0CF6-4635-9024-F86C254021B2}" type="slidenum">
              <a:rPr lang="en-US" smtClean="0">
                <a:solidFill>
                  <a:prstClr val="black"/>
                </a:solidFill>
              </a:rPr>
              <a:pPr defTabSz="912465"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55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465">
              <a:defRPr/>
            </a:pPr>
            <a:fld id="{EAA7A35F-0CF6-4635-9024-F86C254021B2}" type="slidenum">
              <a:rPr lang="en-US" smtClean="0">
                <a:solidFill>
                  <a:prstClr val="black"/>
                </a:solidFill>
              </a:rPr>
              <a:pPr defTabSz="912465"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555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465">
              <a:defRPr/>
            </a:pPr>
            <a:fld id="{EAA7A35F-0CF6-4635-9024-F86C254021B2}" type="slidenum">
              <a:rPr lang="en-US" smtClean="0">
                <a:solidFill>
                  <a:prstClr val="black"/>
                </a:solidFill>
              </a:rPr>
              <a:pPr defTabSz="912465"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997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2465">
              <a:defRPr/>
            </a:pPr>
            <a:fld id="{EAA7A35F-0CF6-4635-9024-F86C254021B2}" type="slidenum">
              <a:rPr lang="en-US" smtClean="0">
                <a:solidFill>
                  <a:prstClr val="black"/>
                </a:solidFill>
              </a:rPr>
              <a:pPr defTabSz="912465"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688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3F53-266E-1475-6038-C1E0FEE62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D6899-15FA-EAE6-8ED2-FAEF33D3D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37A1A-0A27-6605-D1C9-2DEC5417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0B303-1BF2-5D8B-CE1D-733A8097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B130-6CF3-8FC9-788A-62F56FF5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99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AEA4-9375-F31C-ABDB-1C8F04FA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26348-0855-5BDD-0A83-B0E087DC8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FC5F0-771D-C726-3746-F31E7563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C7F9-7984-A627-5287-F47C1C89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E2854-C9AA-5F94-5983-D45505ED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1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77441-7EB0-E764-AC88-F648CC48D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1AF51-51D7-F2AB-7A1A-3D46CF23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4B07F-6367-5768-F7C9-69E09596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0D1E9-228D-3537-3CBB-DAB51C04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93E86-4992-85BE-427E-1373D153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42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15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3F53-266E-1475-6038-C1E0FEE62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D6899-15FA-EAE6-8ED2-FAEF33D3D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37A1A-0A27-6605-D1C9-2DEC5417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0B303-1BF2-5D8B-CE1D-733A8097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B130-6CF3-8FC9-788A-62F56FF5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2085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93E4-CC72-3873-E0E5-CBBF32E1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862A-9FCC-2DDD-7DF4-88261DB6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11500-5E7F-2035-02D6-07777B66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25104-0B81-221A-0445-C7FFD235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B1584-5C03-EC35-7A74-38DBFF84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2691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0D30-1E61-A534-4C7C-4A34CBD5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56B8A-E447-6E56-FAF7-4AB1C7162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2184-2095-BBE7-AEE1-C7ED2EB9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93C8-702F-3EB5-1F0D-27EC6FD8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F077-109E-C602-B4A5-16E47CFB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030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8DD8-5BC1-8453-D7F7-38FDA2DA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415F-AE68-62B2-4447-C8BEE3223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285AD-F670-D56B-626E-3F1D75245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29ED7-458D-D33A-2B04-1F3ADC96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4D3D9-94BD-EF85-770B-7C231AC4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A600E-552E-A8FF-369B-A7C14DFF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45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3BD8-BEF4-A58B-4699-5EA7577F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CD1A6-2BA5-8479-E040-F778B684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98C3D-7CC8-D518-4FAE-9ED67781F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69A25-E52A-AE0B-7FB2-8103E0966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11FAF-AD6B-024B-6167-894338FDF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88CD4-D714-AD52-7B31-B7E3DE03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0336E-FABC-2C81-E073-F4B72BBF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447C8-46B1-4E71-BC9C-22008C58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8968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1256-2815-263A-CC00-7A8AEB35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F7162-9F28-C0DA-660D-0F555CBE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975AE-62BB-FE91-626B-B334DD3A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DFA16-FC7F-CB86-2542-A2F1592C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69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27188-2DA4-4B61-0F73-D84C3AAA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11947-16B2-A45E-3201-1A8EE79F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3B3EC-3EDB-B09D-6DAF-E313D9DD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751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93E4-CC72-3873-E0E5-CBBF32E1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862A-9FCC-2DDD-7DF4-88261DB6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11500-5E7F-2035-02D6-07777B66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25104-0B81-221A-0445-C7FFD235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B1584-5C03-EC35-7A74-38DBFF84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4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F716-E746-6F1D-DDFE-1A70DC6B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6B5D-EECA-F4F2-AFFD-3463EEDA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ACC6E-5B6F-A30D-7FAB-9301A365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BF7E2-CBC7-88CA-8801-BC75CEC3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5D483-CBDA-A2DF-2FCA-753022F8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95621-2FDD-27B3-BFE3-11D1F7AD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605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66DA-03AB-3B8E-1E41-099FFAB4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16ACD-A8DE-7B02-E02F-603BDFA07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6F63-2E48-B54C-3F9D-3E68703AA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2F831-FD6D-C1AC-0E99-4FACBB22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0D16C-68C9-A0F2-37B0-D6C7C98B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B4811-BEF9-5D7B-6887-264EC3EF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310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AEA4-9375-F31C-ABDB-1C8F04FA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26348-0855-5BDD-0A83-B0E087DC8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FC5F0-771D-C726-3746-F31E7563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C7F9-7984-A627-5287-F47C1C89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E2854-C9AA-5F94-5983-D45505ED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002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77441-7EB0-E764-AC88-F648CC48D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1AF51-51D7-F2AB-7A1A-3D46CF23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4B07F-6367-5768-F7C9-69E09596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0D1E9-228D-3537-3CBB-DAB51C04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93E86-4992-85BE-427E-1373D153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546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53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03F53-266E-1475-6038-C1E0FEE62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D6899-15FA-EAE6-8ED2-FAEF33D3D9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E37A1A-0A27-6605-D1C9-2DEC5417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0B303-1BF2-5D8B-CE1D-733A80972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9B130-6CF3-8FC9-788A-62F56FF50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894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93E4-CC72-3873-E0E5-CBBF32E1A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D862A-9FCC-2DDD-7DF4-88261DB61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11500-5E7F-2035-02D6-07777B66D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25104-0B81-221A-0445-C7FFD235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B1584-5C03-EC35-7A74-38DBFF84F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758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0D30-1E61-A534-4C7C-4A34CBD5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56B8A-E447-6E56-FAF7-4AB1C7162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2184-2095-BBE7-AEE1-C7ED2EB9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93C8-702F-3EB5-1F0D-27EC6FD8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F077-109E-C602-B4A5-16E47CFB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78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8DD8-5BC1-8453-D7F7-38FDA2DA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415F-AE68-62B2-4447-C8BEE3223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285AD-F670-D56B-626E-3F1D75245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29ED7-458D-D33A-2B04-1F3ADC96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4D3D9-94BD-EF85-770B-7C231AC4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A600E-552E-A8FF-369B-A7C14DFF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270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3BD8-BEF4-A58B-4699-5EA7577F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CD1A6-2BA5-8479-E040-F778B684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98C3D-7CC8-D518-4FAE-9ED67781F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69A25-E52A-AE0B-7FB2-8103E0966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11FAF-AD6B-024B-6167-894338FDF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88CD4-D714-AD52-7B31-B7E3DE03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0336E-FABC-2C81-E073-F4B72BBF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447C8-46B1-4E71-BC9C-22008C58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892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10D30-1E61-A534-4C7C-4A34CBD5E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56B8A-E447-6E56-FAF7-4AB1C71622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2184-2095-BBE7-AEE1-C7ED2EB9F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E93C8-702F-3EB5-1F0D-27EC6FD8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BF077-109E-C602-B4A5-16E47CFB8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15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1256-2815-263A-CC00-7A8AEB35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F7162-9F28-C0DA-660D-0F555CBE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975AE-62BB-FE91-626B-B334DD3A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DFA16-FC7F-CB86-2542-A2F1592C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130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27188-2DA4-4B61-0F73-D84C3AAA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11947-16B2-A45E-3201-1A8EE79F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3B3EC-3EDB-B09D-6DAF-E313D9DD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211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F716-E746-6F1D-DDFE-1A70DC6B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6B5D-EECA-F4F2-AFFD-3463EEDA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ACC6E-5B6F-A30D-7FAB-9301A365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BF7E2-CBC7-88CA-8801-BC75CEC3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5D483-CBDA-A2DF-2FCA-753022F8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95621-2FDD-27B3-BFE3-11D1F7AD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657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66DA-03AB-3B8E-1E41-099FFAB4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16ACD-A8DE-7B02-E02F-603BDFA07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6F63-2E48-B54C-3F9D-3E68703AA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2F831-FD6D-C1AC-0E99-4FACBB22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0D16C-68C9-A0F2-37B0-D6C7C98B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B4811-BEF9-5D7B-6887-264EC3EF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1617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EAEA4-9375-F31C-ABDB-1C8F04FA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026348-0855-5BDD-0A83-B0E087DC8B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FC5F0-771D-C726-3746-F31E75630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C7F9-7984-A627-5287-F47C1C89C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E2854-C9AA-5F94-5983-D45505EDD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6791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077441-7EB0-E764-AC88-F648CC48D1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1AF51-51D7-F2AB-7A1A-3D46CF235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4B07F-6367-5768-F7C9-69E09596E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0D1E9-228D-3537-3CBB-DAB51C047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F93E86-4992-85BE-427E-1373D153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2501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215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 userDrawn="1"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60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775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8DD8-5BC1-8453-D7F7-38FDA2DA9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6415F-AE68-62B2-4447-C8BEE32231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6285AD-F670-D56B-626E-3F1D75245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29ED7-458D-D33A-2B04-1F3ADC96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74D3D9-94BD-EF85-770B-7C231AC49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A600E-552E-A8FF-369B-A7C14DFF8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7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93BD8-BEF4-A58B-4699-5EA7577F3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8CD1A6-2BA5-8479-E040-F778B6847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E98C3D-7CC8-D518-4FAE-9ED67781F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69A25-E52A-AE0B-7FB2-8103E0966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C11FAF-AD6B-024B-6167-894338FDF5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C88CD4-D714-AD52-7B31-B7E3DE031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80336E-FABC-2C81-E073-F4B72BBF6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5447C8-46B1-4E71-BC9C-22008C58E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1256-2815-263A-CC00-7A8AEB35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F7162-9F28-C0DA-660D-0F555CBE3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8975AE-62BB-FE91-626B-B334DD3AE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DFA16-FC7F-CB86-2542-A2F1592C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91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927188-2DA4-4B61-0F73-D84C3AAA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11947-16B2-A45E-3201-1A8EE79FE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3B3EC-3EDB-B09D-6DAF-E313D9DDA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6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7F716-E746-6F1D-DDFE-1A70DC6B6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306B5D-EECA-F4F2-AFFD-3463EEDA7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ACC6E-5B6F-A30D-7FAB-9301A365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BF7E2-CBC7-88CA-8801-BC75CEC3E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C5D483-CBDA-A2DF-2FCA-753022F8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F95621-2FDD-27B3-BFE3-11D1F7ADE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20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66DA-03AB-3B8E-1E41-099FFAB4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916ACD-A8DE-7B02-E02F-603BDFA07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DD6F63-2E48-B54C-3F9D-3E68703AA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2F831-FD6D-C1AC-0E99-4FACBB228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70D16C-68C9-A0F2-37B0-D6C7C98B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B4811-BEF9-5D7B-6887-264EC3EF6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1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52BBF-30BE-8E42-55D8-E754BF42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A633B-F616-EED7-7E9B-2B4825B4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3126A-A9A2-53FB-ABC2-2D3DB84C9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BA9C-D13F-49D7-B71B-8AF43F8D4168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C761-68D7-3C1B-4648-502C6A28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6A5C3-5AA9-DB86-E60C-994630FF4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0929-B96C-4A37-96C4-00C4F4EDF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3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52BBF-30BE-8E42-55D8-E754BF42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A633B-F616-EED7-7E9B-2B4825B4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3126A-A9A2-53FB-ABC2-2D3DB84C9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C761-68D7-3C1B-4648-502C6A28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6A5C3-5AA9-DB86-E60C-994630FF4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9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052BBF-30BE-8E42-55D8-E754BF42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3A633B-F616-EED7-7E9B-2B4825B4A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3126A-A9A2-53FB-ABC2-2D3DB84C9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9BA9C-D13F-49D7-B71B-8AF43F8D416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CC761-68D7-3C1B-4648-502C6A28E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6A5C3-5AA9-DB86-E60C-994630FF4E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50929-B96C-4A37-96C4-00C4F4EDFB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68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7" Type="http://schemas.openxmlformats.org/officeDocument/2006/relationships/image" Target="../media/image21.jpe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59.png"/><Relationship Id="rId5" Type="http://schemas.openxmlformats.org/officeDocument/2006/relationships/image" Target="../media/image158.png"/><Relationship Id="rId4" Type="http://schemas.openxmlformats.org/officeDocument/2006/relationships/image" Target="../media/image15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4.png"/><Relationship Id="rId5" Type="http://schemas.openxmlformats.org/officeDocument/2006/relationships/image" Target="../media/image12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45490"/>
            <a:ext cx="12192000" cy="68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332" y="1353205"/>
            <a:ext cx="11993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NHIỆT LIỆT CHÀO MỪNG CÁC THẦY CÔ GIÁO VỀ DỰ GIỜ THĂM LỚP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2990" y="133861"/>
            <a:ext cx="119890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THCS QUANG HANH</a:t>
            </a:r>
          </a:p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7A5</a:t>
            </a:r>
            <a:endParaRPr lang="vi-VN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89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CC4AB3-66D5-6617-B1FE-A0639F2EDAD8}"/>
              </a:ext>
            </a:extLst>
          </p:cNvPr>
          <p:cNvSpPr/>
          <p:nvPr/>
        </p:nvSpPr>
        <p:spPr>
          <a:xfrm>
            <a:off x="3394979" y="833735"/>
            <a:ext cx="4868642" cy="92333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Giao </a:t>
            </a:r>
            <a:r>
              <a:rPr lang="en-US" sz="54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việc</a:t>
            </a:r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về</a:t>
            </a:r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nhà</a:t>
            </a:r>
            <a:endParaRPr lang="en-US" sz="54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>
                <a:outerShdw dist="38100" dir="2640000" algn="bl" rotWithShape="0">
                  <a:srgbClr val="4472C4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46A64-60E0-A81F-3FE0-62CD43AA8269}"/>
              </a:ext>
            </a:extLst>
          </p:cNvPr>
          <p:cNvSpPr txBox="1"/>
          <p:nvPr/>
        </p:nvSpPr>
        <p:spPr>
          <a:xfrm>
            <a:off x="1971675" y="2140773"/>
            <a:ext cx="972502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2/SGK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10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9A7896-D70E-4A4F-BCCF-CF1EF9850253}"/>
              </a:ext>
            </a:extLst>
          </p:cNvPr>
          <p:cNvSpPr txBox="1"/>
          <p:nvPr/>
        </p:nvSpPr>
        <p:spPr>
          <a:xfrm>
            <a:off x="2914852" y="2918134"/>
            <a:ext cx="7045964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LUYỆN TẬP</a:t>
            </a:r>
          </a:p>
        </p:txBody>
      </p:sp>
    </p:spTree>
    <p:extLst>
      <p:ext uri="{BB962C8B-B14F-4D97-AF65-F5344CB8AC3E}">
        <p14:creationId xmlns:p14="http://schemas.microsoft.com/office/powerpoint/2010/main" val="369690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4B83EF-7EBA-A760-7C8D-66968E44C008}"/>
              </a:ext>
            </a:extLst>
          </p:cNvPr>
          <p:cNvSpPr/>
          <p:nvPr/>
        </p:nvSpPr>
        <p:spPr>
          <a:xfrm>
            <a:off x="800101" y="653392"/>
            <a:ext cx="9753776" cy="1620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05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a, b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2a = 5b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3a + 4b = 46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05000"/>
              </a:lnSpc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a, b, c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: b : c = 2 : 4 : 5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+ b – c =3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2333892-409C-BEF7-FFD6-324683286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860765"/>
            <a:ext cx="4617021" cy="57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69647-F278-2395-78B1-E8B334618139}"/>
              </a:ext>
            </a:extLst>
          </p:cNvPr>
          <p:cNvSpPr txBox="1"/>
          <p:nvPr/>
        </p:nvSpPr>
        <p:spPr>
          <a:xfrm>
            <a:off x="392099" y="2403563"/>
            <a:ext cx="173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4C175A23-3E26-3EED-7849-55B3D36B6398}"/>
              </a:ext>
            </a:extLst>
          </p:cNvPr>
          <p:cNvSpPr/>
          <p:nvPr/>
        </p:nvSpPr>
        <p:spPr>
          <a:xfrm>
            <a:off x="-48325" y="-137137"/>
            <a:ext cx="6058599" cy="1203960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4/SGK 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013F8D-9915-7104-E3CD-E92DD2B1D182}"/>
              </a:ext>
            </a:extLst>
          </p:cNvPr>
          <p:cNvSpPr txBox="1"/>
          <p:nvPr/>
        </p:nvSpPr>
        <p:spPr>
          <a:xfrm>
            <a:off x="475551" y="2852125"/>
            <a:ext cx="2165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a)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71543B40-78D7-580E-B353-3932107EB99D}"/>
                  </a:ext>
                </a:extLst>
              </p:cNvPr>
              <p:cNvSpPr txBox="1"/>
              <p:nvPr/>
            </p:nvSpPr>
            <p:spPr bwMode="auto">
              <a:xfrm>
                <a:off x="1921257" y="2703132"/>
                <a:ext cx="2374705" cy="870493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71543B40-78D7-580E-B353-3932107EB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1257" y="2703132"/>
                <a:ext cx="2374705" cy="870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23B6F7BC-692C-93C0-25F0-4420B40993E1}"/>
                  </a:ext>
                </a:extLst>
              </p:cNvPr>
              <p:cNvSpPr txBox="1"/>
              <p:nvPr/>
            </p:nvSpPr>
            <p:spPr>
              <a:xfrm>
                <a:off x="4413136" y="2703132"/>
                <a:ext cx="1597139" cy="85999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23B6F7BC-692C-93C0-25F0-4420B4099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36" y="2703132"/>
                <a:ext cx="1597139" cy="859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C7388EC7-7562-FF87-AB2D-F8BA867B0866}"/>
              </a:ext>
            </a:extLst>
          </p:cNvPr>
          <p:cNvSpPr txBox="1"/>
          <p:nvPr/>
        </p:nvSpPr>
        <p:spPr>
          <a:xfrm>
            <a:off x="505082" y="3482655"/>
            <a:ext cx="5308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0255B0E8-733A-65E5-74D9-DD01B8643689}"/>
                  </a:ext>
                </a:extLst>
              </p:cNvPr>
              <p:cNvSpPr txBox="1"/>
              <p:nvPr/>
            </p:nvSpPr>
            <p:spPr>
              <a:xfrm>
                <a:off x="981145" y="4355324"/>
                <a:ext cx="3671754" cy="84732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15+8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0255B0E8-733A-65E5-74D9-DD01B8643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145" y="4355324"/>
                <a:ext cx="3671754" cy="8473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8968A7F4-E86D-E5C1-CD63-4718414CD1D4}"/>
                  </a:ext>
                </a:extLst>
              </p:cNvPr>
              <p:cNvSpPr txBox="1"/>
              <p:nvPr/>
            </p:nvSpPr>
            <p:spPr>
              <a:xfrm>
                <a:off x="505082" y="5161894"/>
                <a:ext cx="2390518" cy="178275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2.15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=10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2.8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" name="Object 16">
                <a:extLst>
                  <a:ext uri="{FF2B5EF4-FFF2-40B4-BE49-F238E27FC236}">
                    <a16:creationId xmlns:a16="http://schemas.microsoft.com/office/drawing/2014/main" id="{8968A7F4-E86D-E5C1-CD63-4718414CD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82" y="5161894"/>
                <a:ext cx="2390518" cy="17827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7201229-599E-A2F2-8B8D-6494F947B66C}"/>
              </a:ext>
            </a:extLst>
          </p:cNvPr>
          <p:cNvCxnSpPr>
            <a:cxnSpLocks/>
          </p:cNvCxnSpPr>
          <p:nvPr/>
        </p:nvCxnSpPr>
        <p:spPr>
          <a:xfrm>
            <a:off x="6096000" y="2852125"/>
            <a:ext cx="0" cy="400587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9C99AA3-D703-FE8A-A59C-D68E7DC13AF5}"/>
              </a:ext>
            </a:extLst>
          </p:cNvPr>
          <p:cNvSpPr txBox="1"/>
          <p:nvPr/>
        </p:nvSpPr>
        <p:spPr>
          <a:xfrm>
            <a:off x="6292642" y="2802723"/>
            <a:ext cx="2165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b) Ta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A2795425-FCBD-DBB5-4D5A-0A3AADC5BD26}"/>
                  </a:ext>
                </a:extLst>
              </p:cNvPr>
              <p:cNvSpPr txBox="1"/>
              <p:nvPr/>
            </p:nvSpPr>
            <p:spPr>
              <a:xfrm>
                <a:off x="7899423" y="2654312"/>
                <a:ext cx="4066213" cy="89884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=2:4:5⇒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9" name="Object 18">
                <a:extLst>
                  <a:ext uri="{FF2B5EF4-FFF2-40B4-BE49-F238E27FC236}">
                    <a16:creationId xmlns:a16="http://schemas.microsoft.com/office/drawing/2014/main" id="{A2795425-FCBD-DBB5-4D5A-0A3AADC5B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423" y="2654312"/>
                <a:ext cx="4066213" cy="8988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DBFCCFDD-1BF1-E89A-F52B-AD0646330881}"/>
              </a:ext>
            </a:extLst>
          </p:cNvPr>
          <p:cNvSpPr txBox="1"/>
          <p:nvPr/>
        </p:nvSpPr>
        <p:spPr>
          <a:xfrm>
            <a:off x="6511507" y="3467100"/>
            <a:ext cx="53085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D426BC4E-385F-A4FC-ADFE-44207E2B78BD}"/>
                  </a:ext>
                </a:extLst>
              </p:cNvPr>
              <p:cNvSpPr txBox="1"/>
              <p:nvPr/>
            </p:nvSpPr>
            <p:spPr>
              <a:xfrm>
                <a:off x="6689995" y="4355324"/>
                <a:ext cx="3959132" cy="89399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2+4−5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D426BC4E-385F-A4FC-ADFE-44207E2B7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995" y="4355324"/>
                <a:ext cx="3959132" cy="89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2DFC1A24-B870-19E3-587A-2641E089D2EB}"/>
                  </a:ext>
                </a:extLst>
              </p:cNvPr>
              <p:cNvSpPr txBox="1"/>
              <p:nvPr/>
            </p:nvSpPr>
            <p:spPr>
              <a:xfrm>
                <a:off x="6247750" y="5333915"/>
                <a:ext cx="2185726" cy="152588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=2.3=6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=4.3=12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=5.3=15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4" name="Object 23">
                <a:extLst>
                  <a:ext uri="{FF2B5EF4-FFF2-40B4-BE49-F238E27FC236}">
                    <a16:creationId xmlns:a16="http://schemas.microsoft.com/office/drawing/2014/main" id="{2DFC1A24-B870-19E3-587A-2641E089D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7750" y="5333915"/>
                <a:ext cx="2185726" cy="152588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 descr="Pupils in school uniform Stock Vector Image by ©olga1818 #110338672">
            <a:extLst>
              <a:ext uri="{FF2B5EF4-FFF2-40B4-BE49-F238E27FC236}">
                <a16:creationId xmlns:a16="http://schemas.microsoft.com/office/drawing/2014/main" id="{6480C438-8258-390A-B0F3-5AEB9E068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51238" y="5204728"/>
            <a:ext cx="2214398" cy="1565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05876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2" grpId="0"/>
      <p:bldP spid="26" grpId="0"/>
      <p:bldP spid="32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4B83EF-7EBA-A760-7C8D-66968E44C008}"/>
              </a:ext>
            </a:extLst>
          </p:cNvPr>
          <p:cNvSpPr/>
          <p:nvPr/>
        </p:nvSpPr>
        <p:spPr>
          <a:xfrm>
            <a:off x="402275" y="669368"/>
            <a:ext cx="11471909" cy="21539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ở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Cho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4; 2.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nhánh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lãi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69647-F278-2395-78B1-E8B334618139}"/>
              </a:ext>
            </a:extLst>
          </p:cNvPr>
          <p:cNvSpPr txBox="1"/>
          <p:nvPr/>
        </p:nvSpPr>
        <p:spPr>
          <a:xfrm>
            <a:off x="330830" y="2882723"/>
            <a:ext cx="17335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810AE63-2997-0A60-6360-2E710271A907}"/>
              </a:ext>
            </a:extLst>
          </p:cNvPr>
          <p:cNvSpPr txBox="1"/>
          <p:nvPr/>
        </p:nvSpPr>
        <p:spPr>
          <a:xfrm>
            <a:off x="330830" y="4357362"/>
            <a:ext cx="784548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4C175A23-3E26-3EED-7849-55B3D36B6398}"/>
              </a:ext>
            </a:extLst>
          </p:cNvPr>
          <p:cNvSpPr/>
          <p:nvPr/>
        </p:nvSpPr>
        <p:spPr>
          <a:xfrm>
            <a:off x="-1318438" y="-210320"/>
            <a:ext cx="6728638" cy="1203960"/>
          </a:xfrm>
          <a:prstGeom prst="irregularSeal2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7/SGK 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265354-6169-BB0C-4E92-22F65915E615}"/>
              </a:ext>
            </a:extLst>
          </p:cNvPr>
          <p:cNvSpPr txBox="1"/>
          <p:nvPr/>
        </p:nvSpPr>
        <p:spPr>
          <a:xfrm>
            <a:off x="330830" y="3247103"/>
            <a:ext cx="110277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x, y, z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A, B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</a:p>
          <a:p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70F6340-AFF1-095A-E37F-8C1D82D98FF6}"/>
                  </a:ext>
                </a:extLst>
              </p:cNvPr>
              <p:cNvSpPr txBox="1"/>
              <p:nvPr/>
            </p:nvSpPr>
            <p:spPr>
              <a:xfrm>
                <a:off x="2898774" y="3557650"/>
                <a:ext cx="1510198" cy="90031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670F6340-AFF1-095A-E37F-8C1D82D98F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774" y="3557650"/>
                <a:ext cx="1510198" cy="9003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703426A4-E265-AAD2-446A-F13F4615C56F}"/>
              </a:ext>
            </a:extLst>
          </p:cNvPr>
          <p:cNvSpPr txBox="1"/>
          <p:nvPr/>
        </p:nvSpPr>
        <p:spPr>
          <a:xfrm>
            <a:off x="4408972" y="3617590"/>
            <a:ext cx="292576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 </a:t>
            </a:r>
            <a:r>
              <a:rPr lang="nl-NL" sz="2600" i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 + b – c = </a:t>
            </a:r>
            <a:r>
              <a:rPr lang="nl-NL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500</a:t>
            </a:r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3979808C-F3AE-330D-4B1E-6B4B091305E1}"/>
                  </a:ext>
                </a:extLst>
              </p:cNvPr>
              <p:cNvSpPr txBox="1"/>
              <p:nvPr/>
            </p:nvSpPr>
            <p:spPr>
              <a:xfrm>
                <a:off x="1306864" y="4793225"/>
                <a:ext cx="4998285" cy="89255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3+4−2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500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=100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3" name="Object 12">
                <a:extLst>
                  <a:ext uri="{FF2B5EF4-FFF2-40B4-BE49-F238E27FC236}">
                    <a16:creationId xmlns:a16="http://schemas.microsoft.com/office/drawing/2014/main" id="{3979808C-F3AE-330D-4B1E-6B4B09130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864" y="4793225"/>
                <a:ext cx="4998285" cy="8925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29756E90-7B6C-DE19-F1B2-CEFCAA6A6897}"/>
                  </a:ext>
                </a:extLst>
              </p:cNvPr>
              <p:cNvSpPr txBox="1"/>
              <p:nvPr/>
            </p:nvSpPr>
            <p:spPr>
              <a:xfrm>
                <a:off x="6277133" y="4443821"/>
                <a:ext cx="2981792" cy="157859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=3.100=300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=4.100=400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=2.100=200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4" name="Object 13">
                <a:extLst>
                  <a:ext uri="{FF2B5EF4-FFF2-40B4-BE49-F238E27FC236}">
                    <a16:creationId xmlns:a16="http://schemas.microsoft.com/office/drawing/2014/main" id="{29756E90-7B6C-DE19-F1B2-CEFCAA6A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133" y="4443821"/>
                <a:ext cx="2981792" cy="15785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B64F3C35-AFBC-51A3-5210-B2718C66BA16}"/>
              </a:ext>
            </a:extLst>
          </p:cNvPr>
          <p:cNvSpPr txBox="1"/>
          <p:nvPr/>
        </p:nvSpPr>
        <p:spPr>
          <a:xfrm>
            <a:off x="343379" y="5911405"/>
            <a:ext cx="11589699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300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400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nhánh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200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74434"/>
      </p:ext>
    </p:extLst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44" grpId="0"/>
      <p:bldP spid="2" grpId="0" animBg="1"/>
      <p:bldP spid="21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9A7896-D70E-4A4F-BCCF-CF1EF9850253}"/>
              </a:ext>
            </a:extLst>
          </p:cNvPr>
          <p:cNvSpPr txBox="1"/>
          <p:nvPr/>
        </p:nvSpPr>
        <p:spPr>
          <a:xfrm>
            <a:off x="2766885" y="2721116"/>
            <a:ext cx="6658229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THỰC HÀNH</a:t>
            </a:r>
          </a:p>
        </p:txBody>
      </p:sp>
    </p:spTree>
    <p:extLst>
      <p:ext uri="{BB962C8B-B14F-4D97-AF65-F5344CB8AC3E}">
        <p14:creationId xmlns:p14="http://schemas.microsoft.com/office/powerpoint/2010/main" val="1268813406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0F51493-FDC9-5B66-4605-40394BA6E9C6}"/>
              </a:ext>
            </a:extLst>
          </p:cNvPr>
          <p:cNvSpPr/>
          <p:nvPr/>
        </p:nvSpPr>
        <p:spPr>
          <a:xfrm>
            <a:off x="131458" y="-114262"/>
            <a:ext cx="11889092" cy="11125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8/SGK 10: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ta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5C1DF-F9A1-7385-E67F-84F5482B5A8D}"/>
              </a:ext>
            </a:extLst>
          </p:cNvPr>
          <p:cNvSpPr txBox="1"/>
          <p:nvPr/>
        </p:nvSpPr>
        <p:spPr>
          <a:xfrm>
            <a:off x="409480" y="928147"/>
            <a:ext cx="11468347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					b)				c)</a:t>
            </a:r>
          </a:p>
          <a:p>
            <a:endParaRPr lang="en-US" sz="2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8B394C78-07F6-D8CE-29F5-DE3AF4A53FC9}"/>
              </a:ext>
            </a:extLst>
          </p:cNvPr>
          <p:cNvSpPr/>
          <p:nvPr/>
        </p:nvSpPr>
        <p:spPr>
          <a:xfrm>
            <a:off x="5154005" y="1896572"/>
            <a:ext cx="1979296" cy="581048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03EBF057-3F97-A814-E5A8-2D44BD8E3141}"/>
                  </a:ext>
                </a:extLst>
              </p:cNvPr>
              <p:cNvSpPr txBox="1"/>
              <p:nvPr/>
            </p:nvSpPr>
            <p:spPr>
              <a:xfrm>
                <a:off x="834173" y="867283"/>
                <a:ext cx="2062262" cy="96863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03EBF057-3F97-A814-E5A8-2D44BD8E31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73" y="867283"/>
                <a:ext cx="2062262" cy="9686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2E2EBDB0-CEE8-D495-9745-2814DFDB8CAD}"/>
                  </a:ext>
                </a:extLst>
              </p:cNvPr>
              <p:cNvSpPr txBox="1"/>
              <p:nvPr/>
            </p:nvSpPr>
            <p:spPr>
              <a:xfrm>
                <a:off x="5407835" y="853117"/>
                <a:ext cx="1979296" cy="966632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" name="Object 6">
                <a:extLst>
                  <a:ext uri="{FF2B5EF4-FFF2-40B4-BE49-F238E27FC236}">
                    <a16:creationId xmlns:a16="http://schemas.microsoft.com/office/drawing/2014/main" id="{2E2EBDB0-CEE8-D495-9745-2814DFDB8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7835" y="853117"/>
                <a:ext cx="1979296" cy="966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172B1960-9BA4-0486-ED24-59D9867AA1FD}"/>
                  </a:ext>
                </a:extLst>
              </p:cNvPr>
              <p:cNvSpPr txBox="1"/>
              <p:nvPr/>
            </p:nvSpPr>
            <p:spPr>
              <a:xfrm>
                <a:off x="9081886" y="770793"/>
                <a:ext cx="1873554" cy="89419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172B1960-9BA4-0486-ED24-59D9867AA1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1886" y="770793"/>
                <a:ext cx="1873554" cy="894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8B621140-72D0-10F5-C582-339B389BA6E1}"/>
                  </a:ext>
                </a:extLst>
              </p:cNvPr>
              <p:cNvSpPr txBox="1"/>
              <p:nvPr/>
            </p:nvSpPr>
            <p:spPr bwMode="auto">
              <a:xfrm>
                <a:off x="409480" y="2668800"/>
                <a:ext cx="2250396" cy="90160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1" name="Object 10">
                <a:extLst>
                  <a:ext uri="{FF2B5EF4-FFF2-40B4-BE49-F238E27FC236}">
                    <a16:creationId xmlns:a16="http://schemas.microsoft.com/office/drawing/2014/main" id="{8B621140-72D0-10F5-C582-339B389BA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480" y="2668800"/>
                <a:ext cx="2250396" cy="9016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BB67036B-DB5E-2801-E58E-63BDBD588EF1}"/>
                  </a:ext>
                </a:extLst>
              </p:cNvPr>
              <p:cNvSpPr txBox="1"/>
              <p:nvPr/>
            </p:nvSpPr>
            <p:spPr bwMode="auto">
              <a:xfrm>
                <a:off x="309484" y="3559181"/>
                <a:ext cx="3324320" cy="147336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𝑏𝑑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BB67036B-DB5E-2801-E58E-63BDBD588E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9484" y="3559181"/>
                <a:ext cx="3324320" cy="147336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1977199F-4817-6122-C543-8CC9C806E241}"/>
                  </a:ext>
                </a:extLst>
              </p:cNvPr>
              <p:cNvSpPr txBox="1"/>
              <p:nvPr/>
            </p:nvSpPr>
            <p:spPr bwMode="auto">
              <a:xfrm>
                <a:off x="288885" y="4928574"/>
                <a:ext cx="1588367" cy="93772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0" name="Object 19">
                <a:extLst>
                  <a:ext uri="{FF2B5EF4-FFF2-40B4-BE49-F238E27FC236}">
                    <a16:creationId xmlns:a16="http://schemas.microsoft.com/office/drawing/2014/main" id="{1977199F-4817-6122-C543-8CC9C806E2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8885" y="4928574"/>
                <a:ext cx="1588367" cy="937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8">
            <a:extLst>
              <a:ext uri="{FF2B5EF4-FFF2-40B4-BE49-F238E27FC236}">
                <a16:creationId xmlns:a16="http://schemas.microsoft.com/office/drawing/2014/main" id="{BD007BAD-2603-5989-557A-E2199B631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77" y="5869714"/>
            <a:ext cx="1386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58F9F149-4AA6-9B55-F94C-211B25B77A74}"/>
                  </a:ext>
                </a:extLst>
              </p:cNvPr>
              <p:cNvSpPr txBox="1"/>
              <p:nvPr/>
            </p:nvSpPr>
            <p:spPr bwMode="auto">
              <a:xfrm>
                <a:off x="1091648" y="5766237"/>
                <a:ext cx="1980464" cy="93772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3" name="Object 22">
                <a:extLst>
                  <a:ext uri="{FF2B5EF4-FFF2-40B4-BE49-F238E27FC236}">
                    <a16:creationId xmlns:a16="http://schemas.microsoft.com/office/drawing/2014/main" id="{58F9F149-4AA6-9B55-F94C-211B25B77A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1648" y="5766237"/>
                <a:ext cx="1980464" cy="9377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8">
            <a:extLst>
              <a:ext uri="{FF2B5EF4-FFF2-40B4-BE49-F238E27FC236}">
                <a16:creationId xmlns:a16="http://schemas.microsoft.com/office/drawing/2014/main" id="{6E00129B-FC98-98E0-AB43-0FA2CDD979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7252" y="5113244"/>
            <a:ext cx="9488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(Đ)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7A2DA65A-17DD-B8AC-AD69-D9FA92789BD7}"/>
                  </a:ext>
                </a:extLst>
              </p:cNvPr>
              <p:cNvSpPr txBox="1"/>
              <p:nvPr/>
            </p:nvSpPr>
            <p:spPr>
              <a:xfrm>
                <a:off x="4458523" y="2595674"/>
                <a:ext cx="2250397" cy="906004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5" name="Object 24">
                <a:extLst>
                  <a:ext uri="{FF2B5EF4-FFF2-40B4-BE49-F238E27FC236}">
                    <a16:creationId xmlns:a16="http://schemas.microsoft.com/office/drawing/2014/main" id="{7A2DA65A-17DD-B8AC-AD69-D9FA92789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8523" y="2595674"/>
                <a:ext cx="2250397" cy="9060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1D53C805-778C-BFC4-74C0-652C32849335}"/>
                  </a:ext>
                </a:extLst>
              </p:cNvPr>
              <p:cNvSpPr txBox="1"/>
              <p:nvPr/>
            </p:nvSpPr>
            <p:spPr bwMode="auto">
              <a:xfrm>
                <a:off x="4313983" y="3492864"/>
                <a:ext cx="3154865" cy="149734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𝑏𝑑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7" name="Object 26">
                <a:extLst>
                  <a:ext uri="{FF2B5EF4-FFF2-40B4-BE49-F238E27FC236}">
                    <a16:creationId xmlns:a16="http://schemas.microsoft.com/office/drawing/2014/main" id="{1D53C805-778C-BFC4-74C0-652C328493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3983" y="3492864"/>
                <a:ext cx="3154865" cy="149734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2EC39C5C-42A7-E02A-5A89-CBD17CDAE627}"/>
                  </a:ext>
                </a:extLst>
              </p:cNvPr>
              <p:cNvSpPr txBox="1"/>
              <p:nvPr/>
            </p:nvSpPr>
            <p:spPr bwMode="auto">
              <a:xfrm>
                <a:off x="4313983" y="4928574"/>
                <a:ext cx="1588367" cy="93772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8" name="Object 27">
                <a:extLst>
                  <a:ext uri="{FF2B5EF4-FFF2-40B4-BE49-F238E27FC236}">
                    <a16:creationId xmlns:a16="http://schemas.microsoft.com/office/drawing/2014/main" id="{2EC39C5C-42A7-E02A-5A89-CBD17CDAE6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13983" y="4928574"/>
                <a:ext cx="1588367" cy="9377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8">
            <a:extLst>
              <a:ext uri="{FF2B5EF4-FFF2-40B4-BE49-F238E27FC236}">
                <a16:creationId xmlns:a16="http://schemas.microsoft.com/office/drawing/2014/main" id="{E7D1A1A5-C1AA-618D-3DB6-68548DA54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6098" y="5113244"/>
            <a:ext cx="9488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(Đ)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30">
                <a:extLst>
                  <a:ext uri="{FF2B5EF4-FFF2-40B4-BE49-F238E27FC236}">
                    <a16:creationId xmlns:a16="http://schemas.microsoft.com/office/drawing/2014/main" id="{10FD5B58-EE48-C38B-4183-7744482FFCAF}"/>
                  </a:ext>
                </a:extLst>
              </p:cNvPr>
              <p:cNvSpPr txBox="1"/>
              <p:nvPr/>
            </p:nvSpPr>
            <p:spPr bwMode="auto">
              <a:xfrm>
                <a:off x="8658056" y="2458772"/>
                <a:ext cx="2199248" cy="89255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1" name="Object 30">
                <a:extLst>
                  <a:ext uri="{FF2B5EF4-FFF2-40B4-BE49-F238E27FC236}">
                    <a16:creationId xmlns:a16="http://schemas.microsoft.com/office/drawing/2014/main" id="{10FD5B58-EE48-C38B-4183-7744482FFC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58056" y="2458772"/>
                <a:ext cx="2199248" cy="89255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B35617A7-1B10-6DB7-17FA-53BD5E2C97D3}"/>
                  </a:ext>
                </a:extLst>
              </p:cNvPr>
              <p:cNvSpPr txBox="1"/>
              <p:nvPr/>
            </p:nvSpPr>
            <p:spPr bwMode="auto">
              <a:xfrm>
                <a:off x="8596496" y="3420717"/>
                <a:ext cx="3255261" cy="198688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𝑎𝑑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𝑏𝑐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3" name="Object 32">
                <a:extLst>
                  <a:ext uri="{FF2B5EF4-FFF2-40B4-BE49-F238E27FC236}">
                    <a16:creationId xmlns:a16="http://schemas.microsoft.com/office/drawing/2014/main" id="{B35617A7-1B10-6DB7-17FA-53BD5E2C9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6496" y="3420717"/>
                <a:ext cx="3255261" cy="19868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33">
                <a:extLst>
                  <a:ext uri="{FF2B5EF4-FFF2-40B4-BE49-F238E27FC236}">
                    <a16:creationId xmlns:a16="http://schemas.microsoft.com/office/drawing/2014/main" id="{403881C4-B6BF-C00A-FDBD-A434E0E1B0FA}"/>
                  </a:ext>
                </a:extLst>
              </p:cNvPr>
              <p:cNvSpPr txBox="1"/>
              <p:nvPr/>
            </p:nvSpPr>
            <p:spPr bwMode="auto">
              <a:xfrm>
                <a:off x="8596496" y="5261084"/>
                <a:ext cx="1582900" cy="93449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4" name="Object 33">
                <a:extLst>
                  <a:ext uri="{FF2B5EF4-FFF2-40B4-BE49-F238E27FC236}">
                    <a16:creationId xmlns:a16="http://schemas.microsoft.com/office/drawing/2014/main" id="{403881C4-B6BF-C00A-FDBD-A434E0E1B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96496" y="5261084"/>
                <a:ext cx="1582900" cy="93449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8">
            <a:extLst>
              <a:ext uri="{FF2B5EF4-FFF2-40B4-BE49-F238E27FC236}">
                <a16:creationId xmlns:a16="http://schemas.microsoft.com/office/drawing/2014/main" id="{93A90759-FCE3-77E7-637D-42518E71B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9396" y="5397434"/>
            <a:ext cx="9488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(Đ)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718ADC38-062A-B188-0787-52C07F86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58406" y="5860902"/>
            <a:ext cx="1386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36">
                <a:extLst>
                  <a:ext uri="{FF2B5EF4-FFF2-40B4-BE49-F238E27FC236}">
                    <a16:creationId xmlns:a16="http://schemas.microsoft.com/office/drawing/2014/main" id="{997C193B-5B7F-6959-AB1B-2D9233A14CF9}"/>
                  </a:ext>
                </a:extLst>
              </p:cNvPr>
              <p:cNvSpPr txBox="1"/>
              <p:nvPr/>
            </p:nvSpPr>
            <p:spPr>
              <a:xfrm>
                <a:off x="5026318" y="5790791"/>
                <a:ext cx="1863217" cy="88861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7" name="Object 36">
                <a:extLst>
                  <a:ext uri="{FF2B5EF4-FFF2-40B4-BE49-F238E27FC236}">
                    <a16:creationId xmlns:a16="http://schemas.microsoft.com/office/drawing/2014/main" id="{997C193B-5B7F-6959-AB1B-2D9233A14C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318" y="5790791"/>
                <a:ext cx="1863217" cy="88861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8">
            <a:extLst>
              <a:ext uri="{FF2B5EF4-FFF2-40B4-BE49-F238E27FC236}">
                <a16:creationId xmlns:a16="http://schemas.microsoft.com/office/drawing/2014/main" id="{17E4730E-4CBB-FABB-EB30-E36C53C016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2713" y="6273243"/>
            <a:ext cx="138684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F2635338-6FCD-8DB2-B520-ED5009CFB730}"/>
                  </a:ext>
                </a:extLst>
              </p:cNvPr>
              <p:cNvSpPr txBox="1"/>
              <p:nvPr/>
            </p:nvSpPr>
            <p:spPr>
              <a:xfrm>
                <a:off x="9286707" y="5998321"/>
                <a:ext cx="1874837" cy="895350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9" name="Object 38">
                <a:extLst>
                  <a:ext uri="{FF2B5EF4-FFF2-40B4-BE49-F238E27FC236}">
                    <a16:creationId xmlns:a16="http://schemas.microsoft.com/office/drawing/2014/main" id="{F2635338-6FCD-8DB2-B520-ED5009CFB7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707" y="5998321"/>
                <a:ext cx="1874837" cy="89535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33E6C909-81E8-AF66-193C-099E6AC5D73A}"/>
                  </a:ext>
                </a:extLst>
              </p:cNvPr>
              <p:cNvSpPr txBox="1"/>
              <p:nvPr/>
            </p:nvSpPr>
            <p:spPr>
              <a:xfrm>
                <a:off x="6203601" y="-16994"/>
                <a:ext cx="1010637" cy="949386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33E6C909-81E8-AF66-193C-099E6AC5D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3601" y="-16994"/>
                <a:ext cx="1010637" cy="949386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36729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22" grpId="0"/>
      <p:bldP spid="24" grpId="0"/>
      <p:bldP spid="29" grpId="0"/>
      <p:bldP spid="35" grpId="0"/>
      <p:bldP spid="36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9A7896-D70E-4A4F-BCCF-CF1EF9850253}"/>
              </a:ext>
            </a:extLst>
          </p:cNvPr>
          <p:cNvSpPr txBox="1"/>
          <p:nvPr/>
        </p:nvSpPr>
        <p:spPr>
          <a:xfrm>
            <a:off x="2766885" y="2721116"/>
            <a:ext cx="6220610" cy="707884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VẬN DỤNG</a:t>
            </a:r>
          </a:p>
        </p:txBody>
      </p:sp>
    </p:spTree>
    <p:extLst>
      <p:ext uri="{BB962C8B-B14F-4D97-AF65-F5344CB8AC3E}">
        <p14:creationId xmlns:p14="http://schemas.microsoft.com/office/powerpoint/2010/main" val="390349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54B83EF-7EBA-A760-7C8D-66968E44C008}"/>
              </a:ext>
            </a:extLst>
          </p:cNvPr>
          <p:cNvSpPr/>
          <p:nvPr/>
        </p:nvSpPr>
        <p:spPr>
          <a:xfrm>
            <a:off x="256813" y="661318"/>
            <a:ext cx="11678374" cy="6033284"/>
          </a:xfrm>
          <a:prstGeom prst="rect">
            <a:avLst/>
          </a:prstGeom>
          <a:ln w="38100">
            <a:solidFill>
              <a:srgbClr val="7030A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“Cho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4; 5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b + 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24.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</a:t>
            </a:r>
          </a:p>
          <a:p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Lam:</a:t>
            </a:r>
          </a:p>
          <a:p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b, 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3; 4; 5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nl-NL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</a:t>
            </a:r>
          </a:p>
          <a:p>
            <a:r>
              <a:rPr lang="nl-NL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và </a:t>
            </a:r>
            <a:r>
              <a:rPr lang="en-US" sz="26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– b + c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24</a:t>
            </a:r>
          </a:p>
          <a:p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l-NL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lang="en-US" sz="2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2974F1D6-F8DC-FC06-E12C-4659C89E8CE1}"/>
                  </a:ext>
                </a:extLst>
              </p:cNvPr>
              <p:cNvSpPr txBox="1"/>
              <p:nvPr/>
            </p:nvSpPr>
            <p:spPr>
              <a:xfrm>
                <a:off x="457200" y="2990850"/>
                <a:ext cx="4233863" cy="92392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=3:4:5⇒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3" name="Object 2">
                <a:extLst>
                  <a:ext uri="{FF2B5EF4-FFF2-40B4-BE49-F238E27FC236}">
                    <a16:creationId xmlns:a16="http://schemas.microsoft.com/office/drawing/2014/main" id="{2974F1D6-F8DC-FC06-E12C-4659C89E8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990850"/>
                <a:ext cx="4233863" cy="9239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1C4A7ACD-4CDD-3582-B469-61F5974E9D32}"/>
                  </a:ext>
                </a:extLst>
              </p:cNvPr>
              <p:cNvSpPr txBox="1"/>
              <p:nvPr/>
            </p:nvSpPr>
            <p:spPr>
              <a:xfrm>
                <a:off x="2073040" y="4445502"/>
                <a:ext cx="4301451" cy="894361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3+4−5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8" name="Object 7">
                <a:extLst>
                  <a:ext uri="{FF2B5EF4-FFF2-40B4-BE49-F238E27FC236}">
                    <a16:creationId xmlns:a16="http://schemas.microsoft.com/office/drawing/2014/main" id="{1C4A7ACD-4CDD-3582-B469-61F5974E9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3040" y="4445502"/>
                <a:ext cx="4301451" cy="8943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7538C1DA-415D-725B-77F1-404B10EED3E5}"/>
                  </a:ext>
                </a:extLst>
              </p:cNvPr>
              <p:cNvSpPr txBox="1"/>
              <p:nvPr/>
            </p:nvSpPr>
            <p:spPr>
              <a:xfrm>
                <a:off x="1500329" y="5228118"/>
                <a:ext cx="2335687" cy="149000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=3.12=36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=4.12=48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=5.12=60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9" name="Object 8">
                <a:extLst>
                  <a:ext uri="{FF2B5EF4-FFF2-40B4-BE49-F238E27FC236}">
                    <a16:creationId xmlns:a16="http://schemas.microsoft.com/office/drawing/2014/main" id="{7538C1DA-415D-725B-77F1-404B10EED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329" y="5228118"/>
                <a:ext cx="2335687" cy="149000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D62484D3-4B5A-793C-3E5E-E74E31ECE630}"/>
              </a:ext>
            </a:extLst>
          </p:cNvPr>
          <p:cNvSpPr/>
          <p:nvPr/>
        </p:nvSpPr>
        <p:spPr>
          <a:xfrm>
            <a:off x="3700821" y="4445267"/>
            <a:ext cx="1415811" cy="10565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2951F318-4B33-69AA-5DF7-30072E9A2C92}"/>
              </a:ext>
            </a:extLst>
          </p:cNvPr>
          <p:cNvSpPr/>
          <p:nvPr/>
        </p:nvSpPr>
        <p:spPr>
          <a:xfrm>
            <a:off x="4649907" y="5537710"/>
            <a:ext cx="1055568" cy="495066"/>
          </a:xfrm>
          <a:prstGeom prst="wedgeEllipseCallout">
            <a:avLst>
              <a:gd name="adj1" fmla="val -60349"/>
              <a:gd name="adj2" fmla="val -78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C8C3FB39-A90F-F998-0016-8916503F66FB}"/>
              </a:ext>
            </a:extLst>
          </p:cNvPr>
          <p:cNvSpPr/>
          <p:nvPr/>
        </p:nvSpPr>
        <p:spPr>
          <a:xfrm>
            <a:off x="6522009" y="4824387"/>
            <a:ext cx="600075" cy="257175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62139820-67F1-B91F-24B0-FD8692F567A2}"/>
                  </a:ext>
                </a:extLst>
              </p:cNvPr>
              <p:cNvSpPr txBox="1"/>
              <p:nvPr/>
            </p:nvSpPr>
            <p:spPr>
              <a:xfrm>
                <a:off x="7316798" y="4425586"/>
                <a:ext cx="4217978" cy="883495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3−4+5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6" name="Object 15">
                <a:extLst>
                  <a:ext uri="{FF2B5EF4-FFF2-40B4-BE49-F238E27FC236}">
                    <a16:creationId xmlns:a16="http://schemas.microsoft.com/office/drawing/2014/main" id="{62139820-67F1-B91F-24B0-FD8692F56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6798" y="4425586"/>
                <a:ext cx="4217978" cy="8834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C9919B0-1A5D-5C97-D84C-849C2EAB3A4E}"/>
              </a:ext>
            </a:extLst>
          </p:cNvPr>
          <p:cNvSpPr txBox="1"/>
          <p:nvPr/>
        </p:nvSpPr>
        <p:spPr>
          <a:xfrm>
            <a:off x="6422823" y="4425586"/>
            <a:ext cx="8807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80DC6D2F-4FE5-7610-2610-CE841CCC6783}"/>
                  </a:ext>
                </a:extLst>
              </p:cNvPr>
              <p:cNvSpPr txBox="1"/>
              <p:nvPr/>
            </p:nvSpPr>
            <p:spPr>
              <a:xfrm>
                <a:off x="6984821" y="5316830"/>
                <a:ext cx="2176052" cy="149099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=3.6=18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=4.6=24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=5.6=30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8" name="Object 17">
                <a:extLst>
                  <a:ext uri="{FF2B5EF4-FFF2-40B4-BE49-F238E27FC236}">
                    <a16:creationId xmlns:a16="http://schemas.microsoft.com/office/drawing/2014/main" id="{80DC6D2F-4FE5-7610-2610-CE841CCC6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821" y="5316830"/>
                <a:ext cx="2176052" cy="1490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Wave 18">
            <a:extLst>
              <a:ext uri="{FF2B5EF4-FFF2-40B4-BE49-F238E27FC236}">
                <a16:creationId xmlns:a16="http://schemas.microsoft.com/office/drawing/2014/main" id="{71D56805-77E8-6982-A824-FB6CD97ED38D}"/>
              </a:ext>
            </a:extLst>
          </p:cNvPr>
          <p:cNvSpPr/>
          <p:nvPr/>
        </p:nvSpPr>
        <p:spPr>
          <a:xfrm>
            <a:off x="256813" y="163398"/>
            <a:ext cx="2714987" cy="922586"/>
          </a:xfrm>
          <a:prstGeom prst="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</a:t>
            </a:r>
          </a:p>
        </p:txBody>
      </p:sp>
      <p:pic>
        <p:nvPicPr>
          <p:cNvPr id="6146" name="Picture 2" descr="Premium Vector | Cartoon character of student asking question at school .  free vector">
            <a:extLst>
              <a:ext uri="{FF2B5EF4-FFF2-40B4-BE49-F238E27FC236}">
                <a16:creationId xmlns:a16="http://schemas.microsoft.com/office/drawing/2014/main" id="{ECE31DC4-67A0-CE2F-BE96-235B023A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25787" y="2039840"/>
            <a:ext cx="2405427" cy="24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860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CC4AB3-66D5-6617-B1FE-A0639F2EDAD8}"/>
              </a:ext>
            </a:extLst>
          </p:cNvPr>
          <p:cNvSpPr/>
          <p:nvPr/>
        </p:nvSpPr>
        <p:spPr>
          <a:xfrm>
            <a:off x="3394979" y="833735"/>
            <a:ext cx="486864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Giao </a:t>
            </a:r>
            <a:r>
              <a:rPr lang="en-US" sz="54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việc</a:t>
            </a:r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về</a:t>
            </a:r>
            <a:r>
              <a:rPr lang="en-US" sz="54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ED7D31">
                    <a:lumMod val="75000"/>
                  </a:srgbClr>
                </a:solidFill>
                <a:effectLst>
                  <a:outerShdw dist="38100" dir="2640000" algn="bl" rotWithShape="0">
                    <a:srgbClr val="4472C4"/>
                  </a:outerShdw>
                </a:effectLst>
              </a:rPr>
              <a:t>nhà</a:t>
            </a:r>
            <a:endParaRPr lang="en-US" sz="5400" b="1" dirty="0">
              <a:ln w="12700">
                <a:solidFill>
                  <a:srgbClr val="4472C4"/>
                </a:solidFill>
                <a:prstDash val="solid"/>
              </a:ln>
              <a:solidFill>
                <a:srgbClr val="ED7D31">
                  <a:lumMod val="75000"/>
                </a:srgbClr>
              </a:solidFill>
              <a:effectLst>
                <a:outerShdw dist="38100" dir="2640000" algn="bl" rotWithShape="0">
                  <a:srgbClr val="4472C4"/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746A64-60E0-A81F-3FE0-62CD43AA8269}"/>
              </a:ext>
            </a:extLst>
          </p:cNvPr>
          <p:cNvSpPr txBox="1"/>
          <p:nvPr/>
        </p:nvSpPr>
        <p:spPr>
          <a:xfrm>
            <a:off x="1924050" y="2343715"/>
            <a:ext cx="88392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“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5813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4E8B5E-B427-4780-B3E4-FB0ABAD5AB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0"/>
            <a:ext cx="12192000" cy="68555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D9DCC77-18E6-4882-B91C-69804E885730}"/>
              </a:ext>
            </a:extLst>
          </p:cNvPr>
          <p:cNvSpPr txBox="1"/>
          <p:nvPr/>
        </p:nvSpPr>
        <p:spPr>
          <a:xfrm>
            <a:off x="4204751" y="1045398"/>
            <a:ext cx="4146132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spc="-151" dirty="0">
                <a:solidFill>
                  <a:srgbClr val="FF0000"/>
                </a:solidFill>
                <a:latin typeface="Times New Roman" pitchFamily="18" charset="0"/>
                <a:ea typeface="华文行楷" panose="02010800040101010101" pitchFamily="2" charset="-122"/>
                <a:cs typeface="Times New Roman" pitchFamily="18" charset="0"/>
              </a:rPr>
              <a:t>KHỞI ĐỘNG</a:t>
            </a:r>
            <a:endParaRPr lang="zh-CN" altLang="en-US" sz="5400" b="1" spc="-151" dirty="0">
              <a:solidFill>
                <a:srgbClr val="FF0000"/>
              </a:solidFill>
              <a:latin typeface="Times New Roman" pitchFamily="18" charset="0"/>
              <a:ea typeface="华文行楷" panose="02010800040101010101" pitchFamily="2" charset="-122"/>
              <a:cs typeface="Times New Roman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4BE797-4ED1-4955-98E2-5FC882C5E463}"/>
              </a:ext>
            </a:extLst>
          </p:cNvPr>
          <p:cNvSpPr txBox="1">
            <a:spLocks/>
          </p:cNvSpPr>
          <p:nvPr/>
        </p:nvSpPr>
        <p:spPr>
          <a:xfrm>
            <a:off x="4206780" y="3364211"/>
            <a:ext cx="3778024" cy="32277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Presentation Template</a:t>
            </a:r>
          </a:p>
        </p:txBody>
      </p:sp>
      <p:pic>
        <p:nvPicPr>
          <p:cNvPr id="13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DFA510A1-50FB-4613-879D-BA45DCC10A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96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920" y="-894688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03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237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87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24E8B5E-B427-4780-B3E4-FB0ABAD5ABE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80"/>
            <a:ext cx="12192000" cy="685552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D9DCC77-18E6-4882-B91C-69804E885730}"/>
              </a:ext>
            </a:extLst>
          </p:cNvPr>
          <p:cNvSpPr txBox="1"/>
          <p:nvPr/>
        </p:nvSpPr>
        <p:spPr>
          <a:xfrm>
            <a:off x="4204751" y="1045398"/>
            <a:ext cx="4146132" cy="92332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 b="1" spc="-151" dirty="0">
                <a:solidFill>
                  <a:srgbClr val="FF0000"/>
                </a:solidFill>
                <a:latin typeface="Times New Roman" pitchFamily="18" charset="0"/>
                <a:ea typeface="华文行楷" panose="02010800040101010101" pitchFamily="2" charset="-122"/>
                <a:cs typeface="Times New Roman" pitchFamily="18" charset="0"/>
              </a:rPr>
              <a:t>KHỞI ĐỘNG</a:t>
            </a:r>
            <a:endParaRPr lang="zh-CN" altLang="en-US" sz="5400" b="1" spc="-151" dirty="0">
              <a:solidFill>
                <a:srgbClr val="FF0000"/>
              </a:solidFill>
              <a:latin typeface="Times New Roman" pitchFamily="18" charset="0"/>
              <a:ea typeface="华文行楷" panose="02010800040101010101" pitchFamily="2" charset="-122"/>
              <a:cs typeface="Times New Roman" pitchFamily="18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74BE797-4ED1-4955-98E2-5FC882C5E463}"/>
              </a:ext>
            </a:extLst>
          </p:cNvPr>
          <p:cNvSpPr txBox="1">
            <a:spLocks/>
          </p:cNvSpPr>
          <p:nvPr/>
        </p:nvSpPr>
        <p:spPr>
          <a:xfrm>
            <a:off x="4206780" y="3364211"/>
            <a:ext cx="3778024" cy="322773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kern="120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Lato" panose="020F0502020204030203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dirty="0">
                <a:solidFill>
                  <a:srgbClr val="FFFF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Professional Presentation Template</a:t>
            </a:r>
          </a:p>
        </p:txBody>
      </p:sp>
      <p:pic>
        <p:nvPicPr>
          <p:cNvPr id="13" name="佐藤利奈,大亀あすか - ごはんの練習">
            <a:hlinkClick r:id="" action="ppaction://media"/>
            <a:extLst>
              <a:ext uri="{FF2B5EF4-FFF2-40B4-BE49-F238E27FC236}">
                <a16:creationId xmlns:a16="http://schemas.microsoft.com/office/drawing/2014/main" id="{DFA510A1-50FB-4613-879D-BA45DCC10A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596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1920" y="-894688"/>
            <a:ext cx="60967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6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3000">
        <p14:warp dir="i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237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1087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60F51493-FDC9-5B66-4605-40394BA6E9C6}"/>
              </a:ext>
            </a:extLst>
          </p:cNvPr>
          <p:cNvSpPr/>
          <p:nvPr/>
        </p:nvSpPr>
        <p:spPr>
          <a:xfrm>
            <a:off x="0" y="430531"/>
            <a:ext cx="3491619" cy="111252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MỞ ĐẦU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5C1DF-F9A1-7385-E67F-84F5482B5A8D}"/>
              </a:ext>
            </a:extLst>
          </p:cNvPr>
          <p:cNvSpPr txBox="1"/>
          <p:nvPr/>
        </p:nvSpPr>
        <p:spPr>
          <a:xfrm>
            <a:off x="3588773" y="31218"/>
            <a:ext cx="8506071" cy="20928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  <a:prstDash val="dash"/>
          </a:ln>
        </p:spPr>
        <p:txBody>
          <a:bodyPr wrap="square">
            <a:spAutoFit/>
          </a:bodyPr>
          <a:lstStyle/>
          <a:p>
            <a:pPr algn="just"/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300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400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500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240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chia,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rằng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.”</a:t>
            </a:r>
          </a:p>
        </p:txBody>
      </p:sp>
      <p:pic>
        <p:nvPicPr>
          <p:cNvPr id="1026" name="Picture 1" descr="Investors - Cartoon - Free Transparent PNG Clipart Images Download">
            <a:extLst>
              <a:ext uri="{FF2B5EF4-FFF2-40B4-BE49-F238E27FC236}">
                <a16:creationId xmlns:a16="http://schemas.microsoft.com/office/drawing/2014/main" id="{B4FCC63A-15DE-B3D2-99F8-48F42350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8601" y="3152060"/>
            <a:ext cx="4316817" cy="400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530514-520F-5767-6539-9848C3BE7CFE}"/>
              </a:ext>
            </a:extLst>
          </p:cNvPr>
          <p:cNvSpPr txBox="1"/>
          <p:nvPr/>
        </p:nvSpPr>
        <p:spPr>
          <a:xfrm>
            <a:off x="171480" y="2087141"/>
            <a:ext cx="1184903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vốn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góp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lãi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lệ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3; 4; 5</a:t>
            </a:r>
          </a:p>
          <a:p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 + 4 + 5 = 12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240 : 12 = 20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Xuân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 3 = 60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Yến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 4 = 80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Dũng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20. 5 = 100 (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2600" dirty="0"/>
          </a:p>
        </p:txBody>
      </p:sp>
      <p:sp>
        <p:nvSpPr>
          <p:cNvPr id="6" name="Star: 12 Points 5">
            <a:extLst>
              <a:ext uri="{FF2B5EF4-FFF2-40B4-BE49-F238E27FC236}">
                <a16:creationId xmlns:a16="http://schemas.microsoft.com/office/drawing/2014/main" id="{8B394C78-07F6-D8CE-29F5-DE3AF4A53FC9}"/>
              </a:ext>
            </a:extLst>
          </p:cNvPr>
          <p:cNvSpPr/>
          <p:nvPr/>
        </p:nvSpPr>
        <p:spPr>
          <a:xfrm>
            <a:off x="97154" y="1543051"/>
            <a:ext cx="1979296" cy="581048"/>
          </a:xfrm>
          <a:prstGeom prst="star12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76338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 nature border with grass and flower Vector Imag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5805" y="534184"/>
            <a:ext cx="12192000" cy="6843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2990" y="753476"/>
            <a:ext cx="11993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LẾ TỔNG KẾT </a:t>
            </a:r>
          </a:p>
          <a:p>
            <a:pPr algn="ctr"/>
            <a:r>
              <a:rPr lang="nl-N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 ĐUA THÁNG 10 </a:t>
            </a:r>
            <a:endParaRPr lang="vi-VN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345056" y="3714337"/>
            <a:ext cx="88662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6318" y="4837418"/>
            <a:ext cx="5996055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AB = MP, BC = MN, AC = NP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92688" y="267055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16318" y="2658490"/>
            <a:ext cx="5996055" cy="7261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AB = NP, AC = MN, BC = MP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378069" y="4866903"/>
            <a:ext cx="886625" cy="76389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02042" y="3714337"/>
            <a:ext cx="6010331" cy="793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AB = MN, AC = MP, BC = NP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712326" y="169829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696910" y="170147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8474" y="241566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094" y="182748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818" y="425735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9915886" y="468550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790" y="4163923"/>
            <a:ext cx="593496" cy="518264"/>
          </a:xfrm>
          <a:prstGeom prst="rect">
            <a:avLst/>
          </a:prstGeom>
          <a:noFill/>
        </p:spPr>
      </p:pic>
      <p:sp>
        <p:nvSpPr>
          <p:cNvPr id="161" name="Rectangle 160"/>
          <p:cNvSpPr/>
          <p:nvPr/>
        </p:nvSpPr>
        <p:spPr>
          <a:xfrm>
            <a:off x="2602042" y="1669203"/>
            <a:ext cx="6010331" cy="7261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itchFamily="18" charset="0"/>
                <a:cs typeface="Times New Roman" pitchFamily="18" charset="0"/>
              </a:rPr>
              <a:t>AB = MN, AC = NP, BC = MP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2" name="Oval 161"/>
          <p:cNvSpPr/>
          <p:nvPr/>
        </p:nvSpPr>
        <p:spPr>
          <a:xfrm>
            <a:off x="1377506" y="1648567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CB4967-7B96-24F2-472E-4AAE821C8A64}"/>
                  </a:ext>
                </a:extLst>
              </p:cNvPr>
              <p:cNvSpPr txBox="1"/>
              <p:nvPr/>
            </p:nvSpPr>
            <p:spPr>
              <a:xfrm>
                <a:off x="1542429" y="630435"/>
                <a:ext cx="10040664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1: Cho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𝑴𝑵𝑷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 nào sau đây là </a:t>
                </a:r>
                <a:r>
                  <a:rPr lang="en-US" sz="28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CB4967-7B96-24F2-472E-4AAE821C8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429" y="630435"/>
                <a:ext cx="10040664" cy="523220"/>
              </a:xfrm>
              <a:prstGeom prst="rect">
                <a:avLst/>
              </a:prstGeom>
              <a:blipFill>
                <a:blip r:embed="rId7"/>
                <a:stretch>
                  <a:fillRect l="-121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7F1BD2E-62D2-157C-E8F5-889BCF164AF5}"/>
              </a:ext>
            </a:extLst>
          </p:cNvPr>
          <p:cNvSpPr/>
          <p:nvPr/>
        </p:nvSpPr>
        <p:spPr>
          <a:xfrm>
            <a:off x="1345055" y="3714337"/>
            <a:ext cx="88662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217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22222E-6 L 0.35339 0.3108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69" y="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3" grpId="1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1345056" y="3714337"/>
            <a:ext cx="88662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616318" y="4837418"/>
                <a:ext cx="5996055" cy="79337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𝑪𝑩𝑨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𝑬𝑭𝑫</m:t>
                      </m:r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318" y="4837418"/>
                <a:ext cx="5996055" cy="793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1392688" y="2670551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616318" y="2658490"/>
                <a:ext cx="5996055" cy="7261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∆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FDE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6318" y="2658490"/>
                <a:ext cx="5996055" cy="726142"/>
              </a:xfrm>
              <a:prstGeom prst="rect">
                <a:avLst/>
              </a:prstGeom>
              <a:blipFill>
                <a:blip r:embed="rId4"/>
                <a:stretch>
                  <a:fillRect t="-1667" b="-1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1378069" y="4866903"/>
            <a:ext cx="886625" cy="76389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02042" y="3714337"/>
                <a:ext cx="6010331" cy="79337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𝑩𝑪𝑨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𝑫𝑬𝑭</m:t>
                      </m:r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042" y="3714337"/>
                <a:ext cx="6010331" cy="79337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6712326" y="1698297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6696910" y="1701472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8474" y="2415661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094" y="1827483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818" y="4257352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9915886" y="4685507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790" y="4163923"/>
            <a:ext cx="593496" cy="51826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2602042" y="1669203"/>
                <a:ext cx="6010331" cy="72614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𝑨𝑩𝑪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𝑬𝑫𝑭</m:t>
                      </m:r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042" y="1669203"/>
                <a:ext cx="6010331" cy="726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Oval 161"/>
          <p:cNvSpPr/>
          <p:nvPr/>
        </p:nvSpPr>
        <p:spPr>
          <a:xfrm>
            <a:off x="1377506" y="1648567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CB4967-7B96-24F2-472E-4AAE821C8A64}"/>
                  </a:ext>
                </a:extLst>
              </p:cNvPr>
              <p:cNvSpPr txBox="1"/>
              <p:nvPr/>
            </p:nvSpPr>
            <p:spPr>
              <a:xfrm>
                <a:off x="925032" y="368844"/>
                <a:ext cx="10700591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 2: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𝒗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à ∆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𝑫𝑬𝑭</m:t>
                    </m:r>
                  </m:oMath>
                </a14:m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có: AB = DE, AC = EF, BC = DF. Cách viết kí hiệu nào sau đây là </a:t>
                </a:r>
                <a:r>
                  <a:rPr lang="en-US" sz="2800" b="1" u="sng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sai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CB4967-7B96-24F2-472E-4AAE821C8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32" y="368844"/>
                <a:ext cx="10700591" cy="954107"/>
              </a:xfrm>
              <a:prstGeom prst="rect">
                <a:avLst/>
              </a:prstGeom>
              <a:blipFill>
                <a:blip r:embed="rId11"/>
                <a:stretch>
                  <a:fillRect l="-1197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87F1BD2E-62D2-157C-E8F5-889BCF164AF5}"/>
              </a:ext>
            </a:extLst>
          </p:cNvPr>
          <p:cNvSpPr/>
          <p:nvPr/>
        </p:nvSpPr>
        <p:spPr>
          <a:xfrm>
            <a:off x="1345055" y="3714337"/>
            <a:ext cx="88662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6BB1E6-37E2-1F05-0CEF-2C38517CF5EE}"/>
              </a:ext>
            </a:extLst>
          </p:cNvPr>
          <p:cNvSpPr/>
          <p:nvPr/>
        </p:nvSpPr>
        <p:spPr>
          <a:xfrm>
            <a:off x="1368115" y="1657901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452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96296E-6 L 0.3513 0.6018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3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3" grpId="1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81792" y="5054047"/>
            <a:ext cx="88662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553054" y="5996367"/>
                <a:ext cx="5996055" cy="79337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𝑮𝑯𝑰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∆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DEF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054" y="5996367"/>
                <a:ext cx="5996055" cy="793376"/>
              </a:xfrm>
              <a:prstGeom prst="rect">
                <a:avLst/>
              </a:prstGeom>
              <a:blipFill>
                <a:blip r:embed="rId3"/>
                <a:stretch>
                  <a:fillRect b="-9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308585" y="4179400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53054" y="4157695"/>
                <a:ext cx="5996055" cy="72614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∆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DEF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054" y="4157695"/>
                <a:ext cx="5996055" cy="726142"/>
              </a:xfrm>
              <a:prstGeom prst="rect">
                <a:avLst/>
              </a:prstGeom>
              <a:blipFill>
                <a:blip r:embed="rId4"/>
                <a:stretch>
                  <a:fillRect t="-1667" b="-1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>
            <a:off x="314805" y="6025852"/>
            <a:ext cx="886625" cy="763891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D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538778" y="5054047"/>
                <a:ext cx="6010331" cy="79337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𝑨𝑩𝑪</m:t>
                    </m:r>
                    <m:r>
                      <a:rPr lang="en-US" sz="3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∆</m:t>
                    </m:r>
                  </m:oMath>
                </a14:m>
                <a:r>
                  <a:rPr lang="en-US" sz="3200" b="1" dirty="0">
                    <a:latin typeface="Times New Roman" pitchFamily="18" charset="0"/>
                    <a:cs typeface="Times New Roman" pitchFamily="18" charset="0"/>
                  </a:rPr>
                  <a:t>GHI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78" y="5054047"/>
                <a:ext cx="6010331" cy="793376"/>
              </a:xfrm>
              <a:prstGeom prst="rect">
                <a:avLst/>
              </a:prstGeom>
              <a:blipFill>
                <a:blip r:embed="rId5"/>
                <a:stretch>
                  <a:fillRect b="-10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WordArt 8"/>
          <p:cNvSpPr>
            <a:spLocks noChangeArrowheads="1" noChangeShapeType="1" noTextEdit="1"/>
          </p:cNvSpPr>
          <p:nvPr/>
        </p:nvSpPr>
        <p:spPr bwMode="auto">
          <a:xfrm>
            <a:off x="5649062" y="3293199"/>
            <a:ext cx="93473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60</a:t>
            </a:r>
          </a:p>
        </p:txBody>
      </p:sp>
      <p:sp>
        <p:nvSpPr>
          <p:cNvPr id="33" name="WordArt 15"/>
          <p:cNvSpPr>
            <a:spLocks noChangeArrowheads="1" noChangeShapeType="1" noTextEdit="1"/>
          </p:cNvSpPr>
          <p:nvPr/>
        </p:nvSpPr>
        <p:spPr bwMode="auto">
          <a:xfrm>
            <a:off x="5633646" y="3296374"/>
            <a:ext cx="54357" cy="8993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pic>
        <p:nvPicPr>
          <p:cNvPr id="154" name="Picture 14" descr="kim phut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08474" y="2181745"/>
            <a:ext cx="1676725" cy="1382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" name="Picture 21" descr="dongho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3094" y="1593567"/>
            <a:ext cx="2350733" cy="2312895"/>
          </a:xfrm>
          <a:prstGeom prst="rect">
            <a:avLst/>
          </a:prstGeom>
          <a:noFill/>
        </p:spPr>
      </p:pic>
      <p:pic>
        <p:nvPicPr>
          <p:cNvPr id="156" name="Picture 22" descr="slide0002_image021"/>
          <p:cNvPicPr>
            <a:picLocks noChangeAspect="1" noChangeArrowheads="1" noCrop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5818" y="4023436"/>
            <a:ext cx="495073" cy="432537"/>
          </a:xfrm>
          <a:prstGeom prst="rect">
            <a:avLst/>
          </a:prstGeom>
          <a:noFill/>
        </p:spPr>
      </p:pic>
      <p:sp>
        <p:nvSpPr>
          <p:cNvPr id="157" name="Line 23"/>
          <p:cNvSpPr>
            <a:spLocks noChangeShapeType="1"/>
          </p:cNvSpPr>
          <p:nvPr/>
        </p:nvSpPr>
        <p:spPr bwMode="auto">
          <a:xfrm>
            <a:off x="9915886" y="4451591"/>
            <a:ext cx="11256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58" name="Picture 24" descr="CHAY XE DAP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11790" y="3930007"/>
            <a:ext cx="593496" cy="518264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Rectangle 160"/>
              <p:cNvSpPr/>
              <p:nvPr/>
            </p:nvSpPr>
            <p:spPr>
              <a:xfrm>
                <a:off x="1538778" y="3264105"/>
                <a:ext cx="6010331" cy="72614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𝑨𝑩𝑪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 ∆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𝑬𝑫𝑭</m:t>
                      </m:r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1" name="Rectangle 1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8778" y="3264105"/>
                <a:ext cx="6010331" cy="7261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2" name="Oval 161"/>
          <p:cNvSpPr/>
          <p:nvPr/>
        </p:nvSpPr>
        <p:spPr>
          <a:xfrm>
            <a:off x="314242" y="3243469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8CB4967-7B96-24F2-472E-4AAE821C8A64}"/>
              </a:ext>
            </a:extLst>
          </p:cNvPr>
          <p:cNvSpPr txBox="1"/>
          <p:nvPr/>
        </p:nvSpPr>
        <p:spPr>
          <a:xfrm>
            <a:off x="758117" y="86415"/>
            <a:ext cx="10700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Cho hình vẽ. Cặp tam giác nào sau đây bằng nhau?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7F1BD2E-62D2-157C-E8F5-889BCF164AF5}"/>
              </a:ext>
            </a:extLst>
          </p:cNvPr>
          <p:cNvSpPr/>
          <p:nvPr/>
        </p:nvSpPr>
        <p:spPr>
          <a:xfrm>
            <a:off x="281791" y="5054047"/>
            <a:ext cx="886625" cy="76389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C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86BB1E6-37E2-1F05-0CEF-2C38517CF5EE}"/>
              </a:ext>
            </a:extLst>
          </p:cNvPr>
          <p:cNvSpPr/>
          <p:nvPr/>
        </p:nvSpPr>
        <p:spPr>
          <a:xfrm>
            <a:off x="304851" y="3252803"/>
            <a:ext cx="890359" cy="807680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A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A82E2E-1FA0-4E12-C146-46BF72EDD4A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30023" y="585509"/>
            <a:ext cx="6843344" cy="265796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870FA555-7673-AB7E-D7CE-F1D8DE831112}"/>
              </a:ext>
            </a:extLst>
          </p:cNvPr>
          <p:cNvSpPr/>
          <p:nvPr/>
        </p:nvSpPr>
        <p:spPr>
          <a:xfrm>
            <a:off x="306717" y="4189139"/>
            <a:ext cx="886625" cy="80857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B</a:t>
            </a:r>
            <a:endParaRPr lang="vi-VN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2702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6050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69 L 0.71901 0.1879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38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2" dur="15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60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2722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3" grpId="1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9A7896-D70E-4A4F-BCCF-CF1EF9850253}"/>
              </a:ext>
            </a:extLst>
          </p:cNvPr>
          <p:cNvSpPr txBox="1"/>
          <p:nvPr/>
        </p:nvSpPr>
        <p:spPr>
          <a:xfrm>
            <a:off x="4769525" y="2302509"/>
            <a:ext cx="7045964" cy="769439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914377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LUYỆN TẬP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9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13F406-3752-9832-332C-C964E5CBA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949" y="685540"/>
            <a:ext cx="3755383" cy="404594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ADE9C-7937-28F6-E460-6B2120CC1264}"/>
                  </a:ext>
                </a:extLst>
              </p:cNvPr>
              <p:cNvSpPr txBox="1"/>
              <p:nvPr/>
            </p:nvSpPr>
            <p:spPr>
              <a:xfrm>
                <a:off x="616688" y="2008835"/>
                <a:ext cx="8176438" cy="1399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09588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 vẽ bên có MN = MP,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𝑀𝑁𝑄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𝑀𝑃𝑄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Chứng minh: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𝑀𝑁𝑄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𝑀𝑃𝑄</m:t>
                    </m:r>
                  </m:oMath>
                </a14:m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Tính độ dài đoạn thẳng QP. Biết NQ = 2 cm.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ADE9C-7937-28F6-E460-6B2120CC1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688" y="2008835"/>
                <a:ext cx="8176438" cy="1399357"/>
              </a:xfrm>
              <a:prstGeom prst="rect">
                <a:avLst/>
              </a:prstGeom>
              <a:blipFill>
                <a:blip r:embed="rId3"/>
                <a:stretch>
                  <a:fillRect l="-1491" t="-3493" b="-11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xplosion: 14 Points 2">
            <a:extLst>
              <a:ext uri="{FF2B5EF4-FFF2-40B4-BE49-F238E27FC236}">
                <a16:creationId xmlns:a16="http://schemas.microsoft.com/office/drawing/2014/main" id="{5336BFED-4694-274B-C8DC-1BE1CD1AC966}"/>
              </a:ext>
            </a:extLst>
          </p:cNvPr>
          <p:cNvSpPr/>
          <p:nvPr/>
        </p:nvSpPr>
        <p:spPr>
          <a:xfrm>
            <a:off x="260995" y="257403"/>
            <a:ext cx="5379720" cy="1203960"/>
          </a:xfrm>
          <a:prstGeom prst="irregularSeal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 1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03335"/>
      </p:ext>
    </p:extLst>
  </p:cSld>
  <p:clrMapOvr>
    <a:masterClrMapping/>
  </p:clrMapOvr>
  <p:transition spd="slow" advClick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ADE9C-7937-28F6-E460-6B2120CC1264}"/>
                  </a:ext>
                </a:extLst>
              </p:cNvPr>
              <p:cNvSpPr txBox="1"/>
              <p:nvPr/>
            </p:nvSpPr>
            <p:spPr>
              <a:xfrm>
                <a:off x="519223" y="1568043"/>
                <a:ext cx="11153554" cy="3567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indent="509588"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𝑥𝑂𝑦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 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Trên  tia  Ox lấy điểm C, trên tia Oy lấy điểm D sao cho OC = OD. Vẽ phần đường tròn tâm C và phần đường tròn tâm D có cùng bán kính, E là điểm chung của hai phần đường tròn đó (E nằm trong góc xOy). Vẽ các đoạn thẳng CE, DE. Chứng minh:</a:t>
                </a: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𝑂𝐶𝐸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=∆</m:t>
                    </m:r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ODE</a:t>
                </a: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OE là tia phân giác của góc xOy</a:t>
                </a:r>
              </a:p>
              <a:p>
                <a:pPr algn="just"/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Biết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𝑂𝐶𝐷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số đo góc CED.</a:t>
                </a:r>
              </a:p>
              <a:p>
                <a:pPr algn="just"/>
                <a:endParaRPr lang="en-US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DADE9C-7937-28F6-E460-6B2120CC12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223" y="1568043"/>
                <a:ext cx="11153554" cy="3567836"/>
              </a:xfrm>
              <a:prstGeom prst="rect">
                <a:avLst/>
              </a:prstGeom>
              <a:blipFill>
                <a:blip r:embed="rId2"/>
                <a:stretch>
                  <a:fillRect l="-1093" t="-1197" r="-1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Wave 6">
            <a:extLst>
              <a:ext uri="{FF2B5EF4-FFF2-40B4-BE49-F238E27FC236}">
                <a16:creationId xmlns:a16="http://schemas.microsoft.com/office/drawing/2014/main" id="{8BF723BC-B97B-19AB-AC16-933D1FFD50D5}"/>
              </a:ext>
            </a:extLst>
          </p:cNvPr>
          <p:cNvSpPr/>
          <p:nvPr/>
        </p:nvSpPr>
        <p:spPr>
          <a:xfrm>
            <a:off x="4945772" y="269724"/>
            <a:ext cx="2714987" cy="922586"/>
          </a:xfrm>
          <a:prstGeom prst="wav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Premium Vector | Cartoon character of student asking question at school .  free vector">
            <a:extLst>
              <a:ext uri="{FF2B5EF4-FFF2-40B4-BE49-F238E27FC236}">
                <a16:creationId xmlns:a16="http://schemas.microsoft.com/office/drawing/2014/main" id="{994BD625-BA86-A5C9-0059-9F5D578A3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363" y="3677254"/>
            <a:ext cx="2405427" cy="240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696121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2267550" y="4842399"/>
            <a:ext cx="1400643" cy="973610"/>
          </a:xfrm>
          <a:custGeom>
            <a:avLst/>
            <a:gdLst>
              <a:gd name="connsiteX0" fmla="*/ 151866 w 2006066"/>
              <a:gd name="connsiteY0" fmla="*/ 0 h 825500"/>
              <a:gd name="connsiteX1" fmla="*/ 304266 w 2006066"/>
              <a:gd name="connsiteY1" fmla="*/ 165100 h 825500"/>
              <a:gd name="connsiteX2" fmla="*/ 88366 w 2006066"/>
              <a:gd name="connsiteY2" fmla="*/ 698500 h 825500"/>
              <a:gd name="connsiteX3" fmla="*/ 2006066 w 2006066"/>
              <a:gd name="connsiteY3" fmla="*/ 82550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06066" h="825500">
                <a:moveTo>
                  <a:pt x="151866" y="0"/>
                </a:moveTo>
                <a:cubicBezTo>
                  <a:pt x="233357" y="24341"/>
                  <a:pt x="314849" y="48683"/>
                  <a:pt x="304266" y="165100"/>
                </a:cubicBezTo>
                <a:cubicBezTo>
                  <a:pt x="293683" y="281517"/>
                  <a:pt x="-195267" y="588433"/>
                  <a:pt x="88366" y="698500"/>
                </a:cubicBezTo>
                <a:cubicBezTo>
                  <a:pt x="371999" y="808567"/>
                  <a:pt x="2006066" y="825500"/>
                  <a:pt x="2006066" y="825500"/>
                </a:cubicBezTo>
              </a:path>
            </a:pathLst>
          </a:cu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482284" y="1497161"/>
            <a:ext cx="2340785" cy="766140"/>
          </a:xfrm>
          <a:custGeom>
            <a:avLst/>
            <a:gdLst>
              <a:gd name="connsiteX0" fmla="*/ 129033 w 1569526"/>
              <a:gd name="connsiteY0" fmla="*/ 574605 h 574605"/>
              <a:gd name="connsiteX1" fmla="*/ 141559 w 1569526"/>
              <a:gd name="connsiteY1" fmla="*/ 48512 h 574605"/>
              <a:gd name="connsiteX2" fmla="*/ 1569526 w 1569526"/>
              <a:gd name="connsiteY2" fmla="*/ 23460 h 574605"/>
              <a:gd name="connsiteX0" fmla="*/ 100432 w 1540925"/>
              <a:gd name="connsiteY0" fmla="*/ 574605 h 574605"/>
              <a:gd name="connsiteX1" fmla="*/ 112958 w 1540925"/>
              <a:gd name="connsiteY1" fmla="*/ 48512 h 574605"/>
              <a:gd name="connsiteX2" fmla="*/ 1540925 w 1540925"/>
              <a:gd name="connsiteY2" fmla="*/ 23460 h 57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0925" h="574605">
                <a:moveTo>
                  <a:pt x="100432" y="574605"/>
                </a:moveTo>
                <a:cubicBezTo>
                  <a:pt x="88254" y="370187"/>
                  <a:pt x="-127124" y="140369"/>
                  <a:pt x="112958" y="48512"/>
                </a:cubicBezTo>
                <a:cubicBezTo>
                  <a:pt x="353040" y="-43346"/>
                  <a:pt x="1540925" y="23460"/>
                  <a:pt x="1540925" y="23460"/>
                </a:cubicBezTo>
              </a:path>
            </a:pathLst>
          </a:cu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prstClr val="black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4132" y="1919875"/>
            <a:ext cx="3960663" cy="2922524"/>
            <a:chOff x="35496" y="699542"/>
            <a:chExt cx="3600400" cy="3069922"/>
          </a:xfrm>
        </p:grpSpPr>
        <p:sp>
          <p:nvSpPr>
            <p:cNvPr id="7" name="Oval 6"/>
            <p:cNvSpPr/>
            <p:nvPr/>
          </p:nvSpPr>
          <p:spPr>
            <a:xfrm>
              <a:off x="35496" y="699542"/>
              <a:ext cx="3600400" cy="306992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02580" y="1350080"/>
              <a:ext cx="2533316" cy="16488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 hợp bằng nhau thứ nhất của tam giác: cạnh – cạnh – cạnh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79159" y="1735151"/>
              <a:ext cx="957421" cy="1047052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3685204" y="347267"/>
            <a:ext cx="24894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bằng nhau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cạnh – cạnh – cạnh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(c.c.c)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856381" y="1091317"/>
            <a:ext cx="215395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thẳng bằng nhau, tính độ dài đoạn thẳng, …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814AD2-2FFD-5E9D-ED7A-0E4EE2A21FAB}"/>
              </a:ext>
            </a:extLst>
          </p:cNvPr>
          <p:cNvSpPr txBox="1"/>
          <p:nvPr/>
        </p:nvSpPr>
        <p:spPr>
          <a:xfrm>
            <a:off x="7182647" y="762766"/>
            <a:ext cx="1833193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dụng: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hai tam giác bằng nhau </a:t>
            </a:r>
            <a:endParaRPr lang="en-US" sz="24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F32E82-6D65-7C3C-FFA8-BCF9E0285C3A}"/>
              </a:ext>
            </a:extLst>
          </p:cNvPr>
          <p:cNvSpPr txBox="1"/>
          <p:nvPr/>
        </p:nvSpPr>
        <p:spPr>
          <a:xfrm>
            <a:off x="3736419" y="4657733"/>
            <a:ext cx="24894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Trường hợp bằng nhau về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cạnh huyền – cạnh góc vuông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của tam giác vuông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04A91E9-47E9-4BCB-AC1F-636C7FE3F8FD}"/>
              </a:ext>
            </a:extLst>
          </p:cNvPr>
          <p:cNvSpPr txBox="1"/>
          <p:nvPr/>
        </p:nvSpPr>
        <p:spPr>
          <a:xfrm>
            <a:off x="9924450" y="3410714"/>
            <a:ext cx="2047627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 bằng nhau, tính số đo góc, …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5EAAD3-0701-6FF3-D736-4E7CC1AE6C02}"/>
              </a:ext>
            </a:extLst>
          </p:cNvPr>
          <p:cNvSpPr txBox="1"/>
          <p:nvPr/>
        </p:nvSpPr>
        <p:spPr>
          <a:xfrm>
            <a:off x="7040480" y="3803303"/>
            <a:ext cx="1833194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 dụng: </a:t>
            </a:r>
            <a:r>
              <a:rPr lang="en-US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 minh hai tam giác vuông bằng nhau </a:t>
            </a:r>
            <a:endParaRPr lang="en-US" sz="240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C459AB-C7AF-723C-6107-DED6DF27B8D8}"/>
              </a:ext>
            </a:extLst>
          </p:cNvPr>
          <p:cNvCxnSpPr>
            <a:stCxn id="16" idx="3"/>
            <a:endCxn id="6" idx="1"/>
          </p:cNvCxnSpPr>
          <p:nvPr/>
        </p:nvCxnSpPr>
        <p:spPr>
          <a:xfrm>
            <a:off x="6174678" y="947432"/>
            <a:ext cx="1007969" cy="6001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5E1ED1C-D461-44CB-1A47-ADABE102A72A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6116390" y="4772799"/>
            <a:ext cx="924090" cy="9266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B262BB09-5254-E327-8E30-56E924F7E009}"/>
              </a:ext>
            </a:extLst>
          </p:cNvPr>
          <p:cNvCxnSpPr>
            <a:cxnSpLocks/>
            <a:stCxn id="6" idx="3"/>
            <a:endCxn id="17" idx="1"/>
          </p:cNvCxnSpPr>
          <p:nvPr/>
        </p:nvCxnSpPr>
        <p:spPr>
          <a:xfrm>
            <a:off x="9015840" y="1547596"/>
            <a:ext cx="840541" cy="513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FE4175B-E13F-8CFC-8B43-D32FE3C4C130}"/>
              </a:ext>
            </a:extLst>
          </p:cNvPr>
          <p:cNvCxnSpPr>
            <a:stCxn id="6" idx="3"/>
            <a:endCxn id="38" idx="1"/>
          </p:cNvCxnSpPr>
          <p:nvPr/>
        </p:nvCxnSpPr>
        <p:spPr>
          <a:xfrm>
            <a:off x="9015840" y="1547596"/>
            <a:ext cx="908610" cy="2647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92CB3ED-32E5-3998-099E-1182B8B06814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8873674" y="2684736"/>
            <a:ext cx="908610" cy="2088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96CE5A0-A6ED-9D29-47D0-9FB9F7864AA1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8873674" y="4651823"/>
            <a:ext cx="982707" cy="120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90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6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1446</Words>
  <Application>Microsoft Office PowerPoint</Application>
  <PresentationFormat>Widescreen</PresentationFormat>
  <Paragraphs>169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宋体</vt:lpstr>
      <vt:lpstr>Arial</vt:lpstr>
      <vt:lpstr>Calibri</vt:lpstr>
      <vt:lpstr>Calibri Light</vt:lpstr>
      <vt:lpstr>Cambria Math</vt:lpstr>
      <vt:lpstr>Impact</vt:lpstr>
      <vt:lpstr>Open Sans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2022-08-31T16:22:06Z</dcterms:created>
  <dcterms:modified xsi:type="dcterms:W3CDTF">2024-02-27T15:25:12Z</dcterms:modified>
</cp:coreProperties>
</file>