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6" r:id="rId1"/>
  </p:sldMasterIdLst>
  <p:notesMasterIdLst>
    <p:notesMasterId r:id="rId13"/>
  </p:notesMasterIdLst>
  <p:sldIdLst>
    <p:sldId id="256" r:id="rId2"/>
    <p:sldId id="257" r:id="rId3"/>
    <p:sldId id="266" r:id="rId4"/>
    <p:sldId id="260" r:id="rId5"/>
    <p:sldId id="286" r:id="rId6"/>
    <p:sldId id="276" r:id="rId7"/>
    <p:sldId id="278" r:id="rId8"/>
    <p:sldId id="290" r:id="rId9"/>
    <p:sldId id="289" r:id="rId10"/>
    <p:sldId id="293" r:id="rId11"/>
    <p:sldId id="26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Gill Sans MT" panose="020B0502020104020203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B3"/>
    <a:srgbClr val="FFA66B"/>
    <a:srgbClr val="DEBCAC"/>
    <a:srgbClr val="E87B69"/>
    <a:srgbClr val="F2DA66"/>
    <a:srgbClr val="D35886"/>
    <a:srgbClr val="F1B8AC"/>
    <a:srgbClr val="D66691"/>
    <a:srgbClr val="A7DDEA"/>
    <a:srgbClr val="D15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2290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A523E-7474-42D0-9512-90DE2A0D028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B48FC-70D5-49C1-BB80-AEFD1799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9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B48FC-70D5-49C1-BB80-AEFD179938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0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34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41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17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54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90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37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44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58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2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56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52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56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446610" y="8212887"/>
            <a:ext cx="235804" cy="147056"/>
          </a:xfrm>
          <a:prstGeom prst="rect">
            <a:avLst/>
          </a:prstGeom>
        </p:spPr>
      </p:pic>
      <p:sp>
        <p:nvSpPr>
          <p:cNvPr id="16" name="Google Shape;169;p28">
            <a:extLst>
              <a:ext uri="{FF2B5EF4-FFF2-40B4-BE49-F238E27FC236}">
                <a16:creationId xmlns:a16="http://schemas.microsoft.com/office/drawing/2014/main" id="{878FF945-FB30-4F0A-698D-7BCEEFCA7910}"/>
              </a:ext>
            </a:extLst>
          </p:cNvPr>
          <p:cNvSpPr txBox="1">
            <a:spLocks/>
          </p:cNvSpPr>
          <p:nvPr/>
        </p:nvSpPr>
        <p:spPr>
          <a:xfrm>
            <a:off x="1519650" y="2697321"/>
            <a:ext cx="15248699" cy="4160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8000" b="1" dirty="0">
                <a:solidFill>
                  <a:srgbClr val="00B050"/>
                </a:solidFill>
              </a:rPr>
              <a:t>CHÀO MỪNG CÁC EM </a:t>
            </a:r>
            <a:br>
              <a:rPr lang="en-US" sz="8000" b="1" dirty="0">
                <a:solidFill>
                  <a:srgbClr val="00B050"/>
                </a:solidFill>
              </a:rPr>
            </a:br>
            <a:r>
              <a:rPr lang="en-US" sz="8000" b="1" dirty="0">
                <a:solidFill>
                  <a:srgbClr val="00B050"/>
                </a:solidFill>
              </a:rPr>
              <a:t>ĐẾN VỚI BÀI HỌC HÔM NAY!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27CBEF-AA99-3E4B-ECF4-E78734937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5" t="59251" r="51688" b="4386"/>
          <a:stretch/>
        </p:blipFill>
        <p:spPr>
          <a:xfrm>
            <a:off x="9601200" y="2711706"/>
            <a:ext cx="5883726" cy="4863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D13DAC-9B64-16A9-95CE-76A347055E8D}"/>
                  </a:ext>
                </a:extLst>
              </p:cNvPr>
              <p:cNvSpPr txBox="1"/>
              <p:nvPr/>
            </p:nvSpPr>
            <p:spPr>
              <a:xfrm>
                <a:off x="2590800" y="2168811"/>
                <a:ext cx="7344228" cy="5760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4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𝐴𝐼𝐶</m:t>
                    </m:r>
                    <m:r>
                      <a:rPr lang="vi-VN" sz="44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 tại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ta có: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AIC</m:t>
                        </m:r>
                      </m:e>
                    </m:acc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+75°=90°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75°=15°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số đo góc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𝐵𝐴𝐶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15°</m:t>
                    </m:r>
                  </m:oMath>
                </a14:m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D13DAC-9B64-16A9-95CE-76A347055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168811"/>
                <a:ext cx="7344228" cy="5760359"/>
              </a:xfrm>
              <a:prstGeom prst="rect">
                <a:avLst/>
              </a:prstGeom>
              <a:blipFill>
                <a:blip r:embed="rId7"/>
                <a:stretch>
                  <a:fillRect l="-3320" b="-4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211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FB7B3-4AC4-E3FF-BCC6-719BB9372684}"/>
              </a:ext>
            </a:extLst>
          </p:cNvPr>
          <p:cNvSpPr txBox="1"/>
          <p:nvPr/>
        </p:nvSpPr>
        <p:spPr>
          <a:xfrm>
            <a:off x="1630136" y="2702918"/>
            <a:ext cx="15027728" cy="355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966173" y="1223944"/>
            <a:ext cx="12355649" cy="1618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VII. TAM GIÁC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15584" y="4344480"/>
            <a:ext cx="13856829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1: TỔNG CÁC GÓC TRONG MỘT TAM GIÁC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6D53BE-32E8-2C88-6B18-C5AC77D7BB03}"/>
              </a:ext>
            </a:extLst>
          </p:cNvPr>
          <p:cNvGrpSpPr/>
          <p:nvPr/>
        </p:nvGrpSpPr>
        <p:grpSpPr>
          <a:xfrm>
            <a:off x="330522" y="551552"/>
            <a:ext cx="12842693" cy="1427991"/>
            <a:chOff x="878550" y="381028"/>
            <a:chExt cx="11133609" cy="141575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FB6AA57-8B5D-0054-270B-D2023627D1BB}"/>
                </a:ext>
              </a:extLst>
            </p:cNvPr>
            <p:cNvSpPr/>
            <p:nvPr/>
          </p:nvSpPr>
          <p:spPr>
            <a:xfrm>
              <a:off x="878550" y="381028"/>
              <a:ext cx="10744200" cy="141575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86066" y="517832"/>
              <a:ext cx="10926093" cy="990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trong một tam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8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A98A2-73A1-73B1-67F5-4ACA126A9912}"/>
                  </a:ext>
                </a:extLst>
              </p:cNvPr>
              <p:cNvSpPr txBox="1"/>
              <p:nvPr/>
            </p:nvSpPr>
            <p:spPr>
              <a:xfrm>
                <a:off x="1931198" y="2701067"/>
                <a:ext cx="14692511" cy="1920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</a:t>
                </a:r>
                <a:r>
                  <a:rPr lang="en-US" sz="4400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2a)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ghép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2b). Quan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A98A2-73A1-73B1-67F5-4ACA126A9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98" y="2701067"/>
                <a:ext cx="14692511" cy="1920077"/>
              </a:xfrm>
              <a:prstGeom prst="rect">
                <a:avLst/>
              </a:prstGeom>
              <a:blipFill>
                <a:blip r:embed="rId8"/>
                <a:stretch>
                  <a:fillRect l="-1701" r="-1452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9DD47DC-326C-7674-0083-87E414B54C9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9" t="41118" r="15994"/>
          <a:stretch/>
        </p:blipFill>
        <p:spPr>
          <a:xfrm>
            <a:off x="3962400" y="4585736"/>
            <a:ext cx="12295549" cy="43083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59D5A8E-AAC7-7B67-5A02-C21C73B62E8B}"/>
              </a:ext>
            </a:extLst>
          </p:cNvPr>
          <p:cNvSpPr txBox="1"/>
          <p:nvPr/>
        </p:nvSpPr>
        <p:spPr>
          <a:xfrm>
            <a:off x="5181600" y="9381505"/>
            <a:ext cx="792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i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Dự đoán: tổng 3 góc bằng 180 độ.</a:t>
            </a:r>
            <a:endParaRPr lang="en-US" sz="4000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764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489BC7-CB23-63F6-CFB4-E060A6926D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t="7038" r="305" b="64303"/>
          <a:stretch/>
        </p:blipFill>
        <p:spPr>
          <a:xfrm>
            <a:off x="768426" y="3526677"/>
            <a:ext cx="16751147" cy="464779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EA19373-521D-E186-6082-FBA9C72EBF9A}"/>
              </a:ext>
            </a:extLst>
          </p:cNvPr>
          <p:cNvSpPr txBox="1"/>
          <p:nvPr/>
        </p:nvSpPr>
        <p:spPr>
          <a:xfrm>
            <a:off x="2035083" y="2389458"/>
            <a:ext cx="142178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+mj-lt"/>
              </a:rPr>
              <a:t>Tính</a:t>
            </a:r>
            <a:r>
              <a:rPr lang="en-US" sz="4400" dirty="0">
                <a:latin typeface="+mj-lt"/>
              </a:rPr>
              <a:t> số </a:t>
            </a:r>
            <a:r>
              <a:rPr lang="en-US" sz="4400" dirty="0" err="1">
                <a:latin typeface="+mj-lt"/>
              </a:rPr>
              <a:t>đo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các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góc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chưa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biết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trong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mỗi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trường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hợp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sau</a:t>
            </a:r>
            <a:r>
              <a:rPr lang="en-US" sz="4400" dirty="0">
                <a:latin typeface="+mj-lt"/>
              </a:rPr>
              <a:t>:</a:t>
            </a: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2374291-72E8-8FD1-3161-344C3235BFCB}"/>
              </a:ext>
            </a:extLst>
          </p:cNvPr>
          <p:cNvSpPr/>
          <p:nvPr/>
        </p:nvSpPr>
        <p:spPr>
          <a:xfrm>
            <a:off x="7244440" y="504136"/>
            <a:ext cx="3575960" cy="1462633"/>
          </a:xfrm>
          <a:prstGeom prst="ellipse">
            <a:avLst/>
          </a:prstGeom>
          <a:solidFill>
            <a:srgbClr val="E87B69"/>
          </a:solidFill>
          <a:ln>
            <a:solidFill>
              <a:srgbClr val="E87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Ví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dụ</a:t>
            </a:r>
            <a:r>
              <a:rPr lang="en-US" sz="4800" b="1" dirty="0">
                <a:latin typeface="+mj-lt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7"/>
          <a:stretch/>
        </p:blipFill>
        <p:spPr>
          <a:xfrm>
            <a:off x="6719584" y="11591873"/>
            <a:ext cx="6079909" cy="367658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44"/>
          <a:stretch/>
        </p:blipFill>
        <p:spPr>
          <a:xfrm>
            <a:off x="16078200" y="11920488"/>
            <a:ext cx="5992675" cy="3019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41DA6F4-415C-7CE7-4CA6-C5A0ACB3A8D3}"/>
                  </a:ext>
                </a:extLst>
              </p:cNvPr>
              <p:cNvSpPr txBox="1"/>
              <p:nvPr/>
            </p:nvSpPr>
            <p:spPr>
              <a:xfrm>
                <a:off x="7212707" y="2603491"/>
                <a:ext cx="10407659" cy="608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Trong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Hình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5a, ta có: </a:t>
                </a:r>
                <a:endParaRPr lang="en-US" sz="4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+70°+38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(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tổng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ba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một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Suy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ra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+108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Vậy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°−108°=72°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41DA6F4-415C-7CE7-4CA6-C5A0ACB3A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707" y="2603491"/>
                <a:ext cx="10407659" cy="6086090"/>
              </a:xfrm>
              <a:prstGeom prst="rect">
                <a:avLst/>
              </a:prstGeom>
              <a:blipFill>
                <a:blip r:embed="rId9"/>
                <a:stretch>
                  <a:fillRect l="-2343" r="-2402" b="-3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B9EB06E8-0F80-27FB-2D9F-E6FF54B5F736}"/>
              </a:ext>
            </a:extLst>
          </p:cNvPr>
          <p:cNvSpPr/>
          <p:nvPr/>
        </p:nvSpPr>
        <p:spPr>
          <a:xfrm>
            <a:off x="8464138" y="279233"/>
            <a:ext cx="2590800" cy="1503827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Giải</a:t>
            </a:r>
            <a:endParaRPr lang="en-US" sz="4800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CABDB3-A6AC-5E5D-890A-1ED89483C09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t="7038" r="61610" b="64303"/>
          <a:stretch/>
        </p:blipFill>
        <p:spPr>
          <a:xfrm>
            <a:off x="869941" y="3171272"/>
            <a:ext cx="5784774" cy="46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2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90765EE5-F77E-D399-AFC0-475E7DA58DAE}"/>
                  </a:ext>
                </a:extLst>
              </p:cNvPr>
              <p:cNvSpPr txBox="1"/>
              <p:nvPr/>
            </p:nvSpPr>
            <p:spPr>
              <a:xfrm>
                <a:off x="3695700" y="1638300"/>
                <a:ext cx="10896600" cy="619474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>
                    <a:solidFill>
                      <a:srgbClr val="002060"/>
                    </a:solidFill>
                    <a:latin typeface="+mj-lt"/>
                  </a:rPr>
                  <a:t>Nhận </a:t>
                </a:r>
                <a:r>
                  <a:rPr lang="en-US" sz="5400" b="1" dirty="0" err="1">
                    <a:solidFill>
                      <a:srgbClr val="002060"/>
                    </a:solidFill>
                    <a:latin typeface="+mj-lt"/>
                  </a:rPr>
                  <a:t>xét</a:t>
                </a:r>
                <a:endParaRPr lang="en-US" sz="5400" b="1" dirty="0">
                  <a:solidFill>
                    <a:srgbClr val="002060"/>
                  </a:solidFill>
                  <a:latin typeface="+mj-lt"/>
                </a:endParaRPr>
              </a:p>
              <a:p>
                <a:pPr algn="just" fontAlgn="base">
                  <a:lnSpc>
                    <a:spcPct val="150000"/>
                  </a:lnSpc>
                </a:pPr>
                <a:r>
                  <a:rPr lang="vi-VN" sz="4800" dirty="0">
                    <a:latin typeface="+mj-lt"/>
                  </a:rPr>
                  <a:t>Tổng hai góc nhọn trong một tam giác vuông bằng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800" dirty="0">
                    <a:latin typeface="+mj-lt"/>
                  </a:rPr>
                  <a:t>. </a:t>
                </a:r>
                <a:endParaRPr lang="en-US" sz="4800" dirty="0">
                  <a:latin typeface="+mj-lt"/>
                </a:endParaRPr>
              </a:p>
              <a:p>
                <a:pPr algn="just" fontAlgn="base">
                  <a:lnSpc>
                    <a:spcPct val="150000"/>
                  </a:lnSpc>
                </a:pPr>
                <a:r>
                  <a:rPr lang="vi-VN" sz="4800" dirty="0">
                    <a:latin typeface="+mj-lt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4800" dirty="0">
                    <a:latin typeface="+mj-lt"/>
                  </a:rPr>
                  <a:t> ở hình 6, 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vi-VN" sz="4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sz="4800" i="1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US" sz="48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90765EE5-F77E-D399-AFC0-475E7DA5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00" y="1638300"/>
                <a:ext cx="10896600" cy="619474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9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953493" y="2264244"/>
                <a:ext cx="15596412" cy="29215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tr.62)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thép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23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9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93" y="2264244"/>
                <a:ext cx="15596412" cy="2921505"/>
              </a:xfrm>
              <a:prstGeom prst="rect">
                <a:avLst/>
              </a:prstGeom>
              <a:blipFill>
                <a:blip r:embed="rId2"/>
                <a:stretch>
                  <a:fillRect l="-2149" r="-2149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9710568-FEE5-5A55-2187-F0834125D876}"/>
              </a:ext>
            </a:extLst>
          </p:cNvPr>
          <p:cNvSpPr txBox="1"/>
          <p:nvPr/>
        </p:nvSpPr>
        <p:spPr>
          <a:xfrm>
            <a:off x="5732582" y="532133"/>
            <a:ext cx="682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+mj-lt"/>
              </a:rPr>
              <a:t>VẬN DỤNG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273FBA-F0AC-0BF7-CF03-D3714005B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2" t="30883" r="29316" b="4137"/>
          <a:stretch/>
        </p:blipFill>
        <p:spPr>
          <a:xfrm>
            <a:off x="4417368" y="5502113"/>
            <a:ext cx="9453260" cy="47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1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5DC705-7491-7276-01FB-54F9F7A249C9}"/>
                  </a:ext>
                </a:extLst>
              </p:cNvPr>
              <p:cNvSpPr txBox="1"/>
              <p:nvPr/>
            </p:nvSpPr>
            <p:spPr>
              <a:xfrm>
                <a:off x="4736193" y="3162300"/>
                <a:ext cx="9653814" cy="5610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(tổng 3 góc trong tam giác)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+23°+23°=180°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180°−46°=134°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số đo góc ở đỉnh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134°</m:t>
                    </m:r>
                  </m:oMath>
                </a14:m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5DC705-7491-7276-01FB-54F9F7A24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193" y="3162300"/>
                <a:ext cx="9653814" cy="5610126"/>
              </a:xfrm>
              <a:prstGeom prst="rect">
                <a:avLst/>
              </a:prstGeom>
              <a:blipFill>
                <a:blip r:embed="rId6"/>
                <a:stretch>
                  <a:fillRect l="-2588" r="-2462" b="-4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699D9C1-7499-2201-4498-FA70C0647972}"/>
              </a:ext>
            </a:extLst>
          </p:cNvPr>
          <p:cNvSpPr/>
          <p:nvPr/>
        </p:nvSpPr>
        <p:spPr>
          <a:xfrm>
            <a:off x="8153400" y="800100"/>
            <a:ext cx="2819400" cy="1447800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Giải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9482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CE330F-4E48-4576-4A71-06149F54DF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5" t="59251" r="51688" b="4386"/>
          <a:stretch/>
        </p:blipFill>
        <p:spPr>
          <a:xfrm>
            <a:off x="11353800" y="3974854"/>
            <a:ext cx="5883726" cy="4863588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4543AC3-A924-4DA3-262B-CD994D53FDB2}"/>
              </a:ext>
            </a:extLst>
          </p:cNvPr>
          <p:cNvSpPr/>
          <p:nvPr/>
        </p:nvSpPr>
        <p:spPr>
          <a:xfrm>
            <a:off x="7924800" y="508194"/>
            <a:ext cx="2171700" cy="1295400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+mj-lt"/>
              </a:rPr>
              <a:t>Giải</a:t>
            </a:r>
            <a:endParaRPr lang="en-US" sz="48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C9C7E5-0C02-872B-821C-612FC1A50C82}"/>
                  </a:ext>
                </a:extLst>
              </p:cNvPr>
              <p:cNvSpPr txBox="1"/>
              <p:nvPr/>
            </p:nvSpPr>
            <p:spPr>
              <a:xfrm>
                <a:off x="2247900" y="2324100"/>
                <a:ext cx="13792200" cy="5973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 dây dọi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𝑂𝐼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tạo với trục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𝑂𝐸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thước chữ T một 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EOI</m:t>
                        </m:r>
                      </m:e>
                    </m:acc>
                    <m:r>
                      <a:rPr lang="vi-VN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=15°</m:t>
                    </m:r>
                  </m:oMath>
                </a14:m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𝑂𝐸𝐼</m:t>
                    </m:r>
                    <m:r>
                      <a:rPr lang="vi-VN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 tại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ta có:</a:t>
                </a:r>
                <a:endParaRPr lang="en-US" sz="40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𝐸𝑂𝐼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𝑂𝐼𝐸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=90°⇔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𝑂𝐼𝐸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=90°−15°=75°</m:t>
                    </m:r>
                  </m:oMath>
                </a14:m>
                <a:endParaRPr lang="en-US" sz="4000" i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Lại có: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𝐴𝐼𝐶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𝑂𝐼𝐸</m:t>
                        </m:r>
                      </m:e>
                    </m:acc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(2 góc đối đỉnh)</a:t>
                </a: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AIC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=75°</m:t>
                    </m:r>
                  </m:oMath>
                </a14:m>
                <a:r>
                  <a:rPr lang="en-US" sz="4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C9C7E5-0C02-872B-821C-612FC1A50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0" y="2324100"/>
                <a:ext cx="13792200" cy="5973879"/>
              </a:xfrm>
              <a:prstGeom prst="rect">
                <a:avLst/>
              </a:prstGeom>
              <a:blipFill>
                <a:blip r:embed="rId7"/>
                <a:stretch>
                  <a:fillRect l="-1592" b="-3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59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945</TotalTime>
  <Words>388</Words>
  <Application>Microsoft Office PowerPoint</Application>
  <PresentationFormat>Custom</PresentationFormat>
  <Paragraphs>38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Gill Sans MT</vt:lpstr>
      <vt:lpstr>Times New Roman</vt:lpstr>
      <vt:lpstr>Arial</vt:lpstr>
      <vt:lpstr>Cambria Math</vt:lpstr>
      <vt:lpstr>Calibri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Thảo</dc:creator>
  <cp:lastModifiedBy>Trần Bích Hà</cp:lastModifiedBy>
  <cp:revision>33</cp:revision>
  <dcterms:created xsi:type="dcterms:W3CDTF">2006-08-16T00:00:00Z</dcterms:created>
  <dcterms:modified xsi:type="dcterms:W3CDTF">2022-11-08T10:06:14Z</dcterms:modified>
  <dc:identifier>DAFOoZpgCq0</dc:identifier>
</cp:coreProperties>
</file>