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2" r:id="rId1"/>
  </p:sldMasterIdLst>
  <p:notesMasterIdLst>
    <p:notesMasterId r:id="rId16"/>
  </p:notesMasterIdLst>
  <p:sldIdLst>
    <p:sldId id="256" r:id="rId2"/>
    <p:sldId id="303" r:id="rId3"/>
    <p:sldId id="294" r:id="rId4"/>
    <p:sldId id="282" r:id="rId5"/>
    <p:sldId id="305" r:id="rId6"/>
    <p:sldId id="307" r:id="rId7"/>
    <p:sldId id="310" r:id="rId8"/>
    <p:sldId id="313" r:id="rId9"/>
    <p:sldId id="260" r:id="rId10"/>
    <p:sldId id="319" r:id="rId11"/>
    <p:sldId id="322" r:id="rId12"/>
    <p:sldId id="323" r:id="rId13"/>
    <p:sldId id="326" r:id="rId14"/>
    <p:sldId id="325" r:id="rId15"/>
  </p:sldIdLst>
  <p:sldSz cx="12192000" cy="6858000"/>
  <p:notesSz cx="6858000" cy="9144000"/>
  <p:embeddedFontLst>
    <p:embeddedFont>
      <p:font typeface="等线" panose="02010600030101010101" pitchFamily="2" charset="-122"/>
      <p:regular r:id="rId17"/>
      <p:bold r:id="rId18"/>
    </p:embeddedFont>
    <p:embeddedFont>
      <p:font typeface="Cambria Math" panose="02040503050406030204" pitchFamily="18" charset="0"/>
      <p:regular r:id="rId19"/>
    </p:embeddedFont>
    <p:embeddedFont>
      <p:font typeface="Gill Sans MT" panose="020B0502020104020203" pitchFamily="34" charset="0"/>
      <p:regular r:id="rId20"/>
      <p:bold r:id="rId21"/>
      <p:italic r:id="rId22"/>
      <p:boldItalic r:id="rId23"/>
    </p:embeddedFont>
  </p:embeddedFontLst>
  <p:custDataLst>
    <p:tags r:id="rId2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CFE"/>
    <a:srgbClr val="002060"/>
    <a:srgbClr val="728D29"/>
    <a:srgbClr val="D9E7DA"/>
    <a:srgbClr val="69C5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60" d="100"/>
          <a:sy n="60" d="100"/>
        </p:scale>
        <p:origin x="800"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FAF3EE-D51A-4C81-9FDC-1E71830D1E4A}" type="datetimeFigureOut">
              <a:rPr lang="zh-CN" altLang="en-US" smtClean="0"/>
              <a:t>2024/1/31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53BD82-BAFB-4DDD-A7E0-9D3C397FABB8}" type="slidenum">
              <a:rPr lang="zh-CN" altLang="en-US" smtClean="0"/>
              <a:t>‹#›</a:t>
            </a:fld>
            <a:endParaRPr lang="zh-CN" altLang="en-US"/>
          </a:p>
        </p:txBody>
      </p:sp>
    </p:spTree>
    <p:extLst>
      <p:ext uri="{BB962C8B-B14F-4D97-AF65-F5344CB8AC3E}">
        <p14:creationId xmlns:p14="http://schemas.microsoft.com/office/powerpoint/2010/main" val="3225536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1</a:t>
            </a:fld>
            <a:endParaRPr lang="zh-CN" altLang="en-US"/>
          </a:p>
        </p:txBody>
      </p:sp>
    </p:spTree>
    <p:extLst>
      <p:ext uri="{BB962C8B-B14F-4D97-AF65-F5344CB8AC3E}">
        <p14:creationId xmlns:p14="http://schemas.microsoft.com/office/powerpoint/2010/main" val="3623673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2</a:t>
            </a:fld>
            <a:endParaRPr lang="zh-CN" altLang="en-US"/>
          </a:p>
        </p:txBody>
      </p:sp>
    </p:spTree>
    <p:extLst>
      <p:ext uri="{BB962C8B-B14F-4D97-AF65-F5344CB8AC3E}">
        <p14:creationId xmlns:p14="http://schemas.microsoft.com/office/powerpoint/2010/main" val="3344363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3</a:t>
            </a:fld>
            <a:endParaRPr lang="zh-CN" altLang="en-US"/>
          </a:p>
        </p:txBody>
      </p:sp>
    </p:spTree>
    <p:extLst>
      <p:ext uri="{BB962C8B-B14F-4D97-AF65-F5344CB8AC3E}">
        <p14:creationId xmlns:p14="http://schemas.microsoft.com/office/powerpoint/2010/main" val="953748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4</a:t>
            </a:fld>
            <a:endParaRPr lang="zh-CN" altLang="en-US"/>
          </a:p>
        </p:txBody>
      </p:sp>
    </p:spTree>
    <p:extLst>
      <p:ext uri="{BB962C8B-B14F-4D97-AF65-F5344CB8AC3E}">
        <p14:creationId xmlns:p14="http://schemas.microsoft.com/office/powerpoint/2010/main" val="1819462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7057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9</a:t>
            </a:fld>
            <a:endParaRPr lang="zh-CN" altLang="en-US"/>
          </a:p>
        </p:txBody>
      </p:sp>
    </p:spTree>
    <p:extLst>
      <p:ext uri="{BB962C8B-B14F-4D97-AF65-F5344CB8AC3E}">
        <p14:creationId xmlns:p14="http://schemas.microsoft.com/office/powerpoint/2010/main" val="163047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81422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6055EF-3BCF-461E-A07D-F818C4041443}" type="datetimeFigureOut">
              <a:rPr lang="zh-CN" altLang="en-US" smtClean="0"/>
              <a:t>2024/1/31</a:t>
            </a:fld>
            <a:endParaRPr lang="zh-CN" altLang="en-US"/>
          </a:p>
        </p:txBody>
      </p:sp>
      <p:sp>
        <p:nvSpPr>
          <p:cNvPr id="5" name="Footer Placeholder 4"/>
          <p:cNvSpPr>
            <a:spLocks noGrp="1"/>
          </p:cNvSpPr>
          <p:nvPr>
            <p:ph type="ftr" sz="quarter" idx="11"/>
          </p:nvPr>
        </p:nvSpPr>
        <p:spPr>
          <a:xfrm>
            <a:off x="2416500" y="329307"/>
            <a:ext cx="4973915" cy="309201"/>
          </a:xfrm>
        </p:spPr>
        <p:txBody>
          <a:bodyPr/>
          <a:lstStyle/>
          <a:p>
            <a:endParaRPr lang="zh-CN" altLang="en-US"/>
          </a:p>
        </p:txBody>
      </p:sp>
      <p:sp>
        <p:nvSpPr>
          <p:cNvPr id="6" name="Slide Number Placeholder 5"/>
          <p:cNvSpPr>
            <a:spLocks noGrp="1"/>
          </p:cNvSpPr>
          <p:nvPr>
            <p:ph type="sldNum" sz="quarter" idx="12"/>
          </p:nvPr>
        </p:nvSpPr>
        <p:spPr>
          <a:xfrm>
            <a:off x="1437664" y="798973"/>
            <a:ext cx="811019" cy="503578"/>
          </a:xfrm>
        </p:spPr>
        <p:txBody>
          <a:bodyPr/>
          <a:lstStyle/>
          <a:p>
            <a:fld id="{5E570C81-8613-4F68-9EF4-80F233784E24}" type="slidenum">
              <a:rPr lang="zh-CN" altLang="en-US" smtClean="0"/>
              <a:t>‹#›</a:t>
            </a:fld>
            <a:endParaRPr lang="zh-CN" alt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90984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6055EF-3BCF-461E-A07D-F818C4041443}" type="datetimeFigureOut">
              <a:rPr lang="zh-CN" altLang="en-US" smtClean="0"/>
              <a:t>2024/1/31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E570C81-8613-4F68-9EF4-80F233784E24}" type="slidenum">
              <a:rPr lang="zh-CN" altLang="en-US" smtClean="0"/>
              <a:t>‹#›</a:t>
            </a:fld>
            <a:endParaRPr lang="zh-CN" alt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78905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6055EF-3BCF-461E-A07D-F818C4041443}" type="datetimeFigureOut">
              <a:rPr lang="zh-CN" altLang="en-US" smtClean="0"/>
              <a:t>2024/1/31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E570C81-8613-4F68-9EF4-80F233784E24}" type="slidenum">
              <a:rPr lang="zh-CN" altLang="en-US" smtClean="0"/>
              <a:t>‹#›</a:t>
            </a:fld>
            <a:endParaRPr lang="zh-CN" alt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593771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4231895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245875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56450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6055EF-3BCF-461E-A07D-F818C4041443}" type="datetimeFigureOut">
              <a:rPr lang="zh-CN" altLang="en-US" smtClean="0"/>
              <a:t>2024/1/31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E570C81-8613-4F68-9EF4-80F233784E24}" type="slidenum">
              <a:rPr lang="zh-CN" altLang="en-US" smtClean="0"/>
              <a:t>‹#›</a:t>
            </a:fld>
            <a:endParaRPr lang="zh-CN" alt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62341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6055EF-3BCF-461E-A07D-F818C4041443}" type="datetimeFigureOut">
              <a:rPr lang="zh-CN" altLang="en-US" smtClean="0"/>
              <a:t>2024/1/31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E570C81-8613-4F68-9EF4-80F233784E24}" type="slidenum">
              <a:rPr lang="zh-CN" altLang="en-US" smtClean="0"/>
              <a:t>‹#›</a:t>
            </a:fld>
            <a:endParaRPr lang="zh-CN" alt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58204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96055EF-3BCF-461E-A07D-F818C4041443}" type="datetimeFigureOut">
              <a:rPr lang="zh-CN" altLang="en-US" smtClean="0"/>
              <a:t>2024/1/31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E570C81-8613-4F68-9EF4-80F233784E24}" type="slidenum">
              <a:rPr lang="zh-CN" altLang="en-US" smtClean="0"/>
              <a:t>‹#›</a:t>
            </a:fld>
            <a:endParaRPr lang="zh-CN" alt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16762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6055EF-3BCF-461E-A07D-F818C4041443}" type="datetimeFigureOut">
              <a:rPr lang="zh-CN" altLang="en-US" smtClean="0"/>
              <a:t>2024/1/31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E570C81-8613-4F68-9EF4-80F233784E24}" type="slidenum">
              <a:rPr lang="zh-CN" altLang="en-US" smtClean="0"/>
              <a:t>‹#›</a:t>
            </a:fld>
            <a:endParaRPr lang="zh-CN" alt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49880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96055EF-3BCF-461E-A07D-F818C4041443}" type="datetimeFigureOut">
              <a:rPr lang="zh-CN" altLang="en-US" smtClean="0"/>
              <a:t>2024/1/31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E570C81-8613-4F68-9EF4-80F233784E24}" type="slidenum">
              <a:rPr lang="zh-CN" altLang="en-US" smtClean="0"/>
              <a:t>‹#›</a:t>
            </a:fld>
            <a:endParaRPr lang="zh-CN" alt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02829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6055EF-3BCF-461E-A07D-F818C4041443}" type="datetimeFigureOut">
              <a:rPr lang="zh-CN" altLang="en-US" smtClean="0"/>
              <a:t>2024/1/31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E570C81-8613-4F68-9EF4-80F233784E24}" type="slidenum">
              <a:rPr lang="zh-CN" altLang="en-US" smtClean="0"/>
              <a:t>‹#›</a:t>
            </a:fld>
            <a:endParaRPr lang="zh-CN" altLang="en-US"/>
          </a:p>
        </p:txBody>
      </p:sp>
    </p:spTree>
    <p:extLst>
      <p:ext uri="{BB962C8B-B14F-4D97-AF65-F5344CB8AC3E}">
        <p14:creationId xmlns:p14="http://schemas.microsoft.com/office/powerpoint/2010/main" val="240919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6055EF-3BCF-461E-A07D-F818C4041443}" type="datetimeFigureOut">
              <a:rPr lang="zh-CN" altLang="en-US" smtClean="0"/>
              <a:t>2024/1/31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E570C81-8613-4F68-9EF4-80F233784E24}" type="slidenum">
              <a:rPr lang="zh-CN" altLang="en-US" smtClean="0"/>
              <a:t>‹#›</a:t>
            </a:fld>
            <a:endParaRPr lang="zh-CN" alt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1814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596055EF-3BCF-461E-A07D-F818C4041443}" type="datetimeFigureOut">
              <a:rPr lang="zh-CN" altLang="en-US" smtClean="0"/>
              <a:t>2024/1/31</a:t>
            </a:fld>
            <a:endParaRPr lang="zh-CN" altLang="en-US"/>
          </a:p>
        </p:txBody>
      </p:sp>
      <p:sp>
        <p:nvSpPr>
          <p:cNvPr id="6" name="Footer Placeholder 5"/>
          <p:cNvSpPr>
            <a:spLocks noGrp="1"/>
          </p:cNvSpPr>
          <p:nvPr>
            <p:ph type="ftr" sz="quarter" idx="11"/>
          </p:nvPr>
        </p:nvSpPr>
        <p:spPr>
          <a:xfrm>
            <a:off x="1447382" y="318640"/>
            <a:ext cx="5541004" cy="320931"/>
          </a:xfrm>
        </p:spPr>
        <p:txBody>
          <a:bodyPr/>
          <a:lstStyle/>
          <a:p>
            <a:endParaRPr lang="zh-CN" altLang="en-US"/>
          </a:p>
        </p:txBody>
      </p:sp>
      <p:sp>
        <p:nvSpPr>
          <p:cNvPr id="7" name="Slide Number Placeholder 6"/>
          <p:cNvSpPr>
            <a:spLocks noGrp="1"/>
          </p:cNvSpPr>
          <p:nvPr>
            <p:ph type="sldNum" sz="quarter" idx="12"/>
          </p:nvPr>
        </p:nvSpPr>
        <p:spPr/>
        <p:txBody>
          <a:bodyPr/>
          <a:lstStyle/>
          <a:p>
            <a:fld id="{5E570C81-8613-4F68-9EF4-80F233784E24}" type="slidenum">
              <a:rPr lang="zh-CN" altLang="en-US" smtClean="0"/>
              <a:t>‹#›</a:t>
            </a:fld>
            <a:endParaRPr lang="zh-CN" alt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74057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6">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596055EF-3BCF-461E-A07D-F818C4041443}" type="datetimeFigureOut">
              <a:rPr lang="zh-CN" altLang="en-US" smtClean="0"/>
              <a:t>2024/1/31</a:t>
            </a:fld>
            <a:endParaRPr lang="zh-CN" alt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5E570C81-8613-4F68-9EF4-80F233784E24}" type="slidenum">
              <a:rPr lang="zh-CN" altLang="en-US" smtClean="0"/>
              <a:t>‹#›</a:t>
            </a:fld>
            <a:endParaRPr lang="zh-CN" alt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94154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16897" y="2343286"/>
            <a:ext cx="6885218" cy="2171428"/>
          </a:xfrm>
          <a:prstGeom prst="rect">
            <a:avLst/>
          </a:prstGeom>
          <a:noFill/>
        </p:spPr>
        <p:txBody>
          <a:bodyPr wrap="none" rtlCol="0">
            <a:spAutoFit/>
          </a:bodyPr>
          <a:lstStyle/>
          <a:p>
            <a:pPr algn="ctr">
              <a:lnSpc>
                <a:spcPct val="150000"/>
              </a:lnSpc>
            </a:pPr>
            <a:r>
              <a:rPr lang="en-US" sz="4800" b="1" dirty="0">
                <a:ln w="9525">
                  <a:solidFill>
                    <a:schemeClr val="bg1"/>
                  </a:solidFill>
                  <a:prstDash val="solid"/>
                </a:ln>
                <a:solidFill>
                  <a:schemeClr val="bg1"/>
                </a:solidFill>
                <a:latin typeface="Arial" panose="020B0604020202020204" pitchFamily="34" charset="0"/>
                <a:cs typeface="Arial" panose="020B0604020202020204" pitchFamily="34" charset="0"/>
              </a:rPr>
              <a:t>CHÀO MỪNG CÁC EM </a:t>
            </a:r>
          </a:p>
          <a:p>
            <a:pPr algn="ctr">
              <a:lnSpc>
                <a:spcPct val="150000"/>
              </a:lnSpc>
            </a:pPr>
            <a:r>
              <a:rPr lang="en-US" sz="4800" b="1" dirty="0">
                <a:ln w="9525">
                  <a:solidFill>
                    <a:schemeClr val="bg1"/>
                  </a:solidFill>
                  <a:prstDash val="solid"/>
                </a:ln>
                <a:solidFill>
                  <a:schemeClr val="bg1"/>
                </a:solidFill>
                <a:latin typeface="Arial" panose="020B0604020202020204" pitchFamily="34" charset="0"/>
                <a:cs typeface="Arial" panose="020B0604020202020204" pitchFamily="34" charset="0"/>
              </a:rPr>
              <a:t>ĐẾN VỚI TIẾT HỌC!!</a:t>
            </a:r>
          </a:p>
        </p:txBody>
      </p:sp>
      <p:pic>
        <p:nvPicPr>
          <p:cNvPr id="13" name="492849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25200" y="-1041400"/>
            <a:ext cx="609600" cy="609600"/>
          </a:xfrm>
          <a:prstGeom prst="rect">
            <a:avLst/>
          </a:prstGeom>
        </p:spPr>
      </p:pic>
    </p:spTree>
    <p:extLst>
      <p:ext uri="{BB962C8B-B14F-4D97-AF65-F5344CB8AC3E}">
        <p14:creationId xmlns:p14="http://schemas.microsoft.com/office/powerpoint/2010/main" val="2642717546"/>
      </p:ext>
    </p:extLst>
  </p:cSld>
  <p:clrMapOvr>
    <a:masterClrMapping/>
  </p:clrMapOvr>
  <p:transition spd="med">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0"/>
                                </p:stCondLst>
                                <p:childTnLst>
                                  <p:par>
                                    <p:cTn id="8" presetID="53" presetClass="entr" presetSubtype="16" fill="hold" nodeType="afterEffect">
                                      <p:stCondLst>
                                        <p:cond delay="0"/>
                                      </p:stCondLst>
                                      <p:iterate type="lt">
                                        <p:tmPct val="10000"/>
                                      </p:iterate>
                                      <p:childTnLst>
                                        <p:set>
                                          <p:cBhvr>
                                            <p:cTn id="9" dur="1" fill="hold">
                                              <p:stCondLst>
                                                <p:cond delay="0"/>
                                              </p:stCondLst>
                                            </p:cTn>
                                            <p:tgtEl>
                                              <p:spTgt spid="2">
                                                <p:txEl>
                                                  <p:pRg st="0" end="0"/>
                                                </p:txEl>
                                              </p:spTgt>
                                            </p:tgtEl>
                                            <p:attrNameLst>
                                              <p:attrName>style.visibility</p:attrName>
                                            </p:attrNameLst>
                                          </p:cBhvr>
                                          <p:to>
                                            <p:strVal val="visible"/>
                                          </p:to>
                                        </p:set>
                                        <p:anim calcmode="lin" valueType="num">
                                          <p:cBhvr>
                                            <p:cTn id="10"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1"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2" dur="500"/>
                                            <p:tgtEl>
                                              <p:spTgt spid="2">
                                                <p:txEl>
                                                  <p:pRg st="0" end="0"/>
                                                </p:txEl>
                                              </p:spTgt>
                                            </p:tgtEl>
                                          </p:cBhvr>
                                        </p:animEffect>
                                      </p:childTnLst>
                                    </p:cTn>
                                  </p:par>
                                </p:childTnLst>
                              </p:cTn>
                            </p:par>
                            <p:par>
                              <p:cTn id="13" fill="hold">
                                <p:stCondLst>
                                  <p:cond delay="1100"/>
                                </p:stCondLst>
                                <p:childTnLst>
                                  <p:par>
                                    <p:cTn id="14" presetID="53" presetClass="entr" presetSubtype="16" fill="hold" nodeType="afterEffect">
                                      <p:stCondLst>
                                        <p:cond delay="0"/>
                                      </p:stCondLst>
                                      <p:iterate type="lt">
                                        <p:tmPct val="10000"/>
                                      </p:iterate>
                                      <p:childTnLst>
                                        <p:set>
                                          <p:cBhvr>
                                            <p:cTn id="15" dur="1" fill="hold">
                                              <p:stCondLst>
                                                <p:cond delay="0"/>
                                              </p:stCondLst>
                                            </p:cTn>
                                            <p:tgtEl>
                                              <p:spTgt spid="2">
                                                <p:txEl>
                                                  <p:pRg st="1" end="1"/>
                                                </p:txEl>
                                              </p:spTgt>
                                            </p:tgtEl>
                                            <p:attrNameLst>
                                              <p:attrName>style.visibility</p:attrName>
                                            </p:attrNameLst>
                                          </p:cBhvr>
                                          <p:to>
                                            <p:strVal val="visible"/>
                                          </p:to>
                                        </p:set>
                                        <p:anim calcmode="lin" valueType="num">
                                          <p:cBhvr>
                                            <p:cTn id="16"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8"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9" repeatCount="indefinite" fill="remove" display="0">
                      <p:stCondLst>
                        <p:cond delay="indefinite"/>
                      </p:stCondLst>
                      <p:endCondLst>
                        <p:cond evt="onStopAudio" delay="0">
                          <p:tgtEl>
                            <p:sldTgt/>
                          </p:tgtEl>
                        </p:cond>
                      </p:endCondLst>
                    </p:cTn>
                    <p:tgtEl>
                      <p:spTgt spid="1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2" presetClass="entr" presetSubtype="4"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 calcmode="lin" valueType="num">
                                          <p:cBhvr additive="base">
                                            <p:cTn id="9" dur="1000" fill="hold"/>
                                            <p:tgtEl>
                                              <p:spTgt spid="18"/>
                                            </p:tgtEl>
                                            <p:attrNameLst>
                                              <p:attrName>ppt_x</p:attrName>
                                            </p:attrNameLst>
                                          </p:cBhvr>
                                          <p:tavLst>
                                            <p:tav tm="0">
                                              <p:val>
                                                <p:strVal val="#ppt_x"/>
                                              </p:val>
                                            </p:tav>
                                            <p:tav tm="100000">
                                              <p:val>
                                                <p:strVal val="#ppt_x"/>
                                              </p:val>
                                            </p:tav>
                                          </p:tavLst>
                                        </p:anim>
                                        <p:anim calcmode="lin" valueType="num">
                                          <p:cBhvr additive="base">
                                            <p:cTn id="10" dur="1000" fill="hold"/>
                                            <p:tgtEl>
                                              <p:spTgt spid="18"/>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30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iterate type="lt">
                                        <p:tmPct val="10000"/>
                                      </p:iterate>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p:cTn id="18"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
                                                <p:txEl>
                                                  <p:pRg st="0" end="0"/>
                                                </p:txEl>
                                              </p:spTgt>
                                            </p:tgtEl>
                                          </p:cBhvr>
                                        </p:animEffect>
                                      </p:childTnLst>
                                    </p:cTn>
                                  </p:par>
                                </p:childTnLst>
                              </p:cTn>
                            </p:par>
                            <p:par>
                              <p:cTn id="21" fill="hold">
                                <p:stCondLst>
                                  <p:cond delay="2100"/>
                                </p:stCondLst>
                                <p:childTnLst>
                                  <p:par>
                                    <p:cTn id="22" presetID="53" presetClass="entr" presetSubtype="16" fill="hold" nodeType="afterEffect">
                                      <p:stCondLst>
                                        <p:cond delay="0"/>
                                      </p:stCondLst>
                                      <p:iterate type="lt">
                                        <p:tmPct val="10000"/>
                                      </p:iterate>
                                      <p:childTnLst>
                                        <p:set>
                                          <p:cBhvr>
                                            <p:cTn id="23" dur="1" fill="hold">
                                              <p:stCondLst>
                                                <p:cond delay="0"/>
                                              </p:stCondLst>
                                            </p:cTn>
                                            <p:tgtEl>
                                              <p:spTgt spid="2">
                                                <p:txEl>
                                                  <p:pRg st="1" end="1"/>
                                                </p:txEl>
                                              </p:spTgt>
                                            </p:tgtEl>
                                            <p:attrNameLst>
                                              <p:attrName>style.visibility</p:attrName>
                                            </p:attrNameLst>
                                          </p:cBhvr>
                                          <p:to>
                                            <p:strVal val="visible"/>
                                          </p:to>
                                        </p:set>
                                        <p:anim calcmode="lin" valueType="num">
                                          <p:cBhvr>
                                            <p:cTn id="2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2">
                                                <p:txEl>
                                                  <p:pRg st="1" end="1"/>
                                                </p:txEl>
                                              </p:spTgt>
                                            </p:tgtEl>
                                          </p:cBhvr>
                                        </p:animEffect>
                                      </p:childTnLst>
                                    </p:cTn>
                                  </p:par>
                                </p:childTnLst>
                              </p:cTn>
                            </p:par>
                            <p:par>
                              <p:cTn id="27" fill="hold">
                                <p:stCondLst>
                                  <p:cond delay="3300"/>
                                </p:stCondLst>
                                <p:childTnLst>
                                  <p:par>
                                    <p:cTn id="28" presetID="2" presetClass="entr" presetSubtype="4"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1000" fill="hold"/>
                                            <p:tgtEl>
                                              <p:spTgt spid="24"/>
                                            </p:tgtEl>
                                            <p:attrNameLst>
                                              <p:attrName>ppt_x</p:attrName>
                                            </p:attrNameLst>
                                          </p:cBhvr>
                                          <p:tavLst>
                                            <p:tav tm="0">
                                              <p:val>
                                                <p:strVal val="#ppt_x"/>
                                              </p:val>
                                            </p:tav>
                                            <p:tav tm="100000">
                                              <p:val>
                                                <p:strVal val="#ppt_x"/>
                                              </p:val>
                                            </p:tav>
                                          </p:tavLst>
                                        </p:anim>
                                        <p:anim calcmode="lin" valueType="num">
                                          <p:cBhvr additive="base">
                                            <p:cTn id="31" dur="1000" fill="hold"/>
                                            <p:tgtEl>
                                              <p:spTgt spid="24"/>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20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1000" fill="hold"/>
                                            <p:tgtEl>
                                              <p:spTgt spid="22"/>
                                            </p:tgtEl>
                                            <p:attrNameLst>
                                              <p:attrName>ppt_x</p:attrName>
                                            </p:attrNameLst>
                                          </p:cBhvr>
                                          <p:tavLst>
                                            <p:tav tm="0">
                                              <p:val>
                                                <p:strVal val="#ppt_x"/>
                                              </p:val>
                                            </p:tav>
                                            <p:tav tm="100000">
                                              <p:val>
                                                <p:strVal val="#ppt_x"/>
                                              </p:val>
                                            </p:tav>
                                          </p:tavLst>
                                        </p:anim>
                                        <p:anim calcmode="lin" valueType="num">
                                          <p:cBhvr additive="base">
                                            <p:cTn id="35"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6" repeatCount="indefinite" fill="remove" display="0">
                      <p:stCondLst>
                        <p:cond delay="indefinite"/>
                      </p:stCondLst>
                      <p:endCondLst>
                        <p:cond evt="onStopAudio" delay="0">
                          <p:tgtEl>
                            <p:sldTgt/>
                          </p:tgtEl>
                        </p:cond>
                      </p:endCondLst>
                    </p:cTn>
                    <p:tgtEl>
                      <p:spTgt spid="13"/>
                    </p:tgtEl>
                  </p:cMediaNode>
                </p:audio>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8F847C82-D4A5-4FF3-AEFB-BE20E6B7BE11}"/>
              </a:ext>
            </a:extLst>
          </p:cNvPr>
          <p:cNvSpPr txBox="1"/>
          <p:nvPr/>
        </p:nvSpPr>
        <p:spPr>
          <a:xfrm>
            <a:off x="345948" y="245049"/>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5:</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27" name="TextBox 26">
            <a:extLst>
              <a:ext uri="{FF2B5EF4-FFF2-40B4-BE49-F238E27FC236}">
                <a16:creationId xmlns:a16="http://schemas.microsoft.com/office/drawing/2014/main" id="{E4ED3A93-6743-4F47-8CCB-905BF55F6E0B}"/>
              </a:ext>
            </a:extLst>
          </p:cNvPr>
          <p:cNvSpPr txBox="1"/>
          <p:nvPr/>
        </p:nvSpPr>
        <p:spPr>
          <a:xfrm>
            <a:off x="296831" y="989680"/>
            <a:ext cx="7760060" cy="4190314"/>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Vì</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120g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bột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đường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chiếm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40%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dưỡng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1%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dưỡng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thực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phẩm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là</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p>
          <a:p>
            <a:pPr marR="0" lvl="0" algn="ctr" defTabSz="914400" rtl="0" eaLnBrk="1" fontAlgn="auto" latinLnBrk="0" hangingPunct="1">
              <a:lnSpc>
                <a:spcPct val="150000"/>
              </a:lnSpc>
              <a:spcBef>
                <a:spcPts val="0"/>
              </a:spcBef>
              <a:spcAft>
                <a:spcPts val="0"/>
              </a:spcAft>
              <a:buClrTx/>
              <a:buSzTx/>
              <a:tabLst/>
              <a:defRPr/>
            </a:pPr>
            <a:r>
              <a:rPr lang="en-US" sz="2000" dirty="0">
                <a:solidFill>
                  <a:prstClr val="black"/>
                </a:solidFill>
                <a:latin typeface="Arial" panose="020B0604020202020204" pitchFamily="34" charset="0"/>
                <a:ea typeface="汉仪小麦体简"/>
                <a:cs typeface="Arial" panose="020B0604020202020204" pitchFamily="34" charset="0"/>
              </a:rPr>
              <a:t>120 : 40 = 3 (g)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endParaRPr lang="en-US" sz="2000" dirty="0">
              <a:solidFill>
                <a:prstClr val="black"/>
              </a:solidFill>
              <a:latin typeface="Arial" panose="020B0604020202020204" pitchFamily="34" charset="0"/>
              <a:ea typeface="汉仪小麦体简"/>
              <a:cs typeface="Arial" panose="020B0604020202020204" pitchFamily="34" charset="0"/>
            </a:endParaRPr>
          </a:p>
          <a:p>
            <a:pPr marR="0" lvl="0" algn="ctr"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đạm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thực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phẩm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là</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p>
          <a:p>
            <a:pPr marR="0" lvl="0" algn="ctr" defTabSz="914400" rtl="0" eaLnBrk="1" fontAlgn="auto" latinLnBrk="0" hangingPunct="1">
              <a:lnSpc>
                <a:spcPct val="150000"/>
              </a:lnSpc>
              <a:spcBef>
                <a:spcPts val="0"/>
              </a:spcBef>
              <a:spcAft>
                <a:spcPts val="0"/>
              </a:spcAft>
              <a:buClrTx/>
              <a:buSzTx/>
              <a:tabLst/>
              <a:defRPr/>
            </a:pPr>
            <a:r>
              <a:rPr lang="en-US" sz="2000" dirty="0">
                <a:solidFill>
                  <a:prstClr val="black"/>
                </a:solidFill>
                <a:latin typeface="Arial" panose="020B0604020202020204" pitchFamily="34" charset="0"/>
                <a:ea typeface="汉仪小麦体简"/>
                <a:cs typeface="Arial" panose="020B0604020202020204" pitchFamily="34" charset="0"/>
              </a:rPr>
              <a:t>3.45 = 135 (g)</a:t>
            </a:r>
          </a:p>
          <a:p>
            <a:pPr marR="0" lvl="0" algn="ctr"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Tương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tự</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béo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vitamin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và</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khoáng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chất</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có</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trong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loại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thực</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phẩm</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trên</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lần</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lượt</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là</a:t>
            </a:r>
            <a:r>
              <a:rPr lang="en-US" sz="2000" dirty="0">
                <a:solidFill>
                  <a:prstClr val="black"/>
                </a:solidFill>
                <a:latin typeface="Arial" panose="020B0604020202020204" pitchFamily="34" charset="0"/>
                <a:ea typeface="汉仪小麦体简"/>
                <a:cs typeface="Arial" panose="020B0604020202020204" pitchFamily="34" charset="0"/>
              </a:rPr>
              <a:t>: </a:t>
            </a:r>
          </a:p>
          <a:p>
            <a:pPr marR="0" lvl="0" algn="ctr"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3.10 = 30 (g); 3.5 = 15 (g)</a:t>
            </a:r>
          </a:p>
        </p:txBody>
      </p:sp>
      <p:pic>
        <p:nvPicPr>
          <p:cNvPr id="3" name="Picture 2">
            <a:extLst>
              <a:ext uri="{FF2B5EF4-FFF2-40B4-BE49-F238E27FC236}">
                <a16:creationId xmlns:a16="http://schemas.microsoft.com/office/drawing/2014/main" id="{64D9EA37-BA88-4192-BFB5-639D50A80F9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106008" y="844834"/>
            <a:ext cx="2695575" cy="5067300"/>
          </a:xfrm>
          <a:prstGeom prst="rect">
            <a:avLst/>
          </a:prstGeom>
        </p:spPr>
      </p:pic>
      <p:graphicFrame>
        <p:nvGraphicFramePr>
          <p:cNvPr id="6" name="Table 8">
            <a:extLst>
              <a:ext uri="{FF2B5EF4-FFF2-40B4-BE49-F238E27FC236}">
                <a16:creationId xmlns:a16="http://schemas.microsoft.com/office/drawing/2014/main" id="{2F858E56-BCF2-4AE2-85E5-08552DD65B91}"/>
              </a:ext>
            </a:extLst>
          </p:cNvPr>
          <p:cNvGraphicFramePr>
            <a:graphicFrameLocks noGrp="1"/>
          </p:cNvGraphicFramePr>
          <p:nvPr>
            <p:extLst>
              <p:ext uri="{D42A27DB-BD31-4B8C-83A1-F6EECF244321}">
                <p14:modId xmlns:p14="http://schemas.microsoft.com/office/powerpoint/2010/main" val="4168062665"/>
              </p:ext>
            </p:extLst>
          </p:nvPr>
        </p:nvGraphicFramePr>
        <p:xfrm>
          <a:off x="296831" y="5179994"/>
          <a:ext cx="7911136" cy="1771576"/>
        </p:xfrm>
        <a:graphic>
          <a:graphicData uri="http://schemas.openxmlformats.org/drawingml/2006/table">
            <a:tbl>
              <a:tblPr firstRow="1" bandRow="1">
                <a:tableStyleId>{5C22544A-7EE6-4342-B048-85BDC9FD1C3A}</a:tableStyleId>
              </a:tblPr>
              <a:tblGrid>
                <a:gridCol w="2278506">
                  <a:extLst>
                    <a:ext uri="{9D8B030D-6E8A-4147-A177-3AD203B41FA5}">
                      <a16:colId xmlns:a16="http://schemas.microsoft.com/office/drawing/2014/main" val="2789312481"/>
                    </a:ext>
                  </a:extLst>
                </a:gridCol>
                <a:gridCol w="1364105">
                  <a:extLst>
                    <a:ext uri="{9D8B030D-6E8A-4147-A177-3AD203B41FA5}">
                      <a16:colId xmlns:a16="http://schemas.microsoft.com/office/drawing/2014/main" val="1764845865"/>
                    </a:ext>
                  </a:extLst>
                </a:gridCol>
                <a:gridCol w="1289154">
                  <a:extLst>
                    <a:ext uri="{9D8B030D-6E8A-4147-A177-3AD203B41FA5}">
                      <a16:colId xmlns:a16="http://schemas.microsoft.com/office/drawing/2014/main" val="827942708"/>
                    </a:ext>
                  </a:extLst>
                </a:gridCol>
                <a:gridCol w="1214203">
                  <a:extLst>
                    <a:ext uri="{9D8B030D-6E8A-4147-A177-3AD203B41FA5}">
                      <a16:colId xmlns:a16="http://schemas.microsoft.com/office/drawing/2014/main" val="11888283"/>
                    </a:ext>
                  </a:extLst>
                </a:gridCol>
                <a:gridCol w="1765168">
                  <a:extLst>
                    <a:ext uri="{9D8B030D-6E8A-4147-A177-3AD203B41FA5}">
                      <a16:colId xmlns:a16="http://schemas.microsoft.com/office/drawing/2014/main" val="1640134190"/>
                    </a:ext>
                  </a:extLst>
                </a:gridCol>
              </a:tblGrid>
              <a:tr h="1169080">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Thành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phần</a:t>
                      </a:r>
                      <a:r>
                        <a:rPr lang="en-US" sz="2000" dirty="0">
                          <a:solidFill>
                            <a:schemeClr val="accent1">
                              <a:lumMod val="50000"/>
                            </a:schemeClr>
                          </a:solidFill>
                          <a:latin typeface="Arial" panose="020B0604020202020204" pitchFamily="34" charset="0"/>
                          <a:cs typeface="Arial" panose="020B0604020202020204" pitchFamily="34" charset="0"/>
                        </a:rPr>
                        <a:t> </a:t>
                      </a:r>
                    </a:p>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dinh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dưỡng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bột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đường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đạm</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béo</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1">
                              <a:lumMod val="50000"/>
                            </a:schemeClr>
                          </a:solidFill>
                          <a:latin typeface="Arial" panose="020B0604020202020204" pitchFamily="34" charset="0"/>
                          <a:cs typeface="Arial" panose="020B0604020202020204" pitchFamily="34" charset="0"/>
                        </a:rPr>
                        <a:t>Vitamin </a:t>
                      </a:r>
                      <a:r>
                        <a:rPr lang="en-US" sz="2000" dirty="0" err="1">
                          <a:solidFill>
                            <a:schemeClr val="accent1">
                              <a:lumMod val="50000"/>
                            </a:schemeClr>
                          </a:solidFill>
                          <a:latin typeface="Arial" panose="020B0604020202020204" pitchFamily="34" charset="0"/>
                          <a:cs typeface="Arial" panose="020B0604020202020204" pitchFamily="34" charset="0"/>
                        </a:rPr>
                        <a:t>và</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khoáng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chất</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602496">
                <a:tc>
                  <a:txBody>
                    <a:bodyPr/>
                    <a:lstStyle/>
                    <a:p>
                      <a:pPr algn="ctr">
                        <a:lnSpc>
                          <a:spcPct val="130000"/>
                        </a:lnSpc>
                      </a:pP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sp>
        <p:nvSpPr>
          <p:cNvPr id="7" name="TextBox 6">
            <a:extLst>
              <a:ext uri="{FF2B5EF4-FFF2-40B4-BE49-F238E27FC236}">
                <a16:creationId xmlns:a16="http://schemas.microsoft.com/office/drawing/2014/main" id="{96157F15-7CA4-4106-832E-B3F786632019}"/>
              </a:ext>
            </a:extLst>
          </p:cNvPr>
          <p:cNvSpPr txBox="1"/>
          <p:nvPr/>
        </p:nvSpPr>
        <p:spPr>
          <a:xfrm>
            <a:off x="2869660" y="6471138"/>
            <a:ext cx="975077"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120%</a:t>
            </a:r>
          </a:p>
        </p:txBody>
      </p:sp>
      <p:sp>
        <p:nvSpPr>
          <p:cNvPr id="8" name="TextBox 7">
            <a:extLst>
              <a:ext uri="{FF2B5EF4-FFF2-40B4-BE49-F238E27FC236}">
                <a16:creationId xmlns:a16="http://schemas.microsoft.com/office/drawing/2014/main" id="{776F9FB4-B311-4095-A181-24C75423F815}"/>
              </a:ext>
            </a:extLst>
          </p:cNvPr>
          <p:cNvSpPr txBox="1"/>
          <p:nvPr/>
        </p:nvSpPr>
        <p:spPr>
          <a:xfrm>
            <a:off x="4186241" y="6452488"/>
            <a:ext cx="975077"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135%</a:t>
            </a:r>
          </a:p>
        </p:txBody>
      </p:sp>
      <p:sp>
        <p:nvSpPr>
          <p:cNvPr id="9" name="TextBox 8">
            <a:extLst>
              <a:ext uri="{FF2B5EF4-FFF2-40B4-BE49-F238E27FC236}">
                <a16:creationId xmlns:a16="http://schemas.microsoft.com/office/drawing/2014/main" id="{56253C8D-6DBB-458D-98BA-2031E62E5EA4}"/>
              </a:ext>
            </a:extLst>
          </p:cNvPr>
          <p:cNvSpPr txBox="1"/>
          <p:nvPr/>
        </p:nvSpPr>
        <p:spPr>
          <a:xfrm>
            <a:off x="5449703" y="6471138"/>
            <a:ext cx="975077"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30%</a:t>
            </a:r>
          </a:p>
        </p:txBody>
      </p:sp>
      <p:sp>
        <p:nvSpPr>
          <p:cNvPr id="10" name="TextBox 9">
            <a:extLst>
              <a:ext uri="{FF2B5EF4-FFF2-40B4-BE49-F238E27FC236}">
                <a16:creationId xmlns:a16="http://schemas.microsoft.com/office/drawing/2014/main" id="{FD0C5FF3-F8EC-4288-ABC9-85A46CF57EF1}"/>
              </a:ext>
            </a:extLst>
          </p:cNvPr>
          <p:cNvSpPr txBox="1"/>
          <p:nvPr/>
        </p:nvSpPr>
        <p:spPr>
          <a:xfrm>
            <a:off x="6944946" y="6471138"/>
            <a:ext cx="975077"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15%</a:t>
            </a:r>
          </a:p>
        </p:txBody>
      </p:sp>
    </p:spTree>
    <p:extLst>
      <p:ext uri="{BB962C8B-B14F-4D97-AF65-F5344CB8AC3E}">
        <p14:creationId xmlns:p14="http://schemas.microsoft.com/office/powerpoint/2010/main" val="2680481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2" dur="500"/>
                                        <p:tgtEl>
                                          <p:spTgt spid="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17" dur="500"/>
                                        <p:tgtEl>
                                          <p:spTgt spid="2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22" dur="500"/>
                                        <p:tgtEl>
                                          <p:spTgt spid="2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27" dur="500"/>
                                        <p:tgtEl>
                                          <p:spTgt spid="2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7">
                                            <p:txEl>
                                              <p:pRg st="4" end="4"/>
                                            </p:txEl>
                                          </p:spTgt>
                                        </p:tgtEl>
                                        <p:attrNameLst>
                                          <p:attrName>style.visibility</p:attrName>
                                        </p:attrNameLst>
                                      </p:cBhvr>
                                      <p:to>
                                        <p:strVal val="visible"/>
                                      </p:to>
                                    </p:set>
                                    <p:animEffect transition="in" filter="randombar(horizontal)">
                                      <p:cBhvr>
                                        <p:cTn id="32" dur="500"/>
                                        <p:tgtEl>
                                          <p:spTgt spid="2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7">
                                            <p:txEl>
                                              <p:pRg st="5" end="5"/>
                                            </p:txEl>
                                          </p:spTgt>
                                        </p:tgtEl>
                                        <p:attrNameLst>
                                          <p:attrName>style.visibility</p:attrName>
                                        </p:attrNameLst>
                                      </p:cBhvr>
                                      <p:to>
                                        <p:strVal val="visible"/>
                                      </p:to>
                                    </p:set>
                                    <p:animEffect transition="in" filter="randombar(horizontal)">
                                      <p:cBhvr>
                                        <p:cTn id="37" dur="500"/>
                                        <p:tgtEl>
                                          <p:spTgt spid="27">
                                            <p:txEl>
                                              <p:pRg st="5" end="5"/>
                                            </p:txEl>
                                          </p:spTgt>
                                        </p:tgtEl>
                                      </p:cBhvr>
                                    </p:animEffect>
                                  </p:childTnLst>
                                </p:cTn>
                              </p:par>
                            </p:childTnLst>
                          </p:cTn>
                        </p:par>
                        <p:par>
                          <p:cTn id="38" fill="hold">
                            <p:stCondLst>
                              <p:cond delay="500"/>
                            </p:stCondLst>
                            <p:childTnLst>
                              <p:par>
                                <p:cTn id="39" presetID="14" presetClass="entr" presetSubtype="10"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randombar(horizontal)">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ppt_x"/>
                                          </p:val>
                                        </p:tav>
                                        <p:tav tm="100000">
                                          <p:val>
                                            <p:strVal val="#ppt_x"/>
                                          </p:val>
                                        </p:tav>
                                      </p:tavLst>
                                    </p:anim>
                                    <p:anim calcmode="lin" valueType="num">
                                      <p:cBhvr additive="base">
                                        <p:cTn id="4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500" fill="hold"/>
                                        <p:tgtEl>
                                          <p:spTgt spid="8"/>
                                        </p:tgtEl>
                                        <p:attrNameLst>
                                          <p:attrName>ppt_x</p:attrName>
                                        </p:attrNameLst>
                                      </p:cBhvr>
                                      <p:tavLst>
                                        <p:tav tm="0">
                                          <p:val>
                                            <p:strVal val="#ppt_x"/>
                                          </p:val>
                                        </p:tav>
                                        <p:tav tm="100000">
                                          <p:val>
                                            <p:strVal val="#ppt_x"/>
                                          </p:val>
                                        </p:tav>
                                      </p:tavLst>
                                    </p:anim>
                                    <p:anim calcmode="lin" valueType="num">
                                      <p:cBhvr additive="base">
                                        <p:cTn id="5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additive="base">
                                        <p:cTn id="58" dur="500" fill="hold"/>
                                        <p:tgtEl>
                                          <p:spTgt spid="9"/>
                                        </p:tgtEl>
                                        <p:attrNameLst>
                                          <p:attrName>ppt_x</p:attrName>
                                        </p:attrNameLst>
                                      </p:cBhvr>
                                      <p:tavLst>
                                        <p:tav tm="0">
                                          <p:val>
                                            <p:strVal val="#ppt_x"/>
                                          </p:val>
                                        </p:tav>
                                        <p:tav tm="100000">
                                          <p:val>
                                            <p:strVal val="#ppt_x"/>
                                          </p:val>
                                        </p:tav>
                                      </p:tavLst>
                                    </p:anim>
                                    <p:anim calcmode="lin" valueType="num">
                                      <p:cBhvr additive="base">
                                        <p:cTn id="5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additive="base">
                                        <p:cTn id="64" dur="500" fill="hold"/>
                                        <p:tgtEl>
                                          <p:spTgt spid="10"/>
                                        </p:tgtEl>
                                        <p:attrNameLst>
                                          <p:attrName>ppt_x</p:attrName>
                                        </p:attrNameLst>
                                      </p:cBhvr>
                                      <p:tavLst>
                                        <p:tav tm="0">
                                          <p:val>
                                            <p:strVal val="#ppt_x"/>
                                          </p:val>
                                        </p:tav>
                                        <p:tav tm="100000">
                                          <p:val>
                                            <p:strVal val="#ppt_x"/>
                                          </p:val>
                                        </p:tav>
                                      </p:tavLst>
                                    </p:anim>
                                    <p:anim calcmode="lin" valueType="num">
                                      <p:cBhvr additive="base">
                                        <p:cTn id="6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uiExpand="1" build="p"/>
      <p:bldP spid="7"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73011" y="1501437"/>
            <a:ext cx="6067769" cy="1319134"/>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333333"/>
                </a:solidFill>
                <a:effectLst/>
                <a:uLnTx/>
                <a:uFillTx/>
                <a:latin typeface="Arial" panose="020B0604020202020204" pitchFamily="34" charset="0"/>
                <a:ea typeface="汉仪小麦体简"/>
                <a:cs typeface="Arial" panose="020B0604020202020204" pitchFamily="34" charset="0"/>
              </a:rPr>
              <a:t>Bài</a:t>
            </a:r>
            <a:r>
              <a:rPr kumimoji="0" lang="en-US" sz="22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1.</a:t>
            </a:r>
          </a:p>
          <a:p>
            <a:pPr algn="just">
              <a:lnSpc>
                <a:spcPct val="130000"/>
              </a:lnSpc>
            </a:pPr>
            <a:r>
              <a:rPr lang="vi-VN" sz="2200" i="1" dirty="0">
                <a:solidFill>
                  <a:srgbClr val="333333"/>
                </a:solidFill>
                <a:latin typeface="Arial" panose="020B0604020202020204" pitchFamily="34" charset="0"/>
                <a:cs typeface="Arial" panose="020B0604020202020204" pitchFamily="34" charset="0"/>
              </a:rPr>
              <a:t>a) Lĩnh vực nào chiếm tỉ lệ lớn nhất trong việc tạo ra khí nhà kính ở Việt Nam vào năm 2020?</a:t>
            </a:r>
            <a:endParaRPr kumimoji="0" lang="en-US" sz="2200" b="1" i="1"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endParaRPr kumimoji="0" lang="en-US" sz="22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endParaRPr>
          </a:p>
        </p:txBody>
      </p:sp>
      <p:pic>
        <p:nvPicPr>
          <p:cNvPr id="4" name="Picture 3">
            <a:extLst>
              <a:ext uri="{FF2B5EF4-FFF2-40B4-BE49-F238E27FC236}">
                <a16:creationId xmlns:a16="http://schemas.microsoft.com/office/drawing/2014/main" id="{DAF4719A-CDCE-49A2-A0B7-AA4E48BF7B7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955280" y="1345694"/>
            <a:ext cx="4063709" cy="5717847"/>
          </a:xfrm>
          <a:prstGeom prst="rect">
            <a:avLst/>
          </a:prstGeom>
        </p:spPr>
      </p:pic>
      <p:sp>
        <p:nvSpPr>
          <p:cNvPr id="2" name="TextBox 1">
            <a:extLst>
              <a:ext uri="{FF2B5EF4-FFF2-40B4-BE49-F238E27FC236}">
                <a16:creationId xmlns:a16="http://schemas.microsoft.com/office/drawing/2014/main" id="{EB65C5B8-D2DC-4792-9F50-127C2882A05C}"/>
              </a:ext>
            </a:extLst>
          </p:cNvPr>
          <p:cNvSpPr txBox="1"/>
          <p:nvPr/>
        </p:nvSpPr>
        <p:spPr>
          <a:xfrm>
            <a:off x="2664750" y="400347"/>
            <a:ext cx="5290529" cy="430887"/>
          </a:xfrm>
          <a:prstGeom prst="rect">
            <a:avLst/>
          </a:prstGeom>
          <a:noFill/>
        </p:spPr>
        <p:txBody>
          <a:bodyPr wrap="square" rtlCol="0">
            <a:spAutoFit/>
          </a:bodyPr>
          <a:lstStyle/>
          <a:p>
            <a:r>
              <a:rPr lang="en-US" sz="2200" b="1" u="sng" dirty="0">
                <a:solidFill>
                  <a:srgbClr val="C00000"/>
                </a:solidFill>
                <a:latin typeface="Arial" panose="020B0604020202020204" pitchFamily="34" charset="0"/>
                <a:cs typeface="Arial" panose="020B0604020202020204" pitchFamily="34" charset="0"/>
              </a:rPr>
              <a:t>III. LUYỆN TẬP – VẬN DỤNG</a:t>
            </a:r>
          </a:p>
        </p:txBody>
      </p:sp>
      <p:sp>
        <p:nvSpPr>
          <p:cNvPr id="5" name="Rectangle 4">
            <a:extLst>
              <a:ext uri="{FF2B5EF4-FFF2-40B4-BE49-F238E27FC236}">
                <a16:creationId xmlns:a16="http://schemas.microsoft.com/office/drawing/2014/main" id="{BADD7B2B-F4DB-49AC-B2AF-1764688CFBA5}"/>
              </a:ext>
            </a:extLst>
          </p:cNvPr>
          <p:cNvSpPr/>
          <p:nvPr/>
        </p:nvSpPr>
        <p:spPr>
          <a:xfrm>
            <a:off x="173011" y="3784084"/>
            <a:ext cx="7690829" cy="18440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600"/>
              </a:spcAft>
            </a:pP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Từ</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biểu</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đồ</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hình</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quạt</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tròn</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ta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thấy</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5,71 &lt; 12,51 &lt; 81,78 (%)</a:t>
            </a:r>
          </a:p>
          <a:p>
            <a:pPr marL="0" marR="0" algn="just">
              <a:lnSpc>
                <a:spcPct val="150000"/>
              </a:lnSpc>
              <a:spcBef>
                <a:spcPts val="0"/>
              </a:spcBef>
              <a:spcAft>
                <a:spcPts val="600"/>
              </a:spcAft>
            </a:pP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Vậy</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lĩnh</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vực</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năng</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lượng</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chiếm</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tỉ</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lệ</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lớn</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nhất</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(81,78%)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trong</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việc</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tạo</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ra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khí</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nhà</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kính</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ở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Việt</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Nam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vào</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năm</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2020.</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tx1"/>
                </a:solidFill>
                <a:effectLst/>
                <a:uLnTx/>
                <a:uFillTx/>
                <a:latin typeface="Arial" panose="020B0604020202020204" pitchFamily="34" charset="0"/>
                <a:ea typeface="汉仪小麦体简"/>
                <a:cs typeface="Arial" panose="020B0604020202020204" pitchFamily="34" charset="0"/>
              </a:rPr>
              <a:t> </a:t>
            </a:r>
            <a:endParaRPr kumimoji="0" lang="en-US" sz="2200" b="0" i="0" u="none" strike="noStrike" kern="1200" cap="none" spc="0" normalizeH="0" baseline="0" noProof="0" dirty="0">
              <a:ln>
                <a:noFill/>
              </a:ln>
              <a:solidFill>
                <a:schemeClr val="tx1"/>
              </a:solidFill>
              <a:effectLst/>
              <a:uLnTx/>
              <a:uFillTx/>
              <a:latin typeface="Arial" panose="020B0604020202020204" pitchFamily="34" charset="0"/>
              <a:ea typeface="汉仪小麦体简"/>
              <a:cs typeface="Arial" panose="020B0604020202020204" pitchFamily="34" charset="0"/>
            </a:endParaRPr>
          </a:p>
        </p:txBody>
      </p:sp>
    </p:spTree>
    <p:extLst>
      <p:ext uri="{BB962C8B-B14F-4D97-AF65-F5344CB8AC3E}">
        <p14:creationId xmlns:p14="http://schemas.microsoft.com/office/powerpoint/2010/main" val="645140410"/>
      </p:ext>
    </p:extLst>
  </p:cSld>
  <p:clrMapOvr>
    <a:masterClrMapping/>
  </p:clrMapOvr>
  <mc:AlternateContent xmlns:mc="http://schemas.openxmlformats.org/markup-compatibility/2006" xmlns:p159="http://schemas.microsoft.com/office/powerpoint/2015/09/main">
    <mc:Choice Requires="p159">
      <p:transition spd="med">
        <p159:morph option="byCha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bg/>
                                          </p:spTgt>
                                        </p:tgtEl>
                                        <p:attrNameLst>
                                          <p:attrName>style.visibility</p:attrName>
                                        </p:attrNameLst>
                                      </p:cBhvr>
                                      <p:to>
                                        <p:strVal val="visible"/>
                                      </p:to>
                                    </p:set>
                                    <p:anim calcmode="lin" valueType="num">
                                      <p:cBhvr additive="base">
                                        <p:cTn id="21" dur="500" fill="hold"/>
                                        <p:tgtEl>
                                          <p:spTgt spid="5">
                                            <p:bg/>
                                          </p:spTgt>
                                        </p:tgtEl>
                                        <p:attrNameLst>
                                          <p:attrName>ppt_x</p:attrName>
                                        </p:attrNameLst>
                                      </p:cBhvr>
                                      <p:tavLst>
                                        <p:tav tm="0">
                                          <p:val>
                                            <p:strVal val="#ppt_x"/>
                                          </p:val>
                                        </p:tav>
                                        <p:tav tm="100000">
                                          <p:val>
                                            <p:strVal val="#ppt_x"/>
                                          </p:val>
                                        </p:tav>
                                      </p:tavLst>
                                    </p:anim>
                                    <p:anim calcmode="lin" valueType="num">
                                      <p:cBhvr additive="base">
                                        <p:cTn id="22"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 calcmode="lin" valueType="num">
                                      <p:cBhvr additive="base">
                                        <p:cTn id="3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anim calcmode="lin" valueType="num">
                                      <p:cBhvr additive="base">
                                        <p:cTn id="3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73011" y="281545"/>
            <a:ext cx="8724275" cy="2216665"/>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333333"/>
                </a:solidFill>
                <a:effectLst/>
                <a:uLnTx/>
                <a:uFillTx/>
                <a:latin typeface="Arial" panose="020B0604020202020204" pitchFamily="34" charset="0"/>
                <a:ea typeface="汉仪小麦体简"/>
                <a:cs typeface="Arial" panose="020B0604020202020204" pitchFamily="34" charset="0"/>
              </a:rPr>
              <a:t>Bài</a:t>
            </a:r>
            <a:r>
              <a:rPr kumimoji="0" lang="en-US" sz="22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1.</a:t>
            </a:r>
          </a:p>
          <a:p>
            <a:pPr algn="just">
              <a:lnSpc>
                <a:spcPct val="130000"/>
              </a:lnSpc>
            </a:pPr>
            <a:r>
              <a:rPr lang="vi-VN" b="0" i="0" dirty="0">
                <a:solidFill>
                  <a:srgbClr val="000000"/>
                </a:solidFill>
                <a:effectLst/>
                <a:latin typeface="Arial" panose="020B0604020202020204" pitchFamily="34" charset="0"/>
              </a:rPr>
              <a:t>b) Tính lượng khí nhà kính được tạo ra ở từng lĩnh vực của Việt Nam vào năm 2020. Biết rằng tổng lượng phát thải khí nhà kính trong ba lĩnh vực trên của Việt Nam vào năm 2020 là 466 triệu tấn khí carbonic tương đương (tức là những khí nhà kính khác đều được quy đổi về khí carbonic khi tính khối lượng).</a:t>
            </a:r>
            <a:r>
              <a:rPr kumimoji="0" lang="en-US"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endParaRPr kumimoji="0" lang="en-US"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endParaRPr>
          </a:p>
        </p:txBody>
      </p:sp>
      <p:pic>
        <p:nvPicPr>
          <p:cNvPr id="4" name="Picture 3">
            <a:extLst>
              <a:ext uri="{FF2B5EF4-FFF2-40B4-BE49-F238E27FC236}">
                <a16:creationId xmlns:a16="http://schemas.microsoft.com/office/drawing/2014/main" id="{DAF4719A-CDCE-49A2-A0B7-AA4E48BF7B7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47189" y="1693346"/>
            <a:ext cx="2971800" cy="4181475"/>
          </a:xfrm>
          <a:prstGeom prst="rect">
            <a:avLst/>
          </a:prstGeom>
        </p:spPr>
      </p:pic>
      <p:sp>
        <p:nvSpPr>
          <p:cNvPr id="2" name="TextBox 1">
            <a:extLst>
              <a:ext uri="{FF2B5EF4-FFF2-40B4-BE49-F238E27FC236}">
                <a16:creationId xmlns:a16="http://schemas.microsoft.com/office/drawing/2014/main" id="{EB65C5B8-D2DC-4792-9F50-127C2882A05C}"/>
              </a:ext>
            </a:extLst>
          </p:cNvPr>
          <p:cNvSpPr txBox="1"/>
          <p:nvPr/>
        </p:nvSpPr>
        <p:spPr>
          <a:xfrm>
            <a:off x="173011" y="2585502"/>
            <a:ext cx="1713876" cy="430887"/>
          </a:xfrm>
          <a:prstGeom prst="rect">
            <a:avLst/>
          </a:prstGeom>
          <a:noFill/>
        </p:spPr>
        <p:txBody>
          <a:bodyPr wrap="square" rtlCol="0">
            <a:spAutoFit/>
          </a:bodyPr>
          <a:lstStyle/>
          <a:p>
            <a:r>
              <a:rPr lang="en-US" sz="2200" b="1" u="sng" dirty="0" err="1">
                <a:solidFill>
                  <a:srgbClr val="C00000"/>
                </a:solidFill>
                <a:latin typeface="Arial" panose="020B0604020202020204" pitchFamily="34" charset="0"/>
                <a:cs typeface="Arial" panose="020B0604020202020204" pitchFamily="34" charset="0"/>
              </a:rPr>
              <a:t>Kết</a:t>
            </a:r>
            <a:r>
              <a:rPr lang="en-US" sz="2200" b="1" u="sng" dirty="0">
                <a:solidFill>
                  <a:srgbClr val="C00000"/>
                </a:solidFill>
                <a:latin typeface="Arial" panose="020B0604020202020204" pitchFamily="34" charset="0"/>
                <a:cs typeface="Arial" panose="020B0604020202020204" pitchFamily="34" charset="0"/>
              </a:rPr>
              <a:t> </a:t>
            </a:r>
            <a:r>
              <a:rPr lang="en-US" sz="2200" b="1" u="sng" dirty="0" err="1">
                <a:solidFill>
                  <a:srgbClr val="C00000"/>
                </a:solidFill>
                <a:latin typeface="Arial" panose="020B0604020202020204" pitchFamily="34" charset="0"/>
                <a:cs typeface="Arial" panose="020B0604020202020204" pitchFamily="34" charset="0"/>
              </a:rPr>
              <a:t>quả</a:t>
            </a:r>
            <a:r>
              <a:rPr lang="en-US" sz="2200" b="1" u="sng" dirty="0">
                <a:solidFill>
                  <a:srgbClr val="C00000"/>
                </a:solidFill>
                <a:latin typeface="Arial" panose="020B0604020202020204" pitchFamily="34" charset="0"/>
                <a:cs typeface="Arial" panose="020B0604020202020204" pitchFamily="34" charset="0"/>
              </a:rPr>
              <a:t>:</a:t>
            </a:r>
          </a:p>
        </p:txBody>
      </p:sp>
      <p:sp>
        <p:nvSpPr>
          <p:cNvPr id="5" name="Rectangle 4">
            <a:extLst>
              <a:ext uri="{FF2B5EF4-FFF2-40B4-BE49-F238E27FC236}">
                <a16:creationId xmlns:a16="http://schemas.microsoft.com/office/drawing/2014/main" id="{BADD7B2B-F4DB-49AC-B2AF-1764688CFBA5}"/>
              </a:ext>
            </a:extLst>
          </p:cNvPr>
          <p:cNvSpPr/>
          <p:nvPr/>
        </p:nvSpPr>
        <p:spPr>
          <a:xfrm>
            <a:off x="173011" y="3784084"/>
            <a:ext cx="8266451" cy="18440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vi-VN" sz="2000" dirty="0">
                <a:solidFill>
                  <a:schemeClr val="tx1"/>
                </a:solidFill>
              </a:rPr>
              <a:t>b) Lượng khí nhà kính được tạo ra ở lĩnh vực Nông nghiệp là:</a:t>
            </a:r>
          </a:p>
          <a:p>
            <a:pPr>
              <a:spcBef>
                <a:spcPts val="600"/>
              </a:spcBef>
              <a:spcAft>
                <a:spcPts val="600"/>
              </a:spcAft>
            </a:pPr>
            <a:r>
              <a:rPr lang="vi-VN" sz="2000" dirty="0">
                <a:solidFill>
                  <a:schemeClr val="tx1"/>
                </a:solidFill>
              </a:rPr>
              <a:t>466.12,51%</a:t>
            </a:r>
            <a:r>
              <a:rPr lang="en-US" sz="2000" dirty="0">
                <a:solidFill>
                  <a:schemeClr val="tx1"/>
                </a:solidFill>
              </a:rPr>
              <a:t> </a:t>
            </a:r>
            <a:r>
              <a:rPr lang="vi-VN" sz="2000" dirty="0">
                <a:solidFill>
                  <a:schemeClr val="tx1"/>
                </a:solidFill>
              </a:rPr>
              <a:t>=</a:t>
            </a:r>
            <a:r>
              <a:rPr lang="en-US" sz="2000" dirty="0">
                <a:solidFill>
                  <a:schemeClr val="tx1"/>
                </a:solidFill>
              </a:rPr>
              <a:t> </a:t>
            </a:r>
            <a:r>
              <a:rPr lang="vi-VN" sz="2000" dirty="0">
                <a:solidFill>
                  <a:schemeClr val="tx1"/>
                </a:solidFill>
              </a:rPr>
              <a:t>58,2966 (triệu tấn khí carbonic tương đương).</a:t>
            </a:r>
          </a:p>
          <a:p>
            <a:pPr>
              <a:spcBef>
                <a:spcPts val="600"/>
              </a:spcBef>
              <a:spcAft>
                <a:spcPts val="600"/>
              </a:spcAft>
            </a:pPr>
            <a:r>
              <a:rPr lang="vi-VN" sz="2000" dirty="0">
                <a:solidFill>
                  <a:schemeClr val="tx1"/>
                </a:solidFill>
              </a:rPr>
              <a:t>Lượng khí nhà kính được tạo ra ở lĩnh vực Năng lượng là:</a:t>
            </a:r>
          </a:p>
          <a:p>
            <a:pPr>
              <a:spcBef>
                <a:spcPts val="600"/>
              </a:spcBef>
              <a:spcAft>
                <a:spcPts val="600"/>
              </a:spcAft>
            </a:pPr>
            <a:r>
              <a:rPr lang="vi-VN" sz="2000" dirty="0">
                <a:solidFill>
                  <a:schemeClr val="tx1"/>
                </a:solidFill>
              </a:rPr>
              <a:t>466.81,78%</a:t>
            </a:r>
            <a:r>
              <a:rPr lang="en-US" sz="2000" dirty="0">
                <a:solidFill>
                  <a:schemeClr val="tx1"/>
                </a:solidFill>
              </a:rPr>
              <a:t> </a:t>
            </a:r>
            <a:r>
              <a:rPr lang="vi-VN" sz="2000" dirty="0">
                <a:solidFill>
                  <a:schemeClr val="tx1"/>
                </a:solidFill>
              </a:rPr>
              <a:t>=</a:t>
            </a:r>
            <a:r>
              <a:rPr lang="en-US" sz="2000" dirty="0">
                <a:solidFill>
                  <a:schemeClr val="tx1"/>
                </a:solidFill>
              </a:rPr>
              <a:t> </a:t>
            </a:r>
            <a:r>
              <a:rPr lang="vi-VN" sz="2000" dirty="0">
                <a:solidFill>
                  <a:schemeClr val="tx1"/>
                </a:solidFill>
              </a:rPr>
              <a:t>381,0948 (triệu tấn khí carbonic tương đương).</a:t>
            </a:r>
          </a:p>
          <a:p>
            <a:pPr>
              <a:spcBef>
                <a:spcPts val="600"/>
              </a:spcBef>
              <a:spcAft>
                <a:spcPts val="600"/>
              </a:spcAft>
            </a:pPr>
            <a:r>
              <a:rPr lang="vi-VN" sz="2000" dirty="0">
                <a:solidFill>
                  <a:schemeClr val="tx1"/>
                </a:solidFill>
              </a:rPr>
              <a:t>Lượng khí nhà kính được tạo ra ở lĩnh vực Chất thải là:</a:t>
            </a:r>
          </a:p>
          <a:p>
            <a:pPr>
              <a:spcBef>
                <a:spcPts val="600"/>
              </a:spcBef>
              <a:spcAft>
                <a:spcPts val="600"/>
              </a:spcAft>
            </a:pPr>
            <a:r>
              <a:rPr lang="vi-VN" sz="2000" dirty="0">
                <a:solidFill>
                  <a:schemeClr val="tx1"/>
                </a:solidFill>
              </a:rPr>
              <a:t>466.5,71%</a:t>
            </a:r>
            <a:r>
              <a:rPr lang="en-US" sz="2000" dirty="0">
                <a:solidFill>
                  <a:schemeClr val="tx1"/>
                </a:solidFill>
              </a:rPr>
              <a:t> </a:t>
            </a:r>
            <a:r>
              <a:rPr lang="vi-VN" sz="2000" dirty="0">
                <a:solidFill>
                  <a:schemeClr val="tx1"/>
                </a:solidFill>
              </a:rPr>
              <a:t>=</a:t>
            </a:r>
            <a:r>
              <a:rPr lang="en-US" sz="2000" dirty="0">
                <a:solidFill>
                  <a:schemeClr val="tx1"/>
                </a:solidFill>
              </a:rPr>
              <a:t> </a:t>
            </a:r>
            <a:r>
              <a:rPr lang="vi-VN" sz="2000" dirty="0">
                <a:solidFill>
                  <a:schemeClr val="tx1"/>
                </a:solidFill>
              </a:rPr>
              <a:t>26,6086 (triệu tấn khí carbonic tương đương).</a:t>
            </a:r>
          </a:p>
          <a:p>
            <a:pPr marL="0" marR="0" lvl="0" indent="0" algn="just" defTabSz="914400" rtl="0" eaLnBrk="1" fontAlgn="auto" latinLnBrk="0" hangingPunct="1">
              <a:lnSpc>
                <a:spcPct val="13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Arial" panose="020B0604020202020204" pitchFamily="34" charset="0"/>
                <a:ea typeface="汉仪小麦体简"/>
                <a:cs typeface="Arial" panose="020B0604020202020204" pitchFamily="34" charset="0"/>
              </a:rPr>
              <a:t> </a:t>
            </a:r>
            <a:endParaRPr kumimoji="0" lang="en-US" sz="2000" b="0" i="0" u="none" strike="noStrike" kern="1200" cap="none" spc="0" normalizeH="0" baseline="0" noProof="0" dirty="0">
              <a:ln>
                <a:noFill/>
              </a:ln>
              <a:solidFill>
                <a:schemeClr val="tx1"/>
              </a:solidFill>
              <a:effectLst/>
              <a:uLnTx/>
              <a:uFillTx/>
              <a:latin typeface="Arial" panose="020B0604020202020204" pitchFamily="34" charset="0"/>
              <a:ea typeface="汉仪小麦体简"/>
              <a:cs typeface="Arial" panose="020B0604020202020204" pitchFamily="34" charset="0"/>
            </a:endParaRPr>
          </a:p>
        </p:txBody>
      </p:sp>
    </p:spTree>
    <p:extLst>
      <p:ext uri="{BB962C8B-B14F-4D97-AF65-F5344CB8AC3E}">
        <p14:creationId xmlns:p14="http://schemas.microsoft.com/office/powerpoint/2010/main" val="213320138"/>
      </p:ext>
    </p:extLst>
  </p:cSld>
  <p:clrMapOvr>
    <a:masterClrMapping/>
  </p:clrMapOvr>
  <mc:AlternateContent xmlns:mc="http://schemas.openxmlformats.org/markup-compatibility/2006" xmlns:p159="http://schemas.microsoft.com/office/powerpoint/2015/09/main">
    <mc:Choice Requires="p159">
      <p:transition spd="med">
        <p159:morph option="byCha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additive="base">
                                        <p:cTn id="3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 calcmode="lin" valueType="num">
                                      <p:cBhvr additive="base">
                                        <p:cTn id="36"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additive="base">
                                        <p:cTn id="42"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5">
                                            <p:txEl>
                                              <p:pRg st="6" end="6"/>
                                            </p:txEl>
                                          </p:spTgt>
                                        </p:tgtEl>
                                        <p:attrNameLst>
                                          <p:attrName>style.visibility</p:attrName>
                                        </p:attrNameLst>
                                      </p:cBhvr>
                                      <p:to>
                                        <p:strVal val="visible"/>
                                      </p:to>
                                    </p:set>
                                    <p:anim calcmode="lin" valueType="num">
                                      <p:cBhvr additive="base">
                                        <p:cTn id="48"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6E5596-349B-208D-43D2-00F57292EBDC}"/>
              </a:ext>
            </a:extLst>
          </p:cNvPr>
          <p:cNvSpPr txBox="1"/>
          <p:nvPr/>
        </p:nvSpPr>
        <p:spPr>
          <a:xfrm>
            <a:off x="1807501" y="365760"/>
            <a:ext cx="1713876" cy="430887"/>
          </a:xfrm>
          <a:prstGeom prst="rect">
            <a:avLst/>
          </a:prstGeom>
          <a:noFill/>
        </p:spPr>
        <p:txBody>
          <a:bodyPr wrap="square" rtlCol="0">
            <a:spAutoFit/>
          </a:bodyPr>
          <a:lstStyle/>
          <a:p>
            <a:r>
              <a:rPr lang="en-US" sz="2200" b="1" u="sng" dirty="0" err="1">
                <a:solidFill>
                  <a:srgbClr val="C00000"/>
                </a:solidFill>
                <a:latin typeface="Arial" panose="020B0604020202020204" pitchFamily="34" charset="0"/>
                <a:cs typeface="Arial" panose="020B0604020202020204" pitchFamily="34" charset="0"/>
              </a:rPr>
              <a:t>Bài</a:t>
            </a:r>
            <a:r>
              <a:rPr lang="en-US" sz="2200" b="1" u="sng" dirty="0">
                <a:solidFill>
                  <a:srgbClr val="C00000"/>
                </a:solidFill>
                <a:latin typeface="Arial" panose="020B0604020202020204" pitchFamily="34" charset="0"/>
                <a:cs typeface="Arial" panose="020B0604020202020204" pitchFamily="34" charset="0"/>
              </a:rPr>
              <a:t> 2</a:t>
            </a:r>
          </a:p>
        </p:txBody>
      </p:sp>
      <p:pic>
        <p:nvPicPr>
          <p:cNvPr id="2050" name="Picture 2" descr="Tổng lượng khí nhà kính đến từ các hoạt động và lĩnh vực kinh doanh ở Singapore">
            <a:extLst>
              <a:ext uri="{FF2B5EF4-FFF2-40B4-BE49-F238E27FC236}">
                <a16:creationId xmlns:a16="http://schemas.microsoft.com/office/drawing/2014/main" id="{0BB641C4-8DF3-D1F7-4758-57C152366A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0" y="44239"/>
            <a:ext cx="6412231" cy="6813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63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ính khối lượng xuất khẩu mỗi loại gạo: gạo trắng, gạo thơm, gạo nếp của Việt Nam trong năm 2020">
            <a:extLst>
              <a:ext uri="{FF2B5EF4-FFF2-40B4-BE49-F238E27FC236}">
                <a16:creationId xmlns:a16="http://schemas.microsoft.com/office/drawing/2014/main" id="{2A789976-93A8-41F7-0C68-F77930FDFD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7510" y="168241"/>
            <a:ext cx="5849303" cy="56648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A3BE1CB-7801-51BF-EFDE-8DA61E09F5B6}"/>
              </a:ext>
            </a:extLst>
          </p:cNvPr>
          <p:cNvSpPr txBox="1"/>
          <p:nvPr/>
        </p:nvSpPr>
        <p:spPr>
          <a:xfrm>
            <a:off x="1807501" y="365760"/>
            <a:ext cx="1713876" cy="430887"/>
          </a:xfrm>
          <a:prstGeom prst="rect">
            <a:avLst/>
          </a:prstGeom>
          <a:noFill/>
        </p:spPr>
        <p:txBody>
          <a:bodyPr wrap="square" rtlCol="0">
            <a:spAutoFit/>
          </a:bodyPr>
          <a:lstStyle/>
          <a:p>
            <a:r>
              <a:rPr lang="en-US" sz="2200" b="1" u="sng" dirty="0" err="1">
                <a:solidFill>
                  <a:srgbClr val="C00000"/>
                </a:solidFill>
                <a:latin typeface="Arial" panose="020B0604020202020204" pitchFamily="34" charset="0"/>
                <a:cs typeface="Arial" panose="020B0604020202020204" pitchFamily="34" charset="0"/>
              </a:rPr>
              <a:t>Bài</a:t>
            </a:r>
            <a:r>
              <a:rPr lang="en-US" sz="2200" b="1" u="sng" dirty="0">
                <a:solidFill>
                  <a:srgbClr val="C00000"/>
                </a:solidFill>
                <a:latin typeface="Arial" panose="020B0604020202020204" pitchFamily="34" charset="0"/>
                <a:cs typeface="Arial" panose="020B0604020202020204" pitchFamily="34" charset="0"/>
              </a:rPr>
              <a:t> 3</a:t>
            </a:r>
          </a:p>
        </p:txBody>
      </p:sp>
    </p:spTree>
    <p:extLst>
      <p:ext uri="{BB962C8B-B14F-4D97-AF65-F5344CB8AC3E}">
        <p14:creationId xmlns:p14="http://schemas.microsoft.com/office/powerpoint/2010/main" val="267663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282880" y="2278916"/>
            <a:ext cx="7956024" cy="2992294"/>
          </a:xfrm>
          <a:prstGeom prst="rect">
            <a:avLst/>
          </a:prstGeom>
          <a:noFill/>
        </p:spPr>
        <p:txBody>
          <a:bodyPr wrap="none" rtlCol="0">
            <a:spAutoFit/>
          </a:bodyPr>
          <a:lstStyle/>
          <a:p>
            <a:pPr algn="ctr">
              <a:lnSpc>
                <a:spcPct val="120000"/>
              </a:lnSpc>
            </a:pPr>
            <a:r>
              <a:rPr lang="en-US" sz="5400" b="1" dirty="0">
                <a:solidFill>
                  <a:schemeClr val="bg1"/>
                </a:solidFill>
                <a:latin typeface="Arial" panose="020B0604020202020204" pitchFamily="34" charset="0"/>
                <a:cs typeface="Arial" panose="020B0604020202020204" pitchFamily="34" charset="0"/>
              </a:rPr>
              <a:t>BÀI 3:</a:t>
            </a:r>
          </a:p>
          <a:p>
            <a:pPr algn="ctr">
              <a:lnSpc>
                <a:spcPct val="120000"/>
              </a:lnSpc>
            </a:pPr>
            <a:r>
              <a:rPr lang="en-US" sz="5400" b="1" dirty="0">
                <a:solidFill>
                  <a:schemeClr val="bg1"/>
                </a:solidFill>
                <a:latin typeface="Arial" panose="020B0604020202020204" pitchFamily="34" charset="0"/>
                <a:cs typeface="Arial" panose="020B0604020202020204" pitchFamily="34" charset="0"/>
              </a:rPr>
              <a:t>BIỂU ĐỒ ĐOẠN THẲNG</a:t>
            </a:r>
          </a:p>
          <a:p>
            <a:pPr algn="ctr">
              <a:lnSpc>
                <a:spcPct val="120000"/>
              </a:lnSpc>
            </a:pPr>
            <a:r>
              <a:rPr lang="en-US" sz="5400" b="1" dirty="0">
                <a:solidFill>
                  <a:schemeClr val="bg1"/>
                </a:solidFill>
                <a:latin typeface="Arial" panose="020B0604020202020204" pitchFamily="34" charset="0"/>
                <a:cs typeface="Arial" panose="020B0604020202020204" pitchFamily="34" charset="0"/>
              </a:rPr>
              <a:t>(3 </a:t>
            </a:r>
            <a:r>
              <a:rPr lang="en-US" sz="5400" b="1" dirty="0" err="1">
                <a:solidFill>
                  <a:schemeClr val="bg1"/>
                </a:solidFill>
                <a:latin typeface="Arial" panose="020B0604020202020204" pitchFamily="34" charset="0"/>
                <a:cs typeface="Arial" panose="020B0604020202020204" pitchFamily="34" charset="0"/>
              </a:rPr>
              <a:t>tiết</a:t>
            </a:r>
            <a:r>
              <a:rPr lang="en-US" sz="5400" b="1"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484923044"/>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700"/>
                                </p:stCondLst>
                                <p:childTnLst>
                                  <p:par>
                                    <p:cTn id="11" presetID="53" presetClass="entr" presetSubtype="16" fill="hold" nodeType="afterEffect">
                                      <p:stCondLst>
                                        <p:cond delay="0"/>
                                      </p:stCondLst>
                                      <p:iterate type="lt">
                                        <p:tmPct val="10000"/>
                                      </p:iterate>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p:cTn id="13"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2">
                                                <p:txEl>
                                                  <p:pRg st="1" end="1"/>
                                                </p:txEl>
                                              </p:spTgt>
                                            </p:tgtEl>
                                          </p:cBhvr>
                                        </p:animEffect>
                                      </p:childTnLst>
                                    </p:cTn>
                                  </p:par>
                                </p:childTnLst>
                              </p:cTn>
                            </p:par>
                            <p:par>
                              <p:cTn id="16" fill="hold">
                                <p:stCondLst>
                                  <p:cond delay="1900"/>
                                </p:stCondLst>
                                <p:childTnLst>
                                  <p:par>
                                    <p:cTn id="17" presetID="53" presetClass="entr" presetSubtype="16" fill="hold" nodeType="afterEffect">
                                      <p:stCondLst>
                                        <p:cond delay="0"/>
                                      </p:stCondLst>
                                      <p:iterate type="lt">
                                        <p:tmPct val="10000"/>
                                      </p:iterate>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p:cTn id="19"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3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ppt_x"/>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childTnLst>
                              </p:cTn>
                            </p:par>
                            <p:par>
                              <p:cTn id="13" fill="hold">
                                <p:stCondLst>
                                  <p:cond delay="1300"/>
                                </p:stCondLst>
                                <p:childTnLst>
                                  <p:par>
                                    <p:cTn id="14" presetID="53" presetClass="entr" presetSubtype="16" fill="hold" nodeType="afterEffect">
                                      <p:stCondLst>
                                        <p:cond delay="0"/>
                                      </p:stCondLst>
                                      <p:iterate type="lt">
                                        <p:tmPct val="10000"/>
                                      </p:iterate>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p:cTn id="16"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2">
                                                <p:txEl>
                                                  <p:pRg st="0" end="0"/>
                                                </p:txEl>
                                              </p:spTgt>
                                            </p:tgtEl>
                                          </p:cBhvr>
                                        </p:animEffect>
                                      </p:childTnLst>
                                    </p:cTn>
                                  </p:par>
                                </p:childTnLst>
                              </p:cTn>
                            </p:par>
                            <p:par>
                              <p:cTn id="19" fill="hold">
                                <p:stCondLst>
                                  <p:cond delay="2000"/>
                                </p:stCondLst>
                                <p:childTnLst>
                                  <p:par>
                                    <p:cTn id="20" presetID="53" presetClass="entr" presetSubtype="16" fill="hold" nodeType="afterEffect">
                                      <p:stCondLst>
                                        <p:cond delay="0"/>
                                      </p:stCondLst>
                                      <p:iterate type="lt">
                                        <p:tmPct val="10000"/>
                                      </p:iterate>
                                      <p:childTnLst>
                                        <p:set>
                                          <p:cBhvr>
                                            <p:cTn id="21" dur="1" fill="hold">
                                              <p:stCondLst>
                                                <p:cond delay="0"/>
                                              </p:stCondLst>
                                            </p:cTn>
                                            <p:tgtEl>
                                              <p:spTgt spid="2">
                                                <p:txEl>
                                                  <p:pRg st="1" end="1"/>
                                                </p:txEl>
                                              </p:spTgt>
                                            </p:tgtEl>
                                            <p:attrNameLst>
                                              <p:attrName>style.visibility</p:attrName>
                                            </p:attrNameLst>
                                          </p:cBhvr>
                                          <p:to>
                                            <p:strVal val="visible"/>
                                          </p:to>
                                        </p:set>
                                        <p:anim calcmode="lin" valueType="num">
                                          <p:cBhvr>
                                            <p:cTn id="22"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2">
                                                <p:txEl>
                                                  <p:pRg st="1" end="1"/>
                                                </p:txEl>
                                              </p:spTgt>
                                            </p:tgtEl>
                                          </p:cBhvr>
                                        </p:animEffect>
                                      </p:childTnLst>
                                    </p:cTn>
                                  </p:par>
                                </p:childTnLst>
                              </p:cTn>
                            </p:par>
                            <p:par>
                              <p:cTn id="25" fill="hold">
                                <p:stCondLst>
                                  <p:cond delay="3200"/>
                                </p:stCondLst>
                                <p:childTnLst>
                                  <p:par>
                                    <p:cTn id="26" presetID="53" presetClass="entr" presetSubtype="16" fill="hold" nodeType="afterEffect">
                                      <p:stCondLst>
                                        <p:cond delay="0"/>
                                      </p:stCondLst>
                                      <p:iterate type="lt">
                                        <p:tmPct val="10000"/>
                                      </p:iterate>
                                      <p:childTnLst>
                                        <p:set>
                                          <p:cBhvr>
                                            <p:cTn id="27" dur="1" fill="hold">
                                              <p:stCondLst>
                                                <p:cond delay="0"/>
                                              </p:stCondLst>
                                            </p:cTn>
                                            <p:tgtEl>
                                              <p:spTgt spid="2">
                                                <p:txEl>
                                                  <p:pRg st="2" end="2"/>
                                                </p:txEl>
                                              </p:spTgt>
                                            </p:tgtEl>
                                            <p:attrNameLst>
                                              <p:attrName>style.visibility</p:attrName>
                                            </p:attrNameLst>
                                          </p:cBhvr>
                                          <p:to>
                                            <p:strVal val="visible"/>
                                          </p:to>
                                        </p:set>
                                        <p:anim calcmode="lin" valueType="num">
                                          <p:cBhvr>
                                            <p:cTn id="28"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
                                                <p:txEl>
                                                  <p:pRg st="2" end="2"/>
                                                </p:txEl>
                                              </p:spTgt>
                                            </p:tgtEl>
                                          </p:cBhvr>
                                        </p:animEffect>
                                      </p:childTnLst>
                                    </p:cTn>
                                  </p:par>
                                </p:childTnLst>
                              </p:cTn>
                            </p:par>
                            <p:par>
                              <p:cTn id="31" fill="hold">
                                <p:stCondLst>
                                  <p:cond delay="4000"/>
                                </p:stCondLst>
                                <p:childTnLst>
                                  <p:par>
                                    <p:cTn id="32" presetID="2" presetClass="entr" presetSubtype="4"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1000" fill="hold"/>
                                            <p:tgtEl>
                                              <p:spTgt spid="24"/>
                                            </p:tgtEl>
                                            <p:attrNameLst>
                                              <p:attrName>ppt_x</p:attrName>
                                            </p:attrNameLst>
                                          </p:cBhvr>
                                          <p:tavLst>
                                            <p:tav tm="0">
                                              <p:val>
                                                <p:strVal val="#ppt_x"/>
                                              </p:val>
                                            </p:tav>
                                            <p:tav tm="100000">
                                              <p:val>
                                                <p:strVal val="#ppt_x"/>
                                              </p:val>
                                            </p:tav>
                                          </p:tavLst>
                                        </p:anim>
                                        <p:anim calcmode="lin" valueType="num">
                                          <p:cBhvr additive="base">
                                            <p:cTn id="35" dur="1000" fill="hold"/>
                                            <p:tgtEl>
                                              <p:spTgt spid="24"/>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20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1000" fill="hold"/>
                                            <p:tgtEl>
                                              <p:spTgt spid="22"/>
                                            </p:tgtEl>
                                            <p:attrNameLst>
                                              <p:attrName>ppt_x</p:attrName>
                                            </p:attrNameLst>
                                          </p:cBhvr>
                                          <p:tavLst>
                                            <p:tav tm="0">
                                              <p:val>
                                                <p:strVal val="#ppt_x"/>
                                              </p:val>
                                            </p:tav>
                                            <p:tav tm="100000">
                                              <p:val>
                                                <p:strVal val="#ppt_x"/>
                                              </p:val>
                                            </p:tav>
                                          </p:tavLst>
                                        </p:anim>
                                        <p:anim calcmode="lin" valueType="num">
                                          <p:cBhvr additive="base">
                                            <p:cTn id="39"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MH_Entry_1"/>
          <p:cNvSpPr/>
          <p:nvPr>
            <p:custDataLst>
              <p:tags r:id="rId1"/>
            </p:custDataLst>
          </p:nvPr>
        </p:nvSpPr>
        <p:spPr>
          <a:xfrm>
            <a:off x="1276853" y="3057797"/>
            <a:ext cx="7308794" cy="166885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30000"/>
              </a:lnSpc>
            </a:pPr>
            <a:r>
              <a:rPr lang="en-US" altLang="zh-CN" sz="4400" b="1" spc="-300" dirty="0">
                <a:solidFill>
                  <a:schemeClr val="bg1"/>
                </a:solidFill>
                <a:latin typeface="Arial" panose="020B0604020202020204" pitchFamily="34" charset="0"/>
                <a:cs typeface="Arial" panose="020B0604020202020204" pitchFamily="34" charset="0"/>
                <a:sym typeface="Arial" panose="020B0604020202020204" pitchFamily="34" charset="0"/>
              </a:rPr>
              <a:t>BIỂU ĐỒ </a:t>
            </a:r>
          </a:p>
          <a:p>
            <a:pPr algn="ctr">
              <a:lnSpc>
                <a:spcPct val="130000"/>
              </a:lnSpc>
            </a:pPr>
            <a:r>
              <a:rPr lang="en-US" altLang="zh-CN" sz="4400" b="1" spc="-300" dirty="0">
                <a:solidFill>
                  <a:schemeClr val="bg1"/>
                </a:solidFill>
                <a:latin typeface="Arial" panose="020B0604020202020204" pitchFamily="34" charset="0"/>
                <a:cs typeface="Arial" panose="020B0604020202020204" pitchFamily="34" charset="0"/>
                <a:sym typeface="Arial" panose="020B0604020202020204" pitchFamily="34" charset="0"/>
              </a:rPr>
              <a:t>HÌNH QUẠT  TRÒN</a:t>
            </a:r>
            <a:endParaRPr lang="zh-CN" altLang="en-US" sz="4400" b="1" spc="-300" dirty="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19" name="MH_Entry_1"/>
          <p:cNvSpPr/>
          <p:nvPr>
            <p:custDataLst>
              <p:tags r:id="rId2"/>
            </p:custDataLst>
          </p:nvPr>
        </p:nvSpPr>
        <p:spPr>
          <a:xfrm>
            <a:off x="4238638" y="2154311"/>
            <a:ext cx="1385225" cy="788614"/>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ct val="130000"/>
              </a:lnSpc>
            </a:pPr>
            <a:r>
              <a:rPr lang="en-US" altLang="zh-CN" sz="4400" b="1" dirty="0">
                <a:solidFill>
                  <a:schemeClr val="bg1"/>
                </a:solidFill>
                <a:latin typeface="Arial" panose="020B0604020202020204" pitchFamily="34" charset="0"/>
                <a:ea typeface="+mj-ea"/>
                <a:cs typeface="Arial" panose="020B0604020202020204" pitchFamily="34" charset="0"/>
                <a:sym typeface="Arial" panose="020B0604020202020204" pitchFamily="34" charset="0"/>
              </a:rPr>
              <a:t>01</a:t>
            </a:r>
            <a:endParaRPr lang="zh-CN" altLang="en-US" sz="4400" b="1" dirty="0">
              <a:solidFill>
                <a:schemeClr val="bg1"/>
              </a:solidFill>
              <a:latin typeface="Arial" panose="020B0604020202020204" pitchFamily="34" charset="0"/>
              <a:ea typeface="+mj-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05869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up)">
                                          <p:cBhvr>
                                            <p:cTn id="1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par>
                              <p:cTn id="23" fill="hold">
                                <p:stCondLst>
                                  <p:cond delay="3000"/>
                                </p:stCondLst>
                                <p:childTnLst>
                                  <p:par>
                                    <p:cTn id="24" presetID="2" presetClass="entr" presetSubtype="4"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000" fill="hold"/>
                                            <p:tgtEl>
                                              <p:spTgt spid="15"/>
                                            </p:tgtEl>
                                            <p:attrNameLst>
                                              <p:attrName>ppt_x</p:attrName>
                                            </p:attrNameLst>
                                          </p:cBhvr>
                                          <p:tavLst>
                                            <p:tav tm="0">
                                              <p:val>
                                                <p:strVal val="#ppt_x"/>
                                              </p:val>
                                            </p:tav>
                                            <p:tav tm="100000">
                                              <p:val>
                                                <p:strVal val="#ppt_x"/>
                                              </p:val>
                                            </p:tav>
                                          </p:tavLst>
                                        </p:anim>
                                        <p:anim calcmode="lin" valueType="num">
                                          <p:cBhvr additive="base">
                                            <p:cTn id="27" dur="10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20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ppt_x"/>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MH_Entry_1"/>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50000"/>
              </a:lnSpc>
            </a:pP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1.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Biểu</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đồ</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hình</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quạt</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tròn</a:t>
            </a:r>
            <a:endParaRPr lang="zh-CN" altLang="en-US"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60" name="TextBox 59">
            <a:extLst>
              <a:ext uri="{FF2B5EF4-FFF2-40B4-BE49-F238E27FC236}">
                <a16:creationId xmlns:a16="http://schemas.microsoft.com/office/drawing/2014/main" id="{CE79E87A-2ACE-40BF-900B-5FA7861DE55B}"/>
              </a:ext>
            </a:extLst>
          </p:cNvPr>
          <p:cNvSpPr txBox="1"/>
          <p:nvPr/>
        </p:nvSpPr>
        <p:spPr>
          <a:xfrm>
            <a:off x="280733" y="1305939"/>
            <a:ext cx="9643635" cy="958660"/>
          </a:xfrm>
          <a:prstGeom prst="rect">
            <a:avLst/>
          </a:prstGeom>
          <a:noFill/>
        </p:spPr>
        <p:txBody>
          <a:bodyPr wrap="square" rtlCol="0">
            <a:spAutoFit/>
          </a:bodyPr>
          <a:lstStyle/>
          <a:p>
            <a:pPr>
              <a:lnSpc>
                <a:spcPct val="150000"/>
              </a:lnSpc>
            </a:pPr>
            <a:r>
              <a:rPr lang="en-US" sz="2000" dirty="0" err="1">
                <a:latin typeface="Arial" panose="020B0604020202020204" pitchFamily="34" charset="0"/>
                <a:cs typeface="Arial" panose="020B0604020202020204" pitchFamily="34" charset="0"/>
              </a:rPr>
              <a:t>Biểu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đồ</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tròn</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22 </a:t>
            </a:r>
            <a:r>
              <a:rPr lang="en-US" sz="2000" dirty="0" err="1">
                <a:latin typeface="Arial" panose="020B0604020202020204" pitchFamily="34" charset="0"/>
                <a:cs typeface="Arial" panose="020B0604020202020204" pitchFamily="34" charset="0"/>
              </a:rPr>
              <a:t>biểu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diễn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phân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loại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tập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200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lớp</a:t>
            </a:r>
            <a:r>
              <a:rPr lang="en-US" sz="2000" dirty="0">
                <a:latin typeface="Arial" panose="020B0604020202020204" pitchFamily="34" charset="0"/>
                <a:cs typeface="Arial" panose="020B0604020202020204" pitchFamily="34" charset="0"/>
              </a:rPr>
              <a:t> 7 ở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trường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trung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sở</a:t>
            </a:r>
            <a:r>
              <a:rPr lang="en-US" sz="2000" dirty="0">
                <a:latin typeface="Arial" panose="020B0604020202020204" pitchFamily="34" charset="0"/>
                <a:cs typeface="Arial" panose="020B0604020202020204" pitchFamily="34" charset="0"/>
              </a:rPr>
              <a:t>.</a:t>
            </a:r>
          </a:p>
        </p:txBody>
      </p:sp>
      <p:sp>
        <p:nvSpPr>
          <p:cNvPr id="61" name="TextBox 60">
            <a:extLst>
              <a:ext uri="{FF2B5EF4-FFF2-40B4-BE49-F238E27FC236}">
                <a16:creationId xmlns:a16="http://schemas.microsoft.com/office/drawing/2014/main" id="{3E17CD97-CB15-4B2D-9923-BA5C7D22D6BC}"/>
              </a:ext>
            </a:extLst>
          </p:cNvPr>
          <p:cNvSpPr txBox="1"/>
          <p:nvPr/>
        </p:nvSpPr>
        <p:spPr>
          <a:xfrm>
            <a:off x="280733" y="2141470"/>
            <a:ext cx="8504962" cy="1420325"/>
          </a:xfrm>
          <a:prstGeom prst="rect">
            <a:avLst/>
          </a:prstGeom>
          <a:noFill/>
        </p:spPr>
        <p:txBody>
          <a:bodyPr wrap="square" rtlCol="0">
            <a:spAutoFit/>
          </a:bodyPr>
          <a:lstStyle/>
          <a:p>
            <a:pPr marL="457200" indent="-457200" algn="just">
              <a:lnSpc>
                <a:spcPct val="150000"/>
              </a:lnSpc>
              <a:buAutoNum type="alphaLcParenR"/>
            </a:pP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Tốt</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Khá</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Đạt</a:t>
            </a:r>
            <a:r>
              <a:rPr lang="en-US" sz="2000" dirty="0">
                <a:latin typeface="Arial" panose="020B0604020202020204" pitchFamily="34" charset="0"/>
                <a:cs typeface="Arial" panose="020B0604020202020204" pitchFamily="34" charset="0"/>
              </a:rPr>
              <a:t>? </a:t>
            </a:r>
          </a:p>
          <a:p>
            <a:pPr marL="457200" indent="-457200" algn="just">
              <a:lnSpc>
                <a:spcPct val="150000"/>
              </a:lnSpc>
              <a:buAutoNum type="alphaLcParenR"/>
            </a:pPr>
            <a:r>
              <a:rPr lang="en-US" sz="2000" dirty="0" err="1">
                <a:latin typeface="Arial" panose="020B0604020202020204" pitchFamily="34" charset="0"/>
                <a:cs typeface="Arial" panose="020B0604020202020204" pitchFamily="34" charset="0"/>
              </a:rPr>
              <a:t>Tổng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ghi</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ba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tròn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bằng</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a:t>
            </a:r>
          </a:p>
        </p:txBody>
      </p:sp>
      <p:sp>
        <p:nvSpPr>
          <p:cNvPr id="62" name="TextBox 61">
            <a:extLst>
              <a:ext uri="{FF2B5EF4-FFF2-40B4-BE49-F238E27FC236}">
                <a16:creationId xmlns:a16="http://schemas.microsoft.com/office/drawing/2014/main" id="{1026BAE3-FEAA-47F9-AB81-A89C9A968F67}"/>
              </a:ext>
            </a:extLst>
          </p:cNvPr>
          <p:cNvSpPr txBox="1"/>
          <p:nvPr/>
        </p:nvSpPr>
        <p:spPr>
          <a:xfrm>
            <a:off x="291947" y="3561795"/>
            <a:ext cx="1414614" cy="496996"/>
          </a:xfrm>
          <a:prstGeom prst="rect">
            <a:avLst/>
          </a:prstGeom>
          <a:noFill/>
        </p:spPr>
        <p:txBody>
          <a:bodyPr wrap="square" rtlCol="0">
            <a:spAutoFit/>
          </a:bodyPr>
          <a:lstStyle/>
          <a:p>
            <a:pPr algn="just">
              <a:lnSpc>
                <a:spcPct val="150000"/>
              </a:lnSpc>
            </a:pPr>
            <a:r>
              <a:rPr lang="en-US" sz="2000" b="1" u="sng" dirty="0" err="1">
                <a:solidFill>
                  <a:srgbClr val="FF0000"/>
                </a:solidFill>
                <a:latin typeface="Arial" panose="020B0604020202020204" pitchFamily="34" charset="0"/>
                <a:cs typeface="Arial" panose="020B0604020202020204" pitchFamily="34" charset="0"/>
              </a:rPr>
              <a:t>Kết</a:t>
            </a:r>
            <a:r>
              <a:rPr lang="en-US" sz="2000" b="1" u="sng" dirty="0">
                <a:solidFill>
                  <a:srgbClr val="FF0000"/>
                </a:solidFill>
                <a:latin typeface="Arial" panose="020B0604020202020204" pitchFamily="34" charset="0"/>
                <a:cs typeface="Arial" panose="020B0604020202020204" pitchFamily="34" charset="0"/>
              </a:rPr>
              <a:t> </a:t>
            </a:r>
            <a:r>
              <a:rPr lang="en-US" sz="2000" b="1" u="sng" dirty="0" err="1">
                <a:solidFill>
                  <a:srgbClr val="FF0000"/>
                </a:solidFill>
                <a:latin typeface="Arial" panose="020B0604020202020204" pitchFamily="34" charset="0"/>
                <a:cs typeface="Arial" panose="020B0604020202020204" pitchFamily="34" charset="0"/>
              </a:rPr>
              <a:t>quả</a:t>
            </a:r>
            <a:r>
              <a:rPr lang="en-US" sz="2000" b="1" u="sng" dirty="0">
                <a:solidFill>
                  <a:srgbClr val="FF0000"/>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BE17335C-72CC-4978-9A3A-04B467555809}"/>
                  </a:ext>
                </a:extLst>
              </p:cNvPr>
              <p:cNvSpPr txBox="1"/>
              <p:nvPr/>
            </p:nvSpPr>
            <p:spPr>
              <a:xfrm>
                <a:off x="876254" y="4274197"/>
                <a:ext cx="8504962" cy="1477328"/>
              </a:xfrm>
              <a:prstGeom prst="rect">
                <a:avLst/>
              </a:prstGeom>
              <a:noFill/>
            </p:spPr>
            <p:txBody>
              <a:bodyPr wrap="square" rtlCol="0">
                <a:spAutoFit/>
              </a:bodyPr>
              <a:lstStyle/>
              <a:p>
                <a:pPr fontAlgn="base">
                  <a:lnSpc>
                    <a:spcPct val="150000"/>
                  </a:lnSpc>
                </a:pPr>
                <a:r>
                  <a:rPr lang="en-US" sz="2000" dirty="0">
                    <a:latin typeface="Arial" panose="020B0604020202020204" pitchFamily="34" charset="0"/>
                    <a:cs typeface="Arial" panose="020B0604020202020204" pitchFamily="34" charset="0"/>
                  </a:rPr>
                  <a:t>a)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22,5% HS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tốt</a:t>
                </a:r>
                <a:r>
                  <a:rPr lang="en-US" sz="2000" dirty="0">
                    <a:latin typeface="Arial" panose="020B0604020202020204" pitchFamily="34" charset="0"/>
                    <a:cs typeface="Arial" panose="020B0604020202020204" pitchFamily="34" charset="0"/>
                  </a:rPr>
                  <a:t>; 60% HS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17,5% HS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đạt</a:t>
                </a:r>
                <a:r>
                  <a:rPr lang="en-US" sz="2000" dirty="0">
                    <a:latin typeface="Arial" panose="020B0604020202020204" pitchFamily="34" charset="0"/>
                    <a:cs typeface="Arial" panose="020B0604020202020204" pitchFamily="34" charset="0"/>
                  </a:rPr>
                  <a:t>. </a:t>
                </a:r>
              </a:p>
              <a:p>
                <a:pPr fontAlgn="base">
                  <a:lnSpc>
                    <a:spcPct val="150000"/>
                  </a:lnSpc>
                </a:pPr>
                <a:r>
                  <a:rPr lang="en-US" sz="2000" dirty="0">
                    <a:latin typeface="Arial" panose="020B0604020202020204" pitchFamily="34" charset="0"/>
                    <a:cs typeface="Arial" panose="020B0604020202020204" pitchFamily="34" charset="0"/>
                  </a:rPr>
                  <a:t>b) </a:t>
                </a:r>
                <a:r>
                  <a:rPr lang="en-US" sz="2000" dirty="0" err="1">
                    <a:latin typeface="Arial" panose="020B0604020202020204" pitchFamily="34" charset="0"/>
                    <a:cs typeface="Arial" panose="020B0604020202020204" pitchFamily="34" charset="0"/>
                  </a:rPr>
                  <a:t>Tổng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ghi</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ba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tròn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a:t>
                </a:r>
                <a:r>
                  <a:rPr lang="en-US" sz="2000" dirty="0">
                    <a:latin typeface="Arial" panose="020B0604020202020204" pitchFamily="34" charset="0"/>
                    <a:cs typeface="Arial" panose="020B0604020202020204" pitchFamily="34" charset="0"/>
                  </a:rPr>
                  <a:t>: </a:t>
                </a:r>
              </a:p>
              <a:p>
                <a:pPr fontAlgn="base">
                  <a:lnSpc>
                    <a:spcPct val="150000"/>
                  </a:lnSpc>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22,5%+60%+17,5%=100%</m:t>
                      </m:r>
                    </m:oMath>
                  </m:oMathPara>
                </a14:m>
                <a:endParaRPr lang="en-US" sz="2000" dirty="0">
                  <a:latin typeface="Arial" panose="020B0604020202020204" pitchFamily="34" charset="0"/>
                  <a:cs typeface="Arial" panose="020B0604020202020204" pitchFamily="34" charset="0"/>
                </a:endParaRPr>
              </a:p>
            </p:txBody>
          </p:sp>
        </mc:Choice>
        <mc:Fallback xmlns="">
          <p:sp>
            <p:nvSpPr>
              <p:cNvPr id="63" name="TextBox 62">
                <a:extLst>
                  <a:ext uri="{FF2B5EF4-FFF2-40B4-BE49-F238E27FC236}">
                    <a16:creationId xmlns:a16="http://schemas.microsoft.com/office/drawing/2014/main" id="{BE17335C-72CC-4978-9A3A-04B467555809}"/>
                  </a:ext>
                </a:extLst>
              </p:cNvPr>
              <p:cNvSpPr txBox="1">
                <a:spLocks noRot="1" noChangeAspect="1" noMove="1" noResize="1" noEditPoints="1" noAdjustHandles="1" noChangeArrowheads="1" noChangeShapeType="1" noTextEdit="1"/>
              </p:cNvSpPr>
              <p:nvPr/>
            </p:nvSpPr>
            <p:spPr>
              <a:xfrm>
                <a:off x="876254" y="4274197"/>
                <a:ext cx="8504962" cy="1477328"/>
              </a:xfrm>
              <a:prstGeom prst="rect">
                <a:avLst/>
              </a:prstGeom>
              <a:blipFill>
                <a:blip r:embed="rId6"/>
                <a:stretch>
                  <a:fillRect l="-789" r="-358"/>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87285379-BF83-24DA-B984-CC4D140E536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829519" y="1774507"/>
            <a:ext cx="3027701" cy="3975937"/>
          </a:xfrm>
          <a:prstGeom prst="rect">
            <a:avLst/>
          </a:prstGeom>
        </p:spPr>
      </p:pic>
    </p:spTree>
    <p:extLst>
      <p:ext uri="{BB962C8B-B14F-4D97-AF65-F5344CB8AC3E}">
        <p14:creationId xmlns:p14="http://schemas.microsoft.com/office/powerpoint/2010/main" val="2107837268"/>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
                                            <p:txEl>
                                              <p:pRg st="0" end="0"/>
                                            </p:txEl>
                                          </p:spTgt>
                                        </p:tgtEl>
                                        <p:attrNameLst>
                                          <p:attrName>style.visibility</p:attrName>
                                        </p:attrNameLst>
                                      </p:cBhvr>
                                      <p:to>
                                        <p:strVal val="visible"/>
                                      </p:to>
                                    </p:set>
                                    <p:anim calcmode="lin" valueType="num">
                                      <p:cBhvr additive="base">
                                        <p:cTn id="13" dur="500" fill="hold"/>
                                        <p:tgtEl>
                                          <p:spTgt spid="6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1">
                                            <p:txEl>
                                              <p:pRg st="1" end="1"/>
                                            </p:txEl>
                                          </p:spTgt>
                                        </p:tgtEl>
                                        <p:attrNameLst>
                                          <p:attrName>style.visibility</p:attrName>
                                        </p:attrNameLst>
                                      </p:cBhvr>
                                      <p:to>
                                        <p:strVal val="visible"/>
                                      </p:to>
                                    </p:set>
                                    <p:anim calcmode="lin" valueType="num">
                                      <p:cBhvr additive="base">
                                        <p:cTn id="19" dur="500" fill="hold"/>
                                        <p:tgtEl>
                                          <p:spTgt spid="6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2">
                                            <p:txEl>
                                              <p:pRg st="0" end="0"/>
                                            </p:txEl>
                                          </p:spTgt>
                                        </p:tgtEl>
                                        <p:attrNameLst>
                                          <p:attrName>style.visibility</p:attrName>
                                        </p:attrNameLst>
                                      </p:cBhvr>
                                      <p:to>
                                        <p:strVal val="visible"/>
                                      </p:to>
                                    </p:set>
                                    <p:anim calcmode="lin" valueType="num">
                                      <p:cBhvr additive="base">
                                        <p:cTn id="25" dur="500" fill="hold"/>
                                        <p:tgtEl>
                                          <p:spTgt spid="6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3">
                                            <p:txEl>
                                              <p:pRg st="0" end="0"/>
                                            </p:txEl>
                                          </p:spTgt>
                                        </p:tgtEl>
                                        <p:attrNameLst>
                                          <p:attrName>style.visibility</p:attrName>
                                        </p:attrNameLst>
                                      </p:cBhvr>
                                      <p:to>
                                        <p:strVal val="visible"/>
                                      </p:to>
                                    </p:set>
                                    <p:anim calcmode="lin" valueType="num">
                                      <p:cBhvr additive="base">
                                        <p:cTn id="31" dur="500" fill="hold"/>
                                        <p:tgtEl>
                                          <p:spTgt spid="63">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3">
                                            <p:txEl>
                                              <p:pRg st="1" end="1"/>
                                            </p:txEl>
                                          </p:spTgt>
                                        </p:tgtEl>
                                        <p:attrNameLst>
                                          <p:attrName>style.visibility</p:attrName>
                                        </p:attrNameLst>
                                      </p:cBhvr>
                                      <p:to>
                                        <p:strVal val="visible"/>
                                      </p:to>
                                    </p:set>
                                    <p:anim calcmode="lin" valueType="num">
                                      <p:cBhvr additive="base">
                                        <p:cTn id="37" dur="500" fill="hold"/>
                                        <p:tgtEl>
                                          <p:spTgt spid="63">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3">
                                            <p:txEl>
                                              <p:pRg st="2" end="2"/>
                                            </p:txEl>
                                          </p:spTgt>
                                        </p:tgtEl>
                                        <p:attrNameLst>
                                          <p:attrName>style.visibility</p:attrName>
                                        </p:attrNameLst>
                                      </p:cBhvr>
                                      <p:to>
                                        <p:strVal val="visible"/>
                                      </p:to>
                                    </p:set>
                                    <p:anim calcmode="lin" valueType="num">
                                      <p:cBhvr additive="base">
                                        <p:cTn id="43" dur="500" fill="hold"/>
                                        <p:tgtEl>
                                          <p:spTgt spid="63">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uiExpand="1" build="p"/>
      <p:bldP spid="62" grpId="0" uiExpand="1" build="p"/>
      <p:bldP spid="6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50000"/>
              </a:lnSpc>
            </a:pP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1.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Biểu</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đồ</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hình</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quạt</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tròn</a:t>
            </a:r>
            <a:endParaRPr lang="zh-CN" altLang="en-US"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3" name="Picture 2">
            <a:extLst>
              <a:ext uri="{FF2B5EF4-FFF2-40B4-BE49-F238E27FC236}">
                <a16:creationId xmlns:a16="http://schemas.microsoft.com/office/drawing/2014/main" id="{09639B39-16EB-41F3-9B03-4CB91C51560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829519" y="1774507"/>
            <a:ext cx="3027701" cy="3975937"/>
          </a:xfrm>
          <a:prstGeom prst="rect">
            <a:avLst/>
          </a:prstGeom>
        </p:spPr>
      </p:pic>
      <p:sp>
        <p:nvSpPr>
          <p:cNvPr id="5" name="TextBox 4">
            <a:extLst>
              <a:ext uri="{FF2B5EF4-FFF2-40B4-BE49-F238E27FC236}">
                <a16:creationId xmlns:a16="http://schemas.microsoft.com/office/drawing/2014/main" id="{F7109FDF-6007-4533-BDC8-C0AA109B3A8C}"/>
              </a:ext>
            </a:extLst>
          </p:cNvPr>
          <p:cNvSpPr txBox="1"/>
          <p:nvPr/>
        </p:nvSpPr>
        <p:spPr>
          <a:xfrm>
            <a:off x="478785" y="1462454"/>
            <a:ext cx="8635234" cy="4600042"/>
          </a:xfrm>
          <a:prstGeom prst="rect">
            <a:avLst/>
          </a:prstGeom>
          <a:noFill/>
        </p:spPr>
        <p:txBody>
          <a:bodyPr wrap="square">
            <a:spAutoFit/>
          </a:bodyPr>
          <a:lstStyle/>
          <a:p>
            <a:pPr algn="just" fontAlgn="base">
              <a:lnSpc>
                <a:spcPct val="150000"/>
              </a:lnSpc>
            </a:pP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đồ</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ở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22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a:t>
            </a:r>
          </a:p>
          <a:p>
            <a:pPr marL="342900" indent="-342900" algn="just" fontAlgn="base">
              <a:lnSpc>
                <a:spcPct val="150000"/>
              </a:lnSpc>
              <a:buFont typeface="Wingdings" panose="05000000000000000000" pitchFamily="2" charset="2"/>
              <a:buChar char="§"/>
            </a:pPr>
            <a:r>
              <a:rPr lang="en-US" sz="2200" b="1" i="1" dirty="0" err="1">
                <a:latin typeface="Arial" panose="020B0604020202020204" pitchFamily="34" charset="0"/>
                <a:cs typeface="Arial" panose="020B0604020202020204" pitchFamily="34" charset="0"/>
              </a:rPr>
              <a:t>Đối</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tượng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thống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kê</a:t>
            </a:r>
            <a:r>
              <a:rPr lang="en-US" sz="2200" b="1" i="1"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loại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tập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Tốt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diễn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bởi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a:t>
            </a:r>
            <a:endParaRPr lang="en-US" sz="2200" b="1" i="1" dirty="0">
              <a:latin typeface="Arial" panose="020B0604020202020204" pitchFamily="34" charset="0"/>
              <a:cs typeface="Arial" panose="020B0604020202020204" pitchFamily="34" charset="0"/>
            </a:endParaRPr>
          </a:p>
          <a:p>
            <a:pPr marL="342900" indent="-342900" algn="just" fontAlgn="base">
              <a:lnSpc>
                <a:spcPct val="150000"/>
              </a:lnSpc>
              <a:buFont typeface="Wingdings" panose="05000000000000000000" pitchFamily="2" charset="2"/>
              <a:buChar char="§"/>
            </a:pPr>
            <a:r>
              <a:rPr lang="en-US" sz="2200" b="1" i="1" dirty="0" err="1">
                <a:latin typeface="Arial" panose="020B0604020202020204" pitchFamily="34" charset="0"/>
                <a:cs typeface="Arial" panose="020B0604020202020204" pitchFamily="34" charset="0"/>
              </a:rPr>
              <a:t>Số</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liệu</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thống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kê</a:t>
            </a:r>
            <a:r>
              <a:rPr lang="en-US" sz="2200" b="1" i="1"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theo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diễn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bởi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tỉ</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ghi</a:t>
            </a:r>
            <a:r>
              <a:rPr lang="en-US" sz="2200" dirty="0">
                <a:latin typeface="Arial" panose="020B0604020202020204" pitchFamily="34" charset="0"/>
                <a:cs typeface="Arial" panose="020B0604020202020204" pitchFamily="34" charset="0"/>
              </a:rPr>
              <a:t> ở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tương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ứng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với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loại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tập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a:t>
            </a:r>
          </a:p>
          <a:p>
            <a:pPr marL="342900" indent="-342900" algn="just" fontAlgn="base">
              <a:lnSpc>
                <a:spcPct val="150000"/>
              </a:lnSpc>
              <a:buFont typeface="Wingdings" panose="05000000000000000000" pitchFamily="2" charset="2"/>
              <a:buChar char="§"/>
            </a:pP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tỉ</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ghi</a:t>
            </a:r>
            <a:r>
              <a:rPr lang="en-US" sz="2200" dirty="0">
                <a:latin typeface="Arial" panose="020B0604020202020204" pitchFamily="34" charset="0"/>
                <a:cs typeface="Arial" panose="020B0604020202020204" pitchFamily="34" charset="0"/>
              </a:rPr>
              <a:t> ở 3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22,5% + 60% + 17,5% = 100%</a:t>
            </a:r>
            <a:r>
              <a:rPr lang="en-US" sz="2200" b="1" i="1"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nghĩa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tỉ</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thành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phải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bằng</a:t>
            </a:r>
            <a:r>
              <a:rPr lang="en-US" sz="2200" dirty="0">
                <a:latin typeface="Arial" panose="020B0604020202020204" pitchFamily="34" charset="0"/>
                <a:cs typeface="Arial" panose="020B0604020202020204" pitchFamily="34" charset="0"/>
              </a:rPr>
              <a:t> 100%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45976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986CEC54-981A-4ECD-87BB-C5798B3772BF}"/>
              </a:ext>
            </a:extLst>
          </p:cNvPr>
          <p:cNvSpPr txBox="1"/>
          <p:nvPr/>
        </p:nvSpPr>
        <p:spPr>
          <a:xfrm>
            <a:off x="718720" y="127913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1:</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pic>
        <p:nvPicPr>
          <p:cNvPr id="4" name="Picture 3">
            <a:extLst>
              <a:ext uri="{FF2B5EF4-FFF2-40B4-BE49-F238E27FC236}">
                <a16:creationId xmlns:a16="http://schemas.microsoft.com/office/drawing/2014/main" id="{AF9B56E9-A54C-4A52-A1D6-90CCFE01B71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478363" y="1479187"/>
            <a:ext cx="2713637" cy="2943149"/>
          </a:xfrm>
          <a:prstGeom prst="rect">
            <a:avLst/>
          </a:prstGeom>
        </p:spPr>
      </p:pic>
      <p:sp>
        <p:nvSpPr>
          <p:cNvPr id="8" name="TextBox 7">
            <a:extLst>
              <a:ext uri="{FF2B5EF4-FFF2-40B4-BE49-F238E27FC236}">
                <a16:creationId xmlns:a16="http://schemas.microsoft.com/office/drawing/2014/main" id="{87DB157B-0284-48B5-AD21-9DEC5F3B6B03}"/>
              </a:ext>
            </a:extLst>
          </p:cNvPr>
          <p:cNvSpPr txBox="1"/>
          <p:nvPr/>
        </p:nvSpPr>
        <p:spPr>
          <a:xfrm>
            <a:off x="718720" y="2395300"/>
            <a:ext cx="8649325" cy="3584379"/>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trăm</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Bóng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Cầu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long,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Bóng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bàn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bóng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chuyền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so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với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lớp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7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lượt</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là</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40%; 25%; 15%; 20%.</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b)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Cầu</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lông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và</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Bóng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bàn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chiếm</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25% + 15% = 40%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lớp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7).</a:t>
            </a:r>
          </a:p>
          <a:p>
            <a:pPr marR="0" lvl="0" algn="just" defTabSz="914400" rtl="0" eaLnBrk="1" fontAlgn="auto" latinLnBrk="0" hangingPunct="1">
              <a:lnSpc>
                <a:spcPct val="150000"/>
              </a:lnSpc>
              <a:spcBef>
                <a:spcPts val="0"/>
              </a:spcBef>
              <a:spcAft>
                <a:spcPts val="0"/>
              </a:spcAft>
              <a:buClrTx/>
              <a:buSzTx/>
              <a:tabLst/>
              <a:defRPr/>
            </a:pPr>
            <a:r>
              <a:rPr lang="en-US" sz="2200" baseline="0" dirty="0">
                <a:solidFill>
                  <a:prstClr val="black"/>
                </a:solidFill>
                <a:latin typeface="Arial" panose="020B0604020202020204" pitchFamily="34" charset="0"/>
                <a:ea typeface="汉仪小麦体简"/>
                <a:cs typeface="Arial" panose="020B0604020202020204" pitchFamily="34" charset="0"/>
              </a:rPr>
              <a:t>Do</a:t>
            </a:r>
            <a:r>
              <a:rPr lang="en-US" sz="2200" dirty="0">
                <a:solidFill>
                  <a:prstClr val="black"/>
                </a:solidFill>
                <a:latin typeface="Arial" panose="020B0604020202020204" pitchFamily="34" charset="0"/>
                <a:ea typeface="汉仪小麦体简"/>
                <a:cs typeface="Arial" panose="020B0604020202020204" pitchFamily="34" charset="0"/>
              </a:rPr>
              <a:t> 40 % : 20% = 2 </a:t>
            </a:r>
            <a:r>
              <a:rPr lang="en-US" sz="2200" dirty="0" err="1">
                <a:solidFill>
                  <a:prstClr val="black"/>
                </a:solidFill>
                <a:latin typeface="Arial" panose="020B0604020202020204" pitchFamily="34" charset="0"/>
                <a:ea typeface="汉仪小麦体简"/>
                <a:cs typeface="Arial" panose="020B0604020202020204" pitchFamily="34" charset="0"/>
              </a:rPr>
              <a:t>nên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số</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học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sinh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chọn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môn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Bóng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đá</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gấp</a:t>
            </a:r>
            <a:r>
              <a:rPr lang="en-US" sz="2200" dirty="0">
                <a:solidFill>
                  <a:prstClr val="black"/>
                </a:solidFill>
                <a:latin typeface="Arial" panose="020B0604020202020204" pitchFamily="34" charset="0"/>
                <a:ea typeface="汉仪小麦体简"/>
                <a:cs typeface="Arial" panose="020B0604020202020204" pitchFamily="34" charset="0"/>
              </a:rPr>
              <a:t> 2 </a:t>
            </a:r>
            <a:r>
              <a:rPr lang="en-US" sz="2200" dirty="0" err="1">
                <a:solidFill>
                  <a:prstClr val="black"/>
                </a:solidFill>
                <a:latin typeface="Arial" panose="020B0604020202020204" pitchFamily="34" charset="0"/>
                <a:ea typeface="汉仪小麦体简"/>
                <a:cs typeface="Arial" panose="020B0604020202020204" pitchFamily="34" charset="0"/>
              </a:rPr>
              <a:t>lần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số</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học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sinh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chọn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môn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Bóng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chuyền</a:t>
            </a:r>
            <a:r>
              <a:rPr lang="en-US" sz="2200" dirty="0">
                <a:solidFill>
                  <a:prstClr val="black"/>
                </a:solidFill>
                <a:latin typeface="Arial" panose="020B0604020202020204" pitchFamily="34" charset="0"/>
                <a:ea typeface="汉仪小麦体简"/>
                <a:cs typeface="Arial" panose="020B0604020202020204" pitchFamily="34" charset="0"/>
              </a:rPr>
              <a:t>.</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
        <p:nvSpPr>
          <p:cNvPr id="9" name="TextBox 8">
            <a:extLst>
              <a:ext uri="{FF2B5EF4-FFF2-40B4-BE49-F238E27FC236}">
                <a16:creationId xmlns:a16="http://schemas.microsoft.com/office/drawing/2014/main" id="{31909E0F-6659-4C10-9ED8-D870D9495BEE}"/>
              </a:ext>
            </a:extLst>
          </p:cNvPr>
          <p:cNvSpPr txBox="1"/>
          <p:nvPr/>
        </p:nvSpPr>
        <p:spPr>
          <a:xfrm>
            <a:off x="581867" y="1788773"/>
            <a:ext cx="1414614" cy="537391"/>
          </a:xfrm>
          <a:prstGeom prst="rect">
            <a:avLst/>
          </a:prstGeom>
          <a:noFill/>
        </p:spPr>
        <p:txBody>
          <a:bodyPr wrap="square" rtlCol="0">
            <a:spAutoFit/>
          </a:bodyPr>
          <a:lstStyle/>
          <a:p>
            <a:pPr algn="just">
              <a:lnSpc>
                <a:spcPct val="150000"/>
              </a:lnSpc>
            </a:pPr>
            <a:r>
              <a:rPr lang="en-US" sz="2200" b="1" u="sng" dirty="0" err="1">
                <a:solidFill>
                  <a:srgbClr val="FF0000"/>
                </a:solidFill>
                <a:latin typeface="Arial" panose="020B0604020202020204" pitchFamily="34" charset="0"/>
                <a:cs typeface="Arial" panose="020B0604020202020204" pitchFamily="34" charset="0"/>
              </a:rPr>
              <a:t>Kết</a:t>
            </a:r>
            <a:r>
              <a:rPr lang="en-US" sz="2200" b="1" u="sng" dirty="0">
                <a:solidFill>
                  <a:srgbClr val="FF0000"/>
                </a:solidFill>
                <a:latin typeface="Arial" panose="020B0604020202020204" pitchFamily="34" charset="0"/>
                <a:cs typeface="Arial" panose="020B0604020202020204" pitchFamily="34" charset="0"/>
              </a:rPr>
              <a:t> </a:t>
            </a:r>
            <a:r>
              <a:rPr lang="en-US" sz="2200" b="1" u="sng" dirty="0" err="1">
                <a:solidFill>
                  <a:srgbClr val="FF0000"/>
                </a:solidFill>
                <a:latin typeface="Arial" panose="020B0604020202020204" pitchFamily="34" charset="0"/>
                <a:cs typeface="Arial" panose="020B0604020202020204" pitchFamily="34" charset="0"/>
              </a:rPr>
              <a:t>quả</a:t>
            </a:r>
            <a:r>
              <a:rPr lang="en-US" sz="2200" b="1" u="sng"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5317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8" dur="500"/>
                                        <p:tgtEl>
                                          <p:spTgt spid="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3"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build="p"/>
      <p:bldP spid="9"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MH_Entry_1"/>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grpSp>
        <p:nvGrpSpPr>
          <p:cNvPr id="9" name="Group 8">
            <a:extLst>
              <a:ext uri="{FF2B5EF4-FFF2-40B4-BE49-F238E27FC236}">
                <a16:creationId xmlns:a16="http://schemas.microsoft.com/office/drawing/2014/main" id="{DD567D4B-FF77-4B4A-9999-F89C76501FA1}"/>
              </a:ext>
            </a:extLst>
          </p:cNvPr>
          <p:cNvGrpSpPr/>
          <p:nvPr/>
        </p:nvGrpSpPr>
        <p:grpSpPr>
          <a:xfrm>
            <a:off x="1209244" y="1236341"/>
            <a:ext cx="8244914" cy="552450"/>
            <a:chOff x="539552" y="196280"/>
            <a:chExt cx="8244914" cy="552450"/>
          </a:xfrm>
        </p:grpSpPr>
        <p:pic>
          <p:nvPicPr>
            <p:cNvPr id="10" name="Picture 9">
              <a:extLst>
                <a:ext uri="{FF2B5EF4-FFF2-40B4-BE49-F238E27FC236}">
                  <a16:creationId xmlns:a16="http://schemas.microsoft.com/office/drawing/2014/main" id="{82B7AE0B-28F7-456A-A6AC-808481B115A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39552" y="196280"/>
              <a:ext cx="1009650" cy="552450"/>
            </a:xfrm>
            <a:prstGeom prst="rect">
              <a:avLst/>
            </a:prstGeom>
          </p:spPr>
        </p:pic>
        <p:sp>
          <p:nvSpPr>
            <p:cNvPr id="11" name="TextBox 10">
              <a:extLst>
                <a:ext uri="{FF2B5EF4-FFF2-40B4-BE49-F238E27FC236}">
                  <a16:creationId xmlns:a16="http://schemas.microsoft.com/office/drawing/2014/main" id="{FF22C753-A74F-4CC3-B6C5-CCA29924FCE8}"/>
                </a:ext>
              </a:extLst>
            </p:cNvPr>
            <p:cNvSpPr txBox="1"/>
            <p:nvPr/>
          </p:nvSpPr>
          <p:spPr>
            <a:xfrm>
              <a:off x="1691679" y="272450"/>
              <a:ext cx="7092787" cy="461665"/>
            </a:xfrm>
            <a:prstGeom prst="rect">
              <a:avLst/>
            </a:prstGeom>
            <a:noFill/>
          </p:spPr>
          <p:txBody>
            <a:bodyPr wrap="square" rtlCol="0">
              <a:spAutoFit/>
            </a:bodyPr>
            <a:lstStyle/>
            <a:p>
              <a:pPr algn="just"/>
              <a:r>
                <a:rPr lang="en-US" sz="2400" dirty="0" err="1">
                  <a:latin typeface="Arial" panose="020B0604020202020204" pitchFamily="34" charset="0"/>
                  <a:cs typeface="Arial" panose="020B0604020202020204" pitchFamily="34" charset="0"/>
                </a:rPr>
                <a:t>Nêu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diễn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a:t>
              </a:r>
            </a:p>
          </p:txBody>
        </p:sp>
      </p:grpSp>
      <p:sp>
        <p:nvSpPr>
          <p:cNvPr id="12" name="Arrow: Curved Right 11">
            <a:extLst>
              <a:ext uri="{FF2B5EF4-FFF2-40B4-BE49-F238E27FC236}">
                <a16:creationId xmlns:a16="http://schemas.microsoft.com/office/drawing/2014/main" id="{42438F67-EAA0-4F70-9AE5-57B2DD10FF09}"/>
              </a:ext>
            </a:extLst>
          </p:cNvPr>
          <p:cNvSpPr/>
          <p:nvPr/>
        </p:nvSpPr>
        <p:spPr>
          <a:xfrm>
            <a:off x="919473" y="1940545"/>
            <a:ext cx="579541" cy="73037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69533DA3-62FF-47B6-BF2B-A30AC2012950}"/>
              </a:ext>
            </a:extLst>
          </p:cNvPr>
          <p:cNvSpPr txBox="1"/>
          <p:nvPr/>
        </p:nvSpPr>
        <p:spPr>
          <a:xfrm>
            <a:off x="1928435" y="2046853"/>
            <a:ext cx="9014385" cy="1131848"/>
          </a:xfrm>
          <a:prstGeom prst="rect">
            <a:avLst/>
          </a:prstGeom>
          <a:solidFill>
            <a:srgbClr val="FFC000"/>
          </a:solidFill>
        </p:spPr>
        <p:txBody>
          <a:bodyPr wrap="square" rtlCol="0">
            <a:spAutoFit/>
          </a:bodyPr>
          <a:lstStyle/>
          <a:p>
            <a:pPr marL="0" marR="0" algn="just" fontAlgn="base">
              <a:lnSpc>
                <a:spcPct val="150000"/>
              </a:lnSpc>
              <a:spcBef>
                <a:spcPts val="300"/>
              </a:spcBef>
              <a:spcAft>
                <a:spcPts val="300"/>
              </a:spcAft>
            </a:pP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dạng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diễn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dữ</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liệu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dữ</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liệu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cột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đơn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cột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kép</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TextBox 1">
            <a:extLst>
              <a:ext uri="{FF2B5EF4-FFF2-40B4-BE49-F238E27FC236}">
                <a16:creationId xmlns:a16="http://schemas.microsoft.com/office/drawing/2014/main" id="{AA6ED7E2-F09F-4894-8768-2EDD88364454}"/>
              </a:ext>
            </a:extLst>
          </p:cNvPr>
          <p:cNvSpPr txBox="1"/>
          <p:nvPr/>
        </p:nvSpPr>
        <p:spPr>
          <a:xfrm>
            <a:off x="1928435" y="4158866"/>
            <a:ext cx="8384461" cy="1131848"/>
          </a:xfrm>
          <a:prstGeom prst="rect">
            <a:avLst/>
          </a:prstGeom>
          <a:noFill/>
        </p:spPr>
        <p:txBody>
          <a:bodyPr wrap="square" rtlCol="0">
            <a:spAutoFit/>
          </a:bodyPr>
          <a:lstStyle/>
          <a:p>
            <a:pPr algn="just">
              <a:lnSpc>
                <a:spcPct val="150000"/>
              </a:lnSpc>
            </a:pPr>
            <a:r>
              <a:rPr lang="en-US" sz="2400" dirty="0" err="1">
                <a:effectLst/>
                <a:latin typeface="Arial" panose="020B0604020202020204" pitchFamily="34" charset="0"/>
                <a:ea typeface="Calibri" panose="020F0502020204030204" pitchFamily="34" charset="0"/>
                <a:cs typeface="Arial" panose="020B0604020202020204" pitchFamily="34" charset="0"/>
              </a:rPr>
              <a:t>Dữ</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liệu</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thống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kê</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có</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thể</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biểu</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diễn</a:t>
            </a:r>
            <a:r>
              <a:rPr lang="en-US" sz="2400" dirty="0">
                <a:effectLst/>
                <a:latin typeface="Arial" panose="020B0604020202020204" pitchFamily="34" charset="0"/>
                <a:ea typeface="Calibri" panose="020F0502020204030204" pitchFamily="34" charset="0"/>
                <a:cs typeface="Arial" panose="020B0604020202020204" pitchFamily="34" charset="0"/>
              </a:rPr>
              <a:t> ở </a:t>
            </a:r>
            <a:r>
              <a:rPr lang="en-US" sz="2400" dirty="0" err="1">
                <a:effectLst/>
                <a:latin typeface="Arial" panose="020B0604020202020204" pitchFamily="34" charset="0"/>
                <a:ea typeface="Calibri" panose="020F0502020204030204" pitchFamily="34" charset="0"/>
                <a:cs typeface="Arial" panose="020B0604020202020204" pitchFamily="34" charset="0"/>
              </a:rPr>
              <a:t>những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dạng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khác</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nhau</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trong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đó</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có</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biểu</a:t>
            </a:r>
            <a:r>
              <a:rPr lang="en-US" sz="2400" b="1"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đồ</a:t>
            </a:r>
            <a:r>
              <a:rPr lang="en-US" sz="2400" b="1"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hình</a:t>
            </a:r>
            <a:r>
              <a:rPr lang="en-US" sz="2400" b="1"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quạt</a:t>
            </a:r>
            <a:r>
              <a:rPr lang="en-US" sz="2400" b="1"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tròn</a:t>
            </a:r>
            <a:r>
              <a:rPr lang="en-US" sz="2400" dirty="0">
                <a:effectLst/>
                <a:latin typeface="Arial" panose="020B0604020202020204" pitchFamily="34" charset="0"/>
                <a:ea typeface="Calibri" panose="020F0502020204030204" pitchFamily="34" charset="0"/>
                <a:cs typeface="Arial" panose="020B0604020202020204" pitchFamily="34" charset="0"/>
              </a:rPr>
              <a:t>.  </a:t>
            </a:r>
          </a:p>
        </p:txBody>
      </p:sp>
      <p:sp>
        <p:nvSpPr>
          <p:cNvPr id="5" name="Arrow: Right 4">
            <a:extLst>
              <a:ext uri="{FF2B5EF4-FFF2-40B4-BE49-F238E27FC236}">
                <a16:creationId xmlns:a16="http://schemas.microsoft.com/office/drawing/2014/main" id="{86CB4CF0-156C-404F-9EA8-008EC49538E6}"/>
              </a:ext>
            </a:extLst>
          </p:cNvPr>
          <p:cNvSpPr/>
          <p:nvPr/>
        </p:nvSpPr>
        <p:spPr>
          <a:xfrm>
            <a:off x="919473" y="4429594"/>
            <a:ext cx="579541" cy="40473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6369535"/>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34B5DA-81B5-4667-A1F2-A19022343C69}"/>
              </a:ext>
            </a:extLst>
          </p:cNvPr>
          <p:cNvSpPr txBox="1"/>
          <p:nvPr/>
        </p:nvSpPr>
        <p:spPr>
          <a:xfrm>
            <a:off x="688820" y="73608"/>
            <a:ext cx="9479184" cy="9586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000">
                <a:solidFill>
                  <a:prstClr val="black"/>
                </a:solidFill>
                <a:latin typeface="Arial" panose="020B0604020202020204" pitchFamily="34" charset="0"/>
                <a:ea typeface="汉仪小麦体简"/>
                <a:cs typeface="Arial" panose="020B0604020202020204" pitchFamily="34" charset="0"/>
              </a:rPr>
              <a:t>Ví dụ 3:</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2000">
                <a:solidFill>
                  <a:prstClr val="black"/>
                </a:solidFill>
                <a:latin typeface="Arial" panose="020B0604020202020204" pitchFamily="34" charset="0"/>
                <a:ea typeface="汉仪小麦体简"/>
                <a:cs typeface="Arial" panose="020B0604020202020204" pitchFamily="34" charset="0"/>
              </a:rPr>
              <a:t>a</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Lập</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bảng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thống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kê</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yêu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thích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mỗi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theo</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mẫu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sau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p>
        </p:txBody>
      </p:sp>
      <p:graphicFrame>
        <p:nvGraphicFramePr>
          <p:cNvPr id="3" name="Table 8">
            <a:extLst>
              <a:ext uri="{FF2B5EF4-FFF2-40B4-BE49-F238E27FC236}">
                <a16:creationId xmlns:a16="http://schemas.microsoft.com/office/drawing/2014/main" id="{2FC786DE-97D9-42F6-9945-43710F965A6A}"/>
              </a:ext>
            </a:extLst>
          </p:cNvPr>
          <p:cNvGraphicFramePr>
            <a:graphicFrameLocks noGrp="1"/>
          </p:cNvGraphicFramePr>
          <p:nvPr>
            <p:extLst>
              <p:ext uri="{D42A27DB-BD31-4B8C-83A1-F6EECF244321}">
                <p14:modId xmlns:p14="http://schemas.microsoft.com/office/powerpoint/2010/main" val="4208593255"/>
              </p:ext>
            </p:extLst>
          </p:nvPr>
        </p:nvGraphicFramePr>
        <p:xfrm>
          <a:off x="688820" y="1133857"/>
          <a:ext cx="8500228" cy="1685418"/>
        </p:xfrm>
        <a:graphic>
          <a:graphicData uri="http://schemas.openxmlformats.org/drawingml/2006/table">
            <a:tbl>
              <a:tblPr firstRow="1" bandRow="1">
                <a:tableStyleId>{5C22544A-7EE6-4342-B048-85BDC9FD1C3A}</a:tableStyleId>
              </a:tblPr>
              <a:tblGrid>
                <a:gridCol w="2428638">
                  <a:extLst>
                    <a:ext uri="{9D8B030D-6E8A-4147-A177-3AD203B41FA5}">
                      <a16:colId xmlns:a16="http://schemas.microsoft.com/office/drawing/2014/main" val="2789312481"/>
                    </a:ext>
                  </a:extLst>
                </a:gridCol>
                <a:gridCol w="1214318">
                  <a:extLst>
                    <a:ext uri="{9D8B030D-6E8A-4147-A177-3AD203B41FA5}">
                      <a16:colId xmlns:a16="http://schemas.microsoft.com/office/drawing/2014/main" val="3722156525"/>
                    </a:ext>
                  </a:extLst>
                </a:gridCol>
                <a:gridCol w="1214318">
                  <a:extLst>
                    <a:ext uri="{9D8B030D-6E8A-4147-A177-3AD203B41FA5}">
                      <a16:colId xmlns:a16="http://schemas.microsoft.com/office/drawing/2014/main" val="1764845865"/>
                    </a:ext>
                  </a:extLst>
                </a:gridCol>
                <a:gridCol w="1214318">
                  <a:extLst>
                    <a:ext uri="{9D8B030D-6E8A-4147-A177-3AD203B41FA5}">
                      <a16:colId xmlns:a16="http://schemas.microsoft.com/office/drawing/2014/main" val="827942708"/>
                    </a:ext>
                  </a:extLst>
                </a:gridCol>
                <a:gridCol w="1214318">
                  <a:extLst>
                    <a:ext uri="{9D8B030D-6E8A-4147-A177-3AD203B41FA5}">
                      <a16:colId xmlns:a16="http://schemas.microsoft.com/office/drawing/2014/main" val="11888283"/>
                    </a:ext>
                  </a:extLst>
                </a:gridCol>
                <a:gridCol w="1214318">
                  <a:extLst>
                    <a:ext uri="{9D8B030D-6E8A-4147-A177-3AD203B41FA5}">
                      <a16:colId xmlns:a16="http://schemas.microsoft.com/office/drawing/2014/main" val="1640134190"/>
                    </a:ext>
                  </a:extLst>
                </a:gridCol>
              </a:tblGrid>
              <a:tr h="598570">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Loại</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quả</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Táo</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Chuối</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Lê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Dưa</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hấu</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Cam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779550">
                <a:tc>
                  <a:txBody>
                    <a:bodyPr/>
                    <a:lstStyle/>
                    <a:p>
                      <a:pPr algn="ctr">
                        <a:lnSpc>
                          <a:spcPct val="130000"/>
                        </a:lnSpc>
                      </a:pP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lệ</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p>
                    <a:p>
                      <a:pPr algn="ctr">
                        <a:lnSpc>
                          <a:spcPct val="130000"/>
                        </a:lnSpc>
                      </a:pP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pic>
        <p:nvPicPr>
          <p:cNvPr id="4" name="Picture 3">
            <a:extLst>
              <a:ext uri="{FF2B5EF4-FFF2-40B4-BE49-F238E27FC236}">
                <a16:creationId xmlns:a16="http://schemas.microsoft.com/office/drawing/2014/main" id="{BE1E4CA5-21F0-40A7-A971-1ECD617339A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453956" y="168987"/>
            <a:ext cx="2577914" cy="2924023"/>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2062086-1585-4F1D-8CC2-FD068CB435CD}"/>
                  </a:ext>
                </a:extLst>
              </p:cNvPr>
              <p:cNvSpPr txBox="1"/>
              <p:nvPr/>
            </p:nvSpPr>
            <p:spPr>
              <a:xfrm>
                <a:off x="609196" y="3089304"/>
                <a:ext cx="9479184"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b)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a:t>
                </a:r>
                <a:r>
                  <a:rPr lang="en-US" sz="2000" dirty="0">
                    <a:solidFill>
                      <a:prstClr val="black"/>
                    </a:solidFill>
                    <a:latin typeface="Arial" panose="020B0604020202020204" pitchFamily="34" charset="0"/>
                    <a:ea typeface="汉仪小麦体简"/>
                    <a:cs typeface="Arial" panose="020B0604020202020204" pitchFamily="34" charset="0"/>
                  </a:rPr>
                  <a:t>o </a:t>
                </a:r>
                <a:r>
                  <a:rPr lang="en-US" sz="2000" dirty="0" err="1">
                    <a:solidFill>
                      <a:prstClr val="black"/>
                    </a:solidFill>
                    <a:latin typeface="Arial" panose="020B0604020202020204" pitchFamily="34" charset="0"/>
                    <a:ea typeface="汉仪小麦体简"/>
                    <a:cs typeface="Arial" panose="020B0604020202020204" pitchFamily="34" charset="0"/>
                  </a:rPr>
                  <a:t>là</a:t>
                </a:r>
                <a:r>
                  <a:rPr lang="en-US" sz="2000" dirty="0">
                    <a:solidFill>
                      <a:prstClr val="black"/>
                    </a:solidFill>
                    <a:latin typeface="Arial" panose="020B0604020202020204" pitchFamily="34" charset="0"/>
                    <a:ea typeface="汉仪小麦体简"/>
                    <a:cs typeface="Arial" panose="020B0604020202020204" pitchFamily="34" charset="0"/>
                  </a:rPr>
                  <a:t>:</a:t>
                </a:r>
                <a14:m>
                  <m:oMath xmlns:m="http://schemas.openxmlformats.org/officeDocument/2006/math">
                    <m:r>
                      <m:rPr>
                        <m:lit/>
                      </m:r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t> </m:t>
                    </m:r>
                  </m:oMath>
                </a14:m>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Choice>
        <mc:Fallback xmlns="">
          <p:sp>
            <p:nvSpPr>
              <p:cNvPr id="7" name="TextBox 6">
                <a:extLst>
                  <a:ext uri="{FF2B5EF4-FFF2-40B4-BE49-F238E27FC236}">
                    <a16:creationId xmlns:a16="http://schemas.microsoft.com/office/drawing/2014/main" id="{E2062086-1585-4F1D-8CC2-FD068CB435CD}"/>
                  </a:ext>
                </a:extLst>
              </p:cNvPr>
              <p:cNvSpPr txBox="1">
                <a:spLocks noRot="1" noChangeAspect="1" noMove="1" noResize="1" noEditPoints="1" noAdjustHandles="1" noChangeArrowheads="1" noChangeShapeType="1" noTextEdit="1"/>
              </p:cNvSpPr>
              <p:nvPr/>
            </p:nvSpPr>
            <p:spPr>
              <a:xfrm>
                <a:off x="609196" y="3089304"/>
                <a:ext cx="9479184" cy="496996"/>
              </a:xfrm>
              <a:prstGeom prst="rect">
                <a:avLst/>
              </a:prstGeom>
              <a:blipFill>
                <a:blip r:embed="rId3"/>
                <a:stretch>
                  <a:fillRect l="-707"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710C698-584C-4855-B0E4-AA81E7B083D6}"/>
                  </a:ext>
                </a:extLst>
              </p:cNvPr>
              <p:cNvSpPr txBox="1"/>
              <p:nvPr/>
            </p:nvSpPr>
            <p:spPr>
              <a:xfrm>
                <a:off x="3922022" y="2943296"/>
                <a:ext cx="3383184" cy="6934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ctrlPr>
                      </m:fPr>
                      <m:num>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t>360.20</m:t>
                        </m:r>
                      </m:num>
                      <m:den>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t>100</m:t>
                        </m:r>
                      </m:den>
                    </m:f>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t>=72</m:t>
                    </m:r>
                  </m:oMath>
                </a14:m>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Choice>
        <mc:Fallback xmlns="">
          <p:sp>
            <p:nvSpPr>
              <p:cNvPr id="8" name="TextBox 7">
                <a:extLst>
                  <a:ext uri="{FF2B5EF4-FFF2-40B4-BE49-F238E27FC236}">
                    <a16:creationId xmlns:a16="http://schemas.microsoft.com/office/drawing/2014/main" id="{8710C698-584C-4855-B0E4-AA81E7B083D6}"/>
                  </a:ext>
                </a:extLst>
              </p:cNvPr>
              <p:cNvSpPr txBox="1">
                <a:spLocks noRot="1" noChangeAspect="1" noMove="1" noResize="1" noEditPoints="1" noAdjustHandles="1" noChangeArrowheads="1" noChangeShapeType="1" noTextEdit="1"/>
              </p:cNvSpPr>
              <p:nvPr/>
            </p:nvSpPr>
            <p:spPr>
              <a:xfrm>
                <a:off x="3922022" y="2943296"/>
                <a:ext cx="3383184" cy="693460"/>
              </a:xfrm>
              <a:prstGeom prst="rect">
                <a:avLst/>
              </a:prstGeom>
              <a:blipFill>
                <a:blip r:embed="rId4"/>
                <a:stretch>
                  <a:fillRect b="-43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97CAF5E-6815-43A3-AC89-5A2B06CF74CA}"/>
                  </a:ext>
                </a:extLst>
              </p:cNvPr>
              <p:cNvSpPr txBox="1"/>
              <p:nvPr/>
            </p:nvSpPr>
            <p:spPr>
              <a:xfrm>
                <a:off x="331796" y="3644104"/>
                <a:ext cx="9479184" cy="117224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Tương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tự</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như</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chuối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dưa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hấu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cam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là</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p>
              <a:p>
                <a:pPr lvl="0" algn="ctr">
                  <a:lnSpc>
                    <a:spcPct val="150000"/>
                  </a:lnSpc>
                </a:pPr>
                <a14:m>
                  <m:oMath xmlns:m="http://schemas.openxmlformats.org/officeDocument/2006/math">
                    <m:f>
                      <m:fPr>
                        <m:ctrlPr>
                          <a:rPr lang="en-US" sz="2000" i="1">
                            <a:solidFill>
                              <a:prstClr val="black"/>
                            </a:solidFill>
                            <a:latin typeface="Cambria Math" panose="02040503050406030204" pitchFamily="18" charset="0"/>
                            <a:cs typeface="Arial" panose="020B0604020202020204" pitchFamily="34" charset="0"/>
                          </a:rPr>
                        </m:ctrlPr>
                      </m:fPr>
                      <m:num>
                        <m:r>
                          <a:rPr lang="en-US" sz="2000" i="1">
                            <a:solidFill>
                              <a:prstClr val="black"/>
                            </a:solidFill>
                            <a:latin typeface="Cambria Math" panose="02040503050406030204" pitchFamily="18" charset="0"/>
                            <a:cs typeface="Arial" panose="020B0604020202020204" pitchFamily="34" charset="0"/>
                          </a:rPr>
                          <m:t>360.</m:t>
                        </m:r>
                        <m:r>
                          <a:rPr lang="en-US" sz="2000" b="0" i="1" smtClean="0">
                            <a:solidFill>
                              <a:prstClr val="black"/>
                            </a:solidFill>
                            <a:latin typeface="Cambria Math" panose="02040503050406030204" pitchFamily="18" charset="0"/>
                            <a:cs typeface="Arial" panose="020B0604020202020204" pitchFamily="34" charset="0"/>
                          </a:rPr>
                          <m:t>15</m:t>
                        </m:r>
                      </m:num>
                      <m:den>
                        <m:r>
                          <a:rPr lang="en-US" sz="2000" i="1">
                            <a:solidFill>
                              <a:prstClr val="black"/>
                            </a:solidFill>
                            <a:latin typeface="Cambria Math" panose="02040503050406030204" pitchFamily="18" charset="0"/>
                            <a:cs typeface="Arial" panose="020B0604020202020204" pitchFamily="34" charset="0"/>
                          </a:rPr>
                          <m:t>100</m:t>
                        </m:r>
                      </m:den>
                    </m:f>
                    <m:r>
                      <a:rPr lang="en-US" sz="2000" i="1">
                        <a:solidFill>
                          <a:prstClr val="black"/>
                        </a:solidFill>
                        <a:latin typeface="Cambria Math" panose="02040503050406030204" pitchFamily="18" charset="0"/>
                        <a:cs typeface="Arial" panose="020B0604020202020204" pitchFamily="34" charset="0"/>
                      </a:rPr>
                      <m:t>=</m:t>
                    </m:r>
                    <m:r>
                      <a:rPr lang="en-US" sz="2000" b="0" i="1" smtClean="0">
                        <a:solidFill>
                          <a:prstClr val="black"/>
                        </a:solidFill>
                        <a:latin typeface="Cambria Math" panose="02040503050406030204" pitchFamily="18" charset="0"/>
                        <a:cs typeface="Arial" panose="020B0604020202020204" pitchFamily="34" charset="0"/>
                      </a:rPr>
                      <m:t>54</m:t>
                    </m:r>
                  </m:oMath>
                </a14:m>
                <a:r>
                  <a:rPr lang="en-US" sz="2000" dirty="0">
                    <a:solidFill>
                      <a:prstClr val="black"/>
                    </a:solidFill>
                    <a:latin typeface="Arial" panose="020B0604020202020204" pitchFamily="34" charset="0"/>
                    <a:cs typeface="Arial" panose="020B0604020202020204" pitchFamily="34" charset="0"/>
                  </a:rPr>
                  <a:t> ; </a:t>
                </a:r>
                <a14:m>
                  <m:oMath xmlns:m="http://schemas.openxmlformats.org/officeDocument/2006/math">
                    <m:f>
                      <m:fPr>
                        <m:ctrlPr>
                          <a:rPr lang="en-US" sz="2000" i="1">
                            <a:solidFill>
                              <a:prstClr val="black"/>
                            </a:solidFill>
                            <a:latin typeface="Cambria Math" panose="02040503050406030204" pitchFamily="18" charset="0"/>
                            <a:cs typeface="Arial" panose="020B0604020202020204" pitchFamily="34" charset="0"/>
                          </a:rPr>
                        </m:ctrlPr>
                      </m:fPr>
                      <m:num>
                        <m:r>
                          <a:rPr lang="en-US" sz="2000" i="1">
                            <a:solidFill>
                              <a:prstClr val="black"/>
                            </a:solidFill>
                            <a:latin typeface="Cambria Math" panose="02040503050406030204" pitchFamily="18" charset="0"/>
                            <a:cs typeface="Arial" panose="020B0604020202020204" pitchFamily="34" charset="0"/>
                          </a:rPr>
                          <m:t>360.1</m:t>
                        </m:r>
                        <m:r>
                          <a:rPr lang="en-US" sz="2000" b="0" i="1" smtClean="0">
                            <a:solidFill>
                              <a:prstClr val="black"/>
                            </a:solidFill>
                            <a:latin typeface="Cambria Math" panose="02040503050406030204" pitchFamily="18" charset="0"/>
                            <a:cs typeface="Arial" panose="020B0604020202020204" pitchFamily="34" charset="0"/>
                          </a:rPr>
                          <m:t>0</m:t>
                        </m:r>
                      </m:num>
                      <m:den>
                        <m:r>
                          <a:rPr lang="en-US" sz="2000" i="1">
                            <a:solidFill>
                              <a:prstClr val="black"/>
                            </a:solidFill>
                            <a:latin typeface="Cambria Math" panose="02040503050406030204" pitchFamily="18" charset="0"/>
                            <a:cs typeface="Arial" panose="020B0604020202020204" pitchFamily="34" charset="0"/>
                          </a:rPr>
                          <m:t>100</m:t>
                        </m:r>
                      </m:den>
                    </m:f>
                    <m:r>
                      <a:rPr lang="en-US" sz="2000" i="1">
                        <a:solidFill>
                          <a:prstClr val="black"/>
                        </a:solidFill>
                        <a:latin typeface="Cambria Math" panose="02040503050406030204" pitchFamily="18" charset="0"/>
                        <a:cs typeface="Arial" panose="020B0604020202020204" pitchFamily="34" charset="0"/>
                      </a:rPr>
                      <m:t>=</m:t>
                    </m:r>
                    <m:r>
                      <a:rPr lang="en-US" sz="2000" b="0" i="1" smtClean="0">
                        <a:solidFill>
                          <a:prstClr val="black"/>
                        </a:solidFill>
                        <a:latin typeface="Cambria Math" panose="02040503050406030204" pitchFamily="18" charset="0"/>
                        <a:cs typeface="Arial" panose="020B0604020202020204" pitchFamily="34" charset="0"/>
                      </a:rPr>
                      <m:t>36</m:t>
                    </m:r>
                  </m:oMath>
                </a14:m>
                <a:r>
                  <a:rPr lang="en-US" sz="2000" dirty="0">
                    <a:solidFill>
                      <a:prstClr val="black"/>
                    </a:solidFill>
                    <a:latin typeface="Arial" panose="020B0604020202020204" pitchFamily="34" charset="0"/>
                    <a:cs typeface="Arial" panose="020B0604020202020204" pitchFamily="34" charset="0"/>
                  </a:rPr>
                  <a:t> ; </a:t>
                </a:r>
                <a14:m>
                  <m:oMath xmlns:m="http://schemas.openxmlformats.org/officeDocument/2006/math">
                    <m:f>
                      <m:fPr>
                        <m:ctrlPr>
                          <a:rPr lang="en-US" sz="2000" i="1">
                            <a:solidFill>
                              <a:prstClr val="black"/>
                            </a:solidFill>
                            <a:latin typeface="Cambria Math" panose="02040503050406030204" pitchFamily="18" charset="0"/>
                            <a:cs typeface="Arial" panose="020B0604020202020204" pitchFamily="34" charset="0"/>
                          </a:rPr>
                        </m:ctrlPr>
                      </m:fPr>
                      <m:num>
                        <m:r>
                          <a:rPr lang="en-US" sz="2000" i="1">
                            <a:solidFill>
                              <a:prstClr val="black"/>
                            </a:solidFill>
                            <a:latin typeface="Cambria Math" panose="02040503050406030204" pitchFamily="18" charset="0"/>
                            <a:cs typeface="Arial" panose="020B0604020202020204" pitchFamily="34" charset="0"/>
                          </a:rPr>
                          <m:t>360.</m:t>
                        </m:r>
                        <m:r>
                          <a:rPr lang="en-US" sz="2000" b="0" i="1" smtClean="0">
                            <a:solidFill>
                              <a:prstClr val="black"/>
                            </a:solidFill>
                            <a:latin typeface="Cambria Math" panose="02040503050406030204" pitchFamily="18" charset="0"/>
                            <a:cs typeface="Arial" panose="020B0604020202020204" pitchFamily="34" charset="0"/>
                          </a:rPr>
                          <m:t>3</m:t>
                        </m:r>
                        <m:r>
                          <a:rPr lang="en-US" sz="2000" i="1">
                            <a:solidFill>
                              <a:prstClr val="black"/>
                            </a:solidFill>
                            <a:latin typeface="Cambria Math" panose="02040503050406030204" pitchFamily="18" charset="0"/>
                            <a:cs typeface="Arial" panose="020B0604020202020204" pitchFamily="34" charset="0"/>
                          </a:rPr>
                          <m:t>0</m:t>
                        </m:r>
                      </m:num>
                      <m:den>
                        <m:r>
                          <a:rPr lang="en-US" sz="2000" i="1">
                            <a:solidFill>
                              <a:prstClr val="black"/>
                            </a:solidFill>
                            <a:latin typeface="Cambria Math" panose="02040503050406030204" pitchFamily="18" charset="0"/>
                            <a:cs typeface="Arial" panose="020B0604020202020204" pitchFamily="34" charset="0"/>
                          </a:rPr>
                          <m:t>100</m:t>
                        </m:r>
                      </m:den>
                    </m:f>
                    <m:r>
                      <a:rPr lang="en-US" sz="2000" i="1">
                        <a:solidFill>
                          <a:prstClr val="black"/>
                        </a:solidFill>
                        <a:latin typeface="Cambria Math" panose="02040503050406030204" pitchFamily="18" charset="0"/>
                        <a:cs typeface="Arial" panose="020B0604020202020204" pitchFamily="34" charset="0"/>
                      </a:rPr>
                      <m:t>=</m:t>
                    </m:r>
                    <m:r>
                      <a:rPr lang="en-US" sz="2000" b="0" i="1" smtClean="0">
                        <a:solidFill>
                          <a:prstClr val="black"/>
                        </a:solidFill>
                        <a:latin typeface="Cambria Math" panose="02040503050406030204" pitchFamily="18" charset="0"/>
                        <a:cs typeface="Arial" panose="020B0604020202020204" pitchFamily="34" charset="0"/>
                      </a:rPr>
                      <m:t>108</m:t>
                    </m:r>
                  </m:oMath>
                </a14:m>
                <a:r>
                  <a:rPr lang="en-US" sz="2000" dirty="0">
                    <a:solidFill>
                      <a:prstClr val="black"/>
                    </a:solidFill>
                    <a:latin typeface="Arial" panose="020B0604020202020204" pitchFamily="34" charset="0"/>
                    <a:cs typeface="Arial" panose="020B0604020202020204" pitchFamily="34" charset="0"/>
                  </a:rPr>
                  <a:t> ; </a:t>
                </a:r>
                <a14:m>
                  <m:oMath xmlns:m="http://schemas.openxmlformats.org/officeDocument/2006/math">
                    <m:f>
                      <m:fPr>
                        <m:ctrlPr>
                          <a:rPr lang="en-US" sz="2000" i="1">
                            <a:solidFill>
                              <a:prstClr val="black"/>
                            </a:solidFill>
                            <a:latin typeface="Cambria Math" panose="02040503050406030204" pitchFamily="18" charset="0"/>
                            <a:cs typeface="Arial" panose="020B0604020202020204" pitchFamily="34" charset="0"/>
                          </a:rPr>
                        </m:ctrlPr>
                      </m:fPr>
                      <m:num>
                        <m:r>
                          <a:rPr lang="en-US" sz="2000" i="1">
                            <a:solidFill>
                              <a:prstClr val="black"/>
                            </a:solidFill>
                            <a:latin typeface="Cambria Math" panose="02040503050406030204" pitchFamily="18" charset="0"/>
                            <a:cs typeface="Arial" panose="020B0604020202020204" pitchFamily="34" charset="0"/>
                          </a:rPr>
                          <m:t>360.</m:t>
                        </m:r>
                        <m:r>
                          <a:rPr lang="en-US" sz="2000" b="0" i="1" smtClean="0">
                            <a:solidFill>
                              <a:prstClr val="black"/>
                            </a:solidFill>
                            <a:latin typeface="Cambria Math" panose="02040503050406030204" pitchFamily="18" charset="0"/>
                            <a:cs typeface="Arial" panose="020B0604020202020204" pitchFamily="34" charset="0"/>
                          </a:rPr>
                          <m:t>25</m:t>
                        </m:r>
                      </m:num>
                      <m:den>
                        <m:r>
                          <a:rPr lang="en-US" sz="2000" i="1">
                            <a:solidFill>
                              <a:prstClr val="black"/>
                            </a:solidFill>
                            <a:latin typeface="Cambria Math" panose="02040503050406030204" pitchFamily="18" charset="0"/>
                            <a:cs typeface="Arial" panose="020B0604020202020204" pitchFamily="34" charset="0"/>
                          </a:rPr>
                          <m:t>100</m:t>
                        </m:r>
                      </m:den>
                    </m:f>
                    <m:r>
                      <a:rPr lang="en-US" sz="2000" b="0" i="0" smtClean="0">
                        <a:solidFill>
                          <a:prstClr val="black"/>
                        </a:solidFill>
                        <a:latin typeface="Cambria Math" panose="02040503050406030204" pitchFamily="18" charset="0"/>
                        <a:cs typeface="Arial" panose="020B0604020202020204" pitchFamily="34" charset="0"/>
                      </a:rPr>
                      <m:t>=90</m:t>
                    </m:r>
                  </m:oMath>
                </a14:m>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Choice>
        <mc:Fallback xmlns="">
          <p:sp>
            <p:nvSpPr>
              <p:cNvPr id="9" name="TextBox 8">
                <a:extLst>
                  <a:ext uri="{FF2B5EF4-FFF2-40B4-BE49-F238E27FC236}">
                    <a16:creationId xmlns:a16="http://schemas.microsoft.com/office/drawing/2014/main" id="{497CAF5E-6815-43A3-AC89-5A2B06CF74CA}"/>
                  </a:ext>
                </a:extLst>
              </p:cNvPr>
              <p:cNvSpPr txBox="1">
                <a:spLocks noRot="1" noChangeAspect="1" noMove="1" noResize="1" noEditPoints="1" noAdjustHandles="1" noChangeArrowheads="1" noChangeShapeType="1" noTextEdit="1"/>
              </p:cNvSpPr>
              <p:nvPr/>
            </p:nvSpPr>
            <p:spPr>
              <a:xfrm>
                <a:off x="331796" y="3644104"/>
                <a:ext cx="9479184" cy="1172244"/>
              </a:xfrm>
              <a:prstGeom prst="rect">
                <a:avLst/>
              </a:prstGeom>
              <a:blipFill>
                <a:blip r:embed="rId5"/>
                <a:stretch>
                  <a:fillRect b="-1563"/>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499320CF-9227-48B8-88A4-3B16379762E1}"/>
              </a:ext>
            </a:extLst>
          </p:cNvPr>
          <p:cNvSpPr txBox="1"/>
          <p:nvPr/>
        </p:nvSpPr>
        <p:spPr>
          <a:xfrm>
            <a:off x="874022" y="4723516"/>
            <a:ext cx="9479184"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Ta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thống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sau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graphicFrame>
        <p:nvGraphicFramePr>
          <p:cNvPr id="11" name="Table 8">
            <a:extLst>
              <a:ext uri="{FF2B5EF4-FFF2-40B4-BE49-F238E27FC236}">
                <a16:creationId xmlns:a16="http://schemas.microsoft.com/office/drawing/2014/main" id="{A0F4AA31-B290-4F97-AA18-25E132D227ED}"/>
              </a:ext>
            </a:extLst>
          </p:cNvPr>
          <p:cNvGraphicFramePr>
            <a:graphicFrameLocks noGrp="1"/>
          </p:cNvGraphicFramePr>
          <p:nvPr>
            <p:extLst>
              <p:ext uri="{D42A27DB-BD31-4B8C-83A1-F6EECF244321}">
                <p14:modId xmlns:p14="http://schemas.microsoft.com/office/powerpoint/2010/main" val="1046851837"/>
              </p:ext>
            </p:extLst>
          </p:nvPr>
        </p:nvGraphicFramePr>
        <p:xfrm>
          <a:off x="1178298" y="5377892"/>
          <a:ext cx="8632682" cy="1108380"/>
        </p:xfrm>
        <a:graphic>
          <a:graphicData uri="http://schemas.openxmlformats.org/drawingml/2006/table">
            <a:tbl>
              <a:tblPr firstRow="1" bandRow="1">
                <a:tableStyleId>{5C22544A-7EE6-4342-B048-85BDC9FD1C3A}</a:tableStyleId>
              </a:tblPr>
              <a:tblGrid>
                <a:gridCol w="2466482">
                  <a:extLst>
                    <a:ext uri="{9D8B030D-6E8A-4147-A177-3AD203B41FA5}">
                      <a16:colId xmlns:a16="http://schemas.microsoft.com/office/drawing/2014/main" val="2789312481"/>
                    </a:ext>
                  </a:extLst>
                </a:gridCol>
                <a:gridCol w="1233240">
                  <a:extLst>
                    <a:ext uri="{9D8B030D-6E8A-4147-A177-3AD203B41FA5}">
                      <a16:colId xmlns:a16="http://schemas.microsoft.com/office/drawing/2014/main" val="3722156525"/>
                    </a:ext>
                  </a:extLst>
                </a:gridCol>
                <a:gridCol w="1233240">
                  <a:extLst>
                    <a:ext uri="{9D8B030D-6E8A-4147-A177-3AD203B41FA5}">
                      <a16:colId xmlns:a16="http://schemas.microsoft.com/office/drawing/2014/main" val="1764845865"/>
                    </a:ext>
                  </a:extLst>
                </a:gridCol>
                <a:gridCol w="1233240">
                  <a:extLst>
                    <a:ext uri="{9D8B030D-6E8A-4147-A177-3AD203B41FA5}">
                      <a16:colId xmlns:a16="http://schemas.microsoft.com/office/drawing/2014/main" val="827942708"/>
                    </a:ext>
                  </a:extLst>
                </a:gridCol>
                <a:gridCol w="1233240">
                  <a:extLst>
                    <a:ext uri="{9D8B030D-6E8A-4147-A177-3AD203B41FA5}">
                      <a16:colId xmlns:a16="http://schemas.microsoft.com/office/drawing/2014/main" val="11888283"/>
                    </a:ext>
                  </a:extLst>
                </a:gridCol>
                <a:gridCol w="1233240">
                  <a:extLst>
                    <a:ext uri="{9D8B030D-6E8A-4147-A177-3AD203B41FA5}">
                      <a16:colId xmlns:a16="http://schemas.microsoft.com/office/drawing/2014/main" val="1640134190"/>
                    </a:ext>
                  </a:extLst>
                </a:gridCol>
              </a:tblGrid>
              <a:tr h="554190">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Loại</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quả</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Táo</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Chuối</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Lê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Dưa</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hấu</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Cam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554190">
                <a:tc>
                  <a:txBody>
                    <a:bodyPr/>
                    <a:lstStyle/>
                    <a:p>
                      <a:pPr algn="ctr">
                        <a:lnSpc>
                          <a:spcPct val="130000"/>
                        </a:lnSpc>
                      </a:pPr>
                      <a:r>
                        <a:rPr lang="en-US" sz="2000">
                          <a:latin typeface="Arial" panose="020B0604020202020204" pitchFamily="34" charset="0"/>
                          <a:cs typeface="Arial" panose="020B0604020202020204" pitchFamily="34" charset="0"/>
                        </a:rPr>
                        <a:t>số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err="1">
                          <a:latin typeface="Arial" panose="020B0604020202020204" pitchFamily="34" charset="0"/>
                          <a:cs typeface="Arial" panose="020B0604020202020204" pitchFamily="34" charset="0"/>
                        </a:rPr>
                        <a:t>sinh</a:t>
                      </a:r>
                      <a:r>
                        <a:rPr lang="en-US" sz="200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108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spTree>
    <p:extLst>
      <p:ext uri="{BB962C8B-B14F-4D97-AF65-F5344CB8AC3E}">
        <p14:creationId xmlns:p14="http://schemas.microsoft.com/office/powerpoint/2010/main" val="329257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1" dur="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randombar(horizontal)">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randombar(horizontal)">
                                      <p:cBhvr>
                                        <p:cTn id="36" dur="500"/>
                                        <p:tgtEl>
                                          <p:spTgt spid="9">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41" dur="500"/>
                                        <p:tgtEl>
                                          <p:spTgt spid="10">
                                            <p:txEl>
                                              <p:pRg st="0" end="0"/>
                                            </p:txEl>
                                          </p:spTgt>
                                        </p:tgtEl>
                                      </p:cBhvr>
                                    </p:animEffect>
                                  </p:childTnLst>
                                </p:cTn>
                              </p:par>
                            </p:childTnLst>
                          </p:cTn>
                        </p:par>
                        <p:par>
                          <p:cTn id="42" fill="hold">
                            <p:stCondLst>
                              <p:cond delay="500"/>
                            </p:stCondLst>
                            <p:childTnLst>
                              <p:par>
                                <p:cTn id="43" presetID="14" presetClass="entr" presetSubtype="1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randombar(horizontal)">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7" grpId="0" uiExpand="1" build="p"/>
      <p:bldP spid="8" grpId="0" uiExpand="1" build="p"/>
      <p:bldP spid="9" grpId="0" uiExpand="1" build="p"/>
      <p:bldP spid="10"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8F847C82-D4A5-4FF3-AEFB-BE20E6B7BE11}"/>
              </a:ext>
            </a:extLst>
          </p:cNvPr>
          <p:cNvSpPr txBox="1"/>
          <p:nvPr/>
        </p:nvSpPr>
        <p:spPr>
          <a:xfrm>
            <a:off x="4035446" y="311833"/>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4:</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27" name="TextBox 26">
            <a:extLst>
              <a:ext uri="{FF2B5EF4-FFF2-40B4-BE49-F238E27FC236}">
                <a16:creationId xmlns:a16="http://schemas.microsoft.com/office/drawing/2014/main" id="{E4ED3A93-6743-4F47-8CCB-905BF55F6E0B}"/>
              </a:ext>
            </a:extLst>
          </p:cNvPr>
          <p:cNvSpPr txBox="1"/>
          <p:nvPr/>
        </p:nvSpPr>
        <p:spPr>
          <a:xfrm>
            <a:off x="430964" y="1038184"/>
            <a:ext cx="7480090" cy="510787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quạt</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tròn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ở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27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diễn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cấu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dùng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dạng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toàn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cầu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năm</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2019.</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lang="en-US" sz="2200" dirty="0" err="1">
                <a:solidFill>
                  <a:prstClr val="black"/>
                </a:solidFill>
                <a:latin typeface="Arial" panose="020B0604020202020204" pitchFamily="34" charset="0"/>
                <a:ea typeface="汉仪小麦体简"/>
                <a:cs typeface="Arial" panose="020B0604020202020204" pitchFamily="34" charset="0"/>
              </a:rPr>
              <a:t>Năng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tái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tạo</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tiêu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dùng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chiếm</a:t>
            </a:r>
            <a:r>
              <a:rPr lang="en-US" sz="2200" dirty="0">
                <a:solidFill>
                  <a:prstClr val="black"/>
                </a:solidFill>
                <a:latin typeface="Arial" panose="020B0604020202020204" pitchFamily="34" charset="0"/>
                <a:ea typeface="汉仪小麦体简"/>
                <a:cs typeface="Arial" panose="020B0604020202020204" pitchFamily="34" charset="0"/>
              </a:rPr>
              <a:t> bao </a:t>
            </a:r>
            <a:r>
              <a:rPr lang="en-US" sz="2200" dirty="0" err="1">
                <a:solidFill>
                  <a:prstClr val="black"/>
                </a:solidFill>
                <a:latin typeface="Arial" panose="020B0604020202020204" pitchFamily="34" charset="0"/>
                <a:ea typeface="汉仪小麦体简"/>
                <a:cs typeface="Arial" panose="020B0604020202020204" pitchFamily="34" charset="0"/>
              </a:rPr>
              <a:t>nhiêu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trăm</a:t>
            </a:r>
            <a:r>
              <a:rPr lang="en-US" sz="2200" dirty="0">
                <a:solidFill>
                  <a:prstClr val="black"/>
                </a:solidFill>
                <a:latin typeface="Arial" panose="020B0604020202020204" pitchFamily="34" charset="0"/>
                <a:ea typeface="汉仪小麦体简"/>
                <a:cs typeface="Arial" panose="020B0604020202020204" pitchFamily="34" charset="0"/>
              </a:rPr>
              <a:t>?</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thạc</a:t>
            </a:r>
            <a:r>
              <a:rPr lang="en-US" sz="2200" dirty="0">
                <a:solidFill>
                  <a:prstClr val="black"/>
                </a:solidFill>
                <a:latin typeface="Arial" panose="020B0604020202020204" pitchFamily="34" charset="0"/>
                <a:ea typeface="汉仪小麦体简"/>
                <a:cs typeface="Arial" panose="020B0604020202020204" pitchFamily="34" charset="0"/>
              </a:rPr>
              <a:t>h (bao </a:t>
            </a:r>
            <a:r>
              <a:rPr lang="en-US" sz="2200" dirty="0" err="1">
                <a:solidFill>
                  <a:prstClr val="black"/>
                </a:solidFill>
                <a:latin typeface="Arial" panose="020B0604020202020204" pitchFamily="34" charset="0"/>
                <a:ea typeface="汉仪小麦体简"/>
                <a:cs typeface="Arial" panose="020B0604020202020204" pitchFamily="34" charset="0"/>
              </a:rPr>
              <a:t>gồm</a:t>
            </a:r>
            <a:r>
              <a:rPr lang="en-US" sz="2200" dirty="0">
                <a:solidFill>
                  <a:prstClr val="black"/>
                </a:solidFill>
                <a:latin typeface="Arial" panose="020B0604020202020204" pitchFamily="34" charset="0"/>
                <a:ea typeface="汉仪小麦体简"/>
                <a:cs typeface="Arial" panose="020B0604020202020204" pitchFamily="34" charset="0"/>
              </a:rPr>
              <a:t> than, </a:t>
            </a:r>
            <a:r>
              <a:rPr lang="en-US" sz="2200" dirty="0" err="1">
                <a:solidFill>
                  <a:prstClr val="black"/>
                </a:solidFill>
                <a:latin typeface="Arial" panose="020B0604020202020204" pitchFamily="34" charset="0"/>
                <a:ea typeface="汉仪小麦体简"/>
                <a:cs typeface="Arial" panose="020B0604020202020204" pitchFamily="34" charset="0"/>
              </a:rPr>
              <a:t>dầu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và</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khí</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tiêu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dùng</a:t>
            </a:r>
            <a:r>
              <a:rPr lang="en-US" sz="2200" dirty="0">
                <a:solidFill>
                  <a:prstClr val="black"/>
                </a:solidFill>
                <a:latin typeface="Arial" panose="020B0604020202020204" pitchFamily="34" charset="0"/>
                <a:ea typeface="汉仪小麦体简"/>
                <a:cs typeface="Arial" panose="020B0604020202020204" pitchFamily="34" charset="0"/>
              </a:rPr>
              <a:t> bao </a:t>
            </a:r>
            <a:r>
              <a:rPr lang="en-US" sz="2200" dirty="0" err="1">
                <a:solidFill>
                  <a:prstClr val="black"/>
                </a:solidFill>
                <a:latin typeface="Arial" panose="020B0604020202020204" pitchFamily="34" charset="0"/>
                <a:ea typeface="汉仪小麦体简"/>
                <a:cs typeface="Arial" panose="020B0604020202020204" pitchFamily="34" charset="0"/>
              </a:rPr>
              <a:t>nhiêu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trăm</a:t>
            </a:r>
            <a:r>
              <a:rPr lang="en-US" sz="2200" dirty="0">
                <a:solidFill>
                  <a:prstClr val="black"/>
                </a:solidFill>
                <a:latin typeface="Arial" panose="020B0604020202020204" pitchFamily="34" charset="0"/>
                <a:ea typeface="汉仪小麦体简"/>
                <a:cs typeface="Arial" panose="020B0604020202020204" pitchFamily="34" charset="0"/>
              </a:rPr>
              <a:t>?</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thạch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dung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gấp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khoảng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bao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so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với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tạo</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dung?</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Hãy</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hậu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xấu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cho</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trường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do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việc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nhân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tiếp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tục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sử</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dụng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nhiều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thạch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3" name="Picture 2">
            <a:extLst>
              <a:ext uri="{FF2B5EF4-FFF2-40B4-BE49-F238E27FC236}">
                <a16:creationId xmlns:a16="http://schemas.microsoft.com/office/drawing/2014/main" id="{64D9EA37-BA88-4192-BFB5-639D50A80F9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201702" y="711505"/>
            <a:ext cx="3366522" cy="6370136"/>
          </a:xfrm>
          <a:prstGeom prst="rect">
            <a:avLst/>
          </a:prstGeom>
        </p:spPr>
      </p:pic>
    </p:spTree>
    <p:extLst>
      <p:ext uri="{BB962C8B-B14F-4D97-AF65-F5344CB8AC3E}">
        <p14:creationId xmlns:p14="http://schemas.microsoft.com/office/powerpoint/2010/main" val="1477158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3" dur="500"/>
                                        <p:tgtEl>
                                          <p:spTgt spid="27">
                                            <p:txEl>
                                              <p:pRg st="0" end="0"/>
                                            </p:txEl>
                                          </p:spTgt>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2" dur="500"/>
                                        <p:tgtEl>
                                          <p:spTgt spid="2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27" dur="500"/>
                                        <p:tgtEl>
                                          <p:spTgt spid="2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2" dur="500"/>
                                        <p:tgtEl>
                                          <p:spTgt spid="2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7">
                                            <p:txEl>
                                              <p:pRg st="4" end="4"/>
                                            </p:txEl>
                                          </p:spTgt>
                                        </p:tgtEl>
                                        <p:attrNameLst>
                                          <p:attrName>style.visibility</p:attrName>
                                        </p:attrNameLst>
                                      </p:cBhvr>
                                      <p:to>
                                        <p:strVal val="visible"/>
                                      </p:to>
                                    </p:set>
                                    <p:animEffect transition="in" filter="randombar(horizontal)">
                                      <p:cBhvr>
                                        <p:cTn id="37" dur="500"/>
                                        <p:tgtEl>
                                          <p:spTgt spid="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5DED163E-D4DE-4DF5-ADB1-4D3D8EA3B224"/>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SCORM_ENDPOINT" val="&lt;endpoint&gt;&lt;enable&gt;0&lt;/enable&gt;&lt;lrs&gt;http://&lt;/lrs&gt;&lt;auth&gt;0&lt;/auth&gt;&lt;login&gt;&lt;/login&gt;&lt;password&gt;&lt;/password&gt;&lt;key&gt;&lt;/key&gt;&lt;name&gt;&lt;/name&gt;&lt;email&gt;&lt;/email&gt;&lt;/endpoint&gt;&#10;"/>
  <p:tag name="ISPRING_PRESENTATION_TITLE" val="20170414动感活泼幼儿园儿童成长教育教学课件家长会PPT"/>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1067</TotalTime>
  <Words>1113</Words>
  <Application>Microsoft Office PowerPoint</Application>
  <PresentationFormat>Widescreen</PresentationFormat>
  <Paragraphs>117</Paragraphs>
  <Slides>14</Slides>
  <Notes>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Gill Sans MT</vt:lpstr>
      <vt:lpstr>Cambria Math</vt:lpstr>
      <vt:lpstr>Arial</vt:lpstr>
      <vt:lpstr>Wingdings</vt:lpstr>
      <vt:lpstr>等线</vt:lpstr>
      <vt:lpstr>Gallery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20170414动感活泼幼儿园儿童成长教育教学课件家长会PPT</dc:title>
  <dc:creator>jim lam</dc:creator>
  <cp:lastModifiedBy>HP</cp:lastModifiedBy>
  <cp:revision>86</cp:revision>
  <dcterms:created xsi:type="dcterms:W3CDTF">2017-03-17T01:42:22Z</dcterms:created>
  <dcterms:modified xsi:type="dcterms:W3CDTF">2024-01-31T07:34:58Z</dcterms:modified>
</cp:coreProperties>
</file>