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17"/>
  </p:notesMasterIdLst>
  <p:handoutMasterIdLst>
    <p:handoutMasterId r:id="rId18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 rtl="0">
      <a:defRPr lang="vi-V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709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6C50CD35-3488-43AA-B5FC-B8D2E0E5E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AFD3A2D-325D-43B3-AD08-92DA61C89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4571BF-9512-485A-A61A-E1267105A904}" type="datetime1">
              <a:rPr lang="vi-VN" smtClean="0"/>
              <a:t>22/10/2022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6DC9CF5-6832-4C16-84DD-69D490A92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B900772-0433-4971-B886-8CC9B08E3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4ABCAE-FFE3-4AA0-AEDB-071C3BC5D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131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E033B-2F5A-41B9-B8A1-5B238AE3D4BB}" type="datetime1">
              <a:rPr lang="vi-VN" smtClean="0"/>
              <a:pPr/>
              <a:t>22/10/2022</a:t>
            </a:fld>
            <a:endParaRPr lang="vi-VN" dirty="0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5407AF-B087-4509-BB09-FC5C1A27DEC7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3680104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Hình chữ nhật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Hình chữ nhật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/>
              <a:t>Bấm để chỉnh sửa kiểu phụ đề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C94ED7-BA38-49E8-85DF-263F82CDEE99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Hình ảnh 8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Hình chữ nhật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Hình chữ nhật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Hình ảnh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noProof="0"/>
              <a:t>Bấm vào biểu tượng để thêm ảnh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0DB3D-5103-4B42-ACB1-5949ECE514A3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8843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Hình ảnh 8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Hình chữ nhật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Hình chữ nhật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E052C9-631D-490F-8CB6-8ACB2EAC0421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25244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Hình ảnh 12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Hình chữ nhật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Hình chữ nhật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12" name="Chỗ dành sẵn cho Văn bản 3"/>
          <p:cNvSpPr>
            <a:spLocks noGrp="1"/>
          </p:cNvSpPr>
          <p:nvPr>
            <p:ph type="body" sz="half" idx="13" hasCustomPrompt="1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CBE42-0C3C-4105-A321-8AAC49B00186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  <p:sp>
        <p:nvSpPr>
          <p:cNvPr id="16" name="Hộp văn bản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vi-VN" sz="72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Hộp văn bản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vi-VN" sz="72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7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Hình ảnh 9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Hình chữ nhật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Hình chữ nhật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15E417-7C24-433E-A0B6-43F0A6260403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19901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ộ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Hình ảnh 13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Hình chữ nhật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Hình chữ nhật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êu đề 1"/>
          <p:cNvSpPr>
            <a:spLocks noGrp="1"/>
          </p:cNvSpPr>
          <p:nvPr>
            <p:ph type="title" hasCustomPrompt="1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7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8" name="Chỗ dành sẵn cho Văn bản 3"/>
          <p:cNvSpPr>
            <a:spLocks noGrp="1"/>
          </p:cNvSpPr>
          <p:nvPr>
            <p:ph type="body" sz="half" idx="15" hasCustomPrompt="1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9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10" name="Chỗ dành sẵn cho Văn bản 3"/>
          <p:cNvSpPr>
            <a:spLocks noGrp="1"/>
          </p:cNvSpPr>
          <p:nvPr>
            <p:ph type="body" sz="half" idx="16" hasCustomPrompt="1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11" name="Chỗ dành sẵn cho Văn bản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12" name="Chỗ dành sẵn cho Văn bản 3"/>
          <p:cNvSpPr>
            <a:spLocks noGrp="1"/>
          </p:cNvSpPr>
          <p:nvPr>
            <p:ph type="body" sz="half" idx="17" hasCustomPrompt="1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DCC99D-C32F-44E1-875A-4C5FE3611F87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4510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ột Ản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Hình ảnh 15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Hình chữ nhật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Hình chữ nhật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19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20" name="Chỗ dành sẵn cho Hình ảnh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vi-VN" noProof="0"/>
              <a:t>Bấm vào biểu tượng để thêm ảnh</a:t>
            </a:r>
          </a:p>
        </p:txBody>
      </p:sp>
      <p:sp>
        <p:nvSpPr>
          <p:cNvPr id="21" name="Chỗ dành sẵn cho Văn bản 3"/>
          <p:cNvSpPr>
            <a:spLocks noGrp="1"/>
          </p:cNvSpPr>
          <p:nvPr>
            <p:ph type="body" sz="half" idx="18" hasCustomPrompt="1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22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23" name="Chỗ dành sẵn cho Hình ảnh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vi-VN" noProof="0"/>
              <a:t>Bấm vào biểu tượng để thêm ảnh</a:t>
            </a:r>
          </a:p>
        </p:txBody>
      </p:sp>
      <p:sp>
        <p:nvSpPr>
          <p:cNvPr id="24" name="Chỗ dành sẵn cho Văn bản 3"/>
          <p:cNvSpPr>
            <a:spLocks noGrp="1"/>
          </p:cNvSpPr>
          <p:nvPr>
            <p:ph type="body" sz="half" idx="19" hasCustomPrompt="1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25" name="Chỗ dành sẵn cho Văn bản 4"/>
          <p:cNvSpPr>
            <a:spLocks noGrp="1"/>
          </p:cNvSpPr>
          <p:nvPr>
            <p:ph type="body" sz="quarter" idx="13" hasCustomPrompt="1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26" name="Chỗ dành sẵn cho Hình ảnh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vi-VN" noProof="0"/>
              <a:t>Bấm vào biểu tượng để thêm ảnh</a:t>
            </a:r>
          </a:p>
        </p:txBody>
      </p:sp>
      <p:sp>
        <p:nvSpPr>
          <p:cNvPr id="27" name="Chỗ dành sẵn cho Văn bản 3"/>
          <p:cNvSpPr>
            <a:spLocks noGrp="1"/>
          </p:cNvSpPr>
          <p:nvPr>
            <p:ph type="body" sz="half" idx="20" hasCustomPrompt="1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52CAE0-1002-4F39-8C3C-B04768D75EB5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28975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Hình chữ nhật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Hình chữ nhật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4D8926-FBD3-40DC-95B8-4C06EDCAC8FC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34434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Hình chữ nhật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9153C7E8-FA72-447E-9706-F8EEB5414EDB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vi-VN" noProof="0" smtClean="0"/>
              <a:pPr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3835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Hình ảnh 15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Hình chữ nhật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Hình chữ nhật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71CF7B-72D5-46BD-997A-CD7255755AEC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Hình chữ nhật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Hình chữ nhật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84EE55-94FA-43F6-8653-47F162A40C1B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26785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Hình ảnh 8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Hình chữ nhật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Hình chữ nhật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E98905-5B12-42E0-84FF-6C9483ADE0D6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37862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Hình ảnh 10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Hình chữ nhật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Hình chữ nhật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906350" y="2336873"/>
            <a:ext cx="4472327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20154" y="2336873"/>
            <a:ext cx="4474028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E7CBE6-AFB3-408D-A136-CC4506C48BD3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37998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Hình ảnh 6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Hình chữ nhật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Hình chữ nhật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3174E7-2529-4282-B04F-501E937E317E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30997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Hình chữ nhật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DC68B7-37BF-4B9C-81F6-1353D428E836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23807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Hình ảnh 8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Hình chữ nhật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Hình chữ nhật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8287BF-FFA8-43AE-AEF2-2E1FA8F128C7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22448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Hình ảnh 8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Hình chữ nhật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Hình chữ nhật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Hình ảnh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noProof="0"/>
              <a:t>Bấm vào biểu tượng để thêm ảnh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0E97F-E315-4996-9BB1-B1A129BD3245}" type="datetime1">
              <a:rPr lang="vi-VN" noProof="0" smtClean="0"/>
              <a:t>22/10/2022</a:t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  <a:t>‹#›</a:t>
            </a:fld>
            <a:endParaRPr lang="vi-VN" noProof="0"/>
          </a:p>
        </p:txBody>
      </p:sp>
    </p:spTree>
    <p:extLst>
      <p:ext uri="{BB962C8B-B14F-4D97-AF65-F5344CB8AC3E}">
        <p14:creationId xmlns:p14="http://schemas.microsoft.com/office/powerpoint/2010/main" val="1644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E555C-D985-42B1-A2EB-163E6A47035D}" type="datetime1">
              <a:rPr lang="vi-VN" noProof="0" smtClean="0"/>
              <a:t>22/10/2022</a:t>
            </a:fld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vi-VN" noProof="0" smtClean="0"/>
              <a:pPr/>
              <a:t>‹#›</a:t>
            </a:fld>
            <a:endParaRPr lang="vi-VN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43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48DD7D6-2430-31BE-D064-0EDDBF3E31EB}"/>
              </a:ext>
            </a:extLst>
          </p:cNvPr>
          <p:cNvSpPr/>
          <p:nvPr/>
        </p:nvSpPr>
        <p:spPr>
          <a:xfrm>
            <a:off x="438532" y="2244844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705630F9-A3A8-7D77-4A69-4A3329FB0C26}"/>
              </a:ext>
            </a:extLst>
          </p:cNvPr>
          <p:cNvSpPr/>
          <p:nvPr/>
        </p:nvSpPr>
        <p:spPr>
          <a:xfrm>
            <a:off x="2277815" y="3826622"/>
            <a:ext cx="8140823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A1.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C0B0CB7-247A-71D9-BF19-75A6AC88B7C8}"/>
              </a:ext>
            </a:extLst>
          </p:cNvPr>
          <p:cNvSpPr txBox="1"/>
          <p:nvPr/>
        </p:nvSpPr>
        <p:spPr>
          <a:xfrm>
            <a:off x="62144" y="914732"/>
            <a:ext cx="628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I. CỦNG CỐ KIẾN THỨC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DC1D4F9-E71F-F2E0-FCB6-8382FE497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055899" y="1237897"/>
            <a:ext cx="3610315" cy="2704454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FEE6A5BA-C3D7-068C-A7FA-9BCBC9A41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8654" y="5377551"/>
            <a:ext cx="1773551" cy="10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D24A5B94-50EA-5018-3A04-6E57523A2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775" y="2266682"/>
            <a:ext cx="5396323" cy="4210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7">
                <a:extLst>
                  <a:ext uri="{FF2B5EF4-FFF2-40B4-BE49-F238E27FC236}">
                    <a16:creationId xmlns:a16="http://schemas.microsoft.com/office/drawing/2014/main" id="{D5ADC894-8782-0CE8-C0C2-9645B2B012FE}"/>
                  </a:ext>
                </a:extLst>
              </p:cNvPr>
              <p:cNvSpPr txBox="1"/>
              <p:nvPr/>
            </p:nvSpPr>
            <p:spPr>
              <a:xfrm>
                <a:off x="535278" y="344105"/>
                <a:ext cx="5736733" cy="5769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2400" i="1" baseline="-25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6.1,2.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15= 54 (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400" i="1" baseline="30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2400" i="1" baseline="-25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=15. 6. 3,5=315 (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400" i="1" baseline="30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bởi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2400" i="1" baseline="-25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2400" i="1" baseline="-25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=54+315=369 (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400" i="1" baseline="30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ADC894-8782-0CE8-C0C2-9645B2B0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8" y="344105"/>
                <a:ext cx="5736733" cy="5769080"/>
              </a:xfrm>
              <a:prstGeom prst="rect">
                <a:avLst/>
              </a:prstGeom>
              <a:blipFill rotWithShape="1">
                <a:blip r:embed="rId3"/>
                <a:stretch>
                  <a:fillRect l="-1700"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1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274" y="302099"/>
            <a:ext cx="8291642" cy="44628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</a:t>
            </a:r>
            <a:r>
              <a:rPr lang="en-US" dirty="0" err="1"/>
              <a:t>trụ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/>
          <a:p>
            <a:pPr rtl="0"/>
            <a:fld id="{058DB212-BFA2-403F-85EF-DFD3FF6D973A}" type="slidenum">
              <a:rPr lang="vi-VN" noProof="1" smtClean="0"/>
              <a:pPr rtl="0"/>
              <a:t>11</a:t>
            </a:fld>
            <a:endParaRPr lang="vi-VN" noProof="1"/>
          </a:p>
        </p:txBody>
      </p:sp>
      <p:pic>
        <p:nvPicPr>
          <p:cNvPr id="4" name="Picture 2" descr="Toán 7 Chủ đề 2: Tạo đồ dùng dạng hình lăng trụ đứng - Cánh diều (ảnh 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2" y="687242"/>
            <a:ext cx="3764559" cy="24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3211" y="3098224"/>
            <a:ext cx="1930803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Giỏ</a:t>
            </a:r>
            <a:r>
              <a:rPr lang="en-US" sz="2000" dirty="0"/>
              <a:t> </a:t>
            </a:r>
            <a:r>
              <a:rPr lang="en-US" sz="2000" dirty="0" err="1"/>
              <a:t>đựng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endParaRPr lang="en-US" sz="2000" dirty="0"/>
          </a:p>
        </p:txBody>
      </p:sp>
      <p:pic>
        <p:nvPicPr>
          <p:cNvPr id="2050" name="Picture 2" descr="Toán 7 Chủ đề 2: Tạo đồ dùng dạng hình lăng trụ đứng - Cánh diều (ảnh 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34" y="931670"/>
            <a:ext cx="3218689" cy="20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83846" y="3033830"/>
            <a:ext cx="1930803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đựng</a:t>
            </a:r>
            <a:r>
              <a:rPr lang="en-US" sz="2000" dirty="0"/>
              <a:t> </a:t>
            </a:r>
            <a:r>
              <a:rPr lang="en-US" sz="2000" dirty="0" err="1"/>
              <a:t>quà</a:t>
            </a:r>
            <a:endParaRPr lang="en-US" sz="2000" dirty="0"/>
          </a:p>
        </p:txBody>
      </p:sp>
      <p:pic>
        <p:nvPicPr>
          <p:cNvPr id="2052" name="Picture 4" descr="Toán 7 Chủ đề 2: Tạo đồ dùng dạng hình lăng trụ đứng - Cánh diều (ảnh 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935694"/>
            <a:ext cx="3044156" cy="198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941851" y="3049524"/>
            <a:ext cx="1930803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Đèn</a:t>
            </a:r>
            <a:r>
              <a:rPr lang="en-US" sz="2000" dirty="0"/>
              <a:t> </a:t>
            </a:r>
            <a:r>
              <a:rPr lang="en-US" sz="2000" dirty="0" err="1"/>
              <a:t>kéo</a:t>
            </a:r>
            <a:r>
              <a:rPr lang="en-US" sz="2000" dirty="0"/>
              <a:t> </a:t>
            </a:r>
            <a:r>
              <a:rPr lang="en-US" sz="2000" dirty="0" err="1"/>
              <a:t>quân</a:t>
            </a:r>
            <a:endParaRPr lang="en-US" sz="2000" dirty="0"/>
          </a:p>
        </p:txBody>
      </p:sp>
      <p:pic>
        <p:nvPicPr>
          <p:cNvPr id="2054" name="Picture 6" descr="Đọc hiểu - Đề số 62 - THPT - HocDot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8" y="3412044"/>
            <a:ext cx="3412900" cy="27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62266" y="5926376"/>
            <a:ext cx="1930803" cy="44628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endParaRPr lang="en-US" sz="2000" dirty="0"/>
          </a:p>
        </p:txBody>
      </p:sp>
      <p:pic>
        <p:nvPicPr>
          <p:cNvPr id="2056" name="Picture 8" descr="BỘ DỤNG CỤ HỌC HÌNH HỌC CHO NGƯỜI KHIẾM TH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34" y="3412044"/>
            <a:ext cx="3369310" cy="23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687911" y="6014143"/>
            <a:ext cx="3271234" cy="60559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khiếm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endParaRPr lang="en-US" sz="2000" dirty="0"/>
          </a:p>
        </p:txBody>
      </p:sp>
      <p:pic>
        <p:nvPicPr>
          <p:cNvPr id="2058" name="Picture 10" descr="Em hãy tìm thêm các hình ảnh về hình lăng trụ đứng trong cuộc số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65" y="3179695"/>
            <a:ext cx="3347479" cy="266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85174" y="6069858"/>
            <a:ext cx="3437631" cy="60559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lát</a:t>
            </a:r>
            <a:r>
              <a:rPr lang="en-US" sz="2000" dirty="0"/>
              <a:t> </a:t>
            </a:r>
            <a:r>
              <a:rPr lang="en-US" sz="2000" dirty="0" err="1"/>
              <a:t>nền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lăng</a:t>
            </a:r>
            <a:r>
              <a:rPr lang="en-US" sz="2000" dirty="0"/>
              <a:t> </a:t>
            </a:r>
            <a:r>
              <a:rPr lang="en-US" sz="2000" dirty="0" err="1"/>
              <a:t>trụ</a:t>
            </a:r>
            <a:r>
              <a:rPr lang="en-US" sz="2000" dirty="0"/>
              <a:t>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đáy</a:t>
            </a:r>
            <a:r>
              <a:rPr lang="en-US" sz="2000" dirty="0"/>
              <a:t> </a:t>
            </a:r>
            <a:r>
              <a:rPr lang="en-US" sz="2000" dirty="0" err="1"/>
              <a:t>lục</a:t>
            </a:r>
            <a:r>
              <a:rPr lang="en-US" sz="2000" dirty="0"/>
              <a:t>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72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7">
            <a:extLst>
              <a:ext uri="{FF2B5EF4-FFF2-40B4-BE49-F238E27FC236}">
                <a16:creationId xmlns:a16="http://schemas.microsoft.com/office/drawing/2014/main" id="{D5ADC894-8782-0CE8-C0C2-9645B2B012FE}"/>
              </a:ext>
            </a:extLst>
          </p:cNvPr>
          <p:cNvSpPr txBox="1"/>
          <p:nvPr/>
        </p:nvSpPr>
        <p:spPr>
          <a:xfrm>
            <a:off x="1848923" y="344104"/>
            <a:ext cx="836402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D5ADC894-8782-0CE8-C0C2-9645B2B012FE}"/>
              </a:ext>
            </a:extLst>
          </p:cNvPr>
          <p:cNvSpPr txBox="1"/>
          <p:nvPr/>
        </p:nvSpPr>
        <p:spPr>
          <a:xfrm>
            <a:off x="1848924" y="1770781"/>
            <a:ext cx="83640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 ĐỒ DÙNG HÌNH LĂNG TRỤ ĐỨNG</a:t>
            </a:r>
          </a:p>
        </p:txBody>
      </p:sp>
    </p:spTree>
    <p:extLst>
      <p:ext uri="{BB962C8B-B14F-4D97-AF65-F5344CB8AC3E}">
        <p14:creationId xmlns:p14="http://schemas.microsoft.com/office/powerpoint/2010/main" val="26962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EB3DDAB-2734-36D1-DC40-7D76C4CDFE40}"/>
              </a:ext>
            </a:extLst>
          </p:cNvPr>
          <p:cNvSpPr/>
          <p:nvPr/>
        </p:nvSpPr>
        <p:spPr>
          <a:xfrm>
            <a:off x="647273" y="895350"/>
            <a:ext cx="4781977" cy="56209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 + NHÓM 3: HÌNH HỘP CHỮ NHẬT – HÌNH LẬP PHƯƠNG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0E62934-462F-3604-252E-F1139474876E}"/>
              </a:ext>
            </a:extLst>
          </p:cNvPr>
          <p:cNvSpPr/>
          <p:nvPr/>
        </p:nvSpPr>
        <p:spPr>
          <a:xfrm>
            <a:off x="6562298" y="895350"/>
            <a:ext cx="4781977" cy="56209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 + NHÓM 4: HÌNH LĂNG TRỤ ĐỨNG TAM GIÁC -  HÌNH LĂNG TRỤ ĐỨNG TỨ GIÁC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62FD49CB-BF15-B362-FA92-A8915A8B3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83602" y="-176744"/>
            <a:ext cx="1624796" cy="15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CB9CA5E-C147-F394-7366-B125D3DA4029}"/>
              </a:ext>
            </a:extLst>
          </p:cNvPr>
          <p:cNvSpPr txBox="1"/>
          <p:nvPr/>
        </p:nvSpPr>
        <p:spPr>
          <a:xfrm>
            <a:off x="401091" y="1083175"/>
            <a:ext cx="693540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Đ (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), S (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sai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hợp</a:t>
            </a:r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CF2EDB35-E829-AF7D-7DC7-F57A53E36D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3649"/>
            <a:ext cx="12030075" cy="2867025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76E38E29-66ED-E548-80E8-99932BC16482}"/>
              </a:ext>
            </a:extLst>
          </p:cNvPr>
          <p:cNvSpPr/>
          <p:nvPr/>
        </p:nvSpPr>
        <p:spPr>
          <a:xfrm>
            <a:off x="6858000" y="3351827"/>
            <a:ext cx="611988" cy="5915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</a:rPr>
              <a:t>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30B7564F-9F06-AF0E-EF90-CA0AC962561F}"/>
              </a:ext>
            </a:extLst>
          </p:cNvPr>
          <p:cNvSpPr/>
          <p:nvPr/>
        </p:nvSpPr>
        <p:spPr>
          <a:xfrm>
            <a:off x="6860388" y="4713307"/>
            <a:ext cx="611988" cy="5915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</a:rPr>
              <a:t>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5552289-D872-0E31-73E7-D8267AA8698D}"/>
              </a:ext>
            </a:extLst>
          </p:cNvPr>
          <p:cNvSpPr/>
          <p:nvPr/>
        </p:nvSpPr>
        <p:spPr>
          <a:xfrm>
            <a:off x="6858000" y="4032567"/>
            <a:ext cx="611988" cy="5915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</a:rPr>
              <a:t>Đ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ABA59F2-E333-0F9B-4DC1-4C38DC229225}"/>
              </a:ext>
            </a:extLst>
          </p:cNvPr>
          <p:cNvSpPr/>
          <p:nvPr/>
        </p:nvSpPr>
        <p:spPr>
          <a:xfrm>
            <a:off x="10096500" y="3369309"/>
            <a:ext cx="611988" cy="5915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</a:rPr>
              <a:t>Đ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7575F28-F4A8-AF43-CE4D-89737148A8C1}"/>
              </a:ext>
            </a:extLst>
          </p:cNvPr>
          <p:cNvSpPr/>
          <p:nvPr/>
        </p:nvSpPr>
        <p:spPr>
          <a:xfrm>
            <a:off x="10096500" y="4032567"/>
            <a:ext cx="611988" cy="5915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</a:rPr>
              <a:t>Đ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568C6F08-10CF-F23B-7EA2-33FCC19EF5E6}"/>
              </a:ext>
            </a:extLst>
          </p:cNvPr>
          <p:cNvSpPr/>
          <p:nvPr/>
        </p:nvSpPr>
        <p:spPr>
          <a:xfrm>
            <a:off x="10096500" y="4716976"/>
            <a:ext cx="611988" cy="5915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</a:rPr>
              <a:t>Đ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FCB9CA5E-C147-F394-7366-B125D3DA4029}"/>
              </a:ext>
            </a:extLst>
          </p:cNvPr>
          <p:cNvSpPr txBox="1"/>
          <p:nvPr/>
        </p:nvSpPr>
        <p:spPr>
          <a:xfrm>
            <a:off x="534587" y="235309"/>
            <a:ext cx="693540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prstClr val="black"/>
                </a:solidFill>
                <a:latin typeface="Arial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1(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Sgk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/87):</a:t>
            </a:r>
          </a:p>
        </p:txBody>
      </p:sp>
    </p:spTree>
    <p:extLst>
      <p:ext uri="{BB962C8B-B14F-4D97-AF65-F5344CB8AC3E}">
        <p14:creationId xmlns:p14="http://schemas.microsoft.com/office/powerpoint/2010/main" val="29026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1444D99-F249-FE1D-98C9-837E08F11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820400" y="813640"/>
            <a:ext cx="1114425" cy="1114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20A8DEB-6E0D-3C40-3BE7-38A5A407A205}"/>
                  </a:ext>
                </a:extLst>
              </p:cNvPr>
              <p:cNvSpPr txBox="1"/>
              <p:nvPr/>
            </p:nvSpPr>
            <p:spPr>
              <a:xfrm>
                <a:off x="257175" y="404104"/>
                <a:ext cx="10048875" cy="2597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Cho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lăng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lăng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20A8DEB-6E0D-3C40-3BE7-38A5A407A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404104"/>
                <a:ext cx="10048875" cy="2597827"/>
              </a:xfrm>
              <a:prstGeom prst="rect">
                <a:avLst/>
              </a:prstGeom>
              <a:blipFill>
                <a:blip r:embed="rId5"/>
                <a:stretch>
                  <a:fillRect l="-1213" r="-61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FA7F0739-C128-3E00-6799-CB5CCCFF6394}"/>
              </a:ext>
            </a:extLst>
          </p:cNvPr>
          <p:cNvSpPr/>
          <p:nvPr/>
        </p:nvSpPr>
        <p:spPr>
          <a:xfrm>
            <a:off x="5095875" y="3124643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559A996-1847-F623-DC16-F0883002CB83}"/>
                  </a:ext>
                </a:extLst>
              </p:cNvPr>
              <p:cNvSpPr txBox="1"/>
              <p:nvPr/>
            </p:nvSpPr>
            <p:spPr>
              <a:xfrm>
                <a:off x="1924050" y="4230330"/>
                <a:ext cx="6953250" cy="1617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800" i="1" baseline="-25000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𝑥𝑞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=(4+5+6).10=150 (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2800" i="1" baseline="30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559A996-1847-F623-DC16-F0883002C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50" y="4230330"/>
                <a:ext cx="6953250" cy="1617751"/>
              </a:xfrm>
              <a:prstGeom prst="rect">
                <a:avLst/>
              </a:prstGeom>
              <a:blipFill>
                <a:blip r:embed="rId6"/>
                <a:stretch>
                  <a:fillRect l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8">
            <a:extLst>
              <a:ext uri="{FF2B5EF4-FFF2-40B4-BE49-F238E27FC236}">
                <a16:creationId xmlns:a16="http://schemas.microsoft.com/office/drawing/2014/main" id="{39044026-8436-6189-FE71-123C8EED23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9837509" y="2607323"/>
            <a:ext cx="1789113" cy="5466735"/>
          </a:xfrm>
          <a:prstGeom prst="rect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FCB9CA5E-C147-F394-7366-B125D3DA4029}"/>
              </a:ext>
            </a:extLst>
          </p:cNvPr>
          <p:cNvSpPr txBox="1"/>
          <p:nvPr/>
        </p:nvSpPr>
        <p:spPr>
          <a:xfrm>
            <a:off x="555638" y="0"/>
            <a:ext cx="693540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prstClr val="black"/>
                </a:solidFill>
                <a:latin typeface="Arial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2(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Sgk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/87):</a:t>
            </a:r>
          </a:p>
        </p:txBody>
      </p:sp>
    </p:spTree>
    <p:extLst>
      <p:ext uri="{BB962C8B-B14F-4D97-AF65-F5344CB8AC3E}">
        <p14:creationId xmlns:p14="http://schemas.microsoft.com/office/powerpoint/2010/main" val="21199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6FD4A2-466E-7B2D-6A26-12ACFF89F50E}"/>
                  </a:ext>
                </a:extLst>
              </p:cNvPr>
              <p:cNvSpPr txBox="1"/>
              <p:nvPr/>
            </p:nvSpPr>
            <p:spPr>
              <a:xfrm>
                <a:off x="247650" y="308854"/>
                <a:ext cx="10048875" cy="223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Cho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6FD4A2-466E-7B2D-6A26-12ACFF89F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308854"/>
                <a:ext cx="10048875" cy="2239844"/>
              </a:xfrm>
              <a:prstGeom prst="rect">
                <a:avLst/>
              </a:prstGeom>
              <a:blipFill>
                <a:blip r:embed="rId2"/>
                <a:stretch>
                  <a:fillRect l="-971" r="-1517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2317B40D-1851-FC20-B4E4-5E8B35A9C778}"/>
              </a:ext>
            </a:extLst>
          </p:cNvPr>
          <p:cNvSpPr/>
          <p:nvPr/>
        </p:nvSpPr>
        <p:spPr>
          <a:xfrm>
            <a:off x="5095875" y="2820286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9E76764-63E2-5B26-4833-5CD16F6932F5}"/>
                  </a:ext>
                </a:extLst>
              </p:cNvPr>
              <p:cNvSpPr txBox="1"/>
              <p:nvPr/>
            </p:nvSpPr>
            <p:spPr>
              <a:xfrm>
                <a:off x="690563" y="3918624"/>
                <a:ext cx="10810874" cy="2683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 vi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8+18+13+13=52 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i="1" baseline="-25000" dirty="0" err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đá</m:t>
                    </m:r>
                    <m:r>
                      <a:rPr lang="en-US" sz="2400" i="1" baseline="-25000" dirty="0" err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=(8+18). 12 :2=156 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toàn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𝑡𝑝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𝑥𝑞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+2. </m:t>
                      </m:r>
                      <m:r>
                        <a:rPr lang="en-US" sz="2400" i="1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=52. 20+2. 156=1 352 (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9E76764-63E2-5B26-4833-5CD16F693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63" y="3918624"/>
                <a:ext cx="10810874" cy="2683748"/>
              </a:xfrm>
              <a:prstGeom prst="rect">
                <a:avLst/>
              </a:prstGeom>
              <a:blipFill>
                <a:blip r:embed="rId3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6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7A06351-9E42-996F-6250-44EBBE57B775}"/>
                  </a:ext>
                </a:extLst>
              </p:cNvPr>
              <p:cNvSpPr txBox="1"/>
              <p:nvPr/>
            </p:nvSpPr>
            <p:spPr>
              <a:xfrm>
                <a:off x="0" y="506167"/>
                <a:ext cx="11971465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7A06351-9E42-996F-6250-44EBBE57B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6167"/>
                <a:ext cx="11971465" cy="577850"/>
              </a:xfrm>
              <a:prstGeom prst="rect">
                <a:avLst/>
              </a:prstGeom>
              <a:blipFill rotWithShape="1">
                <a:blip r:embed="rId2"/>
                <a:stretch>
                  <a:fillRect l="-764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11">
            <a:extLst>
              <a:ext uri="{FF2B5EF4-FFF2-40B4-BE49-F238E27FC236}">
                <a16:creationId xmlns:a16="http://schemas.microsoft.com/office/drawing/2014/main" id="{F07D0E1B-50C6-6AFA-1FA7-1D49926F25CA}"/>
              </a:ext>
            </a:extLst>
          </p:cNvPr>
          <p:cNvSpPr/>
          <p:nvPr/>
        </p:nvSpPr>
        <p:spPr>
          <a:xfrm>
            <a:off x="4772025" y="3169058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6F3262D-8EC7-AC53-54F4-977757CCB105}"/>
                  </a:ext>
                </a:extLst>
              </p:cNvPr>
              <p:cNvSpPr txBox="1"/>
              <p:nvPr/>
            </p:nvSpPr>
            <p:spPr>
              <a:xfrm>
                <a:off x="67405" y="3707355"/>
                <a:ext cx="12057190" cy="3101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=3.3.3=27 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 3=6 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’=6.6.6=216 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216 : 27 = 8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F3262D-8EC7-AC53-54F4-977757CCB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" y="3707355"/>
                <a:ext cx="12057190" cy="3101618"/>
              </a:xfrm>
              <a:prstGeom prst="rect">
                <a:avLst/>
              </a:prstGeom>
              <a:blipFill rotWithShape="1">
                <a:blip r:embed="rId3"/>
                <a:stretch>
                  <a:fillRect l="-758"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FA8462C-78B7-F8B8-992D-8B863D59B92D}"/>
              </a:ext>
            </a:extLst>
          </p:cNvPr>
          <p:cNvSpPr txBox="1"/>
          <p:nvPr/>
        </p:nvSpPr>
        <p:spPr>
          <a:xfrm>
            <a:off x="0" y="1159633"/>
            <a:ext cx="10601324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FCB9CA5E-C147-F394-7366-B125D3DA4029}"/>
              </a:ext>
            </a:extLst>
          </p:cNvPr>
          <p:cNvSpPr txBox="1"/>
          <p:nvPr/>
        </p:nvSpPr>
        <p:spPr>
          <a:xfrm>
            <a:off x="555638" y="0"/>
            <a:ext cx="693540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prstClr val="black"/>
                </a:solidFill>
                <a:latin typeface="Arial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3(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Sgk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/87):</a:t>
            </a:r>
          </a:p>
        </p:txBody>
      </p:sp>
    </p:spTree>
    <p:extLst>
      <p:ext uri="{BB962C8B-B14F-4D97-AF65-F5344CB8AC3E}">
        <p14:creationId xmlns:p14="http://schemas.microsoft.com/office/powerpoint/2010/main" val="39475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21">
            <a:extLst>
              <a:ext uri="{FF2B5EF4-FFF2-40B4-BE49-F238E27FC236}">
                <a16:creationId xmlns:a16="http://schemas.microsoft.com/office/drawing/2014/main" id="{0746DF8C-AEB4-634C-2C82-44DEE43BC8B5}"/>
              </a:ext>
            </a:extLst>
          </p:cNvPr>
          <p:cNvSpPr txBox="1"/>
          <p:nvPr/>
        </p:nvSpPr>
        <p:spPr>
          <a:xfrm>
            <a:off x="219075" y="1254147"/>
            <a:ext cx="655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1" name="Hình ảnh 19">
            <a:extLst>
              <a:ext uri="{FF2B5EF4-FFF2-40B4-BE49-F238E27FC236}">
                <a16:creationId xmlns:a16="http://schemas.microsoft.com/office/drawing/2014/main" id="{9033695B-76A2-7EED-48A8-1F7DE43C5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317" y="2582272"/>
            <a:ext cx="4647937" cy="3221675"/>
          </a:xfrm>
          <a:prstGeom prst="rect">
            <a:avLst/>
          </a:prstGeom>
        </p:spPr>
      </p:pic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FCB9CA5E-C147-F394-7366-B125D3DA4029}"/>
              </a:ext>
            </a:extLst>
          </p:cNvPr>
          <p:cNvSpPr txBox="1"/>
          <p:nvPr/>
        </p:nvSpPr>
        <p:spPr>
          <a:xfrm>
            <a:off x="555638" y="0"/>
            <a:ext cx="693540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prstClr val="black"/>
                </a:solidFill>
                <a:latin typeface="Arial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4(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Sgk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/87):</a:t>
            </a:r>
          </a:p>
        </p:txBody>
      </p:sp>
    </p:spTree>
    <p:extLst>
      <p:ext uri="{BB962C8B-B14F-4D97-AF65-F5344CB8AC3E}">
        <p14:creationId xmlns:p14="http://schemas.microsoft.com/office/powerpoint/2010/main" val="10479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7">
                <a:extLst>
                  <a:ext uri="{FF2B5EF4-FFF2-40B4-BE49-F238E27FC236}">
                    <a16:creationId xmlns:a16="http://schemas.microsoft.com/office/drawing/2014/main" id="{C264C4CF-80A1-6CBA-3382-F1347E85CB9A}"/>
                  </a:ext>
                </a:extLst>
              </p:cNvPr>
              <p:cNvSpPr txBox="1"/>
              <p:nvPr/>
            </p:nvSpPr>
            <p:spPr>
              <a:xfrm>
                <a:off x="196469" y="644999"/>
                <a:ext cx="6564939" cy="5296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Thùng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bên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33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60 </m:t>
                    </m:r>
                    <m:r>
                      <a:rPr lang="en-US" sz="2400" i="1" dirty="0" smtClean="0">
                        <a:solidFill>
                          <a:srgbClr val="FF33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33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80 </m:t>
                    </m:r>
                    <m:r>
                      <a:rPr lang="en-US" sz="2400" i="1" dirty="0" smtClean="0">
                        <a:solidFill>
                          <a:srgbClr val="FF33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33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50 </m:t>
                    </m:r>
                    <m:r>
                      <a:rPr lang="en-US" sz="2400" i="1" dirty="0" smtClean="0">
                        <a:solidFill>
                          <a:srgbClr val="FF33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rgbClr val="FF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i="1" baseline="-25000" dirty="0" err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đá</m:t>
                    </m:r>
                    <m:r>
                      <a:rPr lang="en-US" sz="2400" i="1" baseline="-25000" dirty="0" err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=50. 80 :2=2 000 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xe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bánh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=2 000. 60=120 000 (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)=120 </m:t>
                      </m:r>
                      <m:r>
                        <a:rPr lang="en-US" sz="2400" i="1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US" sz="2400" i="1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í</m:t>
                      </m:r>
                      <m:r>
                        <a:rPr lang="en-US" sz="2400" i="1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264C4CF-80A1-6CBA-3382-F1347E85C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9" y="644999"/>
                <a:ext cx="6564939" cy="5296386"/>
              </a:xfrm>
              <a:prstGeom prst="rect">
                <a:avLst/>
              </a:prstGeom>
              <a:blipFill rotWithShape="1">
                <a:blip r:embed="rId2"/>
                <a:stretch>
                  <a:fillRect l="-1393" r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19">
            <a:extLst>
              <a:ext uri="{FF2B5EF4-FFF2-40B4-BE49-F238E27FC236}">
                <a16:creationId xmlns:a16="http://schemas.microsoft.com/office/drawing/2014/main" id="{9033695B-76A2-7EED-48A8-1F7DE43C5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317" y="2582272"/>
            <a:ext cx="4647937" cy="32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0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36EC12C7-3430-4897-07E1-31CD793C83E6}"/>
              </a:ext>
            </a:extLst>
          </p:cNvPr>
          <p:cNvSpPr txBox="1"/>
          <p:nvPr/>
        </p:nvSpPr>
        <p:spPr>
          <a:xfrm>
            <a:off x="342901" y="1149812"/>
            <a:ext cx="52768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24A5B94-50EA-5018-3A04-6E57523A2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35" y="1733760"/>
            <a:ext cx="6079364" cy="4743240"/>
          </a:xfrm>
          <a:prstGeom prst="rect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FCB9CA5E-C147-F394-7366-B125D3DA4029}"/>
              </a:ext>
            </a:extLst>
          </p:cNvPr>
          <p:cNvSpPr txBox="1"/>
          <p:nvPr/>
        </p:nvSpPr>
        <p:spPr>
          <a:xfrm>
            <a:off x="555638" y="0"/>
            <a:ext cx="693540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prstClr val="black"/>
                </a:solidFill>
                <a:latin typeface="Arial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5(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Sgk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/87):</a:t>
            </a:r>
          </a:p>
        </p:txBody>
      </p:sp>
    </p:spTree>
    <p:extLst>
      <p:ext uri="{BB962C8B-B14F-4D97-AF65-F5344CB8AC3E}">
        <p14:creationId xmlns:p14="http://schemas.microsoft.com/office/powerpoint/2010/main" val="123225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616_TF33492763_Win32" id="{AFBF7BFD-98B1-450C-BA8B-297C9C2CAF85}" vid="{7FEBADAB-B64A-44A4-910D-647842FB88FC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BFB6A6-81E7-4A67-BD9D-2BF44826392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990C2E3-0070-478C-8A9C-BB830DA628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A243F-4842-4A6C-BACC-DCE3295B4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Thiết kế thành phố</Template>
  <TotalTime>250</TotalTime>
  <Words>857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Cambria Math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một số đồ vật hình lăng trụ đứng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HP</cp:lastModifiedBy>
  <cp:revision>8</cp:revision>
  <dcterms:created xsi:type="dcterms:W3CDTF">2022-08-09T08:09:18Z</dcterms:created>
  <dcterms:modified xsi:type="dcterms:W3CDTF">2022-10-22T03:24:16Z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