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4" r:id="rId5"/>
    <p:sldId id="265" r:id="rId6"/>
    <p:sldId id="263" r:id="rId7"/>
    <p:sldId id="266" r:id="rId8"/>
    <p:sldId id="267" r:id="rId9"/>
    <p:sldId id="268" r:id="rId10"/>
    <p:sldId id="269" r:id="rId11"/>
    <p:sldId id="273" r:id="rId12"/>
    <p:sldId id="270" r:id="rId13"/>
    <p:sldId id="271" r:id="rId14"/>
    <p:sldId id="272" r:id="rId15"/>
  </p:sldIdLst>
  <p:sldSz cx="9144000" cy="5143500" type="screen16x9"/>
  <p:notesSz cx="6858000" cy="9144000"/>
  <p:custDataLst>
    <p:tags r:id="rId16"/>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4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17/05/2025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17/05/2025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17/05/2025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17/05/2025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17/05/2025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17/05/2025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17/05/2025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17/05/2025</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403648" y="686939"/>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323529" y="1297487"/>
            <a:ext cx="8424935" cy="3416320"/>
          </a:xfrm>
          <a:prstGeom prst="rect">
            <a:avLst/>
          </a:prstGeom>
          <a:noFill/>
        </p:spPr>
        <p:txBody>
          <a:bodyPr wrap="squar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Chia lớp thành 4 đội (Đứng dậy tại chỗ theo hàng dọc)</a:t>
            </a:r>
          </a:p>
          <a:p>
            <a:pPr marL="342900" indent="-342900">
              <a:buAutoNum type="arabicPeriod"/>
            </a:pPr>
            <a:r>
              <a:rPr lang="en-US" sz="2800" dirty="0">
                <a:latin typeface="Times New Roman" panose="02020603050405020304" pitchFamily="18" charset="0"/>
                <a:cs typeface="Times New Roman" panose="02020603050405020304" pitchFamily="18" charset="0"/>
              </a:rPr>
              <a:t>Quản trò phát cho người đầu tiên của mỗi đội 1 mảnh giấy ghi 1 câu nói</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đến hết</a:t>
            </a:r>
          </a:p>
          <a:p>
            <a:pPr marL="342900" indent="-342900">
              <a:buAutoNum type="arabicPeriod"/>
            </a:pPr>
            <a:r>
              <a:rPr lang="en-US" sz="2800" dirty="0">
                <a:latin typeface="Times New Roman" panose="02020603050405020304" pitchFamily="18" charset="0"/>
                <a:cs typeface="Times New Roman" panose="02020603050405020304" pitchFamily="18" charset="0"/>
              </a:rPr>
              <a:t>Người cuối cùng của 4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135617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6612" y="-64030"/>
            <a:ext cx="3772186" cy="584775"/>
          </a:xfrm>
          <a:prstGeom prst="rect">
            <a:avLst/>
          </a:prstGeom>
          <a:noFill/>
        </p:spPr>
        <p:txBody>
          <a:bodyPr wrap="none" lIns="91440" tIns="45720" rIns="91440" bIns="45720">
            <a:spAutoFit/>
          </a:bodyPr>
          <a:lstStyle/>
          <a:p>
            <a:pPr algn="ctr"/>
            <a:r>
              <a:rPr lang="vi-VN" sz="3200" b="1" cap="none" spc="0" dirty="0">
                <a:ln w="10541" cmpd="sng">
                  <a:solidFill>
                    <a:schemeClr val="accent1">
                      <a:shade val="88000"/>
                      <a:satMod val="110000"/>
                    </a:schemeClr>
                  </a:solidFill>
                  <a:prstDash val="solid"/>
                </a:ln>
                <a:solidFill>
                  <a:srgbClr val="002060"/>
                </a:solidFill>
                <a:effectLst/>
                <a:latin typeface="+mj-lt"/>
              </a:rPr>
              <a:t>Gợi ý đáp án bài tập</a:t>
            </a:r>
            <a:endParaRPr lang="en-US" sz="3200" b="1" cap="none" spc="0" dirty="0">
              <a:ln w="10541" cmpd="sng">
                <a:solidFill>
                  <a:schemeClr val="accent1">
                    <a:shade val="88000"/>
                    <a:satMod val="110000"/>
                  </a:schemeClr>
                </a:solidFill>
                <a:prstDash val="solid"/>
              </a:ln>
              <a:solidFill>
                <a:srgbClr val="002060"/>
              </a:solidFill>
              <a:effectLst/>
              <a:latin typeface="+mj-lt"/>
            </a:endParaRPr>
          </a:p>
        </p:txBody>
      </p:sp>
      <p:sp>
        <p:nvSpPr>
          <p:cNvPr id="5" name="Rectangle 4"/>
          <p:cNvSpPr/>
          <p:nvPr/>
        </p:nvSpPr>
        <p:spPr>
          <a:xfrm>
            <a:off x="323528" y="559800"/>
            <a:ext cx="4104456" cy="2160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716016" y="559800"/>
            <a:ext cx="410445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57311" y="2848510"/>
            <a:ext cx="4104456" cy="216024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749799" y="2848510"/>
            <a:ext cx="4104456" cy="21602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40774" y="570954"/>
            <a:ext cx="4087209" cy="1384995"/>
          </a:xfrm>
          <a:prstGeom prst="rect">
            <a:avLst/>
          </a:prstGeom>
          <a:noFill/>
        </p:spPr>
        <p:txBody>
          <a:bodyPr wrap="square" rtlCol="0">
            <a:spAutoFit/>
          </a:bodyPr>
          <a:lstStyle/>
          <a:p>
            <a:pPr algn="just"/>
            <a:r>
              <a:rPr lang="vi-VN" sz="2800" b="1" dirty="0">
                <a:latin typeface="+mj-lt"/>
              </a:rPr>
              <a:t>BT 1.1</a:t>
            </a:r>
            <a:r>
              <a:rPr lang="vi-VN" sz="2800" dirty="0">
                <a:latin typeface="+mj-lt"/>
              </a:rPr>
              <a:t>: Hoa là một người dũng cảm, luôn tôn trọng sự thật.</a:t>
            </a:r>
          </a:p>
        </p:txBody>
      </p:sp>
      <p:sp>
        <p:nvSpPr>
          <p:cNvPr id="10" name="TextBox 9"/>
          <p:cNvSpPr txBox="1"/>
          <p:nvPr/>
        </p:nvSpPr>
        <p:spPr>
          <a:xfrm>
            <a:off x="4715102" y="522280"/>
            <a:ext cx="4087209" cy="2246769"/>
          </a:xfrm>
          <a:prstGeom prst="rect">
            <a:avLst/>
          </a:prstGeom>
          <a:noFill/>
        </p:spPr>
        <p:txBody>
          <a:bodyPr wrap="square" rtlCol="0">
            <a:spAutoFit/>
          </a:bodyPr>
          <a:lstStyle/>
          <a:p>
            <a:pPr algn="just"/>
            <a:r>
              <a:rPr lang="vi-VN" sz="2800" b="1" dirty="0">
                <a:solidFill>
                  <a:schemeClr val="bg1"/>
                </a:solidFill>
                <a:latin typeface="+mj-lt"/>
              </a:rPr>
              <a:t>BT 1.2:  </a:t>
            </a:r>
            <a:r>
              <a:rPr lang="vi-VN" sz="2800" dirty="0">
                <a:solidFill>
                  <a:schemeClr val="bg1"/>
                </a:solidFill>
                <a:latin typeface="+mj-lt"/>
              </a:rPr>
              <a:t>Mai được bạn bè yêu quý vì bạn là người biết lắng nghe, cảm thông, đồng cảm và chia sẻ cùng với tất cả mọi người.</a:t>
            </a:r>
          </a:p>
        </p:txBody>
      </p:sp>
      <p:sp>
        <p:nvSpPr>
          <p:cNvPr id="11" name="TextBox 10"/>
          <p:cNvSpPr txBox="1"/>
          <p:nvPr/>
        </p:nvSpPr>
        <p:spPr>
          <a:xfrm>
            <a:off x="336333" y="2848510"/>
            <a:ext cx="4087209" cy="2000548"/>
          </a:xfrm>
          <a:prstGeom prst="rect">
            <a:avLst/>
          </a:prstGeom>
          <a:noFill/>
        </p:spPr>
        <p:txBody>
          <a:bodyPr wrap="square" rtlCol="0">
            <a:spAutoFit/>
          </a:bodyPr>
          <a:lstStyle/>
          <a:p>
            <a:pPr algn="just"/>
            <a:r>
              <a:rPr lang="vi-VN" sz="2600" b="1" dirty="0">
                <a:latin typeface="+mj-lt"/>
              </a:rPr>
              <a:t>BT 2.1</a:t>
            </a:r>
            <a:r>
              <a:rPr lang="vi-VN" sz="2400" b="1" dirty="0">
                <a:latin typeface="+mj-lt"/>
              </a:rPr>
              <a:t>: </a:t>
            </a:r>
            <a:r>
              <a:rPr lang="vi-VN" sz="2400" dirty="0">
                <a:latin typeface="+mj-lt"/>
              </a:rPr>
              <a:t>Hùng nên nói hoàn cảnh của Mai cho cô giáo nghe, để cô giáo biết được sẽ cảm thông cho bạn; cùng cô kêu gọi mọi người giúp đỡ cho bạn</a:t>
            </a:r>
          </a:p>
        </p:txBody>
      </p:sp>
      <p:sp>
        <p:nvSpPr>
          <p:cNvPr id="12" name="TextBox 11"/>
          <p:cNvSpPr txBox="1"/>
          <p:nvPr/>
        </p:nvSpPr>
        <p:spPr>
          <a:xfrm>
            <a:off x="4758422" y="2848510"/>
            <a:ext cx="4087209" cy="2015936"/>
          </a:xfrm>
          <a:prstGeom prst="rect">
            <a:avLst/>
          </a:prstGeom>
          <a:noFill/>
        </p:spPr>
        <p:txBody>
          <a:bodyPr wrap="square" rtlCol="0">
            <a:spAutoFit/>
          </a:bodyPr>
          <a:lstStyle/>
          <a:p>
            <a:pPr algn="just"/>
            <a:r>
              <a:rPr lang="vi-VN" sz="2500" b="1" dirty="0">
                <a:latin typeface="+mj-lt"/>
              </a:rPr>
              <a:t>BT 2.2</a:t>
            </a:r>
            <a:r>
              <a:rPr lang="vi-VN" sz="2500" dirty="0">
                <a:latin typeface="+mj-lt"/>
              </a:rPr>
              <a:t>: Lan nên nói với người lớn biết về sự việc trên, để mọi người có cách phòng tránh, tránh được những trường hợp xấu nhất xảy ra.</a:t>
            </a: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67"/>
            <a:ext cx="9108504" cy="5126633"/>
          </a:xfrm>
        </p:spPr>
      </p:pic>
      <p:sp>
        <p:nvSpPr>
          <p:cNvPr id="6" name="Rectangle 5"/>
          <p:cNvSpPr/>
          <p:nvPr/>
        </p:nvSpPr>
        <p:spPr>
          <a:xfrm>
            <a:off x="323528" y="2355726"/>
            <a:ext cx="7704856" cy="1260140"/>
          </a:xfrm>
          <a:prstGeom prst="rect">
            <a:avLst/>
          </a:prstGeom>
          <a:noFill/>
        </p:spPr>
        <p:txBody>
          <a:bodyPr wrap="none" lIns="91440" tIns="45720" rIns="91440" bIns="45720">
            <a:prstTxWarp prst="textWave2">
              <a:avLst/>
            </a:prstTxWarp>
            <a:spAutoFit/>
          </a:bodyPr>
          <a:lstStyle/>
          <a:p>
            <a:pPr algn="ctr"/>
            <a:r>
              <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Xin cảm ơn và hẹn gặp lại</a:t>
            </a:r>
            <a:endParaRPr lang="vi-VN" sz="1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97652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059832" y="1"/>
            <a:ext cx="5769558" cy="3078341"/>
          </a:xfrm>
          <a:prstGeom prst="cloudCallout">
            <a:avLst>
              <a:gd name="adj1" fmla="val -76441"/>
              <a:gd name="adj2" fmla="val 5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067944" y="3145278"/>
            <a:ext cx="4761447" cy="1910748"/>
          </a:xfrm>
          <a:prstGeom prst="cloudCallout">
            <a:avLst>
              <a:gd name="adj1" fmla="val -103899"/>
              <a:gd name="adj2" fmla="val -2753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cs typeface="Times New Roman" panose="02020603050405020304" pitchFamily="18" charset="0"/>
              </a:rPr>
              <a:t>Em rút ra bài học gì từ trò chơi?</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503" y="69421"/>
            <a:ext cx="2938068" cy="21168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6150546" y="2884505"/>
            <a:ext cx="2993454" cy="2258995"/>
          </a:xfrm>
          <a:prstGeom prst="rect">
            <a:avLst/>
          </a:prstGeom>
        </p:spPr>
      </p:pic>
      <p:sp>
        <p:nvSpPr>
          <p:cNvPr id="11" name="TextBox 10"/>
          <p:cNvSpPr txBox="1"/>
          <p:nvPr/>
        </p:nvSpPr>
        <p:spPr>
          <a:xfrm>
            <a:off x="113311" y="3272939"/>
            <a:ext cx="5904656" cy="181588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nào?..............................</a:t>
            </a:r>
          </a:p>
          <a:p>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13311" y="50524"/>
            <a:ext cx="5904656" cy="310854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…Tuy nhiên, do phát ngôn trái với những quan điểm phổ biến thời bấy giờ, Ga-li-lê đã bị buộc quỳ trước </a:t>
            </a:r>
            <a:r>
              <a:rPr lang="en-US" sz="2800" dirty="0" err="1">
                <a:latin typeface="Times New Roman" panose="02020603050405020304" pitchFamily="18" charset="0"/>
                <a:cs typeface="Times New Roman" panose="02020603050405020304" pitchFamily="18" charset="0"/>
              </a:rPr>
              <a:t>tòa</a:t>
            </a:r>
            <a:r>
              <a:rPr lang="en-US" sz="2800"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 </a:t>
            </a:r>
            <a:r>
              <a:rPr lang="en-US" sz="2800" b="1" dirty="0">
                <a:latin typeface="Times New Roman" panose="02020603050405020304" pitchFamily="18" charset="0"/>
                <a:cs typeface="Times New Roman" panose="02020603050405020304" pitchFamily="18" charset="0"/>
              </a:rPr>
              <a:t>“Dù sao Trái Đất vẫn quay!”</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tr</a:t>
            </a:r>
            <a:r>
              <a:rPr lang="en-US" sz="2800" dirty="0">
                <a:latin typeface="Times New Roman" panose="02020603050405020304" pitchFamily="18" charset="0"/>
                <a:cs typeface="Times New Roman" panose="02020603050405020304" pitchFamily="18" charset="0"/>
              </a:rPr>
              <a:t> 18)</a:t>
            </a:r>
            <a:endParaRPr lang="vi-VN" sz="28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868144" y="4515966"/>
            <a:ext cx="3600400" cy="492443"/>
          </a:xfrm>
          <a:prstGeom prst="rect">
            <a:avLst/>
          </a:prstGeom>
          <a:noFill/>
        </p:spPr>
        <p:txBody>
          <a:bodyPr wrap="square" rtlCol="0">
            <a:spAutoFit/>
          </a:bodyPr>
          <a:lstStyle/>
          <a:p>
            <a:pPr algn="ctr"/>
            <a:r>
              <a:rPr lang="en-US" sz="2600" dirty="0">
                <a:solidFill>
                  <a:schemeClr val="bg1"/>
                </a:solidFill>
                <a:latin typeface="Times New Roman" panose="02020603050405020304" pitchFamily="18" charset="0"/>
                <a:cs typeface="Times New Roman" panose="02020603050405020304" pitchFamily="18" charset="0"/>
              </a:rPr>
              <a:t>(Ga-li-lê, 1564 - 1642)</a:t>
            </a:r>
            <a:endParaRPr lang="vi-VN" sz="26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011434" y="2186253"/>
            <a:ext cx="360040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(Cô-</a:t>
            </a:r>
            <a:r>
              <a:rPr lang="en-US" sz="2000" b="1" dirty="0" err="1">
                <a:latin typeface="Times New Roman" panose="02020603050405020304" pitchFamily="18" charset="0"/>
                <a:cs typeface="Times New Roman" panose="02020603050405020304" pitchFamily="18" charset="0"/>
              </a:rPr>
              <a:t>péc</a:t>
            </a:r>
            <a:r>
              <a:rPr lang="en-US" sz="2000" b="1" dirty="0">
                <a:latin typeface="Times New Roman" panose="02020603050405020304" pitchFamily="18" charset="0"/>
                <a:cs typeface="Times New Roman" panose="02020603050405020304" pitchFamily="18" charset="0"/>
              </a:rPr>
              <a:t>-ních, 1473 - 1543)</a:t>
            </a:r>
            <a:endParaRPr lang="vi-V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151"/>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1 (Thảo luận nhóm 5 phút)</a:t>
            </a:r>
          </a:p>
        </p:txBody>
      </p:sp>
      <p:graphicFrame>
        <p:nvGraphicFramePr>
          <p:cNvPr id="5" name="Table 4"/>
          <p:cNvGraphicFramePr>
            <a:graphicFrameLocks noGrp="1"/>
          </p:cNvGraphicFramePr>
          <p:nvPr>
            <p:extLst>
              <p:ext uri="{D42A27DB-BD31-4B8C-83A1-F6EECF244321}">
                <p14:modId xmlns:p14="http://schemas.microsoft.com/office/powerpoint/2010/main" val="964331108"/>
              </p:ext>
            </p:extLst>
          </p:nvPr>
        </p:nvGraphicFramePr>
        <p:xfrm>
          <a:off x="35496" y="511944"/>
          <a:ext cx="9001000" cy="4559811"/>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930118">
                <a:tc gridSpan="2">
                  <a:txBody>
                    <a:bodyPr/>
                    <a:lstStyle/>
                    <a:p>
                      <a:pPr algn="l"/>
                      <a:r>
                        <a:rPr lang="en-US" sz="2800" b="0" dirty="0">
                          <a:latin typeface="Times New Roman" panose="02020603050405020304" pitchFamily="18" charset="0"/>
                          <a:cs typeface="Times New Roman" panose="02020603050405020304" pitchFamily="18" charset="0"/>
                        </a:rPr>
                        <a:t>Sự</a:t>
                      </a:r>
                      <a:r>
                        <a:rPr lang="en-US" sz="2800" b="0" baseline="0" dirty="0">
                          <a:latin typeface="Times New Roman" panose="02020603050405020304" pitchFamily="18" charset="0"/>
                          <a:cs typeface="Times New Roman" panose="02020603050405020304" pitchFamily="18" charset="0"/>
                        </a:rPr>
                        <a:t> thật là gì? ………………………………………………….</a:t>
                      </a:r>
                    </a:p>
                    <a:p>
                      <a:pPr algn="l"/>
                      <a:r>
                        <a:rPr lang="en-US" sz="2800" b="0" baseline="0" dirty="0">
                          <a:latin typeface="Times New Roman" panose="02020603050405020304" pitchFamily="18" charset="0"/>
                          <a:cs typeface="Times New Roman" panose="02020603050405020304" pitchFamily="18" charset="0"/>
                        </a:rPr>
                        <a:t>Tôn trọng sự thật là gì?.............................................................</a:t>
                      </a:r>
                      <a:endParaRPr lang="vi-VN" sz="28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00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3096771">
                <a:tc>
                  <a:txBody>
                    <a:bodyPr/>
                    <a:lstStyle/>
                    <a:p>
                      <a:r>
                        <a:rPr lang="en-US" sz="2400" b="1" dirty="0">
                          <a:solidFill>
                            <a:srgbClr val="002060"/>
                          </a:solidFill>
                          <a:latin typeface="Times New Roman" panose="02020603050405020304" pitchFamily="18" charset="0"/>
                          <a:cs typeface="Times New Roman" panose="02020603050405020304" pitchFamily="18" charset="0"/>
                        </a:rPr>
                        <a:t>Quan sát</a:t>
                      </a:r>
                      <a:r>
                        <a:rPr lang="en-US" sz="24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buNone/>
                      </a:pPr>
                      <a:r>
                        <a:rPr lang="en-US" sz="2800" baseline="0" dirty="0">
                          <a:latin typeface="Times New Roman" panose="02020603050405020304" pitchFamily="18" charset="0"/>
                          <a:cs typeface="Times New Roman" panose="02020603050405020304" pitchFamily="18" charset="0"/>
                        </a:rPr>
                        <a:t>1. Tranh 1: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2. Tranh 2: …………………..</a:t>
                      </a:r>
                    </a:p>
                    <a:p>
                      <a:pPr marL="0" indent="0">
                        <a:buNone/>
                      </a:pPr>
                      <a:r>
                        <a:rPr lang="en-US" sz="2800" baseline="0" dirty="0">
                          <a:latin typeface="Times New Roman" panose="02020603050405020304" pitchFamily="18" charset="0"/>
                          <a:cs typeface="Times New Roman" panose="02020603050405020304" pitchFamily="18" charset="0"/>
                        </a:rPr>
                        <a:t>………………………………</a:t>
                      </a:r>
                    </a:p>
                    <a:p>
                      <a:pPr marL="0" indent="0">
                        <a:buNone/>
                      </a:pPr>
                      <a:r>
                        <a:rPr lang="en-US" sz="2800" baseline="0" dirty="0">
                          <a:latin typeface="Times New Roman" panose="02020603050405020304" pitchFamily="18" charset="0"/>
                          <a:cs typeface="Times New Roman" panose="02020603050405020304" pitchFamily="18" charset="0"/>
                        </a:rPr>
                        <a:t>3. Tranh 3: …………………..</a:t>
                      </a:r>
                    </a:p>
                    <a:p>
                      <a:pPr marL="0" indent="0">
                        <a:buNone/>
                      </a:pPr>
                      <a:r>
                        <a:rPr lang="en-US" sz="2800"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Kể</a:t>
                      </a:r>
                      <a:r>
                        <a:rPr lang="en-US" sz="28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800" baseline="0" dirty="0">
                          <a:latin typeface="Times New Roman" panose="02020603050405020304" pitchFamily="18" charset="0"/>
                          <a:cs typeface="Times New Roman" panose="02020603050405020304" pitchFamily="18" charset="0"/>
                        </a:rPr>
                        <a:t>4……………………………..5……….…………………….</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6……………………………..7……….…………………….</a:t>
                      </a:r>
                      <a:endParaRPr lang="vi-VN" sz="28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a:latin typeface="Times New Roman" panose="02020603050405020304" pitchFamily="18" charset="0"/>
                          <a:cs typeface="Times New Roman" panose="02020603050405020304" pitchFamily="18" charset="0"/>
                        </a:rPr>
                        <a:t>8……………………………...……….…………………….</a:t>
                      </a:r>
                      <a:endParaRPr lang="vi-VN"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1760" y="-69026"/>
            <a:ext cx="424847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Gợi ý Phiếu học tập số 1</a:t>
            </a:r>
          </a:p>
        </p:txBody>
      </p:sp>
      <p:graphicFrame>
        <p:nvGraphicFramePr>
          <p:cNvPr id="5" name="Table 4"/>
          <p:cNvGraphicFramePr>
            <a:graphicFrameLocks noGrp="1"/>
          </p:cNvGraphicFramePr>
          <p:nvPr>
            <p:extLst>
              <p:ext uri="{D42A27DB-BD31-4B8C-83A1-F6EECF244321}">
                <p14:modId xmlns:p14="http://schemas.microsoft.com/office/powerpoint/2010/main" val="3277857615"/>
              </p:ext>
            </p:extLst>
          </p:nvPr>
        </p:nvGraphicFramePr>
        <p:xfrm>
          <a:off x="35496" y="483071"/>
          <a:ext cx="9001000" cy="4610440"/>
        </p:xfrm>
        <a:graphic>
          <a:graphicData uri="http://schemas.openxmlformats.org/drawingml/2006/table">
            <a:tbl>
              <a:tblPr firstRow="1" bandRow="1">
                <a:tableStyleId>{5C22544A-7EE6-4342-B048-85BDC9FD1C3A}</a:tableStyleId>
              </a:tblPr>
              <a:tblGrid>
                <a:gridCol w="4500500">
                  <a:extLst>
                    <a:ext uri="{9D8B030D-6E8A-4147-A177-3AD203B41FA5}">
                      <a16:colId xmlns:a16="http://schemas.microsoft.com/office/drawing/2014/main" val="20000"/>
                    </a:ext>
                  </a:extLst>
                </a:gridCol>
                <a:gridCol w="4500500">
                  <a:extLst>
                    <a:ext uri="{9D8B030D-6E8A-4147-A177-3AD203B41FA5}">
                      <a16:colId xmlns:a16="http://schemas.microsoft.com/office/drawing/2014/main" val="20001"/>
                    </a:ext>
                  </a:extLst>
                </a:gridCol>
              </a:tblGrid>
              <a:tr h="1620263">
                <a:tc gridSpan="2">
                  <a:txBody>
                    <a:bodyPr/>
                    <a:lstStyle/>
                    <a:p>
                      <a:pPr algn="l"/>
                      <a:r>
                        <a:rPr lang="en-US" sz="2600" b="0" dirty="0">
                          <a:latin typeface="Times New Roman" panose="02020603050405020304" pitchFamily="18" charset="0"/>
                          <a:cs typeface="Times New Roman" panose="02020603050405020304" pitchFamily="18" charset="0"/>
                        </a:rPr>
                        <a:t>- Sự</a:t>
                      </a:r>
                      <a:r>
                        <a:rPr lang="en-US" sz="2600" b="0"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l"/>
                      <a:r>
                        <a:rPr lang="en-US" sz="2600" b="0" baseline="0" dirty="0">
                          <a:latin typeface="Times New Roman" panose="02020603050405020304" pitchFamily="18" charset="0"/>
                          <a:cs typeface="Times New Roman" panose="02020603050405020304" pitchFamily="18" charset="0"/>
                        </a:rPr>
                        <a:t>- Tôn trọng sự thật là </a:t>
                      </a:r>
                      <a:r>
                        <a:rPr lang="vi-VN" sz="2600" b="0" baseline="0" dirty="0">
                          <a:latin typeface="Times New Roman" panose="02020603050405020304" pitchFamily="18" charset="0"/>
                          <a:cs typeface="Times New Roman" panose="02020603050405020304" pitchFamily="18" charset="0"/>
                        </a:rPr>
                        <a:t>suy nghĩ, nói và làm theo đúng sự thật, bảo vệ sự thật</a:t>
                      </a:r>
                      <a:r>
                        <a:rPr lang="en-US" sz="2600" b="0" baseline="0" dirty="0">
                          <a:latin typeface="Times New Roman" panose="02020603050405020304" pitchFamily="18" charset="0"/>
                          <a:cs typeface="Times New Roman" panose="02020603050405020304" pitchFamily="18" charset="0"/>
                        </a:rPr>
                        <a:t>.</a:t>
                      </a:r>
                      <a:endParaRPr lang="vi-VN" sz="26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080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Biểu</a:t>
                      </a:r>
                      <a:r>
                        <a:rPr lang="en-US" sz="2800" b="1" baseline="0" dirty="0">
                          <a:latin typeface="Times New Roman" panose="02020603050405020304" pitchFamily="18" charset="0"/>
                          <a:cs typeface="Times New Roman" panose="02020603050405020304" pitchFamily="18" charset="0"/>
                        </a:rPr>
                        <a:t> hiện của tôn trọng sự thật</a:t>
                      </a:r>
                      <a:endParaRPr lang="vi-VN"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1"/>
                  </a:ext>
                </a:extLst>
              </a:tr>
              <a:tr h="2415880">
                <a:tc>
                  <a:txBody>
                    <a:bodyPr/>
                    <a:lstStyle/>
                    <a:p>
                      <a:pPr marL="0" indent="0">
                        <a:buNone/>
                      </a:pPr>
                      <a:r>
                        <a:rPr lang="en-US" sz="2500" baseline="0" dirty="0">
                          <a:latin typeface="Times New Roman" panose="02020603050405020304" pitchFamily="18" charset="0"/>
                          <a:cs typeface="Times New Roman" panose="02020603050405020304" pitchFamily="18" charset="0"/>
                        </a:rPr>
                        <a:t>1</a:t>
                      </a:r>
                      <a:r>
                        <a:rPr lang="en-US" sz="2500" b="1" baseline="0" dirty="0">
                          <a:latin typeface="Times New Roman" panose="02020603050405020304" pitchFamily="18" charset="0"/>
                          <a:cs typeface="Times New Roman" panose="02020603050405020304" pitchFamily="18" charset="0"/>
                        </a:rPr>
                        <a:t>. Tranh 1</a:t>
                      </a:r>
                      <a:r>
                        <a:rPr lang="en-US" sz="2500" baseline="0" dirty="0">
                          <a:latin typeface="Times New Roman" panose="02020603050405020304" pitchFamily="18" charset="0"/>
                          <a:cs typeface="Times New Roman" panose="02020603050405020304" pitchFamily="18" charset="0"/>
                        </a:rPr>
                        <a:t>: Hai bạn HS tự giác nhận lỗi.</a:t>
                      </a:r>
                    </a:p>
                    <a:p>
                      <a:pPr marL="0" indent="0">
                        <a:buNone/>
                      </a:pPr>
                      <a:r>
                        <a:rPr lang="en-US" sz="2500" b="1" baseline="0" dirty="0">
                          <a:latin typeface="Times New Roman" panose="02020603050405020304" pitchFamily="18" charset="0"/>
                          <a:cs typeface="Times New Roman" panose="02020603050405020304" pitchFamily="18" charset="0"/>
                        </a:rPr>
                        <a:t>2. Tranh 2</a:t>
                      </a:r>
                      <a:r>
                        <a:rPr lang="en-US" sz="2500" baseline="0" dirty="0">
                          <a:latin typeface="Times New Roman" panose="02020603050405020304" pitchFamily="18" charset="0"/>
                          <a:cs typeface="Times New Roman" panose="02020603050405020304" pitchFamily="18" charset="0"/>
                        </a:rPr>
                        <a:t>: Bạn nam dũng cảm nói lên sự thật.</a:t>
                      </a:r>
                    </a:p>
                    <a:p>
                      <a:pPr marL="0" indent="0">
                        <a:buNone/>
                      </a:pPr>
                      <a:r>
                        <a:rPr lang="en-US" sz="2500" b="1" baseline="0" dirty="0">
                          <a:latin typeface="Times New Roman" panose="02020603050405020304" pitchFamily="18" charset="0"/>
                          <a:cs typeface="Times New Roman" panose="02020603050405020304" pitchFamily="18" charset="0"/>
                        </a:rPr>
                        <a:t>3. Tranh 3</a:t>
                      </a:r>
                      <a:r>
                        <a:rPr lang="en-US" sz="2500" baseline="0" dirty="0">
                          <a:latin typeface="Times New Roman" panose="02020603050405020304" pitchFamily="18" charset="0"/>
                          <a:cs typeface="Times New Roman" panose="02020603050405020304" pitchFamily="18" charset="0"/>
                        </a:rPr>
                        <a:t>: 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500" b="1" dirty="0">
                          <a:solidFill>
                            <a:srgbClr val="002060"/>
                          </a:solidFill>
                          <a:latin typeface="Times New Roman" panose="02020603050405020304" pitchFamily="18" charset="0"/>
                          <a:cs typeface="Times New Roman" panose="02020603050405020304" pitchFamily="18" charset="0"/>
                        </a:rPr>
                        <a:t>Kể</a:t>
                      </a:r>
                      <a:r>
                        <a:rPr lang="en-US" sz="2500" b="1" baseline="0" dirty="0">
                          <a:solidFill>
                            <a:srgbClr val="002060"/>
                          </a:solidFill>
                          <a:latin typeface="Times New Roman" panose="02020603050405020304" pitchFamily="18" charset="0"/>
                          <a:cs typeface="Times New Roman" panose="02020603050405020304" pitchFamily="18" charset="0"/>
                        </a:rPr>
                        <a:t> thêm các biểu hiện khác</a:t>
                      </a:r>
                    </a:p>
                    <a:p>
                      <a:r>
                        <a:rPr lang="en-US" sz="2500" baseline="0" dirty="0">
                          <a:latin typeface="Times New Roman" panose="02020603050405020304" pitchFamily="18" charset="0"/>
                          <a:cs typeface="Times New Roman" panose="02020603050405020304" pitchFamily="18" charset="0"/>
                        </a:rPr>
                        <a:t>- Chấp nhận kết quả của việc nói ra sự thật</a:t>
                      </a:r>
                    </a:p>
                    <a:p>
                      <a:r>
                        <a:rPr lang="en-US" sz="2500" baseline="0" dirty="0">
                          <a:latin typeface="Times New Roman" panose="02020603050405020304" pitchFamily="18" charset="0"/>
                          <a:cs typeface="Times New Roman" panose="02020603050405020304" pitchFamily="18" charset="0"/>
                        </a:rPr>
                        <a:t>- Bảo vệ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Đấu tranh tìm ra sự thật</a:t>
                      </a:r>
                    </a:p>
                    <a:p>
                      <a:pPr marL="0" marR="0" indent="0" algn="l" defTabSz="914400" rtl="0" eaLnBrk="1" fontAlgn="auto" latinLnBrk="0" hangingPunct="1">
                        <a:lnSpc>
                          <a:spcPct val="100000"/>
                        </a:lnSpc>
                        <a:spcBef>
                          <a:spcPts val="0"/>
                        </a:spcBef>
                        <a:spcAft>
                          <a:spcPts val="0"/>
                        </a:spcAft>
                        <a:buClrTx/>
                        <a:buSzTx/>
                        <a:buFontTx/>
                        <a:buNone/>
                        <a:tabLst/>
                        <a:defRPr/>
                      </a:pPr>
                      <a:r>
                        <a:rPr lang="en-US" sz="2500" baseline="0" dirty="0">
                          <a:latin typeface="Times New Roman" panose="02020603050405020304" pitchFamily="18" charset="0"/>
                          <a:cs typeface="Times New Roman" panose="02020603050405020304" pitchFamily="18" charset="0"/>
                        </a:rPr>
                        <a:t>- Lên án những việc làm sai trái.</a:t>
                      </a:r>
                      <a:endParaRPr lang="vi-VN" sz="25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6136" y="447514"/>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Sự thật là những gì có thật trong cuộc sống </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33518" y="555526"/>
            <a:ext cx="2880320"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Tôn trọng sự thật là suy nghĩ, nói và làm theo đúng sự thật, bảo vệ sự thật.</a:t>
            </a:r>
          </a:p>
        </p:txBody>
      </p:sp>
      <p:sp>
        <p:nvSpPr>
          <p:cNvPr id="24" name="Rounded Rectangle 23"/>
          <p:cNvSpPr/>
          <p:nvPr/>
        </p:nvSpPr>
        <p:spPr>
          <a:xfrm>
            <a:off x="3667742" y="123478"/>
            <a:ext cx="1692188" cy="14401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4" y="1707654"/>
            <a:ext cx="1872208"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0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1115616" y="1707654"/>
            <a:ext cx="1620180"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1"/>
          </p:cNvCxnSpPr>
          <p:nvPr/>
        </p:nvCxnSpPr>
        <p:spPr>
          <a:xfrm flipV="1">
            <a:off x="5359930" y="2175706"/>
            <a:ext cx="847464"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366682" y="3651549"/>
            <a:ext cx="3065106" cy="11521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796136" y="3579222"/>
            <a:ext cx="3096344" cy="129678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Góp phần bảo vệ cuộc sống, tránh nhầm lẫn, oan sai, </a:t>
            </a:r>
            <a:r>
              <a:rPr lang="es-ES" dirty="0">
                <a:latin typeface="Times New Roman" panose="02020603050405020304" pitchFamily="18" charset="0"/>
                <a:cs typeface="Times New Roman" panose="02020603050405020304" pitchFamily="18" charset="0"/>
              </a:rPr>
              <a:t>Giúp con người tin tưởng; gắn kết với nhau</a:t>
            </a:r>
            <a:r>
              <a:rPr lang="vi-VN"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endCxn id="39" idx="0"/>
          </p:cNvCxnSpPr>
          <p:nvPr/>
        </p:nvCxnSpPr>
        <p:spPr>
          <a:xfrm>
            <a:off x="7236296" y="2643758"/>
            <a:ext cx="108012" cy="9354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38" idx="0"/>
          </p:cNvCxnSpPr>
          <p:nvPr/>
        </p:nvCxnSpPr>
        <p:spPr>
          <a:xfrm>
            <a:off x="1879966" y="2499489"/>
            <a:ext cx="19269" cy="11520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1098</Words>
  <Application>Microsoft Office PowerPoint</Application>
  <PresentationFormat>Trình chiếu Trên màn hình (16:9)</PresentationFormat>
  <Paragraphs>126</Paragraphs>
  <Slides>14</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14</vt:i4>
      </vt:variant>
    </vt:vector>
  </HeadingPairs>
  <TitlesOfParts>
    <vt:vector size="18"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Phượng Đào</cp:lastModifiedBy>
  <cp:revision>43</cp:revision>
  <dcterms:created xsi:type="dcterms:W3CDTF">2021-07-12T15:39:09Z</dcterms:created>
  <dcterms:modified xsi:type="dcterms:W3CDTF">2025-05-17T16:25:09Z</dcterms:modified>
</cp:coreProperties>
</file>