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8" r:id="rId2"/>
    <p:sldId id="259" r:id="rId3"/>
    <p:sldId id="260" r:id="rId4"/>
    <p:sldId id="421" r:id="rId5"/>
    <p:sldId id="659" r:id="rId6"/>
    <p:sldId id="420" r:id="rId7"/>
    <p:sldId id="261" r:id="rId8"/>
    <p:sldId id="530" r:id="rId9"/>
    <p:sldId id="299" r:id="rId10"/>
    <p:sldId id="422" r:id="rId11"/>
    <p:sldId id="423" r:id="rId12"/>
    <p:sldId id="342" r:id="rId13"/>
    <p:sldId id="531" r:id="rId14"/>
    <p:sldId id="341" r:id="rId15"/>
    <p:sldId id="660" r:id="rId16"/>
    <p:sldId id="627" r:id="rId17"/>
    <p:sldId id="579" r:id="rId18"/>
    <p:sldId id="469" r:id="rId19"/>
    <p:sldId id="471" r:id="rId20"/>
    <p:sldId id="472" r:id="rId21"/>
    <p:sldId id="474" r:id="rId22"/>
    <p:sldId id="470" r:id="rId23"/>
    <p:sldId id="626" r:id="rId24"/>
    <p:sldId id="580" r:id="rId25"/>
    <p:sldId id="490" r:id="rId26"/>
    <p:sldId id="628" r:id="rId27"/>
    <p:sldId id="534" r:id="rId28"/>
    <p:sldId id="581" r:id="rId29"/>
    <p:sldId id="706" r:id="rId30"/>
    <p:sldId id="795" r:id="rId31"/>
    <p:sldId id="475" r:id="rId32"/>
    <p:sldId id="538" r:id="rId33"/>
    <p:sldId id="539" r:id="rId34"/>
    <p:sldId id="488" r:id="rId35"/>
    <p:sldId id="583" r:id="rId36"/>
    <p:sldId id="584" r:id="rId37"/>
    <p:sldId id="780" r:id="rId38"/>
    <p:sldId id="630" r:id="rId39"/>
    <p:sldId id="586" r:id="rId40"/>
    <p:sldId id="661" r:id="rId41"/>
    <p:sldId id="536" r:id="rId42"/>
    <p:sldId id="535" r:id="rId43"/>
    <p:sldId id="662" r:id="rId44"/>
    <p:sldId id="588" r:id="rId45"/>
    <p:sldId id="537" r:id="rId46"/>
    <p:sldId id="491" r:id="rId47"/>
    <p:sldId id="663" r:id="rId48"/>
    <p:sldId id="489" r:id="rId49"/>
    <p:sldId id="505" r:id="rId50"/>
    <p:sldId id="728" r:id="rId51"/>
    <p:sldId id="29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70" d="100"/>
          <a:sy n="70" d="100"/>
        </p:scale>
        <p:origin x="103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EBE35B-0B6B-45A9-A14C-1E89B578D32F}"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6c6532119b_0_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6c6532119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1"/>
              <a:t>Tác</a:t>
            </a:r>
            <a:r>
              <a:rPr lang="vi-VN" b="1" baseline="0"/>
              <a:t> giả bộ ppt Toán + TV2: Phan Thị Linh – Đà Nẵng</a:t>
            </a:r>
          </a:p>
          <a:p>
            <a:r>
              <a:rPr lang="vi-VN" b="1" baseline="0"/>
              <a:t>Sđt lh: 0916.604.268</a:t>
            </a:r>
          </a:p>
          <a:p>
            <a:r>
              <a:rPr lang="vi-VN" sz="1100" b="1">
                <a:latin typeface="Arial" panose="020B0604020202020204" pitchFamily="34" charset="0"/>
                <a:cs typeface="Arial" panose="020B0604020202020204" pitchFamily="34" charset="0"/>
              </a:rPr>
              <a:t>+ Zalo: 0916.604.268</a:t>
            </a:r>
          </a:p>
          <a:p>
            <a:r>
              <a:rPr lang="vi-VN" sz="1100" b="1">
                <a:latin typeface="Arial" panose="020B0604020202020204" pitchFamily="34" charset="0"/>
                <a:cs typeface="Arial" panose="020B0604020202020204" pitchFamily="34" charset="0"/>
              </a:rPr>
              <a:t>+ Facebook cá nhân: </a:t>
            </a:r>
            <a:r>
              <a:rPr lang="vi-VN" sz="1100">
                <a:hlinkClick r:id="rId3"/>
              </a:rPr>
              <a:t>https://www.facebook.com/nhilinh.phan/</a:t>
            </a:r>
            <a:endParaRPr lang="vi-VN" sz="1100"/>
          </a:p>
          <a:p>
            <a:r>
              <a:rPr lang="vi-VN" sz="1100" b="1">
                <a:latin typeface="Arial" panose="020B0604020202020204" pitchFamily="34" charset="0"/>
                <a:cs typeface="Arial" panose="020B0604020202020204" pitchFamily="34" charset="0"/>
              </a:rPr>
              <a:t>+ Nhóm chia sẻ tài liệu: </a:t>
            </a:r>
            <a:r>
              <a:rPr lang="vi-VN" sz="1100">
                <a:hlinkClick r:id="rId4"/>
              </a:rPr>
              <a:t>https://www.facebook.com/groups/443096903751589</a:t>
            </a:r>
            <a:endParaRPr lang="vi-VN" sz="1100"/>
          </a:p>
          <a:p>
            <a:r>
              <a:rPr lang="vi-VN" sz="1100" b="1">
                <a:latin typeface="Arial" panose="020B0604020202020204" pitchFamily="34" charset="0"/>
                <a:cs typeface="Arial" panose="020B0604020202020204" pitchFamily="34" charset="0"/>
              </a:rPr>
              <a:t>Hãy</a:t>
            </a:r>
            <a:r>
              <a:rPr lang="vi-VN" sz="1100" b="1" baseline="0">
                <a:latin typeface="Arial" panose="020B0604020202020204" pitchFamily="34" charset="0"/>
                <a:cs typeface="Arial" panose="020B0604020202020204" pitchFamily="34" charset="0"/>
              </a:rPr>
              <a:t> liên hệ chính chủ sản phẩm để được hỗ trợ và đồng hành trong suốt năm học nhé!</a:t>
            </a:r>
            <a:endParaRPr lang="vi-VN" sz="1100" b="1">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vi-VN" sz="1100" b="1">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1"/>
        <p:cNvGrpSpPr/>
        <p:nvPr/>
      </p:nvGrpSpPr>
      <p:grpSpPr>
        <a:xfrm>
          <a:off x="0" y="0"/>
          <a:ext cx="0" cy="0"/>
          <a:chOff x="0" y="0"/>
          <a:chExt cx="0" cy="0"/>
        </a:xfrm>
      </p:grpSpPr>
      <p:sp>
        <p:nvSpPr>
          <p:cNvPr id="142" name="Google Shape;142;p8"/>
          <p:cNvSpPr/>
          <p:nvPr/>
        </p:nvSpPr>
        <p:spPr>
          <a:xfrm>
            <a:off x="428212" y="366600"/>
            <a:ext cx="1133589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3" name="Google Shape;143;p8"/>
          <p:cNvSpPr txBox="1">
            <a:spLocks noGrp="1"/>
          </p:cNvSpPr>
          <p:nvPr>
            <p:ph type="title"/>
          </p:nvPr>
        </p:nvSpPr>
        <p:spPr>
          <a:xfrm>
            <a:off x="2654270" y="1643800"/>
            <a:ext cx="6883780" cy="35704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SzPts val="4800"/>
              <a:buNone/>
              <a:defRPr sz="9200">
                <a:solidFill>
                  <a:schemeClr val="accen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44" name="Google Shape;144;p8"/>
          <p:cNvGrpSpPr/>
          <p:nvPr/>
        </p:nvGrpSpPr>
        <p:grpSpPr>
          <a:xfrm>
            <a:off x="1239033" y="917134"/>
            <a:ext cx="10167881" cy="5331052"/>
            <a:chOff x="929250" y="687850"/>
            <a:chExt cx="7625711" cy="3998289"/>
          </a:xfrm>
        </p:grpSpPr>
        <p:sp>
          <p:nvSpPr>
            <p:cNvPr id="145" name="Google Shape;145;p8"/>
            <p:cNvSpPr/>
            <p:nvPr/>
          </p:nvSpPr>
          <p:spPr>
            <a:xfrm>
              <a:off x="929250" y="687850"/>
              <a:ext cx="522650" cy="598750"/>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rot="2348850">
              <a:off x="8010309" y="3946177"/>
              <a:ext cx="363039" cy="704429"/>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12" y="366600"/>
            <a:ext cx="1133589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90" name="Google Shape;290;p18"/>
          <p:cNvSpPr txBox="1">
            <a:spLocks noGrp="1"/>
          </p:cNvSpPr>
          <p:nvPr>
            <p:ph type="title"/>
          </p:nvPr>
        </p:nvSpPr>
        <p:spPr>
          <a:xfrm>
            <a:off x="960025" y="719200"/>
            <a:ext cx="10281469"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5/17/2025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Hoạt hình- Tiết kiệm tiền">
            <a:hlinkClick r:id="" action="ppaction://media"/>
          </p:cNvPr>
          <p:cNvPicPr/>
          <p:nvPr>
            <a:videoFile r:link="rId3"/>
            <p:extLst>
              <p:ext uri="{DAA4B4D4-6D71-4841-9C94-3DE7FCFB9230}">
                <p14:media xmlns:p14="http://schemas.microsoft.com/office/powerpoint/2010/main" r:embed="rId2"/>
              </p:ext>
            </p:extLst>
          </p:nvPr>
        </p:nvPicPr>
        <p:blipFill>
          <a:blip r:embed="rId6"/>
          <a:stretch>
            <a:fillRect/>
          </a:stretch>
        </p:blipFill>
        <p:spPr>
          <a:xfrm>
            <a:off x="-333375" y="-2596515"/>
            <a:ext cx="12192000" cy="10162540"/>
          </a:xfrm>
          <a:prstGeom prst="rect">
            <a:avLst/>
          </a:prstGeom>
        </p:spPr>
      </p:pic>
    </p:spTree>
    <p:custDataLst>
      <p:tags r:id="rId1"/>
    </p:custDataLst>
  </p:cSld>
  <p:clrMapOvr>
    <a:masterClrMapping/>
  </p:clrMapOvr>
  <p:transition>
    <p:plus/>
    <p:sndAc>
      <p:endSnd/>
    </p:sndAc>
  </p:transition>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 Box 4"/>
          <p:cNvSpPr txBox="1"/>
          <p:nvPr/>
        </p:nvSpPr>
        <p:spPr>
          <a:xfrm>
            <a:off x="526415" y="365125"/>
            <a:ext cx="11533505" cy="1506855"/>
          </a:xfrm>
          <a:prstGeom prst="rect">
            <a:avLst/>
          </a:prstGeom>
          <a:gradFill>
            <a:gsLst>
              <a:gs pos="0">
                <a:srgbClr val="14CD68"/>
              </a:gs>
              <a:gs pos="100000">
                <a:srgbClr val="035C7D"/>
              </a:gs>
            </a:gsLst>
            <a:lin ang="5400000" scaled="0"/>
          </a:gra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just"/>
            <a:r>
              <a:rPr lang="en-US" sz="2800">
                <a:latin typeface="Times New Roman" panose="02020603050405020304" pitchFamily="18" charset="0"/>
                <a:cs typeface="Times New Roman" panose="02020603050405020304" pitchFamily="18" charset="0"/>
              </a:rPr>
              <a:t>Giả định em đang có 100.000 đồng, hãy đưa ra phương án chi tiêu của mình với khoản tiền này và giải thích vì sao em lựa chọn như vậy?</a:t>
            </a:r>
          </a:p>
          <a:p>
            <a:pPr algn="l"/>
            <a:endParaRPr lang="en-US"/>
          </a:p>
          <a:p>
            <a:pPr algn="l"/>
            <a:endParaRPr lang="en-US"/>
          </a:p>
        </p:txBody>
      </p:sp>
      <p:sp>
        <p:nvSpPr>
          <p:cNvPr id="9" name="Rectangles 8"/>
          <p:cNvSpPr/>
          <p:nvPr/>
        </p:nvSpPr>
        <p:spPr>
          <a:xfrm>
            <a:off x="526415" y="2440305"/>
            <a:ext cx="11349355" cy="1490980"/>
          </a:xfrm>
          <a:prstGeom prst="rect">
            <a:avLst/>
          </a:prstGeom>
          <a:gradFill>
            <a:gsLst>
              <a:gs pos="0">
                <a:srgbClr val="14CD68"/>
              </a:gs>
              <a:gs pos="100000">
                <a:srgbClr val="035C7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latin typeface="Times New Roman" panose="02020603050405020304" pitchFamily="18" charset="0"/>
                <a:cs typeface="Times New Roman" panose="02020603050405020304" pitchFamily="18" charset="0"/>
              </a:rPr>
              <a:t>Cả tuần đều nhịn ăn sáng để dành tiền mua quyển truyện yêu thích</a:t>
            </a:r>
            <a:r>
              <a:rPr lang="en-US"/>
              <a:t>. </a:t>
            </a:r>
            <a:r>
              <a:rPr lang="en-US" sz="2800">
                <a:latin typeface="Times New Roman" panose="02020603050405020304" pitchFamily="18" charset="0"/>
                <a:cs typeface="Times New Roman" panose="02020603050405020304" pitchFamily="18" charset="0"/>
              </a:rPr>
              <a:t>Em có đồng ý với ý kiến trên không?</a:t>
            </a:r>
          </a:p>
          <a:p>
            <a:pPr algn="ctr"/>
            <a:r>
              <a:rPr lang="en-US" sz="2800">
                <a:latin typeface="Times New Roman" panose="02020603050405020304" pitchFamily="18" charset="0"/>
                <a:cs typeface="Times New Roman" panose="02020603050405020304" pitchFamily="18" charset="0"/>
              </a:rPr>
              <a:t> </a:t>
            </a:r>
          </a:p>
        </p:txBody>
      </p:sp>
      <p:sp>
        <p:nvSpPr>
          <p:cNvPr id="3" name="Text Box 2"/>
          <p:cNvSpPr txBox="1"/>
          <p:nvPr/>
        </p:nvSpPr>
        <p:spPr>
          <a:xfrm>
            <a:off x="586740" y="4752340"/>
            <a:ext cx="11289030" cy="521970"/>
          </a:xfrm>
          <a:prstGeom prst="rect">
            <a:avLst/>
          </a:prstGeom>
          <a:gradFill>
            <a:gsLst>
              <a:gs pos="0">
                <a:srgbClr val="14CD68"/>
              </a:gs>
              <a:gs pos="100000">
                <a:srgbClr val="035C7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a:latin typeface="Times New Roman" panose="02020603050405020304" pitchFamily="18" charset="0"/>
                <a:cs typeface="Times New Roman" panose="02020603050405020304" pitchFamily="18" charset="0"/>
              </a:rPr>
              <a:t>Vì sao tiết kiệm thức ăn, điện, nước,... lại giúp chúng ta tiết kiệm được tiền?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0" fill="hold"/>
                                        <p:tgtEl>
                                          <p:spTgt spid="3"/>
                                        </p:tgtEl>
                                        <p:attrNameLst>
                                          <p:attrName>ppt_x</p:attrName>
                                        </p:attrNameLst>
                                      </p:cBhvr>
                                      <p:tavLst>
                                        <p:tav tm="0">
                                          <p:val>
                                            <p:strVal val="#ppt_x"/>
                                          </p:val>
                                        </p:tav>
                                        <p:tav tm="100000">
                                          <p:val>
                                            <p:strVal val="#ppt_x"/>
                                          </p:val>
                                        </p:tav>
                                      </p:tavLst>
                                    </p:anim>
                                    <p:anim calcmode="lin" valueType="num">
                                      <p:cBhvr additive="base">
                                        <p:cTn id="1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9" grpId="0" bldLvl="0" animBg="1"/>
      <p:bldP spid="9" grpId="1" animBg="1"/>
      <p:bldP spid="3" grpId="0" bldLvl="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Bac-Ho-2"/>
          <p:cNvPicPr>
            <a:picLocks noGrp="1" noChangeAspect="1"/>
          </p:cNvPicPr>
          <p:nvPr>
            <p:ph sz="half" idx="1"/>
          </p:nvPr>
        </p:nvPicPr>
        <p:blipFill>
          <a:blip r:embed="rId2"/>
          <a:stretch>
            <a:fillRect/>
          </a:stretch>
        </p:blipFill>
        <p:spPr>
          <a:xfrm>
            <a:off x="247650" y="365760"/>
            <a:ext cx="5408295" cy="6169660"/>
          </a:xfrm>
          <a:prstGeom prst="rect">
            <a:avLst/>
          </a:prstGeom>
        </p:spPr>
      </p:pic>
      <p:pic>
        <p:nvPicPr>
          <p:cNvPr id="5" name="Content Placeholder 4" descr="Bac-Ho-3"/>
          <p:cNvPicPr>
            <a:picLocks noGrp="1" noChangeAspect="1"/>
          </p:cNvPicPr>
          <p:nvPr>
            <p:ph sz="half" idx="2"/>
          </p:nvPr>
        </p:nvPicPr>
        <p:blipFill>
          <a:blip r:embed="rId3"/>
          <a:stretch>
            <a:fillRect/>
          </a:stretch>
        </p:blipFill>
        <p:spPr>
          <a:xfrm>
            <a:off x="5819775" y="365125"/>
            <a:ext cx="6290945" cy="616966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s 3"/>
          <p:cNvSpPr/>
          <p:nvPr/>
        </p:nvSpPr>
        <p:spPr>
          <a:xfrm>
            <a:off x="208915" y="415925"/>
            <a:ext cx="11738610" cy="923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Các nhóm hãy chia sẻ về cách tiết kiệm tiền của bản thân?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Cloud Callout 4"/>
          <p:cNvSpPr/>
          <p:nvPr/>
        </p:nvSpPr>
        <p:spPr>
          <a:xfrm>
            <a:off x="1348740" y="1177290"/>
            <a:ext cx="9584055" cy="4087495"/>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Quản lí tiền hiệu quả có ý nghĩa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5" grpId="2"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6" name="Rectangles 5"/>
          <p:cNvSpPr/>
          <p:nvPr/>
        </p:nvSpPr>
        <p:spPr>
          <a:xfrm>
            <a:off x="3970020" y="1014730"/>
            <a:ext cx="4888230" cy="81089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Cân bằng tài chính hiện quả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6" name="Rectangles 5"/>
          <p:cNvSpPr/>
          <p:nvPr/>
        </p:nvSpPr>
        <p:spPr>
          <a:xfrm>
            <a:off x="3797300" y="774700"/>
            <a:ext cx="4888230" cy="81089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Cân bằng tài chính hiện quả </a:t>
            </a:r>
          </a:p>
        </p:txBody>
      </p:sp>
      <p:sp>
        <p:nvSpPr>
          <p:cNvPr id="7" name="Rectangles 6"/>
          <p:cNvSpPr/>
          <p:nvPr/>
        </p:nvSpPr>
        <p:spPr>
          <a:xfrm>
            <a:off x="3797300" y="1825625"/>
            <a:ext cx="4888865" cy="81089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Chủ động tiền bạc để thực hiện các dự định tương lai.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loud Callout 3"/>
          <p:cNvSpPr/>
          <p:nvPr/>
        </p:nvSpPr>
        <p:spPr>
          <a:xfrm>
            <a:off x="993140" y="1673860"/>
            <a:ext cx="5092065" cy="3255645"/>
          </a:xfrm>
          <a:prstGeom prst="cloudCallout">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Em có dự định gì cho tương lai?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s"/>
          <p:cNvPicPr>
            <a:picLocks noGrp="1" noChangeAspect="1"/>
          </p:cNvPicPr>
          <p:nvPr>
            <p:ph idx="1"/>
          </p:nvPr>
        </p:nvPicPr>
        <p:blipFill>
          <a:blip r:embed="rId2"/>
          <a:stretch>
            <a:fillRect/>
          </a:stretch>
        </p:blipFill>
        <p:spPr>
          <a:xfrm>
            <a:off x="305435" y="365760"/>
            <a:ext cx="11327765" cy="53625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y-do-du-co-tien-toi-cung-khong-thich-di-o-to"/>
          <p:cNvPicPr>
            <a:picLocks noGrp="1" noChangeAspect="1"/>
          </p:cNvPicPr>
          <p:nvPr>
            <p:ph idx="1"/>
          </p:nvPr>
        </p:nvPicPr>
        <p:blipFill>
          <a:blip r:embed="rId2"/>
          <a:stretch>
            <a:fillRect/>
          </a:stretch>
        </p:blipFill>
        <p:spPr>
          <a:xfrm>
            <a:off x="1304290" y="753110"/>
            <a:ext cx="9491345" cy="56940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Sequential Access Storage 2"/>
          <p:cNvSpPr/>
          <p:nvPr/>
        </p:nvSpPr>
        <p:spPr>
          <a:xfrm>
            <a:off x="1003300" y="324485"/>
            <a:ext cx="8469630" cy="3013075"/>
          </a:xfrm>
          <a:prstGeom prst="flowChartMagneticTape">
            <a:avLst/>
          </a:prstGeom>
          <a:gradFill>
            <a:gsLst>
              <a:gs pos="0">
                <a:srgbClr val="FECF40"/>
              </a:gs>
              <a:gs pos="100000">
                <a:srgbClr val="846C21"/>
              </a:gs>
            </a:gsLst>
            <a:lin ang="5400000" scaled="0"/>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ext Box 3"/>
          <p:cNvSpPr txBox="1"/>
          <p:nvPr/>
        </p:nvSpPr>
        <p:spPr>
          <a:xfrm>
            <a:off x="1785620" y="1329055"/>
            <a:ext cx="7069455" cy="1198880"/>
          </a:xfrm>
          <a:prstGeom prst="rect">
            <a:avLst/>
          </a:prstGeom>
          <a:noFill/>
        </p:spPr>
        <p:txBody>
          <a:bodyPr wrap="square" rtlCol="0">
            <a:spAutoFit/>
          </a:bodyPr>
          <a:lstStyle/>
          <a:p>
            <a:pPr algn="ctr"/>
            <a:r>
              <a:rPr lang="en-US" sz="3600">
                <a:latin typeface="Times New Roman" panose="02020603050405020304" pitchFamily="18" charset="0"/>
                <a:cs typeface="Times New Roman" panose="02020603050405020304" pitchFamily="18" charset="0"/>
              </a:rPr>
              <a:t>Em có nhận xét và suy nghĩ gì khi</a:t>
            </a:r>
          </a:p>
          <a:p>
            <a:pPr algn="ctr"/>
            <a:r>
              <a:rPr lang="en-US" sz="3600">
                <a:latin typeface="Times New Roman" panose="02020603050405020304" pitchFamily="18" charset="0"/>
                <a:cs typeface="Times New Roman" panose="02020603050405020304" pitchFamily="18" charset="0"/>
              </a:rPr>
              <a:t> xem video trên?</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845"/>
    </mc:Choice>
    <mc:Fallback xmlns="">
      <p:transition spd="slow" advTm="2184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s (1)"/>
          <p:cNvPicPr>
            <a:picLocks noGrp="1" noChangeAspect="1"/>
          </p:cNvPicPr>
          <p:nvPr>
            <p:ph idx="1"/>
          </p:nvPr>
        </p:nvPicPr>
        <p:blipFill>
          <a:blip r:embed="rId2"/>
          <a:stretch>
            <a:fillRect/>
          </a:stretch>
        </p:blipFill>
        <p:spPr>
          <a:xfrm>
            <a:off x="1896745" y="365125"/>
            <a:ext cx="9349740" cy="587946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ch-ban-12-qua-tang-sinh-nhat-don-gian-y-nghia-cho-me-1"/>
          <p:cNvPicPr>
            <a:picLocks noGrp="1" noChangeAspect="1"/>
          </p:cNvPicPr>
          <p:nvPr>
            <p:ph idx="1"/>
          </p:nvPr>
        </p:nvPicPr>
        <p:blipFill>
          <a:blip r:embed="rId2"/>
          <a:stretch>
            <a:fillRect/>
          </a:stretch>
        </p:blipFill>
        <p:spPr>
          <a:xfrm>
            <a:off x="838835" y="364490"/>
            <a:ext cx="10356850" cy="592709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hung-tay-gop-kinh-phi-mua-sgk-va-do-dung-hoc-tap-cho-hoc-sinh-kho-khan"/>
          <p:cNvPicPr>
            <a:picLocks noGrp="1" noChangeAspect="1"/>
          </p:cNvPicPr>
          <p:nvPr>
            <p:ph idx="1"/>
          </p:nvPr>
        </p:nvPicPr>
        <p:blipFill>
          <a:blip r:embed="rId2"/>
          <a:stretch>
            <a:fillRect/>
          </a:stretch>
        </p:blipFill>
        <p:spPr>
          <a:xfrm>
            <a:off x="930910" y="673735"/>
            <a:ext cx="9526905" cy="546798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6" name="Rectangles 5"/>
          <p:cNvSpPr/>
          <p:nvPr/>
        </p:nvSpPr>
        <p:spPr>
          <a:xfrm>
            <a:off x="3289935" y="622935"/>
            <a:ext cx="4888230" cy="81089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Cân bằng tài chính hiện quả </a:t>
            </a:r>
          </a:p>
        </p:txBody>
      </p:sp>
      <p:sp>
        <p:nvSpPr>
          <p:cNvPr id="7" name="Rectangles 6"/>
          <p:cNvSpPr/>
          <p:nvPr/>
        </p:nvSpPr>
        <p:spPr>
          <a:xfrm>
            <a:off x="3289935" y="1971675"/>
            <a:ext cx="4888230" cy="81089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Chủ động tiền bạc để thực hiện các dự định tương lai.</a:t>
            </a:r>
          </a:p>
        </p:txBody>
      </p:sp>
      <p:sp>
        <p:nvSpPr>
          <p:cNvPr id="8" name="Rectangles 7"/>
          <p:cNvSpPr/>
          <p:nvPr/>
        </p:nvSpPr>
        <p:spPr>
          <a:xfrm>
            <a:off x="3289935" y="3123565"/>
            <a:ext cx="4888230" cy="81089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Đề phòng trường hợp bất trắc xảy ra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Cloud Callout 4"/>
          <p:cNvSpPr/>
          <p:nvPr/>
        </p:nvSpPr>
        <p:spPr>
          <a:xfrm>
            <a:off x="993140" y="1673860"/>
            <a:ext cx="10121900" cy="3255645"/>
          </a:xfrm>
          <a:prstGeom prst="cloudCallout">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Em hãy kể tên những trường hợp bất trắc có thể xảy ra trong cuộc sống hằng ngày?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s 3"/>
          <p:cNvSpPr/>
          <p:nvPr/>
        </p:nvSpPr>
        <p:spPr>
          <a:xfrm>
            <a:off x="2758440" y="243840"/>
            <a:ext cx="6978015" cy="801370"/>
          </a:xfrm>
          <a:prstGeom prst="rect">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Đề phòng trường hợp bất trắc xảy ra</a:t>
            </a:r>
          </a:p>
        </p:txBody>
      </p:sp>
      <p:sp>
        <p:nvSpPr>
          <p:cNvPr id="5" name="Rectangles 4"/>
          <p:cNvSpPr/>
          <p:nvPr/>
        </p:nvSpPr>
        <p:spPr>
          <a:xfrm>
            <a:off x="962660" y="1690370"/>
            <a:ext cx="1917065" cy="835025"/>
          </a:xfrm>
          <a:prstGeom prst="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Ốm </a:t>
            </a:r>
            <a:r>
              <a:rPr lang="en-US" sz="2800">
                <a:latin typeface="Times New Roman" panose="02020603050405020304" pitchFamily="18" charset="0"/>
                <a:cs typeface="Times New Roman" panose="02020603050405020304" pitchFamily="18" charset="0"/>
              </a:rPr>
              <a:t>đau</a:t>
            </a:r>
          </a:p>
        </p:txBody>
      </p:sp>
      <p:sp>
        <p:nvSpPr>
          <p:cNvPr id="6" name="Rectangles 5"/>
          <p:cNvSpPr/>
          <p:nvPr/>
        </p:nvSpPr>
        <p:spPr>
          <a:xfrm>
            <a:off x="3838575" y="1690370"/>
            <a:ext cx="1917065" cy="835025"/>
          </a:xfrm>
          <a:prstGeom prst="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Hỏng xe</a:t>
            </a:r>
          </a:p>
        </p:txBody>
      </p:sp>
      <p:sp>
        <p:nvSpPr>
          <p:cNvPr id="7" name="Rectangles 6"/>
          <p:cNvSpPr/>
          <p:nvPr/>
        </p:nvSpPr>
        <p:spPr>
          <a:xfrm>
            <a:off x="6123940" y="1690370"/>
            <a:ext cx="2507615" cy="835025"/>
          </a:xfrm>
          <a:prstGeom prst="rect">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Khi đi đường gặp trời mưa</a:t>
            </a:r>
          </a:p>
        </p:txBody>
      </p:sp>
      <p:sp>
        <p:nvSpPr>
          <p:cNvPr id="8" name="Rectangles 7"/>
          <p:cNvSpPr/>
          <p:nvPr/>
        </p:nvSpPr>
        <p:spPr>
          <a:xfrm>
            <a:off x="9138285" y="1691640"/>
            <a:ext cx="2790190" cy="834390"/>
          </a:xfrm>
          <a:prstGeom prst="rect">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Hỏng bút hay hết đồ dùng học tập</a:t>
            </a:r>
          </a:p>
        </p:txBody>
      </p:sp>
      <p:sp>
        <p:nvSpPr>
          <p:cNvPr id="9" name="Rectangles 8"/>
          <p:cNvSpPr/>
          <p:nvPr/>
        </p:nvSpPr>
        <p:spPr>
          <a:xfrm>
            <a:off x="4523105" y="3170555"/>
            <a:ext cx="4270375" cy="802640"/>
          </a:xfrm>
          <a:prstGeom prst="rect">
            <a:avLst/>
          </a:prstGeom>
          <a:gradFill>
            <a:gsLst>
              <a:gs pos="0">
                <a:srgbClr val="14CD68"/>
              </a:gs>
              <a:gs pos="100000">
                <a:srgbClr val="035C7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Dịch bệnh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6" name="Rectangles 5"/>
          <p:cNvSpPr/>
          <p:nvPr/>
        </p:nvSpPr>
        <p:spPr>
          <a:xfrm>
            <a:off x="2640330" y="815340"/>
            <a:ext cx="4888230" cy="81089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Cân bằng tài chính hiện quả </a:t>
            </a:r>
          </a:p>
        </p:txBody>
      </p:sp>
      <p:sp>
        <p:nvSpPr>
          <p:cNvPr id="7" name="Rectangles 6"/>
          <p:cNvSpPr/>
          <p:nvPr/>
        </p:nvSpPr>
        <p:spPr>
          <a:xfrm>
            <a:off x="2640330" y="1825625"/>
            <a:ext cx="4888230" cy="81089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Chủ động tiền bạc để thực hiện các dự định tương lai.</a:t>
            </a:r>
          </a:p>
        </p:txBody>
      </p:sp>
      <p:sp>
        <p:nvSpPr>
          <p:cNvPr id="8" name="Rectangles 7"/>
          <p:cNvSpPr/>
          <p:nvPr/>
        </p:nvSpPr>
        <p:spPr>
          <a:xfrm>
            <a:off x="2640330" y="3023870"/>
            <a:ext cx="4888230" cy="81089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Đề phòng trường hợp bất trắc xảy ra</a:t>
            </a:r>
          </a:p>
        </p:txBody>
      </p:sp>
      <p:sp>
        <p:nvSpPr>
          <p:cNvPr id="9" name="Rectangles 8"/>
          <p:cNvSpPr/>
          <p:nvPr/>
        </p:nvSpPr>
        <p:spPr>
          <a:xfrm>
            <a:off x="2640330" y="4222115"/>
            <a:ext cx="4887595" cy="81089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Giúp đỡ người khác khi gặp khó khăn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90" y="92075"/>
            <a:ext cx="11904345" cy="878840"/>
          </a:xfrm>
          <a:gradFill>
            <a:gsLst>
              <a:gs pos="0">
                <a:srgbClr val="FE4444"/>
              </a:gs>
              <a:gs pos="100000">
                <a:srgbClr val="832B2B"/>
              </a:gs>
            </a:gsLst>
            <a:lin ang="5400000" scaled="0"/>
          </a:gradFill>
        </p:spPr>
        <p:style>
          <a:lnRef idx="3">
            <a:schemeClr val="lt1"/>
          </a:lnRef>
          <a:fillRef idx="1">
            <a:schemeClr val="accent4"/>
          </a:fillRef>
          <a:effectRef idx="1">
            <a:schemeClr val="accent4"/>
          </a:effectRef>
          <a:fontRef idx="minor">
            <a:schemeClr val="lt1"/>
          </a:fontRef>
        </p:style>
        <p:txBody>
          <a:bodyPr>
            <a:normAutofit fontScale="90000"/>
          </a:bodyPr>
          <a:lstStyle/>
          <a:p>
            <a:pPr algn="ctr"/>
            <a:br>
              <a:rPr lang="en-US">
                <a:latin typeface="Times New Roman" panose="02020603050405020304" pitchFamily="18" charset="0"/>
                <a:cs typeface="Times New Roman" panose="02020603050405020304" pitchFamily="18" charset="0"/>
                <a:sym typeface="+mn-ea"/>
              </a:rPr>
            </a:br>
            <a:r>
              <a:rPr lang="en-US">
                <a:latin typeface="Times New Roman" panose="02020603050405020304" pitchFamily="18" charset="0"/>
                <a:cs typeface="Times New Roman" panose="02020603050405020304" pitchFamily="18" charset="0"/>
                <a:sym typeface="+mn-ea"/>
              </a:rPr>
              <a:t>Giúp đỡ người khác khi gặp khó khăn</a:t>
            </a:r>
            <a:br>
              <a:rPr lang="en-US">
                <a:latin typeface="Times New Roman" panose="02020603050405020304" pitchFamily="18" charset="0"/>
                <a:cs typeface="Times New Roman" panose="02020603050405020304" pitchFamily="18" charset="0"/>
              </a:rPr>
            </a:br>
            <a:endParaRPr lang="en-US"/>
          </a:p>
        </p:txBody>
      </p:sp>
      <p:sp>
        <p:nvSpPr>
          <p:cNvPr id="3" name="Content Placeholder 2"/>
          <p:cNvSpPr>
            <a:spLocks noGrp="1"/>
          </p:cNvSpPr>
          <p:nvPr>
            <p:ph idx="1"/>
          </p:nvPr>
        </p:nvSpPr>
        <p:spPr/>
        <p:txBody>
          <a:bodyPr/>
          <a:lstStyle/>
          <a:p>
            <a:endParaRPr lang="en-US"/>
          </a:p>
        </p:txBody>
      </p:sp>
      <p:sp>
        <p:nvSpPr>
          <p:cNvPr id="4" name="Cloud Callout 3"/>
          <p:cNvSpPr/>
          <p:nvPr/>
        </p:nvSpPr>
        <p:spPr>
          <a:xfrm>
            <a:off x="1764030" y="1355725"/>
            <a:ext cx="6055360" cy="4198620"/>
          </a:xfrm>
          <a:prstGeom prst="cloudCallout">
            <a:avLst/>
          </a:prstGeom>
          <a:gradFill>
            <a:gsLst>
              <a:gs pos="0">
                <a:srgbClr val="14CD68"/>
              </a:gs>
              <a:gs pos="100000">
                <a:srgbClr val="0B6E3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Em hãy kể những tấm gương đã giúp đỡ người khác khi gặp khó khăn?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titled_4-1624281444422"/>
          <p:cNvPicPr>
            <a:picLocks noGrp="1" noChangeAspect="1"/>
          </p:cNvPicPr>
          <p:nvPr>
            <p:ph idx="1"/>
          </p:nvPr>
        </p:nvPicPr>
        <p:blipFill>
          <a:blip r:embed="rId2"/>
          <a:stretch>
            <a:fillRect/>
          </a:stretch>
        </p:blipFill>
        <p:spPr>
          <a:xfrm>
            <a:off x="0" y="635"/>
            <a:ext cx="12192000" cy="6107430"/>
          </a:xfrm>
          <a:prstGeom prst="rect">
            <a:avLst/>
          </a:prstGeom>
        </p:spPr>
      </p:pic>
      <p:sp>
        <p:nvSpPr>
          <p:cNvPr id="5" name="Text Box 4"/>
          <p:cNvSpPr txBox="1"/>
          <p:nvPr/>
        </p:nvSpPr>
        <p:spPr>
          <a:xfrm>
            <a:off x="0" y="6290945"/>
            <a:ext cx="11597640" cy="460375"/>
          </a:xfrm>
          <a:prstGeom prst="rect">
            <a:avLst/>
          </a:prstGeom>
          <a:noFill/>
        </p:spPr>
        <p:txBody>
          <a:bodyPr wrap="square" rtlCol="0">
            <a:spAutoFit/>
          </a:bodyPr>
          <a:lstStyle/>
          <a:p>
            <a:pPr algn="l"/>
            <a:r>
              <a:rPr lang="en-US" sz="2400">
                <a:latin typeface="Times New Roman" panose="02020603050405020304" pitchFamily="18" charset="0"/>
                <a:cs typeface="Times New Roman" panose="02020603050405020304" pitchFamily="18" charset="0"/>
              </a:rPr>
              <a:t>Bé Phan Anh Khôi ủng hộ tiền tiết kiệm trong lợn đất cho Quỹ phòng, chống dịch Covid-19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ình nền powerpoint ngộ nghĩnh [NEW] (2021) ✔️ Cẩm Nang Tiếng An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24766"/>
            <a:ext cx="10972801" cy="6882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92220" y="2003425"/>
            <a:ext cx="5601970" cy="1309370"/>
          </a:xfrm>
          <a:prstGeom prst="rect">
            <a:avLst/>
          </a:prstGeom>
          <a:noFill/>
        </p:spPr>
        <p:txBody>
          <a:bodyPr wrap="square" rtlCol="0">
            <a:spAutoFit/>
          </a:bodyPr>
          <a:lstStyle/>
          <a:p>
            <a:pPr algn="ctr"/>
            <a:r>
              <a:rPr lang="en-US" sz="3600" b="1"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Bài</a:t>
            </a:r>
            <a:r>
              <a:rPr lang="en-US" sz="36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 6: </a:t>
            </a:r>
            <a:r>
              <a:rPr lang="en-US" sz="36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QUẢN LÍ TIỀN</a:t>
            </a:r>
            <a:endParaRPr lang="en-US" sz="432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endParaRPr>
          </a:p>
          <a:p>
            <a:pPr algn="ctr"/>
            <a:r>
              <a:rPr lang="en-US" sz="4320" b="1">
                <a:gradFill>
                  <a:gsLst>
                    <a:gs pos="0">
                      <a:srgbClr val="9EE256"/>
                    </a:gs>
                    <a:gs pos="100000">
                      <a:srgbClr val="52762D"/>
                    </a:gs>
                  </a:gsLst>
                  <a:lin scaled="0"/>
                </a:gradFill>
                <a:latin typeface="Times New Roman" panose="02020603050405020304" pitchFamily="18" charset="0"/>
                <a:cs typeface="Times New Roman" panose="02020603050405020304" pitchFamily="18" charset="0"/>
              </a:rPr>
              <a:t> </a:t>
            </a:r>
            <a:endParaRPr lang="en-US" sz="4320" b="1" dirty="0">
              <a:gradFill>
                <a:gsLst>
                  <a:gs pos="0">
                    <a:srgbClr val="9EE256"/>
                  </a:gs>
                  <a:gs pos="100000">
                    <a:srgbClr val="52762D"/>
                  </a:gs>
                </a:gsLst>
                <a:lin scaled="0"/>
              </a:gradFill>
              <a:latin typeface="Times New Roman" panose="02020603050405020304" pitchFamily="18" charset="0"/>
              <a:cs typeface="Times New Roman" panose="02020603050405020304" pitchFamily="18" charset="0"/>
            </a:endParaRPr>
          </a:p>
        </p:txBody>
      </p:sp>
      <p:sp>
        <p:nvSpPr>
          <p:cNvPr id="6" name="TextBox 5"/>
          <p:cNvSpPr txBox="1"/>
          <p:nvPr/>
        </p:nvSpPr>
        <p:spPr>
          <a:xfrm>
            <a:off x="9296400" y="8759534"/>
            <a:ext cx="2651760" cy="607695"/>
          </a:xfrm>
          <a:prstGeom prst="rect">
            <a:avLst/>
          </a:prstGeom>
          <a:noFill/>
        </p:spPr>
        <p:txBody>
          <a:bodyPr wrap="square" rtlCol="0">
            <a:spAutoFit/>
          </a:bodyPr>
          <a:lstStyle/>
          <a:p>
            <a:r>
              <a:rPr lang="en-US" sz="1680">
                <a:solidFill>
                  <a:srgbClr val="0000FF"/>
                </a:solidFill>
                <a:latin typeface="VNI 09 Baroque" panose="020B0500000000000000" pitchFamily="34" charset="2"/>
                <a:cs typeface="Arial" panose="020B0604020202020204" pitchFamily="34" charset="0"/>
              </a:rPr>
              <a:t>Hoïc taäp töï giaùc, tích cöïc</a:t>
            </a:r>
          </a:p>
        </p:txBody>
      </p:sp>
      <p:sp>
        <p:nvSpPr>
          <p:cNvPr id="4" name="Text Box 3"/>
          <p:cNvSpPr txBox="1"/>
          <p:nvPr/>
        </p:nvSpPr>
        <p:spPr>
          <a:xfrm>
            <a:off x="852170" y="3168015"/>
            <a:ext cx="9809480" cy="52197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            </a:t>
            </a:r>
            <a:endParaRPr lang="en-US" sz="32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Box 3"/>
          <p:cNvSpPr txBox="1"/>
          <p:nvPr/>
        </p:nvSpPr>
        <p:spPr>
          <a:xfrm>
            <a:off x="50165" y="60960"/>
            <a:ext cx="6626225" cy="583565"/>
          </a:xfrm>
          <a:prstGeom prst="rect">
            <a:avLst/>
          </a:prstGeom>
          <a:gradFill>
            <a:gsLst>
              <a:gs pos="0">
                <a:srgbClr val="FE4444"/>
              </a:gs>
              <a:gs pos="100000">
                <a:srgbClr val="832B2B"/>
              </a:gs>
            </a:gsLst>
            <a:lin ang="5400000" scaled="0"/>
          </a:gra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200">
                <a:latin typeface="Times New Roman" panose="02020603050405020304" pitchFamily="18" charset="0"/>
                <a:cs typeface="Times New Roman" panose="02020603050405020304" pitchFamily="18" charset="0"/>
              </a:rPr>
              <a:t>2. Các nguyên tắc quản lí tiền hiệu quả</a:t>
            </a:r>
            <a:r>
              <a:rPr lang="en-US" sz="3200"/>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Box 3"/>
          <p:cNvSpPr txBox="1"/>
          <p:nvPr/>
        </p:nvSpPr>
        <p:spPr>
          <a:xfrm>
            <a:off x="50165" y="60960"/>
            <a:ext cx="6626225" cy="583565"/>
          </a:xfrm>
          <a:prstGeom prst="rect">
            <a:avLst/>
          </a:prstGeom>
          <a:gradFill>
            <a:gsLst>
              <a:gs pos="0">
                <a:srgbClr val="FE4444"/>
              </a:gs>
              <a:gs pos="100000">
                <a:srgbClr val="832B2B"/>
              </a:gs>
            </a:gsLst>
            <a:lin ang="5400000" scaled="0"/>
          </a:gra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200">
                <a:latin typeface="Times New Roman" panose="02020603050405020304" pitchFamily="18" charset="0"/>
                <a:cs typeface="Times New Roman" panose="02020603050405020304" pitchFamily="18" charset="0"/>
              </a:rPr>
              <a:t>2. Các nguyên tắc quản lí tiền hiệu quả</a:t>
            </a:r>
            <a:r>
              <a:rPr lang="en-US" sz="3200"/>
              <a:t> </a:t>
            </a:r>
          </a:p>
        </p:txBody>
      </p:sp>
      <p:sp>
        <p:nvSpPr>
          <p:cNvPr id="5" name="Double Wave 4"/>
          <p:cNvSpPr/>
          <p:nvPr/>
        </p:nvSpPr>
        <p:spPr>
          <a:xfrm>
            <a:off x="3093085" y="811530"/>
            <a:ext cx="6572250" cy="1471295"/>
          </a:xfrm>
          <a:prstGeom prst="doubleWav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SẮM VAI</a:t>
            </a:r>
          </a:p>
        </p:txBody>
      </p:sp>
      <p:sp>
        <p:nvSpPr>
          <p:cNvPr id="3" name="Rectangles 2"/>
          <p:cNvSpPr/>
          <p:nvPr/>
        </p:nvSpPr>
        <p:spPr>
          <a:xfrm>
            <a:off x="303530" y="3079115"/>
            <a:ext cx="2251710" cy="358013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a:solidFill>
                  <a:schemeClr val="bg1"/>
                </a:solidFill>
                <a:latin typeface="Times New Roman" panose="02020603050405020304" pitchFamily="18" charset="0"/>
                <a:cs typeface="Times New Roman" panose="02020603050405020304" pitchFamily="18" charset="0"/>
              </a:rPr>
              <a:t>Xây dựng kịch bản về nội dung 1 SKG trang 29</a:t>
            </a:r>
          </a:p>
          <a:p>
            <a:pPr algn="ctr"/>
            <a:endParaRPr lang="en-US" sz="2800">
              <a:solidFill>
                <a:schemeClr val="bg1"/>
              </a:solidFill>
              <a:latin typeface="Times New Roman" panose="02020603050405020304" pitchFamily="18" charset="0"/>
              <a:cs typeface="Times New Roman" panose="02020603050405020304" pitchFamily="18" charset="0"/>
            </a:endParaRPr>
          </a:p>
        </p:txBody>
      </p:sp>
      <p:sp>
        <p:nvSpPr>
          <p:cNvPr id="6" name="Rectangles 5"/>
          <p:cNvSpPr/>
          <p:nvPr/>
        </p:nvSpPr>
        <p:spPr>
          <a:xfrm>
            <a:off x="4538980" y="3079115"/>
            <a:ext cx="2251710" cy="35801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sym typeface="+mn-ea"/>
              </a:rPr>
              <a:t>Xây dựng kịch bản về nội dung 2 SKG trang 29</a:t>
            </a:r>
            <a:endParaRPr lang="en-US" sz="2800">
              <a:latin typeface="Times New Roman" panose="02020603050405020304" pitchFamily="18" charset="0"/>
              <a:cs typeface="Times New Roman" panose="02020603050405020304" pitchFamily="18" charset="0"/>
            </a:endParaRPr>
          </a:p>
        </p:txBody>
      </p:sp>
      <p:sp>
        <p:nvSpPr>
          <p:cNvPr id="7" name="Rectangles 6"/>
          <p:cNvSpPr/>
          <p:nvPr/>
        </p:nvSpPr>
        <p:spPr>
          <a:xfrm>
            <a:off x="8920480" y="3079115"/>
            <a:ext cx="2251710" cy="358013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sym typeface="+mn-ea"/>
              </a:rPr>
              <a:t>Xây dựng kịch bản về nội dung 3 SKG trang 29</a:t>
            </a:r>
            <a:endParaRPr lang="en-US" sz="2800">
              <a:latin typeface="Times New Roman" panose="02020603050405020304" pitchFamily="18"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loud Callout 3"/>
          <p:cNvSpPr/>
          <p:nvPr/>
        </p:nvSpPr>
        <p:spPr>
          <a:xfrm>
            <a:off x="1257300" y="678815"/>
            <a:ext cx="5090795" cy="4229735"/>
          </a:xfrm>
          <a:prstGeom prst="cloudCallout">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Nguyên tắc quản lí tiền hiệu quả là gì?</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8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sp>
        <p:nvSpPr>
          <p:cNvPr id="4" name="Rectangles 3"/>
          <p:cNvSpPr/>
          <p:nvPr/>
        </p:nvSpPr>
        <p:spPr>
          <a:xfrm>
            <a:off x="384810" y="548005"/>
            <a:ext cx="2718435" cy="5030470"/>
          </a:xfrm>
          <a:prstGeom prst="rect">
            <a:avLst/>
          </a:prstGeom>
          <a:gradFill>
            <a:gsLst>
              <a:gs pos="0">
                <a:srgbClr val="E30000"/>
              </a:gs>
              <a:gs pos="100000">
                <a:srgbClr val="760303"/>
              </a:gs>
            </a:gsLst>
            <a:lin ang="5400000" scaled="0"/>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altLang="en-US" sz="2800">
                <a:latin typeface="Times New Roman" panose="02020603050405020304" pitchFamily="18" charset="0"/>
                <a:cs typeface="Times New Roman" panose="02020603050405020304" pitchFamily="18" charset="0"/>
              </a:rPr>
              <a:t>Nguyên tắc quản lí tiền hiệu quả</a:t>
            </a:r>
          </a:p>
        </p:txBody>
      </p:sp>
      <p:sp>
        <p:nvSpPr>
          <p:cNvPr id="5" name="Rectangles 4"/>
          <p:cNvSpPr/>
          <p:nvPr/>
        </p:nvSpPr>
        <p:spPr>
          <a:xfrm>
            <a:off x="4300220" y="699770"/>
            <a:ext cx="7008495" cy="1278255"/>
          </a:xfrm>
          <a:prstGeom prst="rect">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a:latin typeface="Times New Roman" panose="02020603050405020304" pitchFamily="18" charset="0"/>
                <a:cs typeface="Times New Roman" panose="02020603050405020304" pitchFamily="18" charset="0"/>
              </a:rPr>
              <a:t>Xác định rõ mục tiêu quản lí tiền trên cơ sở các khoản thu từ thực tế của bản thân</a:t>
            </a:r>
          </a:p>
        </p:txBody>
      </p:sp>
      <p:sp>
        <p:nvSpPr>
          <p:cNvPr id="6" name="Rectangles 5"/>
          <p:cNvSpPr/>
          <p:nvPr/>
        </p:nvSpPr>
        <p:spPr>
          <a:xfrm>
            <a:off x="4300220" y="2662555"/>
            <a:ext cx="7008495" cy="1278255"/>
          </a:xfrm>
          <a:prstGeom prst="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a:latin typeface="Times New Roman" panose="02020603050405020304" pitchFamily="18" charset="0"/>
                <a:cs typeface="Times New Roman" panose="02020603050405020304" pitchFamily="18" charset="0"/>
              </a:rPr>
              <a:t>Tiết kiệm trước khi chi tiêu, tiết kiệm thường xuyên, đều đặn</a:t>
            </a:r>
          </a:p>
        </p:txBody>
      </p:sp>
      <p:sp>
        <p:nvSpPr>
          <p:cNvPr id="7" name="Rectangles 6"/>
          <p:cNvSpPr/>
          <p:nvPr/>
        </p:nvSpPr>
        <p:spPr>
          <a:xfrm>
            <a:off x="4345305" y="4519295"/>
            <a:ext cx="7008495" cy="1278255"/>
          </a:xfrm>
          <a:prstGeom prst="rect">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a:latin typeface="Times New Roman" panose="02020603050405020304" pitchFamily="18" charset="0"/>
                <a:cs typeface="Times New Roman" panose="02020603050405020304" pitchFamily="18" charset="0"/>
              </a:rPr>
              <a:t>Chỉ chi tiêu các khoản cần </a:t>
            </a:r>
            <a:r>
              <a:rPr lang="en-US" altLang="vi-VN" sz="2800">
                <a:latin typeface="Times New Roman" panose="02020603050405020304" pitchFamily="18" charset="0"/>
                <a:cs typeface="Times New Roman" panose="02020603050405020304" pitchFamily="18" charset="0"/>
              </a:rPr>
              <a:t>thiết</a:t>
            </a:r>
            <a:r>
              <a:rPr lang="vi-VN" altLang="en-US" sz="2800">
                <a:latin typeface="Times New Roman" panose="02020603050405020304" pitchFamily="18" charset="0"/>
                <a:cs typeface="Times New Roman" panose="02020603050405020304" pitchFamily="18" charset="0"/>
              </a:rPr>
              <a:t>, tránh lãng phí</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US" sz="3200">
                <a:latin typeface="Times New Roman" panose="02020603050405020304" pitchFamily="18" charset="0"/>
                <a:cs typeface="Times New Roman" panose="02020603050405020304" pitchFamily="18" charset="0"/>
              </a:rPr>
              <a:t>Hoạt động nhóm</a:t>
            </a: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8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sp>
        <p:nvSpPr>
          <p:cNvPr id="5" name="Rectangles 4"/>
          <p:cNvSpPr/>
          <p:nvPr/>
        </p:nvSpPr>
        <p:spPr>
          <a:xfrm>
            <a:off x="4300220" y="699770"/>
            <a:ext cx="7008495" cy="1278255"/>
          </a:xfrm>
          <a:prstGeom prst="rect">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a:latin typeface="Times New Roman" panose="02020603050405020304" pitchFamily="18" charset="0"/>
                <a:cs typeface="Times New Roman" panose="02020603050405020304" pitchFamily="18" charset="0"/>
              </a:rPr>
              <a:t>Xác định rõ mục tiêu quản lí tiền trên cơ sở các khoản thu từ thực tế của bản thân</a:t>
            </a:r>
          </a:p>
        </p:txBody>
      </p:sp>
      <p:sp>
        <p:nvSpPr>
          <p:cNvPr id="6" name="Rectangles 5"/>
          <p:cNvSpPr/>
          <p:nvPr/>
        </p:nvSpPr>
        <p:spPr>
          <a:xfrm>
            <a:off x="4300220" y="2662555"/>
            <a:ext cx="7008495" cy="1278255"/>
          </a:xfrm>
          <a:prstGeom prst="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a:latin typeface="Times New Roman" panose="02020603050405020304" pitchFamily="18" charset="0"/>
                <a:cs typeface="Times New Roman" panose="02020603050405020304" pitchFamily="18" charset="0"/>
              </a:rPr>
              <a:t>Tiết kiệm trước khi chi tiêu, tiết kiệm thường xuyên, đều đặn</a:t>
            </a:r>
          </a:p>
        </p:txBody>
      </p:sp>
      <p:sp>
        <p:nvSpPr>
          <p:cNvPr id="7" name="Rectangles 6"/>
          <p:cNvSpPr/>
          <p:nvPr/>
        </p:nvSpPr>
        <p:spPr>
          <a:xfrm>
            <a:off x="4345305" y="4519295"/>
            <a:ext cx="7008495" cy="1278255"/>
          </a:xfrm>
          <a:prstGeom prst="rect">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a:latin typeface="Times New Roman" panose="02020603050405020304" pitchFamily="18" charset="0"/>
                <a:cs typeface="Times New Roman" panose="02020603050405020304" pitchFamily="18" charset="0"/>
              </a:rPr>
              <a:t>Chỉ chi tiêu các khoản cần </a:t>
            </a:r>
            <a:r>
              <a:rPr lang="en-US" altLang="vi-VN" sz="2800">
                <a:latin typeface="Times New Roman" panose="02020603050405020304" pitchFamily="18" charset="0"/>
                <a:cs typeface="Times New Roman" panose="02020603050405020304" pitchFamily="18" charset="0"/>
              </a:rPr>
              <a:t>thiết</a:t>
            </a:r>
            <a:r>
              <a:rPr lang="vi-VN" altLang="en-US" sz="2800">
                <a:latin typeface="Times New Roman" panose="02020603050405020304" pitchFamily="18" charset="0"/>
                <a:cs typeface="Times New Roman" panose="02020603050405020304" pitchFamily="18" charset="0"/>
              </a:rPr>
              <a:t>, tránh lãng phí</a:t>
            </a:r>
          </a:p>
        </p:txBody>
      </p:sp>
      <p:sp>
        <p:nvSpPr>
          <p:cNvPr id="8" name="Rectangles 7"/>
          <p:cNvSpPr/>
          <p:nvPr/>
        </p:nvSpPr>
        <p:spPr>
          <a:xfrm>
            <a:off x="1267460" y="659130"/>
            <a:ext cx="2272030" cy="125793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Nhóm 1</a:t>
            </a:r>
          </a:p>
        </p:txBody>
      </p:sp>
      <p:sp>
        <p:nvSpPr>
          <p:cNvPr id="9" name="Rectangles 8"/>
          <p:cNvSpPr/>
          <p:nvPr/>
        </p:nvSpPr>
        <p:spPr>
          <a:xfrm>
            <a:off x="1267460" y="2662555"/>
            <a:ext cx="2272030" cy="125793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Nhóm 2</a:t>
            </a:r>
          </a:p>
        </p:txBody>
      </p:sp>
      <p:sp>
        <p:nvSpPr>
          <p:cNvPr id="10" name="Rectangles 9"/>
          <p:cNvSpPr/>
          <p:nvPr/>
        </p:nvSpPr>
        <p:spPr>
          <a:xfrm>
            <a:off x="1267460" y="4539615"/>
            <a:ext cx="2272030" cy="125793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Nhóm 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s 3"/>
          <p:cNvSpPr/>
          <p:nvPr/>
        </p:nvSpPr>
        <p:spPr>
          <a:xfrm>
            <a:off x="131445" y="0"/>
            <a:ext cx="3113405" cy="8420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Nhóm </a:t>
            </a:r>
            <a:r>
              <a:rPr lang="en-US" sz="2400">
                <a:latin typeface="Times New Roman" panose="02020603050405020304" pitchFamily="18" charset="0"/>
                <a:cs typeface="Times New Roman" panose="02020603050405020304" pitchFamily="18" charset="0"/>
              </a:rPr>
              <a:t>1</a:t>
            </a:r>
          </a:p>
        </p:txBody>
      </p:sp>
      <p:sp>
        <p:nvSpPr>
          <p:cNvPr id="5" name="Rectangles 4"/>
          <p:cNvSpPr/>
          <p:nvPr/>
        </p:nvSpPr>
        <p:spPr>
          <a:xfrm>
            <a:off x="3487420" y="-36195"/>
            <a:ext cx="8107045" cy="914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altLang="en-US" sz="2800">
                <a:latin typeface="Times New Roman" panose="02020603050405020304" pitchFamily="18" charset="0"/>
                <a:cs typeface="Times New Roman" panose="02020603050405020304" pitchFamily="18" charset="0"/>
                <a:sym typeface="+mn-ea"/>
              </a:rPr>
              <a:t>Xác định rõ mục tiêu quản lí tiền trên cơ sở các khoản thu từ thực tế của bản thân</a:t>
            </a:r>
            <a:endParaRPr lang="en-US" altLang="vi-VN" sz="2800" b="1">
              <a:latin typeface="Times New Roman" panose="02020603050405020304" pitchFamily="18" charset="0"/>
              <a:cs typeface="Times New Roman" panose="02020603050405020304" pitchFamily="18" charset="0"/>
              <a:sym typeface="+mn-ea"/>
            </a:endParaRPr>
          </a:p>
        </p:txBody>
      </p:sp>
      <p:sp>
        <p:nvSpPr>
          <p:cNvPr id="6" name="Rectangles 5"/>
          <p:cNvSpPr/>
          <p:nvPr/>
        </p:nvSpPr>
        <p:spPr>
          <a:xfrm>
            <a:off x="253365" y="1691005"/>
            <a:ext cx="11938635" cy="4922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3600">
                <a:latin typeface="Times New Roman" panose="02020603050405020304" pitchFamily="18" charset="0"/>
                <a:cs typeface="Times New Roman" panose="02020603050405020304" pitchFamily="18" charset="0"/>
                <a:sym typeface="+mn-ea"/>
              </a:rPr>
              <a:t>- Đầu tiên chúng ta phải liệt kê các khoản thu thực tế của bản thân là bao nhiêu tiền trong một tuần, một tháng. Có thể là khoản thu đến từ bán giấy vụn, tiền bán rau, bán trứng, bán hàng online trên mạng, hay tiền bố mẹ cho hằng ngày, tiền lixi dịp tết....</a:t>
            </a:r>
            <a:endParaRPr lang="en-US" sz="3600">
              <a:latin typeface="Times New Roman" panose="02020603050405020304" pitchFamily="18" charset="0"/>
              <a:cs typeface="Times New Roman" panose="02020603050405020304" pitchFamily="18" charset="0"/>
            </a:endParaRPr>
          </a:p>
          <a:p>
            <a:pPr marL="0" indent="0">
              <a:buNone/>
            </a:pPr>
            <a:r>
              <a:rPr lang="en-US" sz="3600">
                <a:latin typeface="Times New Roman" panose="02020603050405020304" pitchFamily="18" charset="0"/>
                <a:cs typeface="Times New Roman" panose="02020603050405020304" pitchFamily="18" charset="0"/>
                <a:sym typeface="+mn-ea"/>
              </a:rPr>
              <a:t>- Sau đó, chúng ta xây dựng mục tiêu quản lí tiền</a:t>
            </a:r>
            <a:endParaRPr lang="en-US" sz="36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1657791422"/>
          <p:cNvPicPr>
            <a:picLocks noGrp="1" noChangeAspect="1"/>
          </p:cNvPicPr>
          <p:nvPr>
            <p:ph idx="1"/>
          </p:nvPr>
        </p:nvPicPr>
        <p:blipFill>
          <a:blip r:embed="rId2"/>
          <a:stretch>
            <a:fillRect/>
          </a:stretch>
        </p:blipFill>
        <p:spPr>
          <a:xfrm>
            <a:off x="585470" y="61595"/>
            <a:ext cx="11466195" cy="5771515"/>
          </a:xfrm>
          <a:prstGeom prst="rect">
            <a:avLst/>
          </a:prstGeom>
        </p:spPr>
      </p:pic>
      <p:sp>
        <p:nvSpPr>
          <p:cNvPr id="5" name="Text Box 4"/>
          <p:cNvSpPr txBox="1"/>
          <p:nvPr/>
        </p:nvSpPr>
        <p:spPr>
          <a:xfrm>
            <a:off x="294005" y="6035040"/>
            <a:ext cx="11242040" cy="52197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Chia thu nhập thành những khoản nhỏ</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s 1"/>
          <p:cNvSpPr/>
          <p:nvPr/>
        </p:nvSpPr>
        <p:spPr>
          <a:xfrm>
            <a:off x="790575" y="902970"/>
            <a:ext cx="2251710" cy="3681730"/>
          </a:xfrm>
          <a:prstGeom prst="rect">
            <a:avLst/>
          </a:prstGeom>
          <a:gradFill>
            <a:gsLst>
              <a:gs pos="0">
                <a:srgbClr val="14CD68"/>
              </a:gs>
              <a:gs pos="100000">
                <a:srgbClr val="035C7D"/>
              </a:gs>
            </a:gsLst>
            <a:lin ang="5400000" scaled="0"/>
          </a:gra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Ý nghĩa của quản lí tiền hiệu quả</a:t>
            </a:r>
          </a:p>
        </p:txBody>
      </p:sp>
      <p:sp>
        <p:nvSpPr>
          <p:cNvPr id="3" name="Rectangles 2"/>
          <p:cNvSpPr/>
          <p:nvPr/>
        </p:nvSpPr>
        <p:spPr>
          <a:xfrm>
            <a:off x="4900930" y="902970"/>
            <a:ext cx="2251710" cy="3681730"/>
          </a:xfrm>
          <a:prstGeom prst="rect">
            <a:avLst/>
          </a:prstGeom>
          <a:gradFill>
            <a:gsLst>
              <a:gs pos="0">
                <a:srgbClr val="14CD68"/>
              </a:gs>
              <a:gs pos="100000">
                <a:srgbClr val="035C7D"/>
              </a:gs>
            </a:gsLst>
            <a:lin ang="5400000" scaled="0"/>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Các nguyên tắc quản lí tiền hiệu quả</a:t>
            </a:r>
          </a:p>
        </p:txBody>
      </p:sp>
      <p:sp>
        <p:nvSpPr>
          <p:cNvPr id="4" name="Rectangles 3"/>
          <p:cNvSpPr/>
          <p:nvPr/>
        </p:nvSpPr>
        <p:spPr>
          <a:xfrm>
            <a:off x="9011285" y="902970"/>
            <a:ext cx="2251710" cy="3681730"/>
          </a:xfrm>
          <a:prstGeom prst="rect">
            <a:avLst/>
          </a:prstGeom>
          <a:gradFill>
            <a:gsLst>
              <a:gs pos="0">
                <a:srgbClr val="14CD68"/>
              </a:gs>
              <a:gs pos="100000">
                <a:srgbClr val="035C7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Cách tạo nguồn thu nhập cá nhân</a:t>
            </a:r>
          </a:p>
        </p:txBody>
      </p:sp>
      <p:sp>
        <p:nvSpPr>
          <p:cNvPr id="5" name="Text Box 4"/>
          <p:cNvSpPr txBox="1"/>
          <p:nvPr/>
        </p:nvSpPr>
        <p:spPr>
          <a:xfrm>
            <a:off x="3315970" y="121920"/>
            <a:ext cx="5259070" cy="521970"/>
          </a:xfrm>
          <a:prstGeom prst="rect">
            <a:avLst/>
          </a:prstGeom>
          <a:gradFill>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 pos="0">
                <a:srgbClr val="14CD68"/>
              </a:gs>
              <a:gs pos="100000">
                <a:srgbClr val="0B6E38"/>
              </a:gs>
            </a:gsLst>
            <a:lin ang="5400000" scaled="0"/>
          </a:gradFill>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800">
                <a:latin typeface="Times New Roman" panose="02020603050405020304" pitchFamily="18" charset="0"/>
                <a:cs typeface="Times New Roman" panose="02020603050405020304" pitchFamily="18" charset="0"/>
              </a:rPr>
              <a:t>Nội dung bài học</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a:latin typeface="Times New Roman" panose="02020603050405020304" pitchFamily="18" charset="0"/>
                <a:cs typeface="Times New Roman" panose="02020603050405020304" pitchFamily="18" charset="0"/>
                <a:sym typeface="+mn-ea"/>
              </a:rPr>
              <a:t>Tiết kiệm thường xuyên: Bên cạnh việc sử dụng cho những mục đích cần thiết thì phải để ra được một khoản tiết kiệm. Số tiền tiết kiệm này ít nhất là 10% thu nhập để dự phòng những trường hợp rủi ro hay những dự định lớn. Nên tiết kiệm một cách thường xuyên và đều đặn.</a:t>
            </a:r>
            <a:endParaRPr lang="en-US">
              <a:latin typeface="Times New Roman" panose="02020603050405020304" pitchFamily="18" charset="0"/>
              <a:cs typeface="Times New Roman" panose="02020603050405020304" pitchFamily="18" charset="0"/>
            </a:endParaRPr>
          </a:p>
          <a:p>
            <a:endParaRPr lang="en-US">
              <a:latin typeface="Times New Roman" panose="02020603050405020304" pitchFamily="18" charset="0"/>
              <a:cs typeface="Times New Roman" panose="02020603050405020304" pitchFamily="18" charset="0"/>
            </a:endParaRPr>
          </a:p>
        </p:txBody>
      </p:sp>
      <p:sp>
        <p:nvSpPr>
          <p:cNvPr id="4" name="Rectangles 3"/>
          <p:cNvSpPr/>
          <p:nvPr/>
        </p:nvSpPr>
        <p:spPr>
          <a:xfrm>
            <a:off x="1033780" y="507365"/>
            <a:ext cx="2180590" cy="76073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Nhóm 2:</a:t>
            </a:r>
          </a:p>
        </p:txBody>
      </p:sp>
      <p:sp>
        <p:nvSpPr>
          <p:cNvPr id="6" name="Rectangles 5"/>
          <p:cNvSpPr/>
          <p:nvPr/>
        </p:nvSpPr>
        <p:spPr>
          <a:xfrm>
            <a:off x="3630295" y="507365"/>
            <a:ext cx="7008495" cy="1278255"/>
          </a:xfrm>
          <a:prstGeom prst="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a:latin typeface="Times New Roman" panose="02020603050405020304" pitchFamily="18" charset="0"/>
                <a:cs typeface="Times New Roman" panose="02020603050405020304" pitchFamily="18" charset="0"/>
              </a:rPr>
              <a:t>Tiết kiệm trước khi chi tiêu, tiết kiệm thường xuyên, đều đặn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descr="bai-8e (1)"/>
          <p:cNvPicPr>
            <a:picLocks noGrp="1" noChangeAspect="1"/>
          </p:cNvPicPr>
          <p:nvPr>
            <p:ph sz="half" idx="1"/>
          </p:nvPr>
        </p:nvPicPr>
        <p:blipFill>
          <a:blip r:embed="rId2"/>
          <a:stretch>
            <a:fillRect/>
          </a:stretch>
        </p:blipFill>
        <p:spPr>
          <a:xfrm>
            <a:off x="6061710" y="365125"/>
            <a:ext cx="4695825" cy="5742940"/>
          </a:xfrm>
          <a:prstGeom prst="rect">
            <a:avLst/>
          </a:prstGeom>
        </p:spPr>
      </p:pic>
      <p:pic>
        <p:nvPicPr>
          <p:cNvPr id="3" name="Content Placeholder 2" descr="3-1657791430"/>
          <p:cNvPicPr>
            <a:picLocks noGrp="1" noChangeAspect="1"/>
          </p:cNvPicPr>
          <p:nvPr>
            <p:ph sz="half" idx="2"/>
          </p:nvPr>
        </p:nvPicPr>
        <p:blipFill>
          <a:blip r:embed="rId3"/>
          <a:stretch>
            <a:fillRect/>
          </a:stretch>
        </p:blipFill>
        <p:spPr>
          <a:xfrm>
            <a:off x="238125" y="737870"/>
            <a:ext cx="5181600" cy="5309870"/>
          </a:xfrm>
          <a:prstGeom prst="rect">
            <a:avLst/>
          </a:prstGeom>
        </p:spPr>
      </p:pic>
      <p:sp>
        <p:nvSpPr>
          <p:cNvPr id="6" name="Text Box 5"/>
          <p:cNvSpPr txBox="1"/>
          <p:nvPr/>
        </p:nvSpPr>
        <p:spPr>
          <a:xfrm>
            <a:off x="313690" y="6349365"/>
            <a:ext cx="10166985" cy="52197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Hình thành thói quen tiết kiệm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7" name="Rectangles 6"/>
          <p:cNvSpPr/>
          <p:nvPr/>
        </p:nvSpPr>
        <p:spPr>
          <a:xfrm>
            <a:off x="3173730" y="547370"/>
            <a:ext cx="8819515" cy="1207135"/>
          </a:xfrm>
          <a:prstGeom prst="rect">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200">
                <a:latin typeface="Times New Roman" panose="02020603050405020304" pitchFamily="18" charset="0"/>
                <a:cs typeface="Times New Roman" panose="02020603050405020304" pitchFamily="18" charset="0"/>
              </a:rPr>
              <a:t>Chỉ chi tiêu các khoản cần </a:t>
            </a:r>
            <a:r>
              <a:rPr lang="en-US" altLang="vi-VN" sz="3200">
                <a:latin typeface="Times New Roman" panose="02020603050405020304" pitchFamily="18" charset="0"/>
                <a:cs typeface="Times New Roman" panose="02020603050405020304" pitchFamily="18" charset="0"/>
              </a:rPr>
              <a:t>thiết</a:t>
            </a:r>
            <a:r>
              <a:rPr lang="vi-VN" altLang="en-US" sz="3200">
                <a:latin typeface="Times New Roman" panose="02020603050405020304" pitchFamily="18" charset="0"/>
                <a:cs typeface="Times New Roman" panose="02020603050405020304" pitchFamily="18" charset="0"/>
              </a:rPr>
              <a:t>, tránh lãng phí</a:t>
            </a:r>
          </a:p>
        </p:txBody>
      </p:sp>
      <p:sp>
        <p:nvSpPr>
          <p:cNvPr id="3" name="Rectangles 2"/>
          <p:cNvSpPr/>
          <p:nvPr/>
        </p:nvSpPr>
        <p:spPr>
          <a:xfrm>
            <a:off x="546735" y="476885"/>
            <a:ext cx="1704340" cy="1227455"/>
          </a:xfrm>
          <a:prstGeom prst="rect">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Nhóm 3: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Rectangles 4"/>
          <p:cNvSpPr/>
          <p:nvPr/>
        </p:nvSpPr>
        <p:spPr>
          <a:xfrm>
            <a:off x="66040" y="527050"/>
            <a:ext cx="5719445" cy="228155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Các khoản chi thiết yếu: thực phẩm, tiền điện nước, xăng dầu, vé xe buýt,  quần áo, đồ dùng học tập</a:t>
            </a:r>
          </a:p>
        </p:txBody>
      </p:sp>
      <p:sp>
        <p:nvSpPr>
          <p:cNvPr id="6" name="Rectangles 5"/>
          <p:cNvSpPr/>
          <p:nvPr/>
        </p:nvSpPr>
        <p:spPr>
          <a:xfrm>
            <a:off x="66040" y="3098800"/>
            <a:ext cx="5719445" cy="22675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Các khoản chi không thiết yếu: mua đồ chơi, ăn quà vặt, trà sữa...</a:t>
            </a:r>
          </a:p>
        </p:txBody>
      </p:sp>
      <p:sp>
        <p:nvSpPr>
          <p:cNvPr id="7" name="Text Box 6"/>
          <p:cNvSpPr txBox="1"/>
          <p:nvPr/>
        </p:nvSpPr>
        <p:spPr>
          <a:xfrm>
            <a:off x="6024880" y="943610"/>
            <a:ext cx="5898515" cy="224536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sym typeface="+mn-ea"/>
              </a:rPr>
              <a:t>Chi tiêu hợp lí: Là sử dụng tiền cho những việc cần thiết. Ưu tiên mua những thứ mình cần mua hơn những thứ mình muốn mua. Không chi tiêu vượt quá số tiền mình đang có.</a:t>
            </a:r>
            <a:endParaRPr 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P spid="7" grpId="0"/>
      <p:bldP spid="7"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sp>
        <p:nvSpPr>
          <p:cNvPr id="5" name="Rectangles 4"/>
          <p:cNvSpPr/>
          <p:nvPr/>
        </p:nvSpPr>
        <p:spPr>
          <a:xfrm>
            <a:off x="689610" y="365760"/>
            <a:ext cx="11409680" cy="2985770"/>
          </a:xfrm>
          <a:prstGeom prst="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Nếu chi tiêu tùy tiện, vượt quá mức cho phép sẽ dẫn đến hậu quả: không tích lũy được tiền để nếu khi gặp bất trắc xảy ra sẽ không có tiền để trang trải các khoản chi tiêu cần thiết, có thể dẫn đến hậu quả một số bạn có hành vi xấu là ăn trộm tiền, cướp giật…</a:t>
            </a:r>
          </a:p>
        </p:txBody>
      </p:sp>
      <p:sp>
        <p:nvSpPr>
          <p:cNvPr id="6" name="Rectangles 5"/>
          <p:cNvSpPr/>
          <p:nvPr/>
        </p:nvSpPr>
        <p:spPr>
          <a:xfrm>
            <a:off x="689610" y="4123690"/>
            <a:ext cx="11328400" cy="229235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Để tránh việc chi tiêu quá mức nên xác định rõ những khoản nào cần thiết phải chi tiêu có thật sự cần thiết ở thời điểm hiện tại hay không, chỉ mua những thứ thực sự cần và phù hợp với khả năng chi trả</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ai-8a"/>
          <p:cNvPicPr>
            <a:picLocks noGrp="1" noChangeAspect="1"/>
          </p:cNvPicPr>
          <p:nvPr>
            <p:ph idx="1"/>
          </p:nvPr>
        </p:nvPicPr>
        <p:blipFill>
          <a:blip r:embed="rId2"/>
          <a:stretch>
            <a:fillRect/>
          </a:stretch>
        </p:blipFill>
        <p:spPr>
          <a:xfrm>
            <a:off x="838200" y="365125"/>
            <a:ext cx="10515600" cy="4678045"/>
          </a:xfrm>
          <a:prstGeom prst="rect">
            <a:avLst/>
          </a:prstGeom>
        </p:spPr>
      </p:pic>
      <p:sp>
        <p:nvSpPr>
          <p:cNvPr id="3" name="Text Box 2"/>
          <p:cNvSpPr txBox="1"/>
          <p:nvPr/>
        </p:nvSpPr>
        <p:spPr>
          <a:xfrm>
            <a:off x="90805" y="5862955"/>
            <a:ext cx="11995150" cy="52197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Chỉ mua những thứ thực sự cần và phù hợp với khả năng chi trả</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6"/>
          <p:cNvSpPr txBox="1">
            <a:spLocks noGrp="1"/>
          </p:cNvSpPr>
          <p:nvPr>
            <p:ph type="ctrTitle" idx="4294967295"/>
          </p:nvPr>
        </p:nvSpPr>
        <p:spPr>
          <a:xfrm>
            <a:off x="1600359" y="381000"/>
            <a:ext cx="9002713" cy="1260475"/>
          </a:xfrm>
          <a:prstGeom prst="rect">
            <a:avLst/>
          </a:prstGeom>
        </p:spPr>
        <p:txBody>
          <a:bodyPr spcFirstLastPara="1" wrap="square" lIns="121705" tIns="121705" rIns="121705" bIns="121705" anchor="t" anchorCtr="0">
            <a:noAutofit/>
          </a:bodyPr>
          <a:lstStyle/>
          <a:p>
            <a:pPr algn="ctr"/>
            <a:r>
              <a:rPr lang="en-GB" sz="4400" b="1">
                <a:latin typeface="Times New Roman" panose="02020603050405020304" pitchFamily="18" charset="0"/>
                <a:cs typeface="Times New Roman" panose="02020603050405020304" pitchFamily="18" charset="0"/>
              </a:rPr>
              <a:t>DẶN DÒ</a:t>
            </a:r>
          </a:p>
        </p:txBody>
      </p:sp>
      <p:sp>
        <p:nvSpPr>
          <p:cNvPr id="416" name="Google Shape;416;p36"/>
          <p:cNvSpPr/>
          <p:nvPr/>
        </p:nvSpPr>
        <p:spPr>
          <a:xfrm>
            <a:off x="7467759" y="2057400"/>
            <a:ext cx="3200400" cy="3200400"/>
          </a:xfrm>
          <a:prstGeom prst="ellipse">
            <a:avLst/>
          </a:prstGeom>
          <a:solidFill>
            <a:schemeClr val="accent3"/>
          </a:solidFill>
          <a:ln>
            <a:noFill/>
          </a:ln>
        </p:spPr>
        <p:txBody>
          <a:bodyPr spcFirstLastPara="1" wrap="square" lIns="121705" tIns="121705" rIns="121705" bIns="121705" anchor="ctr" anchorCtr="0">
            <a:noAutofit/>
          </a:bodyPr>
          <a:lstStyle/>
          <a:p>
            <a:endParaRPr>
              <a:latin typeface="Times New Roman" panose="02020603050405020304" pitchFamily="18" charset="0"/>
              <a:cs typeface="Times New Roman" panose="02020603050405020304" pitchFamily="18" charset="0"/>
            </a:endParaRPr>
          </a:p>
        </p:txBody>
      </p:sp>
      <p:sp>
        <p:nvSpPr>
          <p:cNvPr id="418" name="Google Shape;418;p36"/>
          <p:cNvSpPr/>
          <p:nvPr/>
        </p:nvSpPr>
        <p:spPr>
          <a:xfrm>
            <a:off x="1676559" y="2057400"/>
            <a:ext cx="3200400" cy="3200400"/>
          </a:xfrm>
          <a:prstGeom prst="ellipse">
            <a:avLst/>
          </a:prstGeom>
          <a:solidFill>
            <a:schemeClr val="accent1"/>
          </a:solidFill>
          <a:ln>
            <a:noFill/>
          </a:ln>
        </p:spPr>
        <p:txBody>
          <a:bodyPr spcFirstLastPara="1" wrap="square" lIns="121705" tIns="121705" rIns="121705" bIns="121705"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419" name="Google Shape;419;p36"/>
          <p:cNvSpPr/>
          <p:nvPr/>
        </p:nvSpPr>
        <p:spPr>
          <a:xfrm>
            <a:off x="4553637" y="1721833"/>
            <a:ext cx="3200400" cy="3200400"/>
          </a:xfrm>
          <a:prstGeom prst="ellipse">
            <a:avLst/>
          </a:prstGeom>
          <a:solidFill>
            <a:schemeClr val="accent2"/>
          </a:solidFill>
          <a:ln>
            <a:noFill/>
          </a:ln>
        </p:spPr>
        <p:txBody>
          <a:bodyPr spcFirstLastPara="1" wrap="square" lIns="121705" tIns="121705" rIns="121705" bIns="121705"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426" name="Google Shape;426;p36"/>
          <p:cNvSpPr txBox="1">
            <a:spLocks noGrp="1"/>
          </p:cNvSpPr>
          <p:nvPr>
            <p:ph type="title" idx="4294967295"/>
          </p:nvPr>
        </p:nvSpPr>
        <p:spPr>
          <a:xfrm>
            <a:off x="4758424" y="2887662"/>
            <a:ext cx="2995613" cy="769938"/>
          </a:xfrm>
          <a:prstGeom prst="rect">
            <a:avLst/>
          </a:prstGeom>
        </p:spPr>
        <p:txBody>
          <a:bodyPr spcFirstLastPara="1" wrap="square" lIns="121705" tIns="121705" rIns="121705" bIns="121705" anchor="ctr" anchorCtr="0">
            <a:noAutofit/>
          </a:bodyPr>
          <a:lstStyle/>
          <a:p>
            <a:pPr algn="ctr"/>
            <a:r>
              <a:rPr lang="en-US" sz="3600">
                <a:solidFill>
                  <a:srgbClr val="FFFFFF"/>
                </a:solidFill>
                <a:latin typeface="Times New Roman" panose="02020603050405020304" pitchFamily="18" charset="0"/>
                <a:cs typeface="Times New Roman" panose="02020603050405020304" pitchFamily="18" charset="0"/>
              </a:rPr>
              <a:t>H</a:t>
            </a:r>
            <a:r>
              <a:rPr lang="en-GB" sz="3600">
                <a:solidFill>
                  <a:srgbClr val="FFFFFF"/>
                </a:solidFill>
                <a:latin typeface="Times New Roman" panose="02020603050405020304" pitchFamily="18" charset="0"/>
                <a:cs typeface="Times New Roman" panose="02020603050405020304" pitchFamily="18" charset="0"/>
              </a:rPr>
              <a:t>oàn thành bài</a:t>
            </a:r>
            <a:endParaRPr sz="3600">
              <a:solidFill>
                <a:srgbClr val="FFFFFF"/>
              </a:solidFill>
              <a:latin typeface="Times New Roman" panose="02020603050405020304" pitchFamily="18" charset="0"/>
              <a:cs typeface="Times New Roman" panose="02020603050405020304" pitchFamily="18" charset="0"/>
            </a:endParaRPr>
          </a:p>
        </p:txBody>
      </p:sp>
      <p:sp>
        <p:nvSpPr>
          <p:cNvPr id="423" name="Google Shape;423;p36"/>
          <p:cNvSpPr txBox="1">
            <a:spLocks noGrp="1"/>
          </p:cNvSpPr>
          <p:nvPr>
            <p:ph type="title"/>
          </p:nvPr>
        </p:nvSpPr>
        <p:spPr>
          <a:xfrm>
            <a:off x="1752759" y="3289376"/>
            <a:ext cx="2933700" cy="710800"/>
          </a:xfrm>
          <a:prstGeom prst="rect">
            <a:avLst/>
          </a:prstGeom>
        </p:spPr>
        <p:txBody>
          <a:bodyPr spcFirstLastPara="1" wrap="square" lIns="121705" tIns="121705" rIns="121705" bIns="121705" anchor="ctr" anchorCtr="0">
            <a:noAutofit/>
          </a:bodyPr>
          <a:lstStyle/>
          <a:p>
            <a:pPr algn="ctr"/>
            <a:r>
              <a:rPr lang="en-US" sz="3600">
                <a:solidFill>
                  <a:srgbClr val="FFFFFF"/>
                </a:solidFill>
                <a:latin typeface="Times New Roman" panose="02020603050405020304" pitchFamily="18" charset="0"/>
                <a:cs typeface="Times New Roman" panose="02020603050405020304" pitchFamily="18" charset="0"/>
              </a:rPr>
              <a:t>Xe</a:t>
            </a:r>
            <a:r>
              <a:rPr lang="en-GB" sz="3600">
                <a:solidFill>
                  <a:srgbClr val="FFFFFF"/>
                </a:solidFill>
                <a:latin typeface="Times New Roman" panose="02020603050405020304" pitchFamily="18" charset="0"/>
                <a:cs typeface="Times New Roman" panose="02020603050405020304" pitchFamily="18" charset="0"/>
              </a:rPr>
              <a:t>m lại bài đã học </a:t>
            </a:r>
            <a:endParaRPr sz="3600">
              <a:solidFill>
                <a:srgbClr val="FFFFFF"/>
              </a:solidFill>
              <a:latin typeface="Times New Roman" panose="02020603050405020304" pitchFamily="18" charset="0"/>
              <a:cs typeface="Times New Roman" panose="02020603050405020304" pitchFamily="18" charset="0"/>
            </a:endParaRPr>
          </a:p>
        </p:txBody>
      </p:sp>
      <p:sp>
        <p:nvSpPr>
          <p:cNvPr id="417" name="Google Shape;417;p36"/>
          <p:cNvSpPr txBox="1">
            <a:spLocks noGrp="1"/>
          </p:cNvSpPr>
          <p:nvPr>
            <p:ph type="title" idx="4294967295"/>
          </p:nvPr>
        </p:nvSpPr>
        <p:spPr>
          <a:xfrm>
            <a:off x="7901940" y="3271837"/>
            <a:ext cx="2332038" cy="771525"/>
          </a:xfrm>
          <a:prstGeom prst="rect">
            <a:avLst/>
          </a:prstGeom>
        </p:spPr>
        <p:txBody>
          <a:bodyPr spcFirstLastPara="1" wrap="square" lIns="121705" tIns="121705" rIns="121705" bIns="121705" anchor="ctr" anchorCtr="0">
            <a:noAutofit/>
          </a:bodyPr>
          <a:lstStyle/>
          <a:p>
            <a:pPr algn="ctr"/>
            <a:r>
              <a:rPr lang="en-GB" sz="3600">
                <a:solidFill>
                  <a:srgbClr val="FFFFFF"/>
                </a:solidFill>
                <a:latin typeface="Times New Roman" panose="02020603050405020304" pitchFamily="18" charset="0"/>
                <a:cs typeface="Times New Roman" panose="02020603050405020304" pitchFamily="18" charset="0"/>
              </a:rPr>
              <a:t>C</a:t>
            </a:r>
            <a:r>
              <a:rPr lang="en-US" sz="3600">
                <a:solidFill>
                  <a:srgbClr val="FFFFFF"/>
                </a:solidFill>
                <a:latin typeface="Times New Roman" panose="02020603050405020304" pitchFamily="18" charset="0"/>
                <a:cs typeface="Times New Roman" panose="02020603050405020304" pitchFamily="18" charset="0"/>
              </a:rPr>
              <a:t>h</a:t>
            </a:r>
            <a:r>
              <a:rPr lang="en-GB" sz="3600">
                <a:solidFill>
                  <a:srgbClr val="FFFFFF"/>
                </a:solidFill>
                <a:latin typeface="Times New Roman" panose="02020603050405020304" pitchFamily="18" charset="0"/>
                <a:cs typeface="Times New Roman" panose="02020603050405020304" pitchFamily="18" charset="0"/>
              </a:rPr>
              <a:t>uẩn bị bài mới</a:t>
            </a:r>
            <a:endParaRPr sz="360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3050" y="2576830"/>
            <a:ext cx="2738755" cy="32454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NHÓM 1</a:t>
            </a:r>
          </a:p>
        </p:txBody>
      </p:sp>
      <p:sp>
        <p:nvSpPr>
          <p:cNvPr id="3" name="Rounded Rectangle 2"/>
          <p:cNvSpPr/>
          <p:nvPr/>
        </p:nvSpPr>
        <p:spPr>
          <a:xfrm>
            <a:off x="4102100" y="2576830"/>
            <a:ext cx="2738755" cy="324548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NHÓM 2</a:t>
            </a:r>
          </a:p>
        </p:txBody>
      </p:sp>
      <p:sp>
        <p:nvSpPr>
          <p:cNvPr id="4" name="Rounded Rectangle 3"/>
          <p:cNvSpPr/>
          <p:nvPr/>
        </p:nvSpPr>
        <p:spPr>
          <a:xfrm>
            <a:off x="8280400" y="2576830"/>
            <a:ext cx="2738755" cy="324548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NHÓM 3</a:t>
            </a:r>
          </a:p>
        </p:txBody>
      </p:sp>
      <p:sp>
        <p:nvSpPr>
          <p:cNvPr id="5" name="Rectangles 4"/>
          <p:cNvSpPr/>
          <p:nvPr/>
        </p:nvSpPr>
        <p:spPr>
          <a:xfrm>
            <a:off x="2966720" y="111760"/>
            <a:ext cx="6258560" cy="720090"/>
          </a:xfrm>
          <a:prstGeom prst="rect">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CHIA NHÓM</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590" y="1644015"/>
            <a:ext cx="11367135" cy="3570605"/>
          </a:xfrm>
        </p:spPr>
        <p:style>
          <a:lnRef idx="2">
            <a:schemeClr val="accent1"/>
          </a:lnRef>
          <a:fillRef idx="1">
            <a:schemeClr val="lt1"/>
          </a:fillRef>
          <a:effectRef idx="0">
            <a:schemeClr val="accent1"/>
          </a:effectRef>
          <a:fontRef idx="minor">
            <a:schemeClr val="dk1"/>
          </a:fontRef>
        </p:style>
        <p:txBody>
          <a:bodyPr/>
          <a:lstStyle/>
          <a:p>
            <a:endParaRPr lang="en-US" sz="2800">
              <a:latin typeface="Times New Roman" panose="02020603050405020304" pitchFamily="18" charset="0"/>
              <a:cs typeface="Times New Roman" panose="02020603050405020304" pitchFamily="18" charset="0"/>
            </a:endParaRPr>
          </a:p>
        </p:txBody>
      </p:sp>
      <p:sp>
        <p:nvSpPr>
          <p:cNvPr id="3" name="Text Box 2"/>
          <p:cNvSpPr txBox="1"/>
          <p:nvPr/>
        </p:nvSpPr>
        <p:spPr>
          <a:xfrm>
            <a:off x="402590" y="1774825"/>
            <a:ext cx="11817350" cy="1814830"/>
          </a:xfrm>
          <a:prstGeom prst="rect">
            <a:avLst/>
          </a:prstGeom>
          <a:noFill/>
        </p:spPr>
        <p:txBody>
          <a:bodyPr wrap="square" rtlCol="0">
            <a:spAutoFit/>
          </a:bodyPr>
          <a:lstStyle/>
          <a:p>
            <a:pPr algn="l"/>
            <a:r>
              <a:rPr lang="en-US" sz="2800">
                <a:latin typeface="Times New Roman" panose="02020603050405020304" pitchFamily="18" charset="0"/>
                <a:cs typeface="Times New Roman" panose="02020603050405020304" pitchFamily="18" charset="0"/>
              </a:rPr>
              <a:t>- Các bạn học sinh trong hình trên đã tạo thêm thu nhập bằng cách nào? </a:t>
            </a:r>
          </a:p>
          <a:p>
            <a:pPr algn="l"/>
            <a:r>
              <a:rPr lang="en-US" sz="2800">
                <a:latin typeface="Times New Roman" panose="02020603050405020304" pitchFamily="18" charset="0"/>
                <a:cs typeface="Times New Roman" panose="02020603050405020304" pitchFamily="18" charset="0"/>
              </a:rPr>
              <a:t>- Em còn biết những cách nào khác để tạo thêm thu nhập cho bản thân phù hợp </a:t>
            </a:r>
          </a:p>
          <a:p>
            <a:pPr algn="l"/>
            <a:r>
              <a:rPr lang="en-US" sz="2800">
                <a:latin typeface="Times New Roman" panose="02020603050405020304" pitchFamily="18" charset="0"/>
                <a:cs typeface="Times New Roman" panose="02020603050405020304" pitchFamily="18" charset="0"/>
              </a:rPr>
              <a:t>với lứa tuổi.</a:t>
            </a:r>
          </a:p>
          <a:p>
            <a:pPr algn="l"/>
            <a:r>
              <a:rPr lang="en-US" sz="2800">
                <a:latin typeface="Times New Roman" panose="02020603050405020304" pitchFamily="18" charset="0"/>
                <a:cs typeface="Times New Roman" panose="02020603050405020304" pitchFamily="18" charset="0"/>
              </a:rPr>
              <a:t>- Làm bài tập phần Luyện tập và Vận dụng.</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srcRect/>
          <a:stretch>
            <a:fillRect/>
          </a:stretch>
        </p:blipFill>
        <p:spPr bwMode="auto">
          <a:xfrm>
            <a:off x="609600" y="0"/>
            <a:ext cx="10972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srcRect/>
          <a:stretch>
            <a:fillRect/>
          </a:stretch>
        </p:blipFill>
        <p:spPr bwMode="auto">
          <a:xfrm>
            <a:off x="994411" y="5734050"/>
            <a:ext cx="107823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srcRect/>
          <a:stretch>
            <a:fillRect/>
          </a:stretch>
        </p:blipFill>
        <p:spPr bwMode="auto">
          <a:xfrm>
            <a:off x="5446397" y="5618165"/>
            <a:ext cx="1190624" cy="123983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srcRect/>
          <a:stretch>
            <a:fillRect/>
          </a:stretch>
        </p:blipFill>
        <p:spPr bwMode="auto">
          <a:xfrm>
            <a:off x="10283191" y="5694365"/>
            <a:ext cx="1116330" cy="116363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srcRect/>
          <a:stretch>
            <a:fillRect/>
          </a:stretch>
        </p:blipFill>
        <p:spPr bwMode="auto">
          <a:xfrm>
            <a:off x="621030" y="49213"/>
            <a:ext cx="128016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srcRect/>
          <a:stretch>
            <a:fillRect/>
          </a:stretch>
        </p:blipFill>
        <p:spPr bwMode="auto">
          <a:xfrm>
            <a:off x="10208896" y="49213"/>
            <a:ext cx="1280160" cy="133350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706880" y="2776538"/>
            <a:ext cx="9143999" cy="952500"/>
          </a:xfrm>
          <a:prstGeom prst="rect">
            <a:avLst/>
          </a:prstGeom>
          <a:extLst>
            <a:ext uri="{AF507438-7753-43E0-B8FC-AC1667EBCBE1}">
              <a14:hiddenEffects xmlns:a14="http://schemas.microsoft.com/office/drawing/2010/main">
                <a:effectLst/>
              </a14:hiddenEffects>
            </a:ext>
          </a:extLst>
        </p:spPr>
        <p:txBody>
          <a:bodyPr wrap="none" lIns="85587" tIns="42794" rIns="85587" bIns="42794"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360" b="1" kern="10" dirty="0">
                <a:ln w="9525">
                  <a:round/>
                </a:ln>
                <a:solidFill>
                  <a:srgbClr val="FF0000"/>
                </a:solidFill>
                <a:latin typeface="+mj-lt"/>
              </a:rPr>
              <a:t>CHÂN THÀNH CÁM ƠN CÁC THẦY CÔ GIÁO VÀ CÁC CON!</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p:stCondLst>
                              <p:cond delay="32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p:stCondLst>
                              <p:cond delay="37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185" y="750292"/>
            <a:ext cx="6675120" cy="583565"/>
          </a:xfrm>
          <a:prstGeom prst="rect">
            <a:avLst/>
          </a:prstGeom>
          <a:noFill/>
        </p:spPr>
        <p:txBody>
          <a:bodyPr wrap="square" rtlCol="0">
            <a:spAutoFit/>
          </a:bodyPr>
          <a:lstStyle/>
          <a:p>
            <a:r>
              <a:rPr lang="en-US" sz="3200" b="1">
                <a:solidFill>
                  <a:srgbClr val="C00000"/>
                </a:solidFill>
                <a:latin typeface="Times New Roman" panose="02020603050405020304" pitchFamily="18" charset="0"/>
                <a:cs typeface="Times New Roman" panose="02020603050405020304" pitchFamily="18" charset="0"/>
              </a:rPr>
              <a:t>1. Ý nghĩa của quản lí tiền hiệu quả</a:t>
            </a:r>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36" y="0"/>
            <a:ext cx="3460886" cy="750774"/>
          </a:xfrm>
          <a:prstGeom prst="rect">
            <a:avLst/>
          </a:prstGeom>
        </p:spPr>
      </p:pic>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24990" t="26964" r="27282" b="6054"/>
          <a:stretch>
            <a:fillRect/>
          </a:stretch>
        </p:blipFill>
        <p:spPr>
          <a:xfrm>
            <a:off x="-99695" y="1825625"/>
            <a:ext cx="12291060" cy="4351655"/>
          </a:xfrm>
          <a:prstGeom prst="rect">
            <a:avLst/>
          </a:prstGeom>
          <a:ln>
            <a:noFill/>
          </a:ln>
          <a:effectLst>
            <a:softEdge rad="112500"/>
          </a:effectLst>
        </p:spPr>
      </p:pic>
    </p:spTree>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185" y="750292"/>
            <a:ext cx="6675120" cy="583565"/>
          </a:xfrm>
          <a:prstGeom prst="rect">
            <a:avLst/>
          </a:prstGeom>
          <a:noFill/>
        </p:spPr>
        <p:txBody>
          <a:bodyPr wrap="square" rtlCol="0">
            <a:spAutoFit/>
          </a:bodyPr>
          <a:lstStyle/>
          <a:p>
            <a:r>
              <a:rPr lang="en-US" sz="3200" b="1">
                <a:solidFill>
                  <a:srgbClr val="C00000"/>
                </a:solidFill>
                <a:latin typeface="Times New Roman" panose="02020603050405020304" pitchFamily="18" charset="0"/>
                <a:cs typeface="Times New Roman" panose="02020603050405020304" pitchFamily="18" charset="0"/>
              </a:rPr>
              <a:t>1. Ý nghĩa của quản lí tiền hiệu quả</a:t>
            </a:r>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36" y="0"/>
            <a:ext cx="3460886" cy="750774"/>
          </a:xfrm>
          <a:prstGeom prst="rect">
            <a:avLst/>
          </a:prstGeom>
        </p:spPr>
      </p:pic>
      <p:sp>
        <p:nvSpPr>
          <p:cNvPr id="5" name="Rounded Rectangle 4"/>
          <p:cNvSpPr/>
          <p:nvPr/>
        </p:nvSpPr>
        <p:spPr>
          <a:xfrm>
            <a:off x="1450975" y="1450340"/>
            <a:ext cx="8854440" cy="598805"/>
          </a:xfrm>
          <a:prstGeom prst="round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lumMod val="95000"/>
                  </a:schemeClr>
                </a:solidFill>
                <a:latin typeface="Times New Roman" panose="02020603050405020304" pitchFamily="18" charset="0"/>
                <a:cs typeface="Times New Roman" panose="02020603050405020304" pitchFamily="18" charset="0"/>
              </a:rPr>
              <a:t>PHÓNG VIÊN NHỎ</a:t>
            </a:r>
          </a:p>
        </p:txBody>
      </p:sp>
      <p:sp>
        <p:nvSpPr>
          <p:cNvPr id="7" name="Content Placeholder 6"/>
          <p:cNvSpPr>
            <a:spLocks noGrp="1"/>
          </p:cNvSpPr>
          <p:nvPr>
            <p:ph idx="1"/>
          </p:nvPr>
        </p:nvSpPr>
        <p:spPr/>
        <p:txBody>
          <a:bodyPr/>
          <a:lstStyle/>
          <a:p>
            <a:endParaRPr lang="en-US"/>
          </a:p>
        </p:txBody>
      </p:sp>
    </p:spTree>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24990" t="26964" r="27282" b="6054"/>
          <a:stretch>
            <a:fillRect/>
          </a:stretch>
        </p:blipFill>
        <p:spPr>
          <a:xfrm>
            <a:off x="741680" y="364490"/>
            <a:ext cx="11102975" cy="6228080"/>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loud Callout 3"/>
          <p:cNvSpPr/>
          <p:nvPr/>
        </p:nvSpPr>
        <p:spPr>
          <a:xfrm>
            <a:off x="-142875" y="0"/>
            <a:ext cx="5792470" cy="5293995"/>
          </a:xfrm>
          <a:prstGeom prst="cloudCallout">
            <a:avLst/>
          </a:prstGeom>
          <a:gradFill>
            <a:gsLst>
              <a:gs pos="0">
                <a:srgbClr val="14CD68"/>
              </a:gs>
              <a:gs pos="100000">
                <a:srgbClr val="0B6E38"/>
              </a:gs>
            </a:gsLst>
            <a:lin ang="5400000" scaled="0"/>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Thế nào là quản lí tiền hiệu quả?</a:t>
            </a:r>
          </a:p>
        </p:txBody>
      </p:sp>
      <p:sp>
        <p:nvSpPr>
          <p:cNvPr id="5" name="Text Box 4"/>
          <p:cNvSpPr txBox="1"/>
          <p:nvPr/>
        </p:nvSpPr>
        <p:spPr>
          <a:xfrm>
            <a:off x="191135" y="101600"/>
            <a:ext cx="11809730" cy="1076325"/>
          </a:xfrm>
          <a:prstGeom prst="rect">
            <a:avLst/>
          </a:prstGeom>
          <a:gradFill>
            <a:gsLst>
              <a:gs pos="0">
                <a:srgbClr val="7B32B2"/>
              </a:gs>
              <a:gs pos="100000">
                <a:srgbClr val="401A5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3200">
                <a:latin typeface="Times New Roman" panose="02020603050405020304" pitchFamily="18" charset="0"/>
                <a:cs typeface="Times New Roman" panose="02020603050405020304" pitchFamily="18" charset="0"/>
              </a:rPr>
              <a:t>- Quản lí tiền hiệu quả là biết sử dụng tiền một cách hợp lí nhằm đạt được mục đích đề ra như dự kiến.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0" fill="hold"/>
                                        <p:tgtEl>
                                          <p:spTgt spid="5"/>
                                        </p:tgtEl>
                                        <p:attrNameLst>
                                          <p:attrName>ppt_x</p:attrName>
                                        </p:attrNameLst>
                                      </p:cBhvr>
                                      <p:tavLst>
                                        <p:tav tm="0">
                                          <p:val>
                                            <p:strVal val="#ppt_x"/>
                                          </p:val>
                                        </p:tav>
                                        <p:tav tm="100000">
                                          <p:val>
                                            <p:strVal val="#ppt_x"/>
                                          </p:val>
                                        </p:tav>
                                      </p:tavLst>
                                    </p:anim>
                                    <p:anim calcmode="lin" valueType="num">
                                      <p:cBhvr additive="base">
                                        <p:cTn id="13"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1.845"/>
  <p:tag name="TIMING" val="|6.841|7.833"/>
  <p:tag name="ISPRING_CUSTOM_TIMING_USED" val="1"/>
  <p:tag name="GENSWF_SLIDE_TITLE" val="Chốt hoạt động 1"/>
  <p:tag name="ISPRING_SLIDE_INDENT_LEVEL" val="1"/>
  <p:tag name="ISPRING_PRESENTER_ID" val="{983F2B5C-3492-4C08-9269-C5C4A6CCC66F}"/>
  <p:tag name="ISPRING_PLAYER_LAYOUT_TYPE" val="Full"/>
  <p:tag name="GENSWF_SLIDE_UID" val="{E30915D9-F224-45BF-9C03-1EAFAF475637}:3752"/>
  <p:tag name="ISPRING_SLIDE_ID_2" val="{FB85F559-5305-43AF-B501-717F429647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1161</Words>
  <Application>Microsoft Office PowerPoint</Application>
  <PresentationFormat>Màn hình rộng</PresentationFormat>
  <Paragraphs>98</Paragraphs>
  <Slides>51</Slides>
  <Notes>3</Notes>
  <HiddenSlides>0</HiddenSlides>
  <MMClips>1</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51</vt:i4>
      </vt:variant>
    </vt:vector>
  </HeadingPairs>
  <TitlesOfParts>
    <vt:vector size="57" baseType="lpstr">
      <vt:lpstr>Arial</vt:lpstr>
      <vt:lpstr>Calibri</vt:lpstr>
      <vt:lpstr>Calibri Light</vt:lpstr>
      <vt:lpstr>Times New Roman</vt:lpstr>
      <vt:lpstr>VNI 09 Baroque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Giúp đỡ người khác khi gặp khó khăn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Hoạt động nhóm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DẶN DÒ</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TGDD</dc:creator>
  <cp:lastModifiedBy>Phượng Đào</cp:lastModifiedBy>
  <cp:revision>43</cp:revision>
  <dcterms:created xsi:type="dcterms:W3CDTF">2022-11-17T02:48:00Z</dcterms:created>
  <dcterms:modified xsi:type="dcterms:W3CDTF">2025-05-17T16:23:18Z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0E59364B8D804EB5BA9C7C4A371CA755</vt:lpwstr>
  </property>
  <property fmtid="{D5CDD505-2E9C-101B-9397-08002B2CF9AE}" pid="3" name="KSOProductBuildVer">
    <vt:lpwstr>1033-11.2.0.11380</vt:lpwstr>
  </property>
</Properties>
</file>