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48"/>
  </p:notesMasterIdLst>
  <p:sldIdLst>
    <p:sldId id="256" r:id="rId4"/>
    <p:sldId id="440" r:id="rId5"/>
    <p:sldId id="441" r:id="rId6"/>
    <p:sldId id="639" r:id="rId7"/>
    <p:sldId id="442" r:id="rId8"/>
    <p:sldId id="603" r:id="rId9"/>
    <p:sldId id="443" r:id="rId10"/>
    <p:sldId id="588" r:id="rId11"/>
    <p:sldId id="587" r:id="rId12"/>
    <p:sldId id="589" r:id="rId13"/>
    <p:sldId id="590" r:id="rId14"/>
    <p:sldId id="591" r:id="rId15"/>
    <p:sldId id="622" r:id="rId16"/>
    <p:sldId id="604" r:id="rId17"/>
    <p:sldId id="596" r:id="rId18"/>
    <p:sldId id="597" r:id="rId19"/>
    <p:sldId id="625" r:id="rId20"/>
    <p:sldId id="629" r:id="rId21"/>
    <p:sldId id="592" r:id="rId22"/>
    <p:sldId id="626" r:id="rId23"/>
    <p:sldId id="640" r:id="rId24"/>
    <p:sldId id="627" r:id="rId25"/>
    <p:sldId id="628" r:id="rId26"/>
    <p:sldId id="630" r:id="rId27"/>
    <p:sldId id="600" r:id="rId28"/>
    <p:sldId id="594" r:id="rId29"/>
    <p:sldId id="631" r:id="rId30"/>
    <p:sldId id="632" r:id="rId31"/>
    <p:sldId id="633" r:id="rId32"/>
    <p:sldId id="634" r:id="rId33"/>
    <p:sldId id="601" r:id="rId34"/>
    <p:sldId id="602" r:id="rId35"/>
    <p:sldId id="623" r:id="rId36"/>
    <p:sldId id="613" r:id="rId37"/>
    <p:sldId id="612" r:id="rId38"/>
    <p:sldId id="324" r:id="rId39"/>
    <p:sldId id="636" r:id="rId40"/>
    <p:sldId id="637" r:id="rId41"/>
    <p:sldId id="616" r:id="rId42"/>
    <p:sldId id="617" r:id="rId43"/>
    <p:sldId id="638" r:id="rId44"/>
    <p:sldId id="618" r:id="rId45"/>
    <p:sldId id="620" r:id="rId46"/>
    <p:sldId id="62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214" y="-91"/>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B3642-15F1-44A4-AB60-7E02A66AFAD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2357CB0-5577-4BC7-844A-0A835E9E2079}">
      <dgm:prSet/>
      <dgm:spPr/>
      <dgm:t>
        <a:bodyPr/>
        <a:lstStyle/>
        <a:p>
          <a:r>
            <a:rPr lang="en-US" b="1"/>
            <a:t>a) Em hãy cho biết hoạt động của con người trong từng hình ảnh trên đã tạo ra những sản phẩm nào? </a:t>
          </a:r>
          <a:endParaRPr lang="en-US"/>
        </a:p>
      </dgm:t>
    </dgm:pt>
    <dgm:pt modelId="{3AAB5AC0-646C-439D-9752-15064168D388}" type="parTrans" cxnId="{67F7E690-E333-4B57-AD34-F4355768D452}">
      <dgm:prSet/>
      <dgm:spPr/>
      <dgm:t>
        <a:bodyPr/>
        <a:lstStyle/>
        <a:p>
          <a:endParaRPr lang="en-US"/>
        </a:p>
      </dgm:t>
    </dgm:pt>
    <dgm:pt modelId="{028471D4-07E5-4794-A57C-9C187EDD7B73}" type="sibTrans" cxnId="{67F7E690-E333-4B57-AD34-F4355768D452}">
      <dgm:prSet/>
      <dgm:spPr/>
      <dgm:t>
        <a:bodyPr/>
        <a:lstStyle/>
        <a:p>
          <a:endParaRPr lang="en-US"/>
        </a:p>
      </dgm:t>
    </dgm:pt>
    <dgm:pt modelId="{81246636-D7B3-4178-BAF0-B63936B82A8D}">
      <dgm:prSet/>
      <dgm:spPr/>
      <dgm:t>
        <a:bodyPr/>
        <a:lstStyle/>
        <a:p>
          <a:r>
            <a:rPr lang="en-US" b="1"/>
            <a:t>b) Các sản phẩm đó có ý nghĩa như thế nào đối với đời sống của con người?</a:t>
          </a:r>
          <a:endParaRPr lang="en-US"/>
        </a:p>
      </dgm:t>
    </dgm:pt>
    <dgm:pt modelId="{CD974031-CC29-4762-932F-EE66AD346EBB}" type="parTrans" cxnId="{57F2E5C1-FD26-4A55-8D3D-726245866D52}">
      <dgm:prSet/>
      <dgm:spPr/>
      <dgm:t>
        <a:bodyPr/>
        <a:lstStyle/>
        <a:p>
          <a:endParaRPr lang="en-US"/>
        </a:p>
      </dgm:t>
    </dgm:pt>
    <dgm:pt modelId="{BF284741-10C5-4F08-BB98-2C6AE019C8EE}" type="sibTrans" cxnId="{57F2E5C1-FD26-4A55-8D3D-726245866D52}">
      <dgm:prSet/>
      <dgm:spPr/>
      <dgm:t>
        <a:bodyPr/>
        <a:lstStyle/>
        <a:p>
          <a:endParaRPr lang="en-US"/>
        </a:p>
      </dgm:t>
    </dgm:pt>
    <dgm:pt modelId="{D875558E-0F9C-432D-BB62-10606FAE97B5}" type="pres">
      <dgm:prSet presAssocID="{169B3642-15F1-44A4-AB60-7E02A66AFAD7}" presName="linear" presStyleCnt="0">
        <dgm:presLayoutVars>
          <dgm:animLvl val="lvl"/>
          <dgm:resizeHandles val="exact"/>
        </dgm:presLayoutVars>
      </dgm:prSet>
      <dgm:spPr/>
    </dgm:pt>
    <dgm:pt modelId="{7F3E7012-ADCF-4DDE-9037-A4732F9C5986}" type="pres">
      <dgm:prSet presAssocID="{A2357CB0-5577-4BC7-844A-0A835E9E2079}" presName="parentText" presStyleLbl="node1" presStyleIdx="0" presStyleCnt="2">
        <dgm:presLayoutVars>
          <dgm:chMax val="0"/>
          <dgm:bulletEnabled val="1"/>
        </dgm:presLayoutVars>
      </dgm:prSet>
      <dgm:spPr/>
    </dgm:pt>
    <dgm:pt modelId="{ABB26399-C7E5-4159-B910-658BD8819ABD}" type="pres">
      <dgm:prSet presAssocID="{028471D4-07E5-4794-A57C-9C187EDD7B73}" presName="spacer" presStyleCnt="0"/>
      <dgm:spPr/>
    </dgm:pt>
    <dgm:pt modelId="{EBB80581-3400-462A-B892-94B12B9C8D14}" type="pres">
      <dgm:prSet presAssocID="{81246636-D7B3-4178-BAF0-B63936B82A8D}" presName="parentText" presStyleLbl="node1" presStyleIdx="1" presStyleCnt="2">
        <dgm:presLayoutVars>
          <dgm:chMax val="0"/>
          <dgm:bulletEnabled val="1"/>
        </dgm:presLayoutVars>
      </dgm:prSet>
      <dgm:spPr/>
    </dgm:pt>
  </dgm:ptLst>
  <dgm:cxnLst>
    <dgm:cxn modelId="{A4011E70-6165-4880-AA9F-9A44667DA7AF}" type="presOf" srcId="{81246636-D7B3-4178-BAF0-B63936B82A8D}" destId="{EBB80581-3400-462A-B892-94B12B9C8D14}" srcOrd="0" destOrd="0" presId="urn:microsoft.com/office/officeart/2005/8/layout/vList2"/>
    <dgm:cxn modelId="{2CAAAA54-6763-4818-BC01-7407B5A19058}" type="presOf" srcId="{A2357CB0-5577-4BC7-844A-0A835E9E2079}" destId="{7F3E7012-ADCF-4DDE-9037-A4732F9C5986}" srcOrd="0" destOrd="0" presId="urn:microsoft.com/office/officeart/2005/8/layout/vList2"/>
    <dgm:cxn modelId="{C28F628F-4C31-4FEF-BF0B-34DE2C988A9B}" type="presOf" srcId="{169B3642-15F1-44A4-AB60-7E02A66AFAD7}" destId="{D875558E-0F9C-432D-BB62-10606FAE97B5}" srcOrd="0" destOrd="0" presId="urn:microsoft.com/office/officeart/2005/8/layout/vList2"/>
    <dgm:cxn modelId="{67F7E690-E333-4B57-AD34-F4355768D452}" srcId="{169B3642-15F1-44A4-AB60-7E02A66AFAD7}" destId="{A2357CB0-5577-4BC7-844A-0A835E9E2079}" srcOrd="0" destOrd="0" parTransId="{3AAB5AC0-646C-439D-9752-15064168D388}" sibTransId="{028471D4-07E5-4794-A57C-9C187EDD7B73}"/>
    <dgm:cxn modelId="{57F2E5C1-FD26-4A55-8D3D-726245866D52}" srcId="{169B3642-15F1-44A4-AB60-7E02A66AFAD7}" destId="{81246636-D7B3-4178-BAF0-B63936B82A8D}" srcOrd="1" destOrd="0" parTransId="{CD974031-CC29-4762-932F-EE66AD346EBB}" sibTransId="{BF284741-10C5-4F08-BB98-2C6AE019C8EE}"/>
    <dgm:cxn modelId="{BD1E1141-2C8A-48F4-8E26-0B37C212E1A4}" type="presParOf" srcId="{D875558E-0F9C-432D-BB62-10606FAE97B5}" destId="{7F3E7012-ADCF-4DDE-9037-A4732F9C5986}" srcOrd="0" destOrd="0" presId="urn:microsoft.com/office/officeart/2005/8/layout/vList2"/>
    <dgm:cxn modelId="{33F86AD6-4B60-45CA-BBF4-680284C594DB}" type="presParOf" srcId="{D875558E-0F9C-432D-BB62-10606FAE97B5}" destId="{ABB26399-C7E5-4159-B910-658BD8819ABD}" srcOrd="1" destOrd="0" presId="urn:microsoft.com/office/officeart/2005/8/layout/vList2"/>
    <dgm:cxn modelId="{99981CD2-20C8-45F9-8B90-D5895AE90056}" type="presParOf" srcId="{D875558E-0F9C-432D-BB62-10606FAE97B5}" destId="{EBB80581-3400-462A-B892-94B12B9C8D14}"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E7012-ADCF-4DDE-9037-A4732F9C5986}">
      <dsp:nvSpPr>
        <dsp:cNvPr id="0" name=""/>
        <dsp:cNvSpPr/>
      </dsp:nvSpPr>
      <dsp:spPr>
        <a:xfrm>
          <a:off x="0" y="11176"/>
          <a:ext cx="11430911"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a) Em hãy cho biết hoạt động của con người trong từng hình ảnh trên đã tạo ra những sản phẩm nào? </a:t>
          </a:r>
          <a:endParaRPr lang="en-US" sz="2300" kern="1200"/>
        </a:p>
      </dsp:txBody>
      <dsp:txXfrm>
        <a:off x="44664" y="55840"/>
        <a:ext cx="11341583" cy="825612"/>
      </dsp:txXfrm>
    </dsp:sp>
    <dsp:sp modelId="{EBB80581-3400-462A-B892-94B12B9C8D14}">
      <dsp:nvSpPr>
        <dsp:cNvPr id="0" name=""/>
        <dsp:cNvSpPr/>
      </dsp:nvSpPr>
      <dsp:spPr>
        <a:xfrm>
          <a:off x="0" y="992357"/>
          <a:ext cx="11430911"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b) Các sản phẩm đó có ý nghĩa như thế nào đối với đời sống của con người?</a:t>
          </a:r>
          <a:endParaRPr lang="en-US" sz="2300" kern="1200"/>
        </a:p>
      </dsp:txBody>
      <dsp:txXfrm>
        <a:off x="44664" y="1037021"/>
        <a:ext cx="11341583" cy="8256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94012-A85B-4F1A-AB98-B22A8C064E2D}"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A92C8-33CE-44FD-B5DF-898D2351889F}" type="slidenum">
              <a:rPr lang="en-US" smtClean="0"/>
              <a:t>‹#›</a:t>
            </a:fld>
            <a:endParaRPr lang="en-US"/>
          </a:p>
        </p:txBody>
      </p:sp>
    </p:spTree>
    <p:extLst>
      <p:ext uri="{BB962C8B-B14F-4D97-AF65-F5344CB8AC3E}">
        <p14:creationId xmlns:p14="http://schemas.microsoft.com/office/powerpoint/2010/main" val="244930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1</a:t>
            </a:fld>
            <a:endParaRPr lang="en-US"/>
          </a:p>
        </p:txBody>
      </p:sp>
    </p:spTree>
    <p:extLst>
      <p:ext uri="{BB962C8B-B14F-4D97-AF65-F5344CB8AC3E}">
        <p14:creationId xmlns:p14="http://schemas.microsoft.com/office/powerpoint/2010/main" val="6101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42</a:t>
            </a:fld>
            <a:endParaRPr lang="en-US"/>
          </a:p>
        </p:txBody>
      </p:sp>
    </p:spTree>
    <p:extLst>
      <p:ext uri="{BB962C8B-B14F-4D97-AF65-F5344CB8AC3E}">
        <p14:creationId xmlns:p14="http://schemas.microsoft.com/office/powerpoint/2010/main" val="277568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C28A92C8-33CE-44FD-B5DF-898D2351889F}" type="slidenum">
              <a:rPr lang="en-US" smtClean="0"/>
              <a:t>43</a:t>
            </a:fld>
            <a:endParaRPr lang="en-US"/>
          </a:p>
        </p:txBody>
      </p:sp>
    </p:spTree>
    <p:extLst>
      <p:ext uri="{BB962C8B-B14F-4D97-AF65-F5344CB8AC3E}">
        <p14:creationId xmlns:p14="http://schemas.microsoft.com/office/powerpoint/2010/main" val="101858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fld id="{C28A92C8-33CE-44FD-B5DF-898D2351889F}" type="slidenum">
              <a:rPr lang="en-US" smtClean="0"/>
              <a:t>44</a:t>
            </a:fld>
            <a:endParaRPr lang="en-US"/>
          </a:p>
        </p:txBody>
      </p:sp>
    </p:spTree>
    <p:extLst>
      <p:ext uri="{BB962C8B-B14F-4D97-AF65-F5344CB8AC3E}">
        <p14:creationId xmlns:p14="http://schemas.microsoft.com/office/powerpoint/2010/main" val="133909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2</a:t>
            </a:fld>
            <a:endParaRPr lang="en-US"/>
          </a:p>
        </p:txBody>
      </p:sp>
    </p:spTree>
    <p:extLst>
      <p:ext uri="{BB962C8B-B14F-4D97-AF65-F5344CB8AC3E}">
        <p14:creationId xmlns:p14="http://schemas.microsoft.com/office/powerpoint/2010/main" val="404537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5</a:t>
            </a:fld>
            <a:endParaRPr lang="en-US"/>
          </a:p>
        </p:txBody>
      </p:sp>
    </p:spTree>
    <p:extLst>
      <p:ext uri="{BB962C8B-B14F-4D97-AF65-F5344CB8AC3E}">
        <p14:creationId xmlns:p14="http://schemas.microsoft.com/office/powerpoint/2010/main" val="258541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9</a:t>
            </a:fld>
            <a:endParaRPr lang="en-US"/>
          </a:p>
        </p:txBody>
      </p:sp>
    </p:spTree>
    <p:extLst>
      <p:ext uri="{BB962C8B-B14F-4D97-AF65-F5344CB8AC3E}">
        <p14:creationId xmlns:p14="http://schemas.microsoft.com/office/powerpoint/2010/main" val="181793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11</a:t>
            </a:fld>
            <a:endParaRPr lang="en-US"/>
          </a:p>
        </p:txBody>
      </p:sp>
    </p:spTree>
    <p:extLst>
      <p:ext uri="{BB962C8B-B14F-4D97-AF65-F5344CB8AC3E}">
        <p14:creationId xmlns:p14="http://schemas.microsoft.com/office/powerpoint/2010/main" val="153697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14</a:t>
            </a:fld>
            <a:endParaRPr lang="en-US"/>
          </a:p>
        </p:txBody>
      </p:sp>
    </p:spTree>
    <p:extLst>
      <p:ext uri="{BB962C8B-B14F-4D97-AF65-F5344CB8AC3E}">
        <p14:creationId xmlns:p14="http://schemas.microsoft.com/office/powerpoint/2010/main" val="160948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Vũ Thị Ánh Tuyết-THCS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Tô</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Hiệu</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Lê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Chân</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Hải</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Phòng</a:t>
            </a:r>
            <a:endPar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30</a:t>
            </a:fld>
            <a:endParaRPr lang="en-US"/>
          </a:p>
        </p:txBody>
      </p:sp>
    </p:spTree>
    <p:extLst>
      <p:ext uri="{BB962C8B-B14F-4D97-AF65-F5344CB8AC3E}">
        <p14:creationId xmlns:p14="http://schemas.microsoft.com/office/powerpoint/2010/main" val="31500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35</a:t>
            </a:fld>
            <a:endParaRPr lang="en-US"/>
          </a:p>
        </p:txBody>
      </p:sp>
    </p:spTree>
    <p:extLst>
      <p:ext uri="{BB962C8B-B14F-4D97-AF65-F5344CB8AC3E}">
        <p14:creationId xmlns:p14="http://schemas.microsoft.com/office/powerpoint/2010/main" val="3231983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692700-53EA-411B-96E7-039B3301B9D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495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4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625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675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4CBE4D-B23D-49AB-9E28-3BD24C72170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95979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09561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4CBE4D-B23D-49AB-9E28-3BD24C72170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7777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4CBE4D-B23D-49AB-9E28-3BD24C72170B}"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28506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4CBE4D-B23D-49AB-9E28-3BD24C72170B}"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09603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4CBE4D-B23D-49AB-9E28-3BD24C72170B}"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869418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CBE4D-B23D-49AB-9E28-3BD24C72170B}"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12480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8459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0912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6055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312619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438695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056372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32"/>
          <p:cNvSpPr txBox="1">
            <a:spLocks noGrp="1"/>
          </p:cNvSpPr>
          <p:nvPr>
            <p:ph type="title"/>
          </p:nvPr>
        </p:nvSpPr>
        <p:spPr>
          <a:xfrm>
            <a:off x="1256000" y="2208200"/>
            <a:ext cx="3744000" cy="77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28" name="Google Shape;28;p32"/>
          <p:cNvPicPr preferRelativeResize="0"/>
          <p:nvPr/>
        </p:nvPicPr>
        <p:blipFill rotWithShape="1">
          <a:blip r:embed="rId3">
            <a:alphaModFix/>
          </a:blip>
          <a:srcRect/>
          <a:stretch/>
        </p:blipFill>
        <p:spPr>
          <a:xfrm rot="788503" flipH="1">
            <a:off x="9152775" y="4594136"/>
            <a:ext cx="4303400" cy="4050599"/>
          </a:xfrm>
          <a:prstGeom prst="rect">
            <a:avLst/>
          </a:prstGeom>
          <a:noFill/>
          <a:ln>
            <a:noFill/>
          </a:ln>
        </p:spPr>
      </p:pic>
      <p:pic>
        <p:nvPicPr>
          <p:cNvPr id="29" name="Google Shape;29;p32"/>
          <p:cNvPicPr preferRelativeResize="0"/>
          <p:nvPr/>
        </p:nvPicPr>
        <p:blipFill rotWithShape="1">
          <a:blip r:embed="rId3">
            <a:alphaModFix/>
          </a:blip>
          <a:srcRect/>
          <a:stretch/>
        </p:blipFill>
        <p:spPr>
          <a:xfrm rot="-9581667" flipH="1">
            <a:off x="3698148" y="-2868950"/>
            <a:ext cx="3855009" cy="3628567"/>
          </a:xfrm>
          <a:prstGeom prst="rect">
            <a:avLst/>
          </a:prstGeom>
          <a:noFill/>
          <a:ln>
            <a:noFill/>
          </a:ln>
        </p:spPr>
      </p:pic>
      <p:pic>
        <p:nvPicPr>
          <p:cNvPr id="30" name="Google Shape;30;p32"/>
          <p:cNvPicPr preferRelativeResize="0"/>
          <p:nvPr/>
        </p:nvPicPr>
        <p:blipFill rotWithShape="1">
          <a:blip r:embed="rId4">
            <a:alphaModFix/>
          </a:blip>
          <a:srcRect/>
          <a:stretch/>
        </p:blipFill>
        <p:spPr>
          <a:xfrm>
            <a:off x="7575312" y="-253336"/>
            <a:ext cx="611424" cy="646000"/>
          </a:xfrm>
          <a:prstGeom prst="rect">
            <a:avLst/>
          </a:prstGeom>
          <a:noFill/>
          <a:ln>
            <a:noFill/>
          </a:ln>
        </p:spPr>
      </p:pic>
      <p:sp>
        <p:nvSpPr>
          <p:cNvPr id="31" name="Google Shape;31;p32"/>
          <p:cNvSpPr txBox="1">
            <a:spLocks noGrp="1"/>
          </p:cNvSpPr>
          <p:nvPr>
            <p:ph type="subTitle" idx="1"/>
          </p:nvPr>
        </p:nvSpPr>
        <p:spPr>
          <a:xfrm>
            <a:off x="1256000" y="3090200"/>
            <a:ext cx="3742800" cy="156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578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19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758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81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440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8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8390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8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40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629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56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08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769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022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901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17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33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73997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8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769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237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680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32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532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4/12/2025</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3302015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22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688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408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2206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1082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8028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17294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6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13706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125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84230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357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56424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05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43007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18542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454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58166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088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317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7356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2608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3244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3146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6275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58573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423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6947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970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65740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9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2125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602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107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8646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7996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531550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759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2025/4/12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009806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33018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23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756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549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2561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46169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2200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1021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83332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pPr>
                <a:defRPr/>
              </a:pPr>
              <a:t>‹#›</a:t>
            </a:fld>
            <a:endParaRPr lang="en-US" altLang="en-US"/>
          </a:p>
        </p:txBody>
      </p:sp>
    </p:spTree>
    <p:extLst>
      <p:ext uri="{BB962C8B-B14F-4D97-AF65-F5344CB8AC3E}">
        <p14:creationId xmlns:p14="http://schemas.microsoft.com/office/powerpoint/2010/main" val="5927271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122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901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43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479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1035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044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16" Type="http://schemas.openxmlformats.org/officeDocument/2006/relationships/slideLayout" Target="../slideLayouts/slideLayout40.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74" Type="http://schemas.microsoft.com/office/2007/relationships/media" Target="../media/media1.mp3"/><Relationship Id="rId79" Type="http://schemas.openxmlformats.org/officeDocument/2006/relationships/image" Target="../media/image8.emf"/><Relationship Id="rId5" Type="http://schemas.openxmlformats.org/officeDocument/2006/relationships/slideLayout" Target="../slideLayouts/slideLayout29.xml"/><Relationship Id="rId61" Type="http://schemas.openxmlformats.org/officeDocument/2006/relationships/slideLayout" Target="../slideLayouts/slideLayout85.xml"/><Relationship Id="rId82" Type="http://schemas.openxmlformats.org/officeDocument/2006/relationships/image" Target="../media/image11.emf"/><Relationship Id="rId19" Type="http://schemas.openxmlformats.org/officeDocument/2006/relationships/slideLayout" Target="../slideLayouts/slideLayout4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77" Type="http://schemas.openxmlformats.org/officeDocument/2006/relationships/image" Target="../media/image6.emf"/><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image" Target="../media/image9.emf"/><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audio" Target="../media/media1.mp3"/><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theme" Target="../theme/theme3.xml"/><Relationship Id="rId78" Type="http://schemas.openxmlformats.org/officeDocument/2006/relationships/image" Target="../media/image7.png"/><Relationship Id="rId81" Type="http://schemas.openxmlformats.org/officeDocument/2006/relationships/image" Target="../media/image10.emf"/><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image" Target="../media/image5.emf"/><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1524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CBE4D-B23D-49AB-9E28-3BD24C72170B}" type="datetimeFigureOut">
              <a:rPr lang="en-US" smtClean="0"/>
              <a:t>4/12/2025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FD8BC-6C77-47ED-B144-C270259E7748}" type="slidenum">
              <a:rPr lang="en-US" smtClean="0"/>
              <a:t>‹#›</a:t>
            </a:fld>
            <a:endParaRPr lang="en-US"/>
          </a:p>
        </p:txBody>
      </p:sp>
    </p:spTree>
    <p:extLst>
      <p:ext uri="{BB962C8B-B14F-4D97-AF65-F5344CB8AC3E}">
        <p14:creationId xmlns:p14="http://schemas.microsoft.com/office/powerpoint/2010/main" val="515614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75"/>
            <p:extLst>
              <p:ext uri="{DAA4B4D4-6D71-4841-9C94-3DE7FCFB9230}">
                <p14:media xmlns:p14="http://schemas.microsoft.com/office/powerpoint/2010/main" r:embed="rId74"/>
              </p:ext>
            </p:extLst>
          </p:nvPr>
        </p:nvPicPr>
        <p:blipFill>
          <a:blip r:embed="rId7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2"/>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7243086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4.xml"/><Relationship Id="rId7" Type="http://schemas.openxmlformats.org/officeDocument/2006/relationships/image" Target="../media/image42.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50.png"/><Relationship Id="rId11" Type="http://schemas.openxmlformats.org/officeDocument/2006/relationships/image" Target="../media/image23.pn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6.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2.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png"/><Relationship Id="rId7" Type="http://schemas.openxmlformats.org/officeDocument/2006/relationships/diagramLayout" Target="../diagrams/layout1.xml"/><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diagramData" Target="../diagrams/data1.xml"/><Relationship Id="rId5" Type="http://schemas.openxmlformats.org/officeDocument/2006/relationships/image" Target="https://cth.edu.vn/wp-content/uploads/2018/03/phuong-phap-hoc-hop-tac-think-pair-share.jpg" TargetMode="External"/><Relationship Id="rId10" Type="http://schemas.microsoft.com/office/2007/relationships/diagramDrawing" Target="../diagrams/drawing1.xml"/><Relationship Id="rId4" Type="http://schemas.openxmlformats.org/officeDocument/2006/relationships/image" Target="../media/image30.jpe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https://cth.edu.vn/wp-content/uploads/2018/03/phuong-phap-hoc-hop-tac-think-pair-shar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3">
            <a:alphaModFix/>
          </a:blip>
          <a:srcRect l="15285" t="10430" r="46645" b="11190"/>
          <a:stretch/>
        </p:blipFill>
        <p:spPr>
          <a:xfrm>
            <a:off x="-593092" y="-608318"/>
            <a:ext cx="13245869" cy="7552607"/>
          </a:xfrm>
          <a:prstGeom prst="rect">
            <a:avLst/>
          </a:prstGeom>
          <a:noFill/>
          <a:ln>
            <a:noFill/>
          </a:ln>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179388E-5E30-4889-77FA-8670666E08CB}"/>
              </a:ext>
            </a:extLst>
          </p:cNvPr>
          <p:cNvSpPr/>
          <p:nvPr/>
        </p:nvSpPr>
        <p:spPr>
          <a:xfrm>
            <a:off x="2419003" y="194888"/>
            <a:ext cx="6888480" cy="1048385"/>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mj-lt"/>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mj-lt"/>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mj-lt"/>
                <a:ea typeface="Times New Roman" panose="02020603050405020304" pitchFamily="18" charset="0"/>
                <a:cs typeface="Times New Roman" pitchFamily="18" charset="0"/>
              </a:rPr>
              <a:t>(THẢO LUẬN NHÓM </a:t>
            </a:r>
            <a:r>
              <a:rPr kumimoji="0" lang="vi-VN" sz="3200" b="1" i="0" u="none" strike="noStrike" kern="0" cap="none" spc="0" normalizeH="0" baseline="0" noProof="0" dirty="0">
                <a:ln>
                  <a:noFill/>
                </a:ln>
                <a:solidFill>
                  <a:srgbClr val="FF0000"/>
                </a:solidFill>
                <a:effectLst/>
                <a:uLnTx/>
                <a:uFillTx/>
                <a:latin typeface="+mj-lt"/>
                <a:ea typeface="Times New Roman" panose="02020603050405020304" pitchFamily="18" charset="0"/>
                <a:cs typeface="Times New Roman" pitchFamily="18" charset="0"/>
              </a:rPr>
              <a:t>ĐÔI</a:t>
            </a:r>
            <a:r>
              <a:rPr kumimoji="0" lang="en-US" sz="3200" b="1" i="0" u="none" strike="noStrike" kern="0" cap="none" spc="0" normalizeH="0" baseline="0" noProof="0" dirty="0">
                <a:ln>
                  <a:noFill/>
                </a:ln>
                <a:solidFill>
                  <a:srgbClr val="FF0000"/>
                </a:solidFill>
                <a:effectLst/>
                <a:uLnTx/>
                <a:uFillTx/>
                <a:latin typeface="+mj-lt"/>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j-lt"/>
                <a:ea typeface="Times New Roman" panose="02020603050405020304" pitchFamily="18" charset="0"/>
                <a:cs typeface="Times New Roman" pitchFamily="18" charset="0"/>
              </a:rPr>
              <a:t> </a:t>
            </a:r>
          </a:p>
        </p:txBody>
      </p:sp>
      <p:cxnSp>
        <p:nvCxnSpPr>
          <p:cNvPr id="5" name="Straight Arrow Connector 4">
            <a:extLst>
              <a:ext uri="{FF2B5EF4-FFF2-40B4-BE49-F238E27FC236}">
                <a16:creationId xmlns:a16="http://schemas.microsoft.com/office/drawing/2014/main" id="{9439B5BC-0743-5BB1-589D-E75C922110F0}"/>
              </a:ext>
            </a:extLst>
          </p:cNvPr>
          <p:cNvCxnSpPr>
            <a:cxnSpLocks/>
          </p:cNvCxnSpPr>
          <p:nvPr/>
        </p:nvCxnSpPr>
        <p:spPr>
          <a:xfrm>
            <a:off x="6096000" y="1253656"/>
            <a:ext cx="3793488" cy="496795"/>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id="{3F584D8C-08A7-C58B-2E92-99D086B136E7}"/>
              </a:ext>
            </a:extLst>
          </p:cNvPr>
          <p:cNvSpPr/>
          <p:nvPr/>
        </p:nvSpPr>
        <p:spPr>
          <a:xfrm>
            <a:off x="130266" y="1764945"/>
            <a:ext cx="6002637" cy="133805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7" name="Rectangle: Rounded Corners 15">
            <a:extLst>
              <a:ext uri="{FF2B5EF4-FFF2-40B4-BE49-F238E27FC236}">
                <a16:creationId xmlns:a16="http://schemas.microsoft.com/office/drawing/2014/main" id="{55342C9A-14BD-7214-8C33-CA692CCDABB4}"/>
              </a:ext>
            </a:extLst>
          </p:cNvPr>
          <p:cNvSpPr/>
          <p:nvPr/>
        </p:nvSpPr>
        <p:spPr>
          <a:xfrm>
            <a:off x="7159102" y="1760834"/>
            <a:ext cx="4678604" cy="1338050"/>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Rounded Corners 23">
            <a:extLst>
              <a:ext uri="{FF2B5EF4-FFF2-40B4-BE49-F238E27FC236}">
                <a16:creationId xmlns:a16="http://schemas.microsoft.com/office/drawing/2014/main" id="{152CF6B5-7D30-64F6-EE36-F8EE5BE254A1}"/>
              </a:ext>
            </a:extLst>
          </p:cNvPr>
          <p:cNvSpPr/>
          <p:nvPr/>
        </p:nvSpPr>
        <p:spPr>
          <a:xfrm>
            <a:off x="145256" y="3429001"/>
            <a:ext cx="6002637" cy="3429000"/>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ảnh</a:t>
            </a:r>
            <a:r>
              <a:rPr lang="en-US" sz="2000" dirty="0">
                <a:solidFill>
                  <a:srgbClr val="0033CC"/>
                </a:solidFill>
                <a:latin typeface="Times New Roman" panose="02020603050405020304" pitchFamily="18" charset="0"/>
                <a:cs typeface="Times New Roman" panose="02020603050405020304" pitchFamily="18" charset="0"/>
              </a:rPr>
              <a:t> 1: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ra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lúa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gạo</a:t>
            </a:r>
            <a:r>
              <a:rPr lang="en-US" sz="2000" dirty="0">
                <a:solidFill>
                  <a:srgbClr val="0033CC"/>
                </a:solidFill>
                <a:latin typeface="Times New Roman" panose="02020603050405020304" pitchFamily="18" charset="0"/>
                <a:cs typeface="Times New Roman" panose="02020603050405020304" pitchFamily="18" charset="0"/>
              </a:rPr>
              <a:t> - </a:t>
            </a:r>
            <a:r>
              <a:rPr lang="en-US" sz="2000" dirty="0" err="1">
                <a:solidFill>
                  <a:srgbClr val="0033CC"/>
                </a:solidFill>
                <a:latin typeface="Times New Roman" panose="02020603050405020304" pitchFamily="18" charset="0"/>
                <a:cs typeface="Times New Roman" panose="02020603050405020304" pitchFamily="18" charset="0"/>
              </a:rPr>
              <a:t>nuôi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sống</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endParaRPr lang="en-US" sz="2000" dirty="0">
              <a:solidFill>
                <a:srgbClr val="0033CC"/>
              </a:solidFill>
              <a:latin typeface="Times New Roman" panose="02020603050405020304" pitchFamily="18" charset="0"/>
              <a:cs typeface="Times New Roman" panose="02020603050405020304" pitchFamily="18" charset="0"/>
            </a:endParaRPr>
          </a:p>
          <a:p>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ảnh</a:t>
            </a:r>
            <a:r>
              <a:rPr lang="en-US" sz="2000" dirty="0">
                <a:solidFill>
                  <a:srgbClr val="0033CC"/>
                </a:solidFill>
                <a:latin typeface="Times New Roman" panose="02020603050405020304" pitchFamily="18" charset="0"/>
                <a:cs typeface="Times New Roman" panose="02020603050405020304" pitchFamily="18" charset="0"/>
              </a:rPr>
              <a:t> 2: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ra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những</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có</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ích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xã</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hội</a:t>
            </a:r>
            <a:r>
              <a:rPr lang="en-US" sz="2000" dirty="0">
                <a:solidFill>
                  <a:srgbClr val="0033CC"/>
                </a:solidFill>
                <a:latin typeface="Times New Roman" panose="02020603050405020304" pitchFamily="18" charset="0"/>
                <a:cs typeface="Times New Roman" panose="02020603050405020304" pitchFamily="18" charset="0"/>
              </a:rPr>
              <a:t> -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nên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sự</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phát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triển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xã</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hội</a:t>
            </a:r>
            <a:endParaRPr lang="en-US" sz="2000" dirty="0">
              <a:solidFill>
                <a:srgbClr val="0033CC"/>
              </a:solidFill>
              <a:latin typeface="Times New Roman" panose="02020603050405020304" pitchFamily="18" charset="0"/>
              <a:cs typeface="Times New Roman" panose="02020603050405020304" pitchFamily="18" charset="0"/>
            </a:endParaRPr>
          </a:p>
          <a:p>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ảnh</a:t>
            </a:r>
            <a:r>
              <a:rPr lang="en-US" sz="2000" dirty="0">
                <a:solidFill>
                  <a:srgbClr val="0033CC"/>
                </a:solidFill>
                <a:latin typeface="Times New Roman" panose="02020603050405020304" pitchFamily="18" charset="0"/>
                <a:cs typeface="Times New Roman" panose="02020603050405020304" pitchFamily="18" charset="0"/>
              </a:rPr>
              <a:t> 3: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ra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các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dịch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vụ</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khám</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chữa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bệnh</a:t>
            </a:r>
            <a:r>
              <a:rPr lang="en-US" sz="2000" dirty="0">
                <a:solidFill>
                  <a:srgbClr val="0033CC"/>
                </a:solidFill>
                <a:latin typeface="Times New Roman" panose="02020603050405020304" pitchFamily="18" charset="0"/>
                <a:cs typeface="Times New Roman" panose="02020603050405020304" pitchFamily="18" charset="0"/>
              </a:rPr>
              <a:t> - </a:t>
            </a:r>
            <a:r>
              <a:rPr lang="en-US" sz="2000" dirty="0" err="1">
                <a:solidFill>
                  <a:srgbClr val="0033CC"/>
                </a:solidFill>
                <a:latin typeface="Times New Roman" panose="02020603050405020304" pitchFamily="18" charset="0"/>
                <a:cs typeface="Times New Roman" panose="02020603050405020304" pitchFamily="18" charset="0"/>
              </a:rPr>
              <a:t>nâng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cao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sức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khỏe</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cho</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endParaRPr lang="en-US" sz="2000" dirty="0">
              <a:solidFill>
                <a:srgbClr val="0033CC"/>
              </a:solidFill>
              <a:latin typeface="Times New Roman" panose="02020603050405020304" pitchFamily="18" charset="0"/>
              <a:cs typeface="Times New Roman" panose="02020603050405020304" pitchFamily="18" charset="0"/>
            </a:endParaRPr>
          </a:p>
          <a:p>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ảnh</a:t>
            </a:r>
            <a:r>
              <a:rPr lang="en-US" sz="2000" dirty="0">
                <a:solidFill>
                  <a:srgbClr val="0033CC"/>
                </a:solidFill>
                <a:latin typeface="Times New Roman" panose="02020603050405020304" pitchFamily="18" charset="0"/>
                <a:cs typeface="Times New Roman" panose="02020603050405020304" pitchFamily="18" charset="0"/>
              </a:rPr>
              <a:t> 4: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ra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các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sản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phẩm</a:t>
            </a:r>
            <a:r>
              <a:rPr lang="en-US" sz="2000" dirty="0">
                <a:solidFill>
                  <a:srgbClr val="0033CC"/>
                </a:solidFill>
                <a:latin typeface="Times New Roman" panose="02020603050405020304" pitchFamily="18" charset="0"/>
                <a:cs typeface="Times New Roman" panose="02020603050405020304" pitchFamily="18" charset="0"/>
              </a:rPr>
              <a:t> may, </a:t>
            </a:r>
            <a:r>
              <a:rPr lang="en-US" sz="2000" dirty="0" err="1">
                <a:solidFill>
                  <a:srgbClr val="0033CC"/>
                </a:solidFill>
                <a:latin typeface="Times New Roman" panose="02020603050405020304" pitchFamily="18" charset="0"/>
                <a:cs typeface="Times New Roman" panose="02020603050405020304" pitchFamily="18" charset="0"/>
              </a:rPr>
              <a:t>mặc</a:t>
            </a:r>
            <a:r>
              <a:rPr lang="en-US" sz="2000" dirty="0">
                <a:solidFill>
                  <a:srgbClr val="0033CC"/>
                </a:solidFill>
                <a:latin typeface="Times New Roman" panose="02020603050405020304" pitchFamily="18" charset="0"/>
                <a:cs typeface="Times New Roman" panose="02020603050405020304" pitchFamily="18" charset="0"/>
              </a:rPr>
              <a:t> -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ra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sản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phẩm</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nhập</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cho</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dirty="0">
                <a:solidFill>
                  <a:srgbClr val="0033CC"/>
                </a:solidFill>
                <a:latin typeface="Times New Roman" panose="02020603050405020304" pitchFamily="18" charset="0"/>
                <a:cs typeface="Times New Roman" panose="02020603050405020304" pitchFamily="18" charset="0"/>
              </a:rPr>
              <a:t>.</a:t>
            </a:r>
            <a:endParaRPr lang="en-US" sz="2000" dirty="0">
              <a:solidFill>
                <a:srgbClr val="0033CC"/>
              </a:solidFill>
              <a:latin typeface="Times New Roman" panose="02020603050405020304" pitchFamily="18" charset="0"/>
              <a:cs typeface="Times New Roman" panose="02020603050405020304" pitchFamily="18" charset="0"/>
            </a:endParaRPr>
          </a:p>
        </p:txBody>
      </p:sp>
      <p:sp>
        <p:nvSpPr>
          <p:cNvPr id="9" name="Rectangle: Rounded Corners 25">
            <a:extLst>
              <a:ext uri="{FF2B5EF4-FFF2-40B4-BE49-F238E27FC236}">
                <a16:creationId xmlns:a16="http://schemas.microsoft.com/office/drawing/2014/main" id="{17C2E4E2-B928-977A-2389-086C5ADF6176}"/>
              </a:ext>
            </a:extLst>
          </p:cNvPr>
          <p:cNvSpPr/>
          <p:nvPr/>
        </p:nvSpPr>
        <p:spPr>
          <a:xfrm>
            <a:off x="6790544" y="3701987"/>
            <a:ext cx="5284608" cy="2175344"/>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 Lao </a:t>
            </a:r>
            <a:r>
              <a:rPr lang="en-US" sz="2400" dirty="0" err="1">
                <a:solidFill>
                  <a:srgbClr val="0033CC"/>
                </a:solidFill>
                <a:latin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tạo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ra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xã</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hội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ăn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mặc</a:t>
            </a:r>
            <a:r>
              <a:rPr lang="en-US" sz="2400" dirty="0">
                <a:solidFill>
                  <a:srgbClr val="0033CC"/>
                </a:solidFill>
                <a:latin typeface="Times New Roman" panose="02020603050405020304" pitchFamily="18" charset="0"/>
                <a:cs typeface="Times New Roman" panose="02020603050405020304" pitchFamily="18" charset="0"/>
              </a:rPr>
              <a:t>…</a:t>
            </a:r>
          </a:p>
          <a:p>
            <a:r>
              <a:rPr lang="en-US" sz="2400" dirty="0">
                <a:solidFill>
                  <a:srgbClr val="0033CC"/>
                </a:solidFill>
                <a:latin typeface="Times New Roman" panose="02020603050405020304" pitchFamily="18" charset="0"/>
                <a:cs typeface="Times New Roman" panose="02020603050405020304" pitchFamily="18" charset="0"/>
              </a:rPr>
              <a:t>- Lao </a:t>
            </a:r>
            <a:r>
              <a:rPr lang="en-US" sz="2400" dirty="0" err="1">
                <a:solidFill>
                  <a:srgbClr val="0033CC"/>
                </a:solidFill>
                <a:latin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đem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các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trị</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về</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tinh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thần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trí</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tuệ</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sức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khoẻ</a:t>
            </a:r>
            <a:r>
              <a:rPr lang="en-US" sz="2400" dirty="0">
                <a:solidFill>
                  <a:srgbClr val="0033C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0BD8EF19-C0B4-E8E2-085D-789E82E463E2}"/>
              </a:ext>
            </a:extLst>
          </p:cNvPr>
          <p:cNvCxnSpPr>
            <a:cxnSpLocks/>
          </p:cNvCxnSpPr>
          <p:nvPr/>
        </p:nvCxnSpPr>
        <p:spPr>
          <a:xfrm flipH="1">
            <a:off x="2621453" y="1289255"/>
            <a:ext cx="3474547" cy="352095"/>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id="{93FB6F63-3568-9D82-0583-E32F2B215A2C}"/>
              </a:ext>
            </a:extLst>
          </p:cNvPr>
          <p:cNvCxnSpPr>
            <a:cxnSpLocks/>
          </p:cNvCxnSpPr>
          <p:nvPr/>
        </p:nvCxnSpPr>
        <p:spPr>
          <a:xfrm>
            <a:off x="2803160" y="3065156"/>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40A66764-D409-F398-0DD8-3D1F10594C90}"/>
              </a:ext>
            </a:extLst>
          </p:cNvPr>
          <p:cNvCxnSpPr>
            <a:cxnSpLocks/>
          </p:cNvCxnSpPr>
          <p:nvPr/>
        </p:nvCxnSpPr>
        <p:spPr>
          <a:xfrm>
            <a:off x="9723190" y="3098884"/>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id="{87CF1ECE-70EB-F884-4493-4D6D6DE6C8CC}"/>
              </a:ext>
            </a:extLst>
          </p:cNvPr>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477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26A902E5-673D-FEA3-FDC0-B32A1FAD2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19249D46-E0A5-D53B-AFB2-8FDA3574A5F2}"/>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endParaRPr kumimoji="0" lang="en-US" altLang="en-US" sz="1800">
                <a:solidFill>
                  <a:srgbClr val="DDDDDD"/>
                </a:solidFill>
                <a:cs typeface="Times New Roman" panose="02020603050405020304" pitchFamily="18" charset="0"/>
              </a:endParaRPr>
            </a:p>
          </p:txBody>
        </p:sp>
        <p:sp>
          <p:nvSpPr>
            <p:cNvPr id="6" name="Rectangle 4">
              <a:extLst>
                <a:ext uri="{FF2B5EF4-FFF2-40B4-BE49-F238E27FC236}">
                  <a16:creationId xmlns:a16="http://schemas.microsoft.com/office/drawing/2014/main"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eaLnBrk="0" fontAlgn="base" hangingPunct="0">
                <a:spcBef>
                  <a:spcPct val="0"/>
                </a:spcBef>
                <a:spcAft>
                  <a:spcPct val="0"/>
                </a:spcAft>
                <a:defRPr/>
              </a:pPr>
              <a:endParaRPr lang="en-US" kern="0" dirty="0">
                <a:solidFill>
                  <a:srgbClr val="0C441B"/>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en-US" b="1" kern="0" dirty="0">
                  <a:solidFill>
                    <a:srgbClr val="FF0000"/>
                  </a:solidFill>
                  <a:latin typeface="Times New Roman" panose="02020603050405020304" pitchFamily="18" charset="0"/>
                  <a:cs typeface="Times New Roman" panose="02020603050405020304" pitchFamily="18" charset="0"/>
                </a:rPr>
                <a:t>Ý </a:t>
              </a:r>
              <a:r>
                <a:rPr lang="en-US" b="1" kern="0" dirty="0" err="1">
                  <a:solidFill>
                    <a:srgbClr val="FF0000"/>
                  </a:solidFill>
                  <a:latin typeface="Times New Roman" panose="02020603050405020304" pitchFamily="18" charset="0"/>
                  <a:cs typeface="Times New Roman" panose="02020603050405020304" pitchFamily="18" charset="0"/>
                </a:rPr>
                <a:t>kiến</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chung</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của</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cả</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nhóm</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về</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chủ</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đề</a:t>
              </a:r>
              <a:endParaRPr lang="en-US" b="1" kern="0" dirty="0">
                <a:solidFill>
                  <a:srgbClr val="FF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a:solidFill>
                      <a:srgbClr val="0C441B"/>
                    </a:solidFill>
                    <a:cs typeface="Times New Roman" panose="02020603050405020304" pitchFamily="18" charset="0"/>
                  </a:rPr>
                  <a:t>Viết</a:t>
                </a:r>
                <a:r>
                  <a:rPr kumimoji="0" lang="en-US" altLang="en-US" sz="1800" kern="0">
                    <a:solidFill>
                      <a:srgbClr val="DDDDDD"/>
                    </a:solidFill>
                    <a:cs typeface="Times New Roman" panose="02020603050405020304" pitchFamily="18" charset="0"/>
                  </a:rPr>
                  <a:t> </a:t>
                </a:r>
                <a:r>
                  <a:rPr kumimoji="0" lang="en-US" altLang="en-US" sz="1800" kern="0">
                    <a:solidFill>
                      <a:srgbClr val="0C441B"/>
                    </a:solidFill>
                    <a:cs typeface="Times New Roman" panose="02020603050405020304" pitchFamily="18" charset="0"/>
                  </a:rPr>
                  <a:t>ý kiến cá nhân</a:t>
                </a:r>
              </a:p>
            </p:txBody>
          </p:sp>
          <p:sp>
            <p:nvSpPr>
              <p:cNvPr id="9" name="Line 6">
                <a:extLst>
                  <a:ext uri="{FF2B5EF4-FFF2-40B4-BE49-F238E27FC236}">
                    <a16:creationId xmlns:a16="http://schemas.microsoft.com/office/drawing/2014/main"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0" name="Line 7">
                <a:extLst>
                  <a:ext uri="{FF2B5EF4-FFF2-40B4-BE49-F238E27FC236}">
                    <a16:creationId xmlns:a16="http://schemas.microsoft.com/office/drawing/2014/main"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1" name="Line 8">
                <a:extLst>
                  <a:ext uri="{FF2B5EF4-FFF2-40B4-BE49-F238E27FC236}">
                    <a16:creationId xmlns:a16="http://schemas.microsoft.com/office/drawing/2014/main"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2" name="Line 9">
                <a:extLst>
                  <a:ext uri="{FF2B5EF4-FFF2-40B4-BE49-F238E27FC236}">
                    <a16:creationId xmlns:a16="http://schemas.microsoft.com/office/drawing/2014/main"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3" name="Oval 10">
                <a:extLst>
                  <a:ext uri="{FF2B5EF4-FFF2-40B4-BE49-F238E27FC236}">
                    <a16:creationId xmlns:a16="http://schemas.microsoft.com/office/drawing/2014/main"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cs typeface="Times New Roman" panose="02020603050405020304" pitchFamily="18" charset="0"/>
                  </a:rPr>
                  <a:t>1</a:t>
                </a:r>
              </a:p>
            </p:txBody>
          </p:sp>
          <p:sp>
            <p:nvSpPr>
              <p:cNvPr id="14" name="Oval 11">
                <a:extLst>
                  <a:ext uri="{FF2B5EF4-FFF2-40B4-BE49-F238E27FC236}">
                    <a16:creationId xmlns:a16="http://schemas.microsoft.com/office/drawing/2014/main"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cs typeface="Times New Roman" panose="02020603050405020304" pitchFamily="18" charset="0"/>
                  </a:rPr>
                  <a:t>3</a:t>
                </a:r>
              </a:p>
            </p:txBody>
          </p:sp>
          <p:sp>
            <p:nvSpPr>
              <p:cNvPr id="15" name="Oval 12">
                <a:extLst>
                  <a:ext uri="{FF2B5EF4-FFF2-40B4-BE49-F238E27FC236}">
                    <a16:creationId xmlns:a16="http://schemas.microsoft.com/office/drawing/2014/main"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a:solidFill>
                      <a:srgbClr val="DDDDDD"/>
                    </a:solidFill>
                    <a:cs typeface="Times New Roman" panose="02020603050405020304" pitchFamily="18" charset="0"/>
                  </a:rPr>
                  <a:t>4</a:t>
                </a:r>
              </a:p>
            </p:txBody>
          </p:sp>
          <p:sp>
            <p:nvSpPr>
              <p:cNvPr id="16" name="Oval 13">
                <a:extLst>
                  <a:ext uri="{FF2B5EF4-FFF2-40B4-BE49-F238E27FC236}">
                    <a16:creationId xmlns:a16="http://schemas.microsoft.com/office/drawing/2014/main"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cs typeface="Times New Roman" panose="02020603050405020304" pitchFamily="18" charset="0"/>
                  </a:rPr>
                  <a:t>2</a:t>
                </a:r>
              </a:p>
            </p:txBody>
          </p:sp>
          <p:sp>
            <p:nvSpPr>
              <p:cNvPr id="17" name="Text Box 14">
                <a:extLst>
                  <a:ext uri="{FF2B5EF4-FFF2-40B4-BE49-F238E27FC236}">
                    <a16:creationId xmlns:a16="http://schemas.microsoft.com/office/drawing/2014/main"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cs typeface="Times New Roman" panose="02020603050405020304" pitchFamily="18" charset="0"/>
                  </a:rPr>
                  <a:t>Viết</a:t>
                </a:r>
                <a:r>
                  <a:rPr kumimoji="0" lang="en-US" altLang="en-US" sz="1800" kern="0" dirty="0">
                    <a:solidFill>
                      <a:srgbClr val="DDDDDD"/>
                    </a:solidFill>
                    <a:cs typeface="Times New Roman" panose="02020603050405020304" pitchFamily="18" charset="0"/>
                  </a:rPr>
                  <a:t> </a:t>
                </a:r>
                <a:r>
                  <a:rPr kumimoji="0" lang="en-US" altLang="en-US" sz="1800" kern="0" dirty="0">
                    <a:solidFill>
                      <a:srgbClr val="0C441B"/>
                    </a:solidFill>
                    <a:cs typeface="Times New Roman" panose="02020603050405020304" pitchFamily="18" charset="0"/>
                  </a:rPr>
                  <a:t>ý </a:t>
                </a:r>
                <a:r>
                  <a:rPr kumimoji="0" lang="en-US" altLang="en-US" sz="1800" kern="0" dirty="0" err="1">
                    <a:solidFill>
                      <a:srgbClr val="0C441B"/>
                    </a:solidFill>
                    <a:cs typeface="Times New Roman" panose="02020603050405020304" pitchFamily="18" charset="0"/>
                  </a:rPr>
                  <a:t>kiến</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cá</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nhân</a:t>
                </a:r>
                <a:endParaRPr kumimoji="0" lang="en-US" altLang="en-US" sz="1800" kern="0" dirty="0">
                  <a:solidFill>
                    <a:srgbClr val="0C441B"/>
                  </a:solidFill>
                  <a:cs typeface="Times New Roman" panose="02020603050405020304" pitchFamily="18" charset="0"/>
                </a:endParaRPr>
              </a:p>
            </p:txBody>
          </p:sp>
          <p:sp>
            <p:nvSpPr>
              <p:cNvPr id="18" name="Text Box 15">
                <a:extLst>
                  <a:ext uri="{FF2B5EF4-FFF2-40B4-BE49-F238E27FC236}">
                    <a16:creationId xmlns:a16="http://schemas.microsoft.com/office/drawing/2014/main"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cs typeface="Times New Roman" panose="02020603050405020304" pitchFamily="18" charset="0"/>
                  </a:rPr>
                  <a:t>Viết</a:t>
                </a:r>
                <a:r>
                  <a:rPr kumimoji="0" lang="en-US" altLang="en-US" sz="1800" kern="0" dirty="0">
                    <a:solidFill>
                      <a:srgbClr val="DDDDDD"/>
                    </a:solidFill>
                    <a:cs typeface="Times New Roman" panose="02020603050405020304" pitchFamily="18" charset="0"/>
                  </a:rPr>
                  <a:t> </a:t>
                </a:r>
                <a:r>
                  <a:rPr kumimoji="0" lang="en-US" altLang="en-US" sz="1800" kern="0" dirty="0">
                    <a:solidFill>
                      <a:srgbClr val="0C441B"/>
                    </a:solidFill>
                    <a:cs typeface="Times New Roman" panose="02020603050405020304" pitchFamily="18" charset="0"/>
                  </a:rPr>
                  <a:t>ý </a:t>
                </a:r>
                <a:r>
                  <a:rPr kumimoji="0" lang="en-US" altLang="en-US" sz="1800" kern="0" dirty="0" err="1">
                    <a:solidFill>
                      <a:srgbClr val="0C441B"/>
                    </a:solidFill>
                    <a:cs typeface="Times New Roman" panose="02020603050405020304" pitchFamily="18" charset="0"/>
                  </a:rPr>
                  <a:t>kiến</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cá</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nhân</a:t>
                </a:r>
                <a:endParaRPr kumimoji="0" lang="en-US" altLang="en-US" sz="1800" kern="0" dirty="0">
                  <a:solidFill>
                    <a:srgbClr val="0C441B"/>
                  </a:solidFill>
                  <a:cs typeface="Times New Roman" panose="02020603050405020304" pitchFamily="18" charset="0"/>
                </a:endParaRPr>
              </a:p>
            </p:txBody>
          </p:sp>
          <p:sp>
            <p:nvSpPr>
              <p:cNvPr id="19" name="Text Box 16">
                <a:extLst>
                  <a:ext uri="{FF2B5EF4-FFF2-40B4-BE49-F238E27FC236}">
                    <a16:creationId xmlns:a16="http://schemas.microsoft.com/office/drawing/2014/main"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cs typeface="Times New Roman" panose="02020603050405020304" pitchFamily="18" charset="0"/>
                  </a:rPr>
                  <a:t>Viết</a:t>
                </a:r>
                <a:r>
                  <a:rPr kumimoji="0" lang="en-US" altLang="en-US" sz="1800" kern="0" dirty="0">
                    <a:solidFill>
                      <a:srgbClr val="DDDDDD"/>
                    </a:solidFill>
                    <a:cs typeface="Times New Roman" panose="02020603050405020304" pitchFamily="18" charset="0"/>
                  </a:rPr>
                  <a:t> </a:t>
                </a:r>
                <a:r>
                  <a:rPr kumimoji="0" lang="en-US" altLang="en-US" sz="1800" kern="0" dirty="0">
                    <a:solidFill>
                      <a:srgbClr val="0C441B"/>
                    </a:solidFill>
                    <a:cs typeface="Times New Roman" panose="02020603050405020304" pitchFamily="18" charset="0"/>
                  </a:rPr>
                  <a:t>ý </a:t>
                </a:r>
                <a:r>
                  <a:rPr kumimoji="0" lang="en-US" altLang="en-US" sz="1800" kern="0" dirty="0" err="1">
                    <a:solidFill>
                      <a:srgbClr val="0C441B"/>
                    </a:solidFill>
                    <a:cs typeface="Times New Roman" panose="02020603050405020304" pitchFamily="18" charset="0"/>
                  </a:rPr>
                  <a:t>kiến</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cá</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nhân</a:t>
                </a:r>
                <a:endParaRPr kumimoji="0" lang="en-US" altLang="en-US" sz="1800" kern="0" dirty="0">
                  <a:solidFill>
                    <a:srgbClr val="0C441B"/>
                  </a:solidFill>
                  <a:cs typeface="Times New Roman" panose="02020603050405020304" pitchFamily="18" charset="0"/>
                </a:endParaRPr>
              </a:p>
            </p:txBody>
          </p:sp>
          <p:sp>
            <p:nvSpPr>
              <p:cNvPr id="20" name="Rectangle 17">
                <a:extLst>
                  <a:ext uri="{FF2B5EF4-FFF2-40B4-BE49-F238E27FC236}">
                    <a16:creationId xmlns:a16="http://schemas.microsoft.com/office/drawing/2014/main" id="{A50266D4-A982-F8A3-E185-F58BBD131AF8}"/>
                  </a:ext>
                </a:extLst>
              </p:cNvPr>
              <p:cNvSpPr>
                <a:spLocks noChangeArrowheads="1"/>
              </p:cNvSpPr>
              <p:nvPr/>
            </p:nvSpPr>
            <p:spPr bwMode="auto">
              <a:xfrm>
                <a:off x="7704888" y="1384847"/>
                <a:ext cx="48187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3600" kern="0" dirty="0" err="1">
                    <a:solidFill>
                      <a:srgbClr val="FF0000"/>
                    </a:solidFill>
                    <a:cs typeface="Times New Roman" panose="02020603050405020304" pitchFamily="18" charset="0"/>
                  </a:rPr>
                  <a:t>Kĩ</a:t>
                </a:r>
                <a:r>
                  <a:rPr kumimoji="0" lang="en-US" altLang="en-US" sz="3600" kern="0" dirty="0">
                    <a:solidFill>
                      <a:srgbClr val="FF0000"/>
                    </a:solidFill>
                    <a:cs typeface="Times New Roman" panose="02020603050405020304" pitchFamily="18" charset="0"/>
                  </a:rPr>
                  <a:t> </a:t>
                </a:r>
                <a:r>
                  <a:rPr kumimoji="0" lang="en-US" altLang="en-US" sz="3600" kern="0" dirty="0" err="1">
                    <a:solidFill>
                      <a:srgbClr val="FF0000"/>
                    </a:solidFill>
                    <a:cs typeface="Times New Roman" panose="02020603050405020304" pitchFamily="18" charset="0"/>
                  </a:rPr>
                  <a:t>thuật</a:t>
                </a:r>
                <a:r>
                  <a:rPr kumimoji="0" lang="en-US" altLang="en-US" sz="3600" kern="0" dirty="0">
                    <a:solidFill>
                      <a:srgbClr val="FF0000"/>
                    </a:solidFill>
                    <a:cs typeface="Times New Roman" panose="02020603050405020304" pitchFamily="18" charset="0"/>
                  </a:rPr>
                  <a:t> </a:t>
                </a:r>
                <a:r>
                  <a:rPr kumimoji="0" lang="nl-NL" altLang="en-US" sz="3600" b="1" kern="0" dirty="0">
                    <a:solidFill>
                      <a:srgbClr val="FF0000"/>
                    </a:solidFill>
                    <a:cs typeface="Times New Roman" panose="02020603050405020304" pitchFamily="18" charset="0"/>
                  </a:rPr>
                  <a:t>“Khăn trải bàn”</a:t>
                </a:r>
                <a:r>
                  <a:rPr kumimoji="0" lang="nl-NL" altLang="en-US" sz="3600" kern="0" dirty="0">
                    <a:solidFill>
                      <a:srgbClr val="FF0000"/>
                    </a:solidFill>
                    <a:cs typeface="Times New Roman" panose="02020603050405020304" pitchFamily="18" charset="0"/>
                  </a:rPr>
                  <a:t> </a:t>
                </a:r>
                <a:endParaRPr kumimoji="0" lang="en-US" altLang="en-US" sz="3600" kern="0" dirty="0">
                  <a:solidFill>
                    <a:srgbClr val="FF0000"/>
                  </a:solidFill>
                  <a:cs typeface="Times New Roman" panose="02020603050405020304" pitchFamily="18" charset="0"/>
                </a:endParaRPr>
              </a:p>
            </p:txBody>
          </p:sp>
        </p:grpSp>
      </p:grpSp>
      <p:sp>
        <p:nvSpPr>
          <p:cNvPr id="24" name="TextBox 23">
            <a:extLst>
              <a:ext uri="{FF2B5EF4-FFF2-40B4-BE49-F238E27FC236}">
                <a16:creationId xmlns:a16="http://schemas.microsoft.com/office/drawing/2014/main" id="{4212C58D-F70A-2834-750A-21A2D5B8E826}"/>
              </a:ext>
            </a:extLst>
          </p:cNvPr>
          <p:cNvSpPr txBox="1"/>
          <p:nvPr/>
        </p:nvSpPr>
        <p:spPr>
          <a:xfrm>
            <a:off x="4414557" y="1067981"/>
            <a:ext cx="7592563" cy="5652830"/>
          </a:xfrm>
          <a:prstGeom prst="rect">
            <a:avLst/>
          </a:prstGeom>
          <a:noFill/>
        </p:spPr>
        <p:txBody>
          <a:bodyPr wrap="square">
            <a:spAutoFit/>
          </a:bodyPr>
          <a:lstStyle/>
          <a:p>
            <a:pPr algn="just"/>
            <a:r>
              <a:rPr lang="vi-VN" sz="2800" b="0" i="0" dirty="0">
                <a:solidFill>
                  <a:srgbClr val="FF0000"/>
                </a:solidFill>
                <a:effectLst/>
                <a:latin typeface="Times New Roman" panose="02020603050405020304" pitchFamily="18" charset="0"/>
                <a:cs typeface="Times New Roman" panose="02020603050405020304" pitchFamily="18" charset="0"/>
              </a:rPr>
              <a:t>Em hãy đọc </a:t>
            </a:r>
            <a:r>
              <a:rPr lang="en-US" sz="2800" b="0" i="0" dirty="0" err="1">
                <a:solidFill>
                  <a:srgbClr val="FF0000"/>
                </a:solidFill>
                <a:effectLst/>
                <a:latin typeface="Times New Roman" panose="02020603050405020304" pitchFamily="18" charset="0"/>
                <a:cs typeface="Times New Roman" panose="02020603050405020304" pitchFamily="18" charset="0"/>
              </a:rPr>
              <a:t>trường</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hợp</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và trả lời câu hỏi:</a:t>
            </a:r>
          </a:p>
          <a:p>
            <a:pPr algn="just">
              <a:spcAft>
                <a:spcPts val="800"/>
              </a:spcAft>
            </a:pP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ưu</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tuyển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b) Theo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5" name="Picture 24">
            <a:extLst>
              <a:ext uri="{FF2B5EF4-FFF2-40B4-BE49-F238E27FC236}">
                <a16:creationId xmlns:a16="http://schemas.microsoft.com/office/drawing/2014/main" id="{E8665B78-CB51-E337-B2C8-675D58C30F84}"/>
              </a:ext>
            </a:extLst>
          </p:cNvPr>
          <p:cNvPicPr>
            <a:picLocks noChangeAspect="1"/>
          </p:cNvPicPr>
          <p:nvPr/>
        </p:nvPicPr>
        <p:blipFill>
          <a:blip r:embed="rId4"/>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69630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26A902E5-673D-FEA3-FDC0-B32A1FAD2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019" y="-28422"/>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19249D46-E0A5-D53B-AFB2-8FDA3574A5F2}"/>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22" name="Group 21">
            <a:extLst>
              <a:ext uri="{FF2B5EF4-FFF2-40B4-BE49-F238E27FC236}">
                <a16:creationId xmlns:a16="http://schemas.microsoft.com/office/drawing/2014/main"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6" name="Rectangle 4">
              <a:extLst>
                <a:ext uri="{FF2B5EF4-FFF2-40B4-BE49-F238E27FC236}">
                  <a16:creationId xmlns:a16="http://schemas.microsoft.com/office/drawing/2014/main"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 name="Group 6">
              <a:extLst>
                <a:ext uri="{FF2B5EF4-FFF2-40B4-BE49-F238E27FC236}">
                  <a16:creationId xmlns:a16="http://schemas.microsoft.com/office/drawing/2014/main"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9" name="Line 6">
                <a:extLst>
                  <a:ext uri="{FF2B5EF4-FFF2-40B4-BE49-F238E27FC236}">
                    <a16:creationId xmlns:a16="http://schemas.microsoft.com/office/drawing/2014/main"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0" name="Line 7">
                <a:extLst>
                  <a:ext uri="{FF2B5EF4-FFF2-40B4-BE49-F238E27FC236}">
                    <a16:creationId xmlns:a16="http://schemas.microsoft.com/office/drawing/2014/main"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1" name="Line 8">
                <a:extLst>
                  <a:ext uri="{FF2B5EF4-FFF2-40B4-BE49-F238E27FC236}">
                    <a16:creationId xmlns:a16="http://schemas.microsoft.com/office/drawing/2014/main"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2" name="Line 9">
                <a:extLst>
                  <a:ext uri="{FF2B5EF4-FFF2-40B4-BE49-F238E27FC236}">
                    <a16:creationId xmlns:a16="http://schemas.microsoft.com/office/drawing/2014/main"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3" name="Oval 10">
                <a:extLst>
                  <a:ext uri="{FF2B5EF4-FFF2-40B4-BE49-F238E27FC236}">
                    <a16:creationId xmlns:a16="http://schemas.microsoft.com/office/drawing/2014/main"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14" name="Oval 11">
                <a:extLst>
                  <a:ext uri="{FF2B5EF4-FFF2-40B4-BE49-F238E27FC236}">
                    <a16:creationId xmlns:a16="http://schemas.microsoft.com/office/drawing/2014/main"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15" name="Oval 12">
                <a:extLst>
                  <a:ext uri="{FF2B5EF4-FFF2-40B4-BE49-F238E27FC236}">
                    <a16:creationId xmlns:a16="http://schemas.microsoft.com/office/drawing/2014/main"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16" name="Oval 13">
                <a:extLst>
                  <a:ext uri="{FF2B5EF4-FFF2-40B4-BE49-F238E27FC236}">
                    <a16:creationId xmlns:a16="http://schemas.microsoft.com/office/drawing/2014/main"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17" name="Text Box 14">
                <a:extLst>
                  <a:ext uri="{FF2B5EF4-FFF2-40B4-BE49-F238E27FC236}">
                    <a16:creationId xmlns:a16="http://schemas.microsoft.com/office/drawing/2014/main"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18" name="Text Box 15">
                <a:extLst>
                  <a:ext uri="{FF2B5EF4-FFF2-40B4-BE49-F238E27FC236}">
                    <a16:creationId xmlns:a16="http://schemas.microsoft.com/office/drawing/2014/main"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19" name="Text Box 16">
                <a:extLst>
                  <a:ext uri="{FF2B5EF4-FFF2-40B4-BE49-F238E27FC236}">
                    <a16:creationId xmlns:a16="http://schemas.microsoft.com/office/drawing/2014/main"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20" name="Rectangle 17">
                <a:extLst>
                  <a:ext uri="{FF2B5EF4-FFF2-40B4-BE49-F238E27FC236}">
                    <a16:creationId xmlns:a16="http://schemas.microsoft.com/office/drawing/2014/main" id="{A50266D4-A982-F8A3-E185-F58BBD131AF8}"/>
                  </a:ext>
                </a:extLst>
              </p:cNvPr>
              <p:cNvSpPr>
                <a:spLocks noChangeArrowheads="1"/>
              </p:cNvSpPr>
              <p:nvPr/>
            </p:nvSpPr>
            <p:spPr bwMode="auto">
              <a:xfrm>
                <a:off x="7704888" y="1384847"/>
                <a:ext cx="48187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sp>
        <p:nvSpPr>
          <p:cNvPr id="24" name="TextBox 23">
            <a:extLst>
              <a:ext uri="{FF2B5EF4-FFF2-40B4-BE49-F238E27FC236}">
                <a16:creationId xmlns:a16="http://schemas.microsoft.com/office/drawing/2014/main" id="{4212C58D-F70A-2834-750A-21A2D5B8E826}"/>
              </a:ext>
            </a:extLst>
          </p:cNvPr>
          <p:cNvSpPr txBox="1"/>
          <p:nvPr/>
        </p:nvSpPr>
        <p:spPr>
          <a:xfrm>
            <a:off x="4414558" y="1067981"/>
            <a:ext cx="7397678" cy="4832092"/>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a) Việc làm của anh M đã tạo ra sản phẩm:</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Tạo ra việc làm, thu nhập cho người dân quê mình.</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Giúp cho đời sống mọi người được nâng cao.</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b) Lao động là hoạt động có mục đích của con người, nhằm tạo ra của cải vật chất và tinh thần cho xã hội. Lao động tạo thu nhập cho con người; quyết định sự tồn tại và phát triển của xã hội.</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8665B78-CB51-E337-B2C8-675D58C30F84}"/>
              </a:ext>
            </a:extLst>
          </p:cNvPr>
          <p:cNvPicPr>
            <a:picLocks noChangeAspect="1"/>
          </p:cNvPicPr>
          <p:nvPr/>
        </p:nvPicPr>
        <p:blipFill>
          <a:blip r:embed="rId3"/>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186161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974361" y="1514925"/>
            <a:ext cx="9819818" cy="4973156"/>
          </a:xfrm>
          <a:prstGeom prst="rect">
            <a:avLst/>
          </a:prstGeom>
          <a:noFill/>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 Khái niệm:</a:t>
            </a:r>
            <a:endParaRPr lang="en-US" sz="2400" dirty="0">
              <a:solidFill>
                <a:srgbClr val="FF0000"/>
              </a:solidFill>
              <a:latin typeface="Times New Roman" panose="02020603050405020304" pitchFamily="18" charset="0"/>
              <a:cs typeface="Times New Roman" panose="02020603050405020304" pitchFamily="18" charset="0"/>
            </a:endParaRPr>
          </a:p>
          <a:p>
            <a:r>
              <a:rPr lang="vi-VN"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Lao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nhắm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hội</a:t>
            </a:r>
            <a:r>
              <a:rPr lang="en-US" sz="2400" dirty="0">
                <a:solidFill>
                  <a:srgbClr val="FF0000"/>
                </a:solidFill>
                <a:latin typeface="Times New Roman" panose="02020603050405020304" pitchFamily="18" charset="0"/>
                <a:cs typeface="Times New Roman" panose="02020603050405020304" pitchFamily="18" charset="0"/>
              </a:rPr>
              <a:t>.</a:t>
            </a:r>
          </a:p>
          <a:p>
            <a:r>
              <a:rPr lang="vi-VN" sz="2400" b="1" dirty="0">
                <a:solidFill>
                  <a:srgbClr val="0033CC"/>
                </a:solidFill>
                <a:latin typeface="Times New Roman" panose="02020603050405020304" pitchFamily="18" charset="0"/>
                <a:cs typeface="Times New Roman" panose="02020603050405020304" pitchFamily="18" charset="0"/>
              </a:rPr>
              <a:t>+</a:t>
            </a:r>
            <a:r>
              <a:rPr lang="nl-NL" sz="2400" b="1" dirty="0">
                <a:solidFill>
                  <a:srgbClr val="0033CC"/>
                </a:solidFill>
                <a:latin typeface="Times New Roman" panose="02020603050405020304" pitchFamily="18" charset="0"/>
                <a:cs typeface="Times New Roman" panose="02020603050405020304" pitchFamily="18" charset="0"/>
              </a:rPr>
              <a:t>Vai trò của lao động:</a:t>
            </a:r>
            <a:endParaRPr lang="en-US" sz="2400" dirty="0">
              <a:solidFill>
                <a:srgbClr val="0033CC"/>
              </a:solidFill>
              <a:latin typeface="Times New Roman" panose="02020603050405020304" pitchFamily="18" charset="0"/>
              <a:cs typeface="Times New Roman" panose="02020603050405020304" pitchFamily="18" charset="0"/>
            </a:endParaRPr>
          </a:p>
          <a:p>
            <a:pPr algn="just">
              <a:spcAft>
                <a:spcPts val="800"/>
              </a:spcAft>
            </a:pPr>
            <a:r>
              <a:rPr lang="nl-NL"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Lao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ấm</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no,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Lao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khoẻ</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p>
          <a:p>
            <a:pPr indent="228600" algn="just">
              <a:spcAft>
                <a:spcPts val="300"/>
              </a:spcAft>
            </a:pP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Lao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Lao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800"/>
              </a:spcAf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b) Lao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Lao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tồn</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5"/>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378004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3"/>
          <a:stretch>
            <a:fillRect/>
          </a:stretch>
        </p:blipFill>
        <p:spPr>
          <a:xfrm>
            <a:off x="1931831" y="383548"/>
            <a:ext cx="8657137" cy="6635168"/>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2725599" y="1274276"/>
            <a:ext cx="6960002"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2. </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P</a:t>
            </a:r>
            <a:r>
              <a:rPr kumimoji="0" lang="vi-VN"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háp luật về quyền</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a:t>
            </a:r>
            <a:r>
              <a:rPr kumimoji="0" lang="vi-VN"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nghĩa vụ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lao</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động</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dân</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và</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lao</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động</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chưa</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thành</a:t>
            </a:r>
            <a:r>
              <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a:solidFill>
                  <a:srgbClr val="C00000"/>
                </a:solidFill>
                <a:effectLst/>
                <a:uLnTx/>
                <a:uFillTx/>
                <a:latin typeface="Times New Roman" panose="02020603050405020304" pitchFamily="18" charset="0"/>
                <a:cs typeface="Times New Roman" panose="02020603050405020304" pitchFamily="18" charset="0"/>
              </a:rPr>
              <a:t>niên</a:t>
            </a:r>
            <a:endParaRPr kumimoji="0" lang="en-US" sz="4800" b="1" i="0" u="none" strike="noStrike" kern="0" cap="none" spc="0" normalizeH="0" baseline="0" noProof="0" dirty="0">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632" y="414937"/>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5"/>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555" y="1044361"/>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7"/>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2720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ECB6DC-370C-6E51-6102-DC0E88D2355C}"/>
              </a:ext>
            </a:extLst>
          </p:cNvPr>
          <p:cNvSpPr txBox="1"/>
          <p:nvPr/>
        </p:nvSpPr>
        <p:spPr>
          <a:xfrm>
            <a:off x="0" y="0"/>
            <a:ext cx="10264515" cy="523220"/>
          </a:xfrm>
          <a:prstGeom prst="rect">
            <a:avLst/>
          </a:prstGeom>
          <a:noFill/>
        </p:spPr>
        <p:txBody>
          <a:bodyPr wrap="square">
            <a:spAutoFit/>
          </a:bodyPr>
          <a:lstStyle/>
          <a:p>
            <a:pPr algn="just"/>
            <a:r>
              <a:rPr lang="vi-VN" sz="2800" b="1" i="0" dirty="0">
                <a:solidFill>
                  <a:srgbClr val="0033CC"/>
                </a:solidFill>
                <a:effectLst/>
                <a:latin typeface="+mj-lt"/>
              </a:rPr>
              <a:t>Em hãy đọc các thông tin, trường hợp và trả lời câu hỏi:</a:t>
            </a:r>
          </a:p>
        </p:txBody>
      </p:sp>
      <p:sp>
        <p:nvSpPr>
          <p:cNvPr id="3" name="TextBox 2">
            <a:extLst>
              <a:ext uri="{FF2B5EF4-FFF2-40B4-BE49-F238E27FC236}">
                <a16:creationId xmlns:a16="http://schemas.microsoft.com/office/drawing/2014/main" id="{29AAC4FF-45F1-E29E-ED83-94A9920EDF67}"/>
              </a:ext>
            </a:extLst>
          </p:cNvPr>
          <p:cNvSpPr txBox="1"/>
          <p:nvPr/>
        </p:nvSpPr>
        <p:spPr>
          <a:xfrm>
            <a:off x="226247" y="523220"/>
            <a:ext cx="8448705" cy="6412012"/>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algn="just">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2013</a:t>
            </a:r>
          </a:p>
          <a:p>
            <a:pPr algn="just">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cưỡng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26" name="Picture 2" descr="Sách Bộ Luật Lao Động 2020">
            <a:extLst>
              <a:ext uri="{FF2B5EF4-FFF2-40B4-BE49-F238E27FC236}">
                <a16:creationId xmlns:a16="http://schemas.microsoft.com/office/drawing/2014/main" id="{78617BC0-1B3C-9BE6-FF66-F2C79805E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889" y="3429000"/>
            <a:ext cx="305691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0CEB9C-45D5-813B-2E83-40D9C64A4E1D}"/>
              </a:ext>
            </a:extLst>
          </p:cNvPr>
          <p:cNvPicPr>
            <a:picLocks noChangeAspect="1"/>
          </p:cNvPicPr>
          <p:nvPr/>
        </p:nvPicPr>
        <p:blipFill>
          <a:blip r:embed="rId3"/>
          <a:stretch>
            <a:fillRect/>
          </a:stretch>
        </p:blipFill>
        <p:spPr>
          <a:xfrm>
            <a:off x="8901200" y="-1"/>
            <a:ext cx="3268600" cy="3223647"/>
          </a:xfrm>
          <a:prstGeom prst="rect">
            <a:avLst/>
          </a:prstGeom>
        </p:spPr>
      </p:pic>
    </p:spTree>
    <p:extLst>
      <p:ext uri="{BB962C8B-B14F-4D97-AF65-F5344CB8AC3E}">
        <p14:creationId xmlns:p14="http://schemas.microsoft.com/office/powerpoint/2010/main" val="423251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E8B78-4287-282B-B5AD-B75A54D71D50}"/>
              </a:ext>
            </a:extLst>
          </p:cNvPr>
          <p:cNvSpPr txBox="1"/>
          <p:nvPr/>
        </p:nvSpPr>
        <p:spPr>
          <a:xfrm>
            <a:off x="1924159" y="1325853"/>
            <a:ext cx="9518756" cy="5098832"/>
          </a:xfrm>
          <a:prstGeom prst="rect">
            <a:avLst/>
          </a:prstGeom>
          <a:noFill/>
        </p:spPr>
        <p:txBody>
          <a:bodyPr wrap="square">
            <a:spAutoFit/>
          </a:bodyPr>
          <a:lstStyle/>
          <a:p>
            <a:pPr algn="just">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b="1" i="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b="1" i="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600"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ngơi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Khi K chia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ủng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con.</a:t>
            </a:r>
          </a:p>
          <a:p>
            <a:pPr algn="just">
              <a:spcAft>
                <a:spcPts val="80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Hằng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lướt</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nhở</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lẩn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2, K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Text Box 3">
            <a:extLst>
              <a:ext uri="{FF2B5EF4-FFF2-40B4-BE49-F238E27FC236}">
                <a16:creationId xmlns:a16="http://schemas.microsoft.com/office/drawing/2014/main"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1219170" fontAlgn="base">
              <a:spcBef>
                <a:spcPct val="0"/>
              </a:spcBef>
              <a:spcAft>
                <a:spcPct val="0"/>
              </a:spcAft>
              <a:defRPr/>
            </a:pPr>
            <a:r>
              <a:rPr lang="en-US" sz="4000" b="1" dirty="0">
                <a:solidFill>
                  <a:srgbClr val="0070C0"/>
                </a:solidFill>
                <a:latin typeface="Times New Roman"/>
              </a:rPr>
              <a:t>TRÒ CHƠI</a:t>
            </a:r>
          </a:p>
        </p:txBody>
      </p:sp>
      <p:sp>
        <p:nvSpPr>
          <p:cNvPr id="6" name="WordArt 8">
            <a:extLst>
              <a:ext uri="{FF2B5EF4-FFF2-40B4-BE49-F238E27FC236}">
                <a16:creationId xmlns:a16="http://schemas.microsoft.com/office/drawing/2014/main"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algn="ctr" defTabSz="1219170" fontAlgn="base">
              <a:spcBef>
                <a:spcPct val="0"/>
              </a:spcBef>
              <a:spcAft>
                <a:spcPct val="0"/>
              </a:spcAft>
            </a:pPr>
            <a:r>
              <a:rPr lang="en-US" sz="4400" kern="10" dirty="0">
                <a:ln w="9525">
                  <a:solidFill>
                    <a:srgbClr val="FF0000"/>
                  </a:solidFill>
                  <a:round/>
                  <a:headEnd/>
                  <a:tailEnd/>
                </a:ln>
                <a:solidFill>
                  <a:srgbClr val="FF0000"/>
                </a:solidFill>
                <a:latin typeface="Times New Roman"/>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id="{2D9498D9-2461-CD2A-5CA7-856D30FD7E0E}"/>
              </a:ext>
            </a:extLst>
          </p:cNvPr>
          <p:cNvPicPr>
            <a:picLocks noChangeAspect="1"/>
          </p:cNvPicPr>
          <p:nvPr/>
        </p:nvPicPr>
        <p:blipFill>
          <a:blip r:embed="rId2" cstate="print">
            <a:extLst>
              <a:ext uri="{28A0092B-C50C-407E-A947-70E740481C1C}">
                <a14:useLocalDpi xmlns:a14="http://schemas.microsoft.com/office/drawing/2010/main" val="0"/>
              </a:ext>
            </a:extLst>
          </a:blip>
          <a:srcRect l="28972" t="13930" r="15506" b="12637"/>
          <a:stretch>
            <a:fillRect/>
          </a:stretch>
        </p:blipFill>
        <p:spPr bwMode="auto">
          <a:xfrm>
            <a:off x="394664" y="268407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55B56B-6951-9D7A-0CA5-43CC82ED3B45}"/>
              </a:ext>
            </a:extLst>
          </p:cNvPr>
          <p:cNvSpPr/>
          <p:nvPr/>
        </p:nvSpPr>
        <p:spPr>
          <a:xfrm>
            <a:off x="1828800" y="653813"/>
            <a:ext cx="3613985"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TRƯỜNG HỢP</a:t>
            </a:r>
          </a:p>
        </p:txBody>
      </p:sp>
      <p:pic>
        <p:nvPicPr>
          <p:cNvPr id="2050" name="Picture 2" descr="Sách Bộ Luật Lao Động 2020">
            <a:extLst>
              <a:ext uri="{FF2B5EF4-FFF2-40B4-BE49-F238E27FC236}">
                <a16:creationId xmlns:a16="http://schemas.microsoft.com/office/drawing/2014/main" id="{99BB4D94-5C0C-C0CE-3C5C-467609D31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7" y="643480"/>
            <a:ext cx="1530445" cy="2040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Bộ Luật Lao Động Sửa Đổi Năm 2019">
            <a:extLst>
              <a:ext uri="{FF2B5EF4-FFF2-40B4-BE49-F238E27FC236}">
                <a16:creationId xmlns:a16="http://schemas.microsoft.com/office/drawing/2014/main" id="{9CFA6074-E46E-CBD2-6E9E-3F306E20C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831" y="20665"/>
            <a:ext cx="1498169" cy="126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2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E8B78-4287-282B-B5AD-B75A54D71D50}"/>
              </a:ext>
            </a:extLst>
          </p:cNvPr>
          <p:cNvSpPr txBox="1"/>
          <p:nvPr/>
        </p:nvSpPr>
        <p:spPr>
          <a:xfrm>
            <a:off x="2143344" y="2411833"/>
            <a:ext cx="8070128" cy="3046988"/>
          </a:xfrm>
          <a:prstGeom prst="rect">
            <a:avLst/>
          </a:prstGeom>
          <a:noFill/>
        </p:spPr>
        <p:txBody>
          <a:bodyPr wrap="square">
            <a:spAutoFit/>
          </a:bodyPr>
          <a:lstStyle/>
          <a:p>
            <a:pPr algn="just"/>
            <a:r>
              <a:rPr lang="vi-VN" sz="3200" b="1" i="0" dirty="0">
                <a:solidFill>
                  <a:srgbClr val="333333"/>
                </a:solidFill>
                <a:effectLst/>
                <a:latin typeface="Times New Roman" panose="02020603050405020304" pitchFamily="18" charset="0"/>
                <a:cs typeface="Times New Roman" panose="02020603050405020304" pitchFamily="18" charset="0"/>
              </a:rPr>
              <a:t>Trường hợp 1:</a:t>
            </a:r>
            <a:r>
              <a:rPr lang="vi-VN" sz="3200" b="0" i="0" dirty="0">
                <a:solidFill>
                  <a:srgbClr val="333333"/>
                </a:solidFill>
                <a:effectLst/>
                <a:latin typeface="Times New Roman" panose="02020603050405020304" pitchFamily="18" charset="0"/>
                <a:cs typeface="Times New Roman" panose="02020603050405020304" pitchFamily="18" charset="0"/>
              </a:rPr>
              <a:t> K đã thực hiện đúng quyền, nghĩa vụ lao động của mình theo quy định của pháp luật.</a:t>
            </a:r>
          </a:p>
          <a:p>
            <a:pPr algn="just"/>
            <a:r>
              <a:rPr lang="vi-VN" sz="3200" b="1" i="0" dirty="0">
                <a:solidFill>
                  <a:srgbClr val="333333"/>
                </a:solidFill>
                <a:effectLst/>
                <a:latin typeface="Times New Roman" panose="02020603050405020304" pitchFamily="18" charset="0"/>
                <a:cs typeface="Times New Roman" panose="02020603050405020304" pitchFamily="18" charset="0"/>
              </a:rPr>
              <a:t>Trường hợp 2:</a:t>
            </a:r>
            <a:r>
              <a:rPr lang="vi-VN" sz="3200" b="0" i="0" dirty="0">
                <a:solidFill>
                  <a:srgbClr val="333333"/>
                </a:solidFill>
                <a:effectLst/>
                <a:latin typeface="Times New Roman" panose="02020603050405020304" pitchFamily="18" charset="0"/>
                <a:cs typeface="Times New Roman" panose="02020603050405020304" pitchFamily="18" charset="0"/>
              </a:rPr>
              <a:t> M chưa thực hiện đùng quyền, nghĩa vụ lao động của mình, bởi vì đi làm vừa là quyền nhưng cũng là nghĩa vụ của công dân</a:t>
            </a:r>
          </a:p>
        </p:txBody>
      </p:sp>
      <p:sp>
        <p:nvSpPr>
          <p:cNvPr id="4" name="Text Box 3">
            <a:extLst>
              <a:ext uri="{FF2B5EF4-FFF2-40B4-BE49-F238E27FC236}">
                <a16:creationId xmlns:a16="http://schemas.microsoft.com/office/drawing/2014/main"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a:ea typeface="+mn-ea"/>
                <a:cs typeface="+mn-cs"/>
              </a:rPr>
              <a:t>TRÒ CHƠI</a:t>
            </a:r>
          </a:p>
        </p:txBody>
      </p:sp>
      <p:sp>
        <p:nvSpPr>
          <p:cNvPr id="6" name="WordArt 8">
            <a:extLst>
              <a:ext uri="{FF2B5EF4-FFF2-40B4-BE49-F238E27FC236}">
                <a16:creationId xmlns:a16="http://schemas.microsoft.com/office/drawing/2014/main"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id="{2D9498D9-2461-CD2A-5CA7-856D30FD7E0E}"/>
              </a:ext>
            </a:extLst>
          </p:cNvPr>
          <p:cNvPicPr>
            <a:picLocks noChangeAspect="1"/>
          </p:cNvPicPr>
          <p:nvPr/>
        </p:nvPicPr>
        <p:blipFill>
          <a:blip r:embed="rId2" cstate="print">
            <a:extLst>
              <a:ext uri="{28A0092B-C50C-407E-A947-70E740481C1C}">
                <a14:useLocalDpi xmlns:a14="http://schemas.microsoft.com/office/drawing/2010/main" val="0"/>
              </a:ext>
            </a:extLst>
          </a:blip>
          <a:srcRect l="28972" t="13930" r="15506" b="12637"/>
          <a:stretch>
            <a:fillRect/>
          </a:stretch>
        </p:blipFill>
        <p:spPr bwMode="auto">
          <a:xfrm>
            <a:off x="394664" y="268407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55B56B-6951-9D7A-0CA5-43CC82ED3B45}"/>
              </a:ext>
            </a:extLst>
          </p:cNvPr>
          <p:cNvSpPr/>
          <p:nvPr/>
        </p:nvSpPr>
        <p:spPr>
          <a:xfrm>
            <a:off x="1828800" y="676264"/>
            <a:ext cx="2684595"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TRẢ LỜI</a:t>
            </a:r>
          </a:p>
        </p:txBody>
      </p:sp>
      <p:pic>
        <p:nvPicPr>
          <p:cNvPr id="2050" name="Picture 2" descr="Sách Bộ Luật Lao Động 2020">
            <a:extLst>
              <a:ext uri="{FF2B5EF4-FFF2-40B4-BE49-F238E27FC236}">
                <a16:creationId xmlns:a16="http://schemas.microsoft.com/office/drawing/2014/main" id="{99BB4D94-5C0C-C0CE-3C5C-467609D31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7" y="643480"/>
            <a:ext cx="1530445" cy="2040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Bộ Luật Lao Động Sửa Đổi Năm 2019">
            <a:extLst>
              <a:ext uri="{FF2B5EF4-FFF2-40B4-BE49-F238E27FC236}">
                <a16:creationId xmlns:a16="http://schemas.microsoft.com/office/drawing/2014/main" id="{9CFA6074-E46E-CBD2-6E9E-3F306E20C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8341" y="20665"/>
            <a:ext cx="2043659" cy="26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7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003820" y="1518750"/>
            <a:ext cx="10193832" cy="4003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Lao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lựa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lựa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nhằm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nâng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hưởng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VC an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vệ</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đe</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doạ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4"/>
          <a:stretch>
            <a:fillRect/>
          </a:stretch>
        </p:blipFill>
        <p:spPr>
          <a:xfrm>
            <a:off x="10778969" y="-6351"/>
            <a:ext cx="1412682" cy="1048603"/>
          </a:xfrm>
          <a:prstGeom prst="rect">
            <a:avLst/>
          </a:prstGeom>
        </p:spPr>
      </p:pic>
      <p:pic>
        <p:nvPicPr>
          <p:cNvPr id="4" name="Picture 4" descr="Các số đếm từ 1 đến 5">
            <a:extLst>
              <a:ext uri="{FF2B5EF4-FFF2-40B4-BE49-F238E27FC236}">
                <a16:creationId xmlns:a16="http://schemas.microsoft.com/office/drawing/2014/main" id="{F46EC216-F781-040B-8876-B72A9CF4A9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060" y="222877"/>
            <a:ext cx="2327804" cy="16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6">
            <a:extLst>
              <a:ext uri="{FF2B5EF4-FFF2-40B4-BE49-F238E27FC236}">
                <a16:creationId xmlns:a16="http://schemas.microsoft.com/office/drawing/2014/main" id="{082A9E6D-B0BF-74D1-D38D-EA36219BD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519" y="-360264"/>
            <a:ext cx="9506087" cy="10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2653431" y="-81849"/>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ĐỌC THÔNG TIN </a:t>
            </a:r>
            <a:r>
              <a:rPr lang="vi-VN" altLang="en-US" sz="2800" b="1" dirty="0">
                <a:solidFill>
                  <a:srgbClr val="0070C0"/>
                </a:solidFill>
                <a:latin typeface="Times New Roman" panose="02020603050405020304" pitchFamily="18" charset="0"/>
                <a:cs typeface="Times New Roman" panose="02020603050405020304" pitchFamily="18" charset="0"/>
              </a:rPr>
              <a:t>VÀ TRẢ LỜI CÂU HỎI</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127872" y="579358"/>
            <a:ext cx="4257207" cy="6278642"/>
          </a:xfrm>
          <a:prstGeom prst="rect">
            <a:avLst/>
          </a:prstGeom>
          <a:ln w="38100">
            <a:solidFill>
              <a:schemeClr val="accent1"/>
            </a:solidFill>
          </a:ln>
        </p:spPr>
        <p:txBody>
          <a:bodyPr wrap="square">
            <a:spAutoFit/>
          </a:bodyPr>
          <a:lstStyle/>
          <a:p>
            <a:pPr algn="just"/>
            <a:r>
              <a:rPr lang="vi-VN" b="1" dirty="0">
                <a:solidFill>
                  <a:srgbClr val="333333"/>
                </a:solidFill>
                <a:latin typeface="Times New Roman" panose="02020603050405020304" pitchFamily="18" charset="0"/>
                <a:cs typeface="Times New Roman" panose="02020603050405020304" pitchFamily="18" charset="0"/>
              </a:rPr>
              <a:t>Bộ</a:t>
            </a:r>
            <a:r>
              <a:rPr lang="vi-VN" sz="2400" b="1" dirty="0">
                <a:solidFill>
                  <a:srgbClr val="333333"/>
                </a:solidFill>
                <a:latin typeface="Roboto" panose="02000000000000000000" pitchFamily="2" charset="0"/>
              </a:rPr>
              <a:t> </a:t>
            </a:r>
            <a:r>
              <a:rPr lang="vi-VN" b="1" dirty="0">
                <a:solidFill>
                  <a:srgbClr val="333333"/>
                </a:solidFill>
                <a:latin typeface="Times New Roman" panose="02020603050405020304" pitchFamily="18" charset="0"/>
                <a:cs typeface="Times New Roman" panose="02020603050405020304" pitchFamily="18" charset="0"/>
              </a:rPr>
              <a:t>luật Lao động năm 2019</a:t>
            </a:r>
            <a:endParaRPr lang="vi-VN" dirty="0">
              <a:solidFill>
                <a:srgbClr val="333333"/>
              </a:solidFill>
              <a:latin typeface="Times New Roman" panose="02020603050405020304" pitchFamily="18" charset="0"/>
              <a:cs typeface="Times New Roman" panose="02020603050405020304" pitchFamily="18" charset="0"/>
            </a:endParaRPr>
          </a:p>
          <a:p>
            <a:pPr algn="just"/>
            <a:r>
              <a:rPr lang="vi-VN" b="1" dirty="0">
                <a:solidFill>
                  <a:srgbClr val="333333"/>
                </a:solidFill>
                <a:latin typeface="Times New Roman" panose="02020603050405020304" pitchFamily="18" charset="0"/>
                <a:cs typeface="Times New Roman" panose="02020603050405020304" pitchFamily="18" charset="0"/>
              </a:rPr>
              <a:t>Điều 143.</a:t>
            </a:r>
            <a:r>
              <a:rPr lang="vi-VN" dirty="0">
                <a:solidFill>
                  <a:srgbClr val="333333"/>
                </a:solidFill>
                <a:latin typeface="Times New Roman" panose="02020603050405020304" pitchFamily="18" charset="0"/>
                <a:cs typeface="Times New Roman" panose="02020603050405020304" pitchFamily="18" charset="0"/>
              </a:rPr>
              <a:t> Lao động chưa thành niên (trích)</a:t>
            </a:r>
          </a:p>
          <a:p>
            <a:pPr algn="just"/>
            <a:r>
              <a:rPr lang="vi-VN" dirty="0">
                <a:solidFill>
                  <a:srgbClr val="333333"/>
                </a:solidFill>
                <a:latin typeface="Times New Roman" panose="02020603050405020304" pitchFamily="18" charset="0"/>
                <a:cs typeface="Times New Roman" panose="02020603050405020304" pitchFamily="18" charset="0"/>
              </a:rPr>
              <a:t>1. Lao động chưa thành niên là người lao động chưa đủ 18 tuổi.</a:t>
            </a:r>
          </a:p>
          <a:p>
            <a:pPr algn="just"/>
            <a:r>
              <a:rPr lang="vi-VN" b="1" dirty="0">
                <a:solidFill>
                  <a:srgbClr val="333333"/>
                </a:solidFill>
                <a:latin typeface="Times New Roman" panose="02020603050405020304" pitchFamily="18" charset="0"/>
                <a:cs typeface="Times New Roman" panose="02020603050405020304" pitchFamily="18" charset="0"/>
              </a:rPr>
              <a:t>Điều 144.</a:t>
            </a:r>
            <a:r>
              <a:rPr lang="vi-VN" dirty="0">
                <a:solidFill>
                  <a:srgbClr val="333333"/>
                </a:solidFill>
                <a:latin typeface="Times New Roman" panose="02020603050405020304" pitchFamily="18" charset="0"/>
                <a:cs typeface="Times New Roman" panose="02020603050405020304" pitchFamily="18" charset="0"/>
              </a:rPr>
              <a:t> Nguyên tắc sử dụng lao động chưa thành niên (trích)</a:t>
            </a:r>
          </a:p>
          <a:p>
            <a:pPr algn="just"/>
            <a:r>
              <a:rPr lang="vi-VN" dirty="0">
                <a:solidFill>
                  <a:srgbClr val="333333"/>
                </a:solidFill>
                <a:latin typeface="Times New Roman" panose="02020603050405020304" pitchFamily="18" charset="0"/>
                <a:cs typeface="Times New Roman" panose="02020603050405020304" pitchFamily="18" charset="0"/>
              </a:rPr>
              <a:t>1. Lao động chưa thành niên chỉ được làm công việc phù hợp với sức khoẻ để bảo đảm sự phát triển thể lực, trí lực, nhân cách.</a:t>
            </a:r>
          </a:p>
          <a:p>
            <a:pPr algn="just"/>
            <a:r>
              <a:rPr lang="vi-VN" dirty="0">
                <a:solidFill>
                  <a:srgbClr val="333333"/>
                </a:solidFill>
                <a:latin typeface="Times New Roman" panose="02020603050405020304" pitchFamily="18" charset="0"/>
                <a:cs typeface="Times New Roman" panose="02020603050405020304" pitchFamily="18" charset="0"/>
              </a:rPr>
              <a:t>2. Người sử dụng lao động khi sử dụng lao động chưa thành niên có trách nhiệm quan tâm chăm sóc người lao động về các mặt lao động, sức khoẻ, học tập trong quá trình lao động.</a:t>
            </a:r>
          </a:p>
          <a:p>
            <a:pPr algn="just"/>
            <a:r>
              <a:rPr lang="vi-VN" dirty="0">
                <a:solidFill>
                  <a:srgbClr val="333333"/>
                </a:solidFill>
                <a:latin typeface="Times New Roman" panose="02020603050405020304" pitchFamily="18" charset="0"/>
                <a:cs typeface="Times New Roman" panose="02020603050405020304" pitchFamily="18" charset="0"/>
              </a:rPr>
              <a:t>3. Khi sử dụng lao động chưa thành niên, người sử dụng lao động phải có sự đồng ý của cha, mẹ hoặc người giám hộ.</a:t>
            </a:r>
          </a:p>
          <a:p>
            <a:pPr algn="just"/>
            <a:r>
              <a:rPr lang="vi-VN" dirty="0">
                <a:solidFill>
                  <a:srgbClr val="333333"/>
                </a:solidFill>
                <a:latin typeface="Times New Roman" panose="02020603050405020304" pitchFamily="18" charset="0"/>
                <a:cs typeface="Times New Roman" panose="02020603050405020304" pitchFamily="18" charset="0"/>
              </a:rPr>
              <a:t>4. Người sử dụng lao động phải tạo cơ hội để lao động chưa thành niên được học văn hoá, giáo dục nghề nghiệp, đào tạo, bồi dưỡng, nâng cao trình độ kĩ năng nghề.</a:t>
            </a:r>
          </a:p>
          <a:p>
            <a:pPr algn="just"/>
            <a:endParaRPr lang="vi-VN" dirty="0">
              <a:solidFill>
                <a:srgbClr val="333333"/>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39F87B-1A9C-28A5-EFAF-8AB984AD1C64}"/>
              </a:ext>
            </a:extLst>
          </p:cNvPr>
          <p:cNvSpPr txBox="1"/>
          <p:nvPr/>
        </p:nvSpPr>
        <p:spPr>
          <a:xfrm>
            <a:off x="4736892" y="531755"/>
            <a:ext cx="7327236" cy="618630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146.</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Thời giờ làm việc của người chưa thành niên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Thời giờ làm việc của người chưa đủ 15 tuổi không được quá 04 giờ trong 01 ngày và 20 giờ trong 01 tuần; không được làm thêm giờ, làm việc vào ban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 Thời giờ làm việc của người từ đủ 15 tuổi đến chưa đủ 18 tuổi không được quá 08 giờ trong 01 ngày và 40 giờ trong 01 tuần.</a:t>
            </a:r>
            <a:endPar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147.</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Công việc và nơi làm việc cấm sử dụng người lao động từ đủ 15 tuổi đến chưa đủ 18 tuổi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Cấm sử dụng người lao động từ đủ 15 tuổi đến chưa đủ 18 tuổi làm các công việc sau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 Mang, vác, nâng các vật nặng vượt quá thể trạng của người chưa thành niên,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 Sản xuất, kinh doanh cồn, rượu, bia, thuốc lá, chất tác động đến tinh thần hoặc chất gây nghiện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 Sản xuất, sử dụng hoặc vận chuyển hoá chất, khí gas, chất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 Cấm sử dụng người lao động từ đủ 15 tuổi đến chưa đủ 18 tuổi làm việc ở các nơi sau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 Dưới nước, dưới lòng đất, trong hang động, trong đường hầm,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 Công trường xây dựng,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 Cơ sở giết mổ gia súc,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 Sòng bạc, quán bar, vũ trường, phòng hát karaoke, khách sạn, nhà nghỉ, cơ sở tắm hơi, cơ sở xoa bóp; điểm kinh doanh xổ số, dịch vụ trò chơi điện tử.</a:t>
            </a:r>
          </a:p>
        </p:txBody>
      </p:sp>
    </p:spTree>
    <p:extLst>
      <p:ext uri="{BB962C8B-B14F-4D97-AF65-F5344CB8AC3E}">
        <p14:creationId xmlns:p14="http://schemas.microsoft.com/office/powerpoint/2010/main" val="28945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27000"/>
                </a:lnSpc>
                <a:buFont typeface="Arial" panose="020B0604020202020204" pitchFamily="34" charset="0"/>
                <a:buNone/>
                <a:tabLst>
                  <a:tab pos="241300" algn="l"/>
                </a:tabLst>
                <a:defRPr/>
              </a:pPr>
              <a:r>
                <a:rPr lang="vi-VN"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KHỞI ĐỘNG</a:t>
              </a:r>
              <a:endParaRPr lang="en-US"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254575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5276710" y="-94447"/>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VÀ TRẢ LỜI CÂU HỎI</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127872" y="579358"/>
            <a:ext cx="4257207" cy="6278642"/>
          </a:xfrm>
          <a:prstGeom prst="rect">
            <a:avLst/>
          </a:prstGeom>
          <a:ln w="3810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Bộ</a:t>
            </a:r>
            <a:r>
              <a:rPr kumimoji="0" lang="vi-VN"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luật Lao động năm 2019</a:t>
            </a: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143.</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Lao động chưa thành niên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Lao động chưa thành niên là người lao động chưa đủ 18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144.</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Nguyên tắc sử dụng lao động chưa thành niên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Lao động chưa thành niên chỉ được làm công việc phù hợp với sức khoẻ để bảo đảm sự phát triển thể lực, trí lực, nhân cách.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 Người sử dụng lao động khi sử dụng lao động chưa thành niên có trách nhiệm quan tâm chăm sóc người lao động về các mặt lao động, sức khoẻ, học tập trong quá trình lao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3. Khi sử dụng lao động chưa thành niên, người sử dụng lao động phải có sự đồng ý của cha, mẹ hoặc người giám hộ.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4. Người sử dụng lao động phải tạo cơ hội để lao động chưa thành niên được học văn hoá, giáo dục nghề nghiệp, đào tạo, bồi dưỡng, nâng cao trình độ kĩ năng nghề…</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839F87B-1A9C-28A5-EFAF-8AB984AD1C64}"/>
              </a:ext>
            </a:extLst>
          </p:cNvPr>
          <p:cNvSpPr txBox="1"/>
          <p:nvPr/>
        </p:nvSpPr>
        <p:spPr>
          <a:xfrm>
            <a:off x="4736892" y="579358"/>
            <a:ext cx="7327236" cy="6186309"/>
          </a:xfrm>
          <a:prstGeom prst="rect">
            <a:avLst/>
          </a:prstGeom>
          <a:noFill/>
          <a:ln w="57150">
            <a:solidFill>
              <a:schemeClr val="accent1"/>
            </a:solidFill>
          </a:ln>
        </p:spPr>
        <p:txBody>
          <a:bodyPr wrap="square">
            <a:spAutoFit/>
          </a:bodyPr>
          <a:lstStyle/>
          <a:p>
            <a:pPr algn="just" rtl="0"/>
            <a:r>
              <a:rPr lang="vi-VN" b="1" i="1" dirty="0">
                <a:solidFill>
                  <a:srgbClr val="333333"/>
                </a:solidFill>
                <a:effectLst/>
                <a:latin typeface="Roboto" panose="02000000000000000000" pitchFamily="2" charset="0"/>
              </a:rPr>
              <a:t> </a:t>
            </a:r>
            <a:r>
              <a:rPr lang="vi-VN" sz="2200" b="1" i="1" dirty="0">
                <a:solidFill>
                  <a:srgbClr val="333333"/>
                </a:solidFill>
                <a:effectLst/>
                <a:latin typeface="Times New Roman" panose="02020603050405020304" pitchFamily="18" charset="0"/>
                <a:cs typeface="Times New Roman" panose="02020603050405020304" pitchFamily="18" charset="0"/>
              </a:rPr>
              <a:t>Trường hợp 1.</a:t>
            </a:r>
            <a:r>
              <a:rPr lang="vi-VN" sz="2200" b="1" i="0" dirty="0">
                <a:solidFill>
                  <a:srgbClr val="333333"/>
                </a:solidFill>
                <a:effectLst/>
                <a:latin typeface="Times New Roman" panose="02020603050405020304" pitchFamily="18" charset="0"/>
                <a:cs typeface="Times New Roman" panose="02020603050405020304" pitchFamily="18" charset="0"/>
              </a:rPr>
              <a:t> </a:t>
            </a:r>
            <a:r>
              <a:rPr lang="vi-VN" sz="2200" b="0" i="0" dirty="0">
                <a:solidFill>
                  <a:srgbClr val="333333"/>
                </a:solidFill>
                <a:effectLst/>
                <a:latin typeface="Times New Roman" panose="02020603050405020304" pitchFamily="18" charset="0"/>
                <a:cs typeface="Times New Roman" panose="02020603050405020304" pitchFamily="18" charset="0"/>
              </a:rPr>
              <a:t>Do gia đình có hoàn cảnh khó khăn, D (16 tuổi) đã đi làm cho một công ty. Biết D vừa làm vừa học, lại nhanh nhẹn, chăm chỉ nên giám đốc công ty đã tạo điều kiện, bố trí giờ làm việc không ảnh hưởng đến thời gian học tập của D.</a:t>
            </a:r>
          </a:p>
          <a:p>
            <a:pPr algn="just" rtl="0"/>
            <a:r>
              <a:rPr lang="vi-VN" sz="2200" b="0" i="0" dirty="0">
                <a:solidFill>
                  <a:srgbClr val="333333"/>
                </a:solidFill>
                <a:effectLst/>
                <a:latin typeface="Times New Roman" panose="02020603050405020304" pitchFamily="18" charset="0"/>
                <a:cs typeface="Times New Roman" panose="02020603050405020304" pitchFamily="18" charset="0"/>
              </a:rPr>
              <a:t>  </a:t>
            </a:r>
            <a:r>
              <a:rPr lang="vi-VN" sz="2200" b="1" i="1" dirty="0">
                <a:solidFill>
                  <a:srgbClr val="333333"/>
                </a:solidFill>
                <a:effectLst/>
                <a:latin typeface="Times New Roman" panose="02020603050405020304" pitchFamily="18" charset="0"/>
                <a:cs typeface="Times New Roman" panose="02020603050405020304" pitchFamily="18" charset="0"/>
              </a:rPr>
              <a:t>    Trường hợp 2.</a:t>
            </a:r>
            <a:r>
              <a:rPr lang="vi-VN" sz="2200" b="0" i="0" dirty="0">
                <a:solidFill>
                  <a:srgbClr val="333333"/>
                </a:solidFill>
                <a:effectLst/>
                <a:latin typeface="Times New Roman" panose="02020603050405020304" pitchFamily="18" charset="0"/>
                <a:cs typeface="Times New Roman" panose="02020603050405020304" pitchFamily="18" charset="0"/>
              </a:rPr>
              <a:t> M (14 tuổi) đã xin vào công ty của ông H để làm việc. Hằng ngày, ngoài việc hoàn thành công việc đan lát từ mây, tre, M còn bị ông H giao làm các công việc khuân vác nặng nhọc, tiếp xúc với hoá chất và phải làm thêm 02 giờ.</a:t>
            </a:r>
          </a:p>
          <a:p>
            <a:pPr algn="just" rtl="0"/>
            <a:r>
              <a:rPr lang="vi-VN" sz="2200" b="1" i="1" dirty="0">
                <a:solidFill>
                  <a:srgbClr val="333333"/>
                </a:solidFill>
                <a:effectLst/>
                <a:latin typeface="Times New Roman" panose="02020603050405020304" pitchFamily="18" charset="0"/>
                <a:cs typeface="Times New Roman" panose="02020603050405020304" pitchFamily="18" charset="0"/>
              </a:rPr>
              <a:t>      Trường hợp 3.</a:t>
            </a:r>
            <a:r>
              <a:rPr lang="vi-VN" sz="2200" b="0" i="0" dirty="0">
                <a:solidFill>
                  <a:srgbClr val="333333"/>
                </a:solidFill>
                <a:effectLst/>
                <a:latin typeface="Times New Roman" panose="02020603050405020304" pitchFamily="18" charset="0"/>
                <a:cs typeface="Times New Roman" panose="02020603050405020304" pitchFamily="18" charset="0"/>
              </a:rPr>
              <a:t> Được sự đồng ý của bố mẹ và Sở Lao động – Thương binh và Xã hội nơi đang cư trú, T (12 tuổi) đã tham gia biểu diễn nghệ thuật cho chương trình chào xuân của Công ty P. Do đó, Công ty P đã trả cho T một khoản tiền nhất định và bảo đảm các điều kiện về sức khoẻ, an toàn lao động cho hoạt động của T.</a:t>
            </a:r>
          </a:p>
          <a:p>
            <a:pPr algn="just" rtl="0"/>
            <a:r>
              <a:rPr lang="vi-VN" sz="2200" b="0" i="0" dirty="0">
                <a:solidFill>
                  <a:srgbClr val="FF0000"/>
                </a:solidFill>
                <a:effectLst/>
                <a:latin typeface="Times New Roman" panose="02020603050405020304" pitchFamily="18" charset="0"/>
                <a:cs typeface="Times New Roman" panose="02020603050405020304" pitchFamily="18" charset="0"/>
              </a:rPr>
              <a:t>Căn cứ vào thông tin, em hãy nhận xét việc thực hiện quy định của pháp luật về lao động chưa thành niên của các chủ thể trong từng trường hợp trên.</a:t>
            </a:r>
          </a:p>
        </p:txBody>
      </p:sp>
      <p:pic>
        <p:nvPicPr>
          <p:cNvPr id="2" name="图片 66">
            <a:extLst>
              <a:ext uri="{FF2B5EF4-FFF2-40B4-BE49-F238E27FC236}">
                <a16:creationId xmlns:a16="http://schemas.microsoft.com/office/drawing/2014/main" id="{DF6A92FD-1E8B-D461-12DC-699584D67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334814"/>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E053E22E-A298-D5AF-4589-F70A7CBFBE98}"/>
              </a:ext>
            </a:extLst>
          </p:cNvPr>
          <p:cNvSpPr txBox="1">
            <a:spLocks noChangeArrowheads="1"/>
          </p:cNvSpPr>
          <p:nvPr/>
        </p:nvSpPr>
        <p:spPr bwMode="auto">
          <a:xfrm>
            <a:off x="700164" y="-26734"/>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26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4841994" y="-81849"/>
            <a:ext cx="3132773"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7505355" y="579358"/>
            <a:ext cx="4486776" cy="6186309"/>
          </a:xfrm>
          <a:prstGeom prst="rect">
            <a:avLst/>
          </a:prstGeom>
          <a:ln w="3810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TRẢ</a:t>
            </a:r>
            <a:r>
              <a:rPr kumimoji="0" lang="en-US" sz="1800" b="0" i="0" u="none" strike="noStrike" kern="1200" cap="none" spc="0" normalizeH="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839F87B-1A9C-28A5-EFAF-8AB984AD1C64}"/>
              </a:ext>
            </a:extLst>
          </p:cNvPr>
          <p:cNvSpPr txBox="1"/>
          <p:nvPr/>
        </p:nvSpPr>
        <p:spPr>
          <a:xfrm>
            <a:off x="0" y="728778"/>
            <a:ext cx="7327236" cy="618630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Trường hợp 1.</a:t>
            </a:r>
            <a:r>
              <a:rPr kumimoji="0" lang="vi-VN" sz="2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Do gia đình có hoàn cảnh khó khăn, D (16 tuổi) đã đi làm cho một công ty. Biết D vừa làm vừa học, lại nhanh nhẹn, chăm chỉ nên giám đốc công ty đã tạo điều kiện, bố trí giờ làm việc không ảnh hưởng đến thời gian học tập của 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1"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Trường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hợp 2.</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M (14 tuổi) đã xin vào công ty của ông H để làm việc. Hằng ngày, ngoài việc hoàn thành công việc đan lát từ mây, tre, M còn bị ông H giao làm các công việc khuân vác nặng nhọc, tiếp xúc với hoá chất và phải làm thêm 02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Trường hợp 3.</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Được sự đồng ý của bố mẹ và Sở Lao động – Thương binh và Xã hội nơi đang cư trú, T (12 tuổi) đã tham gia biểu diễn nghệ thuật cho chương trình chào xuân của Công ty P. Do đó, Công ty P đã trả cho T một khoản tiền nhất định và bảo đảm các điều kiện về sức khoẻ, an toàn lao động cho hoạt động của 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Căn cứ vào thông tin, em hãy nhận xét việc thực hiện quy định của pháp luật về lao động chưa thành niên của các chủ thể trong từng trường hợp trên.</a:t>
            </a:r>
          </a:p>
        </p:txBody>
      </p:sp>
      <p:pic>
        <p:nvPicPr>
          <p:cNvPr id="2" name="图片 66">
            <a:extLst>
              <a:ext uri="{FF2B5EF4-FFF2-40B4-BE49-F238E27FC236}">
                <a16:creationId xmlns:a16="http://schemas.microsoft.com/office/drawing/2014/main" id="{F818920A-1B3A-FD21-2183-C3BCD801C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3" y="-206107"/>
            <a:ext cx="461456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F07C64BA-6DD6-1A98-170E-2DAA117B08A1}"/>
              </a:ext>
            </a:extLst>
          </p:cNvPr>
          <p:cNvSpPr txBox="1">
            <a:spLocks noChangeArrowheads="1"/>
          </p:cNvSpPr>
          <p:nvPr/>
        </p:nvSpPr>
        <p:spPr bwMode="auto">
          <a:xfrm>
            <a:off x="72836" y="67571"/>
            <a:ext cx="459104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98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4841994" y="-81849"/>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VÀ TRẢ LỜI CÂU HỎI</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7505355" y="579358"/>
            <a:ext cx="4486776" cy="6186309"/>
          </a:xfrm>
          <a:prstGeom prst="rect">
            <a:avLst/>
          </a:prstGeom>
          <a:ln w="38100">
            <a:solidFill>
              <a:schemeClr val="accent1"/>
            </a:solidFill>
          </a:ln>
        </p:spPr>
        <p:txBody>
          <a:bodyPr wrap="square">
            <a:spAutoFit/>
          </a:bodyPr>
          <a:lstStyle/>
          <a:p>
            <a:pPr algn="just"/>
            <a:r>
              <a:rPr lang="vi-VN" dirty="0">
                <a:solidFill>
                  <a:srgbClr val="0033CC"/>
                </a:solidFill>
                <a:latin typeface="Times New Roman" panose="02020603050405020304" pitchFamily="18" charset="0"/>
                <a:cs typeface="Times New Roman" panose="02020603050405020304" pitchFamily="18" charset="0"/>
              </a:rPr>
              <a:t>Trường hợp 1 và trường hợp 3, các chủ thể đã thực hiện đúng quy định của pháp luật về lao động đối với lao động chưa thành niên vì: trách nhiệm quan tâm chăm sóc người lao động về các mặt lao động, sức khoẻ, học tập trong quá trình lao động; Khi sử dụng lao động chưa thành niên, người sử dụng lao động phải có sự đồng ý của cha, mẹ hoặc người giám hộ; Người sử dụng lao động phải tạo cơ hội để lao động chưa thành niên được học văn hoá, giáo dục nghề nghiệp, đào tạo, bồi dưỡng, nâng cao trình độ kĩ năng nghề.</a:t>
            </a:r>
          </a:p>
          <a:p>
            <a:pPr algn="just"/>
            <a:r>
              <a:rPr lang="vi-VN" dirty="0">
                <a:solidFill>
                  <a:srgbClr val="FF0000"/>
                </a:solidFill>
                <a:latin typeface="Times New Roman" panose="02020603050405020304" pitchFamily="18" charset="0"/>
                <a:cs typeface="Times New Roman" panose="02020603050405020304" pitchFamily="18" charset="0"/>
              </a:rPr>
              <a:t>Trường hợp 2: Ông H không thực hiện đúng quy định của pháp luật về lao động đối với lao động chưa thành niên bởi vì thời giờ làm việc của người chưa đủ 15 tuổi không được quá 04 giờ trong 01 ngày và 20 giờ trong 01 tuần; không được làm thêm giờ, làm việc vào ban đêm; Cấm sử dụng người lao động từ đủ 15 tuổi đến chưa đủ 18 tuổi làm các công việc mang, vác, nâng các vật nặng vượt quá thể trạng của người chưa thành niên.</a:t>
            </a:r>
          </a:p>
        </p:txBody>
      </p:sp>
      <p:sp>
        <p:nvSpPr>
          <p:cNvPr id="3" name="TextBox 2">
            <a:extLst>
              <a:ext uri="{FF2B5EF4-FFF2-40B4-BE49-F238E27FC236}">
                <a16:creationId xmlns:a16="http://schemas.microsoft.com/office/drawing/2014/main" id="{A839F87B-1A9C-28A5-EFAF-8AB984AD1C64}"/>
              </a:ext>
            </a:extLst>
          </p:cNvPr>
          <p:cNvSpPr txBox="1"/>
          <p:nvPr/>
        </p:nvSpPr>
        <p:spPr>
          <a:xfrm>
            <a:off x="0" y="728778"/>
            <a:ext cx="7327236" cy="618630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Trường hợp 1.</a:t>
            </a:r>
            <a:r>
              <a:rPr kumimoji="0" lang="vi-VN" sz="2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Do gia đình có hoàn cảnh khó khăn, D (16 tuổi) đã đi làm cho một công ty. Biết D vừa làm vừa học, lại nhanh nhẹn, chăm chỉ nên giám đốc công ty đã tạo điều kiện, bố trí giờ làm việc không ảnh hưởng đến thời gian học tập của 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Trường hợp 2.</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M (14 tuổi) đã xin vào công ty của ông H để làm việc. Hằng ngày, ngoài việc hoàn thành công việc đan lát từ mây, tre, M còn bị ông H giao làm các công việc khuân vác nặng nhọc, tiếp xúc với hoá chất và phải làm thêm 02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Trường hợp 3.</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Được sự đồng ý của bố mẹ và Sở Lao động – Thương binh và Xã hội nơi đang cư trú, T (12 tuổi) đã tham gia biểu diễn nghệ thuật cho chương trình chào xuân của Công ty P. Do đó, Công ty P đã trả cho T một khoản tiền nhất định và bảo đảm các điều kiện về sức khoẻ, an toàn lao động cho hoạt động của 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Căn cứ vào thông tin, em hãy nhận xét việc thực hiện quy định của pháp luật về lao động chưa thành niên của các chủ thể trong từng trường hợp trên.</a:t>
            </a:r>
          </a:p>
        </p:txBody>
      </p:sp>
      <p:pic>
        <p:nvPicPr>
          <p:cNvPr id="2" name="图片 66">
            <a:extLst>
              <a:ext uri="{FF2B5EF4-FFF2-40B4-BE49-F238E27FC236}">
                <a16:creationId xmlns:a16="http://schemas.microsoft.com/office/drawing/2014/main" id="{F818920A-1B3A-FD21-2183-C3BCD801C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3" y="-206107"/>
            <a:ext cx="461456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F07C64BA-6DD6-1A98-170E-2DAA117B08A1}"/>
              </a:ext>
            </a:extLst>
          </p:cNvPr>
          <p:cNvSpPr txBox="1">
            <a:spLocks noChangeArrowheads="1"/>
          </p:cNvSpPr>
          <p:nvPr/>
        </p:nvSpPr>
        <p:spPr bwMode="auto">
          <a:xfrm>
            <a:off x="72836" y="67571"/>
            <a:ext cx="459104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5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999084" y="2115111"/>
            <a:ext cx="10193832" cy="3970318"/>
          </a:xfrm>
          <a:prstGeom prst="rect">
            <a:avLst/>
          </a:prstGeom>
          <a:noFill/>
        </p:spPr>
        <p:txBody>
          <a:bodyPr wrap="square" rtlCol="0">
            <a:spAutoFit/>
          </a:bodyPr>
          <a:lstStyle/>
          <a:p>
            <a:r>
              <a:rPr lang="en-US" sz="2800" b="1" dirty="0">
                <a:solidFill>
                  <a:srgbClr val="0033CC"/>
                </a:solidFill>
                <a:latin typeface="#9Slide05 Brannboll Ny" panose="02000000000000000000" pitchFamily="2" charset="0"/>
                <a:cs typeface="Times New Roman" panose="02020603050405020304" pitchFamily="18" charset="0"/>
              </a:rPr>
              <a:t>b. </a:t>
            </a:r>
            <a:r>
              <a:rPr lang="en-US" sz="2800" b="1" dirty="0" err="1">
                <a:solidFill>
                  <a:srgbClr val="0033CC"/>
                </a:solidFill>
                <a:latin typeface="#9Slide05 Brannboll Ny" panose="02000000000000000000" pitchFamily="2" charset="0"/>
                <a:cs typeface="Times New Roman" panose="02020603050405020304" pitchFamily="18" charset="0"/>
              </a:rPr>
              <a:t>Một</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số</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quy</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định</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của</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pháp</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luật</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về</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lao</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động</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chưa</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thành</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niên</a:t>
            </a:r>
            <a:r>
              <a:rPr lang="en-US" sz="2800" b="1" dirty="0">
                <a:solidFill>
                  <a:srgbClr val="0033CC"/>
                </a:solidFill>
                <a:latin typeface="#9Slide05 Brannboll Ny" panose="02000000000000000000" pitchFamily="2" charset="0"/>
                <a:cs typeface="Times New Roman" panose="02020603050405020304" pitchFamily="18" charset="0"/>
              </a:rPr>
              <a:t>.</a:t>
            </a:r>
            <a:endParaRPr lang="en-US" sz="2800" dirty="0">
              <a:solidFill>
                <a:srgbClr val="0033CC"/>
              </a:solidFill>
              <a:latin typeface="#9Slide05 Brannboll Ny" panose="02000000000000000000" pitchFamily="2" charset="0"/>
              <a:cs typeface="Times New Roman" panose="02020603050405020304" pitchFamily="18" charset="0"/>
            </a:endParaRPr>
          </a:p>
          <a:p>
            <a:r>
              <a:rPr lang="en-US" sz="2800" dirty="0">
                <a:solidFill>
                  <a:srgbClr val="0033CC"/>
                </a:solidFill>
                <a:latin typeface="#9Slide05 Brannboll Ny" panose="02000000000000000000" pitchFamily="2" charset="0"/>
                <a:cs typeface="Times New Roman" panose="02020603050405020304" pitchFamily="18" charset="0"/>
              </a:rPr>
              <a:t>-Lao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thành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niên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là</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người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dộng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đủ</a:t>
            </a:r>
            <a:r>
              <a:rPr lang="en-US" sz="2800" dirty="0">
                <a:solidFill>
                  <a:srgbClr val="0033CC"/>
                </a:solidFill>
                <a:latin typeface="#9Slide05 Brannboll Ny" panose="02000000000000000000" pitchFamily="2" charset="0"/>
                <a:cs typeface="Times New Roman" panose="02020603050405020304" pitchFamily="18" charset="0"/>
              </a:rPr>
              <a:t> 18 </a:t>
            </a:r>
            <a:r>
              <a:rPr lang="en-US" sz="2800" dirty="0" err="1">
                <a:solidFill>
                  <a:srgbClr val="0033CC"/>
                </a:solidFill>
                <a:latin typeface="#9Slide05 Brannboll Ny" panose="02000000000000000000" pitchFamily="2" charset="0"/>
                <a:cs typeface="Times New Roman" panose="02020603050405020304" pitchFamily="18" charset="0"/>
              </a:rPr>
              <a:t>tuổi</a:t>
            </a:r>
            <a:r>
              <a:rPr lang="en-US" sz="2800" dirty="0">
                <a:solidFill>
                  <a:srgbClr val="0033CC"/>
                </a:solidFill>
                <a:latin typeface="#9Slide05 Brannboll Ny" panose="02000000000000000000" pitchFamily="2" charset="0"/>
                <a:cs typeface="Times New Roman" panose="02020603050405020304" pitchFamily="18" charset="0"/>
              </a:rPr>
              <a:t>.</a:t>
            </a:r>
          </a:p>
          <a:p>
            <a:r>
              <a:rPr lang="en-US" sz="2800" dirty="0">
                <a:solidFill>
                  <a:srgbClr val="0033CC"/>
                </a:solidFill>
                <a:latin typeface="#9Slide05 Brannboll Ny" panose="02000000000000000000" pitchFamily="2" charset="0"/>
                <a:cs typeface="Times New Roman" panose="02020603050405020304" pitchFamily="18" charset="0"/>
              </a:rPr>
              <a:t>- 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thành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niên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có</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quyền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được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quan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tâm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chăm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sóc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mặt</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sức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khoẻ</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học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tập</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trong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quá</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trình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được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học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văn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hoá</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giáo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dục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nghiệp</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đào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tạo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bồi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dưỡng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nâng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trình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độ</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kĩ</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năng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được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làm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việc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theo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đúng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thời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gian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quy</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định</a:t>
            </a:r>
            <a:r>
              <a:rPr lang="en-US" sz="2800" dirty="0">
                <a:solidFill>
                  <a:srgbClr val="0033CC"/>
                </a:solidFill>
                <a:latin typeface="#9Slide05 Brannboll Ny" panose="02000000000000000000" pitchFamily="2" charset="0"/>
                <a:cs typeface="Times New Roman" panose="02020603050405020304" pitchFamily="18" charset="0"/>
              </a:rPr>
              <a:t>.</a:t>
            </a:r>
          </a:p>
          <a:p>
            <a:r>
              <a:rPr lang="en-US" sz="2800" dirty="0">
                <a:solidFill>
                  <a:srgbClr val="0033CC"/>
                </a:solidFill>
                <a:latin typeface="#9Slide05 Brannboll Ny" panose="02000000000000000000" pitchFamily="2" charset="0"/>
                <a:cs typeface="Times New Roman" panose="02020603050405020304" pitchFamily="18" charset="0"/>
              </a:rPr>
              <a:t>-Lao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thành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niên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có</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nghĩa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vụ</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thực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hiện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công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việc</a:t>
            </a:r>
            <a:r>
              <a:rPr lang="en-US" sz="2800" dirty="0">
                <a:solidFill>
                  <a:srgbClr val="0033CC"/>
                </a:solidFill>
                <a:latin typeface="#9Slide05 Brannboll Ny" panose="02000000000000000000" pitchFamily="2" charset="0"/>
                <a:cs typeface="Times New Roman" panose="02020603050405020304" pitchFamily="18" charset="0"/>
              </a:rPr>
              <a:t> ở </a:t>
            </a:r>
            <a:r>
              <a:rPr lang="en-US" sz="2800" dirty="0" err="1">
                <a:solidFill>
                  <a:srgbClr val="0033CC"/>
                </a:solidFill>
                <a:latin typeface="#9Slide05 Brannboll Ny" panose="02000000000000000000" pitchFamily="2" charset="0"/>
                <a:cs typeface="Times New Roman" panose="02020603050405020304" pitchFamily="18" charset="0"/>
              </a:rPr>
              <a:t>nơi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làm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việc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phù</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hợp</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với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lứa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tuồi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để</a:t>
            </a:r>
            <a:r>
              <a:rPr lang="en-US" sz="2800" dirty="0">
                <a:solidFill>
                  <a:srgbClr val="0033CC"/>
                </a:solidFill>
                <a:latin typeface="#9Slide05 Brannboll Ny" panose="02000000000000000000" pitchFamily="2" charset="0"/>
                <a:cs typeface="Times New Roman" panose="02020603050405020304" pitchFamily="18" charset="0"/>
              </a:rPr>
              <a:t> bao </a:t>
            </a:r>
            <a:r>
              <a:rPr lang="en-US" sz="2800" dirty="0" err="1">
                <a:solidFill>
                  <a:srgbClr val="0033CC"/>
                </a:solidFill>
                <a:latin typeface="#9Slide05 Brannboll Ny" panose="02000000000000000000" pitchFamily="2" charset="0"/>
                <a:cs typeface="Times New Roman" panose="02020603050405020304" pitchFamily="18" charset="0"/>
              </a:rPr>
              <a:t>đảm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sự</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phát</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triền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thể</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lực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trí</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lực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nhân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cách</a:t>
            </a:r>
            <a:r>
              <a:rPr lang="en-US" sz="2800" dirty="0">
                <a:solidFill>
                  <a:srgbClr val="0033CC"/>
                </a:solidFill>
                <a:latin typeface="#9Slide05 Brannboll Ny" panose="02000000000000000000" pitchFamily="2" charset="0"/>
                <a:cs typeface="Times New Roman" panose="02020603050405020304" pitchFamily="18" charset="0"/>
              </a:rPr>
              <a:t>.</a:t>
            </a: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4"/>
          <a:stretch>
            <a:fillRect/>
          </a:stretch>
        </p:blipFill>
        <p:spPr>
          <a:xfrm>
            <a:off x="10778969" y="-6351"/>
            <a:ext cx="1412682" cy="1048603"/>
          </a:xfrm>
          <a:prstGeom prst="rect">
            <a:avLst/>
          </a:prstGeom>
        </p:spPr>
      </p:pic>
      <p:pic>
        <p:nvPicPr>
          <p:cNvPr id="5" name="Picture 6" descr="Các số đếm từ 1 đến 5">
            <a:extLst>
              <a:ext uri="{FF2B5EF4-FFF2-40B4-BE49-F238E27FC236}">
                <a16:creationId xmlns:a16="http://schemas.microsoft.com/office/drawing/2014/main" id="{ADC89A3E-0A64-FDBA-F9B4-A701BA1DB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268" y="8985"/>
            <a:ext cx="3207814" cy="21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22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974448" y="359764"/>
            <a:ext cx="11217552" cy="6745573"/>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1558977" y="1274276"/>
            <a:ext cx="8680722"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3</a:t>
            </a: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Quyền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và</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nghĩa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vụ</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cơ</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bản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các</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bên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tham</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gia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hợp</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đồng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và</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nội</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dung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hợp</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đồng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971" y="1038816"/>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9" y="1554852"/>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6879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A3A0FFEE-C1C7-DBD0-AC6A-46DB1F275D86}"/>
              </a:ext>
            </a:extLst>
          </p:cNvPr>
          <p:cNvSpPr/>
          <p:nvPr/>
        </p:nvSpPr>
        <p:spPr>
          <a:xfrm>
            <a:off x="141044" y="0"/>
            <a:ext cx="8718143"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sp>
        <p:nvSpPr>
          <p:cNvPr id="5" name="Plaque 4">
            <a:extLst>
              <a:ext uri="{FF2B5EF4-FFF2-40B4-BE49-F238E27FC236}">
                <a16:creationId xmlns:a16="http://schemas.microsoft.com/office/drawing/2014/main" id="{630149BD-DA85-252B-1B83-3A4D6AA3708D}"/>
              </a:ext>
            </a:extLst>
          </p:cNvPr>
          <p:cNvSpPr/>
          <p:nvPr/>
        </p:nvSpPr>
        <p:spPr>
          <a:xfrm>
            <a:off x="141044" y="872726"/>
            <a:ext cx="3123394" cy="809625"/>
          </a:xfrm>
          <a:prstGeom prst="plaque">
            <a:avLst/>
          </a:prstGeom>
          <a:solidFill>
            <a:srgbClr val="ED7D31"/>
          </a:solidFill>
          <a:ln w="12700" cap="flat" cmpd="sng" algn="ctr">
            <a:solidFill>
              <a:srgbClr val="ED7D31">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LUẬT CHƠI</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F0C790CE-99A8-F2F2-8689-81BB5DB0B70F}"/>
              </a:ext>
            </a:extLst>
          </p:cNvPr>
          <p:cNvPicPr>
            <a:picLocks noChangeAspect="1"/>
          </p:cNvPicPr>
          <p:nvPr/>
        </p:nvPicPr>
        <p:blipFill>
          <a:blip r:embed="rId4"/>
          <a:srcRect/>
          <a:stretch>
            <a:fillRect/>
          </a:stretch>
        </p:blipFill>
        <p:spPr bwMode="auto">
          <a:xfrm>
            <a:off x="8384343" y="-1215"/>
            <a:ext cx="3807657" cy="2100981"/>
          </a:xfrm>
          <a:prstGeom prst="rect">
            <a:avLst/>
          </a:prstGeom>
          <a:noFill/>
          <a:ln w="9525">
            <a:noFill/>
            <a:miter lim="800000"/>
            <a:headEnd/>
            <a:tailEnd/>
          </a:ln>
        </p:spPr>
      </p:pic>
      <p:sp>
        <p:nvSpPr>
          <p:cNvPr id="7" name="TextBox 6">
            <a:extLst>
              <a:ext uri="{FF2B5EF4-FFF2-40B4-BE49-F238E27FC236}">
                <a16:creationId xmlns:a16="http://schemas.microsoft.com/office/drawing/2014/main" id="{6A12BCDC-9DB0-EA0B-6457-1FC946D1DDEA}"/>
              </a:ext>
            </a:extLst>
          </p:cNvPr>
          <p:cNvSpPr txBox="1">
            <a:spLocks noChangeArrowheads="1"/>
          </p:cNvSpPr>
          <p:nvPr/>
        </p:nvSpPr>
        <p:spPr bwMode="auto">
          <a:xfrm>
            <a:off x="1857523" y="2517183"/>
            <a:ext cx="9790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vi-VN"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Chia lớp thành</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sáu</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chơi, mỗi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dãy</a:t>
            </a:r>
            <a:r>
              <a:rPr kumimoji="0" lang="en-US" b="1" i="0" u="none" strike="noStrike" kern="0" cap="none" spc="0" normalizeH="0" noProof="0" dirty="0">
                <a:ln>
                  <a:noFill/>
                </a:ln>
                <a:solidFill>
                  <a:prstClr val="black"/>
                </a:solidFill>
                <a:effectLst/>
                <a:uLnTx/>
                <a:uFillTx/>
                <a:latin typeface="#9Slide05 Brannboll Ny" panose="02000000000000000000" pitchFamily="2" charset="0"/>
                <a:cs typeface="Times New Roman" panose="02020603050405020304" pitchFamily="18" charset="0"/>
              </a:rPr>
              <a:t> 3 </a:t>
            </a:r>
            <a:r>
              <a:rPr kumimoji="0" lang="en-US" b="1" i="0" u="none" strike="noStrike" kern="0" cap="none" spc="0" normalizeH="0" noProof="0" dirty="0" err="1">
                <a:ln>
                  <a:noFill/>
                </a:ln>
                <a:solidFill>
                  <a:prstClr val="black"/>
                </a:solidFill>
                <a:effectLst/>
                <a:uLnTx/>
                <a:uFillTx/>
                <a:latin typeface="#9Slide05 Brannboll Ny" panose="02000000000000000000" pitchFamily="2" charset="0"/>
                <a:cs typeface="Times New Roman" panose="02020603050405020304" pitchFamily="18" charset="0"/>
              </a:rPr>
              <a:t>đội</a:t>
            </a:r>
            <a:endParaRPr kumimoji="0" lang="en-US" altLang="en-US" b="0" i="0" u="none" strike="noStrike" kern="1200" cap="none" spc="0" normalizeH="0" baseline="0" noProof="0" dirty="0">
              <a:ln>
                <a:noFill/>
              </a:ln>
              <a:solidFill>
                <a:srgbClr val="000000"/>
              </a:solidFill>
              <a:effectLst/>
              <a:uLnTx/>
              <a:uFillTx/>
              <a:latin typeface="#9Slide05 Brannboll Ny" panose="02000000000000000000" pitchFamily="2" charset="0"/>
              <a:cs typeface="Arial" panose="020B0604020202020204" pitchFamily="34" charset="0"/>
              <a:sym typeface="Arial" panose="020B0604020202020204" pitchFamily="34" charset="0"/>
            </a:endParaRPr>
          </a:p>
        </p:txBody>
      </p:sp>
      <p:sp>
        <p:nvSpPr>
          <p:cNvPr id="8" name="TextBox 7">
            <a:extLst>
              <a:ext uri="{FF2B5EF4-FFF2-40B4-BE49-F238E27FC236}">
                <a16:creationId xmlns:a16="http://schemas.microsoft.com/office/drawing/2014/main" id="{7935C3A5-ADD3-E43B-E839-3BA950F43D82}"/>
              </a:ext>
            </a:extLst>
          </p:cNvPr>
          <p:cNvSpPr txBox="1">
            <a:spLocks noChangeArrowheads="1"/>
          </p:cNvSpPr>
          <p:nvPr/>
        </p:nvSpPr>
        <p:spPr bwMode="auto">
          <a:xfrm>
            <a:off x="1857523" y="3290993"/>
            <a:ext cx="9790113" cy="87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457200" algn="l"/>
              </a:tabLst>
              <a:defRPr/>
            </a:pP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Mỗi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bạn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trưởng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nhận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một</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thẻ</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tình</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huống</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hoặc</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trường</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hợp</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của</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mình</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a:t>
            </a:r>
            <a:endPar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3A536C34-630C-7F3F-43D0-5DA7A6272F07}"/>
              </a:ext>
            </a:extLst>
          </p:cNvPr>
          <p:cNvSpPr txBox="1">
            <a:spLocks noChangeArrowheads="1"/>
          </p:cNvSpPr>
          <p:nvPr/>
        </p:nvSpPr>
        <p:spPr bwMode="auto">
          <a:xfrm>
            <a:off x="2076050" y="4544094"/>
            <a:ext cx="9812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Trong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thời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gian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2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phút</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sáu</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chơi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thảo luận trả lời câu hỏi</a:t>
            </a:r>
            <a:endPar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C864F986-3CA3-A028-516B-39BC88603E7F}"/>
              </a:ext>
            </a:extLst>
          </p:cNvPr>
          <p:cNvSpPr txBox="1">
            <a:spLocks noChangeArrowheads="1"/>
          </p:cNvSpPr>
          <p:nvPr/>
        </p:nvSpPr>
        <p:spPr bwMode="auto">
          <a:xfrm>
            <a:off x="1848791" y="5875031"/>
            <a:ext cx="9812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Kết</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thúc</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2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phút</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đội</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vi-VN"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trả lời nhanh, đúng là đội chiến thắng.</a:t>
            </a:r>
            <a:endPar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endParaRPr>
          </a:p>
        </p:txBody>
      </p:sp>
      <p:grpSp>
        <p:nvGrpSpPr>
          <p:cNvPr id="11" name="Group 10">
            <a:extLst>
              <a:ext uri="{FF2B5EF4-FFF2-40B4-BE49-F238E27FC236}">
                <a16:creationId xmlns:a16="http://schemas.microsoft.com/office/drawing/2014/main" id="{2454FAEF-CCC0-860A-B45D-4F96A25267E3}"/>
              </a:ext>
            </a:extLst>
          </p:cNvPr>
          <p:cNvGrpSpPr/>
          <p:nvPr/>
        </p:nvGrpSpPr>
        <p:grpSpPr>
          <a:xfrm>
            <a:off x="544364" y="2099768"/>
            <a:ext cx="1355725" cy="1106488"/>
            <a:chOff x="938213" y="1447800"/>
            <a:chExt cx="1355725" cy="1106488"/>
          </a:xfrm>
        </p:grpSpPr>
        <p:sp>
          <p:nvSpPr>
            <p:cNvPr id="12" name="Oval 11">
              <a:extLst>
                <a:ext uri="{FF2B5EF4-FFF2-40B4-BE49-F238E27FC236}">
                  <a16:creationId xmlns:a16="http://schemas.microsoft.com/office/drawing/2014/main" id="{A1B30516-1FBC-FE3B-AFEA-C4E081191DBA}"/>
                </a:ext>
              </a:extLst>
            </p:cNvPr>
            <p:cNvSpPr/>
            <p:nvPr/>
          </p:nvSpPr>
          <p:spPr>
            <a:xfrm>
              <a:off x="1042988" y="1495425"/>
              <a:ext cx="1058862" cy="1058863"/>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rPr>
                <a:t>1111</a:t>
              </a:r>
            </a:p>
          </p:txBody>
        </p:sp>
        <p:pic>
          <p:nvPicPr>
            <p:cNvPr id="13" name="Picture 2" descr="Các số đếm từ 1 đến 5">
              <a:extLst>
                <a:ext uri="{FF2B5EF4-FFF2-40B4-BE49-F238E27FC236}">
                  <a16:creationId xmlns:a16="http://schemas.microsoft.com/office/drawing/2014/main" id="{1E2F79F7-7796-CFFD-E711-8D13EB42A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13" y="1447800"/>
              <a:ext cx="13557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B9D6F8CA-BFDF-5BC9-A04E-53793F808E74}"/>
              </a:ext>
            </a:extLst>
          </p:cNvPr>
          <p:cNvGrpSpPr/>
          <p:nvPr/>
        </p:nvGrpSpPr>
        <p:grpSpPr>
          <a:xfrm>
            <a:off x="593578" y="3254137"/>
            <a:ext cx="1212850" cy="1017588"/>
            <a:chOff x="814387" y="2758679"/>
            <a:chExt cx="1327150" cy="1186259"/>
          </a:xfrm>
        </p:grpSpPr>
        <p:sp>
          <p:nvSpPr>
            <p:cNvPr id="15" name="Oval 14">
              <a:extLst>
                <a:ext uri="{FF2B5EF4-FFF2-40B4-BE49-F238E27FC236}">
                  <a16:creationId xmlns:a16="http://schemas.microsoft.com/office/drawing/2014/main" id="{2FC35F2E-E51D-E43E-B563-FA7A007E23DB}"/>
                </a:ext>
              </a:extLst>
            </p:cNvPr>
            <p:cNvSpPr/>
            <p:nvPr/>
          </p:nvSpPr>
          <p:spPr>
            <a:xfrm>
              <a:off x="814387" y="2758679"/>
              <a:ext cx="1287463" cy="1186259"/>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6" name="Picture 4" descr="Các số đếm từ 1 đến 5">
              <a:extLst>
                <a:ext uri="{FF2B5EF4-FFF2-40B4-BE49-F238E27FC236}">
                  <a16:creationId xmlns:a16="http://schemas.microsoft.com/office/drawing/2014/main" id="{1982D5EA-068D-4E56-8264-56D6D13A75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387" y="2933066"/>
              <a:ext cx="13271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0B799A03-943E-FB95-7182-A7633DD77B95}"/>
              </a:ext>
            </a:extLst>
          </p:cNvPr>
          <p:cNvGrpSpPr/>
          <p:nvPr/>
        </p:nvGrpSpPr>
        <p:grpSpPr>
          <a:xfrm>
            <a:off x="602308" y="4460249"/>
            <a:ext cx="1382713" cy="1041813"/>
            <a:chOff x="607083" y="3928428"/>
            <a:chExt cx="1702070" cy="1284922"/>
          </a:xfrm>
        </p:grpSpPr>
        <p:sp>
          <p:nvSpPr>
            <p:cNvPr id="18" name="Oval 17">
              <a:extLst>
                <a:ext uri="{FF2B5EF4-FFF2-40B4-BE49-F238E27FC236}">
                  <a16:creationId xmlns:a16="http://schemas.microsoft.com/office/drawing/2014/main" id="{5EAED260-BE96-8248-938B-A37A518639B3}"/>
                </a:ext>
              </a:extLst>
            </p:cNvPr>
            <p:cNvSpPr/>
            <p:nvPr/>
          </p:nvSpPr>
          <p:spPr>
            <a:xfrm>
              <a:off x="719137" y="3928428"/>
              <a:ext cx="1382713" cy="1284922"/>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9" name="Picture 6" descr="Các số đếm từ 1 đến 5">
              <a:extLst>
                <a:ext uri="{FF2B5EF4-FFF2-40B4-BE49-F238E27FC236}">
                  <a16:creationId xmlns:a16="http://schemas.microsoft.com/office/drawing/2014/main" id="{B776CABB-958A-5F90-A5E9-DF3AFEA11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83" y="4046538"/>
              <a:ext cx="170207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270EBB7B-8139-ED9D-A25C-68978C5220C7}"/>
              </a:ext>
            </a:extLst>
          </p:cNvPr>
          <p:cNvGrpSpPr/>
          <p:nvPr/>
        </p:nvGrpSpPr>
        <p:grpSpPr>
          <a:xfrm>
            <a:off x="530871" y="5625721"/>
            <a:ext cx="1382713" cy="1130143"/>
            <a:chOff x="911225" y="5443538"/>
            <a:chExt cx="1382713" cy="1130143"/>
          </a:xfrm>
        </p:grpSpPr>
        <p:sp>
          <p:nvSpPr>
            <p:cNvPr id="21" name="Oval 20">
              <a:extLst>
                <a:ext uri="{FF2B5EF4-FFF2-40B4-BE49-F238E27FC236}">
                  <a16:creationId xmlns:a16="http://schemas.microsoft.com/office/drawing/2014/main" id="{F8E2D12E-05C9-FEC0-F2F9-AFB3E09202FB}"/>
                </a:ext>
              </a:extLst>
            </p:cNvPr>
            <p:cNvSpPr/>
            <p:nvPr/>
          </p:nvSpPr>
          <p:spPr>
            <a:xfrm>
              <a:off x="1065213" y="5443538"/>
              <a:ext cx="1058862" cy="1057275"/>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22" name="Picture 8" descr="Các số đếm từ 1 đến 5">
              <a:extLst>
                <a:ext uri="{FF2B5EF4-FFF2-40B4-BE49-F238E27FC236}">
                  <a16:creationId xmlns:a16="http://schemas.microsoft.com/office/drawing/2014/main" id="{C2036677-DAA3-761C-874E-21654C56C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225" y="5537043"/>
              <a:ext cx="13827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4 Minute Timer with Pop Music for Kids! Timer for Classroom, Toddlers, Home, Outdoors, Indoors!">
            <a:hlinkClick r:id="" action="ppaction://media"/>
            <a:extLst>
              <a:ext uri="{FF2B5EF4-FFF2-40B4-BE49-F238E27FC236}">
                <a16:creationId xmlns:a16="http://schemas.microsoft.com/office/drawing/2014/main" id="{A2E01C29-ED41-511E-9E50-2DC2C44ED513}"/>
              </a:ext>
            </a:extLst>
          </p:cNvPr>
          <p:cNvPicPr>
            <a:picLocks noChangeAspect="1"/>
          </p:cNvPicPr>
          <p:nvPr>
            <a:videoFile r:link="rId1"/>
            <p:extLst>
              <p:ext uri="{DAA4B4D4-6D71-4841-9C94-3DE7FCFB9230}">
                <p14:media xmlns:p14="http://schemas.microsoft.com/office/powerpoint/2010/main" r:embed="rId2">
                  <p14:trim st="120594"/>
                </p14:media>
              </p:ext>
            </p:extLst>
          </p:nvPr>
        </p:nvPicPr>
        <p:blipFill>
          <a:blip r:embed="rId9"/>
          <a:stretch>
            <a:fillRect/>
          </a:stretch>
        </p:blipFill>
        <p:spPr>
          <a:xfrm>
            <a:off x="4367275" y="834256"/>
            <a:ext cx="2469502" cy="126551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827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3"/>
                                        </p:tgtEl>
                                      </p:cBhvr>
                                    </p:cmd>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2166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23"/>
                </p:tgtEl>
              </p:cMediaNode>
            </p:video>
          </p:childTnLst>
        </p:cTn>
      </p:par>
    </p:tnLst>
    <p:bldLst>
      <p:bldP spid="5" grpId="0" animBg="1"/>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141044" y="-1215"/>
            <a:ext cx="9062917" cy="524657"/>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sp>
        <p:nvSpPr>
          <p:cNvPr id="11" name="TextBox 10">
            <a:extLst>
              <a:ext uri="{FF2B5EF4-FFF2-40B4-BE49-F238E27FC236}">
                <a16:creationId xmlns:a16="http://schemas.microsoft.com/office/drawing/2014/main" id="{06AD4CA8-FBE8-8542-8B92-B5F491B8A21E}"/>
              </a:ext>
            </a:extLst>
          </p:cNvPr>
          <p:cNvSpPr txBox="1"/>
          <p:nvPr/>
        </p:nvSpPr>
        <p:spPr>
          <a:xfrm>
            <a:off x="92439" y="523442"/>
            <a:ext cx="12007121" cy="6065763"/>
          </a:xfrm>
          <a:prstGeom prst="rect">
            <a:avLst/>
          </a:prstGeom>
          <a:noFill/>
          <a:ln w="38100">
            <a:solidFill>
              <a:schemeClr val="accent1"/>
            </a:solidFill>
          </a:ln>
        </p:spPr>
        <p:txBody>
          <a:bodyPr wrap="square">
            <a:spAutoFit/>
          </a:bodyPr>
          <a:lstStyle/>
          <a:p>
            <a:pPr algn="just" rtl="0"/>
            <a:r>
              <a:rPr lang="vi-VN" sz="2000" b="1" i="1" dirty="0">
                <a:solidFill>
                  <a:srgbClr val="333333"/>
                </a:solidFill>
                <a:effectLst/>
                <a:latin typeface="Roboto" panose="02000000000000000000" pitchFamily="2" charset="0"/>
              </a:rPr>
              <a:t> </a:t>
            </a:r>
            <a:r>
              <a:rPr lang="vi-VN" sz="2400" b="1" i="1" dirty="0">
                <a:solidFill>
                  <a:srgbClr val="333333"/>
                </a:solidFill>
                <a:effectLst/>
                <a:latin typeface="Times New Roman" panose="02020603050405020304" pitchFamily="18" charset="0"/>
                <a:cs typeface="Times New Roman" panose="02020603050405020304" pitchFamily="18" charset="0"/>
              </a:rPr>
              <a:t>Trường hợp.</a:t>
            </a:r>
            <a:r>
              <a:rPr lang="vi-VN" sz="2400" b="0" i="0" dirty="0">
                <a:solidFill>
                  <a:srgbClr val="333333"/>
                </a:solidFill>
                <a:effectLst/>
                <a:latin typeface="Times New Roman" panose="02020603050405020304" pitchFamily="18" charset="0"/>
                <a:cs typeface="Times New Roman" panose="02020603050405020304" pitchFamily="18" charset="0"/>
              </a:rPr>
              <a:t> Sau phỏng vấn, bà N đã quyết định tuyển dụng chị G và anh C vào làm nhân viên của siêu thị. Qua trao đổi các nội dung về hợp đồng lao động, chị G nhận thấy các điều kiện về làm việc của mình không được đảm bảo như anh C nên đã thắc mắc nhưng không nhận được giải thích của bà N.</a:t>
            </a:r>
          </a:p>
          <a:p>
            <a:pPr algn="just" rtl="0">
              <a:spcBef>
                <a:spcPts val="0"/>
              </a:spcBef>
              <a:spcAft>
                <a:spcPts val="500"/>
              </a:spcAft>
            </a:pPr>
            <a:r>
              <a:rPr lang="vi-VN" sz="2400" b="1" i="1" dirty="0">
                <a:solidFill>
                  <a:srgbClr val="333333"/>
                </a:solidFill>
                <a:effectLst/>
                <a:latin typeface="Times New Roman" panose="02020603050405020304" pitchFamily="18" charset="0"/>
                <a:cs typeface="Times New Roman" panose="02020603050405020304" pitchFamily="18" charset="0"/>
              </a:rPr>
              <a:t>Tình huống.</a:t>
            </a:r>
            <a:r>
              <a:rPr lang="vi-VN" sz="2400" b="0" i="1"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Để hoàn thành thủ tục kí hợp đồng lao động, Công ty X yêu cầu anh A phải cung cấp chính xác các thông tin liên quan đến nơi cư trú và tình trạng sức khoẻ. Anh A băn khoăn, không biết có cần cung cấp các thông tin đó cho Công ty X không?</a:t>
            </a:r>
          </a:p>
          <a:p>
            <a:pPr algn="just" rtl="0"/>
            <a:r>
              <a:rPr lang="vi-VN" sz="2400" b="0" i="0" dirty="0">
                <a:solidFill>
                  <a:srgbClr val="0033CC"/>
                </a:solidFill>
                <a:effectLst/>
                <a:latin typeface="Times New Roman" panose="02020603050405020304" pitchFamily="18" charset="0"/>
                <a:cs typeface="Times New Roman" panose="02020603050405020304" pitchFamily="18" charset="0"/>
              </a:rPr>
              <a:t>a) Em hãy xác định quyền và nghĩa vụ lao động của các chủ thể trong trường hợp trên.</a:t>
            </a:r>
          </a:p>
          <a:p>
            <a:pPr algn="just" rtl="0"/>
            <a:r>
              <a:rPr lang="vi-VN" sz="2400" b="0" i="0" dirty="0">
                <a:solidFill>
                  <a:srgbClr val="0033CC"/>
                </a:solidFill>
                <a:effectLst/>
                <a:latin typeface="Times New Roman" panose="02020603050405020304" pitchFamily="18" charset="0"/>
                <a:cs typeface="Times New Roman" panose="02020603050405020304" pitchFamily="18" charset="0"/>
              </a:rPr>
              <a:t>b) Nếu là bạn của anh A trong tình huống trên, em hãy giải đáp băn khoăn của anh A?</a:t>
            </a:r>
          </a:p>
          <a:p>
            <a:pPr algn="just" rtl="0"/>
            <a:r>
              <a:rPr lang="vi-VN" sz="2400" b="0" i="0" dirty="0">
                <a:solidFill>
                  <a:srgbClr val="0033CC"/>
                </a:solidFill>
                <a:effectLst/>
                <a:latin typeface="Times New Roman" panose="02020603050405020304" pitchFamily="18" charset="0"/>
                <a:cs typeface="Times New Roman" panose="02020603050405020304" pitchFamily="18" charset="0"/>
              </a:rPr>
              <a:t>c) Theo em, khi tham gia hợp đồng lao động, các bên có quyền và nghĩa vụ nào?</a:t>
            </a:r>
            <a:endParaRPr lang="en-US" sz="2400" b="0" i="0" dirty="0">
              <a:solidFill>
                <a:srgbClr val="0033CC"/>
              </a:solidFill>
              <a:effectLst/>
              <a:latin typeface="Times New Roman" panose="02020603050405020304" pitchFamily="18" charset="0"/>
              <a:cs typeface="Times New Roman" panose="02020603050405020304" pitchFamily="18" charset="0"/>
            </a:endParaRPr>
          </a:p>
          <a:p>
            <a:pPr algn="just" rtl="0"/>
            <a:r>
              <a:rPr lang="vi-VN" sz="2400" b="0" i="0" dirty="0">
                <a:solidFill>
                  <a:srgbClr val="333333"/>
                </a:solidFill>
                <a:effectLst/>
                <a:latin typeface="Roboto" panose="02000000000000000000" pitchFamily="2" charset="0"/>
              </a:rPr>
              <a:t> </a:t>
            </a:r>
            <a:r>
              <a:rPr lang="vi-VN" sz="2400" b="1" i="1" dirty="0">
                <a:solidFill>
                  <a:srgbClr val="333333"/>
                </a:solidFill>
                <a:effectLst/>
                <a:latin typeface="Times New Roman" panose="02020603050405020304" pitchFamily="18" charset="0"/>
                <a:cs typeface="Times New Roman" panose="02020603050405020304" pitchFamily="18" charset="0"/>
              </a:rPr>
              <a:t>Trường hợp.</a:t>
            </a:r>
            <a:r>
              <a:rPr lang="vi-VN" sz="2400" b="1"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Theo thông báo tuyển dụng, Công ty A do anh T làm giám đốc, đang cần tuyển lao động lắp ráp linh kiện điện tử, làm việc 8 giờ/1 ngày với mức lương ban đầu là 5 triệu đồng/1 tháng và được hưởng các chế độ khác theo quy định của pháp luật. Qua trao đổi, thoả thuận với anh T, anh K (20 tuổi) đã đồng ý kí kết hợp đồng lao động với Công ty A theo những nội dung của thông báo tuyển dụng.</a:t>
            </a:r>
          </a:p>
          <a:p>
            <a:pPr algn="l" rtl="0"/>
            <a:r>
              <a:rPr lang="vi-VN" sz="2400" b="0" i="0" dirty="0">
                <a:solidFill>
                  <a:srgbClr val="0033CC"/>
                </a:solidFill>
                <a:effectLst/>
                <a:latin typeface="Times New Roman" panose="02020603050405020304" pitchFamily="18" charset="0"/>
                <a:cs typeface="Times New Roman" panose="02020603050405020304" pitchFamily="18" charset="0"/>
              </a:rPr>
              <a:t>Dựa vào thông tin trên, em hãy giúp anh K lập được hợp đồng lao động với Công ty A. </a:t>
            </a:r>
          </a:p>
        </p:txBody>
      </p:sp>
    </p:spTree>
    <p:extLst>
      <p:ext uri="{BB962C8B-B14F-4D97-AF65-F5344CB8AC3E}">
        <p14:creationId xmlns:p14="http://schemas.microsoft.com/office/powerpoint/2010/main" val="148712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0" y="211783"/>
            <a:ext cx="9062917"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pic>
        <p:nvPicPr>
          <p:cNvPr id="7" name="Picture 6">
            <a:extLst>
              <a:ext uri="{FF2B5EF4-FFF2-40B4-BE49-F238E27FC236}">
                <a16:creationId xmlns:a16="http://schemas.microsoft.com/office/drawing/2014/main" id="{83049294-9972-EEF0-9046-18166E229A48}"/>
              </a:ext>
            </a:extLst>
          </p:cNvPr>
          <p:cNvPicPr>
            <a:picLocks noChangeAspect="1"/>
          </p:cNvPicPr>
          <p:nvPr/>
        </p:nvPicPr>
        <p:blipFill>
          <a:blip r:embed="rId2"/>
          <a:srcRect/>
          <a:stretch>
            <a:fillRect/>
          </a:stretch>
        </p:blipFill>
        <p:spPr bwMode="auto">
          <a:xfrm>
            <a:off x="8384343" y="-1215"/>
            <a:ext cx="3807657" cy="1320349"/>
          </a:xfrm>
          <a:prstGeom prst="rect">
            <a:avLst/>
          </a:prstGeom>
          <a:noFill/>
          <a:ln w="9525">
            <a:noFill/>
            <a:miter lim="800000"/>
            <a:headEnd/>
            <a:tailEnd/>
          </a:ln>
        </p:spPr>
      </p:pic>
      <p:sp>
        <p:nvSpPr>
          <p:cNvPr id="11" name="TextBox 10">
            <a:extLst>
              <a:ext uri="{FF2B5EF4-FFF2-40B4-BE49-F238E27FC236}">
                <a16:creationId xmlns:a16="http://schemas.microsoft.com/office/drawing/2014/main" id="{06AD4CA8-FBE8-8542-8B92-B5F491B8A21E}"/>
              </a:ext>
            </a:extLst>
          </p:cNvPr>
          <p:cNvSpPr txBox="1"/>
          <p:nvPr/>
        </p:nvSpPr>
        <p:spPr>
          <a:xfrm>
            <a:off x="639580" y="1533306"/>
            <a:ext cx="10573063" cy="4503797"/>
          </a:xfrm>
          <a:prstGeom prst="rect">
            <a:avLst/>
          </a:prstGeom>
          <a:noFill/>
          <a:ln w="3810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16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2019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khỏe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00833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141044" y="0"/>
            <a:ext cx="9062917"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pic>
        <p:nvPicPr>
          <p:cNvPr id="7" name="Picture 6">
            <a:extLst>
              <a:ext uri="{FF2B5EF4-FFF2-40B4-BE49-F238E27FC236}">
                <a16:creationId xmlns:a16="http://schemas.microsoft.com/office/drawing/2014/main" id="{83049294-9972-EEF0-9046-18166E229A48}"/>
              </a:ext>
            </a:extLst>
          </p:cNvPr>
          <p:cNvPicPr>
            <a:picLocks noChangeAspect="1"/>
          </p:cNvPicPr>
          <p:nvPr/>
        </p:nvPicPr>
        <p:blipFill>
          <a:blip r:embed="rId2"/>
          <a:srcRect/>
          <a:stretch>
            <a:fillRect/>
          </a:stretch>
        </p:blipFill>
        <p:spPr bwMode="auto">
          <a:xfrm>
            <a:off x="8384343" y="-1215"/>
            <a:ext cx="3807657" cy="1320349"/>
          </a:xfrm>
          <a:prstGeom prst="rect">
            <a:avLst/>
          </a:prstGeom>
          <a:noFill/>
          <a:ln w="9525">
            <a:noFill/>
            <a:miter lim="800000"/>
            <a:headEnd/>
            <a:tailEnd/>
          </a:ln>
        </p:spPr>
      </p:pic>
      <p:pic>
        <p:nvPicPr>
          <p:cNvPr id="3074" name="Picture 2" descr="Mẫu hợp đồng lao động mới nhất">
            <a:extLst>
              <a:ext uri="{FF2B5EF4-FFF2-40B4-BE49-F238E27FC236}">
                <a16:creationId xmlns:a16="http://schemas.microsoft.com/office/drawing/2014/main" id="{80055AAB-D0CE-DB8C-3AB2-76E0158CE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1" y="1319134"/>
            <a:ext cx="5432393" cy="54071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ẫu hợp đồng lao động cập nhật mới nhất 2023">
            <a:extLst>
              <a:ext uri="{FF2B5EF4-FFF2-40B4-BE49-F238E27FC236}">
                <a16:creationId xmlns:a16="http://schemas.microsoft.com/office/drawing/2014/main" id="{ED65E403-46DC-5D1C-7ADB-18AA8B6D8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915" y="1565328"/>
            <a:ext cx="5845793" cy="516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5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999084" y="2115111"/>
            <a:ext cx="9913755" cy="2600199"/>
          </a:xfrm>
          <a:prstGeom prst="rect">
            <a:avLst/>
          </a:prstGeom>
          <a:noFill/>
        </p:spPr>
        <p:txBody>
          <a:bodyPr wrap="square" rtlCol="0">
            <a:spAutoFit/>
          </a:bodyPr>
          <a:lstStyle/>
          <a:p>
            <a:pPr indent="228600" algn="just">
              <a:lnSpc>
                <a:spcPct val="150000"/>
              </a:lnSpc>
              <a:spcAft>
                <a:spcPts val="300"/>
              </a:spcAft>
            </a:pP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4"/>
          <a:stretch>
            <a:fillRect/>
          </a:stretch>
        </p:blipFill>
        <p:spPr>
          <a:xfrm>
            <a:off x="10778969" y="-6351"/>
            <a:ext cx="1412682" cy="1048603"/>
          </a:xfrm>
          <a:prstGeom prst="rect">
            <a:avLst/>
          </a:prstGeom>
        </p:spPr>
      </p:pic>
      <p:pic>
        <p:nvPicPr>
          <p:cNvPr id="4" name="Picture 8" descr="Các số đếm từ 1 đến 5">
            <a:extLst>
              <a:ext uri="{FF2B5EF4-FFF2-40B4-BE49-F238E27FC236}">
                <a16:creationId xmlns:a16="http://schemas.microsoft.com/office/drawing/2014/main" id="{DD59FAA5-9A1E-230E-CB6A-1900AB584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4863" y="-59646"/>
            <a:ext cx="2865906" cy="214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4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76074173-99B7-C58E-660D-56A70782CF67}"/>
              </a:ext>
            </a:extLst>
          </p:cNvPr>
          <p:cNvSpPr txBox="1"/>
          <p:nvPr/>
        </p:nvSpPr>
        <p:spPr>
          <a:xfrm>
            <a:off x="1673400" y="171682"/>
            <a:ext cx="9636597" cy="1107996"/>
          </a:xfrm>
          <a:prstGeom prst="rect">
            <a:avLst/>
          </a:prstGeom>
          <a:solidFill>
            <a:srgbClr val="ED7D31"/>
          </a:solidFill>
          <a:ln w="381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Chia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sẻ</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hiểu</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biết</a:t>
            </a:r>
            <a:endParaRPr kumimoji="1" lang="zh-CN" altLang="en-US"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5" name="图片 11">
            <a:extLst>
              <a:ext uri="{FF2B5EF4-FFF2-40B4-BE49-F238E27FC236}">
                <a16:creationId xmlns:a16="http://schemas.microsoft.com/office/drawing/2014/main" id="{E8A32D3B-B27C-0248-22E8-58F128F5A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sp>
        <p:nvSpPr>
          <p:cNvPr id="6" name="Hộp Văn bản 32">
            <a:extLst>
              <a:ext uri="{FF2B5EF4-FFF2-40B4-BE49-F238E27FC236}">
                <a16:creationId xmlns:a16="http://schemas.microsoft.com/office/drawing/2014/main" id="{3E8330B7-AC48-64FC-EF4F-C526B03885D5}"/>
              </a:ext>
            </a:extLst>
          </p:cNvPr>
          <p:cNvSpPr txBox="1"/>
          <p:nvPr/>
        </p:nvSpPr>
        <p:spPr>
          <a:xfrm>
            <a:off x="383210" y="1365901"/>
            <a:ext cx="11414050" cy="584775"/>
          </a:xfrm>
          <a:prstGeom prst="rect">
            <a:avLst/>
          </a:prstGeom>
          <a:noFill/>
        </p:spPr>
        <p:txBody>
          <a:bodyPr wrap="square" rtlCol="0">
            <a:spAutoFit/>
          </a:bodyPr>
          <a:lstStyle/>
          <a:p>
            <a:pPr defTabSz="457200"/>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ca </a:t>
            </a:r>
            <a:r>
              <a:rPr lang="en-US" sz="3200" b="1" dirty="0" err="1">
                <a:latin typeface="Times New Roman" panose="02020603050405020304" pitchFamily="18" charset="0"/>
                <a:cs typeface="Times New Roman" panose="02020603050405020304" pitchFamily="18" charset="0"/>
              </a:rPr>
              <a:t>dao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8" name="Hộp Văn bản 37">
            <a:extLst>
              <a:ext uri="{FF2B5EF4-FFF2-40B4-BE49-F238E27FC236}">
                <a16:creationId xmlns:a16="http://schemas.microsoft.com/office/drawing/2014/main" id="{57A33430-478E-E8DD-F6B0-2852D6A101AB}"/>
              </a:ext>
            </a:extLst>
          </p:cNvPr>
          <p:cNvSpPr txBox="1"/>
          <p:nvPr/>
        </p:nvSpPr>
        <p:spPr>
          <a:xfrm>
            <a:off x="8320974" y="2309359"/>
            <a:ext cx="3356364"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just" defTabSz="457200"/>
            <a:r>
              <a:rPr lang="vi-VN" sz="2800" dirty="0">
                <a:solidFill>
                  <a:prstClr val="black"/>
                </a:solidFill>
                <a:latin typeface="Times New Roman" panose="02020603050405020304" pitchFamily="18" charset="0"/>
              </a:rPr>
              <a:t>Em hãy tìm </a:t>
            </a:r>
            <a:r>
              <a:rPr lang="en-US" sz="2800" dirty="0" err="1">
                <a:solidFill>
                  <a:prstClr val="black"/>
                </a:solidFill>
                <a:latin typeface="Times New Roman" panose="02020603050405020304" pitchFamily="18" charset="0"/>
              </a:rPr>
              <a:t>những</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câu</a:t>
            </a:r>
            <a:r>
              <a:rPr lang="en-US" sz="2800" dirty="0">
                <a:solidFill>
                  <a:prstClr val="black"/>
                </a:solidFill>
                <a:latin typeface="Times New Roman" panose="02020603050405020304" pitchFamily="18" charset="0"/>
              </a:rPr>
              <a:t> ca </a:t>
            </a:r>
            <a:r>
              <a:rPr lang="en-US" sz="2800" dirty="0" err="1">
                <a:solidFill>
                  <a:prstClr val="black"/>
                </a:solidFill>
                <a:latin typeface="Times New Roman" panose="02020603050405020304" pitchFamily="18" charset="0"/>
              </a:rPr>
              <a:t>dao</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tục</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ngữ</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câu</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hát</a:t>
            </a:r>
            <a:r>
              <a:rPr lang="en-US" sz="2800" dirty="0">
                <a:solidFill>
                  <a:prstClr val="black"/>
                </a:solidFill>
                <a:latin typeface="Times New Roman" panose="02020603050405020304" pitchFamily="18" charset="0"/>
              </a:rPr>
              <a:t>…</a:t>
            </a:r>
            <a:r>
              <a:rPr lang="en-US" sz="2800" dirty="0" err="1">
                <a:solidFill>
                  <a:prstClr val="black"/>
                </a:solidFill>
                <a:latin typeface="Times New Roman" panose="02020603050405020304" pitchFamily="18" charset="0"/>
              </a:rPr>
              <a:t>có</a:t>
            </a:r>
            <a:r>
              <a:rPr lang="en-US" sz="2800" dirty="0">
                <a:solidFill>
                  <a:prstClr val="black"/>
                </a:solidFill>
                <a:latin typeface="Times New Roman" panose="02020603050405020304" pitchFamily="18" charset="0"/>
              </a:rPr>
              <a:t> ý </a:t>
            </a:r>
            <a:r>
              <a:rPr lang="en-US" sz="2800" dirty="0" err="1">
                <a:solidFill>
                  <a:prstClr val="black"/>
                </a:solidFill>
                <a:latin typeface="Times New Roman" panose="02020603050405020304" pitchFamily="18" charset="0"/>
              </a:rPr>
              <a:t>nghĩa</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tương</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tự</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như</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vậy</a:t>
            </a:r>
            <a:r>
              <a:rPr lang="vi-VN" sz="2800" dirty="0">
                <a:solidFill>
                  <a:prstClr val="black"/>
                </a:solidFill>
                <a:latin typeface="Times New Roman" panose="02020603050405020304" pitchFamily="18" charset="0"/>
              </a:rPr>
              <a:t>?</a:t>
            </a:r>
          </a:p>
        </p:txBody>
      </p:sp>
      <p:pic>
        <p:nvPicPr>
          <p:cNvPr id="2" name="Picture 1" descr="ca-dao-ve-lao-dong-san-xuat-voh-3">
            <a:extLst>
              <a:ext uri="{FF2B5EF4-FFF2-40B4-BE49-F238E27FC236}">
                <a16:creationId xmlns:a16="http://schemas.microsoft.com/office/drawing/2014/main" id="{FFA66018-91E4-8EBB-722C-013A22F0D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09" y="2025871"/>
            <a:ext cx="7636529" cy="4494850"/>
          </a:xfrm>
          <a:prstGeom prst="rect">
            <a:avLst/>
          </a:prstGeom>
          <a:noFill/>
          <a:ln>
            <a:noFill/>
          </a:ln>
        </p:spPr>
      </p:pic>
    </p:spTree>
    <p:extLst>
      <p:ext uri="{BB962C8B-B14F-4D97-AF65-F5344CB8AC3E}">
        <p14:creationId xmlns:p14="http://schemas.microsoft.com/office/powerpoint/2010/main" val="17370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4"/>
          <a:stretch>
            <a:fillRect/>
          </a:stretch>
        </p:blipFill>
        <p:spPr>
          <a:xfrm>
            <a:off x="974448" y="359764"/>
            <a:ext cx="11217552" cy="6745573"/>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1755639" y="1405859"/>
            <a:ext cx="8680722"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4.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Trách</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nhiệm</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học</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sinh</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trong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tham</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gia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1483441-5F4E-17A6-638C-8C55D05C10A4}"/>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id="{EC216012-2236-F66A-3B25-E6E6888DF2C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id="{A80852F6-472D-559F-888A-AE8FD0AF8C99}"/>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id="{7357A980-939A-DF71-9CD7-42A6A92F544A}"/>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id="{68703182-C3CB-8ACB-3541-51D9D8AA12C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7971" y="1038816"/>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9"/>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649" y="1554852"/>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11"/>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56300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5.png">
            <a:extLst>
              <a:ext uri="{FF2B5EF4-FFF2-40B4-BE49-F238E27FC236}">
                <a16:creationId xmlns:a16="http://schemas.microsoft.com/office/drawing/2014/main" id="{2EDE9F5A-FF8E-7E00-EE1D-B121FC676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E68079CC-B4F5-4BD4-55E0-24E8ED3EE2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id="{5B0974A7-17EB-11D7-D52B-CC3434EE2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C4E3A04-B817-EB52-9E31-47D6A4DE32F3}"/>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dirty="0">
                <a:solidFill>
                  <a:srgbClr val="FF0000"/>
                </a:solidFill>
                <a:ea typeface="微软雅黑" panose="020B0503020204020204" pitchFamily="34" charset="-122"/>
                <a:cs typeface="Times New Roman" panose="02020603050405020304" pitchFamily="18" charset="0"/>
              </a:rPr>
              <a:t>AI THÔNG MINH HƠN HỌC SINH LỚP 8</a:t>
            </a:r>
          </a:p>
        </p:txBody>
      </p:sp>
      <p:pic>
        <p:nvPicPr>
          <p:cNvPr id="8" name="Picture 2">
            <a:extLst>
              <a:ext uri="{FF2B5EF4-FFF2-40B4-BE49-F238E27FC236}">
                <a16:creationId xmlns:a16="http://schemas.microsoft.com/office/drawing/2014/main" id="{A36B4C22-2534-1277-C40C-A3D6CCE75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878" t="53352" r="11679"/>
          <a:stretch>
            <a:fillRect/>
          </a:stretch>
        </p:blipFill>
        <p:spPr bwMode="auto">
          <a:xfrm>
            <a:off x="4521996" y="3191869"/>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a:extLst>
              <a:ext uri="{FF2B5EF4-FFF2-40B4-BE49-F238E27FC236}">
                <a16:creationId xmlns:a16="http://schemas.microsoft.com/office/drawing/2014/main" id="{A1619D8C-8623-C10E-970B-2ACE7ECEA421}"/>
              </a:ext>
            </a:extLst>
          </p:cNvPr>
          <p:cNvSpPr>
            <a:spLocks noChangeArrowheads="1"/>
          </p:cNvSpPr>
          <p:nvPr/>
        </p:nvSpPr>
        <p:spPr bwMode="auto">
          <a:xfrm>
            <a:off x="3625851" y="908050"/>
            <a:ext cx="3875088"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FontTx/>
              <a:buNone/>
            </a:pPr>
            <a:endParaRPr lang="en-US" altLang="en-US" sz="2000" dirty="0">
              <a:solidFill>
                <a:srgbClr val="000000"/>
              </a:solidFill>
              <a:latin typeface="#9Slide05 Brannboll Ny" panose="02000000000000000000" pitchFamily="2" charset="0"/>
              <a:cs typeface="Times New Roman" panose="02020603050405020304" pitchFamily="18" charset="0"/>
            </a:endParaRPr>
          </a:p>
        </p:txBody>
      </p:sp>
      <p:sp>
        <p:nvSpPr>
          <p:cNvPr id="10" name="AutoShape 7">
            <a:extLst>
              <a:ext uri="{FF2B5EF4-FFF2-40B4-BE49-F238E27FC236}">
                <a16:creationId xmlns:a16="http://schemas.microsoft.com/office/drawing/2014/main" id="{D67428DD-1111-588F-EF8B-653004AE59A5}"/>
              </a:ext>
            </a:extLst>
          </p:cNvPr>
          <p:cNvSpPr>
            <a:spLocks noChangeArrowheads="1"/>
          </p:cNvSpPr>
          <p:nvPr/>
        </p:nvSpPr>
        <p:spPr bwMode="auto">
          <a:xfrm>
            <a:off x="7435853" y="106363"/>
            <a:ext cx="4960936" cy="3200400"/>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000" b="1" i="1" u="none" strike="noStrike" kern="0" cap="none" spc="0" normalizeH="0" baseline="0" noProof="0" dirty="0">
              <a:ln>
                <a:noFill/>
              </a:ln>
              <a:solidFill>
                <a:srgbClr val="A50021"/>
              </a:solidFill>
              <a:effectLst/>
              <a:uLnTx/>
              <a:uFillTx/>
              <a:latin typeface="Times New Roman" panose="02020603050405020304" pitchFamily="18" charset="0"/>
            </a:endParaRPr>
          </a:p>
        </p:txBody>
      </p:sp>
      <p:sp>
        <p:nvSpPr>
          <p:cNvPr id="11" name="TextBox 10">
            <a:extLst>
              <a:ext uri="{FF2B5EF4-FFF2-40B4-BE49-F238E27FC236}">
                <a16:creationId xmlns:a16="http://schemas.microsoft.com/office/drawing/2014/main" id="{DDC46CA7-6994-D255-DDAD-C274244A78F2}"/>
              </a:ext>
            </a:extLst>
          </p:cNvPr>
          <p:cNvSpPr txBox="1"/>
          <p:nvPr/>
        </p:nvSpPr>
        <p:spPr>
          <a:xfrm>
            <a:off x="9525" y="4179888"/>
            <a:ext cx="4729163" cy="2308324"/>
          </a:xfrm>
          <a:prstGeom prst="rect">
            <a:avLst/>
          </a:prstGeom>
          <a:solidFill>
            <a:srgbClr val="FFFFFF">
              <a:lumMod val="9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LUẬT CHƠI: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trách</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nhiệm</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học</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sinh</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trong</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tham</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gia</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lao</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động</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chuẩn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trình</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bày</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WordArt 8">
            <a:extLst>
              <a:ext uri="{FF2B5EF4-FFF2-40B4-BE49-F238E27FC236}">
                <a16:creationId xmlns:a16="http://schemas.microsoft.com/office/drawing/2014/main"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algn="ctr" eaLnBrk="0" fontAlgn="base" hangingPunct="0">
              <a:spcBef>
                <a:spcPct val="0"/>
              </a:spcBef>
              <a:spcAft>
                <a:spcPct val="0"/>
              </a:spcAft>
            </a:pPr>
            <a:r>
              <a:rPr lang="en-US" sz="4400" b="1" kern="10" dirty="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ĐOÁN Ý ĐỒNG ĐỘI</a:t>
            </a:r>
          </a:p>
        </p:txBody>
      </p:sp>
      <p:sp>
        <p:nvSpPr>
          <p:cNvPr id="3" name="TextBox 2">
            <a:extLst>
              <a:ext uri="{FF2B5EF4-FFF2-40B4-BE49-F238E27FC236}">
                <a16:creationId xmlns:a16="http://schemas.microsoft.com/office/drawing/2014/main" id="{8F8E11CC-342F-06D2-E63B-6B40CFC77AFE}"/>
              </a:ext>
            </a:extLst>
          </p:cNvPr>
          <p:cNvSpPr txBox="1"/>
          <p:nvPr/>
        </p:nvSpPr>
        <p:spPr>
          <a:xfrm>
            <a:off x="4258691" y="1236663"/>
            <a:ext cx="2633220" cy="1600438"/>
          </a:xfrm>
          <a:prstGeom prst="rect">
            <a:avLst/>
          </a:prstGeom>
          <a:noFill/>
        </p:spPr>
        <p:txBody>
          <a:bodyPr wrap="square">
            <a:spAutoFit/>
          </a:bodyPr>
          <a:lstStyle/>
          <a:p>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Tình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huống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1.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Suy</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ngẫm</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về</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trách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nhiệm</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của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học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sinh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trong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tham</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gia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lao</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động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bạn</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Hà</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cho</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rằng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mỗi</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học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sinh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tùy</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theo</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năng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lực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của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mình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nên</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lựa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chọn</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các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công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việc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phù</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hợp</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với</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lứa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tuổi</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t>
            </a:r>
            <a:endParaRPr lang="en-US" dirty="0"/>
          </a:p>
        </p:txBody>
      </p:sp>
      <p:sp>
        <p:nvSpPr>
          <p:cNvPr id="14" name="TextBox 13">
            <a:extLst>
              <a:ext uri="{FF2B5EF4-FFF2-40B4-BE49-F238E27FC236}">
                <a16:creationId xmlns:a16="http://schemas.microsoft.com/office/drawing/2014/main" id="{C7B2A043-C8C5-359E-74F9-1094053238B1}"/>
              </a:ext>
            </a:extLst>
          </p:cNvPr>
          <p:cNvSpPr txBox="1"/>
          <p:nvPr/>
        </p:nvSpPr>
        <p:spPr>
          <a:xfrm>
            <a:off x="8042277" y="562768"/>
            <a:ext cx="3875085" cy="2315570"/>
          </a:xfrm>
          <a:prstGeom prst="rect">
            <a:avLst/>
          </a:prstGeom>
          <a:noFill/>
        </p:spPr>
        <p:txBody>
          <a:bodyPr wrap="square">
            <a:spAutoFit/>
          </a:bodyPr>
          <a:lstStyle/>
          <a:p>
            <a:pPr indent="241300" algn="just">
              <a:lnSpc>
                <a:spcPct val="150000"/>
              </a:lnSpc>
              <a:spcAft>
                <a:spcPts val="300"/>
              </a:spcAft>
            </a:pPr>
            <a:r>
              <a:rPr lang="en-US" sz="1400" dirty="0" err="1">
                <a:solidFill>
                  <a:srgbClr val="000000"/>
                </a:solidFill>
                <a:effectLst/>
                <a:latin typeface="Cambria" panose="02040503050406030204" pitchFamily="18" charset="0"/>
                <a:ea typeface="Times New Roman" panose="02020603050405020304" pitchFamily="18" charset="0"/>
              </a:rPr>
              <a:t>Tình</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huống</a:t>
            </a:r>
            <a:r>
              <a:rPr lang="en-US" sz="1400" dirty="0">
                <a:solidFill>
                  <a:srgbClr val="000000"/>
                </a:solidFill>
                <a:effectLst/>
                <a:latin typeface="Cambria" panose="02040503050406030204" pitchFamily="18" charset="0"/>
                <a:ea typeface="Times New Roman" panose="02020603050405020304" pitchFamily="18" charset="0"/>
              </a:rPr>
              <a:t> 2. </a:t>
            </a:r>
            <a:r>
              <a:rPr lang="en-US" sz="1400" dirty="0" err="1">
                <a:solidFill>
                  <a:srgbClr val="000000"/>
                </a:solidFill>
                <a:effectLst/>
                <a:latin typeface="Cambria" panose="02040503050406030204" pitchFamily="18" charset="0"/>
                <a:ea typeface="Times New Roman" panose="02020603050405020304" pitchFamily="18" charset="0"/>
              </a:rPr>
              <a:t>Với</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mục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đích</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làm</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khuôn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viên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nhà</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trường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ngày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càng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sạch</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đẹp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lớp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của</a:t>
            </a:r>
            <a:r>
              <a:rPr lang="en-US" sz="1400" dirty="0">
                <a:solidFill>
                  <a:srgbClr val="000000"/>
                </a:solidFill>
                <a:effectLst/>
                <a:latin typeface="Cambria" panose="02040503050406030204" pitchFamily="18" charset="0"/>
                <a:ea typeface="Times New Roman" panose="02020603050405020304" pitchFamily="18" charset="0"/>
              </a:rPr>
              <a:t> D </a:t>
            </a:r>
            <a:r>
              <a:rPr lang="en-US" sz="1400" dirty="0" err="1">
                <a:solidFill>
                  <a:srgbClr val="000000"/>
                </a:solidFill>
                <a:effectLst/>
                <a:latin typeface="Cambria" panose="02040503050406030204" pitchFamily="18" charset="0"/>
                <a:ea typeface="Times New Roman" panose="02020603050405020304" pitchFamily="18" charset="0"/>
              </a:rPr>
              <a:t>đã</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tổ</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chức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hoạt</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dộng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lao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dộng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tập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thể</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vào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ngày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chủ</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nhật</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Các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bạn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trong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lớp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rất</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hào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hứng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tham</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gia</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và</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chuẩn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bị</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đầy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đủ</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các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dụng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cụ</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lao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dộng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Tuy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nhiên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bạn</a:t>
            </a:r>
            <a:r>
              <a:rPr lang="en-US" sz="1400" dirty="0">
                <a:solidFill>
                  <a:srgbClr val="000000"/>
                </a:solidFill>
                <a:effectLst/>
                <a:latin typeface="Cambria" panose="02040503050406030204" pitchFamily="18" charset="0"/>
                <a:ea typeface="Times New Roman" panose="02020603050405020304" pitchFamily="18" charset="0"/>
              </a:rPr>
              <a:t> B </a:t>
            </a:r>
            <a:r>
              <a:rPr lang="en-US" sz="1400" dirty="0" err="1">
                <a:solidFill>
                  <a:srgbClr val="000000"/>
                </a:solidFill>
                <a:effectLst/>
                <a:latin typeface="Cambria" panose="02040503050406030204" pitchFamily="18" charset="0"/>
                <a:ea typeface="Times New Roman" panose="02020603050405020304" pitchFamily="18" charset="0"/>
              </a:rPr>
              <a:t>lại</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không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tham</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gia</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với</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lí</a:t>
            </a:r>
            <a:r>
              <a:rPr lang="en-US" sz="1400" dirty="0">
                <a:solidFill>
                  <a:srgbClr val="000000"/>
                </a:solidFill>
                <a:effectLst/>
                <a:latin typeface="Cambria" panose="02040503050406030204" pitchFamily="18" charset="0"/>
                <a:ea typeface="Times New Roman" panose="02020603050405020304" pitchFamily="18" charset="0"/>
              </a:rPr>
              <a:t> do </a:t>
            </a:r>
            <a:r>
              <a:rPr lang="en-US" sz="1400" dirty="0" err="1">
                <a:solidFill>
                  <a:srgbClr val="000000"/>
                </a:solidFill>
                <a:effectLst/>
                <a:latin typeface="Cambria" panose="02040503050406030204" pitchFamily="18" charset="0"/>
                <a:ea typeface="Times New Roman" panose="02020603050405020304" pitchFamily="18" charset="0"/>
              </a:rPr>
              <a:t>còn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bận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việc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nhà</a:t>
            </a:r>
            <a:r>
              <a:rPr lang="en-US" sz="1400" dirty="0">
                <a:solidFill>
                  <a:srgbClr val="000000"/>
                </a:solidFill>
                <a:effectLst/>
                <a:latin typeface="Cambria" panose="02040503050406030204" pitchFamily="18" charset="0"/>
                <a:ea typeface="Times New Roman" panose="02020603050405020304" pitchFamily="18" charset="0"/>
              </a:rPr>
              <a:t>.</a:t>
            </a:r>
            <a:endParaRPr lang="en-US" sz="1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78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4">
            <a:extLst>
              <a:ext uri="{FF2B5EF4-FFF2-40B4-BE49-F238E27FC236}">
                <a16:creationId xmlns:a16="http://schemas.microsoft.com/office/drawing/2014/main" id="{5B0974A7-17EB-11D7-D52B-CC3434EE2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426"/>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A36B4C22-2534-1277-C40C-A3D6CCE75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78" t="53352" r="11679"/>
          <a:stretch>
            <a:fillRect/>
          </a:stretch>
        </p:blipFill>
        <p:spPr bwMode="auto">
          <a:xfrm>
            <a:off x="1693890" y="3429000"/>
            <a:ext cx="94824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WordArt 8">
            <a:extLst>
              <a:ext uri="{FF2B5EF4-FFF2-40B4-BE49-F238E27FC236}">
                <a16:creationId xmlns:a16="http://schemas.microsoft.com/office/drawing/2014/main"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0" cap="none" spc="0" normalizeH="0" baseline="0" noProof="0" dirty="0">
                <a:ln w="9525">
                  <a:solidFill>
                    <a:srgbClr val="FF0000"/>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ĐOÁN Ý ĐỒNG ĐỘI</a:t>
            </a:r>
          </a:p>
        </p:txBody>
      </p:sp>
      <p:sp>
        <p:nvSpPr>
          <p:cNvPr id="11" name="TextBox 10">
            <a:extLst>
              <a:ext uri="{FF2B5EF4-FFF2-40B4-BE49-F238E27FC236}">
                <a16:creationId xmlns:a16="http://schemas.microsoft.com/office/drawing/2014/main" id="{261D2595-FE00-A9C4-D37B-FAE4E49373D4}"/>
              </a:ext>
            </a:extLst>
          </p:cNvPr>
          <p:cNvSpPr txBox="1"/>
          <p:nvPr/>
        </p:nvSpPr>
        <p:spPr>
          <a:xfrm>
            <a:off x="883560" y="908050"/>
            <a:ext cx="10972799" cy="2346796"/>
          </a:xfrm>
          <a:prstGeom prst="rect">
            <a:avLst/>
          </a:prstGeom>
          <a:noFill/>
        </p:spPr>
        <p:txBody>
          <a:bodyPr wrap="square">
            <a:spAutoFit/>
          </a:bodyPr>
          <a:lstStyle/>
          <a:p>
            <a:pPr indent="228600">
              <a:spcAft>
                <a:spcPts val="300"/>
              </a:spcAft>
              <a:tabLst>
                <a:tab pos="26987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9247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123632" y="1799738"/>
            <a:ext cx="9789838" cy="4031873"/>
          </a:xfrm>
          <a:prstGeom prst="rect">
            <a:avLst/>
          </a:prstGeom>
          <a:noFill/>
        </p:spPr>
        <p:txBody>
          <a:bodyPr wrap="square" rtlCol="0">
            <a:spAutoFit/>
          </a:bodyPr>
          <a:lstStyle/>
          <a:p>
            <a:r>
              <a:rPr lang="en-US" sz="3200" dirty="0">
                <a:solidFill>
                  <a:srgbClr val="0033CC"/>
                </a:solidFill>
                <a:latin typeface="#9Slide05 Brannboll Ny" panose="02000000000000000000" pitchFamily="2" charset="0"/>
              </a:rPr>
              <a:t>*</a:t>
            </a:r>
            <a:r>
              <a:rPr lang="en-US" sz="3200" dirty="0" err="1">
                <a:solidFill>
                  <a:srgbClr val="0033CC"/>
                </a:solidFill>
                <a:latin typeface="#9Slide05 Brannboll Ny" panose="02000000000000000000" pitchFamily="2" charset="0"/>
              </a:rPr>
              <a:t>Để</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thực</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hiện</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tốt</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quyền</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và</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nghĩa</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vụ</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lao</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động</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của</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mình</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mỗi</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học</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sinh</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cần</a:t>
            </a:r>
            <a:r>
              <a:rPr lang="en-US" sz="3200" dirty="0">
                <a:solidFill>
                  <a:srgbClr val="0033CC"/>
                </a:solidFill>
                <a:latin typeface="#9Slide05 Brannboll Ny" panose="02000000000000000000" pitchFamily="2" charset="0"/>
              </a:rPr>
              <a:t>:</a:t>
            </a:r>
          </a:p>
          <a:p>
            <a:r>
              <a:rPr lang="en-US" sz="3200" dirty="0">
                <a:latin typeface="#9Slide05 Brannboll Ny" panose="02000000000000000000" pitchFamily="2" charset="0"/>
              </a:rPr>
              <a:t> - </a:t>
            </a:r>
            <a:r>
              <a:rPr lang="en-US" sz="3200" dirty="0" err="1">
                <a:latin typeface="#9Slide05 Brannboll Ny" panose="02000000000000000000" pitchFamily="2" charset="0"/>
              </a:rPr>
              <a:t>Chăm</a:t>
            </a:r>
            <a:r>
              <a:rPr lang="en-US" sz="3200" dirty="0">
                <a:latin typeface="#9Slide05 Brannboll Ny" panose="02000000000000000000" pitchFamily="2" charset="0"/>
              </a:rPr>
              <a:t> </a:t>
            </a:r>
            <a:r>
              <a:rPr lang="en-US" sz="3200" dirty="0" err="1">
                <a:latin typeface="#9Slide05 Brannboll Ny" panose="02000000000000000000" pitchFamily="2" charset="0"/>
              </a:rPr>
              <a:t>chỉ</a:t>
            </a:r>
            <a:r>
              <a:rPr lang="en-US" sz="3200" dirty="0">
                <a:latin typeface="#9Slide05 Brannboll Ny" panose="02000000000000000000" pitchFamily="2" charset="0"/>
              </a:rPr>
              <a:t> </a:t>
            </a:r>
            <a:r>
              <a:rPr lang="en-US" sz="3200" dirty="0" err="1">
                <a:latin typeface="#9Slide05 Brannboll Ny" panose="02000000000000000000" pitchFamily="2" charset="0"/>
              </a:rPr>
              <a:t>học</a:t>
            </a:r>
            <a:r>
              <a:rPr lang="en-US" sz="3200" dirty="0">
                <a:latin typeface="#9Slide05 Brannboll Ny" panose="02000000000000000000" pitchFamily="2" charset="0"/>
              </a:rPr>
              <a:t> </a:t>
            </a:r>
            <a:r>
              <a:rPr lang="en-US" sz="3200" dirty="0" err="1">
                <a:latin typeface="#9Slide05 Brannboll Ny" panose="02000000000000000000" pitchFamily="2" charset="0"/>
              </a:rPr>
              <a:t>tập</a:t>
            </a:r>
            <a:r>
              <a:rPr lang="en-US" sz="3200" dirty="0">
                <a:latin typeface="#9Slide05 Brannboll Ny" panose="02000000000000000000" pitchFamily="2" charset="0"/>
              </a:rPr>
              <a:t>, </a:t>
            </a:r>
            <a:r>
              <a:rPr lang="en-US" sz="3200" dirty="0" err="1">
                <a:latin typeface="#9Slide05 Brannboll Ny" panose="02000000000000000000" pitchFamily="2" charset="0"/>
              </a:rPr>
              <a:t>trau</a:t>
            </a:r>
            <a:r>
              <a:rPr lang="en-US" sz="3200" dirty="0">
                <a:latin typeface="#9Slide05 Brannboll Ny" panose="02000000000000000000" pitchFamily="2" charset="0"/>
              </a:rPr>
              <a:t> </a:t>
            </a:r>
            <a:r>
              <a:rPr lang="en-US" sz="3200" dirty="0" err="1">
                <a:latin typeface="#9Slide05 Brannboll Ny" panose="02000000000000000000" pitchFamily="2" charset="0"/>
              </a:rPr>
              <a:t>dồi</a:t>
            </a:r>
            <a:r>
              <a:rPr lang="en-US" sz="3200" dirty="0">
                <a:latin typeface="#9Slide05 Brannboll Ny" panose="02000000000000000000" pitchFamily="2" charset="0"/>
              </a:rPr>
              <a:t> tri </a:t>
            </a:r>
            <a:r>
              <a:rPr lang="en-US" sz="3200" dirty="0" err="1">
                <a:latin typeface="#9Slide05 Brannboll Ny" panose="02000000000000000000" pitchFamily="2" charset="0"/>
              </a:rPr>
              <a:t>thức</a:t>
            </a:r>
            <a:r>
              <a:rPr lang="en-US" sz="3200" dirty="0">
                <a:latin typeface="#9Slide05 Brannboll Ny" panose="02000000000000000000" pitchFamily="2" charset="0"/>
              </a:rPr>
              <a:t>.</a:t>
            </a:r>
          </a:p>
          <a:p>
            <a:pPr lvl="0"/>
            <a:r>
              <a:rPr lang="en-US" sz="3200" dirty="0">
                <a:latin typeface="#9Slide05 Brannboll Ny" panose="02000000000000000000" pitchFamily="2" charset="0"/>
              </a:rPr>
              <a:t>-</a:t>
            </a:r>
            <a:r>
              <a:rPr lang="en-US" sz="3200" dirty="0" err="1">
                <a:latin typeface="#9Slide05 Brannboll Ny" panose="02000000000000000000" pitchFamily="2" charset="0"/>
              </a:rPr>
              <a:t>Tích</a:t>
            </a:r>
            <a:r>
              <a:rPr lang="en-US" sz="3200" dirty="0">
                <a:latin typeface="#9Slide05 Brannboll Ny" panose="02000000000000000000" pitchFamily="2" charset="0"/>
              </a:rPr>
              <a:t> </a:t>
            </a:r>
            <a:r>
              <a:rPr lang="en-US" sz="3200" dirty="0" err="1">
                <a:latin typeface="#9Slide05 Brannboll Ny" panose="02000000000000000000" pitchFamily="2" charset="0"/>
              </a:rPr>
              <a:t>cực</a:t>
            </a:r>
            <a:r>
              <a:rPr lang="en-US" sz="3200" dirty="0">
                <a:latin typeface="#9Slide05 Brannboll Ny" panose="02000000000000000000" pitchFamily="2" charset="0"/>
              </a:rPr>
              <a:t> </a:t>
            </a:r>
            <a:r>
              <a:rPr lang="en-US" sz="3200" dirty="0" err="1">
                <a:latin typeface="#9Slide05 Brannboll Ny" panose="02000000000000000000" pitchFamily="2" charset="0"/>
              </a:rPr>
              <a:t>làm</a:t>
            </a:r>
            <a:r>
              <a:rPr lang="en-US" sz="3200" dirty="0">
                <a:latin typeface="#9Slide05 Brannboll Ny" panose="02000000000000000000" pitchFamily="2" charset="0"/>
              </a:rPr>
              <a:t> </a:t>
            </a:r>
            <a:r>
              <a:rPr lang="en-US" sz="3200" dirty="0" err="1">
                <a:latin typeface="#9Slide05 Brannboll Ny" panose="02000000000000000000" pitchFamily="2" charset="0"/>
              </a:rPr>
              <a:t>các</a:t>
            </a:r>
            <a:r>
              <a:rPr lang="en-US" sz="3200" dirty="0">
                <a:latin typeface="#9Slide05 Brannboll Ny" panose="02000000000000000000" pitchFamily="2" charset="0"/>
              </a:rPr>
              <a:t> </a:t>
            </a:r>
            <a:r>
              <a:rPr lang="en-US" sz="3200" dirty="0" err="1">
                <a:latin typeface="#9Slide05 Brannboll Ny" panose="02000000000000000000" pitchFamily="2" charset="0"/>
              </a:rPr>
              <a:t>công</a:t>
            </a:r>
            <a:r>
              <a:rPr lang="en-US" sz="3200" dirty="0">
                <a:latin typeface="#9Slide05 Brannboll Ny" panose="02000000000000000000" pitchFamily="2" charset="0"/>
              </a:rPr>
              <a:t> </a:t>
            </a:r>
            <a:r>
              <a:rPr lang="en-US" sz="3200" dirty="0" err="1">
                <a:latin typeface="#9Slide05 Brannboll Ny" panose="02000000000000000000" pitchFamily="2" charset="0"/>
              </a:rPr>
              <a:t>việc</a:t>
            </a:r>
            <a:r>
              <a:rPr lang="en-US" sz="3200" dirty="0">
                <a:latin typeface="#9Slide05 Brannboll Ny" panose="02000000000000000000" pitchFamily="2" charset="0"/>
              </a:rPr>
              <a:t> </a:t>
            </a:r>
            <a:r>
              <a:rPr lang="en-US" sz="3200" dirty="0" err="1">
                <a:latin typeface="#9Slide05 Brannboll Ny" panose="02000000000000000000" pitchFamily="2" charset="0"/>
              </a:rPr>
              <a:t>nhà</a:t>
            </a:r>
            <a:r>
              <a:rPr lang="en-US" sz="3200" dirty="0">
                <a:latin typeface="#9Slide05 Brannboll Ny" panose="02000000000000000000" pitchFamily="2" charset="0"/>
              </a:rPr>
              <a:t> </a:t>
            </a:r>
            <a:r>
              <a:rPr lang="en-US" sz="3200" dirty="0" err="1">
                <a:latin typeface="#9Slide05 Brannboll Ny" panose="02000000000000000000" pitchFamily="2" charset="0"/>
              </a:rPr>
              <a:t>để</a:t>
            </a:r>
            <a:r>
              <a:rPr lang="en-US" sz="3200" dirty="0">
                <a:latin typeface="#9Slide05 Brannboll Ny" panose="02000000000000000000" pitchFamily="2" charset="0"/>
              </a:rPr>
              <a:t> </a:t>
            </a:r>
            <a:r>
              <a:rPr lang="en-US" sz="3200" dirty="0" err="1">
                <a:latin typeface="#9Slide05 Brannboll Ny" panose="02000000000000000000" pitchFamily="2" charset="0"/>
              </a:rPr>
              <a:t>giúp</a:t>
            </a:r>
            <a:r>
              <a:rPr lang="en-US" sz="3200" dirty="0">
                <a:latin typeface="#9Slide05 Brannboll Ny" panose="02000000000000000000" pitchFamily="2" charset="0"/>
              </a:rPr>
              <a:t> </a:t>
            </a:r>
            <a:r>
              <a:rPr lang="en-US" sz="3200" dirty="0" err="1">
                <a:latin typeface="#9Slide05 Brannboll Ny" panose="02000000000000000000" pitchFamily="2" charset="0"/>
              </a:rPr>
              <a:t>đỡ</a:t>
            </a:r>
            <a:r>
              <a:rPr lang="en-US" sz="3200" dirty="0">
                <a:latin typeface="#9Slide05 Brannboll Ny" panose="02000000000000000000" pitchFamily="2" charset="0"/>
              </a:rPr>
              <a:t> </a:t>
            </a:r>
            <a:r>
              <a:rPr lang="en-US" sz="3200" dirty="0" err="1">
                <a:latin typeface="#9Slide05 Brannboll Ny" panose="02000000000000000000" pitchFamily="2" charset="0"/>
              </a:rPr>
              <a:t>gia</a:t>
            </a:r>
            <a:r>
              <a:rPr lang="en-US" sz="3200" dirty="0">
                <a:latin typeface="#9Slide05 Brannboll Ny" panose="02000000000000000000" pitchFamily="2" charset="0"/>
              </a:rPr>
              <a:t> </a:t>
            </a:r>
            <a:r>
              <a:rPr lang="en-US" sz="3200" dirty="0" err="1">
                <a:latin typeface="#9Slide05 Brannboll Ny" panose="02000000000000000000" pitchFamily="2" charset="0"/>
              </a:rPr>
              <a:t>đình</a:t>
            </a:r>
            <a:r>
              <a:rPr lang="en-US" sz="3200" dirty="0">
                <a:latin typeface="#9Slide05 Brannboll Ny" panose="02000000000000000000" pitchFamily="2" charset="0"/>
              </a:rPr>
              <a:t>.</a:t>
            </a:r>
          </a:p>
          <a:p>
            <a:pPr lvl="0"/>
            <a:r>
              <a:rPr lang="en-US" sz="3200" dirty="0">
                <a:latin typeface="#9Slide05 Brannboll Ny" panose="02000000000000000000" pitchFamily="2" charset="0"/>
              </a:rPr>
              <a:t>-</a:t>
            </a:r>
            <a:r>
              <a:rPr lang="en-US" sz="3200" dirty="0" err="1">
                <a:latin typeface="#9Slide05 Brannboll Ny" panose="02000000000000000000" pitchFamily="2" charset="0"/>
              </a:rPr>
              <a:t>Chủ</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tham</a:t>
            </a:r>
            <a:r>
              <a:rPr lang="en-US" sz="3200" dirty="0">
                <a:latin typeface="#9Slide05 Brannboll Ny" panose="02000000000000000000" pitchFamily="2" charset="0"/>
              </a:rPr>
              <a:t> </a:t>
            </a:r>
            <a:r>
              <a:rPr lang="en-US" sz="3200" dirty="0" err="1">
                <a:latin typeface="#9Slide05 Brannboll Ny" panose="02000000000000000000" pitchFamily="2" charset="0"/>
              </a:rPr>
              <a:t>gia</a:t>
            </a:r>
            <a:r>
              <a:rPr lang="en-US" sz="3200" dirty="0">
                <a:latin typeface="#9Slide05 Brannboll Ny" panose="02000000000000000000" pitchFamily="2" charset="0"/>
              </a:rPr>
              <a:t> </a:t>
            </a:r>
            <a:r>
              <a:rPr lang="en-US" sz="3200" dirty="0" err="1">
                <a:latin typeface="#9Slide05 Brannboll Ny" panose="02000000000000000000" pitchFamily="2" charset="0"/>
              </a:rPr>
              <a:t>các</a:t>
            </a:r>
            <a:r>
              <a:rPr lang="en-US" sz="3200" dirty="0">
                <a:latin typeface="#9Slide05 Brannboll Ny" panose="02000000000000000000" pitchFamily="2" charset="0"/>
              </a:rPr>
              <a:t> </a:t>
            </a:r>
            <a:r>
              <a:rPr lang="en-US" sz="3200" dirty="0" err="1">
                <a:latin typeface="#9Slide05 Brannboll Ny" panose="02000000000000000000" pitchFamily="2" charset="0"/>
              </a:rPr>
              <a:t>hoạt</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lao</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lớp</a:t>
            </a:r>
            <a:r>
              <a:rPr lang="en-US" sz="3200" dirty="0">
                <a:latin typeface="#9Slide05 Brannboll Ny" panose="02000000000000000000" pitchFamily="2" charset="0"/>
              </a:rPr>
              <a:t>, </a:t>
            </a:r>
            <a:r>
              <a:rPr lang="en-US" sz="3200" dirty="0" err="1">
                <a:latin typeface="#9Slide05 Brannboll Ny" panose="02000000000000000000" pitchFamily="2" charset="0"/>
              </a:rPr>
              <a:t>trường</a:t>
            </a:r>
            <a:r>
              <a:rPr lang="en-US" sz="3200" dirty="0">
                <a:latin typeface="#9Slide05 Brannboll Ny" panose="02000000000000000000" pitchFamily="2" charset="0"/>
              </a:rPr>
              <a:t> </a:t>
            </a:r>
            <a:r>
              <a:rPr lang="en-US" sz="3200" dirty="0" err="1">
                <a:latin typeface="#9Slide05 Brannboll Ny" panose="02000000000000000000" pitchFamily="2" charset="0"/>
              </a:rPr>
              <a:t>và</a:t>
            </a:r>
            <a:r>
              <a:rPr lang="en-US" sz="3200" dirty="0">
                <a:latin typeface="#9Slide05 Brannboll Ny" panose="02000000000000000000" pitchFamily="2" charset="0"/>
              </a:rPr>
              <a:t> </a:t>
            </a:r>
            <a:r>
              <a:rPr lang="en-US" sz="3200" dirty="0" err="1">
                <a:latin typeface="#9Slide05 Brannboll Ny" panose="02000000000000000000" pitchFamily="2" charset="0"/>
              </a:rPr>
              <a:t>công</a:t>
            </a:r>
            <a:r>
              <a:rPr lang="en-US" sz="3200" dirty="0">
                <a:latin typeface="#9Slide05 Brannboll Ny" panose="02000000000000000000" pitchFamily="2" charset="0"/>
              </a:rPr>
              <a:t> </a:t>
            </a:r>
            <a:r>
              <a:rPr lang="en-US" sz="3200" dirty="0" err="1">
                <a:latin typeface="#9Slide05 Brannboll Ny" panose="02000000000000000000" pitchFamily="2" charset="0"/>
              </a:rPr>
              <a:t>cộng</a:t>
            </a:r>
            <a:r>
              <a:rPr lang="en-US" sz="3200" dirty="0">
                <a:latin typeface="#9Slide05 Brannboll Ny" panose="02000000000000000000" pitchFamily="2" charset="0"/>
              </a:rPr>
              <a:t>.</a:t>
            </a:r>
          </a:p>
          <a:p>
            <a:r>
              <a:rPr lang="en-US" sz="3200" dirty="0">
                <a:latin typeface="#9Slide05 Brannboll Ny" panose="02000000000000000000" pitchFamily="2" charset="0"/>
              </a:rPr>
              <a:t>-</a:t>
            </a:r>
            <a:r>
              <a:rPr lang="en-US" sz="3200" dirty="0" err="1">
                <a:latin typeface="#9Slide05 Brannboll Ny" panose="02000000000000000000" pitchFamily="2" charset="0"/>
              </a:rPr>
              <a:t>Quý</a:t>
            </a:r>
            <a:r>
              <a:rPr lang="en-US" sz="3200" dirty="0">
                <a:latin typeface="#9Slide05 Brannboll Ny" panose="02000000000000000000" pitchFamily="2" charset="0"/>
              </a:rPr>
              <a:t> </a:t>
            </a:r>
            <a:r>
              <a:rPr lang="en-US" sz="3200" dirty="0" err="1">
                <a:latin typeface="#9Slide05 Brannboll Ny" panose="02000000000000000000" pitchFamily="2" charset="0"/>
              </a:rPr>
              <a:t>trọng</a:t>
            </a:r>
            <a:r>
              <a:rPr lang="en-US" sz="3200" dirty="0">
                <a:latin typeface="#9Slide05 Brannboll Ny" panose="02000000000000000000" pitchFamily="2" charset="0"/>
              </a:rPr>
              <a:t> </a:t>
            </a:r>
            <a:r>
              <a:rPr lang="en-US" sz="3200" dirty="0" err="1">
                <a:latin typeface="#9Slide05 Brannboll Ny" panose="02000000000000000000" pitchFamily="2" charset="0"/>
              </a:rPr>
              <a:t>lao</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bản</a:t>
            </a:r>
            <a:r>
              <a:rPr lang="en-US" sz="3200" dirty="0">
                <a:latin typeface="#9Slide05 Brannboll Ny" panose="02000000000000000000" pitchFamily="2" charset="0"/>
              </a:rPr>
              <a:t> </a:t>
            </a:r>
            <a:r>
              <a:rPr lang="en-US" sz="3200" dirty="0" err="1">
                <a:latin typeface="#9Slide05 Brannboll Ny" panose="02000000000000000000" pitchFamily="2" charset="0"/>
              </a:rPr>
              <a:t>thân</a:t>
            </a:r>
            <a:r>
              <a:rPr lang="en-US" sz="3200" dirty="0">
                <a:latin typeface="#9Slide05 Brannboll Ny" panose="02000000000000000000" pitchFamily="2" charset="0"/>
              </a:rPr>
              <a:t> </a:t>
            </a:r>
            <a:r>
              <a:rPr lang="en-US" sz="3200" dirty="0" err="1">
                <a:latin typeface="#9Slide05 Brannboll Ny" panose="02000000000000000000" pitchFamily="2" charset="0"/>
              </a:rPr>
              <a:t>và</a:t>
            </a:r>
            <a:r>
              <a:rPr lang="en-US" sz="3200" dirty="0">
                <a:latin typeface="#9Slide05 Brannboll Ny" panose="02000000000000000000" pitchFamily="2" charset="0"/>
              </a:rPr>
              <a:t> </a:t>
            </a:r>
            <a:r>
              <a:rPr lang="en-US" sz="3200" dirty="0" err="1">
                <a:latin typeface="#9Slide05 Brannboll Ny" panose="02000000000000000000" pitchFamily="2" charset="0"/>
              </a:rPr>
              <a:t>tôn</a:t>
            </a:r>
            <a:r>
              <a:rPr lang="en-US" sz="3200" dirty="0">
                <a:latin typeface="#9Slide05 Brannboll Ny" panose="02000000000000000000" pitchFamily="2" charset="0"/>
              </a:rPr>
              <a:t> </a:t>
            </a:r>
            <a:r>
              <a:rPr lang="en-US" sz="3200" dirty="0" err="1">
                <a:latin typeface="#9Slide05 Brannboll Ny" panose="02000000000000000000" pitchFamily="2" charset="0"/>
              </a:rPr>
              <a:t>trọng</a:t>
            </a:r>
            <a:r>
              <a:rPr lang="en-US" sz="3200" dirty="0">
                <a:latin typeface="#9Slide05 Brannboll Ny" panose="02000000000000000000" pitchFamily="2" charset="0"/>
              </a:rPr>
              <a:t> </a:t>
            </a:r>
            <a:r>
              <a:rPr lang="en-US" sz="3200" dirty="0" err="1">
                <a:latin typeface="#9Slide05 Brannboll Ny" panose="02000000000000000000" pitchFamily="2" charset="0"/>
              </a:rPr>
              <a:t>lao</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người</a:t>
            </a:r>
            <a:r>
              <a:rPr lang="en-US" sz="3200" dirty="0">
                <a:latin typeface="#9Slide05 Brannboll Ny" panose="02000000000000000000" pitchFamily="2" charset="0"/>
              </a:rPr>
              <a:t> </a:t>
            </a:r>
            <a:r>
              <a:rPr lang="en-US" sz="3200" dirty="0" err="1">
                <a:latin typeface="#9Slide05 Brannboll Ny" panose="02000000000000000000" pitchFamily="2" charset="0"/>
              </a:rPr>
              <a:t>khác</a:t>
            </a:r>
            <a:r>
              <a:rPr lang="en-US" sz="3200" dirty="0">
                <a:latin typeface="#9Slide05 Brannboll Ny" panose="02000000000000000000" pitchFamily="2" charset="0"/>
              </a:rPr>
              <a:t>.</a:t>
            </a:r>
          </a:p>
        </p:txBody>
      </p:sp>
    </p:spTree>
    <p:extLst>
      <p:ext uri="{BB962C8B-B14F-4D97-AF65-F5344CB8AC3E}">
        <p14:creationId xmlns:p14="http://schemas.microsoft.com/office/powerpoint/2010/main" val="24967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79;p37">
            <a:extLst>
              <a:ext uri="{FF2B5EF4-FFF2-40B4-BE49-F238E27FC236}">
                <a16:creationId xmlns:a16="http://schemas.microsoft.com/office/drawing/2014/main" id="{FAED06B2-CFFF-D86E-C35F-632C15C592D2}"/>
              </a:ext>
            </a:extLst>
          </p:cNvPr>
          <p:cNvSpPr/>
          <p:nvPr/>
        </p:nvSpPr>
        <p:spPr>
          <a:xfrm>
            <a:off x="428206" y="1248894"/>
            <a:ext cx="5044568" cy="1726168"/>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121900" tIns="121900" rIns="121900" bIns="121900" anchor="ctr" anchorCtr="0">
            <a:noAutofit/>
          </a:bodyPr>
          <a:lstStyle/>
          <a:p>
            <a:endParaRPr sz="2400">
              <a:solidFill>
                <a:prstClr val="white"/>
              </a:solidFill>
              <a:latin typeface="Rockwell"/>
            </a:endParaRPr>
          </a:p>
        </p:txBody>
      </p:sp>
      <p:sp>
        <p:nvSpPr>
          <p:cNvPr id="9" name="Google Shape;480;p37">
            <a:extLst>
              <a:ext uri="{FF2B5EF4-FFF2-40B4-BE49-F238E27FC236}">
                <a16:creationId xmlns:a16="http://schemas.microsoft.com/office/drawing/2014/main" id="{0DBBDB51-4E76-C7C7-3055-9D24C8CAED42}"/>
              </a:ext>
            </a:extLst>
          </p:cNvPr>
          <p:cNvSpPr txBox="1">
            <a:spLocks/>
          </p:cNvSpPr>
          <p:nvPr/>
        </p:nvSpPr>
        <p:spPr>
          <a:xfrm>
            <a:off x="428206" y="1261393"/>
            <a:ext cx="5274000" cy="1290000"/>
          </a:xfrm>
          <a:prstGeom prst="rect">
            <a:avLst/>
          </a:prstGeom>
        </p:spPr>
        <p:txBody>
          <a:bodyPr spcFirstLastPara="1" wrap="square" lIns="121900" tIns="121900" rIns="121900" bIns="121900"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marL="0" marR="0" lvl="0" indent="0" algn="ctr" defTabSz="914400" rtl="0" eaLnBrk="1" fontAlgn="auto" latinLnBrk="0" hangingPunct="1">
              <a:lnSpc>
                <a:spcPct val="100000"/>
              </a:lnSpc>
              <a:spcBef>
                <a:spcPts val="0"/>
              </a:spcBef>
              <a:spcAft>
                <a:spcPts val="0"/>
              </a:spcAft>
              <a:buClr>
                <a:srgbClr val="9BBB59"/>
              </a:buClr>
              <a:buSzPts val="4800"/>
              <a:buFontTx/>
              <a:buNone/>
              <a:tabLst/>
              <a:defRPr/>
            </a:pP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TRÒ CHƠI </a:t>
            </a:r>
            <a:b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b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TIẾP SỨC</a:t>
            </a:r>
          </a:p>
        </p:txBody>
      </p:sp>
      <p:pic>
        <p:nvPicPr>
          <p:cNvPr id="10" name="Picture 9">
            <a:extLst>
              <a:ext uri="{FF2B5EF4-FFF2-40B4-BE49-F238E27FC236}">
                <a16:creationId xmlns:a16="http://schemas.microsoft.com/office/drawing/2014/main" id="{AF983C6C-09FD-D5B5-1A6D-EA23272506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5675457" y="378182"/>
            <a:ext cx="6592744" cy="6101635"/>
          </a:xfrm>
          <a:prstGeom prst="rect">
            <a:avLst/>
          </a:prstGeom>
        </p:spPr>
      </p:pic>
      <p:sp>
        <p:nvSpPr>
          <p:cNvPr id="11" name="Rectangle 10">
            <a:extLst>
              <a:ext uri="{FF2B5EF4-FFF2-40B4-BE49-F238E27FC236}">
                <a16:creationId xmlns:a16="http://schemas.microsoft.com/office/drawing/2014/main" id="{A2F5DED7-E920-5D93-271A-70E38CB917EF}"/>
              </a:ext>
            </a:extLst>
          </p:cNvPr>
          <p:cNvSpPr/>
          <p:nvPr/>
        </p:nvSpPr>
        <p:spPr>
          <a:xfrm>
            <a:off x="6751520" y="1173092"/>
            <a:ext cx="4679213" cy="4511813"/>
          </a:xfrm>
          <a:prstGeom prst="rect">
            <a:avLst/>
          </a:prstGeom>
          <a:solidFill>
            <a:sysClr val="window" lastClr="FFFFFF">
              <a:lumMod val="95000"/>
            </a:sysClr>
          </a:solidFill>
        </p:spPr>
        <p:txBody>
          <a:bodyPr wrap="square">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A94202A1-33B1-2805-67EE-6F6617FCC007}"/>
              </a:ext>
            </a:extLst>
          </p:cNvPr>
          <p:cNvSpPr txBox="1">
            <a:spLocks/>
          </p:cNvSpPr>
          <p:nvPr/>
        </p:nvSpPr>
        <p:spPr>
          <a:xfrm>
            <a:off x="0" y="53476"/>
            <a:ext cx="11963400" cy="1143000"/>
          </a:xfrm>
          <a:prstGeom prst="rect">
            <a:avLst/>
          </a:prstGeom>
        </p:spPr>
        <p:txBody>
          <a:bodyPr spcFirstLastPara="1" wrap="square" lIns="91425" tIns="91425" rIns="91425" bIns="91425"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algn="just">
              <a:buClr>
                <a:srgbClr val="9BBB59"/>
              </a:buClr>
            </a:pPr>
            <a:r>
              <a:rPr lang="vi-VN" sz="2800" dirty="0">
                <a:solidFill>
                  <a:srgbClr val="1F497D">
                    <a:lumMod val="75000"/>
                  </a:srgbClr>
                </a:solidFill>
                <a:latin typeface="Rockwell"/>
              </a:rPr>
              <a:t>?</a:t>
            </a:r>
            <a:r>
              <a:rPr lang="en-US" sz="2800" dirty="0" err="1">
                <a:solidFill>
                  <a:srgbClr val="1F497D">
                    <a:lumMod val="75000"/>
                  </a:srgbClr>
                </a:solidFill>
                <a:latin typeface="Rockwell"/>
              </a:rPr>
              <a:t>Trách</a:t>
            </a:r>
            <a:r>
              <a:rPr lang="en-US" sz="2800" dirty="0">
                <a:solidFill>
                  <a:srgbClr val="1F497D">
                    <a:lumMod val="75000"/>
                  </a:srgbClr>
                </a:solidFill>
                <a:latin typeface="Rockwell"/>
              </a:rPr>
              <a:t> </a:t>
            </a:r>
            <a:r>
              <a:rPr lang="en-US" sz="2800" dirty="0" err="1">
                <a:solidFill>
                  <a:srgbClr val="1F497D">
                    <a:lumMod val="75000"/>
                  </a:srgbClr>
                </a:solidFill>
                <a:latin typeface="Rockwell"/>
              </a:rPr>
              <a:t>nhiệm</a:t>
            </a:r>
            <a:r>
              <a:rPr lang="en-US" sz="2800" dirty="0">
                <a:solidFill>
                  <a:srgbClr val="1F497D">
                    <a:lumMod val="75000"/>
                  </a:srgbClr>
                </a:solidFill>
                <a:latin typeface="Rockwell"/>
              </a:rPr>
              <a:t> </a:t>
            </a:r>
            <a:r>
              <a:rPr lang="en-US" sz="2800" dirty="0" err="1">
                <a:solidFill>
                  <a:srgbClr val="1F497D">
                    <a:lumMod val="75000"/>
                  </a:srgbClr>
                </a:solidFill>
                <a:latin typeface="Rockwell"/>
              </a:rPr>
              <a:t>của</a:t>
            </a:r>
            <a:r>
              <a:rPr lang="en-US" sz="2800" dirty="0">
                <a:solidFill>
                  <a:srgbClr val="1F497D">
                    <a:lumMod val="75000"/>
                  </a:srgbClr>
                </a:solidFill>
                <a:latin typeface="Rockwell"/>
              </a:rPr>
              <a:t> </a:t>
            </a:r>
            <a:r>
              <a:rPr lang="en-US" sz="2800" dirty="0" err="1">
                <a:solidFill>
                  <a:srgbClr val="1F497D">
                    <a:lumMod val="75000"/>
                  </a:srgbClr>
                </a:solidFill>
                <a:latin typeface="Rockwell"/>
              </a:rPr>
              <a:t>học</a:t>
            </a:r>
            <a:r>
              <a:rPr lang="en-US" sz="2800" dirty="0">
                <a:solidFill>
                  <a:srgbClr val="1F497D">
                    <a:lumMod val="75000"/>
                  </a:srgbClr>
                </a:solidFill>
                <a:latin typeface="Rockwell"/>
              </a:rPr>
              <a:t> </a:t>
            </a:r>
            <a:r>
              <a:rPr lang="en-US" sz="2800" dirty="0" err="1">
                <a:solidFill>
                  <a:srgbClr val="1F497D">
                    <a:lumMod val="75000"/>
                  </a:srgbClr>
                </a:solidFill>
                <a:latin typeface="Rockwell"/>
              </a:rPr>
              <a:t>sinh</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việc</a:t>
            </a:r>
            <a:r>
              <a:rPr lang="en-US" sz="2800" dirty="0">
                <a:solidFill>
                  <a:srgbClr val="1F497D">
                    <a:lumMod val="75000"/>
                  </a:srgbClr>
                </a:solidFill>
                <a:latin typeface="Rockwell"/>
              </a:rPr>
              <a:t> </a:t>
            </a:r>
            <a:r>
              <a:rPr lang="en-US" sz="2800" dirty="0" err="1">
                <a:solidFill>
                  <a:srgbClr val="1F497D">
                    <a:lumMod val="75000"/>
                  </a:srgbClr>
                </a:solidFill>
                <a:latin typeface="Rockwell"/>
              </a:rPr>
              <a:t>thực</a:t>
            </a:r>
            <a:r>
              <a:rPr lang="en-US" sz="2800" dirty="0">
                <a:solidFill>
                  <a:srgbClr val="1F497D">
                    <a:lumMod val="75000"/>
                  </a:srgbClr>
                </a:solidFill>
                <a:latin typeface="Rockwell"/>
              </a:rPr>
              <a:t> </a:t>
            </a:r>
            <a:r>
              <a:rPr lang="en-US" sz="2800" dirty="0" err="1">
                <a:solidFill>
                  <a:srgbClr val="1F497D">
                    <a:lumMod val="75000"/>
                  </a:srgbClr>
                </a:solidFill>
                <a:latin typeface="Rockwell"/>
              </a:rPr>
              <a:t>hiện</a:t>
            </a:r>
            <a:r>
              <a:rPr lang="en-US" sz="2800" dirty="0">
                <a:solidFill>
                  <a:srgbClr val="1F497D">
                    <a:lumMod val="75000"/>
                  </a:srgbClr>
                </a:solidFill>
                <a:latin typeface="Rockwell"/>
              </a:rPr>
              <a:t> </a:t>
            </a:r>
            <a:r>
              <a:rPr lang="en-US" sz="2800" dirty="0" err="1">
                <a:solidFill>
                  <a:srgbClr val="1F497D">
                    <a:lumMod val="75000"/>
                  </a:srgbClr>
                </a:solidFill>
                <a:latin typeface="Rockwell"/>
              </a:rPr>
              <a:t>quyền</a:t>
            </a:r>
            <a:r>
              <a:rPr lang="en-US" sz="2800" dirty="0">
                <a:solidFill>
                  <a:srgbClr val="1F497D">
                    <a:lumMod val="75000"/>
                  </a:srgbClr>
                </a:solidFill>
                <a:latin typeface="Rockwell"/>
              </a:rPr>
              <a:t> </a:t>
            </a:r>
            <a:r>
              <a:rPr lang="en-US" sz="2800" dirty="0" err="1">
                <a:solidFill>
                  <a:srgbClr val="1F497D">
                    <a:lumMod val="75000"/>
                  </a:srgbClr>
                </a:solidFill>
                <a:latin typeface="Rockwell"/>
              </a:rPr>
              <a:t>và</a:t>
            </a:r>
            <a:r>
              <a:rPr lang="en-US" sz="2800" dirty="0">
                <a:solidFill>
                  <a:srgbClr val="1F497D">
                    <a:lumMod val="75000"/>
                  </a:srgbClr>
                </a:solidFill>
                <a:latin typeface="Rockwell"/>
              </a:rPr>
              <a:t> </a:t>
            </a:r>
            <a:r>
              <a:rPr lang="en-US" sz="2800" dirty="0" err="1">
                <a:solidFill>
                  <a:srgbClr val="1F497D">
                    <a:lumMod val="75000"/>
                  </a:srgbClr>
                </a:solidFill>
                <a:latin typeface="Rockwell"/>
              </a:rPr>
              <a:t>nghĩa</a:t>
            </a:r>
            <a:r>
              <a:rPr lang="en-US" sz="2800" dirty="0">
                <a:solidFill>
                  <a:srgbClr val="1F497D">
                    <a:lumMod val="75000"/>
                  </a:srgbClr>
                </a:solidFill>
                <a:latin typeface="Rockwell"/>
              </a:rPr>
              <a:t> </a:t>
            </a:r>
            <a:r>
              <a:rPr lang="en-US" sz="2800" dirty="0" err="1">
                <a:solidFill>
                  <a:srgbClr val="1F497D">
                    <a:lumMod val="75000"/>
                  </a:srgbClr>
                </a:solidFill>
                <a:latin typeface="Rockwell"/>
              </a:rPr>
              <a:t>vụ</a:t>
            </a:r>
            <a:r>
              <a:rPr lang="en-US" sz="2800" dirty="0">
                <a:solidFill>
                  <a:srgbClr val="1F497D">
                    <a:lumMod val="75000"/>
                  </a:srgbClr>
                </a:solidFill>
                <a:latin typeface="Rockwell"/>
              </a:rPr>
              <a:t> </a:t>
            </a:r>
            <a:r>
              <a:rPr lang="en-US" sz="2800" dirty="0" err="1">
                <a:solidFill>
                  <a:srgbClr val="1F497D">
                    <a:lumMod val="75000"/>
                  </a:srgbClr>
                </a:solidFill>
                <a:latin typeface="Rockwell"/>
              </a:rPr>
              <a:t>lao</a:t>
            </a:r>
            <a:r>
              <a:rPr lang="en-US" sz="2800" dirty="0">
                <a:solidFill>
                  <a:srgbClr val="1F497D">
                    <a:lumMod val="75000"/>
                  </a:srgbClr>
                </a:solidFill>
                <a:latin typeface="Rockwell"/>
              </a:rPr>
              <a:t> </a:t>
            </a:r>
            <a:r>
              <a:rPr lang="en-US" sz="2800" dirty="0" err="1">
                <a:solidFill>
                  <a:srgbClr val="1F497D">
                    <a:lumMod val="75000"/>
                  </a:srgbClr>
                </a:solidFill>
                <a:latin typeface="Rockwell"/>
              </a:rPr>
              <a:t>động</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gia</a:t>
            </a:r>
            <a:r>
              <a:rPr lang="en-US" sz="2800" dirty="0">
                <a:solidFill>
                  <a:srgbClr val="1F497D">
                    <a:lumMod val="75000"/>
                  </a:srgbClr>
                </a:solidFill>
                <a:latin typeface="Rockwell"/>
              </a:rPr>
              <a:t> </a:t>
            </a:r>
            <a:r>
              <a:rPr lang="en-US" sz="2800" dirty="0" err="1">
                <a:solidFill>
                  <a:srgbClr val="1F497D">
                    <a:lumMod val="75000"/>
                  </a:srgbClr>
                </a:solidFill>
                <a:latin typeface="Rockwell"/>
              </a:rPr>
              <a:t>đình</a:t>
            </a:r>
            <a:endParaRPr lang="en-US" sz="2800" dirty="0">
              <a:solidFill>
                <a:srgbClr val="1F497D">
                  <a:lumMod val="75000"/>
                </a:srgbClr>
              </a:solidFill>
              <a:latin typeface="Rockwell"/>
            </a:endParaRPr>
          </a:p>
        </p:txBody>
      </p:sp>
      <p:pic>
        <p:nvPicPr>
          <p:cNvPr id="13" name="Picture 12">
            <a:extLst>
              <a:ext uri="{FF2B5EF4-FFF2-40B4-BE49-F238E27FC236}">
                <a16:creationId xmlns:a16="http://schemas.microsoft.com/office/drawing/2014/main" id="{88BB8AE3-9642-6F17-15BE-BB6CE2253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62" y="3027480"/>
            <a:ext cx="5469138" cy="3737703"/>
          </a:xfrm>
          <a:prstGeom prst="rect">
            <a:avLst/>
          </a:prstGeom>
        </p:spPr>
      </p:pic>
    </p:spTree>
    <p:extLst>
      <p:ext uri="{BB962C8B-B14F-4D97-AF65-F5344CB8AC3E}">
        <p14:creationId xmlns:p14="http://schemas.microsoft.com/office/powerpoint/2010/main" val="424219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40320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WordArt 6"/>
          <p:cNvSpPr>
            <a:spLocks noChangeArrowheads="1" noChangeShapeType="1" noTextEdit="1"/>
          </p:cNvSpPr>
          <p:nvPr/>
        </p:nvSpPr>
        <p:spPr bwMode="auto">
          <a:xfrm>
            <a:off x="3173819" y="1741214"/>
            <a:ext cx="7177087" cy="1916113"/>
          </a:xfrm>
          <a:prstGeom prst="rect">
            <a:avLst/>
          </a:prstGeom>
        </p:spPr>
        <p:txBody>
          <a:bodyPr wrap="none" fromWordArt="1">
            <a:prstTxWarp prst="textDeflate">
              <a:avLst>
                <a:gd name="adj" fmla="val 18750"/>
              </a:avLst>
            </a:prstTxWarp>
          </a:bodyPr>
          <a:lstStyle/>
          <a:p>
            <a:pPr algn="ctr" defTabSz="1219170"/>
            <a:r>
              <a:rPr lang="en-US" sz="2700" b="1" kern="10" dirty="0">
                <a:ln w="9525">
                  <a:solidFill>
                    <a:srgbClr val="FF0000"/>
                  </a:solidFill>
                  <a:round/>
                  <a:headEnd/>
                  <a:tailEnd/>
                </a:ln>
                <a:solidFill>
                  <a:srgbClr val="FFC000"/>
                </a:solidFill>
                <a:latin typeface="Lato Light"/>
                <a:cs typeface="Times New Roman" panose="02020603050405020304" pitchFamily="18" charset="0"/>
              </a:rPr>
              <a:t>“</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Nghe</a:t>
            </a:r>
            <a:r>
              <a:rPr lang="en-US" sz="2700" b="1" kern="10" dirty="0">
                <a:ln w="9525">
                  <a:solidFill>
                    <a:srgbClr val="FF0000"/>
                  </a:solidFill>
                  <a:round/>
                  <a:headEnd/>
                  <a:tailEnd/>
                </a:ln>
                <a:solidFill>
                  <a:srgbClr val="FFC000"/>
                </a:solidFill>
                <a:latin typeface="Lato Light"/>
                <a:cs typeface="Times New Roman" panose="02020603050405020304" pitchFamily="18" charset="0"/>
              </a:rPr>
              <a:t> </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thấu</a:t>
            </a:r>
            <a:r>
              <a:rPr lang="en-US" sz="2700" b="1" kern="10" dirty="0">
                <a:ln w="9525">
                  <a:solidFill>
                    <a:srgbClr val="FF0000"/>
                  </a:solidFill>
                  <a:round/>
                  <a:headEnd/>
                  <a:tailEnd/>
                </a:ln>
                <a:solidFill>
                  <a:srgbClr val="FFC000"/>
                </a:solidFill>
                <a:latin typeface="Lato Light"/>
                <a:cs typeface="Times New Roman" panose="02020603050405020304" pitchFamily="18" charset="0"/>
              </a:rPr>
              <a:t> – </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đáp</a:t>
            </a:r>
            <a:r>
              <a:rPr lang="en-US" sz="2700" b="1" kern="10" dirty="0">
                <a:ln w="9525">
                  <a:solidFill>
                    <a:srgbClr val="FF0000"/>
                  </a:solidFill>
                  <a:round/>
                  <a:headEnd/>
                  <a:tailEnd/>
                </a:ln>
                <a:solidFill>
                  <a:srgbClr val="FFC000"/>
                </a:solidFill>
                <a:latin typeface="Lato Light"/>
                <a:cs typeface="Times New Roman" panose="02020603050405020304" pitchFamily="18" charset="0"/>
              </a:rPr>
              <a:t> </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nhanh</a:t>
            </a:r>
            <a:r>
              <a:rPr lang="en-US" sz="2700" b="1" kern="10" dirty="0">
                <a:ln w="9525">
                  <a:solidFill>
                    <a:srgbClr val="FF0000"/>
                  </a:solidFill>
                  <a:round/>
                  <a:headEnd/>
                  <a:tailEnd/>
                </a:ln>
                <a:solidFill>
                  <a:srgbClr val="FFC000"/>
                </a:solidFill>
                <a:latin typeface="Lato Light"/>
                <a:cs typeface="Times New Roman" panose="02020603050405020304" pitchFamily="18" charset="0"/>
              </a:rPr>
              <a:t>”</a:t>
            </a:r>
          </a:p>
        </p:txBody>
      </p:sp>
      <p:sp>
        <p:nvSpPr>
          <p:cNvPr id="2" name="TextBox 1"/>
          <p:cNvSpPr txBox="1"/>
          <p:nvPr/>
        </p:nvSpPr>
        <p:spPr>
          <a:xfrm>
            <a:off x="3937000" y="330200"/>
            <a:ext cx="3824288" cy="784830"/>
          </a:xfrm>
          <a:prstGeom prst="rect">
            <a:avLst/>
          </a:prstGeom>
          <a:solidFill>
            <a:schemeClr val="accent5">
              <a:lumMod val="60000"/>
              <a:lumOff val="40000"/>
            </a:schemeClr>
          </a:solidFill>
        </p:spPr>
        <p:txBody>
          <a:bodyPr>
            <a:spAutoFit/>
          </a:bodyPr>
          <a:lstStyle/>
          <a:p>
            <a:pPr defTabSz="1219170">
              <a:defRPr/>
            </a:pPr>
            <a:r>
              <a:rPr lang="en-US" sz="4500" b="1" dirty="0">
                <a:solidFill>
                  <a:srgbClr val="5F5F5F"/>
                </a:solidFill>
                <a:latin typeface="Lato Light"/>
                <a:cs typeface="Times New Roman" panose="02020603050405020304" pitchFamily="18" charset="0"/>
              </a:rPr>
              <a:t>TRÒ CHƠI</a:t>
            </a:r>
          </a:p>
        </p:txBody>
      </p:sp>
      <p:pic>
        <p:nvPicPr>
          <p:cNvPr id="83972" name="Picture 2"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1199" y="522516"/>
            <a:ext cx="1649413"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3585936"/>
            <a:ext cx="154177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HOLLY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200" y="2041799"/>
            <a:ext cx="5381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5287964" y="856005"/>
            <a:ext cx="138564" cy="27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defTabSz="1219170">
              <a:defRPr/>
            </a:pPr>
            <a:endParaRPr lang="en-US" sz="1351">
              <a:solidFill>
                <a:prstClr val="black"/>
              </a:solidFill>
              <a:latin typeface="Calibri" panose="020F0502020204030204"/>
            </a:endParaRPr>
          </a:p>
        </p:txBody>
      </p:sp>
      <p:pic>
        <p:nvPicPr>
          <p:cNvPr id="8397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014" y="1220788"/>
            <a:ext cx="1485900" cy="6858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pPr defTabSz="1219170">
              <a:defRPr/>
            </a:pPr>
            <a:fld id="{6991D440-527B-4DBE-AEEB-9957122B9F8F}" type="slidenum">
              <a:rPr lang="en-US" sz="2400">
                <a:solidFill>
                  <a:prstClr val="black">
                    <a:tint val="75000"/>
                  </a:prstClr>
                </a:solidFill>
              </a:rPr>
              <a:pPr defTabSz="1219170">
                <a:defRPr/>
              </a:pPr>
              <a:t>36</a:t>
            </a:fld>
            <a:endParaRPr lang="en-US" sz="2400" dirty="0">
              <a:solidFill>
                <a:prstClr val="black">
                  <a:tint val="75000"/>
                </a:prstClr>
              </a:solidFill>
            </a:endParaRPr>
          </a:p>
        </p:txBody>
      </p:sp>
      <p:pic>
        <p:nvPicPr>
          <p:cNvPr id="10" name="Picture 9" descr="b00f0a891b96caa050f493ee863d966a.png"/>
          <p:cNvPicPr>
            <a:picLocks noChangeAspect="1"/>
          </p:cNvPicPr>
          <p:nvPr/>
        </p:nvPicPr>
        <p:blipFill>
          <a:blip r:embed="rId7" cstate="print"/>
          <a:srcRect l="24314" t="12427" r="9872" b="3660"/>
          <a:stretch>
            <a:fillRect/>
          </a:stretch>
        </p:blipFill>
        <p:spPr>
          <a:xfrm>
            <a:off x="-271332" y="195580"/>
            <a:ext cx="4346488" cy="6765291"/>
          </a:xfrm>
          <a:prstGeom prst="rect">
            <a:avLst/>
          </a:prstGeom>
        </p:spPr>
      </p:pic>
    </p:spTree>
    <p:extLst>
      <p:ext uri="{BB962C8B-B14F-4D97-AF65-F5344CB8AC3E}">
        <p14:creationId xmlns:p14="http://schemas.microsoft.com/office/powerpoint/2010/main" val="240174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fill="hold" grpId="0" nodeType="afterEffect">
                                  <p:stCondLst>
                                    <p:cond delay="0"/>
                                  </p:stCondLst>
                                  <p:childTnLst>
                                    <p:animClr clrSpc="hsl" dir="cw">
                                      <p:cBhvr override="childStyle">
                                        <p:cTn id="6" dur="3000" fill="hold"/>
                                        <p:tgtEl>
                                          <p:spTgt spid="36870"/>
                                        </p:tgtEl>
                                        <p:attrNameLst>
                                          <p:attrName>style.color</p:attrName>
                                        </p:attrNameLst>
                                      </p:cBhvr>
                                      <p:by>
                                        <p:hsl h="-7200000" s="0" l="0"/>
                                      </p:by>
                                    </p:animClr>
                                    <p:animClr clrSpc="hsl" dir="cw">
                                      <p:cBhvr>
                                        <p:cTn id="7" dur="3000" fill="hold"/>
                                        <p:tgtEl>
                                          <p:spTgt spid="36870"/>
                                        </p:tgtEl>
                                        <p:attrNameLst>
                                          <p:attrName>fillcolor</p:attrName>
                                        </p:attrNameLst>
                                      </p:cBhvr>
                                      <p:by>
                                        <p:hsl h="-7200000" s="0" l="0"/>
                                      </p:by>
                                    </p:animClr>
                                    <p:animClr clrSpc="hsl" dir="cw">
                                      <p:cBhvr>
                                        <p:cTn id="8" dur="3000" fill="hold"/>
                                        <p:tgtEl>
                                          <p:spTgt spid="36870"/>
                                        </p:tgtEl>
                                        <p:attrNameLst>
                                          <p:attrName>stroke.color</p:attrName>
                                        </p:attrNameLst>
                                      </p:cBhvr>
                                      <p:by>
                                        <p:hsl h="-7200000" s="0" l="0"/>
                                      </p:by>
                                    </p:animClr>
                                    <p:set>
                                      <p:cBhvr>
                                        <p:cTn id="9" dur="3000" fill="hold"/>
                                        <p:tgtEl>
                                          <p:spTgt spid="36870"/>
                                        </p:tgtEl>
                                        <p:attrNameLst>
                                          <p:attrName>fill.type</p:attrName>
                                        </p:attrNameLst>
                                      </p:cBhvr>
                                      <p:to>
                                        <p:strVal val="solid"/>
                                      </p:to>
                                    </p:set>
                                  </p:childTnLst>
                                </p:cTn>
                              </p:par>
                            </p:childTnLst>
                          </p:cTn>
                        </p:par>
                        <p:par>
                          <p:cTn id="10" fill="hold" nodeType="afterGroup">
                            <p:stCondLst>
                              <p:cond delay="3000"/>
                            </p:stCondLst>
                            <p:childTnLst>
                              <p:par>
                                <p:cTn id="11" presetID="22" presetClass="emph" presetSubtype="0" fill="hold" grpId="1" nodeType="afterEffect">
                                  <p:stCondLst>
                                    <p:cond delay="0"/>
                                  </p:stCondLst>
                                  <p:childTnLst>
                                    <p:animClr clrSpc="hsl" dir="cw">
                                      <p:cBhvr override="childStyle">
                                        <p:cTn id="12" dur="3000" fill="hold"/>
                                        <p:tgtEl>
                                          <p:spTgt spid="36870"/>
                                        </p:tgtEl>
                                        <p:attrNameLst>
                                          <p:attrName>style.color</p:attrName>
                                        </p:attrNameLst>
                                      </p:cBhvr>
                                      <p:by>
                                        <p:hsl h="-7200000" s="0" l="0"/>
                                      </p:by>
                                    </p:animClr>
                                    <p:animClr clrSpc="hsl" dir="cw">
                                      <p:cBhvr>
                                        <p:cTn id="13" dur="3000" fill="hold"/>
                                        <p:tgtEl>
                                          <p:spTgt spid="36870"/>
                                        </p:tgtEl>
                                        <p:attrNameLst>
                                          <p:attrName>fillcolor</p:attrName>
                                        </p:attrNameLst>
                                      </p:cBhvr>
                                      <p:by>
                                        <p:hsl h="-7200000" s="0" l="0"/>
                                      </p:by>
                                    </p:animClr>
                                    <p:animClr clrSpc="hsl" dir="cw">
                                      <p:cBhvr>
                                        <p:cTn id="14" dur="3000" fill="hold"/>
                                        <p:tgtEl>
                                          <p:spTgt spid="36870"/>
                                        </p:tgtEl>
                                        <p:attrNameLst>
                                          <p:attrName>stroke.color</p:attrName>
                                        </p:attrNameLst>
                                      </p:cBhvr>
                                      <p:by>
                                        <p:hsl h="-7200000" s="0" l="0"/>
                                      </p:by>
                                    </p:animClr>
                                    <p:set>
                                      <p:cBhvr>
                                        <p:cTn id="15" dur="3000" fill="hold"/>
                                        <p:tgtEl>
                                          <p:spTgt spid="368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650C46-14BC-022E-4295-0A040477492A}"/>
              </a:ext>
            </a:extLst>
          </p:cNvPr>
          <p:cNvSpPr txBox="1"/>
          <p:nvPr/>
        </p:nvSpPr>
        <p:spPr>
          <a:xfrm>
            <a:off x="397864" y="3191313"/>
            <a:ext cx="10672997" cy="224676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8000"/>
                </a:solidFill>
                <a:effectLst/>
                <a:uLnTx/>
                <a:uFillTx/>
                <a:latin typeface="#9Slide05 Brannboll Ny" panose="02000000000000000000" pitchFamily="2" charset="0"/>
                <a:ea typeface="+mn-ea"/>
                <a:cs typeface="+mn-cs"/>
              </a:rPr>
              <a:t>Trả lời:</a:t>
            </a:r>
            <a:endPar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Khẳng định không đúng về tầm quan trọng của lao động đối với đời sống của con người:</a:t>
            </a:r>
          </a:p>
          <a:p>
            <a:pPr algn="l"/>
            <a:r>
              <a:rPr lang="vi-VN" sz="2800" b="0" i="0" dirty="0">
                <a:solidFill>
                  <a:srgbClr val="333333"/>
                </a:solidFill>
                <a:effectLst/>
                <a:latin typeface="Times New Roman" panose="02020603050405020304" pitchFamily="18" charset="0"/>
                <a:cs typeface="Times New Roman" panose="02020603050405020304" pitchFamily="18" charset="0"/>
              </a:rPr>
              <a:t>B. Lao động không phải là yếu tố quyết định sự phát triển của xã hội.</a:t>
            </a:r>
          </a:p>
          <a:p>
            <a:pPr algn="l"/>
            <a:r>
              <a:rPr lang="vi-VN" sz="2800" b="0" i="0" dirty="0">
                <a:solidFill>
                  <a:srgbClr val="333333"/>
                </a:solidFill>
                <a:effectLst/>
                <a:latin typeface="Times New Roman" panose="02020603050405020304" pitchFamily="18" charset="0"/>
                <a:cs typeface="Times New Roman" panose="02020603050405020304" pitchFamily="18" charset="0"/>
              </a:rPr>
              <a:t>Vì lao động quyết định đến sự tồn tại và phát triển của xã hội.</a:t>
            </a:r>
          </a:p>
        </p:txBody>
      </p:sp>
      <p:sp>
        <p:nvSpPr>
          <p:cNvPr id="3" name="TextBox 2">
            <a:extLst>
              <a:ext uri="{FF2B5EF4-FFF2-40B4-BE49-F238E27FC236}">
                <a16:creationId xmlns:a16="http://schemas.microsoft.com/office/drawing/2014/main" id="{E3173C95-3AEE-38A7-8CE4-9431E14DFBDD}"/>
              </a:ext>
            </a:extLst>
          </p:cNvPr>
          <p:cNvSpPr txBox="1"/>
          <p:nvPr/>
        </p:nvSpPr>
        <p:spPr>
          <a:xfrm>
            <a:off x="361013" y="253401"/>
            <a:ext cx="1139627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Bài tập 1: </a:t>
            </a: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Khẳng định nào sau đây không đúng về tầm quan trọng của lao động đối với đời sống của con người? Vì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 Lao động tạo ra thu nhập góp phần nâng cao đời sống của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B. Lao động không phải là yếu tố quyết định sự phát triển của xã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C. Lao động tạo ra các sản phẩm nhằm đáp ứng nhu cầu của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D. Lao động chỉ mang lại giá trị cho mỗi bản thân mỗi con người.</a:t>
            </a:r>
          </a:p>
        </p:txBody>
      </p:sp>
    </p:spTree>
    <p:extLst>
      <p:ext uri="{BB962C8B-B14F-4D97-AF65-F5344CB8AC3E}">
        <p14:creationId xmlns:p14="http://schemas.microsoft.com/office/powerpoint/2010/main" val="657627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650C46-14BC-022E-4295-0A040477492A}"/>
              </a:ext>
            </a:extLst>
          </p:cNvPr>
          <p:cNvSpPr txBox="1"/>
          <p:nvPr/>
        </p:nvSpPr>
        <p:spPr>
          <a:xfrm>
            <a:off x="429717" y="2703889"/>
            <a:ext cx="11396272" cy="3785652"/>
          </a:xfrm>
          <a:prstGeom prst="rect">
            <a:avLst/>
          </a:prstGeom>
          <a:noFill/>
          <a:ln w="5715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Hành vi thực hiện đúng các quy định của pháp luật về quyền và nghĩa vụ lao động của công dân: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 Công ty cho anh P được nghỉ phép hằng năm.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Bởi vì đây là quyền của người lao động được hưởng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C. Chị H luôn tích cực lao động để tăng thu nhập cho bản thân.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Bởi vì mỗi công dân có quyền lựa chọn nghề nghiệp có ích cho xã hội nhằm đem lại thu nhập cho gia đình và xã hội và mỗi công dân có nghĩa vụ lao động để tự nuôi sống bản thân mình, gia đình và góp phần duy trì, phát triển xã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D. Bạn M luôn chủ động tham gia các công việc lao động cùng gia đình.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Đây là quyền và nghĩa vụ lao động của học sinh.</a:t>
            </a:r>
          </a:p>
        </p:txBody>
      </p:sp>
      <p:sp>
        <p:nvSpPr>
          <p:cNvPr id="3" name="TextBox 2">
            <a:extLst>
              <a:ext uri="{FF2B5EF4-FFF2-40B4-BE49-F238E27FC236}">
                <a16:creationId xmlns:a16="http://schemas.microsoft.com/office/drawing/2014/main" id="{E3173C95-3AEE-38A7-8CE4-9431E14DFBDD}"/>
              </a:ext>
            </a:extLst>
          </p:cNvPr>
          <p:cNvSpPr txBox="1"/>
          <p:nvPr/>
        </p:nvSpPr>
        <p:spPr>
          <a:xfrm>
            <a:off x="314794" y="0"/>
            <a:ext cx="1139627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Bài tập 2: </a:t>
            </a: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Theo em, hành vi nào sau đây là thực hiện đúng các quy định của pháp luật về quyền và nghĩa vụ lao động của công dân? Vì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 Bố mẹ bắt T phải làm việc ở nhà máy gần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 Công ty cho anh P được nghỉ phép hằng năm.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 Chị H luôn tích cực lao động để tăng thu nhập cho bản thân.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 Bạn M luôn chủ động tham gia các công việc lao động cùng gia đình.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E. Anh G bị phân công làm làm các công việc nặng với lí do là lao động mới.</a:t>
            </a:r>
          </a:p>
        </p:txBody>
      </p:sp>
    </p:spTree>
    <p:extLst>
      <p:ext uri="{BB962C8B-B14F-4D97-AF65-F5344CB8AC3E}">
        <p14:creationId xmlns:p14="http://schemas.microsoft.com/office/powerpoint/2010/main" val="457910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indent="165100" algn="just">
              <a:lnSpc>
                <a:spcPct val="130000"/>
              </a:lnSpc>
              <a:spcAft>
                <a:spcPts val="200"/>
              </a:spcAft>
              <a:defRPr/>
            </a:pPr>
            <a:r>
              <a:rPr lang="en-US" sz="32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TRÒ CHƠI: ĐÓNG VAI</a:t>
            </a:r>
            <a:endParaRPr lang="en-US" sz="3200" b="1" kern="0" dirty="0">
              <a:solidFill>
                <a:srgbClr val="FF0000"/>
              </a:solidFill>
              <a:latin typeface="#9Slide05 Brannboll Ny" panose="02000000000000000000" pitchFamily="2" charset="0"/>
              <a:ea typeface="Times New Roman" panose="02020603050405020304" pitchFamily="18" charset="0"/>
            </a:endParaRPr>
          </a:p>
          <a:p>
            <a:pPr algn="ctr">
              <a:defRPr/>
            </a:pPr>
            <a:r>
              <a:rPr lang="en-US" kern="0" dirty="0">
                <a:solidFill>
                  <a:prstClr val="white"/>
                </a:solidFill>
                <a:latin typeface="#9Slide05 Brannboll Ny" panose="02000000000000000000" pitchFamily="2" charset="0"/>
                <a:ea typeface="Times New Roman" panose="02020603050405020304" pitchFamily="18" charset="0"/>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79052" y="148931"/>
            <a:ext cx="12012947" cy="6382815"/>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1201711" y="1528372"/>
            <a:ext cx="9995941" cy="452431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G (15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G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G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lương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 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G,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292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76074173-99B7-C58E-660D-56A70782CF67}"/>
              </a:ext>
            </a:extLst>
          </p:cNvPr>
          <p:cNvSpPr txBox="1"/>
          <p:nvPr/>
        </p:nvSpPr>
        <p:spPr>
          <a:xfrm>
            <a:off x="1673400" y="171682"/>
            <a:ext cx="9636597" cy="1107996"/>
          </a:xfrm>
          <a:prstGeom prst="rect">
            <a:avLst/>
          </a:prstGeom>
          <a:solidFill>
            <a:srgbClr val="ED7D31"/>
          </a:solidFill>
          <a:ln w="381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Chia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sẻ</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hiểu</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biết</a:t>
            </a:r>
            <a:endParaRPr kumimoji="1" lang="zh-CN" altLang="en-US"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5" name="图片 11">
            <a:extLst>
              <a:ext uri="{FF2B5EF4-FFF2-40B4-BE49-F238E27FC236}">
                <a16:creationId xmlns:a16="http://schemas.microsoft.com/office/drawing/2014/main" id="{E8A32D3B-B27C-0248-22E8-58F128F5A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sp>
        <p:nvSpPr>
          <p:cNvPr id="6" name="Hộp Văn bản 32">
            <a:extLst>
              <a:ext uri="{FF2B5EF4-FFF2-40B4-BE49-F238E27FC236}">
                <a16:creationId xmlns:a16="http://schemas.microsoft.com/office/drawing/2014/main" id="{3E8330B7-AC48-64FC-EF4F-C526B03885D5}"/>
              </a:ext>
            </a:extLst>
          </p:cNvPr>
          <p:cNvSpPr txBox="1"/>
          <p:nvPr/>
        </p:nvSpPr>
        <p:spPr>
          <a:xfrm>
            <a:off x="383210" y="1365901"/>
            <a:ext cx="1141405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ca-dao-ve-lao-dong-san-xuat-voh-3">
            <a:extLst>
              <a:ext uri="{FF2B5EF4-FFF2-40B4-BE49-F238E27FC236}">
                <a16:creationId xmlns:a16="http://schemas.microsoft.com/office/drawing/2014/main" id="{FFA66018-91E4-8EBB-722C-013A22F0D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10" y="1937398"/>
            <a:ext cx="3873997" cy="4748919"/>
          </a:xfrm>
          <a:prstGeom prst="rect">
            <a:avLst/>
          </a:prstGeom>
          <a:noFill/>
          <a:ln>
            <a:noFill/>
          </a:ln>
        </p:spPr>
      </p:pic>
      <p:sp>
        <p:nvSpPr>
          <p:cNvPr id="7" name="TextBox 6">
            <a:extLst>
              <a:ext uri="{FF2B5EF4-FFF2-40B4-BE49-F238E27FC236}">
                <a16:creationId xmlns:a16="http://schemas.microsoft.com/office/drawing/2014/main" id="{BE3436C3-A5C7-DC92-7D1B-BE5DD76276E8}"/>
              </a:ext>
            </a:extLst>
          </p:cNvPr>
          <p:cNvSpPr txBox="1"/>
          <p:nvPr/>
        </p:nvSpPr>
        <p:spPr>
          <a:xfrm>
            <a:off x="4378379" y="1808592"/>
            <a:ext cx="7568781" cy="4756238"/>
          </a:xfrm>
          <a:prstGeom prst="rect">
            <a:avLst/>
          </a:prstGeom>
          <a:noFill/>
        </p:spPr>
        <p:txBody>
          <a:bodyPr wrap="square">
            <a:spAutoFit/>
          </a:bodyPr>
          <a:lstStyle/>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000" dirty="0">
                <a:effectLst/>
                <a:latin typeface="Times New Roman" panose="02020603050405020304" pitchFamily="18" charset="0"/>
                <a:ea typeface="Calibri" panose="020F0502020204030204" pitchFamily="34" charset="0"/>
                <a:cs typeface="Times New Roman" panose="02020603050405020304" pitchFamily="18" charset="0"/>
              </a:rPr>
            </a:b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mẫn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rét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da.</a:t>
            </a: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thôi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025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5604608" y="148931"/>
            <a:ext cx="6587391" cy="6709069"/>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0" y="944380"/>
            <a:ext cx="5786203" cy="5764688"/>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171316" y="1738454"/>
            <a:ext cx="5623762" cy="4401205"/>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a)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D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an </a:t>
            </a:r>
            <a:r>
              <a:rPr lang="en-US" sz="2800" i="1" dirty="0" err="1">
                <a:latin typeface="Times New Roman" panose="02020603050405020304" pitchFamily="18" charset="0"/>
                <a:cs typeface="Times New Roman" panose="02020603050405020304" pitchFamily="18" charset="0"/>
              </a:rPr>
              <a:t>toàn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G,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D,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39" y="1564048"/>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131" y="326253"/>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507952" y="2976249"/>
            <a:ext cx="5096656" cy="1384995"/>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V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5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CAAA2C-CA86-CA18-A5C6-4EE01EA746F5}"/>
              </a:ext>
            </a:extLst>
          </p:cNvPr>
          <p:cNvGrpSpPr/>
          <p:nvPr/>
        </p:nvGrpSpPr>
        <p:grpSpPr>
          <a:xfrm>
            <a:off x="563677" y="461076"/>
            <a:ext cx="6856455" cy="4252170"/>
            <a:chOff x="7022377" y="502678"/>
            <a:chExt cx="4979187" cy="3591695"/>
          </a:xfrm>
        </p:grpSpPr>
        <p:sp>
          <p:nvSpPr>
            <p:cNvPr id="5" name="Cloud Callout 7">
              <a:extLst>
                <a:ext uri="{FF2B5EF4-FFF2-40B4-BE49-F238E27FC236}">
                  <a16:creationId xmlns:a16="http://schemas.microsoft.com/office/drawing/2014/main" id="{A2D59AF1-29F1-7954-A586-FFE0DEE1B2C2}"/>
                </a:ext>
              </a:extLst>
            </p:cNvPr>
            <p:cNvSpPr/>
            <p:nvPr/>
          </p:nvSpPr>
          <p:spPr>
            <a:xfrm rot="21416254">
              <a:off x="7124100" y="502678"/>
              <a:ext cx="4877464" cy="3591695"/>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CBB9AADF-5D29-8410-DDD3-9DE6D3B9A9A3}"/>
                </a:ext>
              </a:extLst>
            </p:cNvPr>
            <p:cNvSpPr/>
            <p:nvPr/>
          </p:nvSpPr>
          <p:spPr>
            <a:xfrm>
              <a:off x="7022377" y="1098462"/>
              <a:ext cx="4924335" cy="2400125"/>
            </a:xfrm>
            <a:prstGeom prst="rect">
              <a:avLst/>
            </a:prstGeom>
          </p:spPr>
          <p:txBody>
            <a:bodyPr wrap="square">
              <a:spAutoFit/>
            </a:bodyPr>
            <a:lstStyle/>
            <a:p>
              <a:pPr marL="970915" marR="177800" lvl="0" indent="-171450" algn="l" defTabSz="914400" rtl="0" eaLnBrk="1" fontAlgn="auto" latinLnBrk="0" hangingPunct="1">
                <a:lnSpc>
                  <a:spcPct val="126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Em</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hãy</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tự</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mình</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bản</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hợp</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đồng</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lao</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động</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công</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việc</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phù</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hợp</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lứa</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tuổi</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sẻ</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bạn</a:t>
              </a:r>
              <a:endParaRPr kumimoji="0" lang="en-US" sz="36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1B947335-70C4-CC76-FABE-FF964A6A797A}"/>
              </a:ext>
            </a:extLst>
          </p:cNvPr>
          <p:cNvPicPr>
            <a:picLocks noChangeAspect="1"/>
          </p:cNvPicPr>
          <p:nvPr/>
        </p:nvPicPr>
        <p:blipFill>
          <a:blip r:embed="rId2"/>
          <a:stretch>
            <a:fillRect/>
          </a:stretch>
        </p:blipFill>
        <p:spPr>
          <a:xfrm>
            <a:off x="3301198" y="3674624"/>
            <a:ext cx="2766009" cy="2996494"/>
          </a:xfrm>
          <a:prstGeom prst="rect">
            <a:avLst/>
          </a:prstGeom>
        </p:spPr>
      </p:pic>
      <p:grpSp>
        <p:nvGrpSpPr>
          <p:cNvPr id="8" name="Group 7">
            <a:extLst>
              <a:ext uri="{FF2B5EF4-FFF2-40B4-BE49-F238E27FC236}">
                <a16:creationId xmlns:a16="http://schemas.microsoft.com/office/drawing/2014/main" id="{15C586F1-F82F-0783-6214-D2403F67B62F}"/>
              </a:ext>
            </a:extLst>
          </p:cNvPr>
          <p:cNvGrpSpPr/>
          <p:nvPr/>
        </p:nvGrpSpPr>
        <p:grpSpPr>
          <a:xfrm>
            <a:off x="6440452" y="3094674"/>
            <a:ext cx="3213214" cy="3613481"/>
            <a:chOff x="8286614" y="0"/>
            <a:chExt cx="4166485" cy="6765160"/>
          </a:xfrm>
        </p:grpSpPr>
        <p:pic>
          <p:nvPicPr>
            <p:cNvPr id="9" name="图片 7">
              <a:extLst>
                <a:ext uri="{FF2B5EF4-FFF2-40B4-BE49-F238E27FC236}">
                  <a16:creationId xmlns:a16="http://schemas.microsoft.com/office/drawing/2014/main" id="{C738A02B-43F6-CA17-5271-ACF37E2BDF20}"/>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8A1BBE3A-FF2E-32B7-F93F-FDC72E5AA515}"/>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EE492871-8917-6CA3-C0AA-54194AC45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DAE2C68D-AB12-8681-31F3-8F72EE5BDAC8}"/>
              </a:ext>
            </a:extLst>
          </p:cNvPr>
          <p:cNvSpPr txBox="1">
            <a:spLocks noChangeArrowheads="1"/>
          </p:cNvSpPr>
          <p:nvPr/>
        </p:nvSpPr>
        <p:spPr bwMode="auto">
          <a:xfrm>
            <a:off x="157537" y="169834"/>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226D1CBE-52A8-6AF0-3634-FA4C05FC9554}"/>
              </a:ext>
            </a:extLst>
          </p:cNvPr>
          <p:cNvPicPr>
            <a:picLocks noChangeAspect="1"/>
          </p:cNvPicPr>
          <p:nvPr/>
        </p:nvPicPr>
        <p:blipFill>
          <a:blip r:embed="rId6"/>
          <a:stretch>
            <a:fillRect/>
          </a:stretch>
        </p:blipFill>
        <p:spPr>
          <a:xfrm>
            <a:off x="7637893" y="0"/>
            <a:ext cx="4554107" cy="3209787"/>
          </a:xfrm>
          <a:prstGeom prst="rect">
            <a:avLst/>
          </a:prstGeom>
        </p:spPr>
      </p:pic>
    </p:spTree>
    <p:extLst>
      <p:ext uri="{BB962C8B-B14F-4D97-AF65-F5344CB8AC3E}">
        <p14:creationId xmlns:p14="http://schemas.microsoft.com/office/powerpoint/2010/main" val="224114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605198" y="14222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0378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 ĐỘNG DỰ ÁN</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45201" y="238279"/>
            <a:ext cx="6204879" cy="4902153"/>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944380"/>
            <a:ext cx="6095999" cy="5764688"/>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509701" y="1738454"/>
            <a:ext cx="5294223" cy="2246769"/>
          </a:xfrm>
          <a:prstGeom prst="rect">
            <a:avLst/>
          </a:prstGeom>
          <a:noFill/>
        </p:spPr>
        <p:txBody>
          <a:bodyPr wrap="square">
            <a:spAutoFit/>
          </a:bodyPr>
          <a:lstStyle/>
          <a:p>
            <a:pPr lvl="0"/>
            <a:r>
              <a:rPr lang="vi-VN" sz="2800" dirty="0">
                <a:solidFill>
                  <a:srgbClr val="333333"/>
                </a:solidFill>
                <a:latin typeface="#9Slide05 Brannboll Ny" panose="02000000000000000000" pitchFamily="2" charset="0"/>
                <a:cs typeface="Times New Roman" panose="02020603050405020304" pitchFamily="18" charset="0"/>
              </a:rPr>
              <a:t>Em hãy tham gia hoạt động tuyên truyền của địa phương về quyền và nghĩa vụ lao động của công dân. Từ đó, ghi lại ý nghĩa của hoạt động đó đối với bản thân và mọi người xung quanh.</a:t>
            </a:r>
            <a:endParaRPr kumimoji="0" lang="vi-VN" sz="2800" b="0"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8" y="1062095"/>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2126" y="370254"/>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476762" y="2487997"/>
            <a:ext cx="5096656"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70C0"/>
                </a:solidFill>
                <a:effectLst/>
                <a:latin typeface="#9Slide05 Brannboll Ny" panose="02000000000000000000" pitchFamily="2" charset="0"/>
              </a:rPr>
              <a:t>Em</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hãy</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lập</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kế</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hoạch</a:t>
            </a:r>
            <a:r>
              <a:rPr lang="en-US" sz="3200" b="0" i="0" dirty="0">
                <a:solidFill>
                  <a:srgbClr val="0070C0"/>
                </a:solidFill>
                <a:effectLst/>
                <a:latin typeface="#9Slide05 Brannboll Ny" panose="02000000000000000000" pitchFamily="2" charset="0"/>
              </a:rPr>
              <a:t> </a:t>
            </a:r>
            <a:r>
              <a:rPr lang="en-US" sz="3200" dirty="0" err="1">
                <a:solidFill>
                  <a:srgbClr val="0070C0"/>
                </a:solidFill>
                <a:latin typeface="#9Slide05 Brannboll Ny" panose="02000000000000000000" pitchFamily="2" charset="0"/>
              </a:rPr>
              <a:t>thực</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hiện</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các</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hoạt</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động</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lao</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động</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của</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bản</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thân</a:t>
            </a:r>
            <a:r>
              <a:rPr lang="en-US" sz="3200" dirty="0">
                <a:solidFill>
                  <a:srgbClr val="0070C0"/>
                </a:solidFill>
                <a:latin typeface="#9Slide05 Brannboll Ny" panose="02000000000000000000" pitchFamily="2" charset="0"/>
              </a:rPr>
              <a:t> ở </a:t>
            </a:r>
            <a:r>
              <a:rPr lang="en-US" sz="3200" dirty="0" err="1">
                <a:solidFill>
                  <a:srgbClr val="0070C0"/>
                </a:solidFill>
                <a:latin typeface="#9Slide05 Brannboll Ny" panose="02000000000000000000" pitchFamily="2" charset="0"/>
              </a:rPr>
              <a:t>gia</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đình</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và</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nhà</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trường</a:t>
            </a:r>
            <a:r>
              <a:rPr lang="en-US" sz="3200" dirty="0">
                <a:solidFill>
                  <a:srgbClr val="0070C0"/>
                </a:solidFill>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theo</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các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gợi</a:t>
            </a:r>
            <a:r>
              <a:rPr lang="en-US" sz="3200" b="0" i="0" dirty="0">
                <a:solidFill>
                  <a:srgbClr val="0070C0"/>
                </a:solidFill>
                <a:effectLst/>
                <a:latin typeface="#9Slide05 Brannboll Ny" panose="02000000000000000000" pitchFamily="2" charset="0"/>
              </a:rPr>
              <a:t> ý </a:t>
            </a:r>
            <a:r>
              <a:rPr lang="en-US" sz="3200" b="0" i="0" dirty="0" err="1">
                <a:solidFill>
                  <a:srgbClr val="0070C0"/>
                </a:solidFill>
                <a:effectLst/>
                <a:latin typeface="#9Slide05 Brannboll Ny" panose="02000000000000000000" pitchFamily="2" charset="0"/>
              </a:rPr>
              <a:t>sau</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Ngày</a:t>
            </a:r>
            <a:r>
              <a:rPr lang="en-US" sz="3200" b="0" i="0" dirty="0">
                <a:solidFill>
                  <a:srgbClr val="0070C0"/>
                </a:solidFill>
                <a:effectLst/>
                <a:latin typeface="#9Slide05 Brannboll Ny" panose="02000000000000000000" pitchFamily="2" charset="0"/>
              </a:rPr>
              <a:t>/</a:t>
            </a:r>
            <a:r>
              <a:rPr lang="en-US" sz="3200" b="0" i="0" dirty="0" err="1">
                <a:solidFill>
                  <a:srgbClr val="0070C0"/>
                </a:solidFill>
                <a:effectLst/>
                <a:latin typeface="#9Slide05 Brannboll Ny" panose="02000000000000000000" pitchFamily="2" charset="0"/>
              </a:rPr>
              <a:t>Công</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việc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cần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làm</a:t>
            </a:r>
            <a:r>
              <a:rPr lang="en-US" sz="3200" b="0" i="0" dirty="0">
                <a:solidFill>
                  <a:srgbClr val="0070C0"/>
                </a:solidFill>
                <a:effectLst/>
                <a:latin typeface="#9Slide05 Brannboll Ny" panose="02000000000000000000" pitchFamily="2" charset="0"/>
              </a:rPr>
              <a:t>/</a:t>
            </a:r>
            <a:r>
              <a:rPr lang="en-US" sz="3200" b="0" i="0" dirty="0" err="1">
                <a:solidFill>
                  <a:srgbClr val="0070C0"/>
                </a:solidFill>
                <a:effectLst/>
                <a:latin typeface="#9Slide05 Brannboll Ny" panose="02000000000000000000" pitchFamily="2" charset="0"/>
              </a:rPr>
              <a:t>Đánh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giá</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Cách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khắc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phục</a:t>
            </a:r>
            <a:r>
              <a:rPr lang="en-US" sz="3200" b="0" i="0" dirty="0">
                <a:solidFill>
                  <a:srgbClr val="0070C0"/>
                </a:solidFill>
                <a:effectLst/>
                <a:latin typeface="#9Slide05 Brannboll Ny" panose="02000000000000000000" pitchFamily="2" charset="0"/>
              </a:rPr>
              <a:t>,...)</a:t>
            </a:r>
            <a:endParaRPr kumimoji="0" lang="vi-VN" sz="3200" b="0" i="0" u="none" strike="noStrike" kern="1200" cap="none" spc="0" normalizeH="0" baseline="0" noProof="0" dirty="0">
              <a:ln>
                <a:noFill/>
              </a:ln>
              <a:solidFill>
                <a:srgbClr val="0070C0"/>
              </a:solidFill>
              <a:effectLst/>
              <a:uLnTx/>
              <a:uFillTx/>
              <a:latin typeface="#9Slide05 Brannboll Ny" panose="02000000000000000000" pitchFamily="2" charset="0"/>
            </a:endParaRPr>
          </a:p>
        </p:txBody>
      </p:sp>
    </p:spTree>
    <p:extLst>
      <p:ext uri="{BB962C8B-B14F-4D97-AF65-F5344CB8AC3E}">
        <p14:creationId xmlns:p14="http://schemas.microsoft.com/office/powerpoint/2010/main" val="33923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a:stretch>
            <a:fillRect/>
          </a:stretch>
        </p:blipFill>
        <p:spPr>
          <a:xfrm>
            <a:off x="8053265" y="-817489"/>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851" y="-222151"/>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2123268" y="1294143"/>
            <a:ext cx="10102879" cy="3980372"/>
            <a:chOff x="1949253" y="1627716"/>
            <a:chExt cx="3492509"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3279976" cy="54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4800" b="1" i="0" u="none" strike="noStrike" kern="0" cap="none" spc="0" normalizeH="0" baseline="0" noProof="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48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a:stretch>
            <a:fillRect/>
          </a:stretch>
        </p:blipFill>
        <p:spPr>
          <a:xfrm>
            <a:off x="7055846" y="3674854"/>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5725" y="4801148"/>
            <a:ext cx="3941366" cy="2256395"/>
          </a:xfrm>
          <a:prstGeom prst="rect">
            <a:avLst/>
          </a:prstGeom>
        </p:spPr>
      </p:pic>
    </p:spTree>
    <p:extLst>
      <p:ext uri="{BB962C8B-B14F-4D97-AF65-F5344CB8AC3E}">
        <p14:creationId xmlns:p14="http://schemas.microsoft.com/office/powerpoint/2010/main" val="29884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6545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2488367" y="627681"/>
            <a:ext cx="7430548" cy="6230319"/>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2962399" y="1410369"/>
            <a:ext cx="5362235"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914400" marR="0" lvl="0" indent="-914400" algn="ctr" defTabSz="914400" eaLnBrk="1" fontAlgn="auto" latinLnBrk="0" hangingPunct="1">
              <a:lnSpc>
                <a:spcPct val="100000"/>
              </a:lnSpc>
              <a:spcBef>
                <a:spcPts val="0"/>
              </a:spcBef>
              <a:spcAft>
                <a:spcPts val="0"/>
              </a:spcAft>
              <a:buClrTx/>
              <a:buSzTx/>
              <a:buFontTx/>
              <a:buAutoNum type="arabicPeriod"/>
              <a:tabLst/>
              <a:defRPr/>
            </a:pPr>
            <a:r>
              <a:rPr kumimoji="0" lang="en-US" sz="4800" b="1" i="0" u="none" strike="noStrike" kern="0" cap="none" spc="0" normalizeH="0" baseline="0" noProof="0" dirty="0" err="1">
                <a:ln/>
                <a:solidFill>
                  <a:srgbClr val="C00000"/>
                </a:solidFill>
                <a:effectLst/>
                <a:uLnTx/>
                <a:uFillTx/>
              </a:rPr>
              <a:t>Tầm</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quan</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trọng</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của</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lao</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động</a:t>
            </a:r>
            <a:r>
              <a:rPr kumimoji="0" lang="en-US" sz="4800" b="1" i="0" u="none" strike="noStrike" kern="0" cap="none" spc="0" normalizeH="0" baseline="0" noProof="0" dirty="0">
                <a:ln/>
                <a:solidFill>
                  <a:srgbClr val="C00000"/>
                </a:solidFill>
                <a:effectLst/>
                <a:uLnTx/>
                <a:uFillTx/>
              </a:rPr>
              <a:t> </a:t>
            </a:r>
          </a:p>
          <a:p>
            <a:pPr marR="0" lvl="0" algn="ctr" defTabSz="914400" eaLnBrk="1" fontAlgn="auto" latinLnBrk="0" hangingPunct="1">
              <a:lnSpc>
                <a:spcPct val="100000"/>
              </a:lnSpc>
              <a:spcBef>
                <a:spcPts val="0"/>
              </a:spcBef>
              <a:spcAft>
                <a:spcPts val="0"/>
              </a:spcAft>
              <a:buClrTx/>
              <a:buSzTx/>
              <a:tabLst/>
              <a:defRPr/>
            </a:pPr>
            <a:r>
              <a:rPr lang="en-US" sz="4800" b="1" kern="0" dirty="0">
                <a:ln/>
                <a:solidFill>
                  <a:srgbClr val="C00000"/>
                </a:solidFill>
              </a:rPr>
              <a:t>       </a:t>
            </a:r>
            <a:r>
              <a:rPr kumimoji="0" lang="en-US" sz="4800" b="1" i="0" u="none" strike="noStrike" kern="0" cap="none" spc="0" normalizeH="0" baseline="0" noProof="0" dirty="0" err="1">
                <a:ln/>
                <a:solidFill>
                  <a:srgbClr val="C00000"/>
                </a:solidFill>
                <a:effectLst/>
                <a:uLnTx/>
                <a:uFillTx/>
              </a:rPr>
              <a:t>đối</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với</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đời</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sống</a:t>
            </a:r>
            <a:r>
              <a:rPr kumimoji="0" lang="en-US" sz="4800" b="1" i="0" u="none" strike="noStrike" kern="0" cap="none" spc="0" normalizeH="0" baseline="0" noProof="0" dirty="0">
                <a:ln/>
                <a:solidFill>
                  <a:srgbClr val="C00000"/>
                </a:solidFill>
                <a:effectLst/>
                <a:uLnTx/>
                <a:uFillTx/>
              </a:rPr>
              <a:t>    con </a:t>
            </a:r>
            <a:r>
              <a:rPr kumimoji="0" lang="en-US" sz="4800" b="1" i="0" u="none" strike="noStrike" kern="0" cap="none" spc="0" normalizeH="0" baseline="0" noProof="0" dirty="0" err="1">
                <a:ln/>
                <a:solidFill>
                  <a:srgbClr val="C00000"/>
                </a:solidFill>
                <a:effectLst/>
                <a:uLnTx/>
                <a:uFillTx/>
              </a:rPr>
              <a:t>người</a:t>
            </a:r>
            <a:endParaRPr kumimoji="0" lang="en-US" sz="4800" b="1" i="0" u="none" strike="noStrike" kern="0" cap="none" spc="0" normalizeH="0" baseline="0" noProof="0" dirty="0">
              <a:ln/>
              <a:solidFill>
                <a:srgbClr val="C00000"/>
              </a:solidFill>
              <a:effectLst/>
              <a:uLnTx/>
              <a:uFillTx/>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666" y="479584"/>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a:stretch>
            <a:fillRect/>
          </a:stretch>
        </p:blipFill>
        <p:spPr>
          <a:xfrm>
            <a:off x="7829205" y="3842148"/>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21" y="1218532"/>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7068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D82DD5-7A8C-94C5-8429-E29CF5EBF62A}"/>
              </a:ext>
            </a:extLst>
          </p:cNvPr>
          <p:cNvSpPr txBox="1"/>
          <p:nvPr/>
        </p:nvSpPr>
        <p:spPr>
          <a:xfrm>
            <a:off x="189108" y="1147433"/>
            <a:ext cx="10813672" cy="584775"/>
          </a:xfrm>
          <a:prstGeom prst="rect">
            <a:avLst/>
          </a:prstGeom>
          <a:noFill/>
        </p:spPr>
        <p:txBody>
          <a:bodyPr wrap="square">
            <a:spAutoFit/>
          </a:bodyPr>
          <a:lstStyle/>
          <a:p>
            <a:r>
              <a:rPr lang="vi-VN" sz="3200" b="1" i="0" dirty="0">
                <a:solidFill>
                  <a:srgbClr val="FF0000"/>
                </a:solidFill>
                <a:effectLst/>
                <a:latin typeface="+mj-lt"/>
              </a:rPr>
              <a:t>Em hãy quan sát các hình ảnh dưới đây và thảo luận</a:t>
            </a:r>
            <a:endParaRPr lang="en-US" sz="3200" b="1" dirty="0">
              <a:solidFill>
                <a:srgbClr val="FF0000"/>
              </a:solidFill>
              <a:latin typeface="+mj-lt"/>
            </a:endParaRPr>
          </a:p>
        </p:txBody>
      </p:sp>
      <p:sp>
        <p:nvSpPr>
          <p:cNvPr id="5" name="WordArt 5">
            <a:extLst>
              <a:ext uri="{FF2B5EF4-FFF2-40B4-BE49-F238E27FC236}">
                <a16:creationId xmlns:a16="http://schemas.microsoft.com/office/drawing/2014/main" id="{4E079DD7-E426-3FCC-826B-A9D27E909DD6}"/>
              </a:ext>
            </a:extLst>
          </p:cNvPr>
          <p:cNvSpPr>
            <a:spLocks noChangeArrowheads="1" noChangeShapeType="1" noTextEdit="1"/>
          </p:cNvSpPr>
          <p:nvPr/>
        </p:nvSpPr>
        <p:spPr bwMode="auto">
          <a:xfrm>
            <a:off x="4476295" y="250823"/>
            <a:ext cx="6381297"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defRPr/>
            </a:pP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Thảo</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luận</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nhóm</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đôi</a:t>
            </a:r>
            <a:endPar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pic>
        <p:nvPicPr>
          <p:cNvPr id="2" name="Picture 1" descr="Giải Công dân 8 Cánh diều bài 10 Quyền và nghĩa vụ lao động của công dân">
            <a:extLst>
              <a:ext uri="{FF2B5EF4-FFF2-40B4-BE49-F238E27FC236}">
                <a16:creationId xmlns:a16="http://schemas.microsoft.com/office/drawing/2014/main" id="{606D548B-6649-C662-DF23-963BC74676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310" y="1652243"/>
            <a:ext cx="5906892" cy="2933059"/>
          </a:xfrm>
          <a:prstGeom prst="rect">
            <a:avLst/>
          </a:prstGeom>
          <a:noFill/>
          <a:ln>
            <a:noFill/>
          </a:ln>
        </p:spPr>
      </p:pic>
      <p:pic>
        <p:nvPicPr>
          <p:cNvPr id="3" name="Picture 2" descr="Giải Công dân 8 Cánh diều bài 10 Quyền và nghĩa vụ lao động của công dân">
            <a:extLst>
              <a:ext uri="{FF2B5EF4-FFF2-40B4-BE49-F238E27FC236}">
                <a16:creationId xmlns:a16="http://schemas.microsoft.com/office/drawing/2014/main" id="{7181C4AD-1E6A-FB28-A28F-25C0106E6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3202" y="1852129"/>
            <a:ext cx="5662053" cy="2933059"/>
          </a:xfrm>
          <a:prstGeom prst="rect">
            <a:avLst/>
          </a:prstGeom>
          <a:noFill/>
          <a:ln>
            <a:noFill/>
          </a:ln>
        </p:spPr>
      </p:pic>
      <p:pic>
        <p:nvPicPr>
          <p:cNvPr id="8" name="Picture 7" descr="Think, Pair, Share – phương pháp học tốt cho nhóm trẻ - CTH EDU">
            <a:extLst>
              <a:ext uri="{FF2B5EF4-FFF2-40B4-BE49-F238E27FC236}">
                <a16:creationId xmlns:a16="http://schemas.microsoft.com/office/drawing/2014/main" id="{0CDA5998-0C50-1FF5-B6B8-08D344ED63FC}"/>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1510" y="0"/>
            <a:ext cx="3324357" cy="1147433"/>
          </a:xfrm>
          <a:prstGeom prst="rect">
            <a:avLst/>
          </a:prstGeom>
          <a:noFill/>
          <a:ln>
            <a:noFill/>
          </a:ln>
        </p:spPr>
      </p:pic>
      <p:graphicFrame>
        <p:nvGraphicFramePr>
          <p:cNvPr id="12" name="TextBox 6">
            <a:extLst>
              <a:ext uri="{FF2B5EF4-FFF2-40B4-BE49-F238E27FC236}">
                <a16:creationId xmlns:a16="http://schemas.microsoft.com/office/drawing/2014/main" id="{AA786F78-120B-DFD8-A3DD-C680D563370C}"/>
              </a:ext>
            </a:extLst>
          </p:cNvPr>
          <p:cNvGraphicFramePr/>
          <p:nvPr/>
        </p:nvGraphicFramePr>
        <p:xfrm>
          <a:off x="158360" y="4688703"/>
          <a:ext cx="11430911" cy="19184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057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179388E-5E30-4889-77FA-8670666E08CB}"/>
              </a:ext>
            </a:extLst>
          </p:cNvPr>
          <p:cNvSpPr/>
          <p:nvPr/>
        </p:nvSpPr>
        <p:spPr>
          <a:xfrm>
            <a:off x="2419003" y="194888"/>
            <a:ext cx="6888480" cy="130048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ĐÔI</a:t>
            </a: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5" name="Straight Arrow Connector 4">
            <a:extLst>
              <a:ext uri="{FF2B5EF4-FFF2-40B4-BE49-F238E27FC236}">
                <a16:creationId xmlns:a16="http://schemas.microsoft.com/office/drawing/2014/main" id="{9439B5BC-0743-5BB1-589D-E75C922110F0}"/>
              </a:ext>
            </a:extLst>
          </p:cNvPr>
          <p:cNvCxnSpPr>
            <a:cxnSpLocks/>
          </p:cNvCxnSpPr>
          <p:nvPr/>
        </p:nvCxnSpPr>
        <p:spPr>
          <a:xfrm>
            <a:off x="6259483" y="1485208"/>
            <a:ext cx="3728720" cy="731520"/>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id="{3F584D8C-08A7-C58B-2E92-99D086B136E7}"/>
              </a:ext>
            </a:extLst>
          </p:cNvPr>
          <p:cNvSpPr/>
          <p:nvPr/>
        </p:nvSpPr>
        <p:spPr>
          <a:xfrm>
            <a:off x="397177" y="2186247"/>
            <a:ext cx="5535339" cy="183896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1</a:t>
            </a:r>
            <a:r>
              <a:rPr kumimoji="0" lang="en-US" sz="2800" b="1"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0" cap="none" spc="0" normalizeH="0" baseline="0" noProof="0" dirty="0">
              <a:ln>
                <a:noFill/>
              </a:ln>
              <a:solidFill>
                <a:prstClr val="black">
                  <a:lumMod val="95000"/>
                  <a:lumOff val="5000"/>
                </a:prstClr>
              </a:solidFill>
              <a:effectLst/>
              <a:uLnTx/>
              <a:uFillTx/>
              <a:latin typeface="#9Slide05 Fourth Medium" panose="00000600000000000000" pitchFamily="2" charset="0"/>
              <a:ea typeface="+mn-ea"/>
              <a:cs typeface="+mn-cs"/>
            </a:endParaRPr>
          </a:p>
        </p:txBody>
      </p:sp>
      <p:sp>
        <p:nvSpPr>
          <p:cNvPr id="7" name="Rectangle: Rounded Corners 15">
            <a:extLst>
              <a:ext uri="{FF2B5EF4-FFF2-40B4-BE49-F238E27FC236}">
                <a16:creationId xmlns:a16="http://schemas.microsoft.com/office/drawing/2014/main" id="{55342C9A-14BD-7214-8C33-CA692CCDABB4}"/>
              </a:ext>
            </a:extLst>
          </p:cNvPr>
          <p:cNvSpPr/>
          <p:nvPr/>
        </p:nvSpPr>
        <p:spPr>
          <a:xfrm>
            <a:off x="7480103" y="2342044"/>
            <a:ext cx="4453778" cy="1838960"/>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2</a:t>
            </a:r>
            <a:r>
              <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mn-cs"/>
            </a:endParaRPr>
          </a:p>
        </p:txBody>
      </p:sp>
      <p:sp>
        <p:nvSpPr>
          <p:cNvPr id="8" name="Rectangle: Rounded Corners 23">
            <a:extLst>
              <a:ext uri="{FF2B5EF4-FFF2-40B4-BE49-F238E27FC236}">
                <a16:creationId xmlns:a16="http://schemas.microsoft.com/office/drawing/2014/main" id="{152CF6B5-7D30-64F6-EE36-F8EE5BE254A1}"/>
              </a:ext>
            </a:extLst>
          </p:cNvPr>
          <p:cNvSpPr/>
          <p:nvPr/>
        </p:nvSpPr>
        <p:spPr>
          <a:xfrm>
            <a:off x="715585" y="4629728"/>
            <a:ext cx="5380411" cy="2122054"/>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9" name="Rectangle: Rounded Corners 25">
            <a:extLst>
              <a:ext uri="{FF2B5EF4-FFF2-40B4-BE49-F238E27FC236}">
                <a16:creationId xmlns:a16="http://schemas.microsoft.com/office/drawing/2014/main" id="{17C2E4E2-B928-977A-2389-086C5ADF6176}"/>
              </a:ext>
            </a:extLst>
          </p:cNvPr>
          <p:cNvSpPr/>
          <p:nvPr/>
        </p:nvSpPr>
        <p:spPr>
          <a:xfrm>
            <a:off x="6811581" y="4821083"/>
            <a:ext cx="5270888" cy="1818639"/>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0" name="Straight Arrow Connector 9">
            <a:extLst>
              <a:ext uri="{FF2B5EF4-FFF2-40B4-BE49-F238E27FC236}">
                <a16:creationId xmlns:a16="http://schemas.microsoft.com/office/drawing/2014/main" id="{0BD8EF19-C0B4-E8E2-085D-789E82E463E2}"/>
              </a:ext>
            </a:extLst>
          </p:cNvPr>
          <p:cNvCxnSpPr>
            <a:cxnSpLocks/>
          </p:cNvCxnSpPr>
          <p:nvPr/>
        </p:nvCxnSpPr>
        <p:spPr>
          <a:xfrm flipH="1">
            <a:off x="2919384" y="1485208"/>
            <a:ext cx="3378200" cy="660400"/>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id="{93FB6F63-3568-9D82-0583-E32F2B215A2C}"/>
              </a:ext>
            </a:extLst>
          </p:cNvPr>
          <p:cNvCxnSpPr>
            <a:cxnSpLocks/>
          </p:cNvCxnSpPr>
          <p:nvPr/>
        </p:nvCxnSpPr>
        <p:spPr>
          <a:xfrm>
            <a:off x="2660303" y="3959168"/>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40A66764-D409-F398-0DD8-3D1F10594C90}"/>
              </a:ext>
            </a:extLst>
          </p:cNvPr>
          <p:cNvCxnSpPr>
            <a:cxnSpLocks/>
          </p:cNvCxnSpPr>
          <p:nvPr/>
        </p:nvCxnSpPr>
        <p:spPr>
          <a:xfrm>
            <a:off x="10052974" y="4025207"/>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id="{87CF1ECE-70EB-F884-4493-4D6D6DE6C8CC}"/>
              </a:ext>
            </a:extLst>
          </p:cNvPr>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9514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vi-VN" sz="3200" dirty="0">
                          <a:solidFill>
                            <a:srgbClr val="000000"/>
                          </a:solidFill>
                          <a:effectLst/>
                          <a:latin typeface="#9Slide05 Brannboll Ny" panose="02000000000000000000" pitchFamily="2" charset="0"/>
                          <a:ea typeface="DengXian"/>
                        </a:rPr>
                        <a:t> và hoàn thành phiếu bài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phiếu</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Shape 1">
            <a:extLst>
              <a:ext uri="{FF2B5EF4-FFF2-40B4-BE49-F238E27FC236}">
                <a16:creationId xmlns:a16="http://schemas.microsoft.com/office/drawing/2014/main" id="{832060D1-9B8D-4E22-95C7-1E16848B44ED}"/>
              </a:ext>
            </a:extLst>
          </p:cNvPr>
          <p:cNvPicPr/>
          <p:nvPr/>
        </p:nvPicPr>
        <p:blipFill>
          <a:blip r:embed="rId8"/>
          <a:stretch/>
        </p:blipFill>
        <p:spPr>
          <a:xfrm>
            <a:off x="11033760" y="0"/>
            <a:ext cx="1158240" cy="1048385"/>
          </a:xfrm>
          <a:prstGeom prst="rect">
            <a:avLst/>
          </a:prstGeom>
          <a:noFill/>
          <a:ln>
            <a:noFill/>
          </a:ln>
        </p:spPr>
      </p:pic>
      <p:sp>
        <p:nvSpPr>
          <p:cNvPr id="2" name="WordArt 5">
            <a:extLst>
              <a:ext uri="{FF2B5EF4-FFF2-40B4-BE49-F238E27FC236}">
                <a16:creationId xmlns:a16="http://schemas.microsoft.com/office/drawing/2014/main" id="{06898AD1-A52B-849E-52B4-B4EDD13FDC49}"/>
              </a:ext>
            </a:extLst>
          </p:cNvPr>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2307</TotalTime>
  <Words>5588</Words>
  <Application>Microsoft Office PowerPoint</Application>
  <PresentationFormat>Màn hình rộng</PresentationFormat>
  <Paragraphs>266</Paragraphs>
  <Slides>44</Slides>
  <Notes>12</Notes>
  <HiddenSlides>0</HiddenSlides>
  <MMClips>1</MMClips>
  <ScaleCrop>false</ScaleCrop>
  <HeadingPairs>
    <vt:vector size="6" baseType="variant">
      <vt:variant>
        <vt:lpstr>Phông được Dùng</vt:lpstr>
      </vt:variant>
      <vt:variant>
        <vt:i4>18</vt:i4>
      </vt:variant>
      <vt:variant>
        <vt:lpstr>Chủ đề</vt:lpstr>
      </vt:variant>
      <vt:variant>
        <vt:i4>3</vt:i4>
      </vt:variant>
      <vt:variant>
        <vt:lpstr>Tiêu đề Bản chiếu</vt:lpstr>
      </vt:variant>
      <vt:variant>
        <vt:i4>44</vt:i4>
      </vt:variant>
    </vt:vector>
  </HeadingPairs>
  <TitlesOfParts>
    <vt:vector size="65" baseType="lpstr">
      <vt:lpstr>微软雅黑</vt:lpstr>
      <vt:lpstr>#9Slide03 Aturdida</vt:lpstr>
      <vt:lpstr>#9Slide05 Brannboll Ny</vt:lpstr>
      <vt:lpstr>#9Slide05 Fourth Medium</vt:lpstr>
      <vt:lpstr>#9Slide07 Marbelia Regular</vt:lpstr>
      <vt:lpstr>Arial</vt:lpstr>
      <vt:lpstr>Calibri</vt:lpstr>
      <vt:lpstr>Calibri Light</vt:lpstr>
      <vt:lpstr>Cambria</vt:lpstr>
      <vt:lpstr>Lato Light</vt:lpstr>
      <vt:lpstr>Roboto</vt:lpstr>
      <vt:lpstr>Rockwell</vt:lpstr>
      <vt:lpstr>SVN-Vanilla Daisy Pro</vt:lpstr>
      <vt:lpstr>Times New Roman</vt:lpstr>
      <vt:lpstr>Trebuchet MS</vt:lpstr>
      <vt:lpstr>Wingdings</vt:lpstr>
      <vt:lpstr>Wingdings 3</vt:lpstr>
      <vt:lpstr>方正静蕾简体</vt:lpstr>
      <vt:lpstr>1_Office Theme</vt:lpstr>
      <vt:lpstr>2_Office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Phượng Đào</cp:lastModifiedBy>
  <cp:revision>160</cp:revision>
  <dcterms:created xsi:type="dcterms:W3CDTF">2022-08-23T15:38:25Z</dcterms:created>
  <dcterms:modified xsi:type="dcterms:W3CDTF">2025-04-12T00:50:52Z</dcterms:modified>
</cp:coreProperties>
</file>