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30" r:id="rId2"/>
  </p:sldMasterIdLst>
  <p:notesMasterIdLst>
    <p:notesMasterId r:id="rId28"/>
  </p:notesMasterIdLst>
  <p:sldIdLst>
    <p:sldId id="11088831" r:id="rId3"/>
    <p:sldId id="11088825" r:id="rId4"/>
    <p:sldId id="11088826" r:id="rId5"/>
    <p:sldId id="11088827" r:id="rId6"/>
    <p:sldId id="11088632" r:id="rId7"/>
    <p:sldId id="257" r:id="rId8"/>
    <p:sldId id="11088828" r:id="rId9"/>
    <p:sldId id="11088812" r:id="rId10"/>
    <p:sldId id="11088814" r:id="rId11"/>
    <p:sldId id="11088818" r:id="rId12"/>
    <p:sldId id="11088840" r:id="rId13"/>
    <p:sldId id="11088815" r:id="rId14"/>
    <p:sldId id="11088842" r:id="rId15"/>
    <p:sldId id="290" r:id="rId16"/>
    <p:sldId id="11088808" r:id="rId17"/>
    <p:sldId id="11088823" r:id="rId18"/>
    <p:sldId id="11088820" r:id="rId19"/>
    <p:sldId id="11088830" r:id="rId20"/>
    <p:sldId id="11088839" r:id="rId21"/>
    <p:sldId id="11088835" r:id="rId22"/>
    <p:sldId id="11088836" r:id="rId23"/>
    <p:sldId id="11088837" r:id="rId24"/>
    <p:sldId id="11088804" r:id="rId25"/>
    <p:sldId id="11088829" r:id="rId26"/>
    <p:sldId id="1108883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6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0" y="78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A05F0-5BC7-41DB-94CE-9A25ACCC7DD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3A01F-60E1-4184-94B8-26C21B0E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0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9CD83ED0-DCAF-4AE6-9AAD-0CE1D7FC451A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latin typeface="Arial" panose="020B0604020202020204" pitchFamily="34" charset="0"/>
              </a:rPr>
              <a:t>更多精彩模板请关注</a:t>
            </a:r>
            <a:r>
              <a:rPr lang="en-US" altLang="zh-CN">
                <a:latin typeface="Arial" panose="020B0604020202020204" pitchFamily="34" charset="0"/>
              </a:rPr>
              <a:t>【</a:t>
            </a:r>
            <a:r>
              <a:rPr lang="zh-CN" altLang="en-US">
                <a:latin typeface="Arial" panose="020B0604020202020204" pitchFamily="34" charset="0"/>
              </a:rPr>
              <a:t>沐沐槿</a:t>
            </a:r>
            <a:r>
              <a:rPr lang="en-US" altLang="zh-CN">
                <a:latin typeface="Arial" panose="020B0604020202020204" pitchFamily="34" charset="0"/>
              </a:rPr>
              <a:t>PPT】https://mumjin.taobao.com/</a:t>
            </a:r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06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055F9-092F-43CB-A47B-1B94EE3989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D649C-1896-4414-A388-F3A98A2AD0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88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D649C-1896-4414-A388-F3A98A2AD0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537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05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44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97A39-51EB-D848-A05B-B506F2799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B4B81-2035-194E-A1A4-FF74902ECD56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A95F7-E9CC-6D45-A7DF-F8D8178BD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3E336-7661-AF46-8A53-ADE7199F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9D40C-D58F-C944-958D-7DA23F1470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96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C4992-940E-BF42-8D31-614C0F67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D9F1F-97D2-C94A-920F-4B45330384B0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E3462-5FE2-8C4A-AA1E-0D7CFE4E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14C45-2486-E443-A83D-E9978507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5F7D9-7027-FD42-BCD0-BA3817054B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177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9732D-E1D3-DF44-BB11-AEC90E6C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516A1-465D-9245-83CA-021DC5E57A0E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E454B-0319-DD45-B046-429415EC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1B161-B669-D34D-A632-8E597919C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6C550-DE54-9243-9D2E-5117FBF6C1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04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927200" y="2554167"/>
            <a:ext cx="7077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4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2074900" y="1972500"/>
            <a:ext cx="4282400" cy="4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◈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6615029" y="1972500"/>
            <a:ext cx="4282400" cy="4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◈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8380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5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75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40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29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3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4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80401-DAD3-1246-B69D-44E2514AE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DBC61-071B-F041-980E-8BC2B32C0357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6B535-3354-774C-8C03-AB4A35D7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25D5B-57BF-9244-A1CB-1AF84A51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FC6FC-381C-2E41-8F7C-15725029A5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564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5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37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36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25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92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682026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6D4422-9AD5-4F57-B03F-7AB2C7088B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325581">
            <a:off x="6213068" y="707959"/>
            <a:ext cx="4318000" cy="544208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37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10D2D-6CE5-9249-B7D3-3E794F1F6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7AEF3-E4AC-C84B-8674-F77CB2D166D6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B0FD1-1975-E84E-B49E-B4F56707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58FD7-B97B-FB43-A887-F9090E30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9E145-925B-8E49-B218-F5DF7BE1C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81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3453A4-6764-784F-A2B0-110196AA3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A9957-CF73-094F-8B29-527C3BFFE68E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F14FCF-BAC3-CB44-BD8F-754E019E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7785F2-1CCD-7042-B286-5E4B5012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06FEE-C771-134F-B975-1F52E49608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43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467CE5C-564F-994A-BEF1-FFEF63C3B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B8C74-9611-624A-BBB5-6E0EE378289C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C01E35-74D6-2F48-8F98-E74FD9C56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27C0A1-8587-3942-8A58-AE7CDB43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9F2EC-70E3-E74B-8947-FF14485EA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974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113ECE-2A83-0B49-A7D9-D5D69639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FA6F2-7C77-834F-BA39-86417D02A064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882E53-548E-984D-A582-E986AEDB4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760140-C371-7F41-B02D-9DEB18592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DC762-128C-F848-B5BB-F83D00311C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69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8F92CC0-FA9B-5F44-89A9-24774EC6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FD6F0-6B45-3944-A262-7D5C5D725EA3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7A51DC0-F555-3345-BCF9-59CD6D1D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BDBACA-B2CD-6B4E-8D60-85E0DFB7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88003-F98B-144E-8807-B7D4C23977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4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8A5FD3-FC6B-1E44-8964-DF8089F82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87E7C-4D8E-404D-A6D9-BDA45251A723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F190D1-98E4-0B46-8F2E-B35638B3E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30C0E0-4CDE-2E48-BED2-11C1B51A2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53647-55C3-4B4A-A0A6-BF97B9546D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32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4F4D2D-1145-E541-939A-3C2BFFFB8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418BB-A2FC-EC48-9838-8AB0C59FD455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02BB13-4E63-BC47-988A-2BB9DC4A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A2D25E-43DE-7345-ACA8-2FF1EF84E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3455E-673C-E54A-B232-08F046FA2F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76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F0D9C42-7614-A142-A61C-9EA427D66F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DB941ED-ADC8-4F48-8ABA-67792ACFD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C9EE8-6290-1848-9CE3-E72517EEF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35348A-42B6-3947-9088-164E414B0D1A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EB686-0E4D-DC46-83D2-E1861DCF1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98C84-5D9D-E149-ADDD-F937A81F8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08CE87E5-7B49-7649-AEBB-B9B6A3D829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65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46" r:id="rId12"/>
    <p:sldLayoutId id="2147483747" r:id="rId13"/>
  </p:sldLayoutIdLst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377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46" indent="-171446" algn="l" defTabSz="685783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1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8" r:id="rId13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30.png"/><Relationship Id="rId10" Type="http://schemas.openxmlformats.org/officeDocument/2006/relationships/image" Target="../media/image22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" y="2582084"/>
            <a:ext cx="12140809" cy="42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593670" y="1259447"/>
            <a:ext cx="908167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400" b="1" dirty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CHÀO MỪNG CÁC THẦY CÔ VÀ CÁC EM ĐẾN VỚI TIẾT HỌC NGÀY HÔM NAY!</a:t>
            </a: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6" y="458427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5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97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0 Bài văn phân tích đoạn trích &quot;Vào phủ chúa Trịnh&quot; của Lê Hữu Trác -  toplist.vn">
            <a:extLst>
              <a:ext uri="{FF2B5EF4-FFF2-40B4-BE49-F238E27FC236}">
                <a16:creationId xmlns:a16="http://schemas.microsoft.com/office/drawing/2014/main" id="{632425F9-323B-BA70-0981-10B1E1B4C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342"/>
            <a:ext cx="12192000" cy="689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2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F9BE49-9FBC-04E1-0956-31FCA9F80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00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407" r="4864"/>
          <a:stretch>
            <a:fillRect/>
          </a:stretch>
        </p:blipFill>
        <p:spPr>
          <a:xfrm>
            <a:off x="-65259" y="1477932"/>
            <a:ext cx="3555813" cy="48891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32865" y="1809028"/>
            <a:ext cx="530826" cy="5308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377733" y="3108849"/>
            <a:ext cx="530826" cy="5308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90400" y="4663738"/>
            <a:ext cx="530826" cy="530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302863" y="5912753"/>
            <a:ext cx="530826" cy="5308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F10E44-1E92-0C18-B126-CE95EF279702}"/>
              </a:ext>
            </a:extLst>
          </p:cNvPr>
          <p:cNvSpPr txBox="1"/>
          <p:nvPr/>
        </p:nvSpPr>
        <p:spPr>
          <a:xfrm>
            <a:off x="3380770" y="1891442"/>
            <a:ext cx="8811230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:…………………………………………………………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2858C-AD4D-C0A1-5633-D5880F88E332}"/>
              </a:ext>
            </a:extLst>
          </p:cNvPr>
          <p:cNvSpPr txBox="1"/>
          <p:nvPr/>
        </p:nvSpPr>
        <p:spPr>
          <a:xfrm>
            <a:off x="3908559" y="3265410"/>
            <a:ext cx="841407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:………………………………………………………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07422F-A91E-7831-1533-C3C00208F33B}"/>
              </a:ext>
            </a:extLst>
          </p:cNvPr>
          <p:cNvSpPr txBox="1"/>
          <p:nvPr/>
        </p:nvSpPr>
        <p:spPr>
          <a:xfrm>
            <a:off x="4033220" y="4760896"/>
            <a:ext cx="762537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:……………………………………………………….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06D5F9-9F72-3B7E-9220-88495DCDAE5F}"/>
              </a:ext>
            </a:extLst>
          </p:cNvPr>
          <p:cNvSpPr txBox="1"/>
          <p:nvPr/>
        </p:nvSpPr>
        <p:spPr>
          <a:xfrm>
            <a:off x="2833689" y="5987777"/>
            <a:ext cx="8824910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………………………………………………………………………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B8C3EA-0C19-C2B6-FD53-C9B4E8D7974D}"/>
              </a:ext>
            </a:extLst>
          </p:cNvPr>
          <p:cNvSpPr txBox="1"/>
          <p:nvPr/>
        </p:nvSpPr>
        <p:spPr>
          <a:xfrm>
            <a:off x="43598" y="3499448"/>
            <a:ext cx="23388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BỐI CẢNH LỊCH SỬ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035" y="-320641"/>
            <a:ext cx="1149531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  <a:p>
            <a:pPr algn="ctr"/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</a:t>
            </a:r>
          </a:p>
          <a:p>
            <a:pPr algn="ctr"/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XVIII: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6E4B5D92-E6E4-4B87-ADEE-66044A0191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29361" y="53829"/>
            <a:ext cx="1086320" cy="8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726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407" r="4864"/>
          <a:stretch>
            <a:fillRect/>
          </a:stretch>
        </p:blipFill>
        <p:spPr>
          <a:xfrm>
            <a:off x="-345810" y="126315"/>
            <a:ext cx="4476368" cy="61549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93630" y="415566"/>
            <a:ext cx="579267" cy="5792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2599" y="2560376"/>
            <a:ext cx="579267" cy="5792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968241" y="4475498"/>
            <a:ext cx="579267" cy="5792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77016" y="5781086"/>
            <a:ext cx="579267" cy="5792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F10E44-1E92-0C18-B126-CE95EF279702}"/>
              </a:ext>
            </a:extLst>
          </p:cNvPr>
          <p:cNvSpPr txBox="1"/>
          <p:nvPr/>
        </p:nvSpPr>
        <p:spPr>
          <a:xfrm>
            <a:off x="3627532" y="302464"/>
            <a:ext cx="8473528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hính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2858C-AD4D-C0A1-5633-D5880F88E332}"/>
              </a:ext>
            </a:extLst>
          </p:cNvPr>
          <p:cNvSpPr txBox="1"/>
          <p:nvPr/>
        </p:nvSpPr>
        <p:spPr>
          <a:xfrm>
            <a:off x="4891393" y="2464868"/>
            <a:ext cx="709865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07422F-A91E-7831-1533-C3C00208F33B}"/>
              </a:ext>
            </a:extLst>
          </p:cNvPr>
          <p:cNvSpPr txBox="1"/>
          <p:nvPr/>
        </p:nvSpPr>
        <p:spPr>
          <a:xfrm>
            <a:off x="4671866" y="4328444"/>
            <a:ext cx="7429194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06D5F9-9F72-3B7E-9220-88495DCDAE5F}"/>
              </a:ext>
            </a:extLst>
          </p:cNvPr>
          <p:cNvSpPr txBox="1"/>
          <p:nvPr/>
        </p:nvSpPr>
        <p:spPr>
          <a:xfrm>
            <a:off x="3126844" y="5972036"/>
            <a:ext cx="9013731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NHÂN DÂN NỔI DẬY ĐẤU 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B8C3EA-0C19-C2B6-FD53-C9B4E8D7974D}"/>
              </a:ext>
            </a:extLst>
          </p:cNvPr>
          <p:cNvSpPr txBox="1"/>
          <p:nvPr/>
        </p:nvSpPr>
        <p:spPr>
          <a:xfrm>
            <a:off x="142906" y="2628667"/>
            <a:ext cx="25431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BỐI CẢNH LỊCH SỬ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5116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FFFAC67B-35CB-F34C-BEBB-A46F2014D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66" y="352919"/>
            <a:ext cx="5458119" cy="533479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hủ Chúa Trịnh – Một thời lầu son gác tía - Báo Công an Nhân dân điện tử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4" y="352919"/>
            <a:ext cx="5432451" cy="54257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73670" y="5913476"/>
            <a:ext cx="44518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sang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7476447" y="5778631"/>
            <a:ext cx="4036682" cy="9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06689" y="6030719"/>
            <a:ext cx="710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&gt;&lt;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6486963" y="1453703"/>
            <a:ext cx="3942000" cy="39420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104ED-D0F0-10FE-3ADF-1448EC3308CF}"/>
              </a:ext>
            </a:extLst>
          </p:cNvPr>
          <p:cNvSpPr txBox="1"/>
          <p:nvPr/>
        </p:nvSpPr>
        <p:spPr>
          <a:xfrm>
            <a:off x="505496" y="1685687"/>
            <a:ext cx="5084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nông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Đàng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endParaRPr lang="en-VN" sz="4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1B0909-D0D7-0C1A-8187-0DC6E1D3F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374" y="452487"/>
            <a:ext cx="5800143" cy="575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95" y="0"/>
            <a:ext cx="6523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25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ây kiến ​​thức png | PNGE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62" y="425073"/>
            <a:ext cx="6202997" cy="622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634" y="2205872"/>
            <a:ext cx="489251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GB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“GHÉP CÂY KIẾN THỨC”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6E4B5D92-E6E4-4B87-ADEE-66044A0191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1436" y="86290"/>
            <a:ext cx="1136316" cy="851572"/>
          </a:xfrm>
          <a:prstGeom prst="rect">
            <a:avLst/>
          </a:prstGeom>
        </p:spPr>
      </p:pic>
      <p:pic>
        <p:nvPicPr>
          <p:cNvPr id="20" name="Nhạc Vui Nhộn Không Lời OMFG Hello nếu Dùng LMHT thì max ảo 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8734" y="1178754"/>
            <a:ext cx="406400" cy="406400"/>
          </a:xfrm>
          <a:prstGeom prst="rect">
            <a:avLst/>
          </a:prstGeom>
        </p:spPr>
      </p:pic>
      <p:pic>
        <p:nvPicPr>
          <p:cNvPr id="21" name="Picture 2" descr="Cây kiến ​​thức png | PNGEgg">
            <a:extLst>
              <a:ext uri="{FF2B5EF4-FFF2-40B4-BE49-F238E27FC236}">
                <a16:creationId xmlns:a16="http://schemas.microsoft.com/office/drawing/2014/main" id="{A890DD46-5CC2-4790-6C0B-3B341DAC9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34" y="2142169"/>
            <a:ext cx="3665918" cy="367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4544833-6808-D5D0-A324-BC649119E876}"/>
              </a:ext>
            </a:extLst>
          </p:cNvPr>
          <p:cNvSpPr/>
          <p:nvPr/>
        </p:nvSpPr>
        <p:spPr>
          <a:xfrm>
            <a:off x="2180058" y="133489"/>
            <a:ext cx="3608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C7319C-7217-21B3-6D7F-8EDAF67E51C8}"/>
              </a:ext>
            </a:extLst>
          </p:cNvPr>
          <p:cNvSpPr txBox="1"/>
          <p:nvPr/>
        </p:nvSpPr>
        <p:spPr>
          <a:xfrm>
            <a:off x="114132" y="2497218"/>
            <a:ext cx="821185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3BF1A0-C14E-329E-3D8C-4BEC3AD471E0}"/>
              </a:ext>
            </a:extLst>
          </p:cNvPr>
          <p:cNvSpPr/>
          <p:nvPr/>
        </p:nvSpPr>
        <p:spPr>
          <a:xfrm>
            <a:off x="192054" y="825920"/>
            <a:ext cx="82118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7D2556-B7D1-9FCF-4EDB-248428754B34}"/>
              </a:ext>
            </a:extLst>
          </p:cNvPr>
          <p:cNvSpPr txBox="1"/>
          <p:nvPr/>
        </p:nvSpPr>
        <p:spPr>
          <a:xfrm>
            <a:off x="114132" y="4875881"/>
            <a:ext cx="83677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Sau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78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171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1290FB-408B-4E4B-93BE-4D260A512EDB}"/>
              </a:ext>
            </a:extLst>
          </p:cNvPr>
          <p:cNvSpPr/>
          <p:nvPr/>
        </p:nvSpPr>
        <p:spPr>
          <a:xfrm>
            <a:off x="1301858" y="423472"/>
            <a:ext cx="2978870" cy="9992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258D98-6F91-7544-6A9A-AFCF87555B7B}"/>
              </a:ext>
            </a:extLst>
          </p:cNvPr>
          <p:cNvSpPr txBox="1"/>
          <p:nvPr/>
        </p:nvSpPr>
        <p:spPr>
          <a:xfrm>
            <a:off x="4681435" y="512076"/>
            <a:ext cx="278090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E11C89-1D41-B120-0B87-F807BCC7A4F9}"/>
              </a:ext>
            </a:extLst>
          </p:cNvPr>
          <p:cNvSpPr/>
          <p:nvPr/>
        </p:nvSpPr>
        <p:spPr>
          <a:xfrm>
            <a:off x="7927663" y="496952"/>
            <a:ext cx="242608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1741 - 1751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C55DE5-421C-20AD-A0F6-DF582F1EC16A}"/>
              </a:ext>
            </a:extLst>
          </p:cNvPr>
          <p:cNvSpPr/>
          <p:nvPr/>
        </p:nvSpPr>
        <p:spPr>
          <a:xfrm>
            <a:off x="1301858" y="1729451"/>
            <a:ext cx="2978870" cy="10086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Danh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C4F06-AE9E-8223-F31B-93387430B946}"/>
              </a:ext>
            </a:extLst>
          </p:cNvPr>
          <p:cNvSpPr txBox="1"/>
          <p:nvPr/>
        </p:nvSpPr>
        <p:spPr>
          <a:xfrm>
            <a:off x="4673580" y="1636328"/>
            <a:ext cx="278090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1B276C-2E7C-DF20-88B7-8ED6D0C4FE3C}"/>
              </a:ext>
            </a:extLst>
          </p:cNvPr>
          <p:cNvSpPr/>
          <p:nvPr/>
        </p:nvSpPr>
        <p:spPr>
          <a:xfrm>
            <a:off x="7991037" y="1636327"/>
            <a:ext cx="248607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1739 - 1769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80C572-0D5B-CD3A-BA8A-3FCB68169B51}"/>
              </a:ext>
            </a:extLst>
          </p:cNvPr>
          <p:cNvSpPr/>
          <p:nvPr/>
        </p:nvSpPr>
        <p:spPr>
          <a:xfrm>
            <a:off x="1297595" y="3154308"/>
            <a:ext cx="2978870" cy="952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C6461-EE3A-9CD2-FA1F-A77C4C4B450D}"/>
              </a:ext>
            </a:extLst>
          </p:cNvPr>
          <p:cNvSpPr txBox="1"/>
          <p:nvPr/>
        </p:nvSpPr>
        <p:spPr>
          <a:xfrm>
            <a:off x="4648442" y="2569533"/>
            <a:ext cx="278090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5EBDE3-9A81-DAB4-9D8E-3D59D9528C41}"/>
              </a:ext>
            </a:extLst>
          </p:cNvPr>
          <p:cNvSpPr/>
          <p:nvPr/>
        </p:nvSpPr>
        <p:spPr>
          <a:xfrm>
            <a:off x="8021034" y="2639439"/>
            <a:ext cx="242608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1740 - 1751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A804A4-842C-2EF8-CDBC-AB686D2966CD}"/>
              </a:ext>
            </a:extLst>
          </p:cNvPr>
          <p:cNvSpPr/>
          <p:nvPr/>
        </p:nvSpPr>
        <p:spPr>
          <a:xfrm>
            <a:off x="4572307" y="3700276"/>
            <a:ext cx="596727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Thái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Quang.</a:t>
            </a:r>
            <a:endParaRPr lang="en-US" sz="28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06345E-2B3B-5FD3-B9DC-B480367893A0}"/>
              </a:ext>
            </a:extLst>
          </p:cNvPr>
          <p:cNvSpPr/>
          <p:nvPr/>
        </p:nvSpPr>
        <p:spPr>
          <a:xfrm>
            <a:off x="843670" y="4669228"/>
            <a:ext cx="434599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21F16A-EA00-58BD-141D-97F14E788C42}"/>
              </a:ext>
            </a:extLst>
          </p:cNvPr>
          <p:cNvSpPr/>
          <p:nvPr/>
        </p:nvSpPr>
        <p:spPr>
          <a:xfrm>
            <a:off x="5854711" y="4723002"/>
            <a:ext cx="60483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Thanh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EA3972-6646-6D0B-3715-72DE3B40110A}"/>
              </a:ext>
            </a:extLst>
          </p:cNvPr>
          <p:cNvSpPr/>
          <p:nvPr/>
        </p:nvSpPr>
        <p:spPr>
          <a:xfrm>
            <a:off x="1072435" y="5715317"/>
            <a:ext cx="161294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F83C65-5330-BE54-2E12-FA423C07DFF8}"/>
              </a:ext>
            </a:extLst>
          </p:cNvPr>
          <p:cNvSpPr/>
          <p:nvPr/>
        </p:nvSpPr>
        <p:spPr>
          <a:xfrm>
            <a:off x="3717289" y="5715317"/>
            <a:ext cx="294475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0CA0FA-E4DE-AF6A-2393-908E17B78707}"/>
              </a:ext>
            </a:extLst>
          </p:cNvPr>
          <p:cNvSpPr/>
          <p:nvPr/>
        </p:nvSpPr>
        <p:spPr>
          <a:xfrm>
            <a:off x="7220046" y="5702669"/>
            <a:ext cx="353725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590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ố lên tiếng Hàn là gì? List câu nói động viên tinh thần bằng tiếng Hàn">
            <a:extLst>
              <a:ext uri="{FF2B5EF4-FFF2-40B4-BE49-F238E27FC236}">
                <a16:creationId xmlns:a16="http://schemas.microsoft.com/office/drawing/2014/main" id="{0D024C0D-541D-E161-26D9-D80C1577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7516" y="1359361"/>
            <a:ext cx="4493635" cy="415672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52E26317-0721-220F-9DDC-FEA9AC0DD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170" y="2611713"/>
            <a:ext cx="5542309" cy="415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6D24D4E5-AC8C-0D5D-B0E1-EC9912C7F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60" y="-282805"/>
            <a:ext cx="7056081" cy="47793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7200" b="1" cap="all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Nút Hành động: Trống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9F14D6E-3E0B-0611-751F-F1D00DFF444A}"/>
              </a:ext>
            </a:extLst>
          </p:cNvPr>
          <p:cNvSpPr/>
          <p:nvPr/>
        </p:nvSpPr>
        <p:spPr>
          <a:xfrm>
            <a:off x="7418240" y="4764478"/>
            <a:ext cx="4533901" cy="125082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05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5" y="103694"/>
            <a:ext cx="652334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18722" y="370327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(1739 – 1769)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967926" y="2177592"/>
            <a:ext cx="3836709" cy="10840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93171" y="1706252"/>
            <a:ext cx="2262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(Nam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139885" y="1772239"/>
            <a:ext cx="6759018" cy="17722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96866" y="3176833"/>
            <a:ext cx="2318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289196" y="3696878"/>
            <a:ext cx="4762107" cy="455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29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5" y="103694"/>
            <a:ext cx="652334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18722" y="370327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(1740 – 1751)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endCxn id="7" idx="1"/>
          </p:cNvCxnSpPr>
          <p:nvPr/>
        </p:nvCxnSpPr>
        <p:spPr>
          <a:xfrm>
            <a:off x="4317476" y="2298953"/>
            <a:ext cx="4779390" cy="71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096866" y="1893787"/>
            <a:ext cx="2441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232635" y="1564849"/>
            <a:ext cx="5008775" cy="21843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52408" y="3193132"/>
            <a:ext cx="2318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779390" y="2102177"/>
            <a:ext cx="4402317" cy="16470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24779" y="2548771"/>
            <a:ext cx="5016631" cy="12887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9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5" y="103694"/>
            <a:ext cx="652334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18722" y="370327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(1741 – 1751)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665510" y="2262433"/>
            <a:ext cx="3544478" cy="6315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93171" y="1706252"/>
            <a:ext cx="2262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109328" y="2262433"/>
            <a:ext cx="4392891" cy="11877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96866" y="3176833"/>
            <a:ext cx="2318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>
            <a:endCxn id="20" idx="1"/>
          </p:cNvCxnSpPr>
          <p:nvPr/>
        </p:nvCxnSpPr>
        <p:spPr>
          <a:xfrm>
            <a:off x="4771535" y="2919629"/>
            <a:ext cx="4881512" cy="13772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28" idx="1"/>
          </p:cNvCxnSpPr>
          <p:nvPr/>
        </p:nvCxnSpPr>
        <p:spPr>
          <a:xfrm>
            <a:off x="4298622" y="3710133"/>
            <a:ext cx="5568100" cy="20277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653047" y="4035277"/>
            <a:ext cx="2083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endCxn id="26" idx="1"/>
          </p:cNvCxnSpPr>
          <p:nvPr/>
        </p:nvCxnSpPr>
        <p:spPr>
          <a:xfrm>
            <a:off x="5241303" y="3450209"/>
            <a:ext cx="4553146" cy="15153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794449" y="4703975"/>
            <a:ext cx="1860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866722" y="5476294"/>
            <a:ext cx="271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>
            <a:endCxn id="32" idx="1"/>
          </p:cNvCxnSpPr>
          <p:nvPr/>
        </p:nvCxnSpPr>
        <p:spPr>
          <a:xfrm>
            <a:off x="4298622" y="4512664"/>
            <a:ext cx="5568099" cy="18857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866721" y="6136849"/>
            <a:ext cx="219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2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20" grpId="0"/>
      <p:bldP spid="26" grpId="0"/>
      <p:bldP spid="28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DCBDC-9D36-0C60-492C-A9CB6FA7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14919"/>
            <a:ext cx="4584782" cy="4058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03944A-F6C6-9FDF-9262-8171B7AFFAEB}"/>
              </a:ext>
            </a:extLst>
          </p:cNvPr>
          <p:cNvSpPr/>
          <p:nvPr/>
        </p:nvSpPr>
        <p:spPr>
          <a:xfrm>
            <a:off x="4276626" y="719366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6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66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1AAC45-57E7-D8DB-1109-F416A985770B}"/>
              </a:ext>
            </a:extLst>
          </p:cNvPr>
          <p:cNvGrpSpPr/>
          <p:nvPr/>
        </p:nvGrpSpPr>
        <p:grpSpPr>
          <a:xfrm>
            <a:off x="4584784" y="1827362"/>
            <a:ext cx="7567736" cy="4727152"/>
            <a:chOff x="5879797" y="2066170"/>
            <a:chExt cx="5061472" cy="3499058"/>
          </a:xfrm>
        </p:grpSpPr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DE166869-2FA0-3382-5225-53FB2F522D6E}"/>
                </a:ext>
              </a:extLst>
            </p:cNvPr>
            <p:cNvSpPr/>
            <p:nvPr/>
          </p:nvSpPr>
          <p:spPr>
            <a:xfrm>
              <a:off x="6350416" y="2373413"/>
              <a:ext cx="4200298" cy="307553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571500" lvl="0" indent="-571500" algn="just" defTabSz="457200">
                <a:buFontTx/>
                <a:buChar char="-"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Tìm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hiểu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thông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tin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từ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sách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báo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internet,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em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hãy</a:t>
              </a:r>
              <a:r>
                <a:rPr kumimoji="0" lang="en-US" altLang="zh-CN" sz="3200" b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 thẻ nhớ cho một trong ba nhân vật lịch sử Hoàng Công Chất, Nguyễn Hữu Cầu, Nguyễn Danh Phương theo gợi ý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lvl="0" indent="-571500" algn="just" defTabSz="457200">
                <a:buFontTx/>
                <a:buChar char="-"/>
                <a:defRPr/>
              </a:pP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Nộp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padlet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lvl="0" indent="-571500" algn="just" defTabSz="457200">
                <a:buFontTx/>
                <a:buChar char="-"/>
                <a:defRPr/>
              </a:pP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19/11/2023</a:t>
              </a:r>
            </a:p>
          </p:txBody>
        </p:sp>
        <p:sp>
          <p:nvSpPr>
            <p:cNvPr id="7" name="Terminator 6">
              <a:extLst>
                <a:ext uri="{FF2B5EF4-FFF2-40B4-BE49-F238E27FC236}">
                  <a16:creationId xmlns:a16="http://schemas.microsoft.com/office/drawing/2014/main" id="{06FE4A9F-B7F8-47B2-3093-540C4AE14E06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64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277976"/>
              </p:ext>
            </p:extLst>
          </p:nvPr>
        </p:nvGraphicFramePr>
        <p:xfrm>
          <a:off x="84841" y="0"/>
          <a:ext cx="11981468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81468">
                  <a:extLst>
                    <a:ext uri="{9D8B030D-6E8A-4147-A177-3AD203B41FA5}">
                      <a16:colId xmlns:a16="http://schemas.microsoft.com/office/drawing/2014/main" val="2284456594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Tên nhân vật:.........................................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24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TÓM TẮT TIỂU SỬ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105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vi-VN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Chú thích tranh/ảnh và dẫn nguồn tư liệu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Năm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sinh, năm mất:...............................................................................................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....................................................................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just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Quê quán:...............................................................................................................</a:t>
                      </a:r>
                      <a:r>
                        <a:rPr lang="en-GB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........................................................................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Tên được nhân dân mến gọi:...................................................................................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.....................................................................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Vai trò đóng góp của nhân vật:................................................................................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.....................................................................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..........................................................................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...........................................................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.............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just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..................................................................................................................................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.........................................................................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Điểm em yêu thích nhất hoặc bài học em học được từ nhân vật:.............................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................................................................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.........................................................................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..........................................................................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Dấu ấn của nhân vật đến hiện nay: Con đường/ngôi trường mang tên nhân vật hoặc di tích/lễ hội gắn với tên nhân vật:....................................................................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...........................................................................................................................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just" defTabSz="91430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..................................................................................................................................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.......................................................................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289" marR="52289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312647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36611" y="0"/>
            <a:ext cx="2403836" cy="219644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43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F25E9B-26D7-496F-A694-0367EDB4E80F}"/>
              </a:ext>
            </a:extLst>
          </p:cNvPr>
          <p:cNvSpPr/>
          <p:nvPr/>
        </p:nvSpPr>
        <p:spPr>
          <a:xfrm>
            <a:off x="313459" y="-554060"/>
            <a:ext cx="10469903" cy="7286161"/>
          </a:xfrm>
          <a:custGeom>
            <a:avLst/>
            <a:gdLst>
              <a:gd name="connsiteX0" fmla="*/ 6509479 w 10469903"/>
              <a:gd name="connsiteY0" fmla="*/ 0 h 6858000"/>
              <a:gd name="connsiteX1" fmla="*/ 10469903 w 10469903"/>
              <a:gd name="connsiteY1" fmla="*/ 0 h 6858000"/>
              <a:gd name="connsiteX2" fmla="*/ 9191298 w 10469903"/>
              <a:gd name="connsiteY2" fmla="*/ 6858000 h 6858000"/>
              <a:gd name="connsiteX3" fmla="*/ 4529602 w 10469903"/>
              <a:gd name="connsiteY3" fmla="*/ 6858000 h 6858000"/>
              <a:gd name="connsiteX4" fmla="*/ 0 w 10469903"/>
              <a:gd name="connsiteY4" fmla="*/ 4751499 h 6858000"/>
              <a:gd name="connsiteX5" fmla="*/ 0 w 10469903"/>
              <a:gd name="connsiteY5" fmla="*/ 33524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69903" h="6858000">
                <a:moveTo>
                  <a:pt x="6509479" y="0"/>
                </a:moveTo>
                <a:lnTo>
                  <a:pt x="10469903" y="0"/>
                </a:lnTo>
                <a:lnTo>
                  <a:pt x="9191298" y="6858000"/>
                </a:lnTo>
                <a:lnTo>
                  <a:pt x="4529602" y="6858000"/>
                </a:lnTo>
                <a:lnTo>
                  <a:pt x="0" y="4751499"/>
                </a:lnTo>
                <a:lnTo>
                  <a:pt x="0" y="3352468"/>
                </a:lnTo>
                <a:close/>
              </a:path>
            </a:pathLst>
          </a:custGeom>
          <a:solidFill>
            <a:srgbClr val="EF5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7FF6E52-AFE7-49E1-960E-67EA55F1A114}"/>
              </a:ext>
            </a:extLst>
          </p:cNvPr>
          <p:cNvSpPr/>
          <p:nvPr/>
        </p:nvSpPr>
        <p:spPr>
          <a:xfrm rot="3017962">
            <a:off x="1558545" y="5520428"/>
            <a:ext cx="341277" cy="313029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1E574DBF-308D-4634-BE9E-8A98D44C0ED9}"/>
              </a:ext>
            </a:extLst>
          </p:cNvPr>
          <p:cNvSpPr/>
          <p:nvPr/>
        </p:nvSpPr>
        <p:spPr>
          <a:xfrm rot="21058193">
            <a:off x="732575" y="5265225"/>
            <a:ext cx="772157" cy="679545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76416F38-2A23-403E-BA0B-513B41317FEE}"/>
              </a:ext>
            </a:extLst>
          </p:cNvPr>
          <p:cNvSpPr txBox="1">
            <a:spLocks/>
          </p:cNvSpPr>
          <p:nvPr/>
        </p:nvSpPr>
        <p:spPr>
          <a:xfrm>
            <a:off x="349763" y="3048210"/>
            <a:ext cx="6454839" cy="1429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46">
              <a:lnSpc>
                <a:spcPct val="150000"/>
              </a:lnSpc>
              <a:defRPr/>
            </a:pPr>
            <a:r>
              <a:rPr lang="en-US" sz="46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 defTabSz="914446">
              <a:lnSpc>
                <a:spcPct val="150000"/>
              </a:lnSpc>
              <a:defRPr/>
            </a:pPr>
            <a:r>
              <a:rPr lang="en-US" sz="46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7FF6E52-AFE7-49E1-960E-67EA55F1A114}"/>
              </a:ext>
            </a:extLst>
          </p:cNvPr>
          <p:cNvSpPr/>
          <p:nvPr/>
        </p:nvSpPr>
        <p:spPr>
          <a:xfrm rot="21143969">
            <a:off x="3930803" y="352187"/>
            <a:ext cx="341277" cy="313029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1E574DBF-308D-4634-BE9E-8A98D44C0ED9}"/>
              </a:ext>
            </a:extLst>
          </p:cNvPr>
          <p:cNvSpPr/>
          <p:nvPr/>
        </p:nvSpPr>
        <p:spPr>
          <a:xfrm rot="17584200">
            <a:off x="3104833" y="96984"/>
            <a:ext cx="772157" cy="679545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868076-237A-4532-BEF1-08DF4A5A943D}"/>
              </a:ext>
            </a:extLst>
          </p:cNvPr>
          <p:cNvSpPr/>
          <p:nvPr/>
        </p:nvSpPr>
        <p:spPr>
          <a:xfrm rot="334051">
            <a:off x="6822295" y="541716"/>
            <a:ext cx="4674315" cy="57745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390">
            <a:off x="7047529" y="573254"/>
            <a:ext cx="4249151" cy="558036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43327">
            <a:off x="6924999" y="5534731"/>
            <a:ext cx="65376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5585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8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8" presetClass="emph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DD4111-5780-1F01-B2A0-0ED67816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83" y="2006328"/>
            <a:ext cx="3515937" cy="740616"/>
          </a:xfrm>
        </p:spPr>
        <p:txBody>
          <a:bodyPr>
            <a:normAutofit fontScale="90000"/>
          </a:bodyPr>
          <a:lstStyle/>
          <a:p>
            <a:pPr defTabSz="923544"/>
            <a:r>
              <a:rPr lang="vi-VN" sz="4848" b="1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+mn-ea"/>
                <a:cs typeface="+mn-cs"/>
              </a:rPr>
              <a:t>Ai tinh mắt?</a:t>
            </a:r>
            <a:endParaRPr lang="en-US" b="1" dirty="0"/>
          </a:p>
        </p:txBody>
      </p:sp>
      <p:pic>
        <p:nvPicPr>
          <p:cNvPr id="9" name="Chỗ dành sẵn cho Nội dung 8" descr="Ảnh có chứa Đồ họa, thiết kế đồ họa, biểu tượng, thiết kế&#10;&#10;Mô tả được tạo tự động">
            <a:extLst>
              <a:ext uri="{FF2B5EF4-FFF2-40B4-BE49-F238E27FC236}">
                <a16:creationId xmlns:a16="http://schemas.microsoft.com/office/drawing/2014/main" id="{EE337364-46F6-1ABE-598C-E74AFF5FC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14293" r="7643" b="7421"/>
          <a:stretch/>
        </p:blipFill>
        <p:spPr>
          <a:xfrm>
            <a:off x="194480" y="636371"/>
            <a:ext cx="2721950" cy="1177940"/>
          </a:xfrm>
          <a:ln>
            <a:solidFill>
              <a:schemeClr val="bg1"/>
            </a:solidFill>
          </a:ln>
        </p:spPr>
      </p:pic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ECE1F987-5DE1-FD89-AA08-595F0FE5D4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793454"/>
              </p:ext>
            </p:extLst>
          </p:nvPr>
        </p:nvGraphicFramePr>
        <p:xfrm>
          <a:off x="4835949" y="254528"/>
          <a:ext cx="7268071" cy="6504488"/>
        </p:xfrm>
        <a:graphic>
          <a:graphicData uri="http://schemas.openxmlformats.org/drawingml/2006/table">
            <a:tbl>
              <a:tblPr firstRow="1" firstCol="1" bandRow="1"/>
              <a:tblGrid>
                <a:gridCol w="631965">
                  <a:extLst>
                    <a:ext uri="{9D8B030D-6E8A-4147-A177-3AD203B41FA5}">
                      <a16:colId xmlns:a16="http://schemas.microsoft.com/office/drawing/2014/main" val="4175246004"/>
                    </a:ext>
                  </a:extLst>
                </a:gridCol>
                <a:gridCol w="663798">
                  <a:extLst>
                    <a:ext uri="{9D8B030D-6E8A-4147-A177-3AD203B41FA5}">
                      <a16:colId xmlns:a16="http://schemas.microsoft.com/office/drawing/2014/main" val="3839286017"/>
                    </a:ext>
                  </a:extLst>
                </a:gridCol>
                <a:gridCol w="663798">
                  <a:extLst>
                    <a:ext uri="{9D8B030D-6E8A-4147-A177-3AD203B41FA5}">
                      <a16:colId xmlns:a16="http://schemas.microsoft.com/office/drawing/2014/main" val="2879161898"/>
                    </a:ext>
                  </a:extLst>
                </a:gridCol>
                <a:gridCol w="663798">
                  <a:extLst>
                    <a:ext uri="{9D8B030D-6E8A-4147-A177-3AD203B41FA5}">
                      <a16:colId xmlns:a16="http://schemas.microsoft.com/office/drawing/2014/main" val="1965992456"/>
                    </a:ext>
                  </a:extLst>
                </a:gridCol>
                <a:gridCol w="662861">
                  <a:extLst>
                    <a:ext uri="{9D8B030D-6E8A-4147-A177-3AD203B41FA5}">
                      <a16:colId xmlns:a16="http://schemas.microsoft.com/office/drawing/2014/main" val="21250700"/>
                    </a:ext>
                  </a:extLst>
                </a:gridCol>
                <a:gridCol w="663798">
                  <a:extLst>
                    <a:ext uri="{9D8B030D-6E8A-4147-A177-3AD203B41FA5}">
                      <a16:colId xmlns:a16="http://schemas.microsoft.com/office/drawing/2014/main" val="2750124097"/>
                    </a:ext>
                  </a:extLst>
                </a:gridCol>
                <a:gridCol w="663798">
                  <a:extLst>
                    <a:ext uri="{9D8B030D-6E8A-4147-A177-3AD203B41FA5}">
                      <a16:colId xmlns:a16="http://schemas.microsoft.com/office/drawing/2014/main" val="2411805425"/>
                    </a:ext>
                  </a:extLst>
                </a:gridCol>
                <a:gridCol w="663798">
                  <a:extLst>
                    <a:ext uri="{9D8B030D-6E8A-4147-A177-3AD203B41FA5}">
                      <a16:colId xmlns:a16="http://schemas.microsoft.com/office/drawing/2014/main" val="3074875846"/>
                    </a:ext>
                  </a:extLst>
                </a:gridCol>
                <a:gridCol w="662861">
                  <a:extLst>
                    <a:ext uri="{9D8B030D-6E8A-4147-A177-3AD203B41FA5}">
                      <a16:colId xmlns:a16="http://schemas.microsoft.com/office/drawing/2014/main" val="1637991642"/>
                    </a:ext>
                  </a:extLst>
                </a:gridCol>
                <a:gridCol w="663798">
                  <a:extLst>
                    <a:ext uri="{9D8B030D-6E8A-4147-A177-3AD203B41FA5}">
                      <a16:colId xmlns:a16="http://schemas.microsoft.com/office/drawing/2014/main" val="610478545"/>
                    </a:ext>
                  </a:extLst>
                </a:gridCol>
                <a:gridCol w="663798">
                  <a:extLst>
                    <a:ext uri="{9D8B030D-6E8A-4147-A177-3AD203B41FA5}">
                      <a16:colId xmlns:a16="http://schemas.microsoft.com/office/drawing/2014/main" val="2267206405"/>
                    </a:ext>
                  </a:extLst>
                </a:gridCol>
              </a:tblGrid>
              <a:tr h="606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Ế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Ỉ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611488"/>
                  </a:ext>
                </a:extLst>
              </a:tr>
              <a:tr h="573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Ế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553182"/>
                  </a:ext>
                </a:extLst>
              </a:tr>
              <a:tr h="606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696545"/>
                  </a:ext>
                </a:extLst>
              </a:tr>
              <a:tr h="573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Ê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086740"/>
                  </a:ext>
                </a:extLst>
              </a:tr>
              <a:tr h="606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Ở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499644"/>
                  </a:ext>
                </a:extLst>
              </a:tr>
              <a:tr h="573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37104"/>
                  </a:ext>
                </a:extLst>
              </a:tr>
              <a:tr h="606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Ề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312611"/>
                  </a:ext>
                </a:extLst>
              </a:tr>
              <a:tr h="573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Ủ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14438"/>
                  </a:ext>
                </a:extLst>
              </a:tr>
              <a:tr h="606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Â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377875"/>
                  </a:ext>
                </a:extLst>
              </a:tr>
              <a:tr h="573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Ạ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Ệ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Ĩ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090557"/>
                  </a:ext>
                </a:extLst>
              </a:tr>
              <a:tr h="606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Ị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115714"/>
                  </a:ext>
                </a:extLst>
              </a:tr>
            </a:tbl>
          </a:graphicData>
        </a:graphic>
      </p:graphicFrame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66AE669-498E-1B38-65B4-BCEBD5D4E2CB}"/>
              </a:ext>
            </a:extLst>
          </p:cNvPr>
          <p:cNvSpPr/>
          <p:nvPr/>
        </p:nvSpPr>
        <p:spPr>
          <a:xfrm>
            <a:off x="346879" y="2746944"/>
            <a:ext cx="4404229" cy="4111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 nhân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Tìm từ khóa có nghĩa theo hàng ngang và dọc (10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1 phút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điểm/từ</a:t>
            </a:r>
          </a:p>
        </p:txBody>
      </p:sp>
      <p:pic>
        <p:nvPicPr>
          <p:cNvPr id="13" name="Hình ảnh 12" descr="Ảnh có chứa phim hoạt hình, đồ chơi&#10;&#10;Mô tả được tạo tự động">
            <a:extLst>
              <a:ext uri="{FF2B5EF4-FFF2-40B4-BE49-F238E27FC236}">
                <a16:creationId xmlns:a16="http://schemas.microsoft.com/office/drawing/2014/main" id="{57618151-E16D-19A3-9A9E-84BCC6926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6" y="2660997"/>
            <a:ext cx="1055315" cy="1567569"/>
          </a:xfrm>
          <a:prstGeom prst="rect">
            <a:avLst/>
          </a:prstGeom>
        </p:spPr>
      </p:pic>
      <p:pic>
        <p:nvPicPr>
          <p:cNvPr id="16" name="Hình ảnh 15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58ACCAE7-51B9-52D8-76DC-B19692B72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46" y="103408"/>
            <a:ext cx="2210507" cy="1792303"/>
          </a:xfrm>
          <a:prstGeom prst="rect">
            <a:avLst/>
          </a:prstGeom>
        </p:spPr>
      </p:pic>
      <p:pic>
        <p:nvPicPr>
          <p:cNvPr id="3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58FE3E91-54F7-B631-FD6F-6B2309E38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61962" y="5583382"/>
            <a:ext cx="1055315" cy="8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60DFA120-CC49-9024-76DE-8BC889576F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540659"/>
              </p:ext>
            </p:extLst>
          </p:nvPr>
        </p:nvGraphicFramePr>
        <p:xfrm>
          <a:off x="4326903" y="148191"/>
          <a:ext cx="7786540" cy="6709808"/>
        </p:xfrm>
        <a:graphic>
          <a:graphicData uri="http://schemas.openxmlformats.org/drawingml/2006/table">
            <a:tbl>
              <a:tblPr firstRow="1" firstCol="1" bandRow="1"/>
              <a:tblGrid>
                <a:gridCol w="677048">
                  <a:extLst>
                    <a:ext uri="{9D8B030D-6E8A-4147-A177-3AD203B41FA5}">
                      <a16:colId xmlns:a16="http://schemas.microsoft.com/office/drawing/2014/main" val="3325562678"/>
                    </a:ext>
                  </a:extLst>
                </a:gridCol>
                <a:gridCol w="711150">
                  <a:extLst>
                    <a:ext uri="{9D8B030D-6E8A-4147-A177-3AD203B41FA5}">
                      <a16:colId xmlns:a16="http://schemas.microsoft.com/office/drawing/2014/main" val="3480366152"/>
                    </a:ext>
                  </a:extLst>
                </a:gridCol>
                <a:gridCol w="711150">
                  <a:extLst>
                    <a:ext uri="{9D8B030D-6E8A-4147-A177-3AD203B41FA5}">
                      <a16:colId xmlns:a16="http://schemas.microsoft.com/office/drawing/2014/main" val="345921653"/>
                    </a:ext>
                  </a:extLst>
                </a:gridCol>
                <a:gridCol w="711150">
                  <a:extLst>
                    <a:ext uri="{9D8B030D-6E8A-4147-A177-3AD203B41FA5}">
                      <a16:colId xmlns:a16="http://schemas.microsoft.com/office/drawing/2014/main" val="406809281"/>
                    </a:ext>
                  </a:extLst>
                </a:gridCol>
                <a:gridCol w="710146">
                  <a:extLst>
                    <a:ext uri="{9D8B030D-6E8A-4147-A177-3AD203B41FA5}">
                      <a16:colId xmlns:a16="http://schemas.microsoft.com/office/drawing/2014/main" val="4262557350"/>
                    </a:ext>
                  </a:extLst>
                </a:gridCol>
                <a:gridCol w="711150">
                  <a:extLst>
                    <a:ext uri="{9D8B030D-6E8A-4147-A177-3AD203B41FA5}">
                      <a16:colId xmlns:a16="http://schemas.microsoft.com/office/drawing/2014/main" val="2330003823"/>
                    </a:ext>
                  </a:extLst>
                </a:gridCol>
                <a:gridCol w="711150">
                  <a:extLst>
                    <a:ext uri="{9D8B030D-6E8A-4147-A177-3AD203B41FA5}">
                      <a16:colId xmlns:a16="http://schemas.microsoft.com/office/drawing/2014/main" val="2110002247"/>
                    </a:ext>
                  </a:extLst>
                </a:gridCol>
                <a:gridCol w="711150">
                  <a:extLst>
                    <a:ext uri="{9D8B030D-6E8A-4147-A177-3AD203B41FA5}">
                      <a16:colId xmlns:a16="http://schemas.microsoft.com/office/drawing/2014/main" val="2143440458"/>
                    </a:ext>
                  </a:extLst>
                </a:gridCol>
                <a:gridCol w="710146">
                  <a:extLst>
                    <a:ext uri="{9D8B030D-6E8A-4147-A177-3AD203B41FA5}">
                      <a16:colId xmlns:a16="http://schemas.microsoft.com/office/drawing/2014/main" val="386529881"/>
                    </a:ext>
                  </a:extLst>
                </a:gridCol>
                <a:gridCol w="711150">
                  <a:extLst>
                    <a:ext uri="{9D8B030D-6E8A-4147-A177-3AD203B41FA5}">
                      <a16:colId xmlns:a16="http://schemas.microsoft.com/office/drawing/2014/main" val="3935688760"/>
                    </a:ext>
                  </a:extLst>
                </a:gridCol>
                <a:gridCol w="711150">
                  <a:extLst>
                    <a:ext uri="{9D8B030D-6E8A-4147-A177-3AD203B41FA5}">
                      <a16:colId xmlns:a16="http://schemas.microsoft.com/office/drawing/2014/main" val="801124802"/>
                    </a:ext>
                  </a:extLst>
                </a:gridCol>
              </a:tblGrid>
              <a:tr h="616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Ế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Ỉ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100266"/>
                  </a:ext>
                </a:extLst>
              </a:tr>
              <a:tr h="677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Ế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54133"/>
                  </a:ext>
                </a:extLst>
              </a:tr>
              <a:tr h="616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15414"/>
                  </a:ext>
                </a:extLst>
              </a:tr>
              <a:tr h="583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Ê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850418"/>
                  </a:ext>
                </a:extLst>
              </a:tr>
              <a:tr h="616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Ở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909724"/>
                  </a:ext>
                </a:extLst>
              </a:tr>
              <a:tr h="583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576585"/>
                  </a:ext>
                </a:extLst>
              </a:tr>
              <a:tr h="616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Ề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520225"/>
                  </a:ext>
                </a:extLst>
              </a:tr>
              <a:tr h="583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Ủ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16427"/>
                  </a:ext>
                </a:extLst>
              </a:tr>
              <a:tr h="616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Ô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Â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298904"/>
                  </a:ext>
                </a:extLst>
              </a:tr>
              <a:tr h="583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Ạ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Ệ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Ĩ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769126"/>
                  </a:ext>
                </a:extLst>
              </a:tr>
              <a:tr h="616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Ị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072257"/>
                  </a:ext>
                </a:extLst>
              </a:tr>
            </a:tbl>
          </a:graphicData>
        </a:graphic>
      </p:graphicFrame>
      <p:sp>
        <p:nvSpPr>
          <p:cNvPr id="7" name="Hình thoi 6">
            <a:extLst>
              <a:ext uri="{FF2B5EF4-FFF2-40B4-BE49-F238E27FC236}">
                <a16:creationId xmlns:a16="http://schemas.microsoft.com/office/drawing/2014/main" id="{E264237C-5C98-79DC-D554-A21FFE5D56D9}"/>
              </a:ext>
            </a:extLst>
          </p:cNvPr>
          <p:cNvSpPr/>
          <p:nvPr/>
        </p:nvSpPr>
        <p:spPr>
          <a:xfrm>
            <a:off x="945300" y="-144726"/>
            <a:ext cx="2784954" cy="2509276"/>
          </a:xfrm>
          <a:prstGeom prst="diamon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04672">
              <a:spcAft>
                <a:spcPts val="600"/>
              </a:spcAft>
            </a:pPr>
            <a:r>
              <a:rPr lang="vi-VN" sz="2000" b="1" kern="1200" dirty="0">
                <a:solidFill>
                  <a:schemeClr val="tx1"/>
                </a:solidFill>
                <a:latin typeface="+mj-lt"/>
              </a:rPr>
              <a:t>THÔNG TIN PHẢN HỒI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Hình ảnh 12" descr="Ảnh có chứa ngôi sao, biểu tượng, sáng tạo&#10;&#10;Mô tả được tạo tự động">
            <a:extLst>
              <a:ext uri="{FF2B5EF4-FFF2-40B4-BE49-F238E27FC236}">
                <a16:creationId xmlns:a16="http://schemas.microsoft.com/office/drawing/2014/main" id="{27EF0256-B168-0F2D-C073-8DFF4AD50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8663">
            <a:off x="-152720" y="126928"/>
            <a:ext cx="1552934" cy="1552934"/>
          </a:xfrm>
          <a:prstGeom prst="rect">
            <a:avLst/>
          </a:prstGeom>
        </p:spPr>
      </p:pic>
      <p:pic>
        <p:nvPicPr>
          <p:cNvPr id="32" name="Hình ảnh 31" descr="Ảnh có chứa màu vàng, phim hoạt hình, vòng tròn, thiên văn học&#10;&#10;Mô tả được tạo tự động">
            <a:extLst>
              <a:ext uri="{FF2B5EF4-FFF2-40B4-BE49-F238E27FC236}">
                <a16:creationId xmlns:a16="http://schemas.microsoft.com/office/drawing/2014/main" id="{5EC35E0C-5177-E186-ECD4-84139C19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011" y="0"/>
            <a:ext cx="1641979" cy="1487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0371" y="2922309"/>
            <a:ext cx="3591753" cy="34596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Symbol" panose="05050102010706020507" pitchFamily="18" charset="2"/>
              <a:buChar char="Þ"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NGHĨA </a:t>
            </a:r>
          </a:p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NÔNG DÂN Ở</a:t>
            </a:r>
          </a:p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ĐÀNG NGOÀI</a:t>
            </a:r>
          </a:p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THẾ KỈ XVIII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67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ctrTitle"/>
          </p:nvPr>
        </p:nvSpPr>
        <p:spPr>
          <a:xfrm>
            <a:off x="1880227" y="1534885"/>
            <a:ext cx="9394372" cy="211229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70F4F9-B3FC-1349-B8FE-299CED51A650}"/>
              </a:ext>
            </a:extLst>
          </p:cNvPr>
          <p:cNvSpPr/>
          <p:nvPr/>
        </p:nvSpPr>
        <p:spPr>
          <a:xfrm>
            <a:off x="1206098" y="589643"/>
            <a:ext cx="82445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6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		</a:t>
            </a:r>
            <a:r>
              <a:rPr lang="en-US" sz="5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Tiết</a:t>
            </a:r>
            <a:r>
              <a:rPr lang="en-US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 17, 18 - </a:t>
            </a:r>
            <a:r>
              <a:rPr lang="en-US" sz="5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Bài</a:t>
            </a:r>
            <a:r>
              <a:rPr lang="en-US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 7: </a:t>
            </a:r>
            <a:endParaRPr lang="en-VN" sz="1867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Delay 2">
            <a:extLst>
              <a:ext uri="{FF2B5EF4-FFF2-40B4-BE49-F238E27FC236}">
                <a16:creationId xmlns:a16="http://schemas.microsoft.com/office/drawing/2014/main" id="{7EB22C98-BF63-5A44-BE7E-1CFCB8AE247F}"/>
              </a:ext>
            </a:extLst>
          </p:cNvPr>
          <p:cNvSpPr/>
          <p:nvPr/>
        </p:nvSpPr>
        <p:spPr>
          <a:xfrm rot="16200000">
            <a:off x="2688223" y="3829947"/>
            <a:ext cx="2112295" cy="2286637"/>
          </a:xfrm>
          <a:prstGeom prst="flowChartDelay">
            <a:avLst/>
          </a:prstGeom>
          <a:blipFill dpi="0" rotWithShape="0">
            <a:blip r:embed="rId3">
              <a:alphaModFix amt="91000"/>
            </a:blip>
            <a:srcRect/>
            <a:stretch>
              <a:fillRect/>
            </a:stretch>
          </a:blipFill>
          <a:ln>
            <a:noFill/>
          </a:ln>
          <a:effectLst>
            <a:glow rad="210485">
              <a:srgbClr val="FFFF00">
                <a:alpha val="4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Delay 5">
            <a:extLst>
              <a:ext uri="{FF2B5EF4-FFF2-40B4-BE49-F238E27FC236}">
                <a16:creationId xmlns:a16="http://schemas.microsoft.com/office/drawing/2014/main" id="{FA99AD29-32E1-3942-B75A-2B94BBC6A795}"/>
              </a:ext>
            </a:extLst>
          </p:cNvPr>
          <p:cNvSpPr/>
          <p:nvPr/>
        </p:nvSpPr>
        <p:spPr>
          <a:xfrm rot="16200000">
            <a:off x="5303554" y="3829947"/>
            <a:ext cx="2112295" cy="2286637"/>
          </a:xfrm>
          <a:prstGeom prst="flowChartDelay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>
            <a:glow rad="25771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Delay 6">
            <a:extLst>
              <a:ext uri="{FF2B5EF4-FFF2-40B4-BE49-F238E27FC236}">
                <a16:creationId xmlns:a16="http://schemas.microsoft.com/office/drawing/2014/main" id="{C6F8D77E-35F9-BE4E-9BF3-99C67C691F6B}"/>
              </a:ext>
            </a:extLst>
          </p:cNvPr>
          <p:cNvSpPr/>
          <p:nvPr/>
        </p:nvSpPr>
        <p:spPr>
          <a:xfrm rot="16200000">
            <a:off x="7918885" y="3829947"/>
            <a:ext cx="2112295" cy="2286637"/>
          </a:xfrm>
          <a:prstGeom prst="flowChartDelay">
            <a:avLst/>
          </a:prstGeom>
          <a:blipFill dpi="0" rotWithShape="0">
            <a:blip r:embed="rId5"/>
            <a:srcRect/>
            <a:stretch>
              <a:fillRect t="7000" b="-6000"/>
            </a:stretch>
          </a:blipFill>
          <a:ln>
            <a:noFill/>
          </a:ln>
          <a:effectLst>
            <a:glow rad="265031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  <p:bldP spid="3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1749" descr="1-19">
            <a:extLst>
              <a:ext uri="{FF2B5EF4-FFF2-40B4-BE49-F238E27FC236}">
                <a16:creationId xmlns:a16="http://schemas.microsoft.com/office/drawing/2014/main" id="{05C3735B-1E49-F146-BCB8-1337E581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19" y="1288999"/>
            <a:ext cx="11302738" cy="542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1754" descr="1-22">
            <a:extLst>
              <a:ext uri="{FF2B5EF4-FFF2-40B4-BE49-F238E27FC236}">
                <a16:creationId xmlns:a16="http://schemas.microsoft.com/office/drawing/2014/main" id="{C7AB2758-A477-6443-A842-B94B3EAAB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-1932" r="80692" b="25846"/>
          <a:stretch/>
        </p:blipFill>
        <p:spPr bwMode="auto">
          <a:xfrm>
            <a:off x="1357097" y="1701090"/>
            <a:ext cx="1572649" cy="97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1754" descr="1-22">
            <a:extLst>
              <a:ext uri="{FF2B5EF4-FFF2-40B4-BE49-F238E27FC236}">
                <a16:creationId xmlns:a16="http://schemas.microsoft.com/office/drawing/2014/main" id="{77DE1BAC-93A7-194B-A6B1-39C941923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-1932" r="80692" b="25846"/>
          <a:stretch/>
        </p:blipFill>
        <p:spPr bwMode="auto">
          <a:xfrm>
            <a:off x="1426858" y="3023029"/>
            <a:ext cx="1572649" cy="97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8D3292-34A4-6F46-8F95-B8A83FC953DA}"/>
              </a:ext>
            </a:extLst>
          </p:cNvPr>
          <p:cNvSpPr txBox="1"/>
          <p:nvPr/>
        </p:nvSpPr>
        <p:spPr>
          <a:xfrm>
            <a:off x="1995665" y="1944979"/>
            <a:ext cx="6142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Bối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endParaRPr lang="en-VN" sz="40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0BE22-2C4C-5B49-97F8-3D89D227BD9C}"/>
              </a:ext>
            </a:extLst>
          </p:cNvPr>
          <p:cNvSpPr txBox="1"/>
          <p:nvPr/>
        </p:nvSpPr>
        <p:spPr>
          <a:xfrm>
            <a:off x="2798755" y="2932376"/>
            <a:ext cx="7865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nông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Đàng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endParaRPr lang="en-VN" sz="40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E644A4-4299-7EA4-81F2-DE31F242F4E5}"/>
              </a:ext>
            </a:extLst>
          </p:cNvPr>
          <p:cNvSpPr/>
          <p:nvPr/>
        </p:nvSpPr>
        <p:spPr>
          <a:xfrm>
            <a:off x="4343395" y="524736"/>
            <a:ext cx="3704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pic>
        <p:nvPicPr>
          <p:cNvPr id="10" name="图片 31754" descr="1-22">
            <a:extLst>
              <a:ext uri="{FF2B5EF4-FFF2-40B4-BE49-F238E27FC236}">
                <a16:creationId xmlns:a16="http://schemas.microsoft.com/office/drawing/2014/main" id="{77DE1BAC-93A7-194B-A6B1-39C941923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-1932" r="80692" b="25846"/>
          <a:stretch/>
        </p:blipFill>
        <p:spPr bwMode="auto">
          <a:xfrm>
            <a:off x="1525435" y="4535327"/>
            <a:ext cx="1572649" cy="97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165" y="4388032"/>
            <a:ext cx="8586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40A5C-8CAB-E0F4-B550-155CB480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27" y="547566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7200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7200" spc="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7200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spc="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7200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spc="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7200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spc="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7200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ỗ dành sẵn cho Nội dung 4" descr="Ảnh có chứa bản phác thảo, hình vẽ, minh họa, văn bản&#10;&#10;Mô tả được tạo tự động">
            <a:extLst>
              <a:ext uri="{FF2B5EF4-FFF2-40B4-BE49-F238E27FC236}">
                <a16:creationId xmlns:a16="http://schemas.microsoft.com/office/drawing/2014/main" id="{6B82719C-3F28-9560-1E98-3CF62E7D6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t="695" r="12826" b="8256"/>
          <a:stretch/>
        </p:blipFill>
        <p:spPr>
          <a:xfrm>
            <a:off x="6013553" y="1112669"/>
            <a:ext cx="5214138" cy="52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63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407" r="4864"/>
          <a:stretch>
            <a:fillRect/>
          </a:stretch>
        </p:blipFill>
        <p:spPr>
          <a:xfrm>
            <a:off x="-65259" y="1477932"/>
            <a:ext cx="3555813" cy="48891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32865" y="1809028"/>
            <a:ext cx="530826" cy="5308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377733" y="3108849"/>
            <a:ext cx="530826" cy="5308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90400" y="4663738"/>
            <a:ext cx="530826" cy="530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302863" y="5912753"/>
            <a:ext cx="530826" cy="5308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F10E44-1E92-0C18-B126-CE95EF279702}"/>
              </a:ext>
            </a:extLst>
          </p:cNvPr>
          <p:cNvSpPr txBox="1"/>
          <p:nvPr/>
        </p:nvSpPr>
        <p:spPr>
          <a:xfrm>
            <a:off x="3380770" y="1891442"/>
            <a:ext cx="8811230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:…………………………………………………………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2858C-AD4D-C0A1-5633-D5880F88E332}"/>
              </a:ext>
            </a:extLst>
          </p:cNvPr>
          <p:cNvSpPr txBox="1"/>
          <p:nvPr/>
        </p:nvSpPr>
        <p:spPr>
          <a:xfrm>
            <a:off x="3923848" y="3101844"/>
            <a:ext cx="841407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:………………………………………………………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07422F-A91E-7831-1533-C3C00208F33B}"/>
              </a:ext>
            </a:extLst>
          </p:cNvPr>
          <p:cNvSpPr txBox="1"/>
          <p:nvPr/>
        </p:nvSpPr>
        <p:spPr>
          <a:xfrm>
            <a:off x="4028587" y="4685398"/>
            <a:ext cx="762537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:……………………………………………………….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06D5F9-9F72-3B7E-9220-88495DCDAE5F}"/>
              </a:ext>
            </a:extLst>
          </p:cNvPr>
          <p:cNvSpPr txBox="1"/>
          <p:nvPr/>
        </p:nvSpPr>
        <p:spPr>
          <a:xfrm>
            <a:off x="2833689" y="5987777"/>
            <a:ext cx="8824910" cy="46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………………………………………………………………………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B8C3EA-0C19-C2B6-FD53-C9B4E8D7974D}"/>
              </a:ext>
            </a:extLst>
          </p:cNvPr>
          <p:cNvSpPr txBox="1"/>
          <p:nvPr/>
        </p:nvSpPr>
        <p:spPr>
          <a:xfrm>
            <a:off x="43598" y="3499448"/>
            <a:ext cx="23388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BỐI CẢNH LỊCH SỬ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035" y="-320641"/>
            <a:ext cx="1149531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  <a:p>
            <a:pPr algn="ctr"/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</a:t>
            </a:r>
          </a:p>
          <a:p>
            <a:pPr algn="ctr"/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XVIII: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193756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ủ Chúa Trịnh – Một thời lầu son gác tía - Báo Công an Nhân dân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15247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1068</Words>
  <Application>Microsoft Office PowerPoint</Application>
  <PresentationFormat>Widescreen</PresentationFormat>
  <Paragraphs>367</Paragraphs>
  <Slides>25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Symbol</vt:lpstr>
      <vt:lpstr>Times New Roman</vt:lpstr>
      <vt:lpstr>4_Office Theme</vt:lpstr>
      <vt:lpstr>6_Office Theme</vt:lpstr>
      <vt:lpstr>PowerPoint Presentation</vt:lpstr>
      <vt:lpstr>KHỞI ĐỘNG</vt:lpstr>
      <vt:lpstr>Ai tinh mắt?</vt:lpstr>
      <vt:lpstr>PowerPoint Presentation</vt:lpstr>
      <vt:lpstr>Khởi nghĩa nông dân ở Đàng Ngoài thế kỉ XVIII</vt:lpstr>
      <vt:lpstr>PowerPoint Presentation</vt:lpstr>
      <vt:lpstr>1. Bối cảnh lịch sử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Duc Huong</dc:creator>
  <cp:lastModifiedBy>Ha Ngoc</cp:lastModifiedBy>
  <cp:revision>69</cp:revision>
  <dcterms:created xsi:type="dcterms:W3CDTF">2023-04-25T13:55:41Z</dcterms:created>
  <dcterms:modified xsi:type="dcterms:W3CDTF">2023-11-14T13:49:38Z</dcterms:modified>
</cp:coreProperties>
</file>