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19"/>
  </p:notesMasterIdLst>
  <p:sldIdLst>
    <p:sldId id="256" r:id="rId5"/>
    <p:sldId id="606" r:id="rId6"/>
    <p:sldId id="607" r:id="rId7"/>
    <p:sldId id="608" r:id="rId8"/>
    <p:sldId id="590" r:id="rId9"/>
    <p:sldId id="322" r:id="rId10"/>
    <p:sldId id="609" r:id="rId11"/>
    <p:sldId id="570" r:id="rId12"/>
    <p:sldId id="574" r:id="rId13"/>
    <p:sldId id="595" r:id="rId14"/>
    <p:sldId id="596" r:id="rId15"/>
    <p:sldId id="610" r:id="rId16"/>
    <p:sldId id="598" r:id="rId17"/>
    <p:sldId id="5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8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593092" y="-608318"/>
            <a:ext cx="13245869" cy="755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383385" y="2365822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en-US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33084" y="2822772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1869908" y="494824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#9Slide03 Aturdida" pitchFamily="2" charset="0"/>
                <a:ea typeface="+mn-ea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252361" y="4629774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6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1" y="197944"/>
            <a:ext cx="12192000" cy="674420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68EE3-411F-1FD0-57EA-7E2071295380}"/>
              </a:ext>
            </a:extLst>
          </p:cNvPr>
          <p:cNvSpPr txBox="1"/>
          <p:nvPr/>
        </p:nvSpPr>
        <p:spPr>
          <a:xfrm>
            <a:off x="2296624" y="696795"/>
            <a:ext cx="76641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a)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 vi xả chất thải chưa qua xử lí ra môi trường của công ty X đã vi phạm quy định tại khoản 2 điều 4 Luật bảo vệ môi trường năm 2020. Đây là hành vi đáng bị lên án và xử lí theo đúng quy định của pháp luật.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b)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 gia đình em đang sinh sống gần Công ty X, biết việc làm này em sẽ: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Bí mật thu thập bằng chứng (hình ảnh/ video) về những sai phạm của công ty X.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Tố cáo, gửi những bằng chứng đó tới cơ quan chức năng có thẩm quyền.</a:t>
            </a:r>
          </a:p>
        </p:txBody>
      </p:sp>
    </p:spTree>
    <p:extLst>
      <p:ext uri="{BB962C8B-B14F-4D97-AF65-F5344CB8AC3E}">
        <p14:creationId xmlns:p14="http://schemas.microsoft.com/office/powerpoint/2010/main" val="13022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09248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444184" y="2009508"/>
            <a:ext cx="6838838" cy="283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kể về một tấm gương tích cực tham gia hoạt động bảo vệ môi trường và tài nguyên thiên nhiên mà em biết.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592825" y="145949"/>
            <a:ext cx="8303244" cy="726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Thực hiện hành động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giữ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tín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253AB-DF5B-4EF0-ACAF-FA435AF2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0" y="0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3" y="625642"/>
            <a:ext cx="6148048" cy="579564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497584" y="1147227"/>
            <a:ext cx="544228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Bảo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vệ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môi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trường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và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nguyên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thiên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nhiên</a:t>
            </a:r>
            <a:endParaRPr kumimoji="0" lang="en-SG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076" y="559076"/>
            <a:ext cx="5038519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349746" y="3150479"/>
            <a:ext cx="39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IV. VẬN DỤNG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85DDA-3E9E-A32D-80F5-4617C6EB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17" y="3735254"/>
            <a:ext cx="4676603" cy="27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3" y="35248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7" name="组合 135">
            <a:extLst>
              <a:ext uri="{FF2B5EF4-FFF2-40B4-BE49-F238E27FC236}">
                <a16:creationId xmlns:a16="http://schemas.microsoft.com/office/drawing/2014/main" id="{D58AED1F-ABF0-45D8-9A7E-839BE7D8990D}"/>
              </a:ext>
            </a:extLst>
          </p:cNvPr>
          <p:cNvGrpSpPr/>
          <p:nvPr/>
        </p:nvGrpSpPr>
        <p:grpSpPr>
          <a:xfrm>
            <a:off x="822377" y="1025437"/>
            <a:ext cx="5347597" cy="38443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FBD4893-B88F-4FBC-BD03-0254E284235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4EB34A4-A035-404A-B799-4CCDE9F07F69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2C4CA55-130E-4123-8B78-6588168C47F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28C9912-2B57-4F8E-899C-E4FD9C7BD1F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EF031C-073B-4CEF-A06F-2BFE289DC18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A57F0DF-82AF-42A0-8BF2-38A854DA78BF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5528011-66C8-4818-905B-A5119A0B998B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6" name="组合 143">
              <a:extLst>
                <a:ext uri="{FF2B5EF4-FFF2-40B4-BE49-F238E27FC236}">
                  <a16:creationId xmlns:a16="http://schemas.microsoft.com/office/drawing/2014/main" id="{11BF4EF0-1B05-417E-9563-07561244CB09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078A2F5E-DDEF-4ED9-8CEE-E6D8A2EA2912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C153CBA-C459-4691-9A24-566F8B93692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DF8BD1EE-340A-48FA-8E6F-A96CC67B7DFA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8507A91A-E4A8-4490-B57F-FA838B66CE63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C70852DC-F006-4DC0-B237-6F210206F90F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95FF7DF2-0A5B-49A4-A849-C73B5133BC57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9B65670F-5131-4554-904D-000E1C3DDBA0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08D22F81-B21D-4282-A456-82C4DF2A2414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ECF0E66D-ACED-47C4-BFDA-CE90499A7C0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02F4BF2-A344-400F-985E-84A23364F0BE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D460B84-51DF-4FD8-BB46-A781506F8DD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5C14206F-BDF1-45E4-BD48-FF34C9871B8E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07B968D-20D0-4516-89A9-DC4415AE8B3F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0D362F8F-453F-4FA2-ABC9-CCB92CFF9645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7BF0C9C7-C262-4992-B6D3-9631F608182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8876E981-D179-44BA-B61D-36004548C27E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77C5A5ED-995B-42F6-B616-4B53BCE2D2A2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8730ABBD-359A-470F-A3F3-24B73819BA3B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748A976-902F-49DE-9572-926959E28644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47827897-CAC0-4E5E-A3D8-2831F1F43CAF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773F939-CB07-4596-9FDD-B9238A8E055C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D3FF9045-86AC-42C3-AC0C-808A19F00B9D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4810AD40-77E8-4C96-955D-A8AC4897FEF8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F62D7822-0794-42AB-BC1B-1B79FAA3D11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74C67D56-3290-4233-B7D4-80AB3549D85D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B08A9991-16D5-4310-8175-32877E073FD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4AAA0EEE-06B0-4EAC-A16A-26D01F993B4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0E610C5D-2436-4FA4-B7E9-5374807435B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23A96C75-3B18-49D5-9ED8-3A423B50DC88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740E3DD9-1D2C-45E7-8926-B69EBDD78E9F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720AE166-A88B-42C0-B870-AC61CA4C00AE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D239EE26-C665-4D57-B02D-D5F2D9A1BB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5E431BA4-5FA5-42DD-877F-B8D56B2496C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E30B3B95-3C44-42DB-B2C1-7B09F705DBF7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D367A7FF-8C78-4355-A197-4117A3B21E74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C1BFD2A0-ECA2-4438-9162-3A6E2B9E91D0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A613BF4C-321C-45DF-AD04-74ACAF33441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371393D0-2847-4F8D-8B0F-A6CAFCD4001D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13B9E13F-C245-43E2-BB6B-58D2AA62A314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CD2E4A88-2213-4213-B091-0F9023152C4F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37D4605B-835C-4A96-AC84-92734A6ACF1D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2332D1D1-627B-4ABF-9A4D-D844C0AB1E9D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DFC98597-F6F8-413B-873B-0582015BF1E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AEACEEE6-A713-4806-A186-C865F4748B18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0BE59FC-6B1D-499D-8CC1-8801320C0E4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3389736A-83C4-41B8-A3E5-8F3B8EC0E88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10FFE8F2-0A7D-45BD-B850-EFF5D7314C91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76F9DE01-0CB1-4233-ACF8-7C194D3373C5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E1ADEA28-A5A3-46E4-B784-470F380C84A8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883E643E-FA87-4897-AB60-68E6766E3327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AF39DB9A-25BE-4B01-BC5A-978942C02467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39975B54-5C53-4FD1-BBE1-2CFD328F20C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:a16="http://schemas.microsoft.com/office/drawing/2014/main" id="{33C9685E-20BD-4783-9FAC-AA7483338A02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3C5F0C41-B90A-4493-B0EA-D4E5022D4AB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1552B270-1C03-4BEB-B9D5-4A1898C22B42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8CA014FC-367A-41CE-99A3-C948AF287337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E41AF02E-241D-476E-87A2-574DB8B17A4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00CFF0C6-B4D8-4D67-A702-2FC093082BBE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48DD892B-09D6-4017-8069-CD99A934DFE4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16278466-0AC4-417A-A95C-A55D1F24EEC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45BCE868-6757-4A1C-B055-14BF7947CFE0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4715512D-2B04-4CB6-9564-89504E4B3F6C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711A7AB7-A430-4710-8295-B0D932A26A63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6255BAE5-6F8E-46D8-BF2E-1C070916AD5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A45FEC60-4FF0-46EB-8EAF-37C82117C96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EC013A5A-1403-4A69-BCE8-27253D75ADD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DC5CC0DD-C766-4149-9FED-22A44D357C6D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6B173FAD-BF75-4904-8C0E-1E7F2F2481E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B395EA2-ACF3-4ACE-8584-07CDF8722EFE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5CC9C077-0EA0-4772-923C-F378EB0BFAD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9F596560-6226-422E-8C5A-6AF41D67F860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F23CCCC9-D0D7-40AD-8900-A0020D00E818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EC1840F2-B0DB-47CF-B055-EFF68735067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7E0F32F5-849E-4778-B286-7341FFE836B1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43892C67-FC08-4A95-95AE-F7E280CEBFD9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BC773F19-5210-4400-9550-E31E6002F6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AD136FB3-362D-4F4D-9E4C-FF9A0793C52E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E996F4B1-C266-4C90-B6A3-FCD5B7490943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B8A27F0-3E0F-4690-9326-18E62A0671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ACF132F0-BB5B-47D1-BF32-B3053BBB1FD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F5960859-D2F7-46DD-8A3F-1F061185968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9" name="组合 225">
            <a:extLst>
              <a:ext uri="{FF2B5EF4-FFF2-40B4-BE49-F238E27FC236}">
                <a16:creationId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5947635" y="1599997"/>
            <a:ext cx="6570616" cy="541570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08" name="组合 233">
              <a:extLst>
                <a:ext uri="{FF2B5EF4-FFF2-40B4-BE49-F238E27FC236}">
                  <a16:creationId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>
                <a:extLst>
                  <a:ext uri="{FF2B5EF4-FFF2-40B4-BE49-F238E27FC236}">
                    <a16:creationId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3">
                <a:extLst>
                  <a:ext uri="{FF2B5EF4-FFF2-40B4-BE49-F238E27FC236}">
                    <a16:creationId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4">
                <a:extLst>
                  <a:ext uri="{FF2B5EF4-FFF2-40B4-BE49-F238E27FC236}">
                    <a16:creationId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5">
                <a:extLst>
                  <a:ext uri="{FF2B5EF4-FFF2-40B4-BE49-F238E27FC236}">
                    <a16:creationId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7">
                <a:extLst>
                  <a:ext uri="{FF2B5EF4-FFF2-40B4-BE49-F238E27FC236}">
                    <a16:creationId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8">
                <a:extLst>
                  <a:ext uri="{FF2B5EF4-FFF2-40B4-BE49-F238E27FC236}">
                    <a16:creationId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0">
                <a:extLst>
                  <a:ext uri="{FF2B5EF4-FFF2-40B4-BE49-F238E27FC236}">
                    <a16:creationId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1">
                <a:extLst>
                  <a:ext uri="{FF2B5EF4-FFF2-40B4-BE49-F238E27FC236}">
                    <a16:creationId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2">
                <a:extLst>
                  <a:ext uri="{FF2B5EF4-FFF2-40B4-BE49-F238E27FC236}">
                    <a16:creationId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3">
                <a:extLst>
                  <a:ext uri="{FF2B5EF4-FFF2-40B4-BE49-F238E27FC236}">
                    <a16:creationId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4">
                <a:extLst>
                  <a:ext uri="{FF2B5EF4-FFF2-40B4-BE49-F238E27FC236}">
                    <a16:creationId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7">
                <a:extLst>
                  <a:ext uri="{FF2B5EF4-FFF2-40B4-BE49-F238E27FC236}">
                    <a16:creationId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8">
                <a:extLst>
                  <a:ext uri="{FF2B5EF4-FFF2-40B4-BE49-F238E27FC236}">
                    <a16:creationId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9">
                <a:extLst>
                  <a:ext uri="{FF2B5EF4-FFF2-40B4-BE49-F238E27FC236}">
                    <a16:creationId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0">
                <a:extLst>
                  <a:ext uri="{FF2B5EF4-FFF2-40B4-BE49-F238E27FC236}">
                    <a16:creationId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1">
                <a:extLst>
                  <a:ext uri="{FF2B5EF4-FFF2-40B4-BE49-F238E27FC236}">
                    <a16:creationId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2">
                <a:extLst>
                  <a:ext uri="{FF2B5EF4-FFF2-40B4-BE49-F238E27FC236}">
                    <a16:creationId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3">
                <a:extLst>
                  <a:ext uri="{FF2B5EF4-FFF2-40B4-BE49-F238E27FC236}">
                    <a16:creationId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4">
                <a:extLst>
                  <a:ext uri="{FF2B5EF4-FFF2-40B4-BE49-F238E27FC236}">
                    <a16:creationId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5">
                <a:extLst>
                  <a:ext uri="{FF2B5EF4-FFF2-40B4-BE49-F238E27FC236}">
                    <a16:creationId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6">
                <a:extLst>
                  <a:ext uri="{FF2B5EF4-FFF2-40B4-BE49-F238E27FC236}">
                    <a16:creationId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7">
                <a:extLst>
                  <a:ext uri="{FF2B5EF4-FFF2-40B4-BE49-F238E27FC236}">
                    <a16:creationId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9">
                <a:extLst>
                  <a:ext uri="{FF2B5EF4-FFF2-40B4-BE49-F238E27FC236}">
                    <a16:creationId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0">
                <a:extLst>
                  <a:ext uri="{FF2B5EF4-FFF2-40B4-BE49-F238E27FC236}">
                    <a16:creationId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1">
                <a:extLst>
                  <a:ext uri="{FF2B5EF4-FFF2-40B4-BE49-F238E27FC236}">
                    <a16:creationId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2">
                <a:extLst>
                  <a:ext uri="{FF2B5EF4-FFF2-40B4-BE49-F238E27FC236}">
                    <a16:creationId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3">
                <a:extLst>
                  <a:ext uri="{FF2B5EF4-FFF2-40B4-BE49-F238E27FC236}">
                    <a16:creationId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4">
                <a:extLst>
                  <a:ext uri="{FF2B5EF4-FFF2-40B4-BE49-F238E27FC236}">
                    <a16:creationId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5">
                <a:extLst>
                  <a:ext uri="{FF2B5EF4-FFF2-40B4-BE49-F238E27FC236}">
                    <a16:creationId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6">
                <a:extLst>
                  <a:ext uri="{FF2B5EF4-FFF2-40B4-BE49-F238E27FC236}">
                    <a16:creationId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7">
                <a:extLst>
                  <a:ext uri="{FF2B5EF4-FFF2-40B4-BE49-F238E27FC236}">
                    <a16:creationId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9">
                <a:extLst>
                  <a:ext uri="{FF2B5EF4-FFF2-40B4-BE49-F238E27FC236}">
                    <a16:creationId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0">
                <a:extLst>
                  <a:ext uri="{FF2B5EF4-FFF2-40B4-BE49-F238E27FC236}">
                    <a16:creationId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1">
                <a:extLst>
                  <a:ext uri="{FF2B5EF4-FFF2-40B4-BE49-F238E27FC236}">
                    <a16:creationId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3">
                <a:extLst>
                  <a:ext uri="{FF2B5EF4-FFF2-40B4-BE49-F238E27FC236}">
                    <a16:creationId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4">
                <a:extLst>
                  <a:ext uri="{FF2B5EF4-FFF2-40B4-BE49-F238E27FC236}">
                    <a16:creationId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5">
                <a:extLst>
                  <a:ext uri="{FF2B5EF4-FFF2-40B4-BE49-F238E27FC236}">
                    <a16:creationId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6">
                <a:extLst>
                  <a:ext uri="{FF2B5EF4-FFF2-40B4-BE49-F238E27FC236}">
                    <a16:creationId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7">
                <a:extLst>
                  <a:ext uri="{FF2B5EF4-FFF2-40B4-BE49-F238E27FC236}">
                    <a16:creationId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9">
                <a:extLst>
                  <a:ext uri="{FF2B5EF4-FFF2-40B4-BE49-F238E27FC236}">
                    <a16:creationId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0">
                <a:extLst>
                  <a:ext uri="{FF2B5EF4-FFF2-40B4-BE49-F238E27FC236}">
                    <a16:creationId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91">
                <a:extLst>
                  <a:ext uri="{FF2B5EF4-FFF2-40B4-BE49-F238E27FC236}">
                    <a16:creationId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92">
                <a:extLst>
                  <a:ext uri="{FF2B5EF4-FFF2-40B4-BE49-F238E27FC236}">
                    <a16:creationId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5E5D6AF9-40EC-8EFE-BAF8-C8F0F0CF4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731" y="2721943"/>
            <a:ext cx="5718544" cy="273124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52F12104-C6EF-31BB-D682-4A1DF8E9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99" y="1829400"/>
            <a:ext cx="509060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60886" y="150004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99BD0B-DFAB-C781-7541-522531753961}"/>
              </a:ext>
            </a:extLst>
          </p:cNvPr>
          <p:cNvSpPr txBox="1"/>
          <p:nvPr/>
        </p:nvSpPr>
        <p:spPr>
          <a:xfrm>
            <a:off x="3690005" y="1684006"/>
            <a:ext cx="7357745" cy="126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9" y="-20430"/>
            <a:ext cx="5443575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EF7F6E17-7B2A-A6AF-3FFA-E6D7191D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138"/>
            <a:ext cx="3959895" cy="769441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cs typeface="Times New Roman" panose="02020603050405020304" pitchFamily="18" charset="0"/>
              </a:rPr>
              <a:t>GÓC CHIA SẺ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35557-666B-B208-FA50-CE4A4665226B}"/>
              </a:ext>
            </a:extLst>
          </p:cNvPr>
          <p:cNvSpPr txBox="1"/>
          <p:nvPr/>
        </p:nvSpPr>
        <p:spPr>
          <a:xfrm>
            <a:off x="1625600" y="1834224"/>
            <a:ext cx="9691973" cy="3063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Bích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5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253AB-DF5B-4EF0-ACAF-FA435AF2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0" y="0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3" y="625642"/>
            <a:ext cx="6148048" cy="579564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497584" y="1147227"/>
            <a:ext cx="544228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Bảo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vệ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môi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trường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và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nguyên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thiên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nhiên</a:t>
            </a:r>
            <a:endParaRPr kumimoji="0" lang="en-SG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076" y="559076"/>
            <a:ext cx="5038519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349746" y="3150479"/>
            <a:ext cx="39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III. LUYỆN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85DDA-3E9E-A32D-80F5-4617C6EB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17" y="3735254"/>
            <a:ext cx="4676603" cy="27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" y="766780"/>
            <a:ext cx="3502114" cy="4456679"/>
          </a:xfrm>
          <a:prstGeom prst="rect">
            <a:avLst/>
          </a:prstGeom>
        </p:spPr>
      </p:pic>
      <p:sp>
        <p:nvSpPr>
          <p:cNvPr id="35" name="Block Arc 34"/>
          <p:cNvSpPr/>
          <p:nvPr/>
        </p:nvSpPr>
        <p:spPr>
          <a:xfrm>
            <a:off x="-1503430" y="-20991"/>
            <a:ext cx="5784815" cy="7059815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276942" y="5383950"/>
            <a:ext cx="9489209" cy="1494383"/>
          </a:xfrm>
          <a:prstGeom prst="ellipse">
            <a:avLst/>
          </a:prstGeom>
          <a:solidFill>
            <a:srgbClr val="FDDC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3322967" y="3613537"/>
            <a:ext cx="8443184" cy="1582939"/>
          </a:xfrm>
          <a:prstGeom prst="ellipse">
            <a:avLst/>
          </a:prstGeom>
          <a:solidFill>
            <a:srgbClr val="E0F5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3387180" y="1899683"/>
            <a:ext cx="8443184" cy="1540171"/>
          </a:xfrm>
          <a:prstGeom prst="ellipse">
            <a:avLst/>
          </a:prstGeom>
          <a:solidFill>
            <a:srgbClr val="F8CCE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874390" y="77268"/>
            <a:ext cx="8443184" cy="1354666"/>
          </a:xfrm>
          <a:prstGeom prst="ellipse">
            <a:avLst/>
          </a:prstGeom>
          <a:solidFill>
            <a:srgbClr val="DCD7F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05757" y="1940245"/>
            <a:ext cx="376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219" y="2044277"/>
            <a:ext cx="755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7607" y="277547"/>
            <a:ext cx="755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3062" y="3771516"/>
            <a:ext cx="755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09927" y="5638133"/>
            <a:ext cx="801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6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6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AC0D56D1-318D-4ABB-B235-FD78C5C54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42" y="848028"/>
            <a:ext cx="5251578" cy="258097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AD23BBDD-944F-4533-9395-7EDB14867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71" y="3564664"/>
            <a:ext cx="4711689" cy="3029156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id="{D37797BC-C2C8-4ECE-AD11-8738E60BCB33}"/>
              </a:ext>
            </a:extLst>
          </p:cNvPr>
          <p:cNvSpPr txBox="1"/>
          <p:nvPr/>
        </p:nvSpPr>
        <p:spPr>
          <a:xfrm>
            <a:off x="314814" y="1634622"/>
            <a:ext cx="451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Các hộ gia đình nơi K đang sống luôn giữ gìn vệ sinh môi trường, đổ rác đúng nơi quy định.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7B36FF-1340-49EE-A9E2-FFC99D0EFC6B}"/>
              </a:ext>
            </a:extLst>
          </p:cNvPr>
          <p:cNvSpPr txBox="1"/>
          <p:nvPr/>
        </p:nvSpPr>
        <p:spPr>
          <a:xfrm>
            <a:off x="7838259" y="4345858"/>
            <a:ext cx="359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9" y="3920564"/>
            <a:ext cx="2074990" cy="293743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2B6C16A2-3D0A-41BE-A132-42FD363DD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25" y="5838208"/>
            <a:ext cx="2633472" cy="521208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1A40A67-0E79-4CEB-B802-C423879A8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0" y="1111348"/>
            <a:ext cx="5431416" cy="251977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E871BC4A-C331-4420-BFEE-19C41A76E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9" y="3692319"/>
            <a:ext cx="4853391" cy="30291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C0743F-F190-4A64-AF68-EC4F46755532}"/>
              </a:ext>
            </a:extLst>
          </p:cNvPr>
          <p:cNvSpPr/>
          <p:nvPr/>
        </p:nvSpPr>
        <p:spPr>
          <a:xfrm>
            <a:off x="7400425" y="1799528"/>
            <a:ext cx="3673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Bạn X thường hạn chế dùng các chất khó phân huỷ như túi ni-lông, đồ nhựa sử dụng một lần.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E3E4BD-29F1-4165-A3CF-532EB85174D3}"/>
              </a:ext>
            </a:extLst>
          </p:cNvPr>
          <p:cNvSpPr/>
          <p:nvPr/>
        </p:nvSpPr>
        <p:spPr>
          <a:xfrm>
            <a:off x="357740" y="4556327"/>
            <a:ext cx="3723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Bạn E thường xuyên tham gia hoạt động tuyên truyền nhằm nâng cao hoạt động của cộng đồng về bảo vệ các loài động hoang dã, nguy cấp và quý hiếm.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-28259" y="17048"/>
            <a:ext cx="10158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2" y="4569919"/>
            <a:ext cx="1791826" cy="2536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164781" y="112803"/>
            <a:ext cx="1015883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D8164B-FBD6-47F2-6FA6-253970A63B65}"/>
              </a:ext>
            </a:extLst>
          </p:cNvPr>
          <p:cNvSpPr txBox="1"/>
          <p:nvPr/>
        </p:nvSpPr>
        <p:spPr>
          <a:xfrm>
            <a:off x="809485" y="731312"/>
            <a:ext cx="98185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Ý kiến a)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tình. Vì:  các hộ gia đình nơi K đang sống đã có ý thức bảo vệ môi trường và thực hiện đúng quy định của pháp luật.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Ý kiến b)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tình. Vì: hạn chế dùng các chất khó phân huỷ như túi ni-lông, đồ nhựa sử dụng một lần cũng là một biện pháp bảo vệ môi trường.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Ý kiến c)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tình. Vì: tham gia hoạt động tuyên truyền về bảo vệ môi trường và tài nguyên thiên nhiên là trách nhiệm của mọi công dân trong đó có học sinh.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Ý kiến d)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tình. Vì: việc sử dụng thuốc bảo vệ thực vật không đúng quy định sẽ để lại nhiều hậu quả nghiêm trọng, như: khiến cây trồng bị nhiễm độc; ảnh hưởng đến sức khỏe của người tiêu dùng, gây ô nhiễm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250249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B8FA-B060-3D99-FE62-15F4CCF05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232" y="1096017"/>
            <a:ext cx="10253038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" y="113796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2100553" y="0"/>
            <a:ext cx="8884991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DEF1B87-BFF5-5F32-5779-C374DE7A14BA}"/>
              </a:ext>
            </a:extLst>
          </p:cNvPr>
          <p:cNvSpPr txBox="1"/>
          <p:nvPr/>
        </p:nvSpPr>
        <p:spPr>
          <a:xfrm>
            <a:off x="3022064" y="1457693"/>
            <a:ext cx="618549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tình huống sau và trả lời câu hỏi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huống.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hoạt động. Công ty chế biến thực phẩm X thường xuyên xả nước thải chưa qua xử lí ra môi trường, làm ảnh hưởng đến môi trường và cuộc sống của người dân xung quanh.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Em hãy nhận xét việc làm của Công ty X.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Nếu gia đình em đang sinh sống gần Công ty X, biết việc làm này em sẽ ứng xử như thế nào?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462</Words>
  <Application>Microsoft Office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微软雅黑</vt:lpstr>
      <vt:lpstr>宋体</vt:lpstr>
      <vt:lpstr>宋体</vt:lpstr>
      <vt:lpstr>#9Slide03 Arima Madurai Black</vt:lpstr>
      <vt:lpstr>#9Slide03 Aturdida</vt:lpstr>
      <vt:lpstr>#9Slide05 Brannboll Ny</vt:lpstr>
      <vt:lpstr>#9Slide05 Fourth</vt:lpstr>
      <vt:lpstr>【苹果】迟暮朝朝醉晚灯</vt:lpstr>
      <vt:lpstr>Arial</vt:lpstr>
      <vt:lpstr>Calibri</vt:lpstr>
      <vt:lpstr>Calibri Light</vt:lpstr>
      <vt:lpstr>Cambria</vt:lpstr>
      <vt:lpstr>Helvetica Neue</vt:lpstr>
      <vt:lpstr>ITC Avant Garde Std Bk</vt:lpstr>
      <vt:lpstr>SVN-Vanilla Daisy Pro</vt:lpstr>
      <vt:lpstr>Times New Roman</vt:lpstr>
      <vt:lpstr>Trebuchet MS</vt:lpstr>
      <vt:lpstr>Wingdings 3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PHƯỢNG ĐÀO</cp:lastModifiedBy>
  <cp:revision>52</cp:revision>
  <dcterms:created xsi:type="dcterms:W3CDTF">2022-08-20T03:30:38Z</dcterms:created>
  <dcterms:modified xsi:type="dcterms:W3CDTF">2024-11-29T04:01:14Z</dcterms:modified>
</cp:coreProperties>
</file>