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309" r:id="rId2"/>
    <p:sldId id="294" r:id="rId3"/>
    <p:sldId id="296" r:id="rId4"/>
    <p:sldId id="308" r:id="rId5"/>
    <p:sldId id="271" r:id="rId6"/>
    <p:sldId id="282" r:id="rId7"/>
    <p:sldId id="283" r:id="rId8"/>
    <p:sldId id="306" r:id="rId9"/>
    <p:sldId id="298" r:id="rId10"/>
    <p:sldId id="297" r:id="rId11"/>
    <p:sldId id="284" r:id="rId12"/>
    <p:sldId id="289" r:id="rId13"/>
    <p:sldId id="285" r:id="rId14"/>
    <p:sldId id="286" r:id="rId15"/>
    <p:sldId id="302" r:id="rId16"/>
    <p:sldId id="303" r:id="rId17"/>
    <p:sldId id="307" r:id="rId18"/>
    <p:sldId id="300" r:id="rId19"/>
    <p:sldId id="290" r:id="rId20"/>
    <p:sldId id="304"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pPr/>
              <a:t>5/17/2025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pPr/>
              <a:t>‹#›</a:t>
            </a:fld>
            <a:endParaRPr lang="en-US"/>
          </a:p>
        </p:txBody>
      </p:sp>
    </p:spTree>
    <p:extLst>
      <p:ext uri="{BB962C8B-B14F-4D97-AF65-F5344CB8AC3E}">
        <p14:creationId xmlns:p14="http://schemas.microsoft.com/office/powerpoint/2010/main" val="92099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a:t>
            </a:fld>
            <a:endParaRPr lang="en-US" altLang="zh-CN" sz="1200" smtClean="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extLst>
      <p:ext uri="{BB962C8B-B14F-4D97-AF65-F5344CB8AC3E}">
        <p14:creationId xmlns:p14="http://schemas.microsoft.com/office/powerpoint/2010/main" val="426504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9</a:t>
            </a:fld>
            <a:endParaRPr lang="en-US"/>
          </a:p>
        </p:txBody>
      </p:sp>
    </p:spTree>
    <p:extLst>
      <p:ext uri="{BB962C8B-B14F-4D97-AF65-F5344CB8AC3E}">
        <p14:creationId xmlns:p14="http://schemas.microsoft.com/office/powerpoint/2010/main" val="151729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881348-C329-4190-995C-758421D3B652}" type="slidenum">
              <a:rPr lang="zh-CN" altLang="en-US" smtClean="0"/>
              <a:t>11</a:t>
            </a:fld>
            <a:endParaRPr lang="zh-CN" altLang="en-US"/>
          </a:p>
        </p:txBody>
      </p:sp>
    </p:spTree>
    <p:extLst>
      <p:ext uri="{BB962C8B-B14F-4D97-AF65-F5344CB8AC3E}">
        <p14:creationId xmlns:p14="http://schemas.microsoft.com/office/powerpoint/2010/main" val="371767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17</a:t>
            </a:fld>
            <a:endParaRPr lang="zh-CN" altLang="en-US"/>
          </a:p>
        </p:txBody>
      </p:sp>
    </p:spTree>
    <p:extLst>
      <p:ext uri="{BB962C8B-B14F-4D97-AF65-F5344CB8AC3E}">
        <p14:creationId xmlns:p14="http://schemas.microsoft.com/office/powerpoint/2010/main" val="382140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18</a:t>
            </a:fld>
            <a:endParaRPr lang="en-US"/>
          </a:p>
        </p:txBody>
      </p:sp>
    </p:spTree>
    <p:extLst>
      <p:ext uri="{BB962C8B-B14F-4D97-AF65-F5344CB8AC3E}">
        <p14:creationId xmlns:p14="http://schemas.microsoft.com/office/powerpoint/2010/main" val="373992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7106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98A9E-EC74-47B1-A973-94E1467BF156}"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98A9E-EC74-47B1-A973-94E1467BF156}"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98A9E-EC74-47B1-A973-94E1467BF156}"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8A9E-EC74-47B1-A973-94E1467BF156}" type="datetimeFigureOut">
              <a:rPr lang="en-US" smtClean="0"/>
              <a:pPr/>
              <a:t>5/17/2025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67287-E25F-4158-B19A-60C4910701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4.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5.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1524000"/>
            <a:ext cx="4724400" cy="1107996"/>
          </a:xfrm>
          <a:prstGeom prst="rect">
            <a:avLst/>
          </a:prstGeom>
          <a:noFill/>
        </p:spPr>
        <p:txBody>
          <a:bodyPr wrap="square" rtlCol="0">
            <a:spAutoFit/>
          </a:bodyPr>
          <a:lstStyle/>
          <a:p>
            <a:r>
              <a:rPr lang="en-US" sz="6600" b="1" dirty="0" smtClean="0">
                <a:solidFill>
                  <a:srgbClr val="FF0000"/>
                </a:solidFill>
              </a:rPr>
              <a:t>MĨ THUẬT </a:t>
            </a:r>
            <a:r>
              <a:rPr lang="en-US" sz="6600" b="1" dirty="0" smtClean="0">
                <a:solidFill>
                  <a:srgbClr val="FF0000"/>
                </a:solidFill>
              </a:rPr>
              <a:t>7</a:t>
            </a:r>
            <a:endParaRPr lang="en-US" sz="6600" b="1" dirty="0">
              <a:solidFill>
                <a:srgbClr val="FF0000"/>
              </a:solidFill>
            </a:endParaRPr>
          </a:p>
        </p:txBody>
      </p:sp>
      <p:sp>
        <p:nvSpPr>
          <p:cNvPr id="5" name="TextBox 4"/>
          <p:cNvSpPr txBox="1"/>
          <p:nvPr/>
        </p:nvSpPr>
        <p:spPr>
          <a:xfrm>
            <a:off x="3657600" y="4572000"/>
            <a:ext cx="5562600" cy="369332"/>
          </a:xfrm>
          <a:prstGeom prst="rect">
            <a:avLst/>
          </a:prstGeom>
          <a:noFill/>
        </p:spPr>
        <p:txBody>
          <a:bodyPr wrap="square" rtlCol="0">
            <a:spAutoFit/>
          </a:bodyPr>
          <a:lstStyle/>
          <a:p>
            <a:pPr algn="ctr"/>
            <a:r>
              <a:rPr lang="en-US" b="1" dirty="0" smtClean="0">
                <a:solidFill>
                  <a:srgbClr val="0070C0"/>
                </a:solidFill>
              </a:rPr>
              <a:t>GIÁO VIÊN: BÙI HOÀNG PHONG</a:t>
            </a:r>
            <a:endParaRPr lang="en-US" b="1" dirty="0">
              <a:solidFill>
                <a:srgbClr val="0070C0"/>
              </a:solidFill>
            </a:endParaRPr>
          </a:p>
        </p:txBody>
      </p:sp>
    </p:spTree>
    <p:extLst>
      <p:ext uri="{BB962C8B-B14F-4D97-AF65-F5344CB8AC3E}">
        <p14:creationId xmlns:p14="http://schemas.microsoft.com/office/powerpoint/2010/main" val="249044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3541"/>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757015"/>
            <a:ext cx="12192000" cy="6173103"/>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p>
        </p:txBody>
      </p:sp>
      <p:sp>
        <p:nvSpPr>
          <p:cNvPr id="7" name="TextBox 6"/>
          <p:cNvSpPr txBox="1"/>
          <p:nvPr/>
        </p:nvSpPr>
        <p:spPr>
          <a:xfrm>
            <a:off x="2895600" y="1143001"/>
            <a:ext cx="6629400" cy="584775"/>
          </a:xfrm>
          <a:prstGeom prst="rect">
            <a:avLst/>
          </a:prstGeom>
          <a:noFill/>
        </p:spPr>
        <p:txBody>
          <a:bodyPr wrap="square" rtlCol="0">
            <a:spAutoFit/>
          </a:bodyPr>
          <a:lstStyle/>
          <a:p>
            <a:r>
              <a:rPr lang="en-US" sz="3200" b="1" dirty="0">
                <a:solidFill>
                  <a:srgbClr val="FF0000"/>
                </a:solidFill>
              </a:rPr>
              <a:t>Nghệ thuật điêu khắc -  trang trí</a:t>
            </a:r>
          </a:p>
        </p:txBody>
      </p:sp>
      <p:pic>
        <p:nvPicPr>
          <p:cNvPr id="4098" name="Picture 2" descr="Ai là tác giả bức tượng “Phật bà nghìn mắt nghìn tay” ở chùa Bút T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091" y="1759258"/>
            <a:ext cx="3418742" cy="4870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4495801"/>
            <a:ext cx="3545034" cy="1200329"/>
          </a:xfrm>
          <a:prstGeom prst="rect">
            <a:avLst/>
          </a:prstGeom>
          <a:noFill/>
        </p:spPr>
        <p:txBody>
          <a:bodyPr wrap="square" rtlCol="0">
            <a:spAutoFit/>
          </a:bodyPr>
          <a:lstStyle/>
          <a:p>
            <a:pPr algn="ctr"/>
            <a:r>
              <a:rPr lang="en-US" sz="2400" dirty="0">
                <a:solidFill>
                  <a:schemeClr val="tx2">
                    <a:lumMod val="50000"/>
                  </a:schemeClr>
                </a:solidFill>
              </a:rPr>
              <a:t>Tượng quan âm nghìn mắt nghìn tay – Chùa Bút Tháp, Bắc Ninh</a:t>
            </a:r>
          </a:p>
        </p:txBody>
      </p:sp>
      <p:pic>
        <p:nvPicPr>
          <p:cNvPr id="4100" name="Picture 4" descr="Vị vua đầu tiên lấy vợ Tây trong lịch sử Việt » Báo Phụ Nữ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414" y="1759258"/>
            <a:ext cx="3396786" cy="48701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11129" y="4507110"/>
            <a:ext cx="3352800" cy="1200329"/>
          </a:xfrm>
          <a:prstGeom prst="rect">
            <a:avLst/>
          </a:prstGeom>
          <a:noFill/>
        </p:spPr>
        <p:txBody>
          <a:bodyPr wrap="square" rtlCol="0">
            <a:spAutoFit/>
          </a:bodyPr>
          <a:lstStyle/>
          <a:p>
            <a:r>
              <a:rPr lang="en-US" sz="2400" dirty="0">
                <a:solidFill>
                  <a:srgbClr val="C00000"/>
                </a:solidFill>
              </a:rPr>
              <a:t>Tượng Hoàng Thái hậu Trịnh Thị Ngọc Trúc – Chùa Mật</a:t>
            </a:r>
          </a:p>
        </p:txBody>
      </p:sp>
    </p:spTree>
    <p:extLst>
      <p:ext uri="{BB962C8B-B14F-4D97-AF65-F5344CB8AC3E}">
        <p14:creationId xmlns:p14="http://schemas.microsoft.com/office/powerpoint/2010/main" val="41301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circle(in)">
                                      <p:cBhvr>
                                        <p:cTn id="15" dur="2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1" nodeType="clickEffect">
                                  <p:stCondLst>
                                    <p:cond delay="0"/>
                                  </p:stCondLst>
                                  <p:childTnLst>
                                    <p:animEffect transition="out" filter="wheel(1)">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par>
                          <p:cTn id="21" fill="hold">
                            <p:stCondLst>
                              <p:cond delay="2000"/>
                            </p:stCondLst>
                            <p:childTnLst>
                              <p:par>
                                <p:cTn id="22" presetID="21" presetClass="exit" presetSubtype="1" fill="hold" nodeType="afterEffect">
                                  <p:stCondLst>
                                    <p:cond delay="0"/>
                                  </p:stCondLst>
                                  <p:childTnLst>
                                    <p:animEffect transition="out" filter="wheel(1)">
                                      <p:cBhvr>
                                        <p:cTn id="23" dur="1500"/>
                                        <p:tgtEl>
                                          <p:spTgt spid="4098"/>
                                        </p:tgtEl>
                                      </p:cBhvr>
                                    </p:animEffect>
                                    <p:set>
                                      <p:cBhvr>
                                        <p:cTn id="24" dur="1" fill="hold">
                                          <p:stCondLst>
                                            <p:cond delay="1499"/>
                                          </p:stCondLst>
                                        </p:cTn>
                                        <p:tgtEl>
                                          <p:spTgt spid="4098"/>
                                        </p:tgtEl>
                                        <p:attrNameLst>
                                          <p:attrName>style.visibility</p:attrName>
                                        </p:attrNameLst>
                                      </p:cBhvr>
                                      <p:to>
                                        <p:strVal val="hidden"/>
                                      </p:to>
                                    </p:set>
                                  </p:childTnLst>
                                </p:cTn>
                              </p:par>
                              <p:par>
                                <p:cTn id="25" presetID="1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plus(in)">
                                      <p:cBhvr>
                                        <p:cTn id="27" dur="2000"/>
                                        <p:tgtEl>
                                          <p:spTgt spid="9"/>
                                        </p:tgtEl>
                                      </p:cBhvr>
                                    </p:animEffect>
                                  </p:childTnLst>
                                </p:cTn>
                              </p:par>
                              <p:par>
                                <p:cTn id="28" presetID="13" presetClass="entr" presetSubtype="16" fill="hold" nodeType="withEffect">
                                  <p:stCondLst>
                                    <p:cond delay="0"/>
                                  </p:stCondLst>
                                  <p:childTnLst>
                                    <p:set>
                                      <p:cBhvr>
                                        <p:cTn id="29" dur="1" fill="hold">
                                          <p:stCondLst>
                                            <p:cond delay="0"/>
                                          </p:stCondLst>
                                        </p:cTn>
                                        <p:tgtEl>
                                          <p:spTgt spid="4100"/>
                                        </p:tgtEl>
                                        <p:attrNameLst>
                                          <p:attrName>style.visibility</p:attrName>
                                        </p:attrNameLst>
                                      </p:cBhvr>
                                      <p:to>
                                        <p:strVal val="visible"/>
                                      </p:to>
                                    </p:set>
                                    <p:animEffect transition="in" filter="plus(in)">
                                      <p:cBhvr>
                                        <p:cTn id="30" dur="2000"/>
                                        <p:tgtEl>
                                          <p:spTgt spid="4100"/>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xit" presetSubtype="32" fill="hold" grpId="1" nodeType="clickEffect">
                                  <p:stCondLst>
                                    <p:cond delay="0"/>
                                  </p:stCondLst>
                                  <p:childTnLst>
                                    <p:animEffect transition="out" filter="diamond(out)">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par>
                                <p:cTn id="36" presetID="8" presetClass="exit" presetSubtype="32" fill="hold" nodeType="withEffect">
                                  <p:stCondLst>
                                    <p:cond delay="0"/>
                                  </p:stCondLst>
                                  <p:childTnLst>
                                    <p:animEffect transition="out" filter="diamond(out)">
                                      <p:cBhvr>
                                        <p:cTn id="37" dur="2000"/>
                                        <p:tgtEl>
                                          <p:spTgt spid="4100"/>
                                        </p:tgtEl>
                                      </p:cBhvr>
                                    </p:animEffect>
                                    <p:set>
                                      <p:cBhvr>
                                        <p:cTn id="38" dur="1" fill="hold">
                                          <p:stCondLst>
                                            <p:cond delay="19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ề chùa Tây Phương tĩnh tâm và tìm hiểu kiến trúc điêu khắc đỉnh cao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1000"/>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997" y="6248400"/>
            <a:ext cx="5089207" cy="400110"/>
          </a:xfrm>
          <a:prstGeom prst="rect">
            <a:avLst/>
          </a:prstGeom>
          <a:noFill/>
        </p:spPr>
        <p:txBody>
          <a:bodyPr wrap="square" rtlCol="0">
            <a:spAutoFit/>
          </a:bodyPr>
          <a:lstStyle/>
          <a:p>
            <a:r>
              <a:rPr lang="en-US" sz="2000" b="1" dirty="0">
                <a:solidFill>
                  <a:srgbClr val="C00000"/>
                </a:solidFill>
              </a:rPr>
              <a:t>Tượng các vị La Hán – Chùa Tây Phương</a:t>
            </a:r>
          </a:p>
        </p:txBody>
      </p:sp>
      <p:pic>
        <p:nvPicPr>
          <p:cNvPr id="5126" name="Picture 6" descr="Đối họa bài &quot;Các vị La Hán chùa Tây Phươn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
            <a:ext cx="86868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À NỘI - Chùa Tây Phương. Bộ ảnh 18 vị La Hán ( Chụp không đèn). Ưu ba Cúc  đa | Mapio.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28600"/>
            <a:ext cx="4191000" cy="61432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ập tin:Thập Bát La Hán - Chùa tây Phương - La Hán Cười.jp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1825"/>
            <a:ext cx="4572000" cy="61038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oàn cảnh 18 vị la hán chùa Tây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188" y="152400"/>
            <a:ext cx="8782413" cy="614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5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edge">
                                      <p:cBhvr>
                                        <p:cTn id="7" dur="20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plus(in)">
                                      <p:cBhvr>
                                        <p:cTn id="12" dur="2000"/>
                                        <p:tgtEl>
                                          <p:spTgt spid="5130"/>
                                        </p:tgtEl>
                                      </p:cBhvr>
                                    </p:animEffect>
                                  </p:childTnLst>
                                </p:cTn>
                              </p:par>
                              <p:par>
                                <p:cTn id="13" presetID="13" presetClass="entr" presetSubtype="16"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plus(in)">
                                      <p:cBhvr>
                                        <p:cTn id="15" dur="2000"/>
                                        <p:tgtEl>
                                          <p:spTgt spid="512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5132"/>
                                        </p:tgtEl>
                                        <p:attrNameLst>
                                          <p:attrName>style.visibility</p:attrName>
                                        </p:attrNameLst>
                                      </p:cBhvr>
                                      <p:to>
                                        <p:strVal val="visible"/>
                                      </p:to>
                                    </p:set>
                                    <p:animEffect transition="in" filter="wedge">
                                      <p:cBhvr>
                                        <p:cTn id="20"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88878" y="685800"/>
            <a:ext cx="8079123" cy="4328536"/>
            <a:chOff x="514350" y="958621"/>
            <a:chExt cx="8079123" cy="432853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2000" y="958621"/>
              <a:ext cx="7560254" cy="4178759"/>
            </a:xfrm>
            <a:prstGeom prst="rect">
              <a:avLst/>
            </a:prstGeom>
          </p:spPr>
        </p:pic>
        <p:sp>
          <p:nvSpPr>
            <p:cNvPr id="3" name="TextBox 3"/>
            <p:cNvSpPr txBox="1"/>
            <p:nvPr/>
          </p:nvSpPr>
          <p:spPr>
            <a:xfrm>
              <a:off x="2874008" y="1600200"/>
              <a:ext cx="3979870" cy="1846659"/>
            </a:xfrm>
            <a:prstGeom prst="rect">
              <a:avLst/>
            </a:prstGeom>
          </p:spPr>
          <p:txBody>
            <a:bodyPr wrap="square" lIns="0" tIns="0" rIns="0" bIns="0" rtlCol="0" anchor="t">
              <a:spAutoFit/>
            </a:bodyPr>
            <a:lstStyle/>
            <a:p>
              <a:pPr algn="ctr">
                <a:lnSpc>
                  <a:spcPct val="150000"/>
                </a:lnSpc>
              </a:pPr>
              <a:r>
                <a:rPr lang="en-US" sz="8000" b="1" dirty="0">
                  <a:solidFill>
                    <a:srgbClr val="CD4343"/>
                  </a:solidFill>
                  <a:latin typeface="Arial" pitchFamily="34" charset="0"/>
                  <a:cs typeface="Arial" pitchFamily="34" charset="0"/>
                </a:rPr>
                <a:t>Đồ Gốm</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14350" y="1371600"/>
              <a:ext cx="2155436" cy="159502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88409">
              <a:off x="6890056" y="4785423"/>
              <a:ext cx="1703417" cy="501734"/>
            </a:xfrm>
            <a:prstGeom prst="rect">
              <a:avLst/>
            </a:prstGeom>
          </p:spPr>
        </p:pic>
      </p:grpSp>
      <p:grpSp>
        <p:nvGrpSpPr>
          <p:cNvPr id="6" name="Group 5"/>
          <p:cNvGrpSpPr/>
          <p:nvPr/>
        </p:nvGrpSpPr>
        <p:grpSpPr>
          <a:xfrm>
            <a:off x="1978603" y="396987"/>
            <a:ext cx="7851197" cy="2839857"/>
            <a:chOff x="1978603" y="396987"/>
            <a:chExt cx="7851197" cy="2839857"/>
          </a:xfrm>
        </p:grpSpPr>
        <p:pic>
          <p:nvPicPr>
            <p:cNvPr id="10" name="Picture 9"/>
            <p:cNvPicPr>
              <a:picLocks noChangeAspect="1"/>
            </p:cNvPicPr>
            <p:nvPr/>
          </p:nvPicPr>
          <p:blipFill>
            <a:blip r:embed="rId8"/>
            <a:stretch>
              <a:fillRect/>
            </a:stretch>
          </p:blipFill>
          <p:spPr>
            <a:xfrm>
              <a:off x="1978603" y="494521"/>
              <a:ext cx="2419350" cy="1895475"/>
            </a:xfrm>
            <a:prstGeom prst="rect">
              <a:avLst/>
            </a:prstGeom>
          </p:spPr>
        </p:pic>
        <p:pic>
          <p:nvPicPr>
            <p:cNvPr id="12" name="Picture 11"/>
            <p:cNvPicPr>
              <a:picLocks noChangeAspect="1"/>
            </p:cNvPicPr>
            <p:nvPr/>
          </p:nvPicPr>
          <p:blipFill>
            <a:blip r:embed="rId9"/>
            <a:stretch>
              <a:fillRect/>
            </a:stretch>
          </p:blipFill>
          <p:spPr>
            <a:xfrm>
              <a:off x="4397954" y="574107"/>
              <a:ext cx="1603149" cy="1815889"/>
            </a:xfrm>
            <a:prstGeom prst="rect">
              <a:avLst/>
            </a:prstGeom>
          </p:spPr>
        </p:pic>
        <p:pic>
          <p:nvPicPr>
            <p:cNvPr id="6150" name="Picture 6" descr="Tự hào gốm Việt: Gốm men ngọc, tuyệt diêu Đại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038" y="396987"/>
              <a:ext cx="2612895" cy="1959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69076" y="2775179"/>
              <a:ext cx="5960724" cy="461665"/>
            </a:xfrm>
            <a:prstGeom prst="rect">
              <a:avLst/>
            </a:prstGeom>
            <a:noFill/>
          </p:spPr>
          <p:txBody>
            <a:bodyPr wrap="square" rtlCol="0">
              <a:spAutoFit/>
            </a:bodyPr>
            <a:lstStyle/>
            <a:p>
              <a:r>
                <a:rPr lang="en-US" sz="2400" dirty="0"/>
                <a:t>Gốm men ngọc Thời Lý</a:t>
              </a:r>
            </a:p>
          </p:txBody>
        </p:sp>
      </p:grpSp>
      <p:pic>
        <p:nvPicPr>
          <p:cNvPr id="15" name="Picture 14"/>
          <p:cNvPicPr>
            <a:picLocks noChangeAspect="1"/>
          </p:cNvPicPr>
          <p:nvPr/>
        </p:nvPicPr>
        <p:blipFill>
          <a:blip r:embed="rId11"/>
          <a:stretch>
            <a:fillRect/>
          </a:stretch>
        </p:blipFill>
        <p:spPr>
          <a:xfrm>
            <a:off x="2134463" y="4069636"/>
            <a:ext cx="2609850" cy="1752600"/>
          </a:xfrm>
          <a:prstGeom prst="rect">
            <a:avLst/>
          </a:prstGeom>
        </p:spPr>
      </p:pic>
      <p:pic>
        <p:nvPicPr>
          <p:cNvPr id="17" name="Picture 16"/>
          <p:cNvPicPr>
            <a:picLocks noChangeAspect="1"/>
          </p:cNvPicPr>
          <p:nvPr/>
        </p:nvPicPr>
        <p:blipFill>
          <a:blip r:embed="rId12"/>
          <a:stretch>
            <a:fillRect/>
          </a:stretch>
        </p:blipFill>
        <p:spPr>
          <a:xfrm>
            <a:off x="4890768" y="3682382"/>
            <a:ext cx="2114550" cy="2162175"/>
          </a:xfrm>
          <a:prstGeom prst="rect">
            <a:avLst/>
          </a:prstGeom>
        </p:spPr>
      </p:pic>
      <p:pic>
        <p:nvPicPr>
          <p:cNvPr id="19" name="Picture 18"/>
          <p:cNvPicPr>
            <a:picLocks noChangeAspect="1"/>
          </p:cNvPicPr>
          <p:nvPr/>
        </p:nvPicPr>
        <p:blipFill>
          <a:blip r:embed="rId13"/>
          <a:stretch>
            <a:fillRect/>
          </a:stretch>
        </p:blipFill>
        <p:spPr>
          <a:xfrm>
            <a:off x="7309006" y="3983497"/>
            <a:ext cx="2600325" cy="1762125"/>
          </a:xfrm>
          <a:prstGeom prst="rect">
            <a:avLst/>
          </a:prstGeom>
        </p:spPr>
      </p:pic>
      <p:sp>
        <p:nvSpPr>
          <p:cNvPr id="20" name="TextBox 19"/>
          <p:cNvSpPr txBox="1"/>
          <p:nvPr/>
        </p:nvSpPr>
        <p:spPr>
          <a:xfrm>
            <a:off x="4122440" y="6312359"/>
            <a:ext cx="4564360" cy="461665"/>
          </a:xfrm>
          <a:prstGeom prst="rect">
            <a:avLst/>
          </a:prstGeom>
          <a:noFill/>
        </p:spPr>
        <p:txBody>
          <a:bodyPr wrap="square" rtlCol="0">
            <a:spAutoFit/>
          </a:bodyPr>
          <a:lstStyle/>
          <a:p>
            <a:r>
              <a:rPr lang="en-US" sz="2400" dirty="0"/>
              <a:t>Gốm men nâu thời Trần</a:t>
            </a:r>
          </a:p>
        </p:txBody>
      </p:sp>
    </p:spTree>
    <p:extLst>
      <p:ext uri="{BB962C8B-B14F-4D97-AF65-F5344CB8AC3E}">
        <p14:creationId xmlns:p14="http://schemas.microsoft.com/office/powerpoint/2010/main" val="4021177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edge">
                                      <p:cBhvr>
                                        <p:cTn id="20" dur="2000"/>
                                        <p:tgtEl>
                                          <p:spTgt spid="15"/>
                                        </p:tgtEl>
                                      </p:cBhvr>
                                    </p:animEffect>
                                  </p:childTnLst>
                                </p:cTn>
                              </p:par>
                              <p:par>
                                <p:cTn id="21" presetID="2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edge">
                                      <p:cBhvr>
                                        <p:cTn id="23" dur="2000"/>
                                        <p:tgtEl>
                                          <p:spTgt spid="17"/>
                                        </p:tgtEl>
                                      </p:cBhvr>
                                    </p:animEffect>
                                  </p:childTnLst>
                                </p:cTn>
                              </p:par>
                              <p:par>
                                <p:cTn id="24" presetID="2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edge">
                                      <p:cBhvr>
                                        <p:cTn id="26" dur="2000"/>
                                        <p:tgtEl>
                                          <p:spTgt spid="19"/>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edge">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0" y="304801"/>
            <a:ext cx="5257800" cy="584775"/>
          </a:xfrm>
          <a:prstGeom prst="rect">
            <a:avLst/>
          </a:prstGeom>
          <a:noFill/>
        </p:spPr>
        <p:txBody>
          <a:bodyPr wrap="square" rtlCol="0">
            <a:spAutoFit/>
          </a:bodyPr>
          <a:lstStyle/>
          <a:p>
            <a:r>
              <a:rPr lang="en-US" sz="3200" dirty="0">
                <a:solidFill>
                  <a:srgbClr val="C00000"/>
                </a:solidFill>
              </a:rPr>
              <a:t>Tranh dân gian Việt Nam</a:t>
            </a:r>
          </a:p>
        </p:txBody>
      </p:sp>
      <p:pic>
        <p:nvPicPr>
          <p:cNvPr id="5"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657" y="936625"/>
            <a:ext cx="4183530" cy="2667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133600" y="3810000"/>
            <a:ext cx="4038600" cy="2761690"/>
          </a:xfrm>
          <a:prstGeom prst="rect">
            <a:avLst/>
          </a:prstGeom>
        </p:spPr>
      </p:pic>
      <p:pic>
        <p:nvPicPr>
          <p:cNvPr id="7"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838200"/>
            <a:ext cx="2137603" cy="2716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Quan ngũ Hổ là ai? Ý nghĩa thờ ngũ Hổ trong đạo Mẫ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810000"/>
            <a:ext cx="2133600" cy="28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739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2338686"/>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2833013" y="3088923"/>
            <a:ext cx="1982456" cy="2895822"/>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a:grpSpLocks/>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9800"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1</a:t>
              </a:r>
              <a:endParaRPr lang="en-US"/>
            </a:p>
          </p:txBody>
        </p:sp>
        <p:sp>
          <p:nvSpPr>
            <p:cNvPr id="18" name="Text Box 17"/>
            <p:cNvSpPr txBox="1">
              <a:spLocks noChangeArrowheads="1"/>
            </p:cNvSpPr>
            <p:nvPr/>
          </p:nvSpPr>
          <p:spPr bwMode="gray">
            <a:xfrm>
              <a:off x="1378828"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solidFill>
                    <a:srgbClr val="000000"/>
                  </a:solidFill>
                  <a:latin typeface="Verdana" pitchFamily="34" charset="0"/>
                </a:rPr>
                <a:t>Xác định sản phẩm cần trang trí</a:t>
              </a:r>
              <a:endParaRPr lang="en-US" sz="2400" i="1" dirty="0"/>
            </a:p>
          </p:txBody>
        </p:sp>
      </p:grpSp>
      <p:grpSp>
        <p:nvGrpSpPr>
          <p:cNvPr id="44" name="Group 43"/>
          <p:cNvGrpSpPr/>
          <p:nvPr/>
        </p:nvGrpSpPr>
        <p:grpSpPr>
          <a:xfrm>
            <a:off x="4997278" y="3088877"/>
            <a:ext cx="1982456" cy="2895869"/>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74065"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2</a:t>
              </a:r>
              <a:endParaRPr lang="en-US"/>
            </a:p>
          </p:txBody>
        </p:sp>
        <p:sp>
          <p:nvSpPr>
            <p:cNvPr id="46" name="Text Box 17"/>
            <p:cNvSpPr txBox="1">
              <a:spLocks noChangeArrowheads="1"/>
            </p:cNvSpPr>
            <p:nvPr/>
          </p:nvSpPr>
          <p:spPr bwMode="gray">
            <a:xfrm>
              <a:off x="3498731" y="4035623"/>
              <a:ext cx="1885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rgbClr val="000000"/>
                  </a:solidFill>
                  <a:latin typeface="Verdana" pitchFamily="34" charset="0"/>
                </a:rPr>
                <a:t>Chọn cách tạo hình</a:t>
              </a:r>
              <a:endParaRPr lang="en-US" sz="2400" i="1" dirty="0"/>
            </a:p>
          </p:txBody>
        </p:sp>
      </p:grpSp>
      <p:grpSp>
        <p:nvGrpSpPr>
          <p:cNvPr id="45" name="Group 44"/>
          <p:cNvGrpSpPr/>
          <p:nvPr/>
        </p:nvGrpSpPr>
        <p:grpSpPr>
          <a:xfrm>
            <a:off x="7161544" y="3088923"/>
            <a:ext cx="1982456" cy="2895822"/>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a:grpSpLocks/>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38331"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3</a:t>
              </a:r>
              <a:endParaRPr lang="en-US"/>
            </a:p>
          </p:txBody>
        </p:sp>
        <p:sp>
          <p:nvSpPr>
            <p:cNvPr id="49" name="Text Box 17"/>
            <p:cNvSpPr txBox="1">
              <a:spLocks noChangeArrowheads="1"/>
            </p:cNvSpPr>
            <p:nvPr/>
          </p:nvSpPr>
          <p:spPr bwMode="gray">
            <a:xfrm>
              <a:off x="5695723"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chemeClr val="accent2">
                      <a:lumMod val="75000"/>
                    </a:schemeClr>
                  </a:solidFill>
                  <a:latin typeface="Verdana" pitchFamily="34" charset="0"/>
                </a:rPr>
                <a:t>Xác định phương pháp thực hành</a:t>
              </a:r>
              <a:endParaRPr lang="en-US" sz="2400" i="1" dirty="0">
                <a:solidFill>
                  <a:schemeClr val="accent2">
                    <a:lumMod val="75000"/>
                  </a:schemeClr>
                </a:solidFill>
              </a:endParaRPr>
            </a:p>
          </p:txBody>
        </p:sp>
      </p:grpSp>
    </p:spTree>
    <p:extLst>
      <p:ext uri="{BB962C8B-B14F-4D97-AF65-F5344CB8AC3E}">
        <p14:creationId xmlns:p14="http://schemas.microsoft.com/office/powerpoint/2010/main" val="33392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08" r="1961" b="4071"/>
          <a:stretch/>
        </p:blipFill>
        <p:spPr>
          <a:xfrm>
            <a:off x="1905000" y="60960"/>
            <a:ext cx="8001000" cy="6720840"/>
          </a:xfrm>
          <a:prstGeom prst="rect">
            <a:avLst/>
          </a:prstGeom>
        </p:spPr>
      </p:pic>
    </p:spTree>
    <p:extLst>
      <p:ext uri="{BB962C8B-B14F-4D97-AF65-F5344CB8AC3E}">
        <p14:creationId xmlns:p14="http://schemas.microsoft.com/office/powerpoint/2010/main" val="4281138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4589"/>
            <a:ext cx="9144000" cy="6588822"/>
          </a:xfrm>
          <a:prstGeom prst="rect">
            <a:avLst/>
          </a:prstGeom>
        </p:spPr>
      </p:pic>
    </p:spTree>
    <p:extLst>
      <p:ext uri="{BB962C8B-B14F-4D97-AF65-F5344CB8AC3E}">
        <p14:creationId xmlns:p14="http://schemas.microsoft.com/office/powerpoint/2010/main" val="2051148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5700115"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275361" y="3175338"/>
            <a:ext cx="4579034" cy="1015663"/>
          </a:xfrm>
          <a:prstGeom prst="rect">
            <a:avLst/>
          </a:prstGeom>
          <a:noFill/>
        </p:spPr>
        <p:txBody>
          <a:bodyPr wrap="square" rtlCol="0">
            <a:spAutoFit/>
          </a:bodyPr>
          <a:lstStyle/>
          <a:p>
            <a:pPr algn="ctr"/>
            <a:r>
              <a:rPr lang="en-US" sz="6000" b="1" dirty="0">
                <a:solidFill>
                  <a:srgbClr val="FF0000"/>
                </a:solidFill>
              </a:rPr>
              <a:t>Thực hành</a:t>
            </a:r>
          </a:p>
        </p:txBody>
      </p:sp>
    </p:spTree>
    <p:extLst>
      <p:ext uri="{BB962C8B-B14F-4D97-AF65-F5344CB8AC3E}">
        <p14:creationId xmlns:p14="http://schemas.microsoft.com/office/powerpoint/2010/main" val="3373305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57400" y="3048000"/>
            <a:ext cx="8305800" cy="20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p:cNvSpPr/>
          <p:nvPr/>
        </p:nvSpPr>
        <p:spPr>
          <a:xfrm>
            <a:off x="1676400" y="76200"/>
            <a:ext cx="8839200" cy="838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8" name="Picture 2" descr="Giải bài 7 Tìm hiểu nghệ thuật tạo hình trung đại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633" y="1853586"/>
            <a:ext cx="5218236" cy="2108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iải bài 7 Tìm hiểu nghệ thuật tạo hình trung đạ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942" y="1860477"/>
            <a:ext cx="2819400" cy="1732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398" y="4310286"/>
            <a:ext cx="7543802" cy="707886"/>
          </a:xfrm>
          <a:prstGeom prst="rect">
            <a:avLst/>
          </a:prstGeom>
          <a:noFill/>
        </p:spPr>
        <p:txBody>
          <a:bodyPr wrap="square" rtlCol="0">
            <a:spAutoFit/>
          </a:bodyPr>
          <a:lstStyle/>
          <a:p>
            <a:r>
              <a:rPr lang="en-US" sz="2000" b="1" dirty="0">
                <a:solidFill>
                  <a:schemeClr val="accent5">
                    <a:lumMod val="50000"/>
                  </a:schemeClr>
                </a:solidFill>
              </a:rPr>
              <a:t>Em hãy vẽ hoặc in họa tiết lên sản phẩm dựa theo hình ảnh trang trí của một phong cách nghệ thuật trung đại Việt Nam.</a:t>
            </a:r>
          </a:p>
        </p:txBody>
      </p:sp>
      <p:sp>
        <p:nvSpPr>
          <p:cNvPr id="11" name="TextBox 10"/>
          <p:cNvSpPr txBox="1"/>
          <p:nvPr/>
        </p:nvSpPr>
        <p:spPr>
          <a:xfrm>
            <a:off x="2057400" y="1295400"/>
            <a:ext cx="5791200" cy="400110"/>
          </a:xfrm>
          <a:prstGeom prst="rect">
            <a:avLst/>
          </a:prstGeom>
          <a:noFill/>
        </p:spPr>
        <p:txBody>
          <a:bodyPr wrap="square" rtlCol="0">
            <a:spAutoFit/>
          </a:bodyPr>
          <a:lstStyle/>
          <a:p>
            <a:r>
              <a:rPr lang="en-US" sz="2000" dirty="0"/>
              <a:t>Tham khảo một số hình ảnh minh họa cách thể hiện:</a:t>
            </a:r>
          </a:p>
        </p:txBody>
      </p:sp>
    </p:spTree>
    <p:custDataLst>
      <p:tags r:id="rId1"/>
    </p:custDataLst>
    <p:extLst>
      <p:ext uri="{BB962C8B-B14F-4D97-AF65-F5344CB8AC3E}">
        <p14:creationId xmlns:p14="http://schemas.microsoft.com/office/powerpoint/2010/main" val="3971157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767838"/>
            <a:ext cx="9220200" cy="3221551"/>
          </a:xfrm>
          <a:prstGeom prst="rect">
            <a:avLst/>
          </a:prstGeom>
        </p:spPr>
      </p:pic>
      <p:pic>
        <p:nvPicPr>
          <p:cNvPr id="15372" name="Picture 13"/>
          <p:cNvPicPr>
            <a:picLocks noChangeAspect="1" noChangeArrowheads="1"/>
          </p:cNvPicPr>
          <p:nvPr/>
        </p:nvPicPr>
        <p:blipFill>
          <a:blip r:embed="rId3"/>
          <a:srcRect/>
          <a:stretch>
            <a:fillRect/>
          </a:stretch>
        </p:blipFill>
        <p:spPr bwMode="auto">
          <a:xfrm>
            <a:off x="9031287"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67606"/>
            <a:ext cx="122682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964" y="567427"/>
            <a:ext cx="6436012"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72311"/>
            <a:ext cx="2550526"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157913" y="1553316"/>
            <a:ext cx="3581400" cy="546894"/>
          </a:xfrm>
        </p:spPr>
        <p:txBody>
          <a:bodyPr rtlCol="0">
            <a:noAutofit/>
          </a:bodyPr>
          <a:lstStyle/>
          <a:p>
            <a:pPr>
              <a:defRPr/>
            </a:pPr>
            <a:r>
              <a:rPr lang="en-US" b="1" dirty="0" smtClean="0">
                <a:solidFill>
                  <a:schemeClr val="accent5">
                    <a:lumMod val="75000"/>
                  </a:schemeClr>
                </a:solidFill>
                <a:latin typeface="Times New Roman" pitchFamily="18" charset="0"/>
                <a:cs typeface="Times New Roman" pitchFamily="18" charset="0"/>
              </a:rPr>
              <a:t>KHỞI ĐỘNG</a:t>
            </a:r>
            <a:endParaRPr lang="en-US" b="1" dirty="0">
              <a:solidFill>
                <a:schemeClr val="accent5">
                  <a:lumMod val="75000"/>
                </a:schemeClr>
              </a:solidFill>
              <a:latin typeface="Times New Roman" pitchFamily="18" charset="0"/>
              <a:cs typeface="Times New Roman" pitchFamily="18" charset="0"/>
            </a:endParaRPr>
          </a:p>
        </p:txBody>
      </p:sp>
      <p:sp>
        <p:nvSpPr>
          <p:cNvPr id="10" name="TextBox 9"/>
          <p:cNvSpPr txBox="1">
            <a:spLocks noChangeArrowheads="1"/>
          </p:cNvSpPr>
          <p:nvPr/>
        </p:nvSpPr>
        <p:spPr bwMode="auto">
          <a:xfrm>
            <a:off x="4648200" y="3518933"/>
            <a:ext cx="5029200" cy="1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b="1" dirty="0">
                <a:solidFill>
                  <a:schemeClr val="accent3">
                    <a:lumMod val="75000"/>
                  </a:schemeClr>
                </a:solidFill>
                <a:latin typeface="+mn-lt"/>
                <a:cs typeface="Times New Roman" pitchFamily="18" charset="0"/>
              </a:rPr>
              <a:t>Hãy cho biết những bức tranh sau có tên là gì? thuộc dòng tranh nào?</a:t>
            </a:r>
          </a:p>
          <a:p>
            <a:pPr algn="ctr"/>
            <a:r>
              <a:rPr lang="en-US" sz="2800" b="1" dirty="0">
                <a:solidFill>
                  <a:schemeClr val="accent3">
                    <a:lumMod val="75000"/>
                  </a:schemeClr>
                </a:solidFill>
                <a:latin typeface="+mn-lt"/>
                <a:cs typeface="Times New Roman" pitchFamily="18" charset="0"/>
              </a:rPr>
              <a:t> </a:t>
            </a:r>
          </a:p>
        </p:txBody>
      </p:sp>
      <p:sp>
        <p:nvSpPr>
          <p:cNvPr id="2" name="TextBox 1"/>
          <p:cNvSpPr txBox="1"/>
          <p:nvPr/>
        </p:nvSpPr>
        <p:spPr>
          <a:xfrm>
            <a:off x="4876800" y="2590801"/>
            <a:ext cx="4800600" cy="584775"/>
          </a:xfrm>
          <a:prstGeom prst="rect">
            <a:avLst/>
          </a:prstGeom>
          <a:noFill/>
        </p:spPr>
        <p:txBody>
          <a:bodyPr wrap="square" rtlCol="0">
            <a:spAutoFit/>
          </a:bodyPr>
          <a:lstStyle/>
          <a:p>
            <a:r>
              <a:rPr lang="en-US" sz="3200" b="1" dirty="0">
                <a:solidFill>
                  <a:srgbClr val="FF0000"/>
                </a:solidFill>
              </a:rPr>
              <a:t>Trò chơi: “ Ai nhanh hơn”</a:t>
            </a:r>
          </a:p>
        </p:txBody>
      </p:sp>
    </p:spTree>
    <p:custDataLst>
      <p:tags r:id="rId1"/>
    </p:custDataLst>
    <p:extLst>
      <p:ext uri="{BB962C8B-B14F-4D97-AF65-F5344CB8AC3E}">
        <p14:creationId xmlns:p14="http://schemas.microsoft.com/office/powerpoint/2010/main" val="320348002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7774" y="838201"/>
            <a:ext cx="9354026" cy="2834553"/>
          </a:xfrm>
        </p:spPr>
      </p:pic>
      <p:pic>
        <p:nvPicPr>
          <p:cNvPr id="5" name="Picture 7" descr="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4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935773"/>
            <a:ext cx="8229600" cy="3477875"/>
          </a:xfrm>
          <a:prstGeom prst="rect">
            <a:avLst/>
          </a:prstGeom>
          <a:noFill/>
        </p:spPr>
        <p:txBody>
          <a:bodyPr wrap="square" rtlCol="0">
            <a:spAutoFit/>
          </a:bodyPr>
          <a:lstStyle/>
          <a:p>
            <a:pPr marL="285750" indent="-285750">
              <a:buFontTx/>
              <a:buChar char="-"/>
            </a:pPr>
            <a:r>
              <a:rPr lang="en-US" sz="2000" dirty="0"/>
              <a:t>Nghệ thuật trung đại Việt Nam nổi bật với nghệ thuật kiến trúc và điêu khắc đình, chùa,… Các dòng tranh dân gian và nghệ thuật trang trí, thủ công mĩ nghệ cũng rất phát triển.</a:t>
            </a:r>
          </a:p>
          <a:p>
            <a:pPr marL="285750" indent="-285750">
              <a:buFontTx/>
              <a:buChar char="-"/>
            </a:pPr>
            <a:endParaRPr lang="en-US" sz="2000" dirty="0"/>
          </a:p>
          <a:p>
            <a:pPr marL="285750" indent="-285750">
              <a:buFontTx/>
              <a:buChar char="-"/>
            </a:pPr>
            <a:r>
              <a:rPr lang="en-US" sz="2000" dirty="0"/>
              <a:t>Nhiều công trình nghệ thuật thời kì trung đại ở Việt Nam vẫn còn được lưu giữ đến ngày nay. Một số ngôi chùa cổ có kiến trúc và phong cách điêu khắc gỗ độc đáo, thể hiện qua các bức chạm khắc rất đẹp và tinh xảo.</a:t>
            </a:r>
          </a:p>
          <a:p>
            <a:pPr marL="285750" indent="-285750">
              <a:buFontTx/>
              <a:buChar char="-"/>
            </a:pPr>
            <a:endParaRPr lang="en-US" sz="2000" dirty="0"/>
          </a:p>
          <a:p>
            <a:pPr marL="285750" indent="-285750">
              <a:buFontTx/>
              <a:buChar char="-"/>
            </a:pPr>
            <a:r>
              <a:rPr lang="en-US" sz="2000" dirty="0"/>
              <a:t> Sản phẩm trang trí có nhiều chất liệu, hình dáng, màu sắc, họa tiết đa dạng và được thiết kế phù hợp với mục đích, sở thích, hoàn cảnh sử dụng, ngoài ra chúng còn thể hiện nét đặc trung văn hóa của một số dân tộc.</a:t>
            </a:r>
          </a:p>
        </p:txBody>
      </p:sp>
      <p:sp>
        <p:nvSpPr>
          <p:cNvPr id="3" name="TextBox 2"/>
          <p:cNvSpPr txBox="1"/>
          <p:nvPr/>
        </p:nvSpPr>
        <p:spPr>
          <a:xfrm>
            <a:off x="5181600" y="304801"/>
            <a:ext cx="2819400" cy="461665"/>
          </a:xfrm>
          <a:prstGeom prst="rect">
            <a:avLst/>
          </a:prstGeom>
          <a:noFill/>
        </p:spPr>
        <p:txBody>
          <a:bodyPr wrap="square" rtlCol="0">
            <a:spAutoFit/>
          </a:bodyPr>
          <a:lstStyle/>
          <a:p>
            <a:r>
              <a:rPr lang="en-US" sz="2400" b="1" dirty="0">
                <a:solidFill>
                  <a:srgbClr val="FF0000"/>
                </a:solidFill>
              </a:rPr>
              <a:t>TỔNG KẾT</a:t>
            </a:r>
          </a:p>
        </p:txBody>
      </p:sp>
    </p:spTree>
    <p:extLst>
      <p:ext uri="{BB962C8B-B14F-4D97-AF65-F5344CB8AC3E}">
        <p14:creationId xmlns:p14="http://schemas.microsoft.com/office/powerpoint/2010/main" val="33999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2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657" y="200025"/>
            <a:ext cx="4183530" cy="2667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133600" y="3410510"/>
            <a:ext cx="4038600" cy="2761690"/>
          </a:xfrm>
          <a:prstGeom prst="rect">
            <a:avLst/>
          </a:prstGeom>
        </p:spPr>
      </p:pic>
      <p:pic>
        <p:nvPicPr>
          <p:cNvPr id="4"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4598" y="242889"/>
            <a:ext cx="2137603" cy="2716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an ngũ Hổ là ai? Ý nghĩa thờ ngũ Hổ trong đạo Mẫ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34290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2895600"/>
            <a:ext cx="3276600" cy="381000"/>
          </a:xfrm>
          <a:prstGeom prst="rect">
            <a:avLst/>
          </a:prstGeom>
          <a:noFill/>
        </p:spPr>
        <p:txBody>
          <a:bodyPr wrap="square" rtlCol="0">
            <a:spAutoFit/>
          </a:bodyPr>
          <a:lstStyle/>
          <a:p>
            <a:pPr algn="ctr"/>
            <a:r>
              <a:rPr lang="en-US" b="1" i="1" dirty="0">
                <a:solidFill>
                  <a:schemeClr val="accent2">
                    <a:lumMod val="75000"/>
                  </a:schemeClr>
                </a:solidFill>
              </a:rPr>
              <a:t>Đám cưới chuột – Đông Hồ</a:t>
            </a:r>
          </a:p>
        </p:txBody>
      </p:sp>
      <p:sp>
        <p:nvSpPr>
          <p:cNvPr id="7" name="TextBox 6"/>
          <p:cNvSpPr txBox="1"/>
          <p:nvPr/>
        </p:nvSpPr>
        <p:spPr>
          <a:xfrm>
            <a:off x="7239000" y="2895600"/>
            <a:ext cx="3276600" cy="381000"/>
          </a:xfrm>
          <a:prstGeom prst="rect">
            <a:avLst/>
          </a:prstGeom>
          <a:noFill/>
        </p:spPr>
        <p:txBody>
          <a:bodyPr wrap="square" rtlCol="0">
            <a:spAutoFit/>
          </a:bodyPr>
          <a:lstStyle/>
          <a:p>
            <a:pPr algn="ctr"/>
            <a:r>
              <a:rPr lang="en-US" b="1" i="1" dirty="0">
                <a:solidFill>
                  <a:schemeClr val="accent2">
                    <a:lumMod val="75000"/>
                  </a:schemeClr>
                </a:solidFill>
              </a:rPr>
              <a:t>Hứng dừa – Đông Hồ</a:t>
            </a:r>
          </a:p>
        </p:txBody>
      </p:sp>
      <p:sp>
        <p:nvSpPr>
          <p:cNvPr id="8" name="TextBox 7"/>
          <p:cNvSpPr txBox="1"/>
          <p:nvPr/>
        </p:nvSpPr>
        <p:spPr>
          <a:xfrm>
            <a:off x="2667000" y="6172200"/>
            <a:ext cx="3276600" cy="381000"/>
          </a:xfrm>
          <a:prstGeom prst="rect">
            <a:avLst/>
          </a:prstGeom>
          <a:noFill/>
        </p:spPr>
        <p:txBody>
          <a:bodyPr wrap="square" rtlCol="0">
            <a:spAutoFit/>
          </a:bodyPr>
          <a:lstStyle/>
          <a:p>
            <a:pPr algn="ctr"/>
            <a:r>
              <a:rPr lang="en-US" b="1" i="1" dirty="0">
                <a:solidFill>
                  <a:schemeClr val="accent2">
                    <a:lumMod val="75000"/>
                  </a:schemeClr>
                </a:solidFill>
              </a:rPr>
              <a:t>Lợn đàn – Đông Hồ</a:t>
            </a:r>
          </a:p>
        </p:txBody>
      </p:sp>
      <p:sp>
        <p:nvSpPr>
          <p:cNvPr id="9" name="TextBox 8"/>
          <p:cNvSpPr txBox="1"/>
          <p:nvPr/>
        </p:nvSpPr>
        <p:spPr>
          <a:xfrm>
            <a:off x="7391400" y="6248400"/>
            <a:ext cx="3276600" cy="381000"/>
          </a:xfrm>
          <a:prstGeom prst="rect">
            <a:avLst/>
          </a:prstGeom>
          <a:noFill/>
        </p:spPr>
        <p:txBody>
          <a:bodyPr wrap="square" rtlCol="0">
            <a:spAutoFit/>
          </a:bodyPr>
          <a:lstStyle/>
          <a:p>
            <a:pPr algn="ctr"/>
            <a:r>
              <a:rPr lang="en-US" b="1" i="1" dirty="0">
                <a:solidFill>
                  <a:schemeClr val="accent2">
                    <a:lumMod val="75000"/>
                  </a:schemeClr>
                </a:solidFill>
              </a:rPr>
              <a:t>Ngũ hổ - Hàng Trống</a:t>
            </a:r>
          </a:p>
        </p:txBody>
      </p:sp>
      <p:sp>
        <p:nvSpPr>
          <p:cNvPr id="10" name="TextBox 9"/>
          <p:cNvSpPr txBox="1"/>
          <p:nvPr/>
        </p:nvSpPr>
        <p:spPr>
          <a:xfrm>
            <a:off x="1600200" y="2438400"/>
            <a:ext cx="381000" cy="369332"/>
          </a:xfrm>
          <a:prstGeom prst="rect">
            <a:avLst/>
          </a:prstGeom>
          <a:noFill/>
        </p:spPr>
        <p:txBody>
          <a:bodyPr wrap="square" rtlCol="0">
            <a:spAutoFit/>
          </a:bodyPr>
          <a:lstStyle/>
          <a:p>
            <a:r>
              <a:rPr lang="en-US" b="1" dirty="0">
                <a:solidFill>
                  <a:srgbClr val="FF0000"/>
                </a:solidFill>
              </a:rPr>
              <a:t>1</a:t>
            </a:r>
          </a:p>
        </p:txBody>
      </p:sp>
      <p:sp>
        <p:nvSpPr>
          <p:cNvPr id="11" name="TextBox 10"/>
          <p:cNvSpPr txBox="1"/>
          <p:nvPr/>
        </p:nvSpPr>
        <p:spPr>
          <a:xfrm>
            <a:off x="7391400" y="2497694"/>
            <a:ext cx="381000" cy="369332"/>
          </a:xfrm>
          <a:prstGeom prst="rect">
            <a:avLst/>
          </a:prstGeom>
          <a:noFill/>
        </p:spPr>
        <p:txBody>
          <a:bodyPr wrap="square" rtlCol="0">
            <a:spAutoFit/>
          </a:bodyPr>
          <a:lstStyle/>
          <a:p>
            <a:r>
              <a:rPr lang="en-US" b="1" dirty="0" smtClean="0">
                <a:solidFill>
                  <a:srgbClr val="FF0000"/>
                </a:solidFill>
              </a:rPr>
              <a:t>2</a:t>
            </a:r>
            <a:endParaRPr lang="en-US" b="1" dirty="0">
              <a:solidFill>
                <a:srgbClr val="FF0000"/>
              </a:solidFill>
            </a:endParaRPr>
          </a:p>
        </p:txBody>
      </p:sp>
      <p:sp>
        <p:nvSpPr>
          <p:cNvPr id="12" name="TextBox 11"/>
          <p:cNvSpPr txBox="1"/>
          <p:nvPr/>
        </p:nvSpPr>
        <p:spPr>
          <a:xfrm>
            <a:off x="7391400" y="5904468"/>
            <a:ext cx="381000" cy="369332"/>
          </a:xfrm>
          <a:prstGeom prst="rect">
            <a:avLst/>
          </a:prstGeom>
          <a:noFill/>
        </p:spPr>
        <p:txBody>
          <a:bodyPr wrap="square" rtlCol="0">
            <a:spAutoFit/>
          </a:bodyPr>
          <a:lstStyle/>
          <a:p>
            <a:r>
              <a:rPr lang="en-US" b="1" dirty="0" smtClean="0">
                <a:solidFill>
                  <a:srgbClr val="FF0000"/>
                </a:solidFill>
              </a:rPr>
              <a:t>4</a:t>
            </a:r>
            <a:endParaRPr lang="en-US" b="1" dirty="0">
              <a:solidFill>
                <a:srgbClr val="FF0000"/>
              </a:solidFill>
            </a:endParaRPr>
          </a:p>
        </p:txBody>
      </p:sp>
      <p:sp>
        <p:nvSpPr>
          <p:cNvPr id="13" name="TextBox 12"/>
          <p:cNvSpPr txBox="1"/>
          <p:nvPr/>
        </p:nvSpPr>
        <p:spPr>
          <a:xfrm>
            <a:off x="1589809" y="5823772"/>
            <a:ext cx="381000" cy="369332"/>
          </a:xfrm>
          <a:prstGeom prst="rect">
            <a:avLst/>
          </a:prstGeom>
          <a:noFill/>
        </p:spPr>
        <p:txBody>
          <a:bodyPr wrap="square" rtlCol="0">
            <a:spAutoFit/>
          </a:bodyPr>
          <a:lstStyle/>
          <a:p>
            <a:r>
              <a:rPr lang="en-US" b="1" dirty="0" smtClean="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val="1484061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Y PC\Desktop\tranh-lang-sinh-bit-mat-n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04862" y="2245178"/>
            <a:ext cx="2624138" cy="21944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Y PC\Desktop\tranh-hang-trong-mua-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45178"/>
            <a:ext cx="3250390" cy="21944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MY PC\Desktop\tranh-than-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2245178"/>
            <a:ext cx="3191907" cy="2194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4861" y="4572000"/>
            <a:ext cx="2624139" cy="369332"/>
          </a:xfrm>
          <a:prstGeom prst="rect">
            <a:avLst/>
          </a:prstGeom>
          <a:noFill/>
        </p:spPr>
        <p:txBody>
          <a:bodyPr wrap="square" rtlCol="0">
            <a:spAutoFit/>
          </a:bodyPr>
          <a:lstStyle/>
          <a:p>
            <a:r>
              <a:rPr lang="en-US" b="1" dirty="0" err="1" smtClean="0"/>
              <a:t>Bịt</a:t>
            </a:r>
            <a:r>
              <a:rPr lang="en-US" b="1" dirty="0" smtClean="0"/>
              <a:t> </a:t>
            </a:r>
            <a:r>
              <a:rPr lang="en-US" b="1" dirty="0" err="1" smtClean="0"/>
              <a:t>mắt</a:t>
            </a:r>
            <a:r>
              <a:rPr lang="en-US" b="1" dirty="0" smtClean="0"/>
              <a:t> – </a:t>
            </a:r>
            <a:r>
              <a:rPr lang="en-US" b="1" dirty="0" err="1" smtClean="0"/>
              <a:t>tranh</a:t>
            </a:r>
            <a:r>
              <a:rPr lang="en-US" b="1" dirty="0" smtClean="0"/>
              <a:t> </a:t>
            </a:r>
            <a:r>
              <a:rPr lang="en-US" b="1" dirty="0" err="1" smtClean="0"/>
              <a:t>Làng</a:t>
            </a:r>
            <a:r>
              <a:rPr lang="en-US" b="1" dirty="0" smtClean="0"/>
              <a:t> </a:t>
            </a:r>
            <a:r>
              <a:rPr lang="en-US" b="1" dirty="0" err="1" smtClean="0"/>
              <a:t>Sình</a:t>
            </a:r>
            <a:endParaRPr lang="en-US" b="1" dirty="0"/>
          </a:p>
        </p:txBody>
      </p:sp>
      <p:sp>
        <p:nvSpPr>
          <p:cNvPr id="3" name="TextBox 2"/>
          <p:cNvSpPr txBox="1"/>
          <p:nvPr/>
        </p:nvSpPr>
        <p:spPr>
          <a:xfrm>
            <a:off x="4267200" y="4572000"/>
            <a:ext cx="3250390" cy="369332"/>
          </a:xfrm>
          <a:prstGeom prst="rect">
            <a:avLst/>
          </a:prstGeom>
          <a:noFill/>
        </p:spPr>
        <p:txBody>
          <a:bodyPr wrap="square" rtlCol="0">
            <a:spAutoFit/>
          </a:bodyPr>
          <a:lstStyle/>
          <a:p>
            <a:pPr algn="ctr"/>
            <a:r>
              <a:rPr lang="en-US" b="1" dirty="0" err="1" smtClean="0"/>
              <a:t>Múa</a:t>
            </a:r>
            <a:r>
              <a:rPr lang="en-US" b="1" dirty="0" smtClean="0"/>
              <a:t> </a:t>
            </a:r>
            <a:r>
              <a:rPr lang="en-US" b="1" dirty="0" err="1" smtClean="0"/>
              <a:t>Lân</a:t>
            </a:r>
            <a:r>
              <a:rPr lang="en-US" b="1" dirty="0" smtClean="0"/>
              <a:t> – </a:t>
            </a:r>
            <a:r>
              <a:rPr lang="en-US" b="1" dirty="0" err="1" smtClean="0"/>
              <a:t>Tranh</a:t>
            </a:r>
            <a:r>
              <a:rPr lang="en-US" b="1" dirty="0" smtClean="0"/>
              <a:t> </a:t>
            </a:r>
            <a:r>
              <a:rPr lang="en-US" b="1" dirty="0" err="1" smtClean="0"/>
              <a:t>Hàng</a:t>
            </a:r>
            <a:r>
              <a:rPr lang="en-US" b="1" dirty="0" smtClean="0"/>
              <a:t> </a:t>
            </a:r>
            <a:r>
              <a:rPr lang="en-US" b="1" dirty="0" err="1" smtClean="0"/>
              <a:t>Trống</a:t>
            </a:r>
            <a:endParaRPr lang="en-US" b="1" dirty="0"/>
          </a:p>
        </p:txBody>
      </p:sp>
      <p:sp>
        <p:nvSpPr>
          <p:cNvPr id="4" name="TextBox 3"/>
          <p:cNvSpPr txBox="1"/>
          <p:nvPr/>
        </p:nvSpPr>
        <p:spPr>
          <a:xfrm>
            <a:off x="8153400" y="4572000"/>
            <a:ext cx="3191907" cy="369332"/>
          </a:xfrm>
          <a:prstGeom prst="rect">
            <a:avLst/>
          </a:prstGeom>
          <a:noFill/>
        </p:spPr>
        <p:txBody>
          <a:bodyPr wrap="square" rtlCol="0">
            <a:spAutoFit/>
          </a:bodyPr>
          <a:lstStyle/>
          <a:p>
            <a:pPr algn="ctr"/>
            <a:r>
              <a:rPr lang="en-US" b="1" dirty="0" err="1" smtClean="0"/>
              <a:t>Thần</a:t>
            </a:r>
            <a:r>
              <a:rPr lang="en-US" b="1" dirty="0" smtClean="0"/>
              <a:t> </a:t>
            </a:r>
            <a:r>
              <a:rPr lang="en-US" b="1" dirty="0" err="1" smtClean="0"/>
              <a:t>Kê</a:t>
            </a:r>
            <a:r>
              <a:rPr lang="en-US" b="1" dirty="0" smtClean="0"/>
              <a:t> – </a:t>
            </a:r>
            <a:r>
              <a:rPr lang="en-US" b="1" dirty="0" err="1" smtClean="0"/>
              <a:t>tranh</a:t>
            </a:r>
            <a:r>
              <a:rPr lang="en-US" b="1" dirty="0" smtClean="0"/>
              <a:t> Kim </a:t>
            </a:r>
            <a:r>
              <a:rPr lang="en-US" b="1" dirty="0" err="1" smtClean="0"/>
              <a:t>Hoàng</a:t>
            </a:r>
            <a:endParaRPr lang="en-US" b="1" dirty="0"/>
          </a:p>
        </p:txBody>
      </p:sp>
    </p:spTree>
    <p:extLst>
      <p:ext uri="{BB962C8B-B14F-4D97-AF65-F5344CB8AC3E}">
        <p14:creationId xmlns:p14="http://schemas.microsoft.com/office/powerpoint/2010/main" val="2989558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76200"/>
            <a:ext cx="8839200" cy="4004608"/>
          </a:xfrm>
          <a:prstGeom prst="rect">
            <a:avLst/>
          </a:prstGeom>
          <a:noFill/>
        </p:spPr>
      </p:pic>
      <p:sp>
        <p:nvSpPr>
          <p:cNvPr id="3" name="Title 1"/>
          <p:cNvSpPr txBox="1">
            <a:spLocks/>
          </p:cNvSpPr>
          <p:nvPr/>
        </p:nvSpPr>
        <p:spPr>
          <a:xfrm>
            <a:off x="545198" y="35868"/>
            <a:ext cx="1676400" cy="838200"/>
          </a:xfrm>
          <a:prstGeom prst="rect">
            <a:avLst/>
          </a:prstGeom>
        </p:spPr>
        <p:txBody>
          <a:bodyPr>
            <a:normAutofit/>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p>
        </p:txBody>
      </p:sp>
      <p:sp>
        <p:nvSpPr>
          <p:cNvPr id="5" name="Rectangle 4"/>
          <p:cNvSpPr/>
          <p:nvPr/>
        </p:nvSpPr>
        <p:spPr>
          <a:xfrm>
            <a:off x="1241556" y="762000"/>
            <a:ext cx="1003146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rPr>
              <a:t>Bài 7 – Tìm hiểu nghệ thuật tạo hình trung đại Việt Nam</a:t>
            </a:r>
          </a:p>
        </p:txBody>
      </p:sp>
      <p:grpSp>
        <p:nvGrpSpPr>
          <p:cNvPr id="6" name="Group 5"/>
          <p:cNvGrpSpPr/>
          <p:nvPr/>
        </p:nvGrpSpPr>
        <p:grpSpPr>
          <a:xfrm>
            <a:off x="533400" y="1447800"/>
            <a:ext cx="5638800" cy="461665"/>
            <a:chOff x="304800" y="1600200"/>
            <a:chExt cx="5638800" cy="461665"/>
          </a:xfrm>
        </p:grpSpPr>
        <p:sp>
          <p:nvSpPr>
            <p:cNvPr id="7" name="Oval 6"/>
            <p:cNvSpPr/>
            <p:nvPr/>
          </p:nvSpPr>
          <p:spPr>
            <a:xfrm>
              <a:off x="304800" y="1600200"/>
              <a:ext cx="381000" cy="381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TextBox 7"/>
            <p:cNvSpPr txBox="1"/>
            <p:nvPr/>
          </p:nvSpPr>
          <p:spPr>
            <a:xfrm>
              <a:off x="762000" y="1600200"/>
              <a:ext cx="5181600" cy="461665"/>
            </a:xfrm>
            <a:prstGeom prst="rect">
              <a:avLst/>
            </a:prstGeom>
            <a:noFill/>
          </p:spPr>
          <p:txBody>
            <a:bodyPr wrap="square" rtlCol="0">
              <a:spAutoFit/>
            </a:bodyPr>
            <a:lstStyle/>
            <a:p>
              <a:r>
                <a:rPr lang="en-US" sz="2400" b="1" dirty="0">
                  <a:solidFill>
                    <a:schemeClr val="bg2">
                      <a:lumMod val="50000"/>
                    </a:schemeClr>
                  </a:solidFill>
                </a:rPr>
                <a:t>Khám phá</a:t>
              </a:r>
            </a:p>
          </p:txBody>
        </p:sp>
      </p:grpSp>
      <p:sp>
        <p:nvSpPr>
          <p:cNvPr id="10" name="Rectangle 9"/>
          <p:cNvSpPr/>
          <p:nvPr/>
        </p:nvSpPr>
        <p:spPr>
          <a:xfrm>
            <a:off x="990600" y="2057400"/>
            <a:ext cx="3352800" cy="1015663"/>
          </a:xfrm>
          <a:prstGeom prst="rect">
            <a:avLst/>
          </a:prstGeom>
        </p:spPr>
        <p:txBody>
          <a:bodyPr wrap="square">
            <a:spAutoFit/>
          </a:bodyPr>
          <a:lstStyle/>
          <a:p>
            <a:r>
              <a:rPr lang="en-US" sz="2000" dirty="0">
                <a:cs typeface="Calibri" pitchFamily="34" charset="0"/>
              </a:rPr>
              <a:t>Quan sát hình ảnh và thảo luận về nghệ thuật thời kì Trung đại Việt Nam về:</a:t>
            </a:r>
            <a:endParaRPr lang="vi-VN" sz="2000" dirty="0">
              <a:cs typeface="Calibri" pitchFamily="34" charset="0"/>
            </a:endParaRPr>
          </a:p>
        </p:txBody>
      </p:sp>
      <p:sp>
        <p:nvSpPr>
          <p:cNvPr id="12" name="TextBox 11"/>
          <p:cNvSpPr txBox="1"/>
          <p:nvPr/>
        </p:nvSpPr>
        <p:spPr>
          <a:xfrm>
            <a:off x="685800" y="3276600"/>
            <a:ext cx="3886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rPr>
              <a:t>Hình ảnh đầu đao cong trong bức ảnh chùa Một Cột</a:t>
            </a:r>
          </a:p>
          <a:p>
            <a:pPr marL="285750" indent="-285750">
              <a:buFont typeface="Arial" panose="020B0604020202020204" pitchFamily="34" charset="0"/>
              <a:buChar char="•"/>
            </a:pPr>
            <a:r>
              <a:rPr lang="en-US" sz="2000" dirty="0">
                <a:solidFill>
                  <a:schemeClr val="accent6">
                    <a:lumMod val="75000"/>
                  </a:schemeClr>
                </a:solidFill>
              </a:rPr>
              <a:t>Hình dáng, họa tiết, màu sắc trang trí trên sản phẩm.</a:t>
            </a:r>
          </a:p>
          <a:p>
            <a:pPr marL="285750" indent="-285750">
              <a:buFont typeface="Arial" panose="020B0604020202020204" pitchFamily="34" charset="0"/>
              <a:buChar char="•"/>
            </a:pPr>
            <a:r>
              <a:rPr lang="en-US" sz="2000" dirty="0">
                <a:solidFill>
                  <a:srgbClr val="7030A0"/>
                </a:solidFill>
              </a:rPr>
              <a:t>Cách tạo hình của nghệ thuật điêu khắc thời kì trung đại.</a:t>
            </a:r>
          </a:p>
        </p:txBody>
      </p:sp>
      <p:grpSp>
        <p:nvGrpSpPr>
          <p:cNvPr id="13" name="Group 12"/>
          <p:cNvGrpSpPr/>
          <p:nvPr/>
        </p:nvGrpSpPr>
        <p:grpSpPr>
          <a:xfrm>
            <a:off x="4572000" y="1563840"/>
            <a:ext cx="3733800" cy="2120264"/>
            <a:chOff x="697328" y="1586345"/>
            <a:chExt cx="11048999" cy="4703501"/>
          </a:xfrm>
        </p:grpSpPr>
        <p:pic>
          <p:nvPicPr>
            <p:cNvPr id="14" name="Picture 2" descr="C:\Users\MY PC\Desktop\Chua1c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328" y="1586345"/>
              <a:ext cx="65151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MY PC\Desktop\dau dao chua 1c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329" y="1654375"/>
              <a:ext cx="4190998" cy="22941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MY PC\Desktop\rong chau mat nguy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948545"/>
              <a:ext cx="4126327" cy="23413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534400" y="1483895"/>
            <a:ext cx="3200400" cy="1792705"/>
            <a:chOff x="8534400" y="1483895"/>
            <a:chExt cx="3200400" cy="1792705"/>
          </a:xfrm>
        </p:grpSpPr>
        <p:pic>
          <p:nvPicPr>
            <p:cNvPr id="2050" name="Picture 2" descr="C:\Users\MY PC\Desktop\khan-choang-khan-quang-tho-cam-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1563841"/>
              <a:ext cx="1828800" cy="17127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Y PC\Desktop\Chan-den-hoa-lam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36490" y="1483895"/>
              <a:ext cx="1398310" cy="17927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4648200" y="3657600"/>
            <a:ext cx="6532361" cy="2945296"/>
            <a:chOff x="4648200" y="3657600"/>
            <a:chExt cx="6532361" cy="2945296"/>
          </a:xfrm>
        </p:grpSpPr>
        <p:pic>
          <p:nvPicPr>
            <p:cNvPr id="2052" name="Picture 4" descr="C:\Users\MY PC\Desktop\tuong Shiv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657600"/>
              <a:ext cx="2116931" cy="294529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Y PC\Desktop\mang khac go (2).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4336" y="4325004"/>
              <a:ext cx="4086225" cy="17811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75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742890"/>
            <a:ext cx="7768651" cy="400110"/>
          </a:xfrm>
          <a:prstGeom prst="rect">
            <a:avLst/>
          </a:prstGeom>
        </p:spPr>
        <p:txBody>
          <a:bodyPr wrap="square">
            <a:spAutoFit/>
          </a:bodyPr>
          <a:lstStyle/>
          <a:p>
            <a:pPr>
              <a:buFont typeface="Arial" panose="020B0604020202020204" pitchFamily="34" charset="0"/>
              <a:buChar char="•"/>
            </a:pPr>
            <a:r>
              <a:rPr lang="en-US" sz="2000" dirty="0">
                <a:solidFill>
                  <a:srgbClr val="333333"/>
                </a:solidFill>
                <a:latin typeface="Roboto" panose="02000000000000000000" pitchFamily="2" charset="0"/>
              </a:rPr>
              <a:t> </a:t>
            </a:r>
            <a:r>
              <a:rPr lang="vi-VN" sz="2000" dirty="0">
                <a:solidFill>
                  <a:srgbClr val="333333"/>
                </a:solidFill>
                <a:latin typeface="Roboto" panose="02000000000000000000" pitchFamily="2" charset="0"/>
              </a:rPr>
              <a:t>Bốn đầu đao cong của chùa Một Cột được đắp hình đầu rồng</a:t>
            </a:r>
            <a:r>
              <a:rPr lang="vi-VN" sz="2000" dirty="0" smtClean="0">
                <a:solidFill>
                  <a:srgbClr val="333333"/>
                </a:solidFill>
                <a:latin typeface="Roboto" panose="02000000000000000000" pitchFamily="2" charset="0"/>
              </a:rPr>
              <a:t>.</a:t>
            </a:r>
            <a:r>
              <a:rPr lang="en-US" sz="2000" dirty="0" smtClean="0">
                <a:solidFill>
                  <a:srgbClr val="333333"/>
                </a:solidFill>
                <a:latin typeface="Roboto" panose="02000000000000000000" pitchFamily="2" charset="0"/>
              </a:rPr>
              <a:t> </a:t>
            </a:r>
            <a:endParaRPr lang="vi-VN" sz="2000" dirty="0">
              <a:solidFill>
                <a:srgbClr val="333333"/>
              </a:solidFill>
              <a:latin typeface="Roboto" panose="02000000000000000000" pitchFamily="2"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pic>
        <p:nvPicPr>
          <p:cNvPr id="3074" name="Picture 2" descr="C:\Users\MY PC\Desktop\dau dao chua 1c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47800"/>
            <a:ext cx="6313185" cy="387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67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03973"/>
            <a:ext cx="5791200" cy="5940088"/>
          </a:xfrm>
          <a:prstGeom prst="rect">
            <a:avLst/>
          </a:prstGeom>
        </p:spPr>
        <p:txBody>
          <a:bodyPr wrap="square">
            <a:spAutoFit/>
          </a:bodyPr>
          <a:lstStyle/>
          <a:p>
            <a:pPr marL="60325"/>
            <a:r>
              <a:rPr lang="vi-VN" sz="2000" dirty="0">
                <a:solidFill>
                  <a:srgbClr val="333333"/>
                </a:solidFill>
                <a:latin typeface="Roboto" panose="02000000000000000000" pitchFamily="2" charset="0"/>
              </a:rPr>
              <a:t>Hình dáng, họa tiết, màu sắc trang trí trên sản </a:t>
            </a:r>
            <a:r>
              <a:rPr lang="vi-VN" sz="2000" dirty="0" smtClean="0">
                <a:solidFill>
                  <a:srgbClr val="333333"/>
                </a:solidFill>
                <a:latin typeface="Roboto" panose="02000000000000000000" pitchFamily="2" charset="0"/>
              </a:rPr>
              <a:t>phẩm</a:t>
            </a:r>
            <a:r>
              <a:rPr lang="en-US" sz="2000" dirty="0" smtClean="0">
                <a:solidFill>
                  <a:srgbClr val="333333"/>
                </a:solidFill>
                <a:latin typeface="Roboto" panose="02000000000000000000" pitchFamily="2" charset="0"/>
              </a:rPr>
              <a:t>:</a:t>
            </a:r>
          </a:p>
          <a:p>
            <a:pPr marL="60325"/>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Khăn thổ cẩm: màu sắc sặc </a:t>
            </a:r>
            <a:r>
              <a:rPr lang="vi-VN" sz="2000" dirty="0" smtClean="0">
                <a:solidFill>
                  <a:srgbClr val="333333"/>
                </a:solidFill>
                <a:latin typeface="Roboto" panose="02000000000000000000" pitchFamily="2" charset="0"/>
              </a:rPr>
              <a:t>sỡ</a:t>
            </a:r>
            <a:r>
              <a:rPr lang="en-US" sz="2000" dirty="0" smtClean="0">
                <a:solidFill>
                  <a:srgbClr val="333333"/>
                </a:solidFill>
                <a:latin typeface="Roboto" panose="02000000000000000000" pitchFamily="2" charset="0"/>
              </a:rPr>
              <a:t> </a:t>
            </a:r>
            <a:r>
              <a:rPr lang="en-US" sz="2000" dirty="0" err="1" smtClean="0">
                <a:solidFill>
                  <a:srgbClr val="333333"/>
                </a:solidFill>
                <a:latin typeface="Roboto" panose="02000000000000000000" pitchFamily="2" charset="0"/>
              </a:rPr>
              <a:t>với</a:t>
            </a:r>
            <a:r>
              <a:rPr lang="en-US" sz="2000" dirty="0" smtClean="0">
                <a:solidFill>
                  <a:srgbClr val="333333"/>
                </a:solidFill>
                <a:latin typeface="Roboto" panose="02000000000000000000" pitchFamily="2" charset="0"/>
              </a:rPr>
              <a:t> </a:t>
            </a:r>
            <a:r>
              <a:rPr lang="en-US" sz="2000" dirty="0" err="1" smtClean="0">
                <a:solidFill>
                  <a:srgbClr val="333333"/>
                </a:solidFill>
                <a:latin typeface="Roboto" panose="02000000000000000000" pitchFamily="2" charset="0"/>
              </a:rPr>
              <a:t>các</a:t>
            </a:r>
            <a:r>
              <a:rPr lang="en-US" sz="2000" dirty="0" smtClean="0">
                <a:solidFill>
                  <a:srgbClr val="333333"/>
                </a:solidFill>
                <a:latin typeface="Roboto" panose="02000000000000000000" pitchFamily="2" charset="0"/>
              </a:rPr>
              <a:t> </a:t>
            </a:r>
            <a:r>
              <a:rPr lang="vi-VN" sz="2000" dirty="0" smtClean="0">
                <a:solidFill>
                  <a:srgbClr val="333333"/>
                </a:solidFill>
                <a:latin typeface="Roboto" panose="02000000000000000000" pitchFamily="2" charset="0"/>
              </a:rPr>
              <a:t>họa </a:t>
            </a:r>
            <a:r>
              <a:rPr lang="vi-VN" sz="2000" dirty="0">
                <a:solidFill>
                  <a:srgbClr val="333333"/>
                </a:solidFill>
                <a:latin typeface="Roboto" panose="02000000000000000000" pitchFamily="2" charset="0"/>
              </a:rPr>
              <a:t>tiết </a:t>
            </a:r>
            <a:r>
              <a:rPr lang="en-US" sz="2000" dirty="0" err="1" smtClean="0">
                <a:solidFill>
                  <a:srgbClr val="333333"/>
                </a:solidFill>
                <a:latin typeface="Roboto" panose="02000000000000000000" pitchFamily="2" charset="0"/>
              </a:rPr>
              <a:t>hình</a:t>
            </a:r>
            <a:r>
              <a:rPr lang="en-US" sz="2000" dirty="0" smtClean="0">
                <a:solidFill>
                  <a:srgbClr val="333333"/>
                </a:solidFill>
                <a:latin typeface="Roboto" panose="02000000000000000000" pitchFamily="2" charset="0"/>
              </a:rPr>
              <a:t> </a:t>
            </a:r>
            <a:r>
              <a:rPr lang="vi-VN" sz="2000" dirty="0" smtClean="0">
                <a:solidFill>
                  <a:srgbClr val="333333"/>
                </a:solidFill>
                <a:latin typeface="Roboto" panose="02000000000000000000" pitchFamily="2" charset="0"/>
              </a:rPr>
              <a:t>kỉ </a:t>
            </a:r>
            <a:r>
              <a:rPr lang="vi-VN" sz="2000" dirty="0">
                <a:solidFill>
                  <a:srgbClr val="333333"/>
                </a:solidFill>
                <a:latin typeface="Roboto" panose="02000000000000000000" pitchFamily="2" charset="0"/>
              </a:rPr>
              <a:t>hà.</a:t>
            </a:r>
            <a:endParaRPr lang="en-US"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Chân đèn gốm hoa lam: sử dụng họa tiết rồng - biểu tượng của sức mạnh và quyền uy.</a:t>
            </a:r>
          </a:p>
          <a:p>
            <a:pPr marL="60325"/>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Phù </a:t>
            </a:r>
            <a:r>
              <a:rPr lang="vi-VN" sz="2000" dirty="0" smtClean="0">
                <a:solidFill>
                  <a:srgbClr val="333333"/>
                </a:solidFill>
                <a:latin typeface="Roboto" panose="02000000000000000000" pitchFamily="2" charset="0"/>
              </a:rPr>
              <a:t>đi</a:t>
            </a:r>
            <a:r>
              <a:rPr lang="en-US" sz="2000" dirty="0">
                <a:solidFill>
                  <a:srgbClr val="333333"/>
                </a:solidFill>
                <a:latin typeface="Roboto" panose="02000000000000000000" pitchFamily="2" charset="0"/>
              </a:rPr>
              <a:t>ê</a:t>
            </a:r>
            <a:r>
              <a:rPr lang="vi-VN" sz="2000" dirty="0" smtClean="0">
                <a:solidFill>
                  <a:srgbClr val="333333"/>
                </a:solidFill>
                <a:latin typeface="Roboto" panose="02000000000000000000" pitchFamily="2" charset="0"/>
              </a:rPr>
              <a:t>u </a:t>
            </a:r>
            <a:r>
              <a:rPr lang="vi-VN" sz="2000" dirty="0">
                <a:solidFill>
                  <a:srgbClr val="333333"/>
                </a:solidFill>
                <a:latin typeface="Roboto" panose="02000000000000000000" pitchFamily="2" charset="0"/>
              </a:rPr>
              <a:t>Shiva múa và một mảng chạm khắc gỗ ở đình Đông Viên: là những bức chạm khắc tinh xảo, </a:t>
            </a:r>
            <a:r>
              <a:rPr lang="en-US" sz="2000" dirty="0" err="1" smtClean="0">
                <a:solidFill>
                  <a:srgbClr val="333333"/>
                </a:solidFill>
                <a:latin typeface="Roboto" panose="02000000000000000000" pitchFamily="2" charset="0"/>
              </a:rPr>
              <a:t>lấy</a:t>
            </a:r>
            <a:r>
              <a:rPr lang="en-US" sz="2000" dirty="0" smtClean="0">
                <a:solidFill>
                  <a:srgbClr val="333333"/>
                </a:solidFill>
                <a:latin typeface="Roboto" panose="02000000000000000000" pitchFamily="2" charset="0"/>
              </a:rPr>
              <a:t> </a:t>
            </a:r>
            <a:r>
              <a:rPr lang="vi-VN" sz="2000" dirty="0" smtClean="0">
                <a:solidFill>
                  <a:srgbClr val="333333"/>
                </a:solidFill>
                <a:latin typeface="Roboto" panose="02000000000000000000" pitchFamily="2" charset="0"/>
              </a:rPr>
              <a:t>hình </a:t>
            </a:r>
            <a:r>
              <a:rPr lang="vi-VN" sz="2000" dirty="0">
                <a:solidFill>
                  <a:srgbClr val="333333"/>
                </a:solidFill>
                <a:latin typeface="Roboto" panose="02000000000000000000" pitchFamily="2" charset="0"/>
              </a:rPr>
              <a:t>ảnh con người là trung tâm</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Chùa Một Cột: là kiến trúc đình chùa có phong cách điêu khắc gỗ độc đáo. Chùa </a:t>
            </a:r>
            <a:r>
              <a:rPr lang="en-US" sz="2000" dirty="0" err="1" smtClean="0">
                <a:solidFill>
                  <a:srgbClr val="333333"/>
                </a:solidFill>
                <a:latin typeface="Roboto" panose="02000000000000000000" pitchFamily="2" charset="0"/>
              </a:rPr>
              <a:t>có</a:t>
            </a:r>
            <a:r>
              <a:rPr lang="en-US" sz="2000" dirty="0" smtClean="0">
                <a:solidFill>
                  <a:srgbClr val="333333"/>
                </a:solidFill>
                <a:latin typeface="Roboto" panose="02000000000000000000" pitchFamily="2" charset="0"/>
              </a:rPr>
              <a:t> </a:t>
            </a:r>
            <a:r>
              <a:rPr lang="en-US" sz="2000" dirty="0" err="1" smtClean="0">
                <a:solidFill>
                  <a:srgbClr val="333333"/>
                </a:solidFill>
                <a:latin typeface="Roboto" panose="02000000000000000000" pitchFamily="2" charset="0"/>
              </a:rPr>
              <a:t>dạng</a:t>
            </a:r>
            <a:r>
              <a:rPr lang="en-US" sz="2000" dirty="0" smtClean="0">
                <a:solidFill>
                  <a:srgbClr val="333333"/>
                </a:solidFill>
                <a:latin typeface="Roboto" panose="02000000000000000000" pitchFamily="2" charset="0"/>
              </a:rPr>
              <a:t> </a:t>
            </a:r>
            <a:r>
              <a:rPr lang="vi-VN" sz="2000" dirty="0" smtClean="0">
                <a:solidFill>
                  <a:srgbClr val="333333"/>
                </a:solidFill>
                <a:latin typeface="Roboto" panose="02000000000000000000" pitchFamily="2" charset="0"/>
              </a:rPr>
              <a:t>hình </a:t>
            </a:r>
            <a:r>
              <a:rPr lang="vi-VN" sz="2000" dirty="0">
                <a:solidFill>
                  <a:srgbClr val="333333"/>
                </a:solidFill>
                <a:latin typeface="Roboto" panose="02000000000000000000" pitchFamily="2" charset="0"/>
              </a:rPr>
              <a:t>vuông làm bằng gỗ, lợp ngói ta. Nóc chùa có mặt nguyệt bốc lửa, </a:t>
            </a:r>
            <a:r>
              <a:rPr lang="en-US" sz="2000" dirty="0" err="1" smtClean="0">
                <a:solidFill>
                  <a:srgbClr val="333333"/>
                </a:solidFill>
                <a:latin typeface="Roboto" panose="02000000000000000000" pitchFamily="2" charset="0"/>
              </a:rPr>
              <a:t>đầ</a:t>
            </a:r>
            <a:r>
              <a:rPr lang="vi-VN" sz="2000" dirty="0" smtClean="0">
                <a:solidFill>
                  <a:srgbClr val="333333"/>
                </a:solidFill>
                <a:latin typeface="Roboto" panose="02000000000000000000" pitchFamily="2" charset="0"/>
              </a:rPr>
              <a:t>u </a:t>
            </a:r>
            <a:r>
              <a:rPr lang="vi-VN" sz="2000" dirty="0">
                <a:solidFill>
                  <a:srgbClr val="333333"/>
                </a:solidFill>
                <a:latin typeface="Roboto" panose="02000000000000000000" pitchFamily="2" charset="0"/>
              </a:rPr>
              <a:t>rồng chầu mặt nguyệt. Chùa được xây giữa hồ nước, kiến trúc có hình tượng bông sen</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p:txBody>
      </p:sp>
      <p:pic>
        <p:nvPicPr>
          <p:cNvPr id="6" name="Picture 2" descr="C:\Users\MY PC\Desktop\Chua1c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343400"/>
            <a:ext cx="2201655" cy="2060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MY PC\Desktop\dau dao chua 1c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0732" y="4374067"/>
            <a:ext cx="1416268" cy="1034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MY PC\Desktop\rong chau mat nguy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2586" y="5408242"/>
            <a:ext cx="1394414" cy="1055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Y PC\Desktop\khan-choang-khan-quang-tho-cam-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537146"/>
            <a:ext cx="1828800" cy="17127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MY PC\Desktop\Chan-den-hoa-lam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4890" y="381000"/>
            <a:ext cx="1779310" cy="2281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MY PC\Desktop\tuong Shiv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275" y="2249904"/>
            <a:ext cx="1653761" cy="1994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MY PC\Desktop\mang khac go (2).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213" y="2701750"/>
            <a:ext cx="3192187" cy="120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986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28800" y="615293"/>
            <a:ext cx="525175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a:p>
            <a:pPr>
              <a:buFontTx/>
              <a:buChar char="•"/>
            </a:pPr>
            <a:r>
              <a:rPr lang="en-US" altLang="en-US" dirty="0">
                <a:solidFill>
                  <a:srgbClr val="333333"/>
                </a:solidFill>
                <a:latin typeface="Roboto" panose="02000000000000000000" pitchFamily="2" charset="0"/>
              </a:rPr>
              <a:t>Nội dung, hình ảnh, bố cục của tranh.</a:t>
            </a:r>
          </a:p>
          <a:p>
            <a:pPr>
              <a:buFontTx/>
              <a:buChar char="•"/>
            </a:pPr>
            <a:r>
              <a:rPr lang="en-US" altLang="en-US" dirty="0">
                <a:solidFill>
                  <a:srgbClr val="333333"/>
                </a:solidFill>
                <a:latin typeface="Roboto" panose="02000000000000000000" pitchFamily="2" charset="0"/>
              </a:rPr>
              <a:t>Màu sắc và đường nét được thể hiện trong tranh.</a:t>
            </a:r>
          </a:p>
          <a:p>
            <a:r>
              <a:rPr lang="en-US" altLang="en-US" sz="1300" dirty="0">
                <a:solidFill>
                  <a:srgbClr val="333333"/>
                </a:solidFill>
                <a:latin typeface="Roboto" panose="02000000000000000000" pitchFamily="2" charset="0"/>
              </a:rPr>
              <a:t>  </a:t>
            </a:r>
            <a:endParaRPr lang="en-US" altLang="en-US" sz="17900" dirty="0">
              <a:solidFill>
                <a:srgbClr val="333333"/>
              </a:solidFill>
              <a:latin typeface="Roboto" panose="02000000000000000000" pitchFamily="2" charset="0"/>
            </a:endParaRPr>
          </a:p>
        </p:txBody>
      </p:sp>
      <p:pic>
        <p:nvPicPr>
          <p:cNvPr id="3"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92511"/>
            <a:ext cx="6239327" cy="3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47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6534" y="675620"/>
            <a:ext cx="12218534" cy="7003267"/>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58057"/>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D:\HĐTNHN\tập huấn\images (8).jpg"/>
          <p:cNvPicPr>
            <a:picLocks noChangeAspect="1" noChangeArrowheads="1"/>
          </p:cNvPicPr>
          <p:nvPr/>
        </p:nvPicPr>
        <p:blipFill>
          <a:blip r:embed="rId4"/>
          <a:srcRect l="8333"/>
          <a:stretch>
            <a:fillRect/>
          </a:stretch>
        </p:blipFill>
        <p:spPr bwMode="auto">
          <a:xfrm>
            <a:off x="-76200" y="5658993"/>
            <a:ext cx="2667000" cy="1813287"/>
          </a:xfrm>
          <a:prstGeom prst="rect">
            <a:avLst/>
          </a:prstGeom>
          <a:noFill/>
        </p:spPr>
      </p:pic>
      <p:sp>
        <p:nvSpPr>
          <p:cNvPr id="16" name="TextBox 15"/>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p>
        </p:txBody>
      </p:sp>
      <p:sp>
        <p:nvSpPr>
          <p:cNvPr id="4" name="TextBox 3"/>
          <p:cNvSpPr txBox="1"/>
          <p:nvPr/>
        </p:nvSpPr>
        <p:spPr>
          <a:xfrm>
            <a:off x="3276600" y="1360518"/>
            <a:ext cx="6248400" cy="830997"/>
          </a:xfrm>
          <a:prstGeom prst="rect">
            <a:avLst/>
          </a:prstGeom>
          <a:noFill/>
        </p:spPr>
        <p:txBody>
          <a:bodyPr wrap="square" rtlCol="0">
            <a:spAutoFit/>
          </a:bodyPr>
          <a:lstStyle/>
          <a:p>
            <a:r>
              <a:rPr lang="en-US" sz="4800" b="1" dirty="0">
                <a:solidFill>
                  <a:srgbClr val="FF0000"/>
                </a:solidFill>
              </a:rPr>
              <a:t>Nghệ thuật kiến trúc:</a:t>
            </a:r>
          </a:p>
        </p:txBody>
      </p:sp>
      <p:sp>
        <p:nvSpPr>
          <p:cNvPr id="5" name="TextBox 4"/>
          <p:cNvSpPr txBox="1"/>
          <p:nvPr/>
        </p:nvSpPr>
        <p:spPr>
          <a:xfrm>
            <a:off x="1067990" y="4981546"/>
            <a:ext cx="2437210" cy="338554"/>
          </a:xfrm>
          <a:prstGeom prst="rect">
            <a:avLst/>
          </a:prstGeom>
          <a:noFill/>
        </p:spPr>
        <p:txBody>
          <a:bodyPr wrap="square" rtlCol="0">
            <a:spAutoFit/>
          </a:bodyPr>
          <a:lstStyle/>
          <a:p>
            <a:r>
              <a:rPr lang="en-US" sz="1600" b="1" dirty="0">
                <a:solidFill>
                  <a:schemeClr val="tx2"/>
                </a:solidFill>
              </a:rPr>
              <a:t>Chùa Bút Tháp – Bắc Ninh</a:t>
            </a:r>
          </a:p>
        </p:txBody>
      </p:sp>
      <p:pic>
        <p:nvPicPr>
          <p:cNvPr id="2052" name="Picture 4" descr="Thuyết minh về chùa Tây Phương (4 mẫu) - Những bài văn mẫu lớp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647" y="3075788"/>
            <a:ext cx="3520554" cy="1845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0999" y="4953000"/>
            <a:ext cx="3657601" cy="338554"/>
          </a:xfrm>
          <a:prstGeom prst="rect">
            <a:avLst/>
          </a:prstGeom>
          <a:noFill/>
        </p:spPr>
        <p:txBody>
          <a:bodyPr wrap="square" rtlCol="0">
            <a:spAutoFit/>
          </a:bodyPr>
          <a:lstStyle/>
          <a:p>
            <a:r>
              <a:rPr lang="en-US" sz="1600" b="1" dirty="0">
                <a:solidFill>
                  <a:schemeClr val="tx2"/>
                </a:solidFill>
              </a:rPr>
              <a:t>Chùa Tây Phương – Thạch Thất, Hà Nội</a:t>
            </a:r>
          </a:p>
        </p:txBody>
      </p:sp>
      <p:pic>
        <p:nvPicPr>
          <p:cNvPr id="2054" name="Picture 6" descr="Đình làng Tây Đằng - Một tác phẩm kiến trúc nghệ thuật gỗ độc đáo"/>
          <p:cNvPicPr>
            <a:picLocks noChangeAspect="1" noChangeArrowheads="1"/>
          </p:cNvPicPr>
          <p:nvPr/>
        </p:nvPicPr>
        <p:blipFill rotWithShape="1">
          <a:blip r:embed="rId6">
            <a:extLst>
              <a:ext uri="{28A0092B-C50C-407E-A947-70E740481C1C}">
                <a14:useLocalDpi xmlns:a14="http://schemas.microsoft.com/office/drawing/2010/main" val="0"/>
              </a:ext>
            </a:extLst>
          </a:blip>
          <a:srcRect t="24441" b="-11720"/>
          <a:stretch/>
        </p:blipFill>
        <p:spPr bwMode="auto">
          <a:xfrm>
            <a:off x="7924800" y="3074953"/>
            <a:ext cx="3124200" cy="21066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84127" y="4988403"/>
            <a:ext cx="3117273" cy="338554"/>
          </a:xfrm>
          <a:prstGeom prst="rect">
            <a:avLst/>
          </a:prstGeom>
          <a:noFill/>
        </p:spPr>
        <p:txBody>
          <a:bodyPr wrap="square" rtlCol="0">
            <a:spAutoFit/>
          </a:bodyPr>
          <a:lstStyle/>
          <a:p>
            <a:r>
              <a:rPr lang="en-US" sz="1600" b="1" dirty="0">
                <a:solidFill>
                  <a:schemeClr val="tx2"/>
                </a:solidFill>
              </a:rPr>
              <a:t>Đình Tây Đằng – Ba Vì, Hà Nội</a:t>
            </a:r>
          </a:p>
        </p:txBody>
      </p:sp>
      <p:pic>
        <p:nvPicPr>
          <p:cNvPr id="4098" name="Picture 2" descr="C:\Users\MY PC\Desktop\chua but th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3074952"/>
            <a:ext cx="3066851" cy="1846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25792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1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2000"/>
                                        <p:tgtEl>
                                          <p:spTgt spid="6"/>
                                        </p:tgtEl>
                                      </p:cBhvr>
                                    </p:animEffect>
                                  </p:childTnLst>
                                </p:cTn>
                              </p:par>
                              <p:par>
                                <p:cTn id="21" presetID="8"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diamond(in)">
                                      <p:cBhvr>
                                        <p:cTn id="23" dur="20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2000"/>
                                        <p:tgtEl>
                                          <p:spTgt spid="7"/>
                                        </p:tgtEl>
                                      </p:cBhvr>
                                    </p:animEffect>
                                  </p:childTnLst>
                                </p:cTn>
                              </p:par>
                              <p:par>
                                <p:cTn id="29" presetID="4"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box(in)">
                                      <p:cBhvr>
                                        <p:cTn id="31"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8E14A17B-4FAF-47D6-BBC7-A8F629A64EF0}"/>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CD501E06-C37F-4F50-9D47-46CD6B852477}"/>
  <p:tag name="GENSWF_ADVANCE_TIME" val="5"/>
  <p:tag name="TIMING" val="|1|2"/>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3302</TotalTime>
  <Words>665</Words>
  <Application>Microsoft Office PowerPoint</Application>
  <PresentationFormat>Custom</PresentationFormat>
  <Paragraphs>75</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MY PC</cp:lastModifiedBy>
  <cp:revision>103</cp:revision>
  <dcterms:created xsi:type="dcterms:W3CDTF">2021-08-24T14:56:17Z</dcterms:created>
  <dcterms:modified xsi:type="dcterms:W3CDTF">2025-05-17T03:16:16Z</dcterms:modified>
</cp:coreProperties>
</file>