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9" r:id="rId3"/>
    <p:sldId id="260" r:id="rId4"/>
    <p:sldId id="261" r:id="rId5"/>
    <p:sldId id="279" r:id="rId6"/>
    <p:sldId id="278" r:id="rId7"/>
    <p:sldId id="262" r:id="rId8"/>
    <p:sldId id="263" r:id="rId9"/>
    <p:sldId id="266" r:id="rId10"/>
    <p:sldId id="269" r:id="rId11"/>
    <p:sldId id="280" r:id="rId12"/>
    <p:sldId id="272" r:id="rId13"/>
    <p:sldId id="273" r:id="rId14"/>
    <p:sldId id="281" r:id="rId15"/>
    <p:sldId id="267" r:id="rId16"/>
    <p:sldId id="271" r:id="rId17"/>
    <p:sldId id="274" r:id="rId18"/>
    <p:sldId id="282" r:id="rId19"/>
    <p:sldId id="283" r:id="rId20"/>
    <p:sldId id="284" r:id="rId21"/>
    <p:sldId id="285" r:id="rId22"/>
    <p:sldId id="270" r:id="rId23"/>
    <p:sldId id="286" r:id="rId24"/>
    <p:sldId id="287" r:id="rId25"/>
    <p:sldId id="288" r:id="rId26"/>
    <p:sldId id="289" r:id="rId27"/>
    <p:sldId id="290" r:id="rId28"/>
    <p:sldId id="291" r:id="rId29"/>
    <p:sldId id="292" r:id="rId30"/>
    <p:sldId id="275" r:id="rId31"/>
    <p:sldId id="268" r:id="rId32"/>
    <p:sldId id="276" r:id="rId33"/>
    <p:sldId id="264" r:id="rId34"/>
    <p:sldId id="293" r:id="rId35"/>
    <p:sldId id="294" r:id="rId36"/>
    <p:sldId id="295" r:id="rId37"/>
    <p:sldId id="2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144200" y="3598100"/>
            <a:ext cx="893700" cy="1191600"/>
          </a:xfrm>
          <a:prstGeom prst="ellipse">
            <a:avLst/>
          </a:prstGeom>
          <a:noFill/>
          <a:ln w="9525" cap="flat" cmpd="sng">
            <a:solidFill>
              <a:srgbClr val="BBCD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txBox="1">
            <a:spLocks noGrp="1"/>
          </p:cNvSpPr>
          <p:nvPr>
            <p:ph type="title"/>
          </p:nvPr>
        </p:nvSpPr>
        <p:spPr>
          <a:xfrm>
            <a:off x="2935875" y="1212067"/>
            <a:ext cx="52755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2034344"/>
            <a:ext cx="52755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68" name="Google Shape;68;p5"/>
          <p:cNvSpPr/>
          <p:nvPr/>
        </p:nvSpPr>
        <p:spPr>
          <a:xfrm>
            <a:off x="259925" y="-275067"/>
            <a:ext cx="2347200" cy="3129600"/>
          </a:xfrm>
          <a:prstGeom prst="donut">
            <a:avLst>
              <a:gd name="adj" fmla="val 29778"/>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152925" y="1813400"/>
            <a:ext cx="978600" cy="1304800"/>
          </a:xfrm>
          <a:prstGeom prst="ellipse">
            <a:avLst/>
          </a:prstGeom>
          <a:solidFill>
            <a:srgbClr val="ED4A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2339600" y="324833"/>
            <a:ext cx="657600" cy="876800"/>
          </a:xfrm>
          <a:prstGeom prst="ellipse">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788725" y="3118200"/>
            <a:ext cx="811200" cy="1081600"/>
          </a:xfrm>
          <a:prstGeom prst="donut">
            <a:avLst>
              <a:gd name="adj" fmla="val 22275"/>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153675" y="5533267"/>
            <a:ext cx="1207800" cy="16104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315800" y="5147967"/>
            <a:ext cx="550500" cy="734000"/>
          </a:xfrm>
          <a:prstGeom prst="donut">
            <a:avLst>
              <a:gd name="adj" fmla="val 42915"/>
            </a:avLst>
          </a:prstGeom>
          <a:solidFill>
            <a:srgbClr val="65BB48">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438575" y="3990700"/>
            <a:ext cx="304800" cy="406400"/>
          </a:xfrm>
          <a:prstGeom prst="ellipse">
            <a:avLst/>
          </a:prstGeom>
          <a:solidFill>
            <a:srgbClr val="E8004C">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7744850" y="560633"/>
            <a:ext cx="550500" cy="734000"/>
          </a:xfrm>
          <a:prstGeom prst="ellipse">
            <a:avLst/>
          </a:prstGeom>
          <a:solidFill>
            <a:srgbClr val="F8BB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8839500" y="1359700"/>
            <a:ext cx="397500" cy="530000"/>
          </a:xfrm>
          <a:prstGeom prst="ellipse">
            <a:avLst/>
          </a:prstGeom>
          <a:solidFill>
            <a:srgbClr val="00D1C6">
              <a:alpha val="86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8295350" y="-428167"/>
            <a:ext cx="741600" cy="988800"/>
          </a:xfrm>
          <a:prstGeom prst="donut">
            <a:avLst>
              <a:gd name="adj" fmla="val 31897"/>
            </a:avLst>
          </a:prstGeom>
          <a:solidFill>
            <a:srgbClr val="00ACC3">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8651500" y="2155100"/>
            <a:ext cx="188100" cy="250800"/>
          </a:xfrm>
          <a:prstGeom prst="ellipse">
            <a:avLst/>
          </a:prstGeom>
          <a:solidFill>
            <a:srgbClr val="BBCD00">
              <a:alpha val="866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2179100" y="110833"/>
            <a:ext cx="978600" cy="1304800"/>
          </a:xfrm>
          <a:prstGeom prst="ellipse">
            <a:avLst/>
          </a:prstGeom>
          <a:noFill/>
          <a:ln w="9525" cap="flat" cmpd="sng">
            <a:solidFill>
              <a:srgbClr val="00ACC3"/>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8062825" y="918500"/>
            <a:ext cx="449700" cy="599600"/>
          </a:xfrm>
          <a:prstGeom prst="ellipse">
            <a:avLst/>
          </a:prstGeom>
          <a:noFill/>
          <a:ln w="9525" cap="flat" cmpd="sng">
            <a:solidFill>
              <a:srgbClr val="ED4A00"/>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txBox="1">
            <a:spLocks noGrp="1"/>
          </p:cNvSpPr>
          <p:nvPr>
            <p:ph type="sldNum" idx="12"/>
          </p:nvPr>
        </p:nvSpPr>
        <p:spPr>
          <a:xfrm>
            <a:off x="8635625" y="6335500"/>
            <a:ext cx="4698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57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0C1EEB-CD69-4F29-B61C-652A1A748816}"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0C1EEB-CD69-4F29-B61C-652A1A748816}" type="datetimeFigureOut">
              <a:rPr lang="en-US" smtClean="0"/>
              <a:pPr/>
              <a:t>17/5/2025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0C1EEB-CD69-4F29-B61C-652A1A748816}" type="datetimeFigureOut">
              <a:rPr lang="en-US" smtClean="0"/>
              <a:pPr/>
              <a:t>17/5/2025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0C1EEB-CD69-4F29-B61C-652A1A748816}" type="datetimeFigureOut">
              <a:rPr lang="en-US" smtClean="0"/>
              <a:pPr/>
              <a:t>17/5/2025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0C1EEB-CD69-4F29-B61C-652A1A748816}" type="datetimeFigureOut">
              <a:rPr lang="en-US" smtClean="0"/>
              <a:pPr/>
              <a:t>17/5/2025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C1EEB-CD69-4F29-B61C-652A1A748816}" type="datetimeFigureOut">
              <a:rPr lang="en-US" smtClean="0"/>
              <a:pPr/>
              <a:t>17/5/2025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C1EEB-CD69-4F29-B61C-652A1A748816}" type="datetimeFigureOut">
              <a:rPr lang="en-US" smtClean="0"/>
              <a:pPr/>
              <a:t>17/5/2025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C1EEB-CD69-4F29-B61C-652A1A748816}" type="datetimeFigureOut">
              <a:rPr lang="en-US" smtClean="0"/>
              <a:pPr/>
              <a:t>17/5/2025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4A13D-3A4B-42D2-881F-5202855C2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C1EEB-CD69-4F29-B61C-652A1A748816}" type="datetimeFigureOut">
              <a:rPr lang="en-US" smtClean="0"/>
              <a:pPr/>
              <a:t>17/5/2025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4A13D-3A4B-42D2-881F-5202855C2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Slide ánh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a:extLst>
              <a:ext uri="{FF2B5EF4-FFF2-40B4-BE49-F238E27FC236}">
                <a16:creationId xmlns:a16="http://schemas.microsoft.com/office/drawing/2014/main" id="{551733C7-6925-417B-9BDB-3A2C87426A60}"/>
              </a:ext>
            </a:extLst>
          </p:cNvPr>
          <p:cNvSpPr txBox="1"/>
          <p:nvPr/>
        </p:nvSpPr>
        <p:spPr>
          <a:xfrm>
            <a:off x="0" y="533400"/>
            <a:ext cx="9144000" cy="1200329"/>
          </a:xfrm>
          <a:prstGeom prst="rect">
            <a:avLst/>
          </a:prstGeom>
          <a:noFill/>
        </p:spPr>
        <p:txBody>
          <a:bodyPr wrap="square" lIns="91440" tIns="45720" rIns="91440" bIns="45720" rtlCol="0">
            <a:spAutoFit/>
          </a:bodyPr>
          <a:lstStyle/>
          <a:p>
            <a:pPr marL="457200" indent="-457200" algn="just">
              <a:buAutoNum type="arabicPeriod"/>
            </a:pPr>
            <a:r>
              <a:rPr lang="en-US" sz="3600" b="1" dirty="0" err="1" smtClean="0">
                <a:solidFill>
                  <a:srgbClr val="0000FF"/>
                </a:solidFill>
                <a:latin typeface="Times New Roman" pitchFamily="18" charset="0"/>
                <a:ea typeface="Tahoma" panose="020B0604030504040204" pitchFamily="34" charset="0"/>
                <a:cs typeface="Times New Roman" pitchFamily="18" charset="0"/>
              </a:rPr>
              <a:t>Biên</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độ</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dao</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động</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của</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nguồn</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âm</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sóng</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âm</a:t>
            </a:r>
            <a:endParaRPr lang="en-US" sz="3600" b="1" dirty="0" smtClean="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smtClean="0">
                <a:solidFill>
                  <a:srgbClr val="0000FF"/>
                </a:solidFill>
                <a:latin typeface="Times New Roman" pitchFamily="18" charset="0"/>
                <a:ea typeface="Tahoma" panose="020B0604030504040204" pitchFamily="34" charset="0"/>
                <a:cs typeface="Times New Roman" pitchFamily="18" charset="0"/>
              </a:rPr>
              <a:t>a. </a:t>
            </a:r>
            <a:r>
              <a:rPr lang="en-US" sz="3600" b="1" dirty="0" err="1" smtClean="0">
                <a:solidFill>
                  <a:srgbClr val="0000FF"/>
                </a:solidFill>
                <a:latin typeface="Times New Roman" pitchFamily="18" charset="0"/>
                <a:ea typeface="Tahoma" panose="020B0604030504040204" pitchFamily="34" charset="0"/>
                <a:cs typeface="Times New Roman" pitchFamily="18" charset="0"/>
              </a:rPr>
              <a:t>Thí</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nghiệm</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endParaRPr lang="en-US" sz="3600" b="1" dirty="0">
              <a:solidFill>
                <a:srgbClr val="0000FF"/>
              </a:solidFill>
              <a:latin typeface="Times New Roman" pitchFamily="18" charset="0"/>
              <a:ea typeface="Tahoma" panose="020B0604030504040204" pitchFamily="34" charset="0"/>
              <a:cs typeface="Times New Roman" pitchFamily="18" charset="0"/>
            </a:endParaRPr>
          </a:p>
        </p:txBody>
      </p:sp>
      <p:sp>
        <p:nvSpPr>
          <p:cNvPr id="4" name="Rectangle 3"/>
          <p:cNvSpPr/>
          <p:nvPr/>
        </p:nvSpPr>
        <p:spPr>
          <a:xfrm>
            <a:off x="0" y="0"/>
            <a:ext cx="6353021" cy="646331"/>
          </a:xfrm>
          <a:prstGeom prst="rect">
            <a:avLst/>
          </a:prstGeom>
        </p:spPr>
        <p:txBody>
          <a:bodyPr wrap="none">
            <a:spAutoFit/>
          </a:bodyPr>
          <a:lstStyle/>
          <a:p>
            <a:r>
              <a:rPr lang="vi-VN" sz="3600" b="1" dirty="0" smtClean="0">
                <a:latin typeface="+mj-lt"/>
              </a:rPr>
              <a:t>I. Độ to và biên độ của sóng âm</a:t>
            </a:r>
            <a:endParaRPr lang="en-US" sz="36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143000"/>
            <a:ext cx="3581400" cy="2121640"/>
          </a:xfrm>
          <a:prstGeom prst="rect">
            <a:avLst/>
          </a:prstGeom>
        </p:spPr>
      </p:pic>
      <p:sp>
        <p:nvSpPr>
          <p:cNvPr id="6" name="TextBox 5">
            <a:extLst>
              <a:ext uri="{FF2B5EF4-FFF2-40B4-BE49-F238E27FC236}">
                <a16:creationId xmlns:a16="http://schemas.microsoft.com/office/drawing/2014/main" id="{70F8989A-EAE2-4F96-8205-DEF9EEC77E59}"/>
              </a:ext>
            </a:extLst>
          </p:cNvPr>
          <p:cNvSpPr txBox="1"/>
          <p:nvPr/>
        </p:nvSpPr>
        <p:spPr>
          <a:xfrm>
            <a:off x="0" y="1676400"/>
            <a:ext cx="5562599" cy="1200329"/>
          </a:xfrm>
          <a:prstGeom prst="rect">
            <a:avLst/>
          </a:prstGeom>
          <a:noFill/>
        </p:spPr>
        <p:txBody>
          <a:bodyPr wrap="square" lIns="91440" tIns="45720" rIns="91440" bIns="45720" rtlCol="0">
            <a:spAutoFit/>
          </a:bodyPr>
          <a:lstStyle/>
          <a:p>
            <a:r>
              <a:rPr lang="en-US" sz="3600" b="1" dirty="0" smtClean="0">
                <a:latin typeface="Times New Roman" pitchFamily="18" charset="0"/>
                <a:ea typeface="Tahoma" panose="020B0604030504040204" pitchFamily="34" charset="0"/>
                <a:cs typeface="Times New Roman" pitchFamily="18" charset="0"/>
              </a:rPr>
              <a:t>-</a:t>
            </a:r>
            <a:r>
              <a:rPr lang="en-US" sz="3600" b="1" dirty="0" err="1" smtClean="0">
                <a:latin typeface="Times New Roman" pitchFamily="18" charset="0"/>
                <a:ea typeface="Tahoma" panose="020B0604030504040204" pitchFamily="34" charset="0"/>
                <a:cs typeface="Times New Roman" pitchFamily="18" charset="0"/>
              </a:rPr>
              <a:t>Dụng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cụ</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thí</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nghiệm:thước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kẻ</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thép</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thẳng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dẹt</a:t>
            </a:r>
            <a:r>
              <a:rPr lang="en-US" sz="3600" b="1" dirty="0" smtClean="0">
                <a:latin typeface="Times New Roman" pitchFamily="18" charset="0"/>
                <a:ea typeface="Tahoma" panose="020B0604030504040204" pitchFamily="34" charset="0"/>
                <a:cs typeface="Times New Roman" pitchFamily="18" charset="0"/>
              </a:rPr>
              <a:t> </a:t>
            </a:r>
            <a:endParaRPr lang="en-US" sz="3600" b="1" dirty="0">
              <a:latin typeface="Times New Roman" pitchFamily="18" charset="0"/>
              <a:ea typeface="Tahoma" panose="020B0604030504040204" pitchFamily="34" charset="0"/>
              <a:cs typeface="Times New Roman" pitchFamily="18" charset="0"/>
            </a:endParaRPr>
          </a:p>
        </p:txBody>
      </p:sp>
      <p:sp>
        <p:nvSpPr>
          <p:cNvPr id="7" name="TextBox 6">
            <a:extLst>
              <a:ext uri="{FF2B5EF4-FFF2-40B4-BE49-F238E27FC236}">
                <a16:creationId xmlns:a16="http://schemas.microsoft.com/office/drawing/2014/main" id="{E7E6B71C-CD69-4694-927B-A7E40CF1582F}"/>
              </a:ext>
            </a:extLst>
          </p:cNvPr>
          <p:cNvSpPr txBox="1"/>
          <p:nvPr/>
        </p:nvSpPr>
        <p:spPr>
          <a:xfrm>
            <a:off x="0" y="2743200"/>
            <a:ext cx="5777345" cy="646331"/>
          </a:xfrm>
          <a:prstGeom prst="rect">
            <a:avLst/>
          </a:prstGeom>
          <a:noFill/>
        </p:spPr>
        <p:txBody>
          <a:bodyPr wrap="square" lIns="91440" tIns="45720" rIns="91440" bIns="45720" rtlCol="0">
            <a:spAutoFit/>
          </a:bodyPr>
          <a:lstStyle/>
          <a:p>
            <a:pPr algn="just"/>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a:t>
            </a:r>
          </a:p>
        </p:txBody>
      </p:sp>
      <p:sp>
        <p:nvSpPr>
          <p:cNvPr id="8" name="TextBox 7">
            <a:extLst>
              <a:ext uri="{FF2B5EF4-FFF2-40B4-BE49-F238E27FC236}">
                <a16:creationId xmlns:a16="http://schemas.microsoft.com/office/drawing/2014/main" id="{4A3CAABA-4028-4DD0-BD11-16C4861DC8CD}"/>
              </a:ext>
            </a:extLst>
          </p:cNvPr>
          <p:cNvSpPr txBox="1"/>
          <p:nvPr/>
        </p:nvSpPr>
        <p:spPr>
          <a:xfrm>
            <a:off x="0" y="3276600"/>
            <a:ext cx="9372600" cy="2103204"/>
          </a:xfrm>
          <a:prstGeom prst="rect">
            <a:avLst/>
          </a:prstGeom>
          <a:noFill/>
        </p:spPr>
        <p:txBody>
          <a:bodyPr wrap="square" lIns="91440" tIns="45720" rIns="91440" bIns="45720" rtlCol="0">
            <a:spAutoFit/>
          </a:bodyPr>
          <a:lstStyle/>
          <a:p>
            <a:r>
              <a:rPr lang="en-US" sz="3600" b="1" dirty="0" err="1" smtClean="0">
                <a:latin typeface="Times New Roman" pitchFamily="18" charset="0"/>
                <a:ea typeface="Tahoma" panose="020B0604030504040204" pitchFamily="34" charset="0"/>
                <a:cs typeface="Times New Roman" pitchFamily="18" charset="0"/>
              </a:rPr>
              <a:t>Dùng</a:t>
            </a:r>
            <a:r>
              <a:rPr lang="en-US" sz="3600" b="1" dirty="0" smtClean="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ấn</a:t>
            </a:r>
            <a:r>
              <a:rPr lang="en-US" sz="3600" b="1" dirty="0" smtClean="0">
                <a:latin typeface="Times New Roman" pitchFamily="18" charset="0"/>
                <a:ea typeface="Tahoma" panose="020B0604030504040204" pitchFamily="34" charset="0"/>
                <a:cs typeface="Times New Roman" pitchFamily="18" charset="0"/>
              </a:rPr>
              <a:t> 1 </a:t>
            </a:r>
            <a:r>
              <a:rPr lang="en-US" sz="3600" b="1" dirty="0" err="1" smtClean="0">
                <a:latin typeface="Times New Roman" pitchFamily="18" charset="0"/>
                <a:ea typeface="Tahoma" panose="020B0604030504040204" pitchFamily="34" charset="0"/>
                <a:cs typeface="Times New Roman" pitchFamily="18" charset="0"/>
              </a:rPr>
              <a:t>đầu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thước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xuống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rồi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buông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tay</a:t>
            </a:r>
            <a:r>
              <a:rPr lang="en-US" sz="3600" b="1" dirty="0" smtClean="0">
                <a:latin typeface="Times New Roman" pitchFamily="18" charset="0"/>
                <a:ea typeface="Tahoma" panose="020B0604030504040204" pitchFamily="34" charset="0"/>
                <a:cs typeface="Times New Roman" pitchFamily="18" charset="0"/>
              </a:rPr>
              <a:t>.</a:t>
            </a:r>
          </a:p>
          <a:p>
            <a:r>
              <a:rPr lang="en-US" sz="3600" b="1" dirty="0" err="1" smtClean="0">
                <a:latin typeface="Times New Roman" pitchFamily="18" charset="0"/>
                <a:ea typeface="Tahoma" panose="020B0604030504040204" pitchFamily="34" charset="0"/>
                <a:cs typeface="Times New Roman" pitchFamily="18" charset="0"/>
              </a:rPr>
              <a:t>Quan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sát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thước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dao</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và</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lắng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nghe</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thanh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phát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ra</a:t>
            </a:r>
            <a:r>
              <a:rPr lang="en-US" sz="3600" b="1" dirty="0" smtClean="0">
                <a:latin typeface="Times New Roman" pitchFamily="18" charset="0"/>
                <a:ea typeface="Tahoma" panose="020B0604030504040204" pitchFamily="34" charset="0"/>
                <a:cs typeface="Times New Roman" pitchFamily="18" charset="0"/>
              </a:rPr>
              <a:t>.</a:t>
            </a:r>
          </a:p>
          <a:p>
            <a:pPr algn="just"/>
            <a:r>
              <a:rPr lang="en-US" sz="2267" b="1" dirty="0" smtClean="0">
                <a:latin typeface="Tahoma" panose="020B0604030504040204" pitchFamily="34" charset="0"/>
                <a:ea typeface="Tahoma" panose="020B0604030504040204" pitchFamily="34" charset="0"/>
                <a:cs typeface="Tahoma" panose="020B0604030504040204" pitchFamily="34" charset="0"/>
              </a:rPr>
              <a:t> </a:t>
            </a:r>
            <a:endParaRPr lang="en-US" sz="2267"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A3CAABA-4028-4DD0-BD11-16C4861DC8CD}"/>
              </a:ext>
            </a:extLst>
          </p:cNvPr>
          <p:cNvSpPr txBox="1"/>
          <p:nvPr/>
        </p:nvSpPr>
        <p:spPr>
          <a:xfrm>
            <a:off x="0" y="4953000"/>
            <a:ext cx="9144000" cy="1549207"/>
          </a:xfrm>
          <a:prstGeom prst="rect">
            <a:avLst/>
          </a:prstGeom>
          <a:noFill/>
        </p:spPr>
        <p:txBody>
          <a:bodyPr wrap="square" lIns="91440" tIns="45720" rIns="91440" bIns="45720" rtlCol="0">
            <a:spAutoFit/>
          </a:bodyPr>
          <a:lstStyle/>
          <a:p>
            <a:r>
              <a:rPr lang="en-US" sz="3600" b="1" dirty="0" smtClean="0">
                <a:latin typeface="Times New Roman" pitchFamily="18" charset="0"/>
                <a:ea typeface="Tahoma" panose="020B0604030504040204" pitchFamily="34" charset="0"/>
                <a:cs typeface="Times New Roman" pitchFamily="18" charset="0"/>
              </a:rPr>
              <a:t>-</a:t>
            </a:r>
            <a:r>
              <a:rPr lang="en-US" sz="3600" b="1" dirty="0" err="1" smtClean="0">
                <a:latin typeface="Times New Roman" pitchFamily="18" charset="0"/>
                <a:ea typeface="Tahoma" panose="020B0604030504040204" pitchFamily="34" charset="0"/>
                <a:cs typeface="Times New Roman" pitchFamily="18" charset="0"/>
              </a:rPr>
              <a:t>Kết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quả</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Thước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dao</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lên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xuống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và</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phát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ra</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 </a:t>
            </a:r>
            <a:r>
              <a:rPr lang="en-US" sz="3600" b="1" dirty="0" err="1" smtClean="0">
                <a:latin typeface="Times New Roman" pitchFamily="18" charset="0"/>
                <a:ea typeface="Tahoma" panose="020B0604030504040204" pitchFamily="34" charset="0"/>
                <a:cs typeface="Times New Roman" pitchFamily="18" charset="0"/>
              </a:rPr>
              <a:t>phật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phật</a:t>
            </a:r>
            <a:r>
              <a:rPr lang="en-US" sz="3600" b="1" dirty="0" smtClean="0">
                <a:latin typeface="Times New Roman" pitchFamily="18" charset="0"/>
                <a:ea typeface="Tahoma" panose="020B0604030504040204" pitchFamily="34" charset="0"/>
                <a:cs typeface="Times New Roman" pitchFamily="18" charset="0"/>
              </a:rPr>
              <a:t>”</a:t>
            </a:r>
          </a:p>
          <a:p>
            <a:pPr algn="just"/>
            <a:r>
              <a:rPr lang="en-US" sz="2267" b="1" dirty="0" smtClean="0">
                <a:latin typeface="Tahoma" panose="020B0604030504040204" pitchFamily="34" charset="0"/>
                <a:ea typeface="Tahoma" panose="020B0604030504040204" pitchFamily="34" charset="0"/>
                <a:cs typeface="Tahoma" panose="020B0604030504040204" pitchFamily="34" charset="0"/>
              </a:rPr>
              <a:t> </a:t>
            </a:r>
            <a:endParaRPr lang="en-US" sz="2267"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Slide ánh sáng"/>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3" name="Picture 2">
            <a:extLst>
              <a:ext uri="{FF2B5EF4-FFF2-40B4-BE49-F238E27FC236}">
                <a16:creationId xmlns:a16="http://schemas.microsoft.com/office/drawing/2014/main" id="{5907F333-E0E2-4355-BED5-82FF281F85AF}"/>
              </a:ext>
            </a:extLst>
          </p:cNvPr>
          <p:cNvPicPr>
            <a:picLocks noChangeAspect="1"/>
          </p:cNvPicPr>
          <p:nvPr/>
        </p:nvPicPr>
        <p:blipFill>
          <a:blip r:embed="rId5"/>
          <a:stretch>
            <a:fillRect/>
          </a:stretch>
        </p:blipFill>
        <p:spPr>
          <a:xfrm>
            <a:off x="0" y="0"/>
            <a:ext cx="6366116" cy="2895600"/>
          </a:xfrm>
          <a:prstGeom prst="rect">
            <a:avLst/>
          </a:prstGeom>
        </p:spPr>
      </p:pic>
      <p:pic>
        <p:nvPicPr>
          <p:cNvPr id="4" name="NHỮNG NGƯỜI BẠN CỦA ĐÔ - RÊ - MI - ĐỌC TÊN NỐT NHẠC - ÂM NHẠC 1 KNTT">
            <a:hlinkClick r:id="" action="ppaction://media"/>
            <a:extLst>
              <a:ext uri="{FF2B5EF4-FFF2-40B4-BE49-F238E27FC236}">
                <a16:creationId xmlns:a16="http://schemas.microsoft.com/office/drawing/2014/main" id="{E661AAAE-9176-46E2-889E-D7B8DBA63210}"/>
              </a:ext>
            </a:extLst>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6324600" y="0"/>
            <a:ext cx="2819400" cy="2895600"/>
          </a:xfrm>
          <a:prstGeom prst="rect">
            <a:avLst/>
          </a:prstGeom>
        </p:spPr>
      </p:pic>
      <p:sp>
        <p:nvSpPr>
          <p:cNvPr id="5" name="TextBox 4">
            <a:extLst>
              <a:ext uri="{FF2B5EF4-FFF2-40B4-BE49-F238E27FC236}">
                <a16:creationId xmlns:a16="http://schemas.microsoft.com/office/drawing/2014/main" id="{9FB729B9-DDB7-4771-8B02-9D758ED0F0E6}"/>
              </a:ext>
            </a:extLst>
          </p:cNvPr>
          <p:cNvSpPr txBox="1"/>
          <p:nvPr/>
        </p:nvSpPr>
        <p:spPr>
          <a:xfrm>
            <a:off x="0" y="3200400"/>
            <a:ext cx="9144000" cy="3427861"/>
          </a:xfrm>
          <a:prstGeom prst="rect">
            <a:avLst/>
          </a:prstGeom>
          <a:noFill/>
        </p:spPr>
        <p:txBody>
          <a:bodyPr wrap="square">
            <a:spAutoFit/>
          </a:bodyPr>
          <a:lstStyle/>
          <a:p>
            <a:pPr marL="0" marR="0" algn="ctr">
              <a:lnSpc>
                <a:spcPct val="107000"/>
              </a:lnSpc>
              <a:spcBef>
                <a:spcPts val="0"/>
              </a:spcBef>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Si: 494 Hz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Đô</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523 Hz</a:t>
            </a:r>
          </a:p>
          <a:p>
            <a:pPr marL="0" marR="0" algn="ctr">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Rê</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587 Hz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Mi: 629 Hz</a:t>
            </a:r>
          </a:p>
          <a:p>
            <a:pPr marL="0" marR="0" algn="ctr">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Fa: 698 Hz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Sol: 784 Hz</a:t>
            </a:r>
          </a:p>
          <a:p>
            <a:pPr algn="ct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Nốt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La: 880 Hz</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59095"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4"/>
                                        </p:tgtEl>
                                      </p:cBhvr>
                                    </p:cmd>
                                  </p:childTnLst>
                                </p:cTn>
                              </p:par>
                            </p:childTnLst>
                          </p:cTn>
                        </p:par>
                      </p:childTnLst>
                    </p:cTn>
                  </p:par>
                </p:childTnLst>
              </p:cTn>
              <p:nextCondLst>
                <p:cond evt="onClick" delay="0">
                  <p:tgtEl>
                    <p:spTgt spid="4"/>
                  </p:tgtEl>
                </p:cond>
              </p:nextCondLst>
            </p:seq>
            <p:video>
              <p:cMediaNode vol="80000">
                <p:cTn id="36"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17FB68D-5C56-DC43-A85D-5C6FD5AF7890}"/>
              </a:ext>
            </a:extLst>
          </p:cNvPr>
          <p:cNvGrpSpPr/>
          <p:nvPr/>
        </p:nvGrpSpPr>
        <p:grpSpPr>
          <a:xfrm rot="20602830">
            <a:off x="-7695" y="556915"/>
            <a:ext cx="5450097" cy="4434193"/>
            <a:chOff x="676003" y="2221242"/>
            <a:chExt cx="5933500" cy="3800735"/>
          </a:xfrm>
        </p:grpSpPr>
        <p:pic>
          <p:nvPicPr>
            <p:cNvPr id="5" name="Picture 4">
              <a:extLst>
                <a:ext uri="{FF2B5EF4-FFF2-40B4-BE49-F238E27FC236}">
                  <a16:creationId xmlns:a16="http://schemas.microsoft.com/office/drawing/2014/main" id="{80A46264-F0F0-6F4F-AC45-E1D0CB910E62}"/>
                </a:ext>
              </a:extLst>
            </p:cNvPr>
            <p:cNvPicPr>
              <a:picLocks noChangeAspect="1"/>
            </p:cNvPicPr>
            <p:nvPr/>
          </p:nvPicPr>
          <p:blipFill>
            <a:blip r:embed="rId4"/>
            <a:stretch>
              <a:fillRect/>
            </a:stretch>
          </p:blipFill>
          <p:spPr>
            <a:xfrm>
              <a:off x="676003" y="3187337"/>
              <a:ext cx="1770075" cy="2834640"/>
            </a:xfrm>
            <a:prstGeom prst="rect">
              <a:avLst/>
            </a:prstGeom>
          </p:spPr>
        </p:pic>
        <p:sp>
          <p:nvSpPr>
            <p:cNvPr id="6" name="Oval Callout 5">
              <a:extLst>
                <a:ext uri="{FF2B5EF4-FFF2-40B4-BE49-F238E27FC236}">
                  <a16:creationId xmlns:a16="http://schemas.microsoft.com/office/drawing/2014/main" id="{5B45FBCF-8F34-F84D-A826-ADCC655D260A}"/>
                </a:ext>
              </a:extLst>
            </p:cNvPr>
            <p:cNvSpPr/>
            <p:nvPr/>
          </p:nvSpPr>
          <p:spPr>
            <a:xfrm rot="21226705">
              <a:off x="2417271" y="2221242"/>
              <a:ext cx="4192232" cy="1593668"/>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trầm</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thấp</a:t>
              </a:r>
              <a:r>
                <a:rPr lang="en-US" sz="3200" dirty="0">
                  <a:latin typeface="Times New Roman" panose="02020603050405020304" pitchFamily="18" charset="0"/>
                  <a:cs typeface="Times New Roman" panose="02020603050405020304" pitchFamily="18" charset="0"/>
                </a:rPr>
                <a:t>).</a:t>
              </a:r>
            </a:p>
          </p:txBody>
        </p:sp>
      </p:grpSp>
      <p:pic>
        <p:nvPicPr>
          <p:cNvPr id="7" name="9convert.com - Đẳng cấp của ca sĩ Opera khi hát không cần mic_360p">
            <a:hlinkClick r:id="" action="ppaction://media"/>
            <a:extLst>
              <a:ext uri="{FF2B5EF4-FFF2-40B4-BE49-F238E27FC236}">
                <a16:creationId xmlns:a16="http://schemas.microsoft.com/office/drawing/2014/main" id="{BF33976F-1ACB-F043-983B-656DBA06CFF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343400" y="0"/>
            <a:ext cx="4813171" cy="4491083"/>
          </a:xfrm>
          <a:prstGeom prst="rect">
            <a:avLst/>
          </a:prstGeom>
        </p:spPr>
      </p:pic>
      <p:grpSp>
        <p:nvGrpSpPr>
          <p:cNvPr id="3" name="Group 10">
            <a:extLst>
              <a:ext uri="{FF2B5EF4-FFF2-40B4-BE49-F238E27FC236}">
                <a16:creationId xmlns:a16="http://schemas.microsoft.com/office/drawing/2014/main" id="{A515F0C7-E9F7-FA45-8041-02D91F729BC5}"/>
              </a:ext>
            </a:extLst>
          </p:cNvPr>
          <p:cNvGrpSpPr/>
          <p:nvPr/>
        </p:nvGrpSpPr>
        <p:grpSpPr>
          <a:xfrm rot="21058447">
            <a:off x="1522519" y="1838913"/>
            <a:ext cx="7497193" cy="4458608"/>
            <a:chOff x="2446077" y="3506536"/>
            <a:chExt cx="8696851" cy="4458608"/>
          </a:xfrm>
        </p:grpSpPr>
        <p:pic>
          <p:nvPicPr>
            <p:cNvPr id="9" name="Picture 8">
              <a:extLst>
                <a:ext uri="{FF2B5EF4-FFF2-40B4-BE49-F238E27FC236}">
                  <a16:creationId xmlns:a16="http://schemas.microsoft.com/office/drawing/2014/main" id="{7518C2AB-18C4-0446-8972-CE93B2A4E863}"/>
                </a:ext>
              </a:extLst>
            </p:cNvPr>
            <p:cNvPicPr>
              <a:picLocks noChangeAspect="1"/>
            </p:cNvPicPr>
            <p:nvPr/>
          </p:nvPicPr>
          <p:blipFill>
            <a:blip r:embed="rId6"/>
            <a:stretch>
              <a:fillRect/>
            </a:stretch>
          </p:blipFill>
          <p:spPr>
            <a:xfrm>
              <a:off x="2446077" y="4866344"/>
              <a:ext cx="2628900" cy="3098800"/>
            </a:xfrm>
            <a:prstGeom prst="rect">
              <a:avLst/>
            </a:prstGeom>
          </p:spPr>
        </p:pic>
        <p:sp>
          <p:nvSpPr>
            <p:cNvPr id="10" name="Oval Callout 9">
              <a:extLst>
                <a:ext uri="{FF2B5EF4-FFF2-40B4-BE49-F238E27FC236}">
                  <a16:creationId xmlns:a16="http://schemas.microsoft.com/office/drawing/2014/main" id="{ACF5F4B6-D1A2-084F-8626-908B62D79FB1}"/>
                </a:ext>
              </a:extLst>
            </p:cNvPr>
            <p:cNvSpPr/>
            <p:nvPr/>
          </p:nvSpPr>
          <p:spPr>
            <a:xfrm>
              <a:off x="4879032" y="3506536"/>
              <a:ext cx="6263896" cy="2100581"/>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r>
                <a:rPr lang="vi-VN" sz="3200" dirty="0">
                  <a:latin typeface="Times New Roman" panose="02020603050405020304" pitchFamily="18" charset="0"/>
                  <a:cs typeface="Times New Roman" panose="02020603050405020304" pitchFamily="18" charset="0"/>
                </a:rPr>
                <a:t>Vậy sự cao, thấp của âm nghe được có liên hệ như thế nào với tần số của sóng âm?</a:t>
              </a:r>
            </a:p>
          </p:txBody>
        </p:sp>
      </p:grpSp>
    </p:spTree>
    <p:extLst>
      <p:ext uri="{BB962C8B-B14F-4D97-AF65-F5344CB8AC3E}">
        <p14:creationId xmlns:p14="http://schemas.microsoft.com/office/powerpoint/2010/main" val="1774673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md type="call" cmd="stop">
                                      <p:cBhvr>
                                        <p:cTn id="23" dur="1">
                                          <p:stCondLst>
                                            <p:cond delay="499"/>
                                          </p:stCondLst>
                                        </p:cTn>
                                        <p:tgtEl>
                                          <p:spTgt spid="7"/>
                                        </p:tgtEl>
                                      </p:cBhvr>
                                    </p:cmd>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900" decel="100000" fill="hold"/>
                                        <p:tgtEl>
                                          <p:spTgt spid="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7"/>
                </p:tgtEl>
              </p:cMediaNode>
            </p:video>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Slide xanh nhạt"/>
          <p:cNvPicPr>
            <a:picLocks noChangeAspect="1" noChangeArrowheads="1"/>
          </p:cNvPicPr>
          <p:nvPr/>
        </p:nvPicPr>
        <p:blipFill>
          <a:blip r:embed="rId2"/>
          <a:srcRect/>
          <a:stretch>
            <a:fillRect/>
          </a:stretch>
        </p:blipFill>
        <p:spPr bwMode="auto">
          <a:xfrm>
            <a:off x="1" y="0"/>
            <a:ext cx="9144000" cy="6858000"/>
          </a:xfrm>
          <a:prstGeom prst="rect">
            <a:avLst/>
          </a:prstGeom>
          <a:noFill/>
        </p:spPr>
      </p:pic>
      <p:sp>
        <p:nvSpPr>
          <p:cNvPr id="3" name="Title 1">
            <a:extLst>
              <a:ext uri="{FF2B5EF4-FFF2-40B4-BE49-F238E27FC236}">
                <a16:creationId xmlns:a16="http://schemas.microsoft.com/office/drawing/2014/main" id="{8B207953-713A-1140-90F2-62AF5FBEB6E5}"/>
              </a:ext>
            </a:extLst>
          </p:cNvPr>
          <p:cNvSpPr>
            <a:spLocks noGrp="1"/>
          </p:cNvSpPr>
          <p:nvPr>
            <p:ph type="title"/>
          </p:nvPr>
        </p:nvSpPr>
        <p:spPr>
          <a:xfrm>
            <a:off x="0" y="0"/>
            <a:ext cx="4321629" cy="625475"/>
          </a:xfrm>
        </p:spPr>
        <p:txBody>
          <a:bodyPr>
            <a:normAutofit fontScale="90000"/>
          </a:bodyPr>
          <a:lstStyle/>
          <a:p>
            <a:pPr algn="l"/>
            <a:r>
              <a:rPr lang="en-US" sz="4000" b="1" dirty="0">
                <a:solidFill>
                  <a:srgbClr val="C00000"/>
                </a:solidFill>
                <a:latin typeface="Times New Roman" panose="02020603050405020304" pitchFamily="18" charset="0"/>
                <a:cs typeface="Times New Roman" panose="02020603050405020304" pitchFamily="18" charset="0"/>
              </a:rPr>
              <a:t>2. </a:t>
            </a:r>
            <a:r>
              <a:rPr lang="en-US" sz="4000" b="1" dirty="0" err="1">
                <a:solidFill>
                  <a:srgbClr val="C00000"/>
                </a:solidFill>
                <a:latin typeface="Times New Roman" panose="02020603050405020304" pitchFamily="18" charset="0"/>
                <a:cs typeface="Times New Roman" panose="02020603050405020304" pitchFamily="18" charset="0"/>
              </a:rPr>
              <a:t>Độ</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cao</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của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âm</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533400"/>
            <a:ext cx="2903359" cy="646331"/>
          </a:xfrm>
          <a:prstGeom prst="rect">
            <a:avLst/>
          </a:prstGeom>
        </p:spPr>
        <p:txBody>
          <a:bodyPr wrap="none">
            <a:spAutoFit/>
          </a:bodyPr>
          <a:lstStyle/>
          <a:p>
            <a:r>
              <a:rPr lang="en-US" sz="3600" b="1" i="1" dirty="0" smtClean="0">
                <a:latin typeface="Times New Roman" panose="02020603050405020304" pitchFamily="18" charset="0"/>
                <a:cs typeface="Times New Roman" panose="02020603050405020304" pitchFamily="18" charset="0"/>
              </a:rPr>
              <a:t>a) </a:t>
            </a:r>
            <a:r>
              <a:rPr lang="en-US" sz="3600" b="1" i="1" dirty="0" err="1" smtClean="0">
                <a:latin typeface="Times New Roman" panose="02020603050405020304" pitchFamily="18" charset="0"/>
                <a:cs typeface="Times New Roman" panose="02020603050405020304" pitchFamily="18" charset="0"/>
              </a:rPr>
              <a:t>Thí</a:t>
            </a:r>
            <a:r>
              <a:rPr lang="en-US" sz="3600" b="1" i="1" dirty="0" smtClean="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nghiệm</a:t>
            </a:r>
            <a:endParaRPr lang="en-US" sz="3600"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5FA796E-035E-1245-8819-5A9F4D771F69}"/>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0" y="1371600"/>
            <a:ext cx="9144000" cy="548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een Bamboo Grass on Brown Background by Makkuro_GL | GraphicRiver"/>
          <p:cNvPicPr>
            <a:picLocks noChangeAspect="1" noChangeArrowheads="1"/>
          </p:cNvPicPr>
          <p:nvPr/>
        </p:nvPicPr>
        <p:blipFill>
          <a:blip r:embed="rId2"/>
          <a:srcRect/>
          <a:stretch>
            <a:fillRect/>
          </a:stretch>
        </p:blipFill>
        <p:spPr bwMode="auto">
          <a:xfrm>
            <a:off x="0" y="0"/>
            <a:ext cx="9144000" cy="6882356"/>
          </a:xfrm>
          <a:prstGeom prst="rect">
            <a:avLst/>
          </a:prstGeom>
          <a:noFill/>
        </p:spPr>
      </p:pic>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0" y="762000"/>
            <a:ext cx="9144000" cy="5869086"/>
          </a:xfrm>
        </p:spPr>
        <p:txBody>
          <a:bodyPr>
            <a:noAutofit/>
          </a:bodyPr>
          <a:lstStyle/>
          <a:p>
            <a:pPr marL="0" indent="0">
              <a:buNone/>
            </a:pPr>
            <a:r>
              <a:rPr lang="en-US" sz="3600" b="1" i="1" dirty="0">
                <a:latin typeface="Times New Roman" panose="02020603050405020304" pitchFamily="18" charset="0"/>
                <a:cs typeface="Times New Roman" panose="02020603050405020304" pitchFamily="18" charset="0"/>
              </a:rPr>
              <a:t>b) </a:t>
            </a:r>
            <a:r>
              <a:rPr lang="en-US" sz="3600" b="1" i="1" dirty="0" err="1">
                <a:latin typeface="Times New Roman" panose="02020603050405020304" pitchFamily="18" charset="0"/>
                <a:cs typeface="Times New Roman" panose="02020603050405020304" pitchFamily="18" charset="0"/>
              </a:rPr>
              <a:t>Trả</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lời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câu</a:t>
            </a:r>
            <a:r>
              <a:rPr lang="en-US" sz="3600" b="1" i="1" dirty="0">
                <a:latin typeface="Times New Roman" panose="02020603050405020304" pitchFamily="18" charset="0"/>
                <a:cs typeface="Times New Roman" panose="02020603050405020304" pitchFamily="18" charset="0"/>
              </a:rPr>
              <a:t> </a:t>
            </a:r>
            <a:r>
              <a:rPr lang="en-US" sz="3600" b="1" i="1" dirty="0" err="1" smtClean="0">
                <a:latin typeface="Times New Roman" panose="02020603050405020304" pitchFamily="18" charset="0"/>
                <a:cs typeface="Times New Roman" panose="02020603050405020304" pitchFamily="18" charset="0"/>
              </a:rPr>
              <a:t>hỏi</a:t>
            </a:r>
            <a:r>
              <a:rPr lang="vi-VN" sz="3600" b="1" i="1" dirty="0" smtClean="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1.Hãy </a:t>
            </a:r>
            <a:r>
              <a:rPr lang="en-US" sz="3600" b="1" dirty="0">
                <a:solidFill>
                  <a:srgbClr val="FF0000"/>
                </a:solidFill>
                <a:latin typeface="Times New Roman" panose="02020603050405020304" pitchFamily="18" charset="0"/>
                <a:cs typeface="Times New Roman" panose="02020603050405020304" pitchFamily="18" charset="0"/>
              </a:rPr>
              <a:t>so </a:t>
            </a:r>
            <a:r>
              <a:rPr lang="en-US" sz="3600" b="1" dirty="0" err="1">
                <a:solidFill>
                  <a:srgbClr val="FF0000"/>
                </a:solidFill>
                <a:latin typeface="Times New Roman" panose="02020603050405020304" pitchFamily="18" charset="0"/>
                <a:cs typeface="Times New Roman" panose="02020603050405020304" pitchFamily="18" charset="0"/>
              </a:rPr>
              <a:t>sánh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13.4a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13.4b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rút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giữa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nguồn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âm</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2</a:t>
            </a:r>
            <a:r>
              <a:rPr lang="en-US" sz="3600" b="1" dirty="0">
                <a:solidFill>
                  <a:srgbClr val="002060"/>
                </a:solidFill>
                <a:latin typeface="Times New Roman" panose="02020603050405020304" pitchFamily="18" charset="0"/>
                <a:cs typeface="Times New Roman" panose="02020603050405020304" pitchFamily="18" charset="0"/>
              </a:rPr>
              <a:t>. So </a:t>
            </a:r>
            <a:r>
              <a:rPr lang="en-US" sz="3600" b="1" dirty="0" err="1">
                <a:solidFill>
                  <a:srgbClr val="002060"/>
                </a:solidFill>
                <a:latin typeface="Times New Roman" panose="02020603050405020304" pitchFamily="18" charset="0"/>
                <a:cs typeface="Times New Roman" panose="02020603050405020304" pitchFamily="18" charset="0"/>
              </a:rPr>
              <a:t>sánh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độ</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cao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bổng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trầm</a:t>
            </a:r>
            <a:r>
              <a:rPr lang="en-US" sz="3600" b="1" dirty="0">
                <a:solidFill>
                  <a:srgbClr val="002060"/>
                </a:solidFill>
                <a:latin typeface="Times New Roman" panose="02020603050405020304" pitchFamily="18" charset="0"/>
                <a:cs typeface="Times New Roman" panose="02020603050405020304" pitchFamily="18" charset="0"/>
              </a:rPr>
              <a:t> ) </a:t>
            </a:r>
            <a:r>
              <a:rPr lang="en-US" sz="3600" b="1" dirty="0" err="1">
                <a:solidFill>
                  <a:srgbClr val="002060"/>
                </a:solidFill>
                <a:latin typeface="Times New Roman" panose="02020603050405020304" pitchFamily="18" charset="0"/>
                <a:cs typeface="Times New Roman" panose="02020603050405020304" pitchFamily="18" charset="0"/>
              </a:rPr>
              <a:t>của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âm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nghe</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được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thí</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nghiệm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hình</a:t>
            </a:r>
            <a:r>
              <a:rPr lang="en-US" sz="3600" b="1" dirty="0">
                <a:solidFill>
                  <a:srgbClr val="002060"/>
                </a:solidFill>
                <a:latin typeface="Times New Roman" panose="02020603050405020304" pitchFamily="18" charset="0"/>
                <a:cs typeface="Times New Roman" panose="02020603050405020304" pitchFamily="18" charset="0"/>
              </a:rPr>
              <a:t> 13.4a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smtClean="0">
                <a:solidFill>
                  <a:srgbClr val="002060"/>
                </a:solidFill>
                <a:latin typeface="Times New Roman" panose="02020603050405020304" pitchFamily="18" charset="0"/>
                <a:cs typeface="Times New Roman" panose="02020603050405020304" pitchFamily="18" charset="0"/>
              </a:rPr>
              <a:t>13.4b</a:t>
            </a:r>
            <a:r>
              <a:rPr lang="vi-VN" sz="3600" dirty="0" smtClean="0">
                <a:latin typeface="Times New Roman" panose="02020603050405020304" pitchFamily="18" charset="0"/>
                <a:cs typeface="Times New Roman" panose="02020603050405020304" pitchFamily="18" charset="0"/>
              </a:rPr>
              <a:t>                              </a:t>
            </a:r>
            <a:r>
              <a:rPr lang="en-US" sz="3600" b="1" dirty="0" smtClean="0">
                <a:solidFill>
                  <a:srgbClr val="7030A0"/>
                </a:solidFill>
                <a:latin typeface="Times New Roman" panose="02020603050405020304" pitchFamily="18" charset="0"/>
                <a:cs typeface="Times New Roman" panose="02020603050405020304" pitchFamily="18" charset="0"/>
              </a:rPr>
              <a:t>3</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Từ</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câu</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trả</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lời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trên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rút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mối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quan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hệ</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giữa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tần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số</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sóng</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âm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với</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độ</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cao</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của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âm</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reen Course PowerPoint | Simple powerpoint templates, Powerpoint  background design, Powerpoint background templates"/>
          <p:cNvPicPr>
            <a:picLocks noChangeAspect="1" noChangeArrowheads="1"/>
          </p:cNvPicPr>
          <p:nvPr/>
        </p:nvPicPr>
        <p:blipFill>
          <a:blip r:embed="rId2"/>
          <a:srcRect/>
          <a:stretch>
            <a:fillRect/>
          </a:stretch>
        </p:blipFill>
        <p:spPr bwMode="auto">
          <a:xfrm>
            <a:off x="0" y="0"/>
            <a:ext cx="9144000" cy="6766563"/>
          </a:xfrm>
          <a:prstGeom prst="rect">
            <a:avLst/>
          </a:prstGeom>
          <a:noFill/>
        </p:spPr>
      </p:pic>
      <p:sp>
        <p:nvSpPr>
          <p:cNvPr id="3" name="Rectangle 2"/>
          <p:cNvSpPr/>
          <p:nvPr/>
        </p:nvSpPr>
        <p:spPr>
          <a:xfrm>
            <a:off x="0" y="1524000"/>
            <a:ext cx="9144000" cy="2862322"/>
          </a:xfrm>
          <a:prstGeom prst="rect">
            <a:avLst/>
          </a:prstGeom>
        </p:spPr>
        <p:txBody>
          <a:bodyPr wrap="square">
            <a:spAutoFit/>
          </a:bodyPr>
          <a:lstStyle/>
          <a:p>
            <a:r>
              <a:rPr lang="en-US" sz="3600" b="1" dirty="0" err="1" smtClean="0">
                <a:latin typeface="Times New Roman" panose="02020603050405020304" pitchFamily="18" charset="0"/>
                <a:cs typeface="Times New Roman" panose="02020603050405020304" pitchFamily="18" charset="0"/>
              </a:rPr>
              <a:t>Kết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luận</a:t>
            </a: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Tần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số</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lớn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bổng</a:t>
            </a:r>
            <a:r>
              <a:rPr lang="en-US" sz="3600" dirty="0" smtClean="0">
                <a:solidFill>
                  <a:srgbClr val="FF0000"/>
                </a:solidFill>
                <a:latin typeface="Times New Roman" panose="02020603050405020304" pitchFamily="18" charset="0"/>
                <a:cs typeface="Times New Roman" panose="02020603050405020304" pitchFamily="18" charset="0"/>
              </a:rPr>
              <a:t>)</a:t>
            </a:r>
            <a:br>
              <a:rPr lang="en-US" sz="3600" dirty="0" smtClean="0">
                <a:solidFill>
                  <a:srgbClr val="FF0000"/>
                </a:solidFill>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Tần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số</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động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nhỏ</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càng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thấp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trầm</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op 1000 hình nền powerpoint đẹp nhất nhiều chủ đề - Taman.edu.vn | Cổng  thông tin du học - học bổng quốc tế"/>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Content Placeholder 2">
            <a:extLst>
              <a:ext uri="{FF2B5EF4-FFF2-40B4-BE49-F238E27FC236}">
                <a16:creationId xmlns:a16="http://schemas.microsoft.com/office/drawing/2014/main" id="{287238A3-9FA2-C44A-B16E-440DC6AE5847}"/>
              </a:ext>
            </a:extLst>
          </p:cNvPr>
          <p:cNvSpPr>
            <a:spLocks noGrp="1"/>
          </p:cNvSpPr>
          <p:nvPr>
            <p:ph idx="1"/>
          </p:nvPr>
        </p:nvSpPr>
        <p:spPr>
          <a:xfrm>
            <a:off x="0" y="0"/>
            <a:ext cx="9144000" cy="4812632"/>
          </a:xfrm>
        </p:spPr>
        <p:txBody>
          <a:bodyPr>
            <a:normAutofit/>
          </a:bodyPr>
          <a:lstStyle/>
          <a:p>
            <a:pPr marL="0" indent="0">
              <a:lnSpc>
                <a:spcPct val="100000"/>
              </a:lnSpc>
              <a:spcBef>
                <a:spcPts val="600"/>
              </a:spcBef>
              <a:spcAft>
                <a:spcPts val="600"/>
              </a:spcAft>
              <a:buNone/>
            </a:pPr>
            <a:r>
              <a:rPr lang="en-US" i="1" dirty="0">
                <a:latin typeface="Times New Roman" panose="02020603050405020304" pitchFamily="18" charset="0"/>
                <a:cs typeface="Times New Roman" panose="02020603050405020304" pitchFamily="18" charset="0"/>
              </a:rPr>
              <a:t>c) </a:t>
            </a:r>
            <a:r>
              <a:rPr lang="en-US" i="1" dirty="0" err="1">
                <a:latin typeface="Times New Roman" panose="02020603050405020304" pitchFamily="18" charset="0"/>
                <a:cs typeface="Times New Roman" panose="02020603050405020304" pitchFamily="18" charset="0"/>
              </a:rPr>
              <a:t>Luyện</a:t>
            </a:r>
            <a:r>
              <a:rPr lang="en-US" i="1" dirty="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tập</a:t>
            </a:r>
            <a:r>
              <a:rPr lang="vi-VN" i="1" dirty="0" smtClean="0">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1</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con </a:t>
            </a:r>
            <a:r>
              <a:rPr lang="en-US" sz="3600" b="1" dirty="0" err="1">
                <a:solidFill>
                  <a:srgbClr val="C00000"/>
                </a:solidFill>
                <a:latin typeface="Times New Roman" panose="02020603050405020304" pitchFamily="18" charset="0"/>
                <a:cs typeface="Times New Roman" panose="02020603050405020304" pitchFamily="18" charset="0"/>
              </a:rPr>
              <a:t>muỗi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bay </a:t>
            </a:r>
            <a:r>
              <a:rPr lang="en-US" sz="3600" b="1" dirty="0" err="1">
                <a:solidFill>
                  <a:srgbClr val="C00000"/>
                </a:solidFill>
                <a:latin typeface="Times New Roman" panose="02020603050405020304" pitchFamily="18" charset="0"/>
                <a:cs typeface="Times New Roman" panose="02020603050405020304" pitchFamily="18" charset="0"/>
              </a:rPr>
              <a:t>vỗ</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3000 </a:t>
            </a:r>
            <a:r>
              <a:rPr lang="en-US" sz="3600" b="1" dirty="0" err="1">
                <a:solidFill>
                  <a:srgbClr val="C00000"/>
                </a:solidFill>
                <a:latin typeface="Times New Roman" panose="02020603050405020304" pitchFamily="18" charset="0"/>
                <a:cs typeface="Times New Roman" panose="02020603050405020304" pitchFamily="18" charset="0"/>
              </a:rPr>
              <a:t>lần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trong</a:t>
            </a:r>
            <a:r>
              <a:rPr lang="en-US" sz="3600" b="1" dirty="0">
                <a:solidFill>
                  <a:srgbClr val="C00000"/>
                </a:solidFill>
                <a:latin typeface="Times New Roman" panose="02020603050405020304" pitchFamily="18" charset="0"/>
                <a:cs typeface="Times New Roman" panose="02020603050405020304" pitchFamily="18" charset="0"/>
              </a:rPr>
              <a:t> 5 </a:t>
            </a:r>
            <a:r>
              <a:rPr lang="en-US" sz="3600" b="1" dirty="0" err="1">
                <a:solidFill>
                  <a:srgbClr val="C00000"/>
                </a:solidFill>
                <a:latin typeface="Times New Roman" panose="02020603050405020304" pitchFamily="18" charset="0"/>
                <a:cs typeface="Times New Roman" panose="02020603050405020304" pitchFamily="18" charset="0"/>
              </a:rPr>
              <a:t>giây</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một</a:t>
            </a:r>
            <a:r>
              <a:rPr lang="en-US" sz="3600" b="1" dirty="0">
                <a:solidFill>
                  <a:srgbClr val="C00000"/>
                </a:solidFill>
                <a:latin typeface="Times New Roman" panose="02020603050405020304" pitchFamily="18" charset="0"/>
                <a:cs typeface="Times New Roman" panose="02020603050405020304" pitchFamily="18" charset="0"/>
              </a:rPr>
              <a:t> con </a:t>
            </a:r>
            <a:r>
              <a:rPr lang="en-US" sz="3600" b="1" dirty="0" err="1">
                <a:solidFill>
                  <a:srgbClr val="C00000"/>
                </a:solidFill>
                <a:latin typeface="Times New Roman" panose="02020603050405020304" pitchFamily="18" charset="0"/>
                <a:cs typeface="Times New Roman" panose="02020603050405020304" pitchFamily="18" charset="0"/>
              </a:rPr>
              <a:t>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bay </a:t>
            </a:r>
            <a:r>
              <a:rPr lang="en-US" sz="3600" b="1" dirty="0" err="1">
                <a:solidFill>
                  <a:srgbClr val="C00000"/>
                </a:solidFill>
                <a:latin typeface="Times New Roman" panose="02020603050405020304" pitchFamily="18" charset="0"/>
                <a:cs typeface="Times New Roman" panose="02020603050405020304" pitchFamily="18" charset="0"/>
              </a:rPr>
              <a:t>vỗ</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4950 </a:t>
            </a:r>
            <a:r>
              <a:rPr lang="en-US" sz="3600" b="1" dirty="0" err="1">
                <a:solidFill>
                  <a:srgbClr val="C00000"/>
                </a:solidFill>
                <a:latin typeface="Times New Roman" panose="02020603050405020304" pitchFamily="18" charset="0"/>
                <a:cs typeface="Times New Roman" panose="02020603050405020304" pitchFamily="18" charset="0"/>
              </a:rPr>
              <a:t>lần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trong</a:t>
            </a:r>
            <a:r>
              <a:rPr lang="en-US" sz="3600" b="1" dirty="0">
                <a:solidFill>
                  <a:srgbClr val="C00000"/>
                </a:solidFill>
                <a:latin typeface="Times New Roman" panose="02020603050405020304" pitchFamily="18" charset="0"/>
                <a:cs typeface="Times New Roman" panose="02020603050405020304" pitchFamily="18" charset="0"/>
              </a:rPr>
              <a:t> 15 </a:t>
            </a:r>
            <a:r>
              <a:rPr lang="en-US" sz="3600" b="1" dirty="0" err="1" smtClean="0">
                <a:solidFill>
                  <a:srgbClr val="C00000"/>
                </a:solidFill>
                <a:latin typeface="Times New Roman" panose="02020603050405020304" pitchFamily="18" charset="0"/>
                <a:cs typeface="Times New Roman" panose="02020603050405020304" pitchFamily="18" charset="0"/>
              </a:rPr>
              <a:t>giây</a:t>
            </a:r>
            <a:r>
              <a:rPr lang="en-US" sz="3600" b="1" dirty="0" smtClean="0">
                <a:solidFill>
                  <a:srgbClr val="C00000"/>
                </a:solidFill>
                <a:latin typeface="Times New Roman" panose="02020603050405020304" pitchFamily="18" charset="0"/>
                <a:cs typeface="Times New Roman" panose="02020603050405020304" pitchFamily="18" charset="0"/>
              </a:rPr>
              <a:t>.</a:t>
            </a:r>
            <a:r>
              <a:rPr lang="vi-VN" sz="3600" b="1" dirty="0" smtClean="0">
                <a:solidFill>
                  <a:srgbClr val="C00000"/>
                </a:solidFill>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Tính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số</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dao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động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của</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muỗi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ong</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bay. Con </a:t>
            </a:r>
            <a:r>
              <a:rPr lang="en-US" sz="3600" b="1" dirty="0" err="1">
                <a:solidFill>
                  <a:srgbClr val="C00000"/>
                </a:solidFill>
                <a:latin typeface="Times New Roman" panose="02020603050405020304" pitchFamily="18" charset="0"/>
                <a:cs typeface="Times New Roman" panose="02020603050405020304" pitchFamily="18" charset="0"/>
              </a:rPr>
              <a:t>nào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vỗ</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cánh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nhanh</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hơn</a:t>
            </a:r>
            <a:r>
              <a:rPr lang="en-US" sz="3600" b="1" dirty="0">
                <a:solidFill>
                  <a:srgbClr val="C00000"/>
                </a:solidFill>
                <a:latin typeface="Times New Roman" panose="02020603050405020304" pitchFamily="18" charset="0"/>
                <a:cs typeface="Times New Roman" panose="02020603050405020304" pitchFamily="18" charset="0"/>
              </a:rPr>
              <a:t>?</a:t>
            </a:r>
          </a:p>
          <a:p>
            <a:pPr marL="0" indent="0">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endParaRPr lang="en-US" sz="24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C4BB556-7C0E-AA41-BE21-8D85123EF1AC}"/>
              </a:ext>
            </a:extLst>
          </p:cNvPr>
          <p:cNvSpPr/>
          <p:nvPr/>
        </p:nvSpPr>
        <p:spPr>
          <a:xfrm>
            <a:off x="0" y="3886200"/>
            <a:ext cx="5334000" cy="2554545"/>
          </a:xfrm>
          <a:prstGeom prst="rect">
            <a:avLst/>
          </a:prstGeom>
        </p:spPr>
        <p:txBody>
          <a:bodyPr wrap="square">
            <a:spAutoFit/>
          </a:bodyPr>
          <a:lstStyle/>
          <a:p>
            <a:r>
              <a:rPr lang="vi-VN" sz="3200" b="1" i="0" u="none" strike="noStrike" dirty="0">
                <a:effectLst/>
                <a:latin typeface="Times New Roman" panose="02020603050405020304" pitchFamily="18" charset="0"/>
                <a:cs typeface="Times New Roman" panose="02020603050405020304" pitchFamily="18" charset="0"/>
              </a:rPr>
              <a:t>Tần số dao động của cánh muỗi bay là 600Hz ; cánh ong là 330 Hz </a:t>
            </a:r>
          </a:p>
          <a:p>
            <a:r>
              <a:rPr lang="vi-VN" sz="3200" b="1" dirty="0">
                <a:latin typeface="Times New Roman" panose="02020603050405020304" pitchFamily="18" charset="0"/>
                <a:cs typeface="Times New Roman" panose="02020603050405020304" pitchFamily="18" charset="0"/>
                <a:sym typeface="Wingdings" pitchFamily="2" charset="2"/>
              </a:rPr>
              <a:t></a:t>
            </a:r>
            <a:r>
              <a:rPr lang="vi-VN" sz="3200" b="1" i="0" u="none" strike="noStrike" dirty="0">
                <a:effectLst/>
                <a:latin typeface="Times New Roman" panose="02020603050405020304" pitchFamily="18" charset="0"/>
                <a:cs typeface="Times New Roman" panose="02020603050405020304" pitchFamily="18" charset="0"/>
              </a:rPr>
              <a:t> Muỗi vỗ cánh nhanh hơn ong.</a:t>
            </a:r>
            <a:endParaRPr lang="en-US" sz="32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70BA3BF2-E981-9B4F-8E0B-052538A41EA3}"/>
              </a:ext>
            </a:extLst>
          </p:cNvPr>
          <p:cNvGrpSpPr/>
          <p:nvPr/>
        </p:nvGrpSpPr>
        <p:grpSpPr>
          <a:xfrm>
            <a:off x="5181600" y="3352800"/>
            <a:ext cx="3962400" cy="3124200"/>
            <a:chOff x="8530463" y="2307159"/>
            <a:chExt cx="3428926" cy="2336759"/>
          </a:xfrm>
        </p:grpSpPr>
        <p:pic>
          <p:nvPicPr>
            <p:cNvPr id="7" name="Picture 6">
              <a:extLst>
                <a:ext uri="{FF2B5EF4-FFF2-40B4-BE49-F238E27FC236}">
                  <a16:creationId xmlns:a16="http://schemas.microsoft.com/office/drawing/2014/main" id="{90EFFFB9-B72E-604D-ACB9-FB97E7DD3762}"/>
                </a:ext>
              </a:extLst>
            </p:cNvPr>
            <p:cNvPicPr>
              <a:picLocks noChangeAspect="1"/>
            </p:cNvPicPr>
            <p:nvPr/>
          </p:nvPicPr>
          <p:blipFill rotWithShape="1">
            <a:blip r:embed="rId3"/>
            <a:srcRect l="5114" t="17187" r="72045" b="24005"/>
            <a:stretch/>
          </p:blipFill>
          <p:spPr>
            <a:xfrm>
              <a:off x="8530463" y="2307159"/>
              <a:ext cx="2269026" cy="2336759"/>
            </a:xfrm>
            <a:prstGeom prst="ellipse">
              <a:avLst/>
            </a:prstGeom>
            <a:ln>
              <a:noFill/>
            </a:ln>
            <a:effectLst>
              <a:softEdge rad="112500"/>
            </a:effectLst>
          </p:spPr>
        </p:pic>
        <p:sp>
          <p:nvSpPr>
            <p:cNvPr id="8" name="Rounded Rectangle 7">
              <a:extLst>
                <a:ext uri="{FF2B5EF4-FFF2-40B4-BE49-F238E27FC236}">
                  <a16:creationId xmlns:a16="http://schemas.microsoft.com/office/drawing/2014/main" id="{6B75CDA0-E0CD-FE43-A308-39B954D56CCF}"/>
                </a:ext>
              </a:extLst>
            </p:cNvPr>
            <p:cNvSpPr/>
            <p:nvPr/>
          </p:nvSpPr>
          <p:spPr>
            <a:xfrm>
              <a:off x="10482283" y="2706118"/>
              <a:ext cx="1477106" cy="11968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4950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giây</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600" decel="100000"/>
                                        <p:tgtEl>
                                          <p:spTgt spid="6"/>
                                        </p:tgtEl>
                                      </p:cBhvr>
                                    </p:animEffect>
                                    <p:anim calcmode="lin" valueType="num">
                                      <p:cBhvr>
                                        <p:cTn id="14" dur="1600" decel="100000" fill="hold"/>
                                        <p:tgtEl>
                                          <p:spTgt spid="6"/>
                                        </p:tgtEl>
                                        <p:attrNameLst>
                                          <p:attrName>style.rotation</p:attrName>
                                        </p:attrNameLst>
                                      </p:cBhvr>
                                      <p:tavLst>
                                        <p:tav tm="0">
                                          <p:val>
                                            <p:fltVal val="-90"/>
                                          </p:val>
                                        </p:tav>
                                        <p:tav tm="100000">
                                          <p:val>
                                            <p:fltVal val="0"/>
                                          </p:val>
                                        </p:tav>
                                      </p:tavLst>
                                    </p:anim>
                                    <p:anim calcmode="lin" valueType="num">
                                      <p:cBhvr>
                                        <p:cTn id="15" dur="1600" decel="100000" fill="hold"/>
                                        <p:tgtEl>
                                          <p:spTgt spid="6"/>
                                        </p:tgtEl>
                                        <p:attrNameLst>
                                          <p:attrName>ppt_x</p:attrName>
                                        </p:attrNameLst>
                                      </p:cBhvr>
                                      <p:tavLst>
                                        <p:tav tm="0">
                                          <p:val>
                                            <p:strVal val="#ppt_x+0.4"/>
                                          </p:val>
                                        </p:tav>
                                        <p:tav tm="100000">
                                          <p:val>
                                            <p:strVal val="#ppt_x-0.05"/>
                                          </p:val>
                                        </p:tav>
                                      </p:tavLst>
                                    </p:anim>
                                    <p:anim calcmode="lin" valueType="num">
                                      <p:cBhvr>
                                        <p:cTn id="16" dur="1600" decel="100000" fill="hold"/>
                                        <p:tgtEl>
                                          <p:spTgt spid="6"/>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Slide kẻ"/>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1200329"/>
          </a:xfrm>
          <a:prstGeom prst="rect">
            <a:avLst/>
          </a:prstGeom>
        </p:spPr>
        <p:txBody>
          <a:bodyPr wrap="square">
            <a:spAutoFit/>
          </a:bodyPr>
          <a:lstStyle/>
          <a:p>
            <a:pPr>
              <a:spcBef>
                <a:spcPts val="600"/>
              </a:spcBef>
              <a:spcAft>
                <a:spcPts val="600"/>
              </a:spcAft>
            </a:pPr>
            <a:r>
              <a:rPr lang="en-US" sz="3600" dirty="0" smtClean="0">
                <a:latin typeface="Times New Roman" panose="02020603050405020304" pitchFamily="18" charset="0"/>
                <a:cs typeface="Times New Roman" panose="02020603050405020304" pitchFamily="18" charset="0"/>
              </a:rPr>
              <a:t>b) </a:t>
            </a:r>
            <a:r>
              <a:rPr lang="en-US" sz="3600" dirty="0" err="1" smtClean="0">
                <a:latin typeface="Times New Roman" panose="02020603050405020304" pitchFamily="18" charset="0"/>
                <a:cs typeface="Times New Roman" panose="02020603050405020304" pitchFamily="18" charset="0"/>
              </a:rPr>
              <a:t>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vỗ</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muỗi</a:t>
            </a:r>
            <a:r>
              <a:rPr lang="en-US" sz="3600" dirty="0" smtClean="0">
                <a:latin typeface="Times New Roman" panose="02020603050405020304" pitchFamily="18" charset="0"/>
                <a:cs typeface="Times New Roman" panose="02020603050405020304" pitchFamily="18" charset="0"/>
              </a:rPr>
              <a:t> hay con </a:t>
            </a:r>
            <a:r>
              <a:rPr lang="en-US" sz="3600" dirty="0" err="1" smtClean="0">
                <a:latin typeface="Times New Roman" panose="02020603050405020304" pitchFamily="18" charset="0"/>
                <a:cs typeface="Times New Roman" panose="02020603050405020304" pitchFamily="18" charset="0"/>
              </a:rPr>
              <a:t>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hơn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F51C8A8-776A-4542-A1D0-336B55E02979}"/>
              </a:ext>
            </a:extLst>
          </p:cNvPr>
          <p:cNvGrpSpPr/>
          <p:nvPr/>
        </p:nvGrpSpPr>
        <p:grpSpPr>
          <a:xfrm>
            <a:off x="4800600" y="762000"/>
            <a:ext cx="4343400" cy="2207623"/>
            <a:chOff x="8926423" y="4433808"/>
            <a:chExt cx="3226388" cy="2207623"/>
          </a:xfrm>
        </p:grpSpPr>
        <p:pic>
          <p:nvPicPr>
            <p:cNvPr id="5" name="Picture 4">
              <a:extLst>
                <a:ext uri="{FF2B5EF4-FFF2-40B4-BE49-F238E27FC236}">
                  <a16:creationId xmlns:a16="http://schemas.microsoft.com/office/drawing/2014/main" id="{EA4E48CE-A3AD-EE4A-84E9-85E5A9AE27DE}"/>
                </a:ext>
              </a:extLst>
            </p:cNvPr>
            <p:cNvPicPr>
              <a:picLocks noChangeAspect="1"/>
            </p:cNvPicPr>
            <p:nvPr/>
          </p:nvPicPr>
          <p:blipFill>
            <a:blip r:embed="rId3"/>
            <a:stretch>
              <a:fillRect/>
            </a:stretch>
          </p:blipFill>
          <p:spPr>
            <a:xfrm>
              <a:off x="9945188" y="4433808"/>
              <a:ext cx="2207623" cy="2207623"/>
            </a:xfrm>
            <a:prstGeom prst="ellipse">
              <a:avLst/>
            </a:prstGeom>
            <a:ln>
              <a:noFill/>
            </a:ln>
            <a:effectLst>
              <a:softEdge rad="112500"/>
            </a:effectLst>
          </p:spPr>
        </p:pic>
        <p:sp>
          <p:nvSpPr>
            <p:cNvPr id="6" name="Rounded Rectangle 5">
              <a:extLst>
                <a:ext uri="{FF2B5EF4-FFF2-40B4-BE49-F238E27FC236}">
                  <a16:creationId xmlns:a16="http://schemas.microsoft.com/office/drawing/2014/main" id="{DA908F63-AFDC-4746-BA62-D5EF0634083B}"/>
                </a:ext>
              </a:extLst>
            </p:cNvPr>
            <p:cNvSpPr/>
            <p:nvPr/>
          </p:nvSpPr>
          <p:spPr>
            <a:xfrm>
              <a:off x="8926423" y="5424408"/>
              <a:ext cx="1698099" cy="9963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3000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giây</a:t>
              </a:r>
              <a:endParaRPr lang="en-US" sz="2800" dirty="0"/>
            </a:p>
          </p:txBody>
        </p:sp>
      </p:grpSp>
      <p:sp>
        <p:nvSpPr>
          <p:cNvPr id="7" name="Rectangle 6"/>
          <p:cNvSpPr/>
          <p:nvPr/>
        </p:nvSpPr>
        <p:spPr>
          <a:xfrm>
            <a:off x="0" y="1143000"/>
            <a:ext cx="4800600" cy="2554545"/>
          </a:xfrm>
          <a:prstGeom prst="rect">
            <a:avLst/>
          </a:prstGeom>
        </p:spPr>
        <p:txBody>
          <a:bodyPr wrap="square">
            <a:spAutoFit/>
          </a:bodyPr>
          <a:lstStyle/>
          <a:p>
            <a:pPr>
              <a:spcBef>
                <a:spcPts val="1200"/>
              </a:spcBef>
              <a:spcAft>
                <a:spcPts val="1200"/>
              </a:spcAft>
            </a:pPr>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tìm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hiểu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vặn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ghita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D5EDA9D-CA42-3043-8686-703FB95FEB28}"/>
              </a:ext>
            </a:extLst>
          </p:cNvPr>
          <p:cNvPicPr>
            <a:picLocks noChangeAspect="1"/>
          </p:cNvPicPr>
          <p:nvPr/>
        </p:nvPicPr>
        <p:blipFill>
          <a:blip r:embed="rId4"/>
          <a:stretch>
            <a:fillRect/>
          </a:stretch>
        </p:blipFill>
        <p:spPr>
          <a:xfrm>
            <a:off x="0" y="3695700"/>
            <a:ext cx="3733800" cy="3162300"/>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D5A6529B-A343-BD44-AF04-A354B8470882}"/>
              </a:ext>
            </a:extLst>
          </p:cNvPr>
          <p:cNvSpPr/>
          <p:nvPr/>
        </p:nvSpPr>
        <p:spPr>
          <a:xfrm>
            <a:off x="3886200" y="3441680"/>
            <a:ext cx="5257800" cy="2677656"/>
          </a:xfrm>
          <a:prstGeom prst="rect">
            <a:avLst/>
          </a:prstGeom>
        </p:spPr>
        <p:txBody>
          <a:bodyPr wrap="square">
            <a:spAutoFit/>
          </a:bodyPr>
          <a:lstStyle/>
          <a:p>
            <a:pPr marL="342900" indent="-342900"/>
            <a:r>
              <a:rPr lang="vi-VN" sz="2800" b="0" i="0" u="none" strike="noStrike" dirty="0">
                <a:solidFill>
                  <a:srgbClr val="FF0000"/>
                </a:solidFill>
                <a:effectLst/>
                <a:latin typeface="Times New Roman" panose="02020603050405020304" pitchFamily="18" charset="0"/>
                <a:cs typeface="Times New Roman" panose="02020603050405020304" pitchFamily="18" charset="0"/>
              </a:rPr>
              <a:t>Khi vặn cho dây đàn ghita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căng</a:t>
            </a:r>
          </a:p>
          <a:p>
            <a:pPr marL="342900" indent="-342900"/>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nhiều</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 thì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âm</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 </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phát ra nghe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cao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hơn</a:t>
            </a:r>
            <a:endParaRPr lang="vi-VN" sz="2800" dirty="0">
              <a:solidFill>
                <a:srgbClr val="FF0000"/>
              </a:solidFill>
              <a:latin typeface="Times New Roman" panose="02020603050405020304" pitchFamily="18" charset="0"/>
              <a:cs typeface="Times New Roman" panose="02020603050405020304" pitchFamily="18" charset="0"/>
            </a:endParaRPr>
          </a:p>
          <a:p>
            <a:pPr marL="342900" indent="-342900"/>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sym typeface="Wingdings" pitchFamily="2" charset="2"/>
              </a:rPr>
              <a:t></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tần số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lớn </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hơn </a:t>
            </a:r>
            <a:endParaRPr lang="vi-VN" sz="2800" b="0" i="0" u="none" strike="noStrike" dirty="0">
              <a:solidFill>
                <a:srgbClr val="FF0000"/>
              </a:solidFill>
              <a:effectLst/>
              <a:latin typeface="Times New Roman" panose="02020603050405020304" pitchFamily="18" charset="0"/>
              <a:cs typeface="Times New Roman" panose="02020603050405020304" pitchFamily="18" charset="0"/>
            </a:endParaRPr>
          </a:p>
          <a:p>
            <a:pPr marL="342900" indent="-342900"/>
            <a:r>
              <a:rPr lang="vi-VN" sz="2800" b="0" i="0" u="none" strike="noStrike" dirty="0">
                <a:solidFill>
                  <a:srgbClr val="FF0000"/>
                </a:solidFill>
                <a:effectLst/>
                <a:latin typeface="Times New Roman" panose="02020603050405020304" pitchFamily="18" charset="0"/>
                <a:cs typeface="Times New Roman" panose="02020603050405020304" pitchFamily="18" charset="0"/>
              </a:rPr>
              <a:t>Khi vặn cho dây đàn ghita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căng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ít</a:t>
            </a:r>
            <a:endParaRPr lang="vi-VN" sz="2800" dirty="0">
              <a:solidFill>
                <a:srgbClr val="FF0000"/>
              </a:solidFill>
              <a:latin typeface="Times New Roman" panose="02020603050405020304" pitchFamily="18" charset="0"/>
              <a:cs typeface="Times New Roman" panose="02020603050405020304" pitchFamily="18" charset="0"/>
            </a:endParaRPr>
          </a:p>
          <a:p>
            <a:pPr marL="342900" indent="-342900"/>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thì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âm </a:t>
            </a:r>
            <a:r>
              <a:rPr lang="vi-VN" sz="2800" b="0" i="0" u="none" strike="noStrike" dirty="0" smtClean="0">
                <a:solidFill>
                  <a:srgbClr val="FF0000"/>
                </a:solidFill>
                <a:effectLst/>
                <a:latin typeface="Times New Roman" panose="02020603050405020304" pitchFamily="18" charset="0"/>
                <a:cs typeface="Times New Roman" panose="02020603050405020304" pitchFamily="18" charset="0"/>
              </a:rPr>
              <a:t>phát </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ra nghe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thấp hơn</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 </a:t>
            </a:r>
            <a:r>
              <a:rPr lang="vi-VN" sz="2800" b="0" i="0" u="none" strike="noStrike" dirty="0">
                <a:solidFill>
                  <a:srgbClr val="FF0000"/>
                </a:solidFill>
                <a:effectLst/>
                <a:latin typeface="Times New Roman" panose="02020603050405020304" pitchFamily="18" charset="0"/>
                <a:cs typeface="Times New Roman" panose="02020603050405020304" pitchFamily="18" charset="0"/>
                <a:sym typeface="Wingdings" pitchFamily="2" charset="2"/>
              </a:rPr>
              <a:t></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 </a:t>
            </a:r>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tần</a:t>
            </a:r>
          </a:p>
          <a:p>
            <a:pPr marL="342900" indent="-342900"/>
            <a:r>
              <a:rPr lang="vi-VN" sz="2800" b="0" i="0" u="sng" strike="noStrike" dirty="0" smtClean="0">
                <a:solidFill>
                  <a:srgbClr val="FF0000"/>
                </a:solidFill>
                <a:effectLst/>
                <a:latin typeface="Times New Roman" panose="02020603050405020304" pitchFamily="18" charset="0"/>
                <a:cs typeface="Times New Roman" panose="02020603050405020304" pitchFamily="18" charset="0"/>
              </a:rPr>
              <a:t>số </a:t>
            </a:r>
            <a:r>
              <a:rPr lang="vi-VN" sz="2800" b="0" i="0" u="sng" strike="noStrike" dirty="0">
                <a:solidFill>
                  <a:srgbClr val="FF0000"/>
                </a:solidFill>
                <a:effectLst/>
                <a:latin typeface="Times New Roman" panose="02020603050405020304" pitchFamily="18" charset="0"/>
                <a:cs typeface="Times New Roman" panose="02020603050405020304" pitchFamily="18" charset="0"/>
              </a:rPr>
              <a:t>nhỏ</a:t>
            </a:r>
            <a:r>
              <a:rPr lang="vi-VN" sz="2800" b="0" i="0" u="none" strike="noStrike" dirty="0">
                <a:solidFill>
                  <a:srgbClr val="FF0000"/>
                </a:solidFill>
                <a:effectLst/>
                <a:latin typeface="Times New Roman" panose="02020603050405020304" pitchFamily="18" charset="0"/>
                <a:cs typeface="Times New Roman" panose="02020603050405020304" pitchFamily="18" charset="0"/>
              </a:rPr>
              <a:t> hơn</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reen Course PowerPoint | Simple powerpoint templates, Powerpoint  background design, Powerpoint background templates"/>
          <p:cNvPicPr>
            <a:picLocks noChangeAspect="1" noChangeArrowheads="1"/>
          </p:cNvPicPr>
          <p:nvPr/>
        </p:nvPicPr>
        <p:blipFill>
          <a:blip r:embed="rId2"/>
          <a:srcRect/>
          <a:stretch>
            <a:fillRect/>
          </a:stretch>
        </p:blipFill>
        <p:spPr bwMode="auto">
          <a:xfrm>
            <a:off x="0" y="0"/>
            <a:ext cx="9144000" cy="6766563"/>
          </a:xfrm>
          <a:prstGeom prst="rect">
            <a:avLst/>
          </a:prstGeom>
          <a:noFill/>
        </p:spPr>
      </p:pic>
      <p:sp>
        <p:nvSpPr>
          <p:cNvPr id="3" name="Rectangle 2"/>
          <p:cNvSpPr/>
          <p:nvPr/>
        </p:nvSpPr>
        <p:spPr>
          <a:xfrm>
            <a:off x="0" y="0"/>
            <a:ext cx="9396803" cy="646331"/>
          </a:xfrm>
          <a:prstGeom prst="rect">
            <a:avLst/>
          </a:prstGeom>
        </p:spPr>
        <p:txBody>
          <a:bodyPr wrap="none">
            <a:spAutoFit/>
          </a:bodyPr>
          <a:lstStyle/>
          <a:p>
            <a:pPr>
              <a:spcBef>
                <a:spcPts val="1200"/>
              </a:spcBef>
              <a:spcAft>
                <a:spcPts val="1200"/>
              </a:spcAft>
            </a:pPr>
            <a:r>
              <a:rPr lang="en-US" sz="3600" b="1" dirty="0" smtClean="0">
                <a:latin typeface="Times New Roman" panose="02020603050405020304" pitchFamily="18" charset="0"/>
                <a:cs typeface="Times New Roman" panose="02020603050405020304" pitchFamily="18" charset="0"/>
              </a:rPr>
              <a:t>3</a:t>
            </a:r>
            <a:r>
              <a:rPr lang="vi-VN" sz="3600" b="1" dirty="0" smtClean="0">
                <a:latin typeface="Times New Roman" panose="02020603050405020304" pitchFamily="18" charset="0"/>
                <a:cs typeface="Times New Roman" panose="02020603050405020304" pitchFamily="18" charset="0"/>
              </a:rPr>
              <a:t>.</a:t>
            </a: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ầm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trầm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thấp</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âm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bổng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cao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A72A283-6314-DC40-B4F5-93D41F76E48B}"/>
              </a:ext>
            </a:extLst>
          </p:cNvPr>
          <p:cNvSpPr/>
          <p:nvPr/>
        </p:nvSpPr>
        <p:spPr>
          <a:xfrm>
            <a:off x="1600200" y="533400"/>
            <a:ext cx="4506362" cy="1200329"/>
          </a:xfrm>
          <a:prstGeom prst="rect">
            <a:avLst/>
          </a:prstGeom>
        </p:spPr>
        <p:txBody>
          <a:bodyPr wrap="none">
            <a:spAutoFit/>
          </a:bodyPr>
          <a:lstStyle/>
          <a:p>
            <a:pPr marL="342900" indent="-342900">
              <a:buFontTx/>
              <a:buChar char="-"/>
            </a:pP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Âm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trầm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giọng</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nam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p>
          <a:p>
            <a:pPr marL="342900" indent="-342900">
              <a:buFontTx/>
              <a:buChar char="-"/>
            </a:pP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Âm</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bổng</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giọng</a:t>
            </a:r>
            <a:r>
              <a:rPr lang="en-US" sz="36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3600" b="0" i="0" u="none" strike="noStrike" dirty="0" err="1">
                <a:solidFill>
                  <a:srgbClr val="FF0000"/>
                </a:solidFill>
                <a:effectLst/>
                <a:latin typeface="Times New Roman" panose="02020603050405020304" pitchFamily="18" charset="0"/>
                <a:cs typeface="Times New Roman" panose="02020603050405020304" pitchFamily="18" charset="0"/>
              </a:rPr>
              <a:t>nữ</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XÃ¢y dá»±ng káº¿ hoáº¡ch Äá»i nhÃ³m">
            <a:extLst>
              <a:ext uri="{FF2B5EF4-FFF2-40B4-BE49-F238E27FC236}">
                <a16:creationId xmlns:a16="http://schemas.microsoft.com/office/drawing/2014/main" id="{EB3DE6F0-5BA9-40E7-A151-ADAB564A31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 t="-350" r="2569" b="5945"/>
          <a:stretch/>
        </p:blipFill>
        <p:spPr bwMode="auto">
          <a:xfrm>
            <a:off x="297455" y="165251"/>
            <a:ext cx="8579004" cy="637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B2E7B9DC-755C-4131-9027-F47B49DA7B1F}"/>
              </a:ext>
            </a:extLst>
          </p:cNvPr>
          <p:cNvSpPr txBox="1">
            <a:spLocks noChangeArrowheads="1"/>
          </p:cNvSpPr>
          <p:nvPr/>
        </p:nvSpPr>
        <p:spPr bwMode="auto">
          <a:xfrm>
            <a:off x="2726674" y="2816224"/>
            <a:ext cx="429657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600" b="1" u="sng" dirty="0" smtClean="0">
                <a:solidFill>
                  <a:srgbClr val="C00000"/>
                </a:solidFill>
                <a:latin typeface="Times New Roman" panose="02020603050405020304" pitchFamily="18" charset="0"/>
                <a:cs typeface="Times New Roman" panose="02020603050405020304" pitchFamily="18" charset="0"/>
              </a:rPr>
              <a:t>TIẾT 3:</a:t>
            </a:r>
          </a:p>
          <a:p>
            <a:pPr algn="ctr"/>
            <a:r>
              <a:rPr lang="en-US" altLang="en-US" sz="3600" b="1" dirty="0" smtClean="0">
                <a:solidFill>
                  <a:srgbClr val="C00000"/>
                </a:solidFill>
                <a:latin typeface="Times New Roman" panose="02020603050405020304" pitchFamily="18" charset="0"/>
                <a:cs typeface="Times New Roman" panose="02020603050405020304" pitchFamily="18" charset="0"/>
              </a:rPr>
              <a:t>LUYỆN </a:t>
            </a:r>
            <a:r>
              <a:rPr lang="en-US" altLang="en-US" sz="3600" b="1" dirty="0">
                <a:solidFill>
                  <a:srgbClr val="C00000"/>
                </a:solidFill>
                <a:latin typeface="Times New Roman" panose="02020603050405020304" pitchFamily="18" charset="0"/>
                <a:cs typeface="Times New Roman" panose="02020603050405020304" pitchFamily="18" charset="0"/>
              </a:rPr>
              <a:t>TẬP- VẬN DỤNG</a:t>
            </a:r>
          </a:p>
        </p:txBody>
      </p:sp>
    </p:spTree>
    <p:extLst>
      <p:ext uri="{BB962C8B-B14F-4D97-AF65-F5344CB8AC3E}">
        <p14:creationId xmlns:p14="http://schemas.microsoft.com/office/powerpoint/2010/main" val="16296869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1" y="362595"/>
            <a:ext cx="4947829" cy="1009005"/>
            <a:chOff x="871868" y="715523"/>
            <a:chExt cx="3512435" cy="93092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733" kern="0">
                <a:solidFill>
                  <a:srgbClr val="00518E"/>
                </a:solidFill>
                <a:latin typeface="Arial"/>
                <a:sym typeface="Arial"/>
              </a:endParaRPr>
            </a:p>
          </p:txBody>
        </p:sp>
        <p:sp>
          <p:nvSpPr>
            <p:cNvPr id="4" name="TextBox 3"/>
            <p:cNvSpPr txBox="1"/>
            <p:nvPr/>
          </p:nvSpPr>
          <p:spPr>
            <a:xfrm>
              <a:off x="871868" y="715523"/>
              <a:ext cx="818708" cy="500089"/>
            </a:xfrm>
            <a:prstGeom prst="rect">
              <a:avLst/>
            </a:prstGeom>
            <a:noFill/>
          </p:spPr>
          <p:txBody>
            <a:bodyPr wrap="square" rtlCol="0">
              <a:spAutoFit/>
            </a:bodyPr>
            <a:lstStyle/>
            <a:p>
              <a:pPr algn="ctr" defTabSz="1219170">
                <a:buClr>
                  <a:srgbClr val="000000"/>
                </a:buClr>
              </a:pPr>
              <a:r>
                <a:rPr lang="vi-VN" sz="3733" b="1" kern="0" dirty="0">
                  <a:solidFill>
                    <a:srgbClr val="00518E"/>
                  </a:solidFill>
                  <a:latin typeface="Times New Roman" panose="02020603050405020304" pitchFamily="18" charset="0"/>
                  <a:cs typeface="Times New Roman" panose="02020603050405020304" pitchFamily="18" charset="0"/>
                  <a:sym typeface="Arial"/>
                </a:rPr>
                <a:t>III</a:t>
              </a:r>
              <a:endParaRPr lang="en-US" sz="3733" b="1" kern="0" dirty="0">
                <a:solidFill>
                  <a:srgbClr val="00518E"/>
                </a:solidFill>
                <a:latin typeface="Times New Roman" panose="02020603050405020304" pitchFamily="18" charset="0"/>
                <a:cs typeface="Times New Roman" panose="02020603050405020304" pitchFamily="18" charset="0"/>
                <a:sym typeface="Arial"/>
              </a:endParaRPr>
            </a:p>
          </p:txBody>
        </p:sp>
        <p:sp>
          <p:nvSpPr>
            <p:cNvPr id="5" name="TextBox 4"/>
            <p:cNvSpPr txBox="1"/>
            <p:nvPr/>
          </p:nvSpPr>
          <p:spPr>
            <a:xfrm>
              <a:off x="1786270" y="715523"/>
              <a:ext cx="2598033" cy="930927"/>
            </a:xfrm>
            <a:prstGeom prst="rect">
              <a:avLst/>
            </a:prstGeom>
            <a:noFill/>
          </p:spPr>
          <p:txBody>
            <a:bodyPr wrap="square" rtlCol="0">
              <a:spAutoFit/>
            </a:bodyPr>
            <a:lstStyle/>
            <a:p>
              <a:pPr algn="ctr" defTabSz="1219170">
                <a:buClr>
                  <a:srgbClr val="000000"/>
                </a:buClr>
              </a:pPr>
              <a:r>
                <a:rPr lang="en-US" sz="3733" b="1" kern="0" dirty="0">
                  <a:solidFill>
                    <a:srgbClr val="00518E"/>
                  </a:solidFill>
                  <a:latin typeface="Times New Roman" panose="02020603050405020304" pitchFamily="18" charset="0"/>
                  <a:cs typeface="Times New Roman" panose="02020603050405020304" pitchFamily="18" charset="0"/>
                  <a:sym typeface="Arial"/>
                </a:rPr>
                <a:t>LUYỆN TẬP</a:t>
              </a:r>
            </a:p>
          </p:txBody>
        </p:sp>
      </p:grpSp>
      <p:grpSp>
        <p:nvGrpSpPr>
          <p:cNvPr id="7" name="Group 8"/>
          <p:cNvGrpSpPr/>
          <p:nvPr/>
        </p:nvGrpSpPr>
        <p:grpSpPr>
          <a:xfrm>
            <a:off x="152400" y="1219200"/>
            <a:ext cx="8724645" cy="1450496"/>
            <a:chOff x="1342678" y="1267153"/>
            <a:chExt cx="6618070" cy="795533"/>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749480"/>
            </a:xfrm>
            <a:prstGeom prst="rect">
              <a:avLst/>
            </a:prstGeom>
          </p:spPr>
          <p:txBody>
            <a:bodyPr wrap="square">
              <a:spAutoFit/>
            </a:bodyPr>
            <a:lstStyle/>
            <a:p>
              <a:pPr algn="just">
                <a:lnSpc>
                  <a:spcPct val="115000"/>
                </a:lnSpc>
                <a:spcAft>
                  <a:spcPts val="800"/>
                </a:spcAft>
              </a:pP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57200" y="4799447"/>
            <a:ext cx="3281774"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2114403" y="2547869"/>
              <a:ext cx="1109612" cy="530915"/>
            </a:xfrm>
            <a:prstGeom prst="rect">
              <a:avLst/>
            </a:prstGeom>
            <a:grpFill/>
          </p:spPr>
          <p:txBody>
            <a:bodyPr wrap="none">
              <a:spAutoFit/>
            </a:bodyPr>
            <a:lstStyle/>
            <a:p>
              <a:pPr defTabSz="1219170">
                <a:buClr>
                  <a:srgbClr val="000000"/>
                </a:buClr>
              </a:pP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Hz.</a:t>
              </a:r>
              <a:endParaRPr lang="en-US" sz="4000" kern="0" dirty="0">
                <a:solidFill>
                  <a:srgbClr val="C00000"/>
                </a:solidFill>
                <a:latin typeface="Arial"/>
                <a:cs typeface="Arial"/>
                <a:sym typeface="Arial"/>
              </a:endParaRPr>
            </a:p>
          </p:txBody>
        </p:sp>
      </p:grpSp>
      <p:grpSp>
        <p:nvGrpSpPr>
          <p:cNvPr id="17" name="Group 19"/>
          <p:cNvGrpSpPr/>
          <p:nvPr/>
        </p:nvGrpSpPr>
        <p:grpSpPr>
          <a:xfrm>
            <a:off x="4943850" y="3011174"/>
            <a:ext cx="3590550"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2017413" y="3940322"/>
              <a:ext cx="1268493" cy="530915"/>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mm.</a:t>
              </a:r>
              <a:endParaRPr lang="en-US" sz="4000" kern="0" dirty="0">
                <a:solidFill>
                  <a:schemeClr val="bg1"/>
                </a:solidFill>
                <a:latin typeface="Arial"/>
                <a:cs typeface="Arial"/>
                <a:sym typeface="Arial"/>
              </a:endParaRPr>
            </a:p>
          </p:txBody>
        </p:sp>
      </p:grpSp>
      <p:grpSp>
        <p:nvGrpSpPr>
          <p:cNvPr id="19" name="Group 20"/>
          <p:cNvGrpSpPr/>
          <p:nvPr/>
        </p:nvGrpSpPr>
        <p:grpSpPr>
          <a:xfrm>
            <a:off x="457200" y="3097264"/>
            <a:ext cx="3281773"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m/s.</a:t>
              </a:r>
              <a:endParaRPr lang="en-US" sz="4000" kern="0" dirty="0">
                <a:solidFill>
                  <a:schemeClr val="bg1"/>
                </a:solidFill>
                <a:latin typeface="Arial"/>
                <a:sym typeface="Arial"/>
              </a:endParaRPr>
            </a:p>
          </p:txBody>
        </p:sp>
        <p:sp>
          <p:nvSpPr>
            <p:cNvPr id="16" name="Rectangle 15"/>
            <p:cNvSpPr/>
            <p:nvPr/>
          </p:nvSpPr>
          <p:spPr>
            <a:xfrm>
              <a:off x="5333753" y="2436123"/>
              <a:ext cx="287258" cy="438581"/>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0" name="Group 21"/>
          <p:cNvGrpSpPr/>
          <p:nvPr/>
        </p:nvGrpSpPr>
        <p:grpSpPr>
          <a:xfrm>
            <a:off x="4943850" y="4785463"/>
            <a:ext cx="3438150"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5740300" y="3877345"/>
              <a:ext cx="1001754" cy="530915"/>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kg</a:t>
              </a:r>
              <a:endParaRPr lang="en-US" sz="4000" kern="0" dirty="0">
                <a:solidFill>
                  <a:schemeClr val="bg1"/>
                </a:solidFill>
                <a:latin typeface="Arial"/>
                <a:cs typeface="Arial"/>
                <a:sym typeface="Arial"/>
              </a:endParaRPr>
            </a:p>
          </p:txBody>
        </p:sp>
      </p:grpSp>
    </p:spTree>
    <p:extLst>
      <p:ext uri="{BB962C8B-B14F-4D97-AF65-F5344CB8AC3E}">
        <p14:creationId xmlns:p14="http://schemas.microsoft.com/office/powerpoint/2010/main" val="3774452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9"/>
                                        </p:tgtEl>
                                      </p:cBhvr>
                                    </p:animEffect>
                                    <p:animScale>
                                      <p:cBhvr>
                                        <p:cTn id="27" dur="1300" autoRev="1" fill="hold"/>
                                        <p:tgtEl>
                                          <p:spTgt spid="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8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609600"/>
            <a:ext cx="9144000" cy="1200329"/>
          </a:xfrm>
          <a:prstGeom prst="rect">
            <a:avLst/>
          </a:prstGeom>
        </p:spPr>
        <p:txBody>
          <a:bodyPr wrap="square">
            <a:spAutoFit/>
          </a:bodyPr>
          <a:lstStyle/>
          <a:p>
            <a:r>
              <a:rPr lang="vi-VN" sz="3600" dirty="0" smtClean="0">
                <a:latin typeface="+mj-lt"/>
              </a:rPr>
              <a:t>Biên độ dao động là khoảng cách từ vị trí cân bằng đến vị trí xa nhất của dao động </a:t>
            </a:r>
            <a:endParaRPr lang="en-US" sz="3600" dirty="0">
              <a:latin typeface="+mj-lt"/>
            </a:endParaRPr>
          </a:p>
        </p:txBody>
      </p:sp>
      <p:sp>
        <p:nvSpPr>
          <p:cNvPr id="5" name="Rectangle 4"/>
          <p:cNvSpPr/>
          <p:nvPr/>
        </p:nvSpPr>
        <p:spPr>
          <a:xfrm>
            <a:off x="0" y="1752600"/>
            <a:ext cx="9144000" cy="1754326"/>
          </a:xfrm>
          <a:prstGeom prst="rect">
            <a:avLst/>
          </a:prstGeom>
        </p:spPr>
        <p:txBody>
          <a:bodyPr wrap="square">
            <a:spAutoFit/>
          </a:bodyPr>
          <a:lstStyle/>
          <a:p>
            <a:r>
              <a:rPr lang="vi-VN" sz="3600" dirty="0" smtClean="0">
                <a:latin typeface="+mj-lt"/>
              </a:rPr>
              <a:t>Ta không thể nhìn thấy sóng âm, nhưng ta có thể dùng thiết bị điện tử để ghi lại các đặc điểm của sóng âm  </a:t>
            </a:r>
            <a:endParaRPr lang="en-US" sz="3600" dirty="0">
              <a:latin typeface="+mj-lt"/>
            </a:endParaRPr>
          </a:p>
        </p:txBody>
      </p:sp>
      <p:pic>
        <p:nvPicPr>
          <p:cNvPr id="7170" name="Picture 2" descr="https://img.loigiaihay.com/picture/2022/0318/132.png"/>
          <p:cNvPicPr>
            <a:picLocks noChangeAspect="1" noChangeArrowheads="1"/>
          </p:cNvPicPr>
          <p:nvPr/>
        </p:nvPicPr>
        <p:blipFill>
          <a:blip r:embed="rId3"/>
          <a:srcRect/>
          <a:stretch>
            <a:fillRect/>
          </a:stretch>
        </p:blipFill>
        <p:spPr bwMode="auto">
          <a:xfrm>
            <a:off x="4953000" y="3276600"/>
            <a:ext cx="3971925" cy="3343275"/>
          </a:xfrm>
          <a:prstGeom prst="rect">
            <a:avLst/>
          </a:prstGeom>
          <a:noFill/>
        </p:spPr>
      </p:pic>
      <p:pic>
        <p:nvPicPr>
          <p:cNvPr id="7172" name="Picture 4" descr="https://img.loigiaihay.com/picture/2022/0318/134.png"/>
          <p:cNvPicPr>
            <a:picLocks noChangeAspect="1" noChangeArrowheads="1"/>
          </p:cNvPicPr>
          <p:nvPr/>
        </p:nvPicPr>
        <p:blipFill>
          <a:blip r:embed="rId4"/>
          <a:srcRect/>
          <a:stretch>
            <a:fillRect/>
          </a:stretch>
        </p:blipFill>
        <p:spPr bwMode="auto">
          <a:xfrm>
            <a:off x="0" y="3505200"/>
            <a:ext cx="4721201" cy="3048000"/>
          </a:xfrm>
          <a:prstGeom prst="rect">
            <a:avLst/>
          </a:prstGeom>
          <a:noFill/>
        </p:spPr>
      </p:pic>
      <p:sp>
        <p:nvSpPr>
          <p:cNvPr id="8" name="Rectangle 7"/>
          <p:cNvSpPr/>
          <p:nvPr/>
        </p:nvSpPr>
        <p:spPr>
          <a:xfrm>
            <a:off x="0" y="0"/>
            <a:ext cx="2377574" cy="646331"/>
          </a:xfrm>
          <a:prstGeom prst="rect">
            <a:avLst/>
          </a:prstGeom>
        </p:spPr>
        <p:txBody>
          <a:bodyPr wrap="none">
            <a:spAutoFit/>
          </a:bodyPr>
          <a:lstStyle/>
          <a:p>
            <a:pPr algn="just"/>
            <a:r>
              <a:rPr lang="en-US" sz="3600" b="1" dirty="0" smtClean="0">
                <a:solidFill>
                  <a:srgbClr val="0000FF"/>
                </a:solidFill>
                <a:latin typeface="Times New Roman" pitchFamily="18" charset="0"/>
                <a:ea typeface="Tahoma" panose="020B0604030504040204" pitchFamily="34" charset="0"/>
                <a:cs typeface="Times New Roman" pitchFamily="18" charset="0"/>
              </a:rPr>
              <a:t>b. </a:t>
            </a:r>
            <a:r>
              <a:rPr lang="en-US" sz="3600" b="1" dirty="0" err="1" smtClean="0">
                <a:solidFill>
                  <a:srgbClr val="0000FF"/>
                </a:solidFill>
                <a:latin typeface="Times New Roman" pitchFamily="18" charset="0"/>
                <a:ea typeface="Tahoma" panose="020B0604030504040204" pitchFamily="34" charset="0"/>
                <a:cs typeface="Times New Roman" pitchFamily="18" charset="0"/>
              </a:rPr>
              <a:t>Kết</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luận</a:t>
            </a:r>
            <a:endParaRPr lang="en-US" sz="3600" b="1" dirty="0">
              <a:solidFill>
                <a:srgbClr val="0000FF"/>
              </a:solidFill>
              <a:latin typeface="Times New Roman" pitchFamily="18" charset="0"/>
              <a:ea typeface="Tahoma" panose="020B060403050404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additive="base">
                                        <p:cTn id="22" dur="5000" fill="hold"/>
                                        <p:tgtEl>
                                          <p:spTgt spid="7172"/>
                                        </p:tgtEl>
                                        <p:attrNameLst>
                                          <p:attrName>ppt_x</p:attrName>
                                        </p:attrNameLst>
                                      </p:cBhvr>
                                      <p:tavLst>
                                        <p:tav tm="0">
                                          <p:val>
                                            <p:strVal val="#ppt_x"/>
                                          </p:val>
                                        </p:tav>
                                        <p:tav tm="100000">
                                          <p:val>
                                            <p:strVal val="#ppt_x"/>
                                          </p:val>
                                        </p:tav>
                                      </p:tavLst>
                                    </p:anim>
                                    <p:anim calcmode="lin" valueType="num">
                                      <p:cBhvr additive="base">
                                        <p:cTn id="23" dur="50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slide(fromBottom)">
                                      <p:cBhvr>
                                        <p:cTn id="2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304800"/>
            <a:ext cx="9144000" cy="2119397"/>
            <a:chOff x="1342678" y="1267153"/>
            <a:chExt cx="6618070" cy="1162396"/>
          </a:xfrm>
        </p:grpSpPr>
        <p:sp>
          <p:nvSpPr>
            <p:cNvPr id="6" name="Rounded Rectangle 5"/>
            <p:cNvSpPr/>
            <p:nvPr/>
          </p:nvSpPr>
          <p:spPr>
            <a:xfrm>
              <a:off x="1342678" y="1267153"/>
              <a:ext cx="6618070" cy="74427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1116343"/>
            </a:xfrm>
            <a:prstGeom prst="rect">
              <a:avLst/>
            </a:prstGeom>
          </p:spPr>
          <p:txBody>
            <a:bodyPr wrap="square">
              <a:spAutoFit/>
            </a:bodyPr>
            <a:lstStyle/>
            <a:p>
              <a:pPr algn="ctr">
                <a:lnSpc>
                  <a:spcPct val="115000"/>
                </a:lnSpc>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 độ dao động của âm thay đổi thì đại lượng nào sau đây thay đổi?</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953000" y="2362200"/>
            <a:ext cx="3810000" cy="1431852"/>
            <a:chOff x="1414130" y="2232837"/>
            <a:chExt cx="2791933" cy="1073889"/>
          </a:xfrm>
        </p:grpSpPr>
        <p:sp>
          <p:nvSpPr>
            <p:cNvPr id="10" name="Rounded Rectangle 9"/>
            <p:cNvSpPr/>
            <p:nvPr/>
          </p:nvSpPr>
          <p:spPr>
            <a:xfrm>
              <a:off x="1414130" y="2232837"/>
              <a:ext cx="2791933"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Rectangle 13"/>
            <p:cNvSpPr/>
            <p:nvPr/>
          </p:nvSpPr>
          <p:spPr>
            <a:xfrm>
              <a:off x="1702923" y="2510467"/>
              <a:ext cx="2428269" cy="484748"/>
            </a:xfrm>
            <a:prstGeom prst="rect">
              <a:avLst/>
            </a:prstGeom>
          </p:spPr>
          <p:txBody>
            <a:bodyPr wrap="none">
              <a:spAutoFit/>
            </a:bodyPr>
            <a:lstStyle/>
            <a:p>
              <a:pPr defTabSz="1219170">
                <a:buClr>
                  <a:srgbClr val="000000"/>
                </a:buClr>
              </a:pP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to của 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0" dirty="0">
                <a:solidFill>
                  <a:schemeClr val="bg1"/>
                </a:solidFill>
                <a:latin typeface="Arial"/>
                <a:cs typeface="Arial"/>
                <a:sym typeface="Arial"/>
              </a:endParaRPr>
            </a:p>
          </p:txBody>
        </p:sp>
      </p:grpSp>
      <p:grpSp>
        <p:nvGrpSpPr>
          <p:cNvPr id="17" name="Group 19"/>
          <p:cNvGrpSpPr/>
          <p:nvPr/>
        </p:nvGrpSpPr>
        <p:grpSpPr>
          <a:xfrm>
            <a:off x="228600" y="4495798"/>
            <a:ext cx="3581399" cy="1737343"/>
            <a:chOff x="1325381" y="3670794"/>
            <a:chExt cx="2466060" cy="1303008"/>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5" name="Rectangle 14"/>
            <p:cNvSpPr/>
            <p:nvPr/>
          </p:nvSpPr>
          <p:spPr>
            <a:xfrm>
              <a:off x="1325381" y="3750390"/>
              <a:ext cx="2466060" cy="1223412"/>
            </a:xfrm>
            <a:prstGeom prst="rect">
              <a:avLst/>
            </a:prstGeom>
          </p:spPr>
          <p:txBody>
            <a:bodyPr wrap="square">
              <a:spAutoFit/>
            </a:bodyPr>
            <a:lstStyle/>
            <a:p>
              <a:pPr algn="ctr" defTabSz="1219170">
                <a:buClr>
                  <a:srgbClr val="000000"/>
                </a:buClr>
              </a:pPr>
              <a:r>
                <a:rPr lang="en-US" alt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defTabSz="1219170">
                <a:buClr>
                  <a:srgbClr val="000000"/>
                </a:buClr>
              </a:pPr>
              <a:endParaRPr lang="en-US" sz="2800" kern="0" dirty="0">
                <a:solidFill>
                  <a:srgbClr val="C00000"/>
                </a:solidFill>
                <a:latin typeface="Arial"/>
                <a:cs typeface="Arial"/>
                <a:sym typeface="Arial"/>
              </a:endParaRPr>
            </a:p>
          </p:txBody>
        </p:sp>
      </p:grpSp>
      <p:grpSp>
        <p:nvGrpSpPr>
          <p:cNvPr id="19" name="Group 20"/>
          <p:cNvGrpSpPr/>
          <p:nvPr/>
        </p:nvGrpSpPr>
        <p:grpSpPr>
          <a:xfrm>
            <a:off x="304800" y="2286000"/>
            <a:ext cx="3581400" cy="1431852"/>
            <a:chOff x="4870391" y="2263661"/>
            <a:chExt cx="2722024" cy="1073889"/>
          </a:xfrm>
        </p:grpSpPr>
        <p:sp>
          <p:nvSpPr>
            <p:cNvPr id="12" name="Rounded Rectangle 11"/>
            <p:cNvSpPr/>
            <p:nvPr/>
          </p:nvSpPr>
          <p:spPr>
            <a:xfrm>
              <a:off x="4870391" y="2263661"/>
              <a:ext cx="2722024"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0" dirty="0">
                <a:solidFill>
                  <a:schemeClr val="bg1"/>
                </a:solidFill>
                <a:latin typeface="Arial"/>
                <a:sym typeface="Arial"/>
              </a:endParaRPr>
            </a:p>
          </p:txBody>
        </p:sp>
        <p:sp>
          <p:nvSpPr>
            <p:cNvPr id="16" name="Rectangle 15"/>
            <p:cNvSpPr/>
            <p:nvPr/>
          </p:nvSpPr>
          <p:spPr>
            <a:xfrm>
              <a:off x="5333753" y="2436123"/>
              <a:ext cx="304892" cy="500090"/>
            </a:xfrm>
            <a:prstGeom prst="rect">
              <a:avLst/>
            </a:prstGeom>
          </p:spPr>
          <p:txBody>
            <a:bodyPr wrap="none">
              <a:spAutoFit/>
            </a:bodyPr>
            <a:lstStyle/>
            <a:p>
              <a:pPr defTabSz="1219170">
                <a:buClr>
                  <a:srgbClr val="000000"/>
                </a:buClr>
              </a:pPr>
              <a:r>
                <a:rPr lang="en-US" altLang="vi-VN" sz="3733">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733" kern="0" dirty="0">
                <a:solidFill>
                  <a:srgbClr val="FFFFFF"/>
                </a:solidFill>
                <a:latin typeface="Arial"/>
                <a:cs typeface="Arial"/>
                <a:sym typeface="Arial"/>
              </a:endParaRPr>
            </a:p>
          </p:txBody>
        </p:sp>
      </p:grpSp>
      <p:grpSp>
        <p:nvGrpSpPr>
          <p:cNvPr id="20" name="Group 21"/>
          <p:cNvGrpSpPr/>
          <p:nvPr/>
        </p:nvGrpSpPr>
        <p:grpSpPr>
          <a:xfrm>
            <a:off x="4572000" y="4572000"/>
            <a:ext cx="4259627" cy="1431852"/>
            <a:chOff x="4943848" y="3589097"/>
            <a:chExt cx="2819377" cy="1073889"/>
          </a:xfrm>
        </p:grpSpPr>
        <p:sp>
          <p:nvSpPr>
            <p:cNvPr id="13" name="Rounded Rectangle 12"/>
            <p:cNvSpPr/>
            <p:nvPr/>
          </p:nvSpPr>
          <p:spPr>
            <a:xfrm>
              <a:off x="4943848" y="3589097"/>
              <a:ext cx="2773954"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8" name="Rectangle 17"/>
            <p:cNvSpPr/>
            <p:nvPr/>
          </p:nvSpPr>
          <p:spPr>
            <a:xfrm>
              <a:off x="5046855" y="3940322"/>
              <a:ext cx="2716370" cy="484748"/>
            </a:xfrm>
            <a:prstGeom prst="rect">
              <a:avLst/>
            </a:prstGeom>
          </p:spPr>
          <p:txBody>
            <a:bodyPr wrap="none">
              <a:spAutoFit/>
            </a:bodyPr>
            <a:lstStyle/>
            <a:p>
              <a:pPr defTabSz="1219170">
                <a:buClr>
                  <a:srgbClr val="000000"/>
                </a:buClr>
              </a:pPr>
              <a:r>
                <a:rPr lang="en-US" altLang="vi-VN" sz="3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cao của 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kern="0" dirty="0">
                <a:solidFill>
                  <a:schemeClr val="bg1"/>
                </a:solidFill>
                <a:latin typeface="Arial"/>
                <a:cs typeface="Arial"/>
                <a:sym typeface="Arial"/>
              </a:endParaRPr>
            </a:p>
          </p:txBody>
        </p:sp>
      </p:grpSp>
    </p:spTree>
    <p:extLst>
      <p:ext uri="{BB962C8B-B14F-4D97-AF65-F5344CB8AC3E}">
        <p14:creationId xmlns:p14="http://schemas.microsoft.com/office/powerpoint/2010/main" val="503162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9"/>
                                        </p:tgtEl>
                                      </p:cBhvr>
                                    </p:animEffect>
                                    <p:animScale>
                                      <p:cBhvr>
                                        <p:cTn id="27" dur="1300" autoRev="1" fill="hold"/>
                                        <p:tgtEl>
                                          <p:spTgt spid="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236220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1219170">
              <a:lnSpc>
                <a:spcPct val="150000"/>
              </a:lnSpc>
              <a:defRPr/>
            </a:pPr>
            <a:endParaRPr lang="vi-VN" altLang="vi-VN" sz="3200" dirty="0">
              <a:solidFill>
                <a:srgbClr val="FFFFFF"/>
              </a:solidFill>
              <a:latin typeface="Times New Roman" panose="02020603050405020304" pitchFamily="18" charset="0"/>
              <a:cs typeface="Times New Roman" panose="02020603050405020304" pitchFamily="18" charset="0"/>
              <a:sym typeface="Arial"/>
            </a:endParaRPr>
          </a:p>
        </p:txBody>
      </p:sp>
      <p:grpSp>
        <p:nvGrpSpPr>
          <p:cNvPr id="9" name="Group 18"/>
          <p:cNvGrpSpPr/>
          <p:nvPr/>
        </p:nvGrpSpPr>
        <p:grpSpPr>
          <a:xfrm>
            <a:off x="5334000" y="2743200"/>
            <a:ext cx="2918917" cy="1508566"/>
            <a:chOff x="1420293" y="2287676"/>
            <a:chExt cx="2413591" cy="1073889"/>
          </a:xfrm>
        </p:grpSpPr>
        <p:sp>
          <p:nvSpPr>
            <p:cNvPr id="10" name="Rounded Rectangle 9"/>
            <p:cNvSpPr/>
            <p:nvPr/>
          </p:nvSpPr>
          <p:spPr>
            <a:xfrm>
              <a:off x="1420293" y="2287676"/>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609318" y="2504651"/>
              <a:ext cx="2079270" cy="503916"/>
            </a:xfrm>
            <a:prstGeom prst="rect">
              <a:avLst/>
            </a:prstGeom>
          </p:spPr>
          <p:txBody>
            <a:bodyPr wrap="square">
              <a:spAutoFit/>
            </a:bodyPr>
            <a:lstStyle/>
            <a:p>
              <a:pPr algn="ctr" defTabSz="1219170">
                <a:buClr>
                  <a:srgbClr val="000000"/>
                </a:buClr>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Muỗi</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kern="0" dirty="0">
                <a:solidFill>
                  <a:schemeClr val="bg1"/>
                </a:solidFill>
                <a:latin typeface="Arial"/>
                <a:cs typeface="Arial"/>
                <a:sym typeface="Arial"/>
              </a:endParaRPr>
            </a:p>
          </p:txBody>
        </p:sp>
      </p:grpSp>
      <p:grpSp>
        <p:nvGrpSpPr>
          <p:cNvPr id="17" name="Group 19"/>
          <p:cNvGrpSpPr/>
          <p:nvPr/>
        </p:nvGrpSpPr>
        <p:grpSpPr>
          <a:xfrm>
            <a:off x="533400" y="4855171"/>
            <a:ext cx="3279171" cy="1573441"/>
            <a:chOff x="1054910" y="3670794"/>
            <a:chExt cx="2555426" cy="1073889"/>
          </a:xfrm>
        </p:grpSpPr>
        <p:sp>
          <p:nvSpPr>
            <p:cNvPr id="11" name="Rounded Rectangle 10"/>
            <p:cNvSpPr/>
            <p:nvPr/>
          </p:nvSpPr>
          <p:spPr>
            <a:xfrm>
              <a:off x="1054910" y="3670794"/>
              <a:ext cx="2375277"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054910" y="3893585"/>
              <a:ext cx="2555426" cy="483139"/>
            </a:xfrm>
            <a:prstGeom prst="rect">
              <a:avLst/>
            </a:prstGeom>
          </p:spPr>
          <p:txBody>
            <a:bodyPr wrap="square">
              <a:spAutoFit/>
            </a:bodyPr>
            <a:lstStyle/>
            <a:p>
              <a:pPr algn="ctr" defTabSz="1219170">
                <a:buClr>
                  <a:srgbClr val="000000"/>
                </a:buClr>
              </a:pPr>
              <a:r>
                <a:rPr lang="en-US" altLang="vi-VN"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Ong</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kern="0" dirty="0">
                <a:solidFill>
                  <a:srgbClr val="C00000"/>
                </a:solidFill>
                <a:latin typeface="Arial"/>
                <a:cs typeface="Arial"/>
                <a:sym typeface="Arial"/>
              </a:endParaRPr>
            </a:p>
          </p:txBody>
        </p:sp>
      </p:grpSp>
      <p:grpSp>
        <p:nvGrpSpPr>
          <p:cNvPr id="19" name="Group 20"/>
          <p:cNvGrpSpPr/>
          <p:nvPr/>
        </p:nvGrpSpPr>
        <p:grpSpPr>
          <a:xfrm>
            <a:off x="609600" y="2743200"/>
            <a:ext cx="3097166" cy="1573441"/>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Ruồi</a:t>
              </a:r>
              <a:r>
                <a:rPr lang="en-US"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kern="0" dirty="0">
                <a:solidFill>
                  <a:schemeClr val="bg1"/>
                </a:solidFill>
                <a:latin typeface="Arial"/>
                <a:sym typeface="Arial"/>
              </a:endParaRPr>
            </a:p>
          </p:txBody>
        </p:sp>
        <p:sp>
          <p:nvSpPr>
            <p:cNvPr id="16" name="Rectangle 15"/>
            <p:cNvSpPr/>
            <p:nvPr/>
          </p:nvSpPr>
          <p:spPr>
            <a:xfrm>
              <a:off x="5333753" y="2436123"/>
              <a:ext cx="223857" cy="399115"/>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0" name="Group 21"/>
          <p:cNvGrpSpPr/>
          <p:nvPr/>
        </p:nvGrpSpPr>
        <p:grpSpPr>
          <a:xfrm>
            <a:off x="4495801" y="4894393"/>
            <a:ext cx="5127270" cy="1640976"/>
            <a:chOff x="4822635" y="3589097"/>
            <a:chExt cx="3907810" cy="1168146"/>
          </a:xfrm>
        </p:grpSpPr>
        <p:sp>
          <p:nvSpPr>
            <p:cNvPr id="13" name="Rounded Rectangle 12"/>
            <p:cNvSpPr/>
            <p:nvPr/>
          </p:nvSpPr>
          <p:spPr>
            <a:xfrm>
              <a:off x="4943847" y="3589097"/>
              <a:ext cx="3390462"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822635" y="3946596"/>
              <a:ext cx="3907810" cy="810647"/>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b="1"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D.Chưa</a:t>
              </a:r>
              <a:r>
                <a:rPr lang="en-US" sz="3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defTabSz="1219170">
                <a:buClr>
                  <a:srgbClr val="000000"/>
                </a:buClr>
              </a:pPr>
              <a:endParaRPr lang="en-US" sz="3200" kern="0" dirty="0">
                <a:solidFill>
                  <a:schemeClr val="bg1"/>
                </a:solidFill>
                <a:latin typeface="Arial"/>
                <a:cs typeface="Arial"/>
                <a:sym typeface="Arial"/>
              </a:endParaRPr>
            </a:p>
          </p:txBody>
        </p:sp>
      </p:grpSp>
      <p:sp>
        <p:nvSpPr>
          <p:cNvPr id="21" name="Rectangle 20"/>
          <p:cNvSpPr/>
          <p:nvPr/>
        </p:nvSpPr>
        <p:spPr>
          <a:xfrm>
            <a:off x="0" y="0"/>
            <a:ext cx="9144000" cy="2321726"/>
          </a:xfrm>
          <a:prstGeom prst="rect">
            <a:avLst/>
          </a:prstGeom>
        </p:spPr>
        <p:txBody>
          <a:bodyPr wrap="square">
            <a:spAutoFit/>
          </a:bodyPr>
          <a:lstStyle/>
          <a:p>
            <a:pPr>
              <a:lnSpc>
                <a:spcPct val="115000"/>
              </a:lnSpc>
              <a:spcAft>
                <a:spcPts val="800"/>
              </a:spcAft>
            </a:pP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3.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Tần</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vỗ</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côn</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trùng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ruồi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350 Hz,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ong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440Hz,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muỗi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600 Hz.</a:t>
            </a:r>
            <a:r>
              <a:rPr lang="vi-VN" sz="3200" b="1" dirty="0" smtClean="0">
                <a:latin typeface="Times New Roman" panose="02020603050405020304" pitchFamily="18" charset="0"/>
                <a:ea typeface="Times New Roman" panose="02020603050405020304" pitchFamily="18" charset="0"/>
                <a:cs typeface="Times New Roman" panose="02020603050405020304" pitchFamily="18" charset="0"/>
              </a:rPr>
              <a:t> Âm do côn trùng nào phát ra có cao nhất?</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273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9"/>
                                        </p:tgtEl>
                                      </p:cBhvr>
                                    </p:animEffect>
                                    <p:animScale>
                                      <p:cBhvr>
                                        <p:cTn id="27" dur="1300" autoRev="1" fill="hold"/>
                                        <p:tgtEl>
                                          <p:spTgt spid="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0"/>
                                        </p:tgtEl>
                                      </p:cBhvr>
                                    </p:animEffect>
                                    <p:set>
                                      <p:cBhvr>
                                        <p:cTn id="36"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nền Slide full hd"/>
          <p:cNvPicPr>
            <a:picLocks noChangeAspect="1" noChangeArrowheads="1"/>
          </p:cNvPicPr>
          <p:nvPr/>
        </p:nvPicPr>
        <p:blipFill>
          <a:blip r:embed="rId2"/>
          <a:srcRect/>
          <a:stretch>
            <a:fillRect/>
          </a:stretch>
        </p:blipFill>
        <p:spPr bwMode="auto">
          <a:xfrm>
            <a:off x="67733" y="0"/>
            <a:ext cx="9076267" cy="6858000"/>
          </a:xfrm>
          <a:prstGeom prst="rect">
            <a:avLst/>
          </a:prstGeom>
          <a:noFill/>
        </p:spPr>
      </p:pic>
      <p:grpSp>
        <p:nvGrpSpPr>
          <p:cNvPr id="3" name="Group 2"/>
          <p:cNvGrpSpPr/>
          <p:nvPr/>
        </p:nvGrpSpPr>
        <p:grpSpPr>
          <a:xfrm>
            <a:off x="90376" y="0"/>
            <a:ext cx="9053624" cy="992372"/>
            <a:chOff x="1154226" y="1181199"/>
            <a:chExt cx="5975498" cy="744279"/>
          </a:xfrm>
        </p:grpSpPr>
        <p:sp>
          <p:nvSpPr>
            <p:cNvPr id="4" name="Rounded Rectangle 3"/>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5" name="Rectangle 4"/>
            <p:cNvSpPr/>
            <p:nvPr/>
          </p:nvSpPr>
          <p:spPr>
            <a:xfrm>
              <a:off x="1232185" y="1282786"/>
              <a:ext cx="5606557" cy="508841"/>
            </a:xfrm>
            <a:prstGeom prst="rect">
              <a:avLst/>
            </a:prstGeom>
          </p:spPr>
          <p:txBody>
            <a:bodyPr wrap="none">
              <a:spAutoFit/>
            </a:bodyPr>
            <a:lstStyle/>
            <a:p>
              <a:pPr algn="just">
                <a:lnSpc>
                  <a:spcPct val="115000"/>
                </a:lnSpc>
                <a:spcAft>
                  <a:spcPts val="800"/>
                </a:spcAft>
                <a:tabLst>
                  <a:tab pos="1609725" algn="l"/>
                </a:tabLst>
              </a:pPr>
              <a:r>
                <a:rPr lang="en-US"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a:t>
              </a:r>
              <a:r>
                <a:rPr lang="vi-VN" sz="36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phát biểu nào sau đây là </a:t>
              </a:r>
              <a:r>
                <a:rPr lang="en-US" sz="36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6" name="Group 5"/>
          <p:cNvGrpSpPr/>
          <p:nvPr/>
        </p:nvGrpSpPr>
        <p:grpSpPr>
          <a:xfrm>
            <a:off x="0" y="1295403"/>
            <a:ext cx="9078257" cy="849967"/>
            <a:chOff x="1442157" y="2143571"/>
            <a:chExt cx="2451033" cy="579356"/>
          </a:xfrm>
        </p:grpSpPr>
        <p:sp>
          <p:nvSpPr>
            <p:cNvPr id="7" name="Rounded Rectangle 6"/>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8" name="Rectangle 7"/>
            <p:cNvSpPr/>
            <p:nvPr/>
          </p:nvSpPr>
          <p:spPr>
            <a:xfrm>
              <a:off x="1442157" y="2187645"/>
              <a:ext cx="2451033" cy="497196"/>
            </a:xfrm>
            <a:prstGeom prst="rect">
              <a:avLst/>
            </a:prstGeom>
          </p:spPr>
          <p:txBody>
            <a:bodyPr wrap="square">
              <a:spAutoFit/>
            </a:bodyPr>
            <a:lstStyle/>
            <a:p>
              <a:pPr>
                <a:lnSpc>
                  <a:spcPct val="115000"/>
                </a:lnSpc>
                <a:spcAft>
                  <a:spcPts val="800"/>
                </a:spcAft>
                <a:tabLst>
                  <a:tab pos="1609725" algn="l"/>
                </a:tabLst>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A.Tần</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p:cNvGrpSpPr/>
          <p:nvPr/>
        </p:nvGrpSpPr>
        <p:grpSpPr>
          <a:xfrm>
            <a:off x="0" y="2590800"/>
            <a:ext cx="8948270" cy="914400"/>
            <a:chOff x="1403497" y="3629246"/>
            <a:chExt cx="2413591" cy="1403170"/>
          </a:xfrm>
        </p:grpSpPr>
        <p:sp>
          <p:nvSpPr>
            <p:cNvPr id="10" name="Rounded Rectangle 9"/>
            <p:cNvSpPr/>
            <p:nvPr/>
          </p:nvSpPr>
          <p:spPr>
            <a:xfrm>
              <a:off x="1403497" y="3629246"/>
              <a:ext cx="2413591" cy="1403170"/>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1" name="Rectangle 10"/>
            <p:cNvSpPr/>
            <p:nvPr/>
          </p:nvSpPr>
          <p:spPr>
            <a:xfrm>
              <a:off x="1484729" y="3777785"/>
              <a:ext cx="2179569" cy="1057440"/>
            </a:xfrm>
            <a:prstGeom prst="rect">
              <a:avLst/>
            </a:prstGeom>
          </p:spPr>
          <p:txBody>
            <a:bodyPr wrap="square">
              <a:spAutoFit/>
            </a:bodyPr>
            <a:lstStyle/>
            <a:p>
              <a:pPr algn="just">
                <a:lnSpc>
                  <a:spcPct val="115000"/>
                </a:lnSpc>
                <a:spcAft>
                  <a:spcPts val="800"/>
                </a:spcAft>
                <a:tabLst>
                  <a:tab pos="1609725" algn="l"/>
                </a:tabLst>
              </a:pP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p:cNvGrpSpPr/>
          <p:nvPr/>
        </p:nvGrpSpPr>
        <p:grpSpPr>
          <a:xfrm>
            <a:off x="0" y="3962399"/>
            <a:ext cx="9144000" cy="1243218"/>
            <a:chOff x="4976379" y="2082947"/>
            <a:chExt cx="4762027" cy="1284363"/>
          </a:xfrm>
        </p:grpSpPr>
        <p:sp>
          <p:nvSpPr>
            <p:cNvPr id="13" name="Rounded Rectangle 12"/>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4976379" y="2190849"/>
              <a:ext cx="4762027" cy="1176461"/>
            </a:xfrm>
            <a:prstGeom prst="rect">
              <a:avLst/>
            </a:prstGeom>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C.Tần</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càng </a:t>
              </a:r>
              <a:r>
                <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trầm.</a:t>
              </a:r>
              <a:endParaRPr lang="en-US" sz="3200" kern="0" dirty="0">
                <a:solidFill>
                  <a:schemeClr val="bg1"/>
                </a:solidFill>
                <a:latin typeface="Arial"/>
                <a:cs typeface="Arial"/>
                <a:sym typeface="Arial"/>
              </a:endParaRPr>
            </a:p>
          </p:txBody>
        </p:sp>
      </p:grpSp>
      <p:grpSp>
        <p:nvGrpSpPr>
          <p:cNvPr id="16" name="Group 15"/>
          <p:cNvGrpSpPr/>
          <p:nvPr/>
        </p:nvGrpSpPr>
        <p:grpSpPr>
          <a:xfrm>
            <a:off x="-2" y="5257801"/>
            <a:ext cx="9372601" cy="951168"/>
            <a:chOff x="4943849" y="3629246"/>
            <a:chExt cx="2711898" cy="1073889"/>
          </a:xfrm>
        </p:grpSpPr>
        <p:sp>
          <p:nvSpPr>
            <p:cNvPr id="17" name="Rounded Rectangle 16"/>
            <p:cNvSpPr/>
            <p:nvPr/>
          </p:nvSpPr>
          <p:spPr>
            <a:xfrm>
              <a:off x="4943849" y="3629246"/>
              <a:ext cx="2645754"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43850" y="3870826"/>
              <a:ext cx="2711897" cy="729721"/>
            </a:xfrm>
            <a:prstGeom prst="rect">
              <a:avLst/>
            </a:prstGeom>
          </p:spPr>
          <p:txBody>
            <a:bodyPr wrap="square">
              <a:spAutoFit/>
            </a:bodyPr>
            <a:lstStyle/>
            <a:p>
              <a:pPr defTabSz="1219170">
                <a:buClr>
                  <a:srgbClr val="000000"/>
                </a:buClr>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D.Tần</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lớn,âm</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dirty="0">
                <a:solidFill>
                  <a:schemeClr val="bg1"/>
                </a:solidFill>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par>
                                <p:cTn id="13" presetID="6" presetClass="entr" presetSubtype="16" fill="hold" nodeType="with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0"/>
            <a:ext cx="8991600" cy="992372"/>
            <a:chOff x="1154226" y="1181199"/>
            <a:chExt cx="7912748" cy="744279"/>
          </a:xfrm>
        </p:grpSpPr>
        <p:sp>
          <p:nvSpPr>
            <p:cNvPr id="6" name="Rounded Rectangle 5"/>
            <p:cNvSpPr/>
            <p:nvPr/>
          </p:nvSpPr>
          <p:spPr>
            <a:xfrm>
              <a:off x="1154226" y="1181199"/>
              <a:ext cx="7912748" cy="74427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985480" y="1282786"/>
              <a:ext cx="5466619" cy="547073"/>
            </a:xfrm>
            <a:prstGeom prst="rect">
              <a:avLst/>
            </a:prstGeom>
          </p:spPr>
          <p:txBody>
            <a:bodyPr wrap="none">
              <a:spAutoFit/>
            </a:bodyPr>
            <a:lstStyle/>
            <a:p>
              <a:pPr algn="just">
                <a:lnSpc>
                  <a:spcPct val="115000"/>
                </a:lnSpc>
                <a:spcAft>
                  <a:spcPts val="800"/>
                </a:spcAft>
                <a:tabLst>
                  <a:tab pos="1609725" algn="l"/>
                </a:tabLst>
              </a:pP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0" y="1447800"/>
            <a:ext cx="8763000"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523389" y="2187647"/>
              <a:ext cx="2369801" cy="434046"/>
            </a:xfrm>
            <a:prstGeom prst="rect">
              <a:avLst/>
            </a:prstGeom>
          </p:spPr>
          <p:txBody>
            <a:bodyPr wrap="square">
              <a:spAutoFit/>
            </a:bodyPr>
            <a:lstStyle/>
            <a:p>
              <a:pPr algn="just">
                <a:lnSpc>
                  <a:spcPct val="115000"/>
                </a:lnSpc>
                <a:spcAft>
                  <a:spcPts val="800"/>
                </a:spcAft>
                <a:tabLst>
                  <a:tab pos="1609725" algn="l"/>
                </a:tabLs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9"/>
          <p:cNvGrpSpPr/>
          <p:nvPr/>
        </p:nvGrpSpPr>
        <p:grpSpPr>
          <a:xfrm>
            <a:off x="0" y="2590800"/>
            <a:ext cx="914400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a:sym typeface="Arial"/>
              </a:endParaRPr>
            </a:p>
          </p:txBody>
        </p:sp>
        <p:sp>
          <p:nvSpPr>
            <p:cNvPr id="15" name="Rectangle 14"/>
            <p:cNvSpPr/>
            <p:nvPr/>
          </p:nvSpPr>
          <p:spPr>
            <a:xfrm>
              <a:off x="1480630" y="3801987"/>
              <a:ext cx="2179569" cy="865951"/>
            </a:xfrm>
            <a:prstGeom prst="rect">
              <a:avLst/>
            </a:prstGeom>
          </p:spPr>
          <p:txBody>
            <a:bodyPr wrap="square">
              <a:spAutoFit/>
            </a:bodyPr>
            <a:lstStyle/>
            <a:p>
              <a:pPr algn="just">
                <a:lnSpc>
                  <a:spcPct val="115000"/>
                </a:lnSpc>
                <a:spcAft>
                  <a:spcPts val="800"/>
                </a:spcAft>
                <a:tabLst>
                  <a:tab pos="1609725" algn="l"/>
                </a:tabLst>
              </a:pP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lệch</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4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20"/>
          <p:cNvGrpSpPr/>
          <p:nvPr/>
        </p:nvGrpSpPr>
        <p:grpSpPr>
          <a:xfrm>
            <a:off x="0" y="3810000"/>
            <a:ext cx="9144000" cy="1447800"/>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1609725" algn="l"/>
                </a:tabLst>
              </a:pP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a:cs typeface="Arial"/>
                <a:sym typeface="Arial"/>
              </a:endParaRPr>
            </a:p>
          </p:txBody>
        </p:sp>
      </p:grpSp>
      <p:grpSp>
        <p:nvGrpSpPr>
          <p:cNvPr id="20" name="Group 21"/>
          <p:cNvGrpSpPr/>
          <p:nvPr/>
        </p:nvGrpSpPr>
        <p:grpSpPr>
          <a:xfrm>
            <a:off x="0" y="5446812"/>
            <a:ext cx="9144000" cy="1411188"/>
            <a:chOff x="4945323" y="3693999"/>
            <a:chExt cx="2453550" cy="1190587"/>
          </a:xfrm>
        </p:grpSpPr>
        <p:sp>
          <p:nvSpPr>
            <p:cNvPr id="13" name="Rounded Rectangle 12"/>
            <p:cNvSpPr/>
            <p:nvPr/>
          </p:nvSpPr>
          <p:spPr>
            <a:xfrm>
              <a:off x="4945323" y="38106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68655" y="3693999"/>
              <a:ext cx="2430218" cy="1116555"/>
            </a:xfrm>
            <a:prstGeom prst="rect">
              <a:avLst/>
            </a:prstGeom>
          </p:spPr>
          <p:txBody>
            <a:bodyPr wrap="square">
              <a:spAutoFit/>
            </a:bodyPr>
            <a:lstStyle/>
            <a:p>
              <a:pPr defTabSz="1219170">
                <a:buClr>
                  <a:srgbClr val="000000"/>
                </a:buClr>
              </a:pPr>
              <a:r>
                <a:rPr lang="en-US" alt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lệch</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91341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1000"/>
                                        <p:tgtEl>
                                          <p:spTgt spid="17"/>
                                        </p:tgtEl>
                                      </p:cBhvr>
                                    </p:animEffect>
                                  </p:childTnLst>
                                </p:cTn>
                              </p:par>
                              <p:par>
                                <p:cTn id="11" presetID="10" presetClass="entr" presetSubtype="0" fill="hold"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6" presetClass="entr" presetSubtype="16" fill="hold" nodeType="withEffect">
                                  <p:stCondLst>
                                    <p:cond delay="300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42" presetClass="path" presetSubtype="0" accel="50000" decel="50000" fill="hold" nodeType="withEffect">
                                  <p:stCondLst>
                                    <p:cond delay="250"/>
                                  </p:stCondLst>
                                  <p:childTnLst>
                                    <p:animMotion origin="layout" path="M 0.00182 0.00324 L 0.00351 -0.34514 " pathEditMode="relative" rAng="0" ptsTypes="AA">
                                      <p:cBhvr>
                                        <p:cTn id="29" dur="1000" fill="hold"/>
                                        <p:tgtEl>
                                          <p:spTgt spid="20"/>
                                        </p:tgtEl>
                                        <p:attrNameLst>
                                          <p:attrName>ppt_x</p:attrName>
                                          <p:attrName>ppt_y</p:attrName>
                                        </p:attrNameLst>
                                      </p:cBhvr>
                                      <p:rCtr x="78" y="-1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0"/>
            <a:ext cx="9144000" cy="992372"/>
            <a:chOff x="1154226" y="1181199"/>
            <a:chExt cx="8046863" cy="744279"/>
          </a:xfrm>
        </p:grpSpPr>
        <p:sp>
          <p:nvSpPr>
            <p:cNvPr id="6" name="Rounded Rectangle 5"/>
            <p:cNvSpPr/>
            <p:nvPr/>
          </p:nvSpPr>
          <p:spPr>
            <a:xfrm>
              <a:off x="1154226" y="1181199"/>
              <a:ext cx="8046863" cy="744279"/>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154226" y="1282786"/>
              <a:ext cx="8045513" cy="547073"/>
            </a:xfrm>
            <a:prstGeom prst="rect">
              <a:avLst/>
            </a:prstGeom>
          </p:spPr>
          <p:txBody>
            <a:bodyPr wrap="square">
              <a:spAutoFit/>
            </a:bodyPr>
            <a:lstStyle/>
            <a:p>
              <a:pPr>
                <a:lnSpc>
                  <a:spcPct val="115000"/>
                </a:lnSpc>
                <a:spcAft>
                  <a:spcPts val="800"/>
                </a:spcAft>
                <a:tabLst>
                  <a:tab pos="1609725" algn="l"/>
                </a:tabLst>
              </a:pP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.Biên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0" y="1295401"/>
            <a:ext cx="5715000" cy="1371601"/>
            <a:chOff x="1442157" y="2143571"/>
            <a:chExt cx="2451033" cy="800753"/>
          </a:xfrm>
        </p:grpSpPr>
        <p:sp>
          <p:nvSpPr>
            <p:cNvPr id="10" name="Rounded Rectangle 9"/>
            <p:cNvSpPr/>
            <p:nvPr/>
          </p:nvSpPr>
          <p:spPr>
            <a:xfrm>
              <a:off x="1442157" y="2143571"/>
              <a:ext cx="2413591" cy="8007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4" name="Rectangle 13"/>
            <p:cNvSpPr/>
            <p:nvPr/>
          </p:nvSpPr>
          <p:spPr>
            <a:xfrm>
              <a:off x="1523389" y="2187646"/>
              <a:ext cx="2369801" cy="700763"/>
            </a:xfrm>
            <a:prstGeom prst="rect">
              <a:avLst/>
            </a:prstGeom>
          </p:spPr>
          <p:txBody>
            <a:bodyPr wrap="square">
              <a:spAutoFit/>
            </a:bodyPr>
            <a:lstStyle/>
            <a:p>
              <a:pPr>
                <a:spcAft>
                  <a:spcPts val="800"/>
                </a:spcAft>
                <a:tabLst>
                  <a:tab pos="1609725" algn="l"/>
                </a:tabLst>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A.vật</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9"/>
          <p:cNvGrpSpPr/>
          <p:nvPr/>
        </p:nvGrpSpPr>
        <p:grpSpPr>
          <a:xfrm>
            <a:off x="3048000" y="2819400"/>
            <a:ext cx="609600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480630" y="3801987"/>
              <a:ext cx="2179569" cy="745703"/>
            </a:xfrm>
            <a:prstGeom prst="rect">
              <a:avLst/>
            </a:prstGeom>
          </p:spPr>
          <p:txBody>
            <a:bodyPr wrap="square">
              <a:spAutoFit/>
            </a:bodyPr>
            <a:lstStyle/>
            <a:p>
              <a:pPr algn="just">
                <a:lnSpc>
                  <a:spcPct val="115000"/>
                </a:lnSpc>
                <a:spcAft>
                  <a:spcPts val="800"/>
                </a:spcAft>
                <a:tabLst>
                  <a:tab pos="1609725" algn="l"/>
                </a:tabLst>
              </a:pP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20"/>
          <p:cNvGrpSpPr/>
          <p:nvPr/>
        </p:nvGrpSpPr>
        <p:grpSpPr>
          <a:xfrm>
            <a:off x="0" y="4038600"/>
            <a:ext cx="5791200" cy="1058389"/>
            <a:chOff x="4968292" y="2190848"/>
            <a:chExt cx="4834195" cy="756332"/>
          </a:xfrm>
        </p:grpSpPr>
        <p:sp>
          <p:nvSpPr>
            <p:cNvPr id="12" name="Rounded Rectangle 11"/>
            <p:cNvSpPr/>
            <p:nvPr/>
          </p:nvSpPr>
          <p:spPr>
            <a:xfrm>
              <a:off x="4968292" y="2190848"/>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1609725" algn="l"/>
                </a:tabLst>
              </a:pPr>
              <a:r>
                <a:rPr lang="vi-VN" sz="32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defTabSz="1219170">
                <a:buClr>
                  <a:srgbClr val="000000"/>
                </a:buClr>
              </a:pPr>
              <a:endParaRPr lang="en-US" sz="3200" kern="0" dirty="0">
                <a:solidFill>
                  <a:schemeClr val="bg1"/>
                </a:solidFill>
                <a:latin typeface="Arial"/>
                <a:cs typeface="Arial"/>
                <a:sym typeface="Arial"/>
              </a:endParaRPr>
            </a:p>
          </p:txBody>
        </p:sp>
      </p:grpSp>
      <p:grpSp>
        <p:nvGrpSpPr>
          <p:cNvPr id="21" name="Group 21"/>
          <p:cNvGrpSpPr/>
          <p:nvPr/>
        </p:nvGrpSpPr>
        <p:grpSpPr>
          <a:xfrm>
            <a:off x="2971800" y="5410200"/>
            <a:ext cx="6172200" cy="1359183"/>
            <a:chOff x="4945323" y="3598821"/>
            <a:chExt cx="2586330" cy="1379088"/>
          </a:xfrm>
        </p:grpSpPr>
        <p:sp>
          <p:nvSpPr>
            <p:cNvPr id="13" name="Rounded Rectangle 12"/>
            <p:cNvSpPr/>
            <p:nvPr/>
          </p:nvSpPr>
          <p:spPr>
            <a:xfrm>
              <a:off x="4945323" y="3598821"/>
              <a:ext cx="2586330"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5009373" y="3822458"/>
              <a:ext cx="2430218" cy="1155451"/>
            </a:xfrm>
            <a:prstGeom prst="rect">
              <a:avLst/>
            </a:prstGeom>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D.vật</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động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defTabSz="1219170">
                <a:buClr>
                  <a:srgbClr val="000000"/>
                </a:buClr>
              </a:pP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9779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42" presetClass="path" presetSubtype="0" accel="50000" decel="50000" fill="hold" nodeType="withEffect">
                                  <p:stCondLst>
                                    <p:cond delay="250"/>
                                  </p:stCondLst>
                                  <p:childTnLst>
                                    <p:animMotion origin="layout" path="M -3.33333E-6 -2.22222E-6 L -0.18333 -0.33264 " pathEditMode="relative" rAng="0" ptsTypes="AA">
                                      <p:cBhvr>
                                        <p:cTn id="42" dur="2000" fill="hold"/>
                                        <p:tgtEl>
                                          <p:spTgt spid="21"/>
                                        </p:tgtEl>
                                        <p:attrNameLst>
                                          <p:attrName>ppt_x</p:attrName>
                                          <p:attrName>ppt_y</p:attrName>
                                        </p:attrNameLst>
                                      </p:cBhvr>
                                      <p:rCtr x="-9167" y="-16644"/>
                                    </p:animMotion>
                                  </p:childTnLst>
                                </p:cTn>
                              </p:par>
                              <p:par>
                                <p:cTn id="43" presetID="6" presetClass="emph" presetSubtype="0" fill="hold" nodeType="withEffect">
                                  <p:stCondLst>
                                    <p:cond delay="250"/>
                                  </p:stCondLst>
                                  <p:childTnLst>
                                    <p:animScale>
                                      <p:cBhvr>
                                        <p:cTn id="44"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228600"/>
            <a:ext cx="9144000" cy="1676400"/>
            <a:chOff x="1342678" y="1267153"/>
            <a:chExt cx="6618070" cy="744279"/>
          </a:xfrm>
        </p:grpSpPr>
        <p:sp>
          <p:nvSpPr>
            <p:cNvPr id="6" name="Rounded Rectangle 5"/>
            <p:cNvSpPr/>
            <p:nvPr/>
          </p:nvSpPr>
          <p:spPr>
            <a:xfrm>
              <a:off x="1342678" y="1267153"/>
              <a:ext cx="6618070" cy="74427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838200" y="4799447"/>
            <a:ext cx="2900774"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2114403" y="2547869"/>
              <a:ext cx="1313179" cy="438581"/>
            </a:xfrm>
            <a:prstGeom prst="rect">
              <a:avLst/>
            </a:prstGeom>
            <a:grpFill/>
          </p:spPr>
          <p:txBody>
            <a:bodyPr wrap="none">
              <a:spAutoFit/>
            </a:bodyPr>
            <a:lstStyle/>
            <a:p>
              <a:pPr defTabSz="1219170">
                <a:buClr>
                  <a:srgbClr val="000000"/>
                </a:buClr>
              </a:pPr>
              <a:r>
                <a:rPr lang="en-US"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vi-VN"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Sol</a:t>
              </a:r>
              <a:r>
                <a:rPr lang="en-US" sz="32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dirty="0">
                <a:solidFill>
                  <a:srgbClr val="C00000"/>
                </a:solidFill>
                <a:latin typeface="Arial"/>
                <a:cs typeface="Arial"/>
                <a:sym typeface="Arial"/>
              </a:endParaRPr>
            </a:p>
          </p:txBody>
        </p:sp>
      </p:grpSp>
      <p:grpSp>
        <p:nvGrpSpPr>
          <p:cNvPr id="19" name="Group 19"/>
          <p:cNvGrpSpPr/>
          <p:nvPr/>
        </p:nvGrpSpPr>
        <p:grpSpPr>
          <a:xfrm>
            <a:off x="5334000" y="2514600"/>
            <a:ext cx="3352800" cy="1436589"/>
            <a:chOff x="1325381" y="3670794"/>
            <a:chExt cx="2413591" cy="1077442"/>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2017413" y="3940322"/>
              <a:ext cx="1268493" cy="807914"/>
            </a:xfrm>
            <a:prstGeom prst="rect">
              <a:avLst/>
            </a:prstGeom>
            <a:grpFill/>
          </p:spPr>
          <p:txBody>
            <a:bodyPr wrap="square">
              <a:spAutoFit/>
            </a:bodyPr>
            <a:lstStyle/>
            <a:p>
              <a:pPr defTabSz="1219170">
                <a:buClr>
                  <a:srgbClr val="000000"/>
                </a:buClr>
              </a:pPr>
              <a:r>
                <a:rPr lang="en-US" altLang="vi-VN" sz="32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Mi</a:t>
              </a: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dirty="0">
                <a:solidFill>
                  <a:schemeClr val="bg1"/>
                </a:solidFill>
                <a:latin typeface="Arial"/>
                <a:cs typeface="Arial"/>
                <a:sym typeface="Arial"/>
              </a:endParaRPr>
            </a:p>
          </p:txBody>
        </p:sp>
      </p:grpSp>
      <p:grpSp>
        <p:nvGrpSpPr>
          <p:cNvPr id="20" name="Group 20"/>
          <p:cNvGrpSpPr/>
          <p:nvPr/>
        </p:nvGrpSpPr>
        <p:grpSpPr>
          <a:xfrm>
            <a:off x="685800" y="2438400"/>
            <a:ext cx="2895600"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Fa</a:t>
              </a:r>
              <a:r>
                <a:rPr lang="en-US" sz="3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0">
                <a:solidFill>
                  <a:schemeClr val="bg1"/>
                </a:solidFill>
                <a:latin typeface="Arial"/>
                <a:sym typeface="Arial"/>
              </a:endParaRPr>
            </a:p>
          </p:txBody>
        </p:sp>
        <p:sp>
          <p:nvSpPr>
            <p:cNvPr id="16" name="Rectangle 15"/>
            <p:cNvSpPr/>
            <p:nvPr/>
          </p:nvSpPr>
          <p:spPr>
            <a:xfrm>
              <a:off x="5333753" y="2436123"/>
              <a:ext cx="287258" cy="438581"/>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1" name="Group 21"/>
          <p:cNvGrpSpPr/>
          <p:nvPr/>
        </p:nvGrpSpPr>
        <p:grpSpPr>
          <a:xfrm>
            <a:off x="5410200" y="4724400"/>
            <a:ext cx="3352800"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5740300" y="3877345"/>
              <a:ext cx="1221809" cy="438581"/>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a:t>
              </a:r>
              <a:endParaRPr lang="en-US" sz="3200" kern="0" dirty="0">
                <a:solidFill>
                  <a:schemeClr val="bg1"/>
                </a:solidFill>
                <a:latin typeface="Arial"/>
                <a:cs typeface="Arial"/>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0" y="228601"/>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l"/>
              </a:tabLst>
            </a:pPr>
            <a:r>
              <a:rPr kumimoji="0" lang="en-US" altLang="en-US" sz="3600" b="1"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36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7.</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cùng</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quãng</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tám</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 các âm Fa, Sol, Mi, La,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âm</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6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711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21"/>
                                        </p:tgtEl>
                                      </p:cBhvr>
                                      <p:by x="150000" y="150000"/>
                                    </p:animScale>
                                  </p:childTnLst>
                                </p:cTn>
                              </p:par>
                              <p:par>
                                <p:cTn id="36" presetID="37" presetClass="path" presetSubtype="0" accel="50000" decel="50000" fill="hold" nodeType="withEffect">
                                  <p:stCondLst>
                                    <p:cond delay="0"/>
                                  </p:stCondLst>
                                  <p:childTnLst>
                                    <p:animMotion origin="layout" path="M 3.95833E-6 -0.17546 L -0.06029 -0.00532 C -0.07279 0.03311 -0.09154 0.05394 -0.11133 0.05394 C -0.13373 0.05394 -0.1517 0.03311 -0.1642 -0.00532 L -0.22435 -0.17546 " pathEditMode="relative" rAng="0" ptsTypes="AAAAA">
                                      <p:cBhvr>
                                        <p:cTn id="37" dur="2000" fill="hold"/>
                                        <p:tgtEl>
                                          <p:spTgt spid="21"/>
                                        </p:tgtEl>
                                        <p:attrNameLst>
                                          <p:attrName>ppt_x</p:attrName>
                                          <p:attrName>ppt_y</p:attrName>
                                        </p:attrNameLst>
                                      </p:cBhvr>
                                      <p:rCtr x="-11224"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152400"/>
            <a:ext cx="9144000"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57200" y="4648200"/>
            <a:ext cx="3505200"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691617" y="2507214"/>
              <a:ext cx="1963858" cy="484749"/>
            </a:xfrm>
            <a:prstGeom prst="rect">
              <a:avLst/>
            </a:prstGeom>
            <a:grpFill/>
          </p:spPr>
          <p:txBody>
            <a:bodyPr wrap="none">
              <a:spAutoFit/>
            </a:bodyPr>
            <a:lstStyle/>
            <a:p>
              <a:pPr defTabSz="1219170">
                <a:buClr>
                  <a:srgbClr val="000000"/>
                </a:buClr>
              </a:pPr>
              <a:r>
                <a:rPr lang="en-US" sz="3600" dirty="0">
                  <a:solidFill>
                    <a:srgbClr val="C00000"/>
                  </a:solidFill>
                  <a:latin typeface="Times New Roman" panose="02020603050405020304" pitchFamily="18" charset="0"/>
                  <a:cs typeface="Times New Roman" panose="02020603050405020304" pitchFamily="18" charset="0"/>
                </a:rPr>
                <a:t>B.</a:t>
              </a:r>
              <a:r>
                <a:rPr lang="vi-VN" sz="3600" dirty="0">
                  <a:solidFill>
                    <a:srgbClr val="C00000"/>
                  </a:solidFill>
                  <a:latin typeface="Times New Roman" panose="02020603050405020304" pitchFamily="18" charset="0"/>
                  <a:cs typeface="Times New Roman" panose="02020603050405020304" pitchFamily="18" charset="0"/>
                </a:rPr>
                <a:t> Càng b</a:t>
              </a:r>
              <a:r>
                <a:rPr lang="en-US" sz="3600" dirty="0" err="1">
                  <a:solidFill>
                    <a:srgbClr val="C00000"/>
                  </a:solidFill>
                  <a:latin typeface="Times New Roman" panose="02020603050405020304" pitchFamily="18" charset="0"/>
                  <a:cs typeface="Times New Roman" panose="02020603050405020304" pitchFamily="18" charset="0"/>
                </a:rPr>
                <a:t>ổng</a:t>
              </a:r>
              <a:r>
                <a:rPr lang="en-US" sz="3600" dirty="0">
                  <a:solidFill>
                    <a:srgbClr val="C00000"/>
                  </a:solidFill>
                  <a:latin typeface="Times New Roman" panose="02020603050405020304" pitchFamily="18" charset="0"/>
                  <a:cs typeface="Times New Roman" panose="02020603050405020304" pitchFamily="18" charset="0"/>
                </a:rPr>
                <a:t>.</a:t>
              </a:r>
              <a:endParaRPr lang="en-US" sz="3600" kern="0" dirty="0">
                <a:solidFill>
                  <a:srgbClr val="C00000"/>
                </a:solidFill>
                <a:latin typeface="Arial"/>
                <a:cs typeface="Arial"/>
                <a:sym typeface="Arial"/>
              </a:endParaRPr>
            </a:p>
          </p:txBody>
        </p:sp>
      </p:grpSp>
      <p:grpSp>
        <p:nvGrpSpPr>
          <p:cNvPr id="19" name="Group 19"/>
          <p:cNvGrpSpPr/>
          <p:nvPr/>
        </p:nvGrpSpPr>
        <p:grpSpPr>
          <a:xfrm>
            <a:off x="5029200" y="2667000"/>
            <a:ext cx="3657600"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1432177" y="3940321"/>
              <a:ext cx="2195232" cy="510348"/>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000" dirty="0">
                  <a:solidFill>
                    <a:schemeClr val="bg1"/>
                  </a:solidFill>
                  <a:latin typeface="Times New Roman" panose="02020603050405020304" pitchFamily="18" charset="0"/>
                  <a:cs typeface="Times New Roman" panose="02020603050405020304" pitchFamily="18" charset="0"/>
                </a:rPr>
                <a:t>C. </a:t>
              </a:r>
              <a:r>
                <a:rPr lang="vi-VN" sz="4000" dirty="0">
                  <a:solidFill>
                    <a:schemeClr val="bg1"/>
                  </a:solidFill>
                  <a:latin typeface="Times New Roman" panose="02020603050405020304" pitchFamily="18" charset="0"/>
                  <a:cs typeface="Times New Roman" panose="02020603050405020304" pitchFamily="18" charset="0"/>
                </a:rPr>
                <a:t>Càng v</a:t>
              </a:r>
              <a:r>
                <a:rPr lang="en-US" sz="4000" dirty="0" err="1">
                  <a:solidFill>
                    <a:schemeClr val="bg1"/>
                  </a:solidFill>
                  <a:latin typeface="Times New Roman" panose="02020603050405020304" pitchFamily="18" charset="0"/>
                  <a:cs typeface="Times New Roman" panose="02020603050405020304" pitchFamily="18" charset="0"/>
                </a:rPr>
                <a:t>ang</a:t>
              </a:r>
              <a:r>
                <a:rPr lang="en-US" sz="4000" dirty="0">
                  <a:solidFill>
                    <a:schemeClr val="bg1"/>
                  </a:solidFill>
                  <a:latin typeface="Times New Roman" panose="02020603050405020304" pitchFamily="18" charset="0"/>
                  <a:cs typeface="Times New Roman" panose="02020603050405020304" pitchFamily="18" charset="0"/>
                </a:rPr>
                <a:t>.</a:t>
              </a:r>
              <a:endParaRPr lang="en-US" sz="4000" kern="0" dirty="0">
                <a:solidFill>
                  <a:schemeClr val="bg1"/>
                </a:solidFill>
                <a:latin typeface="Arial"/>
                <a:cs typeface="Arial"/>
                <a:sym typeface="Arial"/>
              </a:endParaRPr>
            </a:p>
          </p:txBody>
        </p:sp>
      </p:grpSp>
      <p:grpSp>
        <p:nvGrpSpPr>
          <p:cNvPr id="20" name="Group 20"/>
          <p:cNvGrpSpPr/>
          <p:nvPr/>
        </p:nvGrpSpPr>
        <p:grpSpPr>
          <a:xfrm>
            <a:off x="381000" y="2590800"/>
            <a:ext cx="3554237"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Càng t</a:t>
              </a:r>
              <a:r>
                <a:rPr lang="en-US" sz="4000" dirty="0" err="1">
                  <a:latin typeface="Times New Roman" panose="02020603050405020304" pitchFamily="18" charset="0"/>
                  <a:cs typeface="Times New Roman" panose="02020603050405020304" pitchFamily="18" charset="0"/>
                </a:rPr>
                <a:t>rầm</a:t>
              </a:r>
              <a:r>
                <a:rPr lang="en-US" sz="40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p:txBody>
        </p:sp>
        <p:sp>
          <p:nvSpPr>
            <p:cNvPr id="16" name="Rectangle 15"/>
            <p:cNvSpPr/>
            <p:nvPr/>
          </p:nvSpPr>
          <p:spPr>
            <a:xfrm>
              <a:off x="5333753" y="2436123"/>
              <a:ext cx="235453" cy="425452"/>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1" name="Group 21"/>
          <p:cNvGrpSpPr/>
          <p:nvPr/>
        </p:nvGrpSpPr>
        <p:grpSpPr>
          <a:xfrm>
            <a:off x="5095933" y="4773307"/>
            <a:ext cx="4216670" cy="1489555"/>
            <a:chOff x="4943847" y="3599585"/>
            <a:chExt cx="3501121" cy="1073889"/>
          </a:xfrm>
        </p:grpSpPr>
        <p:sp>
          <p:nvSpPr>
            <p:cNvPr id="13" name="Rounded Rectangle 12"/>
            <p:cNvSpPr/>
            <p:nvPr/>
          </p:nvSpPr>
          <p:spPr>
            <a:xfrm>
              <a:off x="4943847" y="3599585"/>
              <a:ext cx="3171322"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8" name="Rectangle 17"/>
            <p:cNvSpPr/>
            <p:nvPr/>
          </p:nvSpPr>
          <p:spPr>
            <a:xfrm>
              <a:off x="4951707" y="3938040"/>
              <a:ext cx="3493261" cy="465970"/>
            </a:xfrm>
            <a:prstGeom prst="rect">
              <a:avLst/>
            </a:prstGeom>
          </p:spPr>
          <p:txBody>
            <a:bodyPr wrap="square">
              <a:spAutoFit/>
            </a:bodyPr>
            <a:lstStyle/>
            <a:p>
              <a:pPr defTabSz="1219170">
                <a:buClr>
                  <a:srgbClr val="000000"/>
                </a:buClr>
              </a:pPr>
              <a:r>
                <a:rPr lang="en-US" sz="3600" dirty="0" err="1" smtClean="0">
                  <a:solidFill>
                    <a:schemeClr val="bg1"/>
                  </a:solidFill>
                  <a:latin typeface="Times New Roman" panose="02020603050405020304" pitchFamily="18" charset="0"/>
                  <a:cs typeface="Times New Roman" panose="02020603050405020304" pitchFamily="18" charset="0"/>
                </a:rPr>
                <a:t>D.Truyền</a:t>
              </a:r>
              <a:r>
                <a:rPr lang="en-US" sz="3600" dirty="0" smtClean="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đi</a:t>
              </a:r>
              <a:r>
                <a:rPr lang="vi-VN" sz="3600" dirty="0">
                  <a:solidFill>
                    <a:schemeClr val="bg1"/>
                  </a:solidFill>
                  <a:latin typeface="Times New Roman" panose="02020603050405020304" pitchFamily="18" charset="0"/>
                  <a:cs typeface="Times New Roman" panose="02020603050405020304" pitchFamily="18" charset="0"/>
                </a:rPr>
                <a:t> càng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xa</a:t>
              </a:r>
              <a:r>
                <a:rPr lang="en-US" sz="3600" dirty="0">
                  <a:solidFill>
                    <a:schemeClr val="bg1"/>
                  </a:solidFill>
                  <a:latin typeface="Times New Roman" panose="02020603050405020304" pitchFamily="18" charset="0"/>
                  <a:cs typeface="Times New Roman" panose="02020603050405020304" pitchFamily="18" charset="0"/>
                </a:rPr>
                <a:t>.</a:t>
              </a:r>
              <a:endParaRPr lang="en-US" sz="3600" kern="0" dirty="0">
                <a:solidFill>
                  <a:schemeClr val="bg1"/>
                </a:solidFill>
                <a:latin typeface="Arial"/>
                <a:cs typeface="Arial"/>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0" y="152401"/>
            <a:ext cx="9144000" cy="1692771"/>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8</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Một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vật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dao</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động</a:t>
            </a:r>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càng </a:t>
            </a:r>
            <a:r>
              <a:rPr lang="en-US" sz="3600" dirty="0" err="1">
                <a:solidFill>
                  <a:schemeClr val="bg1"/>
                </a:solidFill>
                <a:latin typeface="Times New Roman" panose="02020603050405020304" pitchFamily="18" charset="0"/>
                <a:cs typeface="Times New Roman" panose="02020603050405020304" pitchFamily="18" charset="0"/>
              </a:rPr>
              <a:t>nhanh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thì</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âm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phát</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ra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như</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thế</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nào</a:t>
            </a:r>
            <a:r>
              <a:rPr lang="en-US" sz="3600" dirty="0">
                <a:solidFill>
                  <a:schemeClr val="bg1"/>
                </a:solidFill>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72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9"/>
                                        </p:tgtEl>
                                      </p:cBhvr>
                                      <p:by x="150000" y="150000"/>
                                    </p:animScale>
                                  </p:childTnLst>
                                </p:cTn>
                              </p:par>
                              <p:par>
                                <p:cTn id="36" presetID="42" presetClass="path" presetSubtype="0" accel="50000" decel="50000" fill="hold" nodeType="withEffect">
                                  <p:stCondLst>
                                    <p:cond delay="0"/>
                                  </p:stCondLst>
                                  <p:childTnLst>
                                    <p:animMotion origin="layout" path="M 3.33333E-6 3.7037E-6 L 0.19479 -0.16621 " pathEditMode="relative" rAng="0" ptsTypes="AA">
                                      <p:cBhvr>
                                        <p:cTn id="37" dur="2000" fill="hold"/>
                                        <p:tgtEl>
                                          <p:spTgt spid="9"/>
                                        </p:tgtEl>
                                        <p:attrNameLst>
                                          <p:attrName>ppt_x</p:attrName>
                                          <p:attrName>ppt_y</p:attrName>
                                        </p:attrNameLst>
                                      </p:cBhvr>
                                      <p:rCtr x="9740"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228600"/>
            <a:ext cx="9144000" cy="1357045"/>
            <a:chOff x="1342678" y="1267153"/>
            <a:chExt cx="6618070" cy="744279"/>
          </a:xfrm>
        </p:grpSpPr>
        <p:sp>
          <p:nvSpPr>
            <p:cNvPr id="6" name="Rounded Rectangle 5"/>
            <p:cNvSpPr/>
            <p:nvPr/>
          </p:nvSpPr>
          <p:spPr>
            <a:xfrm>
              <a:off x="1342678" y="1267153"/>
              <a:ext cx="6618070" cy="74427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478867" y="1313206"/>
              <a:ext cx="6188597" cy="400060"/>
            </a:xfrm>
            <a:prstGeom prst="rect">
              <a:avLst/>
            </a:prstGeom>
          </p:spPr>
          <p:txBody>
            <a:bodyPr wrap="square">
              <a:spAutoFit/>
            </a:bodyPr>
            <a:lstStyle/>
            <a:p>
              <a:pPr algn="just">
                <a:lnSpc>
                  <a:spcPct val="115000"/>
                </a:lnSpc>
                <a:spcAft>
                  <a:spcPts val="800"/>
                </a:spcAft>
              </a:pP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457200" y="4831011"/>
            <a:ext cx="3478368" cy="1431851"/>
            <a:chOff x="1443738" y="2232837"/>
            <a:chExt cx="2415157"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691617" y="2507214"/>
              <a:ext cx="2167278" cy="484749"/>
            </a:xfrm>
            <a:prstGeom prst="rect">
              <a:avLst/>
            </a:prstGeom>
            <a:grpFill/>
          </p:spPr>
          <p:txBody>
            <a:bodyPr wrap="none">
              <a:spAutoFit/>
            </a:bodyPr>
            <a:lstStyle/>
            <a:p>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 20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9"/>
          <p:cNvGrpSpPr/>
          <p:nvPr/>
        </p:nvGrpSpPr>
        <p:grpSpPr>
          <a:xfrm>
            <a:off x="5105400" y="2438399"/>
            <a:ext cx="3886200" cy="1512626"/>
            <a:chOff x="1325381" y="3670794"/>
            <a:chExt cx="2461863" cy="1090522"/>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5" name="Rectangle 14"/>
            <p:cNvSpPr/>
            <p:nvPr/>
          </p:nvSpPr>
          <p:spPr>
            <a:xfrm>
              <a:off x="1432177" y="3940322"/>
              <a:ext cx="2355067" cy="820994"/>
            </a:xfrm>
            <a:prstGeom prst="rect">
              <a:avLst/>
            </a:prstGeom>
            <a:grpFill/>
          </p:spPr>
          <p:txBody>
            <a:bodyPr wrap="squar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 2400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kern="0" dirty="0">
                <a:solidFill>
                  <a:schemeClr val="bg1"/>
                </a:solidFill>
                <a:latin typeface="Arial"/>
                <a:cs typeface="Arial"/>
                <a:sym typeface="Arial"/>
              </a:endParaRPr>
            </a:p>
          </p:txBody>
        </p:sp>
      </p:grpSp>
      <p:grpSp>
        <p:nvGrpSpPr>
          <p:cNvPr id="20" name="Group 20"/>
          <p:cNvGrpSpPr/>
          <p:nvPr/>
        </p:nvGrpSpPr>
        <p:grpSpPr>
          <a:xfrm>
            <a:off x="304800" y="2438400"/>
            <a:ext cx="3962400"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5333753" y="2436123"/>
              <a:ext cx="235453" cy="425452"/>
            </a:xfrm>
            <a:prstGeom prst="rect">
              <a:avLst/>
            </a:prstGeom>
          </p:spPr>
          <p:txBody>
            <a:bodyPr wrap="none">
              <a:spAutoFit/>
            </a:bodyPr>
            <a:lstStyle/>
            <a:p>
              <a:pPr defTabSz="1219170">
                <a:buClr>
                  <a:srgbClr val="000000"/>
                </a:buClr>
              </a:pPr>
              <a:r>
                <a:rPr lang="en-US" altLang="vi-VN" sz="320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 </a:t>
              </a:r>
              <a:endParaRPr lang="en-US" sz="3200" kern="0" dirty="0">
                <a:solidFill>
                  <a:srgbClr val="FFFFFF"/>
                </a:solidFill>
                <a:latin typeface="Arial"/>
                <a:cs typeface="Arial"/>
                <a:sym typeface="Arial"/>
              </a:endParaRPr>
            </a:p>
          </p:txBody>
        </p:sp>
      </p:grpSp>
      <p:grpSp>
        <p:nvGrpSpPr>
          <p:cNvPr id="21" name="Group 21"/>
          <p:cNvGrpSpPr/>
          <p:nvPr/>
        </p:nvGrpSpPr>
        <p:grpSpPr>
          <a:xfrm>
            <a:off x="5095935" y="4773307"/>
            <a:ext cx="361079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a:sym typeface="Arial"/>
              </a:endParaRPr>
            </a:p>
          </p:txBody>
        </p:sp>
        <p:sp>
          <p:nvSpPr>
            <p:cNvPr id="18" name="Rectangle 17"/>
            <p:cNvSpPr/>
            <p:nvPr/>
          </p:nvSpPr>
          <p:spPr>
            <a:xfrm>
              <a:off x="5020676" y="3904935"/>
              <a:ext cx="2172162" cy="465970"/>
            </a:xfrm>
            <a:prstGeom prst="rect">
              <a:avLst/>
            </a:prstGeom>
          </p:spPr>
          <p:txBody>
            <a:bodyPr wrap="none">
              <a:spAutoFit/>
            </a:bodyPr>
            <a:lstStyle/>
            <a:p>
              <a:pPr defTabSz="1219170">
                <a:buClr>
                  <a:srgbClr val="000000"/>
                </a:buClr>
              </a:pPr>
              <a:r>
                <a:rPr lang="en-US" altLang="vi-VN"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a:solidFill>
                    <a:schemeClr val="bg1"/>
                  </a:solidFill>
                  <a:effectLst/>
                  <a:latin typeface="Times New Roman" panose="02020603050405020304" pitchFamily="18" charset="0"/>
                  <a:ea typeface="Calibri" panose="020F0502020204030204" pitchFamily="34" charset="0"/>
                </a:rPr>
                <a:t>D. 40 </a:t>
              </a:r>
              <a:r>
                <a:rPr lang="en-US" sz="3600" dirty="0" err="1">
                  <a:solidFill>
                    <a:schemeClr val="bg1"/>
                  </a:solidFill>
                  <a:effectLst/>
                  <a:latin typeface="Times New Roman" panose="02020603050405020304" pitchFamily="18" charset="0"/>
                  <a:ea typeface="Calibri" panose="020F0502020204030204" pitchFamily="34" charset="0"/>
                </a:rPr>
                <a:t>dao</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động</a:t>
              </a:r>
              <a:r>
                <a:rPr lang="en-US" sz="3600" dirty="0">
                  <a:solidFill>
                    <a:schemeClr val="bg1"/>
                  </a:solidFill>
                  <a:effectLst/>
                  <a:latin typeface="Times New Roman" panose="02020603050405020304" pitchFamily="18" charset="0"/>
                  <a:ea typeface="Calibri" panose="020F0502020204030204" pitchFamily="34" charset="0"/>
                </a:rPr>
                <a:t>.</a:t>
              </a:r>
              <a:endParaRPr lang="en-US" sz="3600" kern="0" dirty="0">
                <a:solidFill>
                  <a:schemeClr val="bg1"/>
                </a:solidFill>
                <a:latin typeface="Arial"/>
                <a:cs typeface="Arial"/>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0" y="228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a:spcAft>
                <a:spcPts val="800"/>
              </a:spcAft>
            </a:pP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9.</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20Hz.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424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19"/>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304800"/>
            <a:ext cx="8993325" cy="1524000"/>
            <a:chOff x="1154226" y="1181199"/>
            <a:chExt cx="5975498" cy="1143000"/>
          </a:xfrm>
        </p:grpSpPr>
        <p:sp>
          <p:nvSpPr>
            <p:cNvPr id="6" name="Rounded Rectangle 5"/>
            <p:cNvSpPr/>
            <p:nvPr/>
          </p:nvSpPr>
          <p:spPr>
            <a:xfrm>
              <a:off x="1154226" y="1181199"/>
              <a:ext cx="5975498" cy="1143000"/>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1154226" y="1238349"/>
              <a:ext cx="5904264" cy="10248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lnSpc>
                  <a:spcPct val="115000"/>
                </a:lnSpc>
                <a:spcAft>
                  <a:spcPts val="800"/>
                </a:spcAft>
              </a:pPr>
              <a:r>
                <a:rPr lang="en-US"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1" y="2057401"/>
            <a:ext cx="8991600" cy="992374"/>
            <a:chOff x="637828" y="2179506"/>
            <a:chExt cx="3880750" cy="579357"/>
          </a:xfrm>
        </p:grpSpPr>
        <p:sp>
          <p:nvSpPr>
            <p:cNvPr id="10" name="Rounded Rectangle 9"/>
            <p:cNvSpPr/>
            <p:nvPr/>
          </p:nvSpPr>
          <p:spPr>
            <a:xfrm>
              <a:off x="637828" y="2179507"/>
              <a:ext cx="3880750"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637828" y="2179506"/>
              <a:ext cx="3880750" cy="402302"/>
            </a:xfrm>
            <a:prstGeom prst="rect">
              <a:avLst/>
            </a:prstGeom>
          </p:spPr>
          <p:txBody>
            <a:bodyPr wrap="square">
              <a:spAutoFit/>
            </a:bodyPr>
            <a:lstStyle/>
            <a:p>
              <a:pPr>
                <a:lnSpc>
                  <a:spcPct val="115000"/>
                </a:lnSpc>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160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9"/>
          <p:cNvGrpSpPr/>
          <p:nvPr/>
        </p:nvGrpSpPr>
        <p:grpSpPr>
          <a:xfrm>
            <a:off x="0" y="3124200"/>
            <a:ext cx="914400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5" name="Rectangle 14"/>
            <p:cNvSpPr/>
            <p:nvPr/>
          </p:nvSpPr>
          <p:spPr>
            <a:xfrm>
              <a:off x="1403497" y="3801987"/>
              <a:ext cx="2256702" cy="789347"/>
            </a:xfrm>
            <a:prstGeom prst="rect">
              <a:avLst/>
            </a:prstGeom>
          </p:spPr>
          <p:txBody>
            <a:bodyPr wrap="square">
              <a:spAutoFit/>
            </a:bodyPr>
            <a:lstStyle/>
            <a:p>
              <a:pPr>
                <a:lnSpc>
                  <a:spcPct val="115000"/>
                </a:lnSpc>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6000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20"/>
          <p:cNvGrpSpPr/>
          <p:nvPr/>
        </p:nvGrpSpPr>
        <p:grpSpPr>
          <a:xfrm>
            <a:off x="0" y="4343400"/>
            <a:ext cx="9144000"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4612005" algn="l"/>
                </a:tabLs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417884"/>
            </a:xfrm>
            <a:prstGeom prst="rect">
              <a:avLst/>
            </a:prstGeom>
          </p:spPr>
          <p:txBody>
            <a:bodyPr wrap="square">
              <a:spAutoFit/>
            </a:bodyPr>
            <a:lstStyle/>
            <a:p>
              <a:pPr defTabSz="1219170">
                <a:buClr>
                  <a:srgbClr val="000000"/>
                </a:buClr>
              </a:pPr>
              <a:endParaRPr lang="en-US" sz="3200" kern="0" dirty="0">
                <a:solidFill>
                  <a:schemeClr val="bg1"/>
                </a:solidFill>
                <a:latin typeface="Arial"/>
                <a:cs typeface="Arial"/>
                <a:sym typeface="Arial"/>
              </a:endParaRPr>
            </a:p>
          </p:txBody>
        </p:sp>
      </p:grpSp>
      <p:grpSp>
        <p:nvGrpSpPr>
          <p:cNvPr id="20" name="Group 21"/>
          <p:cNvGrpSpPr/>
          <p:nvPr/>
        </p:nvGrpSpPr>
        <p:grpSpPr>
          <a:xfrm>
            <a:off x="0" y="5638798"/>
            <a:ext cx="9144000" cy="838201"/>
            <a:chOff x="4936883" y="3729991"/>
            <a:chExt cx="2461990" cy="1391688"/>
          </a:xfrm>
        </p:grpSpPr>
        <p:sp>
          <p:nvSpPr>
            <p:cNvPr id="13" name="Rounded Rectangle 12"/>
            <p:cNvSpPr/>
            <p:nvPr/>
          </p:nvSpPr>
          <p:spPr>
            <a:xfrm>
              <a:off x="4936883" y="3729991"/>
              <a:ext cx="2413591" cy="13916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968655" y="3878790"/>
              <a:ext cx="2430218" cy="1211092"/>
            </a:xfrm>
            <a:prstGeom prst="rect">
              <a:avLst/>
            </a:prstGeom>
          </p:spPr>
          <p:txBody>
            <a:bodyPr wrap="square">
              <a:spAutoFit/>
            </a:bodyPr>
            <a:lstStyle/>
            <a:p>
              <a:pPr>
                <a:lnSpc>
                  <a:spcPct val="115000"/>
                </a:lnSpc>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0,02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16058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1000"/>
                                        <p:tgtEl>
                                          <p:spTgt spid="17"/>
                                        </p:tgtEl>
                                      </p:cBhvr>
                                    </p:animEffect>
                                  </p:childTnLst>
                                </p:cTn>
                              </p:par>
                              <p:par>
                                <p:cTn id="13" presetID="10" presetClass="entr" presetSubtype="0" fill="hold" nodeType="withEffect">
                                  <p:stCondLst>
                                    <p:cond delay="2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6" presetClass="entr" presetSubtype="16" fill="hold" nodeType="withEffect">
                                  <p:stCondLst>
                                    <p:cond delay="300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0" y="0"/>
            <a:ext cx="9144001" cy="1371600"/>
            <a:chOff x="491518" y="1181199"/>
            <a:chExt cx="8046864" cy="1143000"/>
          </a:xfrm>
        </p:grpSpPr>
        <p:sp>
          <p:nvSpPr>
            <p:cNvPr id="6" name="Rounded Rectangle 5"/>
            <p:cNvSpPr/>
            <p:nvPr/>
          </p:nvSpPr>
          <p:spPr>
            <a:xfrm>
              <a:off x="491518" y="1181199"/>
              <a:ext cx="8046864" cy="1143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1219170">
                <a:lnSpc>
                  <a:spcPct val="150000"/>
                </a:lnSpc>
                <a:defRPr/>
              </a:pPr>
              <a:endParaRPr lang="vi-VN" altLang="vi-VN" sz="3733" dirty="0">
                <a:solidFill>
                  <a:schemeClr val="bg1"/>
                </a:solidFill>
                <a:latin typeface="Times New Roman" panose="02020603050405020304" pitchFamily="18" charset="0"/>
                <a:cs typeface="Times New Roman" panose="02020603050405020304" pitchFamily="18" charset="0"/>
                <a:sym typeface="Arial"/>
              </a:endParaRPr>
            </a:p>
          </p:txBody>
        </p:sp>
        <p:sp>
          <p:nvSpPr>
            <p:cNvPr id="8" name="Rectangle 7"/>
            <p:cNvSpPr/>
            <p:nvPr/>
          </p:nvSpPr>
          <p:spPr>
            <a:xfrm>
              <a:off x="491518" y="1181199"/>
              <a:ext cx="8046863" cy="992579"/>
            </a:xfrm>
            <a:prstGeom prst="rect">
              <a:avLst/>
            </a:prstGeom>
          </p:spPr>
          <p:txBody>
            <a:bodyPr wrap="square">
              <a:spAutoFit/>
            </a:bodyPr>
            <a:lstStyle/>
            <a:p>
              <a:pPr>
                <a:spcAft>
                  <a:spcPts val="800"/>
                </a:spcAft>
                <a:tabLst>
                  <a:tab pos="1609725" algn="l"/>
                </a:tabLst>
              </a:pPr>
              <a:r>
                <a:rPr lang="en-US" sz="4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11.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ra âm cao nhất</a:t>
              </a:r>
              <a:r>
                <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18"/>
          <p:cNvGrpSpPr/>
          <p:nvPr/>
        </p:nvGrpSpPr>
        <p:grpSpPr>
          <a:xfrm>
            <a:off x="0" y="1524000"/>
            <a:ext cx="9144000" cy="1447800"/>
            <a:chOff x="1442157" y="2010113"/>
            <a:chExt cx="2451033" cy="845239"/>
          </a:xfrm>
        </p:grpSpPr>
        <p:sp>
          <p:nvSpPr>
            <p:cNvPr id="10" name="Rounded Rectangle 9"/>
            <p:cNvSpPr/>
            <p:nvPr/>
          </p:nvSpPr>
          <p:spPr>
            <a:xfrm>
              <a:off x="1442157" y="2010113"/>
              <a:ext cx="2413591" cy="8452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4" name="Rectangle 13"/>
            <p:cNvSpPr/>
            <p:nvPr/>
          </p:nvSpPr>
          <p:spPr>
            <a:xfrm>
              <a:off x="1455600" y="2054599"/>
              <a:ext cx="2437590" cy="700763"/>
            </a:xfrm>
            <a:prstGeom prst="rect">
              <a:avLst/>
            </a:prstGeom>
          </p:spPr>
          <p:txBody>
            <a:bodyPr wrap="square">
              <a:spAutoFit/>
            </a:bodyPr>
            <a:lstStyle/>
            <a:p>
              <a:pPr>
                <a:spcAft>
                  <a:spcPts val="800"/>
                </a:spcAft>
                <a:tabLst>
                  <a:tab pos="1609725" algn="l"/>
                </a:tabLst>
              </a:pPr>
              <a:r>
                <a:rPr lang="en-US" sz="3600"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A.Trong</a:t>
              </a:r>
              <a:r>
                <a:rPr lang="en-US" sz="36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200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7" name="Group 19"/>
          <p:cNvGrpSpPr/>
          <p:nvPr/>
        </p:nvGrpSpPr>
        <p:grpSpPr>
          <a:xfrm>
            <a:off x="0" y="3047998"/>
            <a:ext cx="9144000" cy="1200331"/>
            <a:chOff x="1403497" y="3629246"/>
            <a:chExt cx="2413591" cy="1298930"/>
          </a:xfrm>
        </p:grpSpPr>
        <p:sp>
          <p:nvSpPr>
            <p:cNvPr id="11" name="Rounded Rectangle 10"/>
            <p:cNvSpPr/>
            <p:nvPr/>
          </p:nvSpPr>
          <p:spPr>
            <a:xfrm>
              <a:off x="1403497" y="3629246"/>
              <a:ext cx="2413591" cy="1154430"/>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a:sym typeface="Arial"/>
              </a:endParaRPr>
            </a:p>
          </p:txBody>
        </p:sp>
        <p:sp>
          <p:nvSpPr>
            <p:cNvPr id="15" name="Rectangle 14"/>
            <p:cNvSpPr/>
            <p:nvPr/>
          </p:nvSpPr>
          <p:spPr>
            <a:xfrm>
              <a:off x="1403497" y="3629248"/>
              <a:ext cx="2413591" cy="1298928"/>
            </a:xfrm>
            <a:prstGeom prst="rect">
              <a:avLst/>
            </a:prstGeom>
          </p:spPr>
          <p:txBody>
            <a:bodyPr wrap="square">
              <a:spAutoFit/>
            </a:bodyPr>
            <a:lstStyle/>
            <a:p>
              <a:pPr>
                <a:spcAft>
                  <a:spcPts val="800"/>
                </a:spcAft>
                <a:tabLst>
                  <a:tab pos="1609725" algn="l"/>
                </a:tabLst>
              </a:pP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B.Trong</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3000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20"/>
          <p:cNvGrpSpPr/>
          <p:nvPr/>
        </p:nvGrpSpPr>
        <p:grpSpPr>
          <a:xfrm>
            <a:off x="0" y="4343400"/>
            <a:ext cx="9144000" cy="1058389"/>
            <a:chOff x="4377329" y="2101233"/>
            <a:chExt cx="5425158" cy="756332"/>
          </a:xfrm>
        </p:grpSpPr>
        <p:sp>
          <p:nvSpPr>
            <p:cNvPr id="12" name="Rounded Rectangle 11"/>
            <p:cNvSpPr/>
            <p:nvPr/>
          </p:nvSpPr>
          <p:spPr>
            <a:xfrm>
              <a:off x="4377329" y="2101233"/>
              <a:ext cx="5399091"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tabLst>
                  <a:tab pos="1609725" algn="l"/>
                </a:tabLst>
              </a:pP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C.Trong</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a:cs typeface="Arial"/>
                <a:sym typeface="Arial"/>
              </a:endParaRPr>
            </a:p>
          </p:txBody>
        </p:sp>
      </p:grpSp>
      <p:grpSp>
        <p:nvGrpSpPr>
          <p:cNvPr id="20" name="Group 21"/>
          <p:cNvGrpSpPr/>
          <p:nvPr/>
        </p:nvGrpSpPr>
        <p:grpSpPr>
          <a:xfrm>
            <a:off x="1" y="5638800"/>
            <a:ext cx="9144001" cy="1798441"/>
            <a:chOff x="4645049" y="3616681"/>
            <a:chExt cx="3020183" cy="1824778"/>
          </a:xfrm>
        </p:grpSpPr>
        <p:sp>
          <p:nvSpPr>
            <p:cNvPr id="13" name="Rounded Rectangle 12"/>
            <p:cNvSpPr/>
            <p:nvPr/>
          </p:nvSpPr>
          <p:spPr>
            <a:xfrm>
              <a:off x="4645049" y="3616683"/>
              <a:ext cx="3020183"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a:sym typeface="Arial"/>
              </a:endParaRPr>
            </a:p>
          </p:txBody>
        </p:sp>
        <p:sp>
          <p:nvSpPr>
            <p:cNvPr id="18" name="Rectangle 17"/>
            <p:cNvSpPr/>
            <p:nvPr/>
          </p:nvSpPr>
          <p:spPr>
            <a:xfrm>
              <a:off x="4645049" y="3616681"/>
              <a:ext cx="3020183" cy="1824778"/>
            </a:xfrm>
            <a:prstGeom prst="rect">
              <a:avLst/>
            </a:prstGeom>
          </p:spPr>
          <p:txBody>
            <a:bodyPr wrap="square">
              <a:spAutoFit/>
            </a:bodyPr>
            <a:lstStyle/>
            <a:p>
              <a:pPr>
                <a:spcAft>
                  <a:spcPts val="800"/>
                </a:spcAft>
                <a:tabLst>
                  <a:tab pos="1609725" algn="l"/>
                  <a:tab pos="6391275" algn="l"/>
                </a:tabLst>
              </a:pPr>
              <a:r>
                <a:rPr lang="en-US" alt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D.Trong</a:t>
              </a:r>
              <a:r>
                <a:rPr lang="en-US"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1200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tabLst>
                  <a:tab pos="1609725" algn="l"/>
                </a:tabLst>
              </a:pPr>
              <a:r>
                <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236443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6" presetClass="entr" presetSubtype="16"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1000"/>
                                        <p:tgtEl>
                                          <p:spTgt spid="17"/>
                                        </p:tgtEl>
                                      </p:cBhvr>
                                    </p:animEffect>
                                  </p:childTnLst>
                                </p:cTn>
                              </p:par>
                              <p:par>
                                <p:cTn id="11" presetID="10" presetClass="entr" presetSubtype="0" fill="hold" nodeType="withEffect">
                                  <p:stCondLst>
                                    <p:cond delay="20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6" presetClass="entr" presetSubtype="16" fill="hold" nodeType="withEffect">
                                  <p:stCondLst>
                                    <p:cond delay="300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ơn giản, đẹp (91)"/>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146" name="Picture 2" descr="Lý thuyết Độ to và độ cao của âm - Khoa học tự nhiên 7 | SGK Khoa học tự  nhiên 7 - Kết nối tri thức"/>
          <p:cNvPicPr>
            <a:picLocks noChangeAspect="1" noChangeArrowheads="1"/>
          </p:cNvPicPr>
          <p:nvPr/>
        </p:nvPicPr>
        <p:blipFill>
          <a:blip r:embed="rId3"/>
          <a:srcRect/>
          <a:stretch>
            <a:fillRect/>
          </a:stretch>
        </p:blipFill>
        <p:spPr bwMode="auto">
          <a:xfrm>
            <a:off x="0" y="0"/>
            <a:ext cx="4657725" cy="4905376"/>
          </a:xfrm>
          <a:prstGeom prst="rect">
            <a:avLst/>
          </a:prstGeom>
          <a:noFill/>
        </p:spPr>
      </p:pic>
      <p:sp>
        <p:nvSpPr>
          <p:cNvPr id="4" name="Right Arrow 3"/>
          <p:cNvSpPr/>
          <p:nvPr/>
        </p:nvSpPr>
        <p:spPr>
          <a:xfrm>
            <a:off x="4648200" y="2286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1447800"/>
            <a:ext cx="3886200" cy="1569660"/>
          </a:xfrm>
          <a:prstGeom prst="rect">
            <a:avLst/>
          </a:prstGeom>
        </p:spPr>
        <p:txBody>
          <a:bodyPr wrap="square">
            <a:spAutoFit/>
          </a:bodyPr>
          <a:lstStyle/>
          <a:p>
            <a:r>
              <a:rPr lang="vi-VN" sz="3200" dirty="0" smtClean="0">
                <a:latin typeface="+mj-lt"/>
              </a:rPr>
              <a:t>Gõ mạnh, biên độ dao độngcủa âm thoa lớn, âm nghe to </a:t>
            </a:r>
            <a:endParaRPr lang="en-US" sz="3200" dirty="0">
              <a:latin typeface="+mj-lt"/>
            </a:endParaRPr>
          </a:p>
        </p:txBody>
      </p:sp>
      <p:sp>
        <p:nvSpPr>
          <p:cNvPr id="6" name="Right Arrow 5"/>
          <p:cNvSpPr/>
          <p:nvPr/>
        </p:nvSpPr>
        <p:spPr>
          <a:xfrm>
            <a:off x="4648200" y="3886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3276600"/>
            <a:ext cx="3886200" cy="1569660"/>
          </a:xfrm>
          <a:prstGeom prst="rect">
            <a:avLst/>
          </a:prstGeom>
        </p:spPr>
        <p:txBody>
          <a:bodyPr wrap="square">
            <a:spAutoFit/>
          </a:bodyPr>
          <a:lstStyle/>
          <a:p>
            <a:r>
              <a:rPr lang="vi-VN" sz="3200" dirty="0" smtClean="0">
                <a:latin typeface="+mj-lt"/>
              </a:rPr>
              <a:t>Gõ nhẹ, biên độ dao độngcủa âm thoa nhỏ, âm nghe nhỏ </a:t>
            </a:r>
            <a:endParaRPr lang="en-US" sz="3200" dirty="0">
              <a:latin typeface="+mj-lt"/>
            </a:endParaRPr>
          </a:p>
        </p:txBody>
      </p:sp>
      <p:sp>
        <p:nvSpPr>
          <p:cNvPr id="8" name="Rectangle 7"/>
          <p:cNvSpPr/>
          <p:nvPr/>
        </p:nvSpPr>
        <p:spPr>
          <a:xfrm>
            <a:off x="0" y="4953000"/>
            <a:ext cx="9144000" cy="2554545"/>
          </a:xfrm>
          <a:prstGeom prst="rect">
            <a:avLst/>
          </a:prstGeom>
        </p:spPr>
        <p:txBody>
          <a:bodyPr wrap="square">
            <a:spAutoFit/>
          </a:bodyPr>
          <a:lstStyle/>
          <a:p>
            <a:r>
              <a:rPr lang="vi-VN" sz="3200" dirty="0" smtClean="0">
                <a:latin typeface="+mj-lt"/>
              </a:rPr>
              <a:t>Sóng âm có biên độ càng lớn thì nghe thấy âm càng to,</a:t>
            </a:r>
            <a:r>
              <a:rPr lang="vi-VN" sz="3200" dirty="0" smtClean="0"/>
              <a:t> </a:t>
            </a:r>
            <a:r>
              <a:rPr lang="vi-VN" sz="3200" dirty="0" smtClean="0">
                <a:latin typeface="+mj-lt"/>
              </a:rPr>
              <a:t>sóng âm có biên độ càng nhỏ thì nghe thấy âm càng nhỏ </a:t>
            </a:r>
            <a:endParaRPr lang="en-US" sz="3200" dirty="0" smtClean="0">
              <a:latin typeface="+mj-lt"/>
            </a:endParaRPr>
          </a:p>
          <a:p>
            <a:endParaRPr lang="vi-VN" sz="3200" dirty="0" smtClean="0">
              <a:latin typeface="+mj-lt"/>
            </a:endParaRPr>
          </a:p>
          <a:p>
            <a:r>
              <a:rPr lang="vi-VN" sz="3200" dirty="0" smtClean="0">
                <a:latin typeface="+mj-lt"/>
              </a:rPr>
              <a:t>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101+ Background màu xanh lá đẹp - In Ấn Nhất Việt -  Công ty In Số #1 TP Hồ Chí Mi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153400" cy="1754326"/>
          </a:xfrm>
          <a:prstGeom prst="rect">
            <a:avLst/>
          </a:prstGeom>
        </p:spPr>
        <p:txBody>
          <a:bodyPr wrap="square">
            <a:spAutoFit/>
          </a:bodyPr>
          <a:lstStyle/>
          <a:p>
            <a:r>
              <a:rPr lang="vi-VN" sz="36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Câu 12. Hãy giải thích tại sao khi ta nói to và nói nhiều sẽ dễ bị khản tiếng, đau họng? </a:t>
            </a:r>
            <a:endParaRPr lang="en-US" sz="3600" b="1" dirty="0"/>
          </a:p>
        </p:txBody>
      </p:sp>
      <p:sp>
        <p:nvSpPr>
          <p:cNvPr id="4" name="Text Placeholder 2">
            <a:extLst>
              <a:ext uri="{FF2B5EF4-FFF2-40B4-BE49-F238E27FC236}">
                <a16:creationId xmlns:a16="http://schemas.microsoft.com/office/drawing/2014/main" id="{3E499A11-29D8-4CB1-A049-ECF818FC20BA}"/>
              </a:ext>
            </a:extLst>
          </p:cNvPr>
          <p:cNvSpPr txBox="1">
            <a:spLocks/>
          </p:cNvSpPr>
          <p:nvPr/>
        </p:nvSpPr>
        <p:spPr>
          <a:xfrm>
            <a:off x="0" y="2209800"/>
            <a:ext cx="7848600" cy="3171197"/>
          </a:xfrm>
          <a:prstGeom prst="rect">
            <a:avLst/>
          </a:prstGeom>
        </p:spPr>
        <p:txBody>
          <a:bodyPr vert="horz" lIns="91440" tIns="45720" rIns="91440" bIns="45720" rtlCol="0">
            <a:normAutofit/>
          </a:bodyPr>
          <a:lstStyle/>
          <a:p>
            <a:pPr marL="342900" marR="75565" lvl="0" indent="-342900" defTabSz="914400" rtl="0" eaLnBrk="1" fontAlgn="auto" latinLnBrk="0" hangingPunct="1">
              <a:spcBef>
                <a:spcPct val="20000"/>
              </a:spcBef>
              <a:spcAft>
                <a:spcPts val="800"/>
              </a:spcAft>
              <a:buClrTx/>
              <a:buSzTx/>
              <a:tabLst>
                <a:tab pos="1609725" algn="l"/>
              </a:tabLst>
              <a:defRPr/>
            </a:pPr>
            <a:r>
              <a:rPr kumimoji="0" lang="vi-VN" sz="3600" b="1" u="sng"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ĐA:</a:t>
            </a:r>
            <a:r>
              <a:rPr kumimoji="0" lang="vi-VN" sz="3600" b="1" u="none" strike="noStrike" kern="1200" cap="none" spc="0" normalizeH="0" baseline="0" noProof="0" dirty="0" smtClean="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ta nói to, dây thanh quản dao động mạnh. Nếu nói to và nói nhiều, dây thanh quản sẽ dao động mạnh và lâu, dẫn đến tổn thương khiến ta cảm thấy đau họng, tiếng bị khàn.</a:t>
            </a:r>
            <a:endParaRPr kumimoji="0" lang="en-US" sz="3600" b="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n by Mercia Souza on Animação | Powerpoint background design, Background  for powerpoint presentation, Presentation backgrounds"/>
          <p:cNvPicPr>
            <a:picLocks noChangeAspect="1" noChangeArrowheads="1"/>
          </p:cNvPicPr>
          <p:nvPr/>
        </p:nvPicPr>
        <p:blipFill>
          <a:blip r:embed="rId2"/>
          <a:srcRect/>
          <a:stretch>
            <a:fillRect/>
          </a:stretch>
        </p:blipFill>
        <p:spPr bwMode="auto">
          <a:xfrm>
            <a:off x="0" y="0"/>
            <a:ext cx="9144000" cy="6705600"/>
          </a:xfrm>
          <a:prstGeom prst="rect">
            <a:avLst/>
          </a:prstGeom>
          <a:noFill/>
        </p:spPr>
      </p:pic>
      <p:sp>
        <p:nvSpPr>
          <p:cNvPr id="3" name="TextBox 2">
            <a:extLst>
              <a:ext uri="{FF2B5EF4-FFF2-40B4-BE49-F238E27FC236}">
                <a16:creationId xmlns:a16="http://schemas.microsoft.com/office/drawing/2014/main" id="{6700B50B-85E9-4051-8DF1-E76DA816A051}"/>
              </a:ext>
            </a:extLst>
          </p:cNvPr>
          <p:cNvSpPr txBox="1"/>
          <p:nvPr/>
        </p:nvSpPr>
        <p:spPr>
          <a:xfrm>
            <a:off x="0" y="0"/>
            <a:ext cx="7924800" cy="2308324"/>
          </a:xfrm>
          <a:prstGeom prst="rect">
            <a:avLst/>
          </a:prstGeom>
          <a:noFill/>
        </p:spPr>
        <p:txBody>
          <a:bodyPr wrap="square">
            <a:spAutoFit/>
          </a:bodyPr>
          <a:lstStyle/>
          <a:p>
            <a:pPr marR="75565">
              <a:spcAft>
                <a:spcPts val="800"/>
              </a:spcAft>
              <a:tabLst>
                <a:tab pos="1609725" algn="l"/>
              </a:tabLst>
            </a:pPr>
            <a:r>
              <a:rPr lang="vi-VN" sz="3600" b="1" dirty="0">
                <a:solidFill>
                  <a:srgbClr val="002060"/>
                </a:solidFill>
                <a:effectLst/>
                <a:latin typeface="+mj-lt"/>
                <a:ea typeface="Calibri" panose="020F0502020204030204" pitchFamily="34" charset="0"/>
                <a:cs typeface="Times New Roman" panose="02020603050405020304" pitchFamily="18" charset="0"/>
              </a:rPr>
              <a:t>Câu 13. Giọng nữ thường cao hơn giọng nam, vậy khi nói, dây thanh quản của nam hay nữ sẽ dao động nhanh hơn?</a:t>
            </a:r>
            <a:endParaRPr lang="en-US" sz="3600" b="1" dirty="0">
              <a:solidFill>
                <a:srgbClr val="002060"/>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A1DF70F-5A14-4E31-8138-5E5740AA60A9}"/>
              </a:ext>
            </a:extLst>
          </p:cNvPr>
          <p:cNvSpPr txBox="1"/>
          <p:nvPr/>
        </p:nvSpPr>
        <p:spPr>
          <a:xfrm>
            <a:off x="0" y="2590800"/>
            <a:ext cx="9144000" cy="1963294"/>
          </a:xfrm>
          <a:prstGeom prst="rect">
            <a:avLst/>
          </a:prstGeom>
          <a:noFill/>
        </p:spPr>
        <p:txBody>
          <a:bodyPr wrap="square">
            <a:spAutoFit/>
          </a:bodyPr>
          <a:lstStyle/>
          <a:p>
            <a:pPr marR="75565" algn="just">
              <a:lnSpc>
                <a:spcPct val="115000"/>
              </a:lnSpc>
              <a:spcAft>
                <a:spcPts val="800"/>
              </a:spcAft>
              <a:tabLst>
                <a:tab pos="1609725" algn="l"/>
              </a:tabLst>
            </a:pPr>
            <a:r>
              <a:rPr lang="vi-VN" sz="3600" b="1" i="1" u="sng" dirty="0" smtClean="0">
                <a:solidFill>
                  <a:srgbClr val="FF0000"/>
                </a:solidFill>
                <a:effectLst/>
                <a:latin typeface="+mj-lt"/>
                <a:ea typeface="Calibri" panose="020F0502020204030204" pitchFamily="34" charset="0"/>
                <a:cs typeface="Times New Roman" panose="02020603050405020304" pitchFamily="18" charset="0"/>
              </a:rPr>
              <a:t>ĐA:</a:t>
            </a:r>
            <a:r>
              <a:rPr lang="vi-VN" sz="3600" b="1" i="1" dirty="0" smtClean="0">
                <a:solidFill>
                  <a:srgbClr val="FF0000"/>
                </a:solidFill>
                <a:effectLst/>
                <a:latin typeface="+mj-lt"/>
                <a:ea typeface="Calibri" panose="020F0502020204030204" pitchFamily="34" charset="0"/>
                <a:cs typeface="Times New Roman" panose="02020603050405020304" pitchFamily="18" charset="0"/>
              </a:rPr>
              <a:t> </a:t>
            </a:r>
            <a:r>
              <a:rPr lang="vi-VN" sz="3600" b="1" i="1" dirty="0">
                <a:solidFill>
                  <a:srgbClr val="FF0000"/>
                </a:solidFill>
                <a:effectLst/>
                <a:latin typeface="+mj-lt"/>
                <a:ea typeface="Calibri" panose="020F0502020204030204" pitchFamily="34" charset="0"/>
                <a:cs typeface="Times New Roman" panose="02020603050405020304" pitchFamily="18" charset="0"/>
              </a:rPr>
              <a:t>âm cao hơn </a:t>
            </a:r>
            <a:r>
              <a:rPr lang="vi-VN" sz="3600" b="1" i="1" dirty="0">
                <a:solidFill>
                  <a:srgbClr val="FF0000"/>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vi-VN" sz="3600" b="1" i="1" dirty="0">
                <a:solidFill>
                  <a:srgbClr val="FF0000"/>
                </a:solidFill>
                <a:effectLst/>
                <a:latin typeface="+mj-lt"/>
                <a:ea typeface="Calibri" panose="020F0502020204030204" pitchFamily="34" charset="0"/>
                <a:cs typeface="Times New Roman" panose="02020603050405020304" pitchFamily="18" charset="0"/>
              </a:rPr>
              <a:t> tần số âm lớn hơn</a:t>
            </a:r>
            <a:r>
              <a:rPr lang="vi-VN" sz="3600" b="1" i="1" dirty="0">
                <a:solidFill>
                  <a:srgbClr val="FF0000"/>
                </a:solidFill>
                <a:effectLst/>
                <a:latin typeface="+mj-lt"/>
                <a:ea typeface="Calibri" panose="020F0502020204030204" pitchFamily="34" charset="0"/>
                <a:cs typeface="Times New Roman" panose="02020603050405020304" pitchFamily="18" charset="0"/>
                <a:sym typeface="Wingdings" panose="05000000000000000000" pitchFamily="2" charset="2"/>
              </a:rPr>
              <a:t></a:t>
            </a:r>
            <a:r>
              <a:rPr lang="vi-VN" sz="3600" b="1" i="1" dirty="0">
                <a:solidFill>
                  <a:srgbClr val="FF0000"/>
                </a:solidFill>
                <a:effectLst/>
                <a:latin typeface="+mj-lt"/>
                <a:ea typeface="Calibri" panose="020F0502020204030204" pitchFamily="34" charset="0"/>
                <a:cs typeface="Times New Roman" panose="02020603050405020304" pitchFamily="18" charset="0"/>
              </a:rPr>
              <a:t> vật dao động nhanh hơn. Do đó dây thanh quản của nữ dao động nhanh hơn.</a:t>
            </a:r>
            <a:endParaRPr lang="en-US" sz="3600" b="1" i="1" dirty="0">
              <a:solidFill>
                <a:srgbClr val="FF0000"/>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n on 1"/>
          <p:cNvPicPr>
            <a:picLocks noChangeAspect="1" noChangeArrowheads="1"/>
          </p:cNvPicPr>
          <p:nvPr/>
        </p:nvPicPr>
        <p:blipFill>
          <a:blip r:embed="rId2"/>
          <a:srcRect/>
          <a:stretch>
            <a:fillRect/>
          </a:stretch>
        </p:blipFill>
        <p:spPr bwMode="auto">
          <a:xfrm>
            <a:off x="0" y="0"/>
            <a:ext cx="9143998" cy="6858000"/>
          </a:xfrm>
          <a:prstGeom prst="rect">
            <a:avLst/>
          </a:prstGeom>
          <a:noFill/>
        </p:spPr>
      </p:pic>
      <p:grpSp>
        <p:nvGrpSpPr>
          <p:cNvPr id="3" name="Group 2">
            <a:extLst>
              <a:ext uri="{FF2B5EF4-FFF2-40B4-BE49-F238E27FC236}">
                <a16:creationId xmlns:a16="http://schemas.microsoft.com/office/drawing/2014/main" id="{9028E719-85B4-4A9D-B263-65013455D8A7}"/>
              </a:ext>
            </a:extLst>
          </p:cNvPr>
          <p:cNvGrpSpPr/>
          <p:nvPr/>
        </p:nvGrpSpPr>
        <p:grpSpPr>
          <a:xfrm>
            <a:off x="2133600" y="228600"/>
            <a:ext cx="4923278" cy="730407"/>
            <a:chOff x="871868" y="715522"/>
            <a:chExt cx="3692458" cy="784597"/>
          </a:xfrm>
        </p:grpSpPr>
        <p:sp>
          <p:nvSpPr>
            <p:cNvPr id="4" name="Oval 3">
              <a:extLst>
                <a:ext uri="{FF2B5EF4-FFF2-40B4-BE49-F238E27FC236}">
                  <a16:creationId xmlns:a16="http://schemas.microsoft.com/office/drawing/2014/main" id="{A18CABB4-A860-406E-87ED-A3897477A862}"/>
                </a:ext>
              </a:extLst>
            </p:cNvPr>
            <p:cNvSpPr/>
            <p:nvPr/>
          </p:nvSpPr>
          <p:spPr>
            <a:xfrm>
              <a:off x="967562" y="715522"/>
              <a:ext cx="627321" cy="784597"/>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4000" kern="0">
                <a:solidFill>
                  <a:srgbClr val="00518E"/>
                </a:solidFill>
                <a:latin typeface="Arial"/>
                <a:sym typeface="Arial"/>
              </a:endParaRPr>
            </a:p>
          </p:txBody>
        </p:sp>
        <p:sp>
          <p:nvSpPr>
            <p:cNvPr id="5" name="TextBox 4">
              <a:extLst>
                <a:ext uri="{FF2B5EF4-FFF2-40B4-BE49-F238E27FC236}">
                  <a16:creationId xmlns:a16="http://schemas.microsoft.com/office/drawing/2014/main" id="{C47DEBD2-79E8-47A7-9C8D-C09D2E8301AE}"/>
                </a:ext>
              </a:extLst>
            </p:cNvPr>
            <p:cNvSpPr txBox="1"/>
            <p:nvPr/>
          </p:nvSpPr>
          <p:spPr>
            <a:xfrm>
              <a:off x="871868" y="715523"/>
              <a:ext cx="818708" cy="760405"/>
            </a:xfrm>
            <a:prstGeom prst="rect">
              <a:avLst/>
            </a:prstGeom>
            <a:noFill/>
          </p:spPr>
          <p:txBody>
            <a:bodyPr wrap="square" rtlCol="0">
              <a:spAutoFit/>
            </a:bodyPr>
            <a:lstStyle/>
            <a:p>
              <a:pPr algn="ctr" defTabSz="1219170">
                <a:buClr>
                  <a:srgbClr val="000000"/>
                </a:buClr>
              </a:pPr>
              <a:r>
                <a:rPr lang="vi-VN" sz="4000" b="1" kern="0">
                  <a:solidFill>
                    <a:srgbClr val="00518E"/>
                  </a:solidFill>
                  <a:latin typeface="Times New Roman" panose="02020603050405020304" pitchFamily="18" charset="0"/>
                  <a:cs typeface="Times New Roman" panose="02020603050405020304" pitchFamily="18" charset="0"/>
                  <a:sym typeface="Arial"/>
                </a:rPr>
                <a:t>IV</a:t>
              </a:r>
              <a:endParaRPr lang="en-US" sz="4000" b="1" kern="0" dirty="0">
                <a:solidFill>
                  <a:srgbClr val="00518E"/>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A7E9524C-2B17-4FE3-B938-723031732DA2}"/>
                </a:ext>
              </a:extLst>
            </p:cNvPr>
            <p:cNvSpPr txBox="1"/>
            <p:nvPr/>
          </p:nvSpPr>
          <p:spPr>
            <a:xfrm>
              <a:off x="1628261" y="720574"/>
              <a:ext cx="2936065" cy="760405"/>
            </a:xfrm>
            <a:prstGeom prst="rect">
              <a:avLst/>
            </a:prstGeom>
            <a:noFill/>
          </p:spPr>
          <p:txBody>
            <a:bodyPr wrap="square" rtlCol="0">
              <a:spAutoFit/>
            </a:bodyPr>
            <a:lstStyle/>
            <a:p>
              <a:pPr defTabSz="1219170">
                <a:buClr>
                  <a:srgbClr val="000000"/>
                </a:buClr>
              </a:pPr>
              <a:r>
                <a:rPr lang="vi-VN" sz="4000" b="1" kern="0" dirty="0">
                  <a:solidFill>
                    <a:srgbClr val="00518E"/>
                  </a:solidFill>
                  <a:latin typeface="Times New Roman" panose="02020603050405020304" pitchFamily="18" charset="0"/>
                  <a:cs typeface="Times New Roman" panose="02020603050405020304" pitchFamily="18" charset="0"/>
                  <a:sym typeface="Arial"/>
                </a:rPr>
                <a:t>VẬN DỤNG</a:t>
              </a:r>
              <a:endParaRPr lang="en-US" sz="4000" b="1" kern="0" dirty="0">
                <a:solidFill>
                  <a:srgbClr val="00518E"/>
                </a:solidFill>
                <a:latin typeface="Times New Roman" panose="02020603050405020304" pitchFamily="18" charset="0"/>
                <a:cs typeface="Times New Roman" panose="02020603050405020304" pitchFamily="18" charset="0"/>
                <a:sym typeface="Arial"/>
              </a:endParaRPr>
            </a:p>
          </p:txBody>
        </p:sp>
      </p:grpSp>
      <p:pic>
        <p:nvPicPr>
          <p:cNvPr id="7" name="Picture 6">
            <a:extLst>
              <a:ext uri="{FF2B5EF4-FFF2-40B4-BE49-F238E27FC236}">
                <a16:creationId xmlns:a16="http://schemas.microsoft.com/office/drawing/2014/main" id="{017D7BEE-C116-4FB0-B7D3-B28DCF329508}"/>
              </a:ext>
            </a:extLst>
          </p:cNvPr>
          <p:cNvPicPr>
            <a:picLocks noChangeAspect="1"/>
          </p:cNvPicPr>
          <p:nvPr/>
        </p:nvPicPr>
        <p:blipFill rotWithShape="1">
          <a:blip r:embed="rId3"/>
          <a:srcRect t="15972"/>
          <a:stretch/>
        </p:blipFill>
        <p:spPr>
          <a:xfrm>
            <a:off x="0" y="1219200"/>
            <a:ext cx="9144000" cy="536538"/>
          </a:xfrm>
          <a:prstGeom prst="rect">
            <a:avLst/>
          </a:prstGeom>
        </p:spPr>
      </p:pic>
      <p:grpSp>
        <p:nvGrpSpPr>
          <p:cNvPr id="8" name="Group 7">
            <a:extLst>
              <a:ext uri="{FF2B5EF4-FFF2-40B4-BE49-F238E27FC236}">
                <a16:creationId xmlns:a16="http://schemas.microsoft.com/office/drawing/2014/main" id="{A799C0A8-EEC5-420E-9086-432DC90603B9}"/>
              </a:ext>
            </a:extLst>
          </p:cNvPr>
          <p:cNvGrpSpPr/>
          <p:nvPr/>
        </p:nvGrpSpPr>
        <p:grpSpPr>
          <a:xfrm>
            <a:off x="-762000" y="838200"/>
            <a:ext cx="12010287" cy="1132213"/>
            <a:chOff x="386449" y="1042134"/>
            <a:chExt cx="7443303" cy="503949"/>
          </a:xfrm>
        </p:grpSpPr>
        <p:sp>
          <p:nvSpPr>
            <p:cNvPr id="9" name="Rounded Rectangle 5">
              <a:extLst>
                <a:ext uri="{FF2B5EF4-FFF2-40B4-BE49-F238E27FC236}">
                  <a16:creationId xmlns:a16="http://schemas.microsoft.com/office/drawing/2014/main" id="{732461FA-D113-4231-B531-D06619349535}"/>
                </a:ext>
              </a:extLst>
            </p:cNvPr>
            <p:cNvSpPr/>
            <p:nvPr/>
          </p:nvSpPr>
          <p:spPr>
            <a:xfrm>
              <a:off x="386449" y="1042134"/>
              <a:ext cx="6791607" cy="503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5400" dirty="0">
                <a:solidFill>
                  <a:srgbClr val="FFFFFF"/>
                </a:solidFill>
                <a:latin typeface="Times New Roman" panose="020206030504050203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9BC4ECCA-21B8-42D5-A4F3-770FDFB15E62}"/>
                </a:ext>
              </a:extLst>
            </p:cNvPr>
            <p:cNvSpPr/>
            <p:nvPr/>
          </p:nvSpPr>
          <p:spPr>
            <a:xfrm>
              <a:off x="1925488" y="1143281"/>
              <a:ext cx="5904264" cy="395250"/>
            </a:xfrm>
            <a:prstGeom prst="rect">
              <a:avLst/>
            </a:prstGeom>
          </p:spPr>
          <p:txBody>
            <a:bodyPr wrap="square">
              <a:spAutoFit/>
            </a:bodyPr>
            <a:lstStyle/>
            <a:p>
              <a:pPr algn="just">
                <a:lnSpc>
                  <a:spcPct val="115000"/>
                </a:lnSpc>
                <a:spcAft>
                  <a:spcPts val="800"/>
                </a:spcAft>
              </a:pPr>
              <a:r>
                <a:rPr lang="vi-VN" sz="4800" b="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CHẾ TẠO ĐÀN NƯỚC</a:t>
              </a:r>
              <a:endParaRPr lang="en-US" sz="48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2">
            <a:extLst>
              <a:ext uri="{FF2B5EF4-FFF2-40B4-BE49-F238E27FC236}">
                <a16:creationId xmlns:a16="http://schemas.microsoft.com/office/drawing/2014/main" id="{64D7E72E-DC6D-400E-89F7-7D5EBB552E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270" b="9827"/>
          <a:stretch/>
        </p:blipFill>
        <p:spPr bwMode="auto">
          <a:xfrm>
            <a:off x="1" y="1752600"/>
            <a:ext cx="91440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vi-VN" altLang="vi-VN" smtClean="0"/>
          </a:p>
        </p:txBody>
      </p:sp>
      <p:sp>
        <p:nvSpPr>
          <p:cNvPr id="33795" name="Rectangle 3"/>
          <p:cNvSpPr>
            <a:spLocks noGrp="1" noChangeArrowheads="1"/>
          </p:cNvSpPr>
          <p:nvPr>
            <p:ph type="body" idx="1"/>
          </p:nvPr>
        </p:nvSpPr>
        <p:spPr/>
        <p:txBody>
          <a:bodyPr/>
          <a:lstStyle/>
          <a:p>
            <a:pPr eaLnBrk="1" hangingPunct="1"/>
            <a:endParaRPr lang="vi-VN" altLang="vi-VN" smtClean="0"/>
          </a:p>
        </p:txBody>
      </p:sp>
      <p:pic>
        <p:nvPicPr>
          <p:cNvPr id="33796" name="Picture 4" descr="hinh_nen_cho_blog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a:extLst>
              <a:ext uri="{FF2B5EF4-FFF2-40B4-BE49-F238E27FC236}">
                <a16:creationId xmlns:a16="http://schemas.microsoft.com/office/drawing/2014/main" id="{87D756DB-B84E-4B2E-9282-59096CAFF7AE}"/>
              </a:ext>
            </a:extLst>
          </p:cNvPr>
          <p:cNvSpPr txBox="1"/>
          <p:nvPr/>
        </p:nvSpPr>
        <p:spPr>
          <a:xfrm>
            <a:off x="0" y="0"/>
            <a:ext cx="9144000" cy="1754326"/>
          </a:xfrm>
          <a:prstGeom prst="rect">
            <a:avLst/>
          </a:prstGeom>
          <a:noFill/>
        </p:spPr>
        <p:txBody>
          <a:bodyPr wrap="square">
            <a:spAutoFit/>
          </a:bodyPr>
          <a:lstStyle/>
          <a:p>
            <a:pPr marR="75565">
              <a:spcAft>
                <a:spcPts val="800"/>
              </a:spcAft>
              <a:tabLst>
                <a:tab pos="1609725" algn="l"/>
              </a:tabLst>
            </a:pPr>
            <a:r>
              <a:rPr lang="vi-VN" sz="3200" dirty="0">
                <a:solidFill>
                  <a:srgbClr val="C00000"/>
                </a:solidFill>
                <a:effectLst/>
                <a:latin typeface="+mj-lt"/>
                <a:ea typeface="Calibri" panose="020F0502020204030204" pitchFamily="34" charset="0"/>
                <a:cs typeface="Times New Roman" panose="02020603050405020304" pitchFamily="18" charset="0"/>
              </a:rPr>
              <a:t>* </a:t>
            </a:r>
            <a:r>
              <a:rPr lang="vi-VN" sz="3600" b="1" dirty="0">
                <a:effectLst/>
                <a:latin typeface="+mj-lt"/>
                <a:ea typeface="Calibri" panose="020F0502020204030204" pitchFamily="34" charset="0"/>
                <a:cs typeface="Times New Roman" panose="02020603050405020304" pitchFamily="18" charset="0"/>
              </a:rPr>
              <a:t>Thiết bị: Mỗi nhóm chuẩn </a:t>
            </a:r>
            <a:r>
              <a:rPr lang="vi-VN" sz="3600" b="1" dirty="0" smtClean="0">
                <a:effectLst/>
                <a:latin typeface="+mj-lt"/>
                <a:ea typeface="Calibri" panose="020F0502020204030204" pitchFamily="34" charset="0"/>
                <a:cs typeface="Times New Roman" panose="02020603050405020304" pitchFamily="18" charset="0"/>
              </a:rPr>
              <a:t>bị:</a:t>
            </a:r>
            <a:r>
              <a:rPr lang="vi-VN" sz="3600" b="1" dirty="0" smtClean="0">
                <a:latin typeface="+mj-lt"/>
                <a:ea typeface="Calibri" panose="020F0502020204030204" pitchFamily="34" charset="0"/>
                <a:cs typeface="Times New Roman" panose="02020603050405020304" pitchFamily="18" charset="0"/>
              </a:rPr>
              <a:t>8 </a:t>
            </a:r>
            <a:r>
              <a:rPr lang="vi-VN" sz="3600" b="1" dirty="0">
                <a:latin typeface="+mj-lt"/>
                <a:ea typeface="Calibri" panose="020F0502020204030204" pitchFamily="34" charset="0"/>
                <a:cs typeface="Times New Roman" panose="02020603050405020304" pitchFamily="18" charset="0"/>
              </a:rPr>
              <a:t>cốc thủy tin giống </a:t>
            </a:r>
            <a:r>
              <a:rPr lang="vi-VN" sz="3600" b="1" dirty="0" smtClean="0">
                <a:latin typeface="+mj-lt"/>
                <a:ea typeface="Calibri" panose="020F0502020204030204" pitchFamily="34" charset="0"/>
                <a:cs typeface="Times New Roman" panose="02020603050405020304" pitchFamily="18" charset="0"/>
              </a:rPr>
              <a:t>nhau -</a:t>
            </a:r>
            <a:r>
              <a:rPr lang="vi-VN" sz="3600" b="1" dirty="0" smtClean="0">
                <a:effectLst/>
                <a:latin typeface="+mj-lt"/>
                <a:ea typeface="Calibri" panose="020F0502020204030204" pitchFamily="34" charset="0"/>
                <a:cs typeface="Times New Roman" panose="02020603050405020304" pitchFamily="18" charset="0"/>
              </a:rPr>
              <a:t>Đũa </a:t>
            </a:r>
            <a:r>
              <a:rPr lang="vi-VN" sz="3600" b="1" dirty="0">
                <a:effectLst/>
                <a:latin typeface="+mj-lt"/>
                <a:ea typeface="Calibri" panose="020F0502020204030204" pitchFamily="34" charset="0"/>
                <a:cs typeface="Times New Roman" panose="02020603050405020304" pitchFamily="18" charset="0"/>
              </a:rPr>
              <a:t>gỗ (mỗi người trong nhóm 1 </a:t>
            </a:r>
            <a:r>
              <a:rPr lang="vi-VN" sz="3600" b="1" dirty="0" smtClean="0">
                <a:effectLst/>
                <a:latin typeface="+mj-lt"/>
                <a:ea typeface="Calibri" panose="020F0502020204030204" pitchFamily="34" charset="0"/>
                <a:cs typeface="Times New Roman" panose="02020603050405020304" pitchFamily="18" charset="0"/>
              </a:rPr>
              <a:t>chiếc). </a:t>
            </a:r>
            <a:r>
              <a:rPr lang="vi-VN" sz="3600" b="1" dirty="0" smtClean="0">
                <a:latin typeface="+mj-lt"/>
                <a:ea typeface="Calibri" panose="020F0502020204030204" pitchFamily="34" charset="0"/>
                <a:cs typeface="Times New Roman" panose="02020603050405020304" pitchFamily="18" charset="0"/>
              </a:rPr>
              <a:t>Ca </a:t>
            </a:r>
            <a:r>
              <a:rPr lang="vi-VN" sz="3600" b="1" dirty="0">
                <a:latin typeface="+mj-lt"/>
                <a:ea typeface="Calibri" panose="020F0502020204030204" pitchFamily="34" charset="0"/>
                <a:cs typeface="Times New Roman" panose="02020603050405020304" pitchFamily="18" charset="0"/>
              </a:rPr>
              <a:t>chứa nước, cốc nhỏ. </a:t>
            </a:r>
            <a:endParaRPr lang="en-US" sz="3600" b="1" dirty="0">
              <a:effectLst/>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60EC06F-54D7-433D-9D49-ABB396637F49}"/>
              </a:ext>
            </a:extLst>
          </p:cNvPr>
          <p:cNvSpPr txBox="1"/>
          <p:nvPr/>
        </p:nvSpPr>
        <p:spPr>
          <a:xfrm>
            <a:off x="0" y="1828800"/>
            <a:ext cx="9144000" cy="1754326"/>
          </a:xfrm>
          <a:prstGeom prst="rect">
            <a:avLst/>
          </a:prstGeom>
          <a:noFill/>
        </p:spPr>
        <p:txBody>
          <a:bodyPr wrap="square">
            <a:spAutoFit/>
          </a:bodyPr>
          <a:lstStyle/>
          <a:p>
            <a:pPr marR="75565">
              <a:spcAft>
                <a:spcPts val="800"/>
              </a:spcAft>
              <a:tabLst>
                <a:tab pos="1609725" algn="l"/>
              </a:tabLst>
            </a:pPr>
            <a:r>
              <a:rPr lang="vi-VN" sz="3600" b="1" dirty="0">
                <a:solidFill>
                  <a:srgbClr val="C00000"/>
                </a:solidFill>
                <a:effectLst/>
                <a:latin typeface="+mj-lt"/>
                <a:ea typeface="Calibri" panose="020F0502020204030204" pitchFamily="34" charset="0"/>
                <a:cs typeface="Times New Roman" panose="02020603050405020304" pitchFamily="18" charset="0"/>
              </a:rPr>
              <a:t>* Cách làm: Thay đổi lượng nước trong cốc để mỗi cốc sẽ phát ra âm với tần số nhất định. </a:t>
            </a:r>
            <a:endParaRPr lang="en-US" sz="3600" b="1" dirty="0">
              <a:solidFill>
                <a:srgbClr val="C00000"/>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73CBECB-EF70-4F76-9AC3-7A1D918A6E7E}"/>
              </a:ext>
            </a:extLst>
          </p:cNvPr>
          <p:cNvSpPr/>
          <p:nvPr/>
        </p:nvSpPr>
        <p:spPr>
          <a:xfrm>
            <a:off x="857250" y="381000"/>
            <a:ext cx="7258050" cy="5791200"/>
          </a:xfrm>
          <a:prstGeom prst="round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C7113AF-9C5F-48DE-82FB-ADC0F13F9715}"/>
              </a:ext>
            </a:extLst>
          </p:cNvPr>
          <p:cNvSpPr txBox="1"/>
          <p:nvPr/>
        </p:nvSpPr>
        <p:spPr>
          <a:xfrm>
            <a:off x="2362200" y="2209800"/>
            <a:ext cx="4572000" cy="1754326"/>
          </a:xfrm>
          <a:prstGeom prst="rect">
            <a:avLst/>
          </a:prstGeom>
          <a:noFill/>
        </p:spPr>
        <p:txBody>
          <a:bodyPr wrap="square" rtlCol="0">
            <a:spAutoFit/>
          </a:bodyPr>
          <a:lstStyle/>
          <a:p>
            <a:pPr algn="ctr"/>
            <a:r>
              <a:rPr lang="vi-VN" sz="5400" dirty="0">
                <a:latin typeface="Times New Roman" panose="02020603050405020304" pitchFamily="18" charset="0"/>
                <a:cs typeface="Times New Roman" panose="02020603050405020304" pitchFamily="18" charset="0"/>
              </a:rPr>
              <a:t>HOẠT ĐỘNG NHÓM</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96940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39E5F2-9920-4755-8856-C0D266BD840E}"/>
              </a:ext>
            </a:extLst>
          </p:cNvPr>
          <p:cNvSpPr>
            <a:spLocks noGrp="1"/>
          </p:cNvSpPr>
          <p:nvPr>
            <p:ph type="sldNum" idx="12"/>
          </p:nvPr>
        </p:nvSpPr>
        <p:spPr/>
        <p:txBody>
          <a:bodyPr/>
          <a:lstStyle/>
          <a:p>
            <a:fld id="{00000000-1234-1234-1234-123412341234}" type="slidenum">
              <a:rPr lang="en" smtClean="0"/>
              <a:pPr/>
              <a:t>35</a:t>
            </a:fld>
            <a:endParaRPr lang="en"/>
          </a:p>
        </p:txBody>
      </p:sp>
      <p:sp>
        <p:nvSpPr>
          <p:cNvPr id="5" name="Rectangle: Rounded Corners 4">
            <a:extLst>
              <a:ext uri="{FF2B5EF4-FFF2-40B4-BE49-F238E27FC236}">
                <a16:creationId xmlns:a16="http://schemas.microsoft.com/office/drawing/2014/main" id="{AA64988E-994E-462C-81C2-E73A78F95CCC}"/>
              </a:ext>
            </a:extLst>
          </p:cNvPr>
          <p:cNvSpPr/>
          <p:nvPr/>
        </p:nvSpPr>
        <p:spPr>
          <a:xfrm>
            <a:off x="2743200" y="1669055"/>
            <a:ext cx="5867400" cy="32499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2BE0EC-1218-4D58-802A-03B57BF26484}"/>
              </a:ext>
            </a:extLst>
          </p:cNvPr>
          <p:cNvSpPr txBox="1"/>
          <p:nvPr/>
        </p:nvSpPr>
        <p:spPr>
          <a:xfrm>
            <a:off x="3627304" y="2828836"/>
            <a:ext cx="4445306" cy="1200329"/>
          </a:xfrm>
          <a:prstGeom prst="rect">
            <a:avLst/>
          </a:prstGeom>
          <a:noFill/>
        </p:spPr>
        <p:txBody>
          <a:bodyPr wrap="square" rtlCol="0">
            <a:spAutoFit/>
          </a:bodyPr>
          <a:lstStyle/>
          <a:p>
            <a:r>
              <a:rPr lang="vi-VN" sz="7200" b="1" dirty="0">
                <a:solidFill>
                  <a:schemeClr val="bg1"/>
                </a:solidFill>
                <a:latin typeface="Times New Roman" panose="02020603050405020304" pitchFamily="18" charset="0"/>
                <a:cs typeface="Times New Roman" panose="02020603050405020304" pitchFamily="18" charset="0"/>
              </a:rPr>
              <a:t>BÁO CÁO</a:t>
            </a:r>
            <a:endParaRPr lang="en-US" sz="7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550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2" name="Picture 18" descr="Cover"/>
          <p:cNvPicPr>
            <a:picLocks noChangeAspect="1" noChangeArrowheads="1"/>
          </p:cNvPicPr>
          <p:nvPr/>
        </p:nvPicPr>
        <p:blipFill>
          <a:blip r:embed="rId2"/>
          <a:srcRect/>
          <a:stretch>
            <a:fillRect/>
          </a:stretch>
        </p:blipFill>
        <p:spPr bwMode="auto">
          <a:xfrm>
            <a:off x="5300663" y="5830888"/>
            <a:ext cx="3054350" cy="1022350"/>
          </a:xfrm>
          <a:prstGeom prst="rect">
            <a:avLst/>
          </a:prstGeom>
          <a:noFill/>
          <a:ln w="9525">
            <a:noFill/>
            <a:miter lim="800000"/>
            <a:headEnd/>
            <a:tailEnd/>
          </a:ln>
        </p:spPr>
      </p:pic>
      <p:pic>
        <p:nvPicPr>
          <p:cNvPr id="21521" name="Picture 17" descr="Cover"/>
          <p:cNvPicPr>
            <a:picLocks noChangeAspect="1" noChangeArrowheads="1"/>
          </p:cNvPicPr>
          <p:nvPr/>
        </p:nvPicPr>
        <p:blipFill>
          <a:blip r:embed="rId3"/>
          <a:srcRect/>
          <a:stretch>
            <a:fillRect/>
          </a:stretch>
        </p:blipFill>
        <p:spPr bwMode="auto">
          <a:xfrm>
            <a:off x="5213350" y="5395913"/>
            <a:ext cx="3116263" cy="946150"/>
          </a:xfrm>
          <a:prstGeom prst="rect">
            <a:avLst/>
          </a:prstGeom>
          <a:noFill/>
          <a:ln w="9525">
            <a:noFill/>
            <a:miter lim="800000"/>
            <a:headEnd/>
            <a:tailEnd/>
          </a:ln>
        </p:spPr>
      </p:pic>
      <p:pic>
        <p:nvPicPr>
          <p:cNvPr id="21520" name="Picture 16" descr="Cover"/>
          <p:cNvPicPr>
            <a:picLocks noChangeAspect="1" noChangeArrowheads="1"/>
          </p:cNvPicPr>
          <p:nvPr/>
        </p:nvPicPr>
        <p:blipFill>
          <a:blip r:embed="rId4"/>
          <a:srcRect/>
          <a:stretch>
            <a:fillRect/>
          </a:stretch>
        </p:blipFill>
        <p:spPr bwMode="auto">
          <a:xfrm>
            <a:off x="4076700" y="4754563"/>
            <a:ext cx="1730375" cy="1581150"/>
          </a:xfrm>
          <a:prstGeom prst="rect">
            <a:avLst/>
          </a:prstGeom>
          <a:noFill/>
          <a:ln w="9525">
            <a:noFill/>
            <a:miter lim="800000"/>
            <a:headEnd/>
            <a:tailEnd/>
          </a:ln>
        </p:spPr>
      </p:pic>
      <p:pic>
        <p:nvPicPr>
          <p:cNvPr id="21519" name="Picture 15" descr="Cover"/>
          <p:cNvPicPr>
            <a:picLocks noChangeAspect="1" noChangeArrowheads="1"/>
          </p:cNvPicPr>
          <p:nvPr/>
        </p:nvPicPr>
        <p:blipFill>
          <a:blip r:embed="rId5"/>
          <a:srcRect/>
          <a:stretch>
            <a:fillRect/>
          </a:stretch>
        </p:blipFill>
        <p:spPr bwMode="auto">
          <a:xfrm>
            <a:off x="5189538" y="4200525"/>
            <a:ext cx="2127250" cy="850900"/>
          </a:xfrm>
          <a:prstGeom prst="rect">
            <a:avLst/>
          </a:prstGeom>
          <a:noFill/>
          <a:ln w="9525">
            <a:noFill/>
            <a:miter lim="800000"/>
            <a:headEnd/>
            <a:tailEnd/>
          </a:ln>
        </p:spPr>
      </p:pic>
      <p:pic>
        <p:nvPicPr>
          <p:cNvPr id="21518" name="Picture 14" descr="Cover"/>
          <p:cNvPicPr>
            <a:picLocks noChangeAspect="1" noChangeArrowheads="1"/>
          </p:cNvPicPr>
          <p:nvPr/>
        </p:nvPicPr>
        <p:blipFill>
          <a:blip r:embed="rId6"/>
          <a:srcRect/>
          <a:stretch>
            <a:fillRect/>
          </a:stretch>
        </p:blipFill>
        <p:spPr bwMode="auto">
          <a:xfrm>
            <a:off x="5180013" y="3995738"/>
            <a:ext cx="1892300" cy="717550"/>
          </a:xfrm>
          <a:prstGeom prst="rect">
            <a:avLst/>
          </a:prstGeom>
          <a:noFill/>
          <a:ln w="9525">
            <a:noFill/>
            <a:miter lim="800000"/>
            <a:headEnd/>
            <a:tailEnd/>
          </a:ln>
        </p:spPr>
      </p:pic>
      <p:pic>
        <p:nvPicPr>
          <p:cNvPr id="21517" name="Picture 13" descr="Cover"/>
          <p:cNvPicPr>
            <a:picLocks noChangeAspect="1" noChangeArrowheads="1"/>
          </p:cNvPicPr>
          <p:nvPr/>
        </p:nvPicPr>
        <p:blipFill>
          <a:blip r:embed="rId7"/>
          <a:srcRect/>
          <a:stretch>
            <a:fillRect/>
          </a:stretch>
        </p:blipFill>
        <p:spPr bwMode="auto">
          <a:xfrm>
            <a:off x="5089525" y="3622675"/>
            <a:ext cx="2503488" cy="1093788"/>
          </a:xfrm>
          <a:prstGeom prst="rect">
            <a:avLst/>
          </a:prstGeom>
          <a:noFill/>
          <a:ln w="9525">
            <a:noFill/>
            <a:miter lim="800000"/>
            <a:headEnd/>
            <a:tailEnd/>
          </a:ln>
        </p:spPr>
      </p:pic>
      <p:pic>
        <p:nvPicPr>
          <p:cNvPr id="21516" name="Picture 12" descr="Cover"/>
          <p:cNvPicPr>
            <a:picLocks noChangeAspect="1" noChangeArrowheads="1"/>
          </p:cNvPicPr>
          <p:nvPr/>
        </p:nvPicPr>
        <p:blipFill>
          <a:blip r:embed="rId8"/>
          <a:srcRect/>
          <a:stretch>
            <a:fillRect/>
          </a:stretch>
        </p:blipFill>
        <p:spPr bwMode="auto">
          <a:xfrm>
            <a:off x="4043363" y="4067175"/>
            <a:ext cx="1654175" cy="1204913"/>
          </a:xfrm>
          <a:prstGeom prst="rect">
            <a:avLst/>
          </a:prstGeom>
          <a:noFill/>
          <a:ln w="9525">
            <a:noFill/>
            <a:miter lim="800000"/>
            <a:headEnd/>
            <a:tailEnd/>
          </a:ln>
        </p:spPr>
      </p:pic>
      <p:pic>
        <p:nvPicPr>
          <p:cNvPr id="21515" name="Picture 11" descr="Cover"/>
          <p:cNvPicPr>
            <a:picLocks noChangeAspect="1" noChangeArrowheads="1"/>
          </p:cNvPicPr>
          <p:nvPr/>
        </p:nvPicPr>
        <p:blipFill>
          <a:blip r:embed="rId9"/>
          <a:srcRect/>
          <a:stretch>
            <a:fillRect/>
          </a:stretch>
        </p:blipFill>
        <p:spPr bwMode="auto">
          <a:xfrm>
            <a:off x="1347788" y="2987675"/>
            <a:ext cx="3302000" cy="2355850"/>
          </a:xfrm>
          <a:prstGeom prst="rect">
            <a:avLst/>
          </a:prstGeom>
          <a:noFill/>
          <a:ln w="9525">
            <a:noFill/>
            <a:miter lim="800000"/>
            <a:headEnd/>
            <a:tailEnd/>
          </a:ln>
        </p:spPr>
      </p:pic>
      <p:pic>
        <p:nvPicPr>
          <p:cNvPr id="21514" name="Picture 10" descr="Cover"/>
          <p:cNvPicPr>
            <a:picLocks noChangeAspect="1" noChangeArrowheads="1"/>
          </p:cNvPicPr>
          <p:nvPr/>
        </p:nvPicPr>
        <p:blipFill>
          <a:blip r:embed="rId10"/>
          <a:srcRect/>
          <a:stretch>
            <a:fillRect/>
          </a:stretch>
        </p:blipFill>
        <p:spPr bwMode="auto">
          <a:xfrm>
            <a:off x="4214813" y="1792288"/>
            <a:ext cx="3025775" cy="1079500"/>
          </a:xfrm>
          <a:prstGeom prst="rect">
            <a:avLst/>
          </a:prstGeom>
          <a:noFill/>
          <a:ln w="9525">
            <a:noFill/>
            <a:miter lim="800000"/>
            <a:headEnd/>
            <a:tailEnd/>
          </a:ln>
        </p:spPr>
      </p:pic>
      <p:pic>
        <p:nvPicPr>
          <p:cNvPr id="21513" name="Picture 9" descr="Cover"/>
          <p:cNvPicPr>
            <a:picLocks noChangeAspect="1" noChangeArrowheads="1"/>
          </p:cNvPicPr>
          <p:nvPr/>
        </p:nvPicPr>
        <p:blipFill>
          <a:blip r:embed="rId11"/>
          <a:srcRect/>
          <a:stretch>
            <a:fillRect/>
          </a:stretch>
        </p:blipFill>
        <p:spPr bwMode="auto">
          <a:xfrm>
            <a:off x="4119563" y="1281113"/>
            <a:ext cx="3130550" cy="1017587"/>
          </a:xfrm>
          <a:prstGeom prst="rect">
            <a:avLst/>
          </a:prstGeom>
          <a:noFill/>
          <a:ln w="9525">
            <a:noFill/>
            <a:miter lim="800000"/>
            <a:headEnd/>
            <a:tailEnd/>
          </a:ln>
        </p:spPr>
      </p:pic>
      <p:pic>
        <p:nvPicPr>
          <p:cNvPr id="21512" name="Picture 8" descr="Cover"/>
          <p:cNvPicPr>
            <a:picLocks noChangeAspect="1" noChangeArrowheads="1"/>
          </p:cNvPicPr>
          <p:nvPr/>
        </p:nvPicPr>
        <p:blipFill>
          <a:blip r:embed="rId12"/>
          <a:srcRect/>
          <a:stretch>
            <a:fillRect/>
          </a:stretch>
        </p:blipFill>
        <p:spPr bwMode="auto">
          <a:xfrm>
            <a:off x="3168650" y="1022350"/>
            <a:ext cx="1552575" cy="1281113"/>
          </a:xfrm>
          <a:prstGeom prst="rect">
            <a:avLst/>
          </a:prstGeom>
          <a:noFill/>
          <a:ln w="9525">
            <a:noFill/>
            <a:miter lim="800000"/>
            <a:headEnd/>
            <a:tailEnd/>
          </a:ln>
        </p:spPr>
      </p:pic>
      <p:pic>
        <p:nvPicPr>
          <p:cNvPr id="21511" name="Picture 7" descr="Cover"/>
          <p:cNvPicPr>
            <a:picLocks noChangeAspect="1" noChangeArrowheads="1"/>
          </p:cNvPicPr>
          <p:nvPr/>
        </p:nvPicPr>
        <p:blipFill>
          <a:blip r:embed="rId13"/>
          <a:srcRect/>
          <a:stretch>
            <a:fillRect/>
          </a:stretch>
        </p:blipFill>
        <p:spPr bwMode="auto">
          <a:xfrm>
            <a:off x="4333875" y="0"/>
            <a:ext cx="2871788" cy="784225"/>
          </a:xfrm>
          <a:prstGeom prst="rect">
            <a:avLst/>
          </a:prstGeom>
          <a:noFill/>
          <a:ln w="9525">
            <a:noFill/>
            <a:miter lim="800000"/>
            <a:headEnd/>
            <a:tailEnd/>
          </a:ln>
        </p:spPr>
      </p:pic>
      <p:pic>
        <p:nvPicPr>
          <p:cNvPr id="21510" name="Picture 6" descr="Cover"/>
          <p:cNvPicPr>
            <a:picLocks noChangeAspect="1" noChangeArrowheads="1"/>
          </p:cNvPicPr>
          <p:nvPr/>
        </p:nvPicPr>
        <p:blipFill>
          <a:blip r:embed="rId14"/>
          <a:srcRect/>
          <a:stretch>
            <a:fillRect/>
          </a:stretch>
        </p:blipFill>
        <p:spPr bwMode="auto">
          <a:xfrm>
            <a:off x="3321050" y="176213"/>
            <a:ext cx="1323975" cy="1166812"/>
          </a:xfrm>
          <a:prstGeom prst="rect">
            <a:avLst/>
          </a:prstGeom>
          <a:noFill/>
          <a:ln w="9525">
            <a:noFill/>
            <a:miter lim="800000"/>
            <a:headEnd/>
            <a:tailEnd/>
          </a:ln>
        </p:spPr>
      </p:pic>
      <p:pic>
        <p:nvPicPr>
          <p:cNvPr id="21509" name="Picture 5" descr="Cover"/>
          <p:cNvPicPr>
            <a:picLocks noChangeAspect="1" noChangeArrowheads="1"/>
          </p:cNvPicPr>
          <p:nvPr/>
        </p:nvPicPr>
        <p:blipFill>
          <a:blip r:embed="rId15"/>
          <a:srcRect/>
          <a:stretch>
            <a:fillRect/>
          </a:stretch>
        </p:blipFill>
        <p:spPr bwMode="auto">
          <a:xfrm>
            <a:off x="1347788" y="955675"/>
            <a:ext cx="2393950" cy="2709863"/>
          </a:xfrm>
          <a:prstGeom prst="rect">
            <a:avLst/>
          </a:prstGeom>
          <a:noFill/>
          <a:ln w="9525">
            <a:noFill/>
            <a:miter lim="800000"/>
            <a:headEnd/>
            <a:tailEnd/>
          </a:ln>
        </p:spPr>
      </p:pic>
      <p:pic>
        <p:nvPicPr>
          <p:cNvPr id="21508" name="Picture 4" descr="Cover"/>
          <p:cNvPicPr>
            <a:picLocks noChangeAspect="1" noChangeArrowheads="1"/>
          </p:cNvPicPr>
          <p:nvPr/>
        </p:nvPicPr>
        <p:blipFill>
          <a:blip r:embed="rId16"/>
          <a:srcRect/>
          <a:stretch>
            <a:fillRect/>
          </a:stretch>
        </p:blipFill>
        <p:spPr bwMode="auto">
          <a:xfrm>
            <a:off x="779463" y="2724150"/>
            <a:ext cx="17780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685800" y="3810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28956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019800" y="4343400"/>
            <a:ext cx="3124200" cy="2514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9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loud 2"/>
          <p:cNvSpPr/>
          <p:nvPr/>
        </p:nvSpPr>
        <p:spPr>
          <a:xfrm>
            <a:off x="685800" y="381000"/>
            <a:ext cx="8153400" cy="2057400"/>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smtClean="0">
                <a:latin typeface="+mj-lt"/>
              </a:rPr>
              <a:t>Khi gảy đàn hoặc đánh trống, muốn âm phát ra to hơn người ta làm thế nào? Tại sao?</a:t>
            </a:r>
            <a:endParaRPr lang="en-US" sz="3200" dirty="0">
              <a:latin typeface="+mj-lt"/>
            </a:endParaRPr>
          </a:p>
        </p:txBody>
      </p:sp>
      <p:pic>
        <p:nvPicPr>
          <p:cNvPr id="5122" name="Picture 2" descr="Cậu Bé đánh Trống Hình ảnh | Định dạng hình ảnh PNG 400949304|  vn.lovepik.com"/>
          <p:cNvPicPr>
            <a:picLocks noChangeAspect="1" noChangeArrowheads="1"/>
          </p:cNvPicPr>
          <p:nvPr/>
        </p:nvPicPr>
        <p:blipFill>
          <a:blip r:embed="rId3"/>
          <a:srcRect/>
          <a:stretch>
            <a:fillRect/>
          </a:stretch>
        </p:blipFill>
        <p:spPr bwMode="auto">
          <a:xfrm>
            <a:off x="228600" y="2971800"/>
            <a:ext cx="4156364" cy="3657600"/>
          </a:xfrm>
          <a:prstGeom prst="rect">
            <a:avLst/>
          </a:prstGeom>
          <a:noFill/>
        </p:spPr>
      </p:pic>
      <p:pic>
        <p:nvPicPr>
          <p:cNvPr id="5124" name="Picture 4" descr="10 lý do để con gái nên học Guitar ngay từ bây giờ"/>
          <p:cNvPicPr>
            <a:picLocks noChangeAspect="1" noChangeArrowheads="1"/>
          </p:cNvPicPr>
          <p:nvPr/>
        </p:nvPicPr>
        <p:blipFill>
          <a:blip r:embed="rId4"/>
          <a:srcRect/>
          <a:stretch>
            <a:fillRect/>
          </a:stretch>
        </p:blipFill>
        <p:spPr bwMode="auto">
          <a:xfrm>
            <a:off x="4572001" y="3048000"/>
            <a:ext cx="4572000" cy="3810001"/>
          </a:xfrm>
          <a:prstGeom prst="rect">
            <a:avLst/>
          </a:prstGeom>
          <a:noFill/>
        </p:spPr>
      </p:pic>
      <p:sp>
        <p:nvSpPr>
          <p:cNvPr id="6" name="Rectangle 5"/>
          <p:cNvSpPr/>
          <p:nvPr/>
        </p:nvSpPr>
        <p:spPr>
          <a:xfrm>
            <a:off x="0" y="609600"/>
            <a:ext cx="9144000" cy="1754326"/>
          </a:xfrm>
          <a:prstGeom prst="rect">
            <a:avLst/>
          </a:prstGeom>
        </p:spPr>
        <p:txBody>
          <a:bodyPr wrap="square">
            <a:spAutoFit/>
          </a:bodyPr>
          <a:lstStyle/>
          <a:p>
            <a:r>
              <a:rPr lang="vi-VN" sz="3600" dirty="0" smtClean="0">
                <a:latin typeface="+mj-lt"/>
              </a:rPr>
              <a:t>người ta phải gảy dây đàn  hoặc đánh  trống mạnh hơn.Vì lúc này biên độ dao động của nguồn âm sẽ lớn hơn nên âm phát ra to hơn</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 calcmode="lin" valueType="num">
                                      <p:cBhvr additive="base">
                                        <p:cTn id="17" dur="5000" fill="hold"/>
                                        <p:tgtEl>
                                          <p:spTgt spid="5124"/>
                                        </p:tgtEl>
                                        <p:attrNameLst>
                                          <p:attrName>ppt_x</p:attrName>
                                        </p:attrNameLst>
                                      </p:cBhvr>
                                      <p:tavLst>
                                        <p:tav tm="0">
                                          <p:val>
                                            <p:strVal val="#ppt_x"/>
                                          </p:val>
                                        </p:tav>
                                        <p:tav tm="100000">
                                          <p:val>
                                            <p:strVal val="#ppt_x"/>
                                          </p:val>
                                        </p:tav>
                                      </p:tavLst>
                                    </p:anim>
                                    <p:anim calcmode="lin" valueType="num">
                                      <p:cBhvr additive="base">
                                        <p:cTn id="18" dur="50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0" y="1"/>
            <a:ext cx="9144000" cy="2971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5600701"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12" name="TextBox 11">
            <a:extLst>
              <a:ext uri="{FF2B5EF4-FFF2-40B4-BE49-F238E27FC236}">
                <a16:creationId xmlns:a16="http://schemas.microsoft.com/office/drawing/2014/main" id="{551733C7-6925-417B-9BDB-3A2C87426A60}"/>
              </a:ext>
            </a:extLst>
          </p:cNvPr>
          <p:cNvSpPr txBox="1"/>
          <p:nvPr/>
        </p:nvSpPr>
        <p:spPr>
          <a:xfrm>
            <a:off x="0" y="0"/>
            <a:ext cx="9144000" cy="3416320"/>
          </a:xfrm>
          <a:prstGeom prst="rect">
            <a:avLst/>
          </a:prstGeom>
          <a:noFill/>
        </p:spPr>
        <p:txBody>
          <a:bodyPr wrap="square" lIns="91440" tIns="45720" rIns="91440" bIns="45720" rtlCol="0">
            <a:spAutoFit/>
          </a:bodyPr>
          <a:lstStyle/>
          <a:p>
            <a:pPr algn="just"/>
            <a:r>
              <a:rPr lang="en-US" sz="3600" b="1" dirty="0" smtClean="0">
                <a:solidFill>
                  <a:srgbClr val="0000FF"/>
                </a:solidFill>
                <a:latin typeface="Times New Roman" pitchFamily="18" charset="0"/>
                <a:ea typeface="Tahoma" panose="020B0604030504040204" pitchFamily="34" charset="0"/>
                <a:cs typeface="Times New Roman" pitchFamily="18" charset="0"/>
              </a:rPr>
              <a:t>2. </a:t>
            </a:r>
            <a:r>
              <a:rPr lang="en-US" sz="3600" b="1" dirty="0" err="1" smtClean="0">
                <a:solidFill>
                  <a:srgbClr val="0000FF"/>
                </a:solidFill>
                <a:latin typeface="Times New Roman" pitchFamily="18" charset="0"/>
                <a:ea typeface="Tahoma" panose="020B0604030504040204" pitchFamily="34" charset="0"/>
                <a:cs typeface="Times New Roman" pitchFamily="18" charset="0"/>
              </a:rPr>
              <a:t>Độ</a:t>
            </a:r>
            <a:r>
              <a:rPr lang="en-US" sz="3600" b="1" dirty="0" smtClean="0">
                <a:solidFill>
                  <a:srgbClr val="0000FF"/>
                </a:solidFill>
                <a:latin typeface="Times New Roman" pitchFamily="18" charset="0"/>
                <a:ea typeface="Tahoma" panose="020B0604030504040204" pitchFamily="34" charset="0"/>
                <a:cs typeface="Times New Roman" pitchFamily="18" charset="0"/>
              </a:rPr>
              <a:t> to </a:t>
            </a:r>
            <a:r>
              <a:rPr lang="en-US" sz="3600" b="1" dirty="0" err="1" smtClean="0">
                <a:solidFill>
                  <a:srgbClr val="0000FF"/>
                </a:solidFill>
                <a:latin typeface="Times New Roman" pitchFamily="18" charset="0"/>
                <a:ea typeface="Tahoma" panose="020B0604030504040204" pitchFamily="34" charset="0"/>
                <a:cs typeface="Times New Roman" pitchFamily="18" charset="0"/>
              </a:rPr>
              <a:t>của</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âm</a:t>
            </a:r>
            <a:endParaRPr lang="en-US" sz="3600" b="1" dirty="0" smtClean="0">
              <a:solidFill>
                <a:srgbClr val="0000FF"/>
              </a:solidFill>
              <a:latin typeface="Times New Roman" pitchFamily="18" charset="0"/>
              <a:ea typeface="Tahoma" panose="020B0604030504040204" pitchFamily="34" charset="0"/>
              <a:cs typeface="Times New Roman" pitchFamily="18" charset="0"/>
            </a:endParaRPr>
          </a:p>
          <a:p>
            <a:pPr marL="457200" indent="-457200" algn="just">
              <a:buAutoNum type="alphaLcPeriod"/>
            </a:pPr>
            <a:r>
              <a:rPr lang="en-US" sz="3600" b="1" dirty="0" err="1" smtClean="0">
                <a:solidFill>
                  <a:srgbClr val="0000FF"/>
                </a:solidFill>
                <a:latin typeface="Times New Roman" pitchFamily="18" charset="0"/>
                <a:ea typeface="Tahoma" panose="020B0604030504040204" pitchFamily="34" charset="0"/>
                <a:cs typeface="Times New Roman" pitchFamily="18" charset="0"/>
              </a:rPr>
              <a:t>Thí</a:t>
            </a:r>
            <a:r>
              <a:rPr lang="en-US" sz="3600" b="1" dirty="0" smtClean="0">
                <a:solidFill>
                  <a:srgbClr val="0000FF"/>
                </a:solidFill>
                <a:latin typeface="Times New Roman" pitchFamily="18" charset="0"/>
                <a:ea typeface="Tahoma" panose="020B0604030504040204" pitchFamily="34" charset="0"/>
                <a:cs typeface="Times New Roman" pitchFamily="18" charset="0"/>
              </a:rPr>
              <a:t> </a:t>
            </a:r>
            <a:r>
              <a:rPr lang="en-US" sz="3600" b="1" dirty="0" err="1" smtClean="0">
                <a:solidFill>
                  <a:srgbClr val="0000FF"/>
                </a:solidFill>
                <a:latin typeface="Times New Roman" pitchFamily="18" charset="0"/>
                <a:ea typeface="Tahoma" panose="020B0604030504040204" pitchFamily="34" charset="0"/>
                <a:cs typeface="Times New Roman" pitchFamily="18" charset="0"/>
              </a:rPr>
              <a:t>nghiệm</a:t>
            </a:r>
            <a:r>
              <a:rPr lang="en-US" sz="3600" b="1" dirty="0" smtClean="0">
                <a:solidFill>
                  <a:srgbClr val="0000FF"/>
                </a:solidFill>
                <a:latin typeface="Times New Roman" pitchFamily="18" charset="0"/>
                <a:ea typeface="Tahoma" panose="020B0604030504040204" pitchFamily="34" charset="0"/>
                <a:cs typeface="Times New Roman" pitchFamily="18" charset="0"/>
              </a:rPr>
              <a:t> : </a:t>
            </a:r>
          </a:p>
          <a:p>
            <a:pPr marL="342900" indent="-342900" algn="just">
              <a:buFontTx/>
              <a:buChar char="-"/>
            </a:pPr>
            <a:r>
              <a:rPr lang="en-US" sz="3600" b="1" dirty="0" err="1" smtClean="0">
                <a:latin typeface="Times New Roman" pitchFamily="18" charset="0"/>
                <a:ea typeface="Tahoma" panose="020B0604030504040204" pitchFamily="34" charset="0"/>
                <a:cs typeface="Times New Roman" pitchFamily="18" charset="0"/>
              </a:rPr>
              <a:t>Dụng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cụ</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thoa</a:t>
            </a:r>
            <a:r>
              <a:rPr lang="en-US" sz="3600" b="1" dirty="0" smtClean="0">
                <a:latin typeface="Times New Roman" pitchFamily="18" charset="0"/>
                <a:ea typeface="Tahoma" panose="020B0604030504040204" pitchFamily="34" charset="0"/>
                <a:cs typeface="Times New Roman" pitchFamily="18" charset="0"/>
              </a:rPr>
              <a:t>, micro, </a:t>
            </a:r>
            <a:r>
              <a:rPr lang="en-US" sz="3600" b="1" dirty="0" err="1" smtClean="0">
                <a:latin typeface="Times New Roman" pitchFamily="18" charset="0"/>
                <a:ea typeface="Tahoma" panose="020B0604030504040204" pitchFamily="34" charset="0"/>
                <a:cs typeface="Times New Roman" pitchFamily="18" charset="0"/>
              </a:rPr>
              <a:t>dao</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kí</a:t>
            </a:r>
            <a:endParaRPr lang="en-US" sz="3600" b="1" dirty="0" smtClean="0">
              <a:latin typeface="Times New Roman" pitchFamily="18" charset="0"/>
              <a:ea typeface="Tahoma" panose="020B0604030504040204" pitchFamily="34" charset="0"/>
              <a:cs typeface="Times New Roman" pitchFamily="18" charset="0"/>
            </a:endParaRPr>
          </a:p>
          <a:p>
            <a:pPr marL="342900" indent="-342900" algn="just">
              <a:buFontTx/>
              <a:buChar char="-"/>
            </a:pPr>
            <a:r>
              <a:rPr lang="en-US" sz="3600" b="1" dirty="0" err="1" smtClean="0">
                <a:latin typeface="Times New Roman" pitchFamily="18" charset="0"/>
                <a:ea typeface="Tahoma" panose="020B0604030504040204" pitchFamily="34" charset="0"/>
                <a:cs typeface="Times New Roman" pitchFamily="18" charset="0"/>
              </a:rPr>
              <a:t>Tiến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hành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Quan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sát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màn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hình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dao</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kí</a:t>
            </a:r>
            <a:r>
              <a:rPr lang="en-US" sz="3600" b="1" dirty="0" smtClean="0">
                <a:latin typeface="Times New Roman" pitchFamily="18" charset="0"/>
                <a:ea typeface="Tahoma" panose="020B0604030504040204" pitchFamily="34" charset="0"/>
                <a:cs typeface="Times New Roman" pitchFamily="18" charset="0"/>
              </a:rPr>
              <a:t> </a:t>
            </a:r>
          </a:p>
          <a:p>
            <a:pPr algn="just"/>
            <a:r>
              <a:rPr lang="en-US" sz="3600" b="1" dirty="0" err="1" smtClean="0">
                <a:latin typeface="Times New Roman" pitchFamily="18" charset="0"/>
                <a:ea typeface="Tahoma" panose="020B0604030504040204" pitchFamily="34" charset="0"/>
                <a:cs typeface="Times New Roman" pitchFamily="18" charset="0"/>
              </a:rPr>
              <a:t>Khi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nguồn</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chưa</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hoạt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động</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khi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thoa</a:t>
            </a:r>
            <a:endParaRPr lang="en-US" sz="3600" b="1" dirty="0">
              <a:latin typeface="Times New Roman" pitchFamily="18" charset="0"/>
              <a:ea typeface="Tahoma" panose="020B0604030504040204" pitchFamily="34" charset="0"/>
              <a:cs typeface="Times New Roman" pitchFamily="18" charset="0"/>
            </a:endParaRPr>
          </a:p>
          <a:p>
            <a:pPr algn="just"/>
            <a:r>
              <a:rPr lang="en-US" sz="3600" b="1" dirty="0" err="1" smtClean="0">
                <a:latin typeface="Times New Roman" pitchFamily="18" charset="0"/>
                <a:ea typeface="Tahoma" panose="020B0604030504040204" pitchFamily="34" charset="0"/>
                <a:cs typeface="Times New Roman" pitchFamily="18" charset="0"/>
              </a:rPr>
              <a:t>Phát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nhỏ</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thoa</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phát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âm</a:t>
            </a:r>
            <a:r>
              <a:rPr lang="en-US" sz="3600" b="1" dirty="0" smtClean="0">
                <a:latin typeface="Times New Roman" pitchFamily="18" charset="0"/>
                <a:ea typeface="Tahoma" panose="020B0604030504040204" pitchFamily="34" charset="0"/>
                <a:cs typeface="Times New Roman" pitchFamily="18" charset="0"/>
              </a:rPr>
              <a:t> to. </a:t>
            </a:r>
          </a:p>
        </p:txBody>
      </p:sp>
      <p:sp>
        <p:nvSpPr>
          <p:cNvPr id="11" name="TextBox 10">
            <a:extLst>
              <a:ext uri="{FF2B5EF4-FFF2-40B4-BE49-F238E27FC236}">
                <a16:creationId xmlns:a16="http://schemas.microsoft.com/office/drawing/2014/main" id="{551733C7-6925-417B-9BDB-3A2C87426A60}"/>
              </a:ext>
            </a:extLst>
          </p:cNvPr>
          <p:cNvSpPr txBox="1"/>
          <p:nvPr/>
        </p:nvSpPr>
        <p:spPr>
          <a:xfrm>
            <a:off x="0" y="3505200"/>
            <a:ext cx="9144000" cy="1200329"/>
          </a:xfrm>
          <a:prstGeom prst="rect">
            <a:avLst/>
          </a:prstGeom>
          <a:noFill/>
        </p:spPr>
        <p:txBody>
          <a:bodyPr wrap="square" lIns="91440" tIns="45720" rIns="91440" bIns="45720" rtlCol="0">
            <a:spAutoFit/>
          </a:bodyPr>
          <a:lstStyle/>
          <a:p>
            <a:r>
              <a:rPr lang="en-US" sz="32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Kết</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quả</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Yêu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cầu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học</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sinh</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trả</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lời</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câu</a:t>
            </a:r>
            <a:r>
              <a:rPr lang="en-US" sz="3600" b="1" dirty="0" smtClean="0">
                <a:latin typeface="Times New Roman" pitchFamily="18" charset="0"/>
                <a:ea typeface="Tahoma" panose="020B0604030504040204" pitchFamily="34" charset="0"/>
                <a:cs typeface="Times New Roman" pitchFamily="18" charset="0"/>
              </a:rPr>
              <a:t> </a:t>
            </a:r>
            <a:r>
              <a:rPr lang="en-US" sz="3600" b="1" dirty="0" err="1" smtClean="0">
                <a:latin typeface="Times New Roman" pitchFamily="18" charset="0"/>
                <a:ea typeface="Tahoma" panose="020B0604030504040204" pitchFamily="34" charset="0"/>
                <a:cs typeface="Times New Roman" pitchFamily="18" charset="0"/>
              </a:rPr>
              <a:t>hỏi</a:t>
            </a:r>
            <a:r>
              <a:rPr lang="en-US" sz="3600" b="1" dirty="0" smtClean="0">
                <a:latin typeface="Times New Roman" pitchFamily="18" charset="0"/>
                <a:ea typeface="Tahoma" panose="020B0604030504040204" pitchFamily="34" charset="0"/>
                <a:cs typeface="Times New Roman" pitchFamily="18" charset="0"/>
              </a:rPr>
              <a:t> 1,2,3 </a:t>
            </a:r>
            <a:r>
              <a:rPr lang="en-US" sz="3600" b="1" dirty="0" err="1" smtClean="0">
                <a:latin typeface="Times New Roman" pitchFamily="18" charset="0"/>
                <a:ea typeface="Tahoma" panose="020B0604030504040204" pitchFamily="34" charset="0"/>
                <a:cs typeface="Times New Roman" pitchFamily="18" charset="0"/>
              </a:rPr>
              <a:t>trang</a:t>
            </a:r>
            <a:r>
              <a:rPr lang="en-US" sz="3600" b="1" dirty="0" smtClean="0">
                <a:latin typeface="Times New Roman" pitchFamily="18" charset="0"/>
                <a:ea typeface="Tahoma" panose="020B0604030504040204" pitchFamily="34" charset="0"/>
                <a:cs typeface="Times New Roman" pitchFamily="18" charset="0"/>
              </a:rPr>
              <a:t> 65 SGK.</a:t>
            </a:r>
          </a:p>
        </p:txBody>
      </p:sp>
    </p:spTree>
    <p:extLst>
      <p:ext uri="{BB962C8B-B14F-4D97-AF65-F5344CB8AC3E}">
        <p14:creationId xmlns:p14="http://schemas.microsoft.com/office/powerpoint/2010/main" val="845496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293914" y="287384"/>
            <a:ext cx="8552906" cy="649878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5600701"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228600" y="152400"/>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a:t>
            </a:r>
            <a:r>
              <a:rPr lang="en-US" sz="3000" i="1" dirty="0" smtClean="0">
                <a:latin typeface="Times New Roman" panose="02020603050405020304" pitchFamily="18" charset="0"/>
                <a:cs typeface="Times New Roman" panose="02020603050405020304" pitchFamily="18" charset="0"/>
              </a:rPr>
              <a:t>c</a:t>
            </a:r>
            <a:endParaRPr lang="en-US" sz="3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A3CAABA-4028-4DD0-BD11-16C4861DC8CD}"/>
              </a:ext>
            </a:extLst>
          </p:cNvPr>
          <p:cNvSpPr txBox="1"/>
          <p:nvPr/>
        </p:nvSpPr>
        <p:spPr>
          <a:xfrm>
            <a:off x="457200" y="990600"/>
            <a:ext cx="8686800" cy="1077218"/>
          </a:xfrm>
          <a:prstGeom prst="rect">
            <a:avLst/>
          </a:prstGeom>
          <a:noFill/>
        </p:spPr>
        <p:txBody>
          <a:bodyPr wrap="square" lIns="91440" tIns="45720" rIns="91440" bIns="45720"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TL:</a:t>
            </a:r>
            <a:r>
              <a:rPr lang="en-US" i="1" dirty="0" smtClean="0"/>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của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nghe</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được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b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1905000"/>
            <a:ext cx="8839199" cy="1077218"/>
          </a:xfrm>
          <a:prstGeom prst="rect">
            <a:avLst/>
          </a:prstGeom>
          <a:noFill/>
        </p:spPr>
        <p:txBody>
          <a:bodyPr wrap="square" lIns="91440" tIns="45720" rIns="91440" bIns="45720" rtlCol="0">
            <a:spAutoFit/>
          </a:bodyPr>
          <a:lstStyle/>
          <a:p>
            <a:r>
              <a:rPr lang="en-US" sz="3200" i="1" dirty="0" smtClean="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A3CAABA-4028-4DD0-BD11-16C4861DC8CD}"/>
              </a:ext>
            </a:extLst>
          </p:cNvPr>
          <p:cNvSpPr txBox="1"/>
          <p:nvPr/>
        </p:nvSpPr>
        <p:spPr>
          <a:xfrm>
            <a:off x="228600" y="2819400"/>
            <a:ext cx="8735785" cy="1077218"/>
          </a:xfrm>
          <a:prstGeom prst="rect">
            <a:avLst/>
          </a:prstGeom>
          <a:noFill/>
        </p:spPr>
        <p:txBody>
          <a:bodyPr wrap="square" lIns="91440" tIns="45720" rIns="91440" bIns="45720"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TL:</a:t>
            </a:r>
            <a:r>
              <a:rPr lang="en-US" i="1" dirty="0" smtClean="0"/>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lớn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to</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Biên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nhỏ</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bé</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81000" y="3810000"/>
            <a:ext cx="8534400" cy="1077218"/>
          </a:xfrm>
          <a:prstGeom prst="rect">
            <a:avLst/>
          </a:prstGeom>
          <a:noFill/>
        </p:spPr>
        <p:txBody>
          <a:bodyPr wrap="square" lIns="91440" tIns="45720" rIns="91440" bIns="45720" rtlCol="0">
            <a:spAutoFit/>
          </a:bodyPr>
          <a:lstStyle/>
          <a:p>
            <a:r>
              <a:rPr lang="en-US" sz="3200" i="1" dirty="0" smtClean="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304800" y="4795897"/>
            <a:ext cx="8839200" cy="2062103"/>
          </a:xfrm>
          <a:prstGeom prst="rect">
            <a:avLst/>
          </a:prstGeom>
          <a:noFill/>
        </p:spPr>
        <p:txBody>
          <a:bodyPr wrap="square" lIns="91440" tIns="45720" rIns="91440" bIns="45720"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TL:</a:t>
            </a:r>
            <a:r>
              <a:rPr lang="en-US" i="1" dirty="0" smtClean="0"/>
              <a:t> </a:t>
            </a:r>
            <a:r>
              <a:rPr lang="en-US" sz="3200" i="1" dirty="0" err="1">
                <a:solidFill>
                  <a:srgbClr val="FF0000"/>
                </a:solidFill>
                <a:latin typeface="Times New Roman" panose="02020603050405020304" pitchFamily="18" charset="0"/>
                <a:cs typeface="Times New Roman" panose="02020603050405020304" pitchFamily="18" charset="0"/>
              </a:rPr>
              <a:t>Khi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 </a:t>
            </a:r>
            <a:r>
              <a:rPr lang="en-US" sz="3200" i="1" dirty="0" err="1">
                <a:solidFill>
                  <a:srgbClr val="FF0000"/>
                </a:solidFill>
                <a:latin typeface="Times New Roman" panose="02020603050405020304" pitchFamily="18" charset="0"/>
                <a:cs typeface="Times New Roman" panose="02020603050405020304" pitchFamily="18" charset="0"/>
              </a:rPr>
              <a:t>muốn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phát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ra</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sẽ</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dây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giữa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mặt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làm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như</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vậy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để</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tăng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09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đơn giản, đẹp (9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6532558" cy="646331"/>
          </a:xfrm>
          <a:prstGeom prst="rect">
            <a:avLst/>
          </a:prstGeom>
        </p:spPr>
        <p:txBody>
          <a:bodyPr wrap="none">
            <a:spAutoFit/>
          </a:bodyPr>
          <a:lstStyle/>
          <a:p>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cao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số</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sóng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âm</a:t>
            </a:r>
            <a:endParaRPr lang="en-US" sz="3600" dirty="0">
              <a:latin typeface="Times New Roman" pitchFamily="18" charset="0"/>
              <a:cs typeface="Times New Roman" pitchFamily="18" charset="0"/>
            </a:endParaRPr>
          </a:p>
        </p:txBody>
      </p:sp>
      <p:sp>
        <p:nvSpPr>
          <p:cNvPr id="4" name="Cloud 3"/>
          <p:cNvSpPr/>
          <p:nvPr/>
        </p:nvSpPr>
        <p:spPr>
          <a:xfrm>
            <a:off x="0" y="685800"/>
            <a:ext cx="9144000" cy="251460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dirty="0" smtClean="0">
                <a:solidFill>
                  <a:srgbClr val="C00000"/>
                </a:solidFill>
                <a:latin typeface="Times New Roman" pitchFamily="18" charset="0"/>
                <a:cs typeface="Times New Roman" pitchFamily="18" charset="0"/>
              </a:rPr>
              <a:t>Trước khi chúng ta tìm hiểu về độ cao  chúng ta phải tìm hiểu khái niệm tần số là gì?</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0" y="990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Tần số là số dao động trong 1 giây.Đơn vị của tần số là héc ( Hz) . Tần số âm mà tai người nghe được khoảng từ 20Hz đến 20000 Hz</a:t>
            </a:r>
            <a:endParaRPr lang="en-US" sz="3600" dirty="0">
              <a:latin typeface="Times New Roman" pitchFamily="18" charset="0"/>
              <a:cs typeface="Times New Roman" pitchFamily="18" charset="0"/>
            </a:endParaRPr>
          </a:p>
        </p:txBody>
      </p:sp>
      <p:sp>
        <p:nvSpPr>
          <p:cNvPr id="6" name="Scroll: Horizontal 5">
            <a:extLst>
              <a:ext uri="{FF2B5EF4-FFF2-40B4-BE49-F238E27FC236}">
                <a16:creationId xmlns:a16="http://schemas.microsoft.com/office/drawing/2014/main" id="{56F8B1EE-792B-4493-86BF-A1FE687FC3F2}"/>
              </a:ext>
            </a:extLst>
          </p:cNvPr>
          <p:cNvSpPr/>
          <p:nvPr/>
        </p:nvSpPr>
        <p:spPr>
          <a:xfrm>
            <a:off x="0" y="2411506"/>
            <a:ext cx="9144000" cy="4446494"/>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vi-VN" sz="3200" dirty="0" smtClean="0">
                <a:solidFill>
                  <a:schemeClr val="tx1"/>
                </a:solidFill>
                <a:latin typeface="Times New Roman" panose="02020603050405020304" pitchFamily="18" charset="0"/>
                <a:cs typeface="Times New Roman" panose="02020603050405020304" pitchFamily="18" charset="0"/>
              </a:rPr>
              <a:t>1.</a:t>
            </a:r>
            <a:r>
              <a:rPr lang="en-US" sz="3200" dirty="0" err="1" smtClean="0">
                <a:solidFill>
                  <a:schemeClr val="tx1"/>
                </a:solidFill>
                <a:latin typeface="Times New Roman" panose="02020603050405020304" pitchFamily="18" charset="0"/>
                <a:cs typeface="Times New Roman" panose="02020603050405020304" pitchFamily="18" charset="0"/>
              </a:rPr>
              <a:t>Nếu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đàn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ghita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880 </a:t>
            </a:r>
            <a:r>
              <a:rPr lang="en-US" sz="3200" dirty="0" err="1">
                <a:solidFill>
                  <a:schemeClr val="tx1"/>
                </a:solidFill>
                <a:latin typeface="Times New Roman" panose="02020603050405020304" pitchFamily="18" charset="0"/>
                <a:cs typeface="Times New Roman" panose="02020603050405020304" pitchFamily="18" charset="0"/>
              </a:rPr>
              <a:t>lần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mỗi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bao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p>
          <a:p>
            <a:pPr marL="457200" indent="-457200"/>
            <a:r>
              <a:rPr lang="vi-VN" sz="3200" dirty="0" smtClean="0">
                <a:solidFill>
                  <a:schemeClr val="tx1"/>
                </a:solidFill>
                <a:latin typeface="Times New Roman" panose="02020603050405020304" pitchFamily="18" charset="0"/>
                <a:cs typeface="Times New Roman" panose="02020603050405020304" pitchFamily="18" charset="0"/>
              </a:rPr>
              <a:t>2.</a:t>
            </a:r>
            <a:r>
              <a:rPr lang="en-US" sz="3200" dirty="0" err="1" smtClean="0">
                <a:solidFill>
                  <a:schemeClr val="tx1"/>
                </a:solidFill>
                <a:latin typeface="Times New Roman" panose="02020603050405020304" pitchFamily="18" charset="0"/>
                <a:cs typeface="Times New Roman" panose="02020603050405020304" pitchFamily="18" charset="0"/>
              </a:rPr>
              <a:t>Nếu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mặt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100Hz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thực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bao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1 </a:t>
            </a:r>
            <a:r>
              <a:rPr lang="en-US" sz="3200" dirty="0" err="1">
                <a:solidFill>
                  <a:schemeClr val="tx1"/>
                </a:solidFill>
                <a:latin typeface="Times New Roman" panose="02020603050405020304" pitchFamily="18" charset="0"/>
                <a:cs typeface="Times New Roman" panose="02020603050405020304" pitchFamily="18" charset="0"/>
              </a:rPr>
              <a:t>phút</a:t>
            </a:r>
            <a:r>
              <a:rPr lang="en-US" sz="3200" dirty="0">
                <a:solidFill>
                  <a:schemeClr val="tx1"/>
                </a:solidFill>
                <a:latin typeface="Times New Roman" panose="02020603050405020304" pitchFamily="18" charset="0"/>
                <a:cs typeface="Times New Roman" panose="02020603050405020304" pitchFamily="18" charset="0"/>
              </a:rPr>
              <a:t>? </a:t>
            </a:r>
          </a:p>
          <a:p>
            <a:pPr marL="457200" indent="-457200"/>
            <a:r>
              <a:rPr lang="vi-VN" sz="3200" dirty="0" smtClean="0">
                <a:solidFill>
                  <a:schemeClr val="tx1"/>
                </a:solidFill>
                <a:latin typeface="Times New Roman" panose="02020603050405020304" pitchFamily="18" charset="0"/>
                <a:cs typeface="Times New Roman" panose="02020603050405020304" pitchFamily="18" charset="0"/>
              </a:rPr>
              <a:t>3.</a:t>
            </a:r>
            <a:r>
              <a:rPr lang="en-US" sz="3200" dirty="0" err="1" smtClean="0">
                <a:solidFill>
                  <a:schemeClr val="tx1"/>
                </a:solidFill>
                <a:latin typeface="Times New Roman" panose="02020603050405020304" pitchFamily="18" charset="0"/>
                <a:cs typeface="Times New Roman" panose="02020603050405020304" pitchFamily="18" charset="0"/>
              </a:rPr>
              <a:t>Nếu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con </a:t>
            </a:r>
            <a:r>
              <a:rPr lang="en-US" sz="3200" dirty="0" err="1">
                <a:solidFill>
                  <a:schemeClr val="tx1"/>
                </a:solidFill>
                <a:latin typeface="Times New Roman" panose="02020603050405020304" pitchFamily="18" charset="0"/>
                <a:cs typeface="Times New Roman" panose="02020603050405020304" pitchFamily="18" charset="0"/>
              </a:rPr>
              <a:t>ong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khi</a:t>
            </a:r>
            <a:r>
              <a:rPr lang="en-US" sz="3200" dirty="0">
                <a:solidFill>
                  <a:schemeClr val="tx1"/>
                </a:solidFill>
                <a:latin typeface="Times New Roman" panose="02020603050405020304" pitchFamily="18" charset="0"/>
                <a:cs typeface="Times New Roman" panose="02020603050405020304" pitchFamily="18" charset="0"/>
              </a:rPr>
              <a:t> bay </a:t>
            </a:r>
            <a:r>
              <a:rPr lang="en-US" sz="3200" dirty="0" err="1">
                <a:solidFill>
                  <a:schemeClr val="tx1"/>
                </a:solidFill>
                <a:latin typeface="Times New Roman" panose="02020603050405020304" pitchFamily="18" charset="0"/>
                <a:cs typeface="Times New Roman" panose="02020603050405020304" pitchFamily="18" charset="0"/>
              </a:rPr>
              <a:t>đập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xuống</a:t>
            </a:r>
            <a:r>
              <a:rPr lang="en-US" sz="3200" dirty="0">
                <a:solidFill>
                  <a:schemeClr val="tx1"/>
                </a:solidFill>
                <a:latin typeface="Times New Roman" panose="02020603050405020304" pitchFamily="18" charset="0"/>
                <a:cs typeface="Times New Roman" panose="02020603050405020304" pitchFamily="18" charset="0"/>
              </a:rPr>
              <a:t> 3 300 </a:t>
            </a:r>
            <a:r>
              <a:rPr lang="en-US" sz="3200" dirty="0" err="1">
                <a:solidFill>
                  <a:schemeClr val="tx1"/>
                </a:solidFill>
                <a:latin typeface="Times New Roman" panose="02020603050405020304" pitchFamily="18" charset="0"/>
                <a:cs typeface="Times New Roman" panose="02020603050405020304" pitchFamily="18" charset="0"/>
              </a:rPr>
              <a:t>lần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cs typeface="Times New Roman" panose="02020603050405020304" pitchFamily="18" charset="0"/>
              </a:rPr>
              <a:t> 10s </a:t>
            </a:r>
            <a:r>
              <a:rPr lang="en-US" sz="3200" dirty="0" err="1">
                <a:solidFill>
                  <a:schemeClr val="tx1"/>
                </a:solidFill>
                <a:latin typeface="Times New Roman" panose="02020603050405020304" pitchFamily="18" charset="0"/>
                <a:cs typeface="Times New Roman" panose="02020603050405020304" pitchFamily="18" charset="0"/>
              </a:rPr>
              <a:t>thì</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số</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dao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bao </a:t>
            </a:r>
            <a:r>
              <a:rPr lang="en-US" sz="3200" dirty="0" err="1">
                <a:solidFill>
                  <a:schemeClr val="tx1"/>
                </a:solidFill>
                <a:latin typeface="Times New Roman" panose="02020603050405020304" pitchFamily="18" charset="0"/>
                <a:cs typeface="Times New Roman" panose="02020603050405020304" pitchFamily="18" charset="0"/>
              </a:rPr>
              <a:t>nhiêu</a:t>
            </a:r>
            <a:r>
              <a:rPr lang="en-US" sz="3200" dirty="0">
                <a:solidFill>
                  <a:schemeClr val="tx1"/>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0" y="457200"/>
            <a:ext cx="1958870" cy="646331"/>
          </a:xfrm>
          <a:prstGeom prst="rect">
            <a:avLst/>
          </a:prstGeom>
        </p:spPr>
        <p:txBody>
          <a:bodyPr wrap="none">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1. </a:t>
            </a:r>
            <a:r>
              <a:rPr lang="en-US" sz="3600" b="1" dirty="0" err="1" smtClean="0">
                <a:solidFill>
                  <a:srgbClr val="C00000"/>
                </a:solidFill>
                <a:latin typeface="Times New Roman" panose="02020603050405020304" pitchFamily="18" charset="0"/>
                <a:cs typeface="Times New Roman" panose="02020603050405020304" pitchFamily="18" charset="0"/>
              </a:rPr>
              <a:t>Tần</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số</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0" fill="hold"/>
                                        <p:tgtEl>
                                          <p:spTgt spid="4"/>
                                        </p:tgtEl>
                                        <p:attrNameLst>
                                          <p:attrName>ppt_x</p:attrName>
                                        </p:attrNameLst>
                                      </p:cBhvr>
                                      <p:tavLst>
                                        <p:tav tm="0">
                                          <p:val>
                                            <p:strVal val="#ppt_x"/>
                                          </p:val>
                                        </p:tav>
                                        <p:tav tm="100000">
                                          <p:val>
                                            <p:strVal val="#ppt_x"/>
                                          </p:val>
                                        </p:tav>
                                      </p:tavLst>
                                    </p:anim>
                                    <p:anim calcmode="lin" valueType="num">
                                      <p:cBhvr additive="base">
                                        <p:cTn id="19"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1"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lide(fromBottom)">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p:bldP spid="5" grpId="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Slide đẹp (3)"/>
          <p:cNvPicPr>
            <a:picLocks noChangeAspect="1" noChangeArrowheads="1"/>
          </p:cNvPicPr>
          <p:nvPr/>
        </p:nvPicPr>
        <p:blipFill>
          <a:blip r:embed="rId2"/>
          <a:srcRect/>
          <a:stretch>
            <a:fillRect/>
          </a:stretch>
        </p:blipFill>
        <p:spPr bwMode="auto">
          <a:xfrm>
            <a:off x="0" y="0"/>
            <a:ext cx="9211734" cy="6858000"/>
          </a:xfrm>
          <a:prstGeom prst="rect">
            <a:avLst/>
          </a:prstGeom>
          <a:noFill/>
        </p:spPr>
      </p:pic>
      <p:pic>
        <p:nvPicPr>
          <p:cNvPr id="3" name="Picture 2">
            <a:extLst>
              <a:ext uri="{FF2B5EF4-FFF2-40B4-BE49-F238E27FC236}">
                <a16:creationId xmlns:a16="http://schemas.microsoft.com/office/drawing/2014/main" id="{FB4ABBFD-72CA-4BC0-A7AD-EFA4CA242DFD}"/>
              </a:ext>
            </a:extLst>
          </p:cNvPr>
          <p:cNvPicPr>
            <a:picLocks noChangeAspect="1"/>
          </p:cNvPicPr>
          <p:nvPr/>
        </p:nvPicPr>
        <p:blipFill>
          <a:blip r:embed="rId3"/>
          <a:stretch>
            <a:fillRect/>
          </a:stretch>
        </p:blipFill>
        <p:spPr>
          <a:xfrm>
            <a:off x="1" y="1"/>
            <a:ext cx="4724400" cy="2927310"/>
          </a:xfrm>
          <a:prstGeom prst="rect">
            <a:avLst/>
          </a:prstGeom>
        </p:spPr>
      </p:pic>
      <p:sp>
        <p:nvSpPr>
          <p:cNvPr id="4" name="TextBox 3">
            <a:extLst>
              <a:ext uri="{FF2B5EF4-FFF2-40B4-BE49-F238E27FC236}">
                <a16:creationId xmlns:a16="http://schemas.microsoft.com/office/drawing/2014/main" id="{01AD53FC-7C65-4DD4-AB2F-B5351B8F2571}"/>
              </a:ext>
            </a:extLst>
          </p:cNvPr>
          <p:cNvSpPr txBox="1"/>
          <p:nvPr/>
        </p:nvSpPr>
        <p:spPr>
          <a:xfrm>
            <a:off x="4648200" y="1066800"/>
            <a:ext cx="4724400" cy="685124"/>
          </a:xfrm>
          <a:prstGeom prst="rect">
            <a:avLst/>
          </a:prstGeom>
          <a:noFill/>
        </p:spPr>
        <p:txBody>
          <a:bodyPr wrap="square" rtlCol="0">
            <a:spAutoFit/>
          </a:bodyPr>
          <a:lstStyle/>
          <a:p>
            <a:pPr marL="0" marR="0">
              <a:lnSpc>
                <a:spcPct val="107000"/>
              </a:lnSpc>
              <a:spcBef>
                <a:spcPts val="0"/>
              </a:spcBef>
              <a:spcAft>
                <a:spcPts val="800"/>
              </a:spcAft>
            </a:pPr>
            <a:r>
              <a:rPr lang="en-US" sz="3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Đàn</a:t>
            </a: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ghita</a:t>
            </a: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tần</a:t>
            </a:r>
            <a:r>
              <a:rPr lang="en-US" sz="3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số:880Hz</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3980CC-C013-47F3-A1D3-6415317B55D1}"/>
              </a:ext>
            </a:extLst>
          </p:cNvPr>
          <p:cNvPicPr>
            <a:picLocks noChangeAspect="1"/>
          </p:cNvPicPr>
          <p:nvPr/>
        </p:nvPicPr>
        <p:blipFill>
          <a:blip r:embed="rId4"/>
          <a:stretch>
            <a:fillRect/>
          </a:stretch>
        </p:blipFill>
        <p:spPr>
          <a:xfrm>
            <a:off x="5204886" y="2286000"/>
            <a:ext cx="3939114" cy="2621301"/>
          </a:xfrm>
          <a:prstGeom prst="rect">
            <a:avLst/>
          </a:prstGeom>
        </p:spPr>
      </p:pic>
      <p:sp>
        <p:nvSpPr>
          <p:cNvPr id="6" name="TextBox 5">
            <a:extLst>
              <a:ext uri="{FF2B5EF4-FFF2-40B4-BE49-F238E27FC236}">
                <a16:creationId xmlns:a16="http://schemas.microsoft.com/office/drawing/2014/main" id="{BD8B56A4-B2CD-4CE5-A5D9-96084B6A9D37}"/>
              </a:ext>
            </a:extLst>
          </p:cNvPr>
          <p:cNvSpPr txBox="1"/>
          <p:nvPr/>
        </p:nvSpPr>
        <p:spPr>
          <a:xfrm>
            <a:off x="0" y="3048000"/>
            <a:ext cx="5486400" cy="1200329"/>
          </a:xfrm>
          <a:prstGeom prst="rect">
            <a:avLst/>
          </a:prstGeom>
          <a:noFill/>
        </p:spPr>
        <p:txBody>
          <a:bodyPr wrap="square">
            <a:spAutoFit/>
          </a:bodyPr>
          <a:lstStyle/>
          <a:p>
            <a:r>
              <a:rPr lang="en-US" sz="3600" dirty="0" err="1">
                <a:solidFill>
                  <a:schemeClr val="bg1"/>
                </a:solidFill>
                <a:effectLst/>
                <a:latin typeface="Times New Roman" panose="02020603050405020304" pitchFamily="18" charset="0"/>
                <a:ea typeface="Calibri" panose="020F0502020204030204" pitchFamily="34" charset="0"/>
              </a:rPr>
              <a:t>Trống</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thực</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hiện</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được</a:t>
            </a:r>
            <a:r>
              <a:rPr lang="en-US" sz="3600" dirty="0">
                <a:solidFill>
                  <a:schemeClr val="bg1"/>
                </a:solidFill>
                <a:effectLst/>
                <a:latin typeface="Times New Roman" panose="02020603050405020304" pitchFamily="18" charset="0"/>
                <a:ea typeface="Calibri" panose="020F0502020204030204" pitchFamily="34" charset="0"/>
              </a:rPr>
              <a:t>: 6000 </a:t>
            </a:r>
            <a:r>
              <a:rPr lang="en-US" sz="3600" dirty="0" err="1">
                <a:solidFill>
                  <a:schemeClr val="bg1"/>
                </a:solidFill>
                <a:effectLst/>
                <a:latin typeface="Times New Roman" panose="02020603050405020304" pitchFamily="18" charset="0"/>
                <a:ea typeface="Calibri" panose="020F0502020204030204" pitchFamily="34" charset="0"/>
              </a:rPr>
              <a:t>dao</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động</a:t>
            </a:r>
            <a:r>
              <a:rPr lang="en-US" sz="3600" dirty="0">
                <a:solidFill>
                  <a:schemeClr val="bg1"/>
                </a:solidFill>
                <a:effectLst/>
                <a:latin typeface="Times New Roman" panose="02020603050405020304" pitchFamily="18" charset="0"/>
                <a:ea typeface="Calibri" panose="020F0502020204030204" pitchFamily="34" charset="0"/>
              </a:rPr>
              <a:t> </a:t>
            </a:r>
            <a:r>
              <a:rPr lang="en-US" sz="3600" dirty="0" err="1">
                <a:solidFill>
                  <a:schemeClr val="bg1"/>
                </a:solidFill>
                <a:effectLst/>
                <a:latin typeface="Times New Roman" panose="02020603050405020304" pitchFamily="18" charset="0"/>
                <a:ea typeface="Calibri" panose="020F0502020204030204" pitchFamily="34" charset="0"/>
              </a:rPr>
              <a:t>trong</a:t>
            </a:r>
            <a:r>
              <a:rPr lang="en-US" sz="3600" dirty="0">
                <a:solidFill>
                  <a:schemeClr val="bg1"/>
                </a:solidFill>
                <a:effectLst/>
                <a:latin typeface="Times New Roman" panose="02020603050405020304" pitchFamily="18" charset="0"/>
                <a:ea typeface="Calibri" panose="020F0502020204030204" pitchFamily="34" charset="0"/>
              </a:rPr>
              <a:t> 1 </a:t>
            </a:r>
            <a:r>
              <a:rPr lang="en-US" sz="3600" dirty="0" err="1">
                <a:solidFill>
                  <a:schemeClr val="bg1"/>
                </a:solidFill>
                <a:effectLst/>
                <a:latin typeface="Times New Roman" panose="02020603050405020304" pitchFamily="18" charset="0"/>
                <a:ea typeface="Calibri" panose="020F0502020204030204" pitchFamily="34" charset="0"/>
              </a:rPr>
              <a:t>phút</a:t>
            </a:r>
            <a:r>
              <a:rPr lang="en-US" sz="2400" dirty="0">
                <a:effectLst/>
                <a:latin typeface="Times New Roman" panose="02020603050405020304" pitchFamily="18" charset="0"/>
                <a:ea typeface="Calibri" panose="020F0502020204030204" pitchFamily="34" charset="0"/>
              </a:rPr>
              <a:t>. </a:t>
            </a:r>
            <a:endParaRPr lang="en-US" sz="3600" dirty="0"/>
          </a:p>
        </p:txBody>
      </p:sp>
      <p:pic>
        <p:nvPicPr>
          <p:cNvPr id="7" name="Picture 6">
            <a:extLst>
              <a:ext uri="{FF2B5EF4-FFF2-40B4-BE49-F238E27FC236}">
                <a16:creationId xmlns:a16="http://schemas.microsoft.com/office/drawing/2014/main" id="{7E619CD3-695F-4AAC-9A6E-679E9C32FCDB}"/>
              </a:ext>
            </a:extLst>
          </p:cNvPr>
          <p:cNvPicPr>
            <a:picLocks noChangeAspect="1"/>
          </p:cNvPicPr>
          <p:nvPr/>
        </p:nvPicPr>
        <p:blipFill>
          <a:blip r:embed="rId5"/>
          <a:stretch>
            <a:fillRect/>
          </a:stretch>
        </p:blipFill>
        <p:spPr>
          <a:xfrm>
            <a:off x="0" y="4267201"/>
            <a:ext cx="4648200" cy="2590800"/>
          </a:xfrm>
          <a:prstGeom prst="rect">
            <a:avLst/>
          </a:prstGeom>
        </p:spPr>
      </p:pic>
      <p:sp>
        <p:nvSpPr>
          <p:cNvPr id="8" name="TextBox 7">
            <a:extLst>
              <a:ext uri="{FF2B5EF4-FFF2-40B4-BE49-F238E27FC236}">
                <a16:creationId xmlns:a16="http://schemas.microsoft.com/office/drawing/2014/main" id="{B5356A0F-35FA-43E4-AA5A-48A3DF2E16CE}"/>
              </a:ext>
            </a:extLst>
          </p:cNvPr>
          <p:cNvSpPr txBox="1"/>
          <p:nvPr/>
        </p:nvSpPr>
        <p:spPr>
          <a:xfrm>
            <a:off x="4495800" y="5029200"/>
            <a:ext cx="4648200" cy="1277914"/>
          </a:xfrm>
          <a:prstGeom prst="rect">
            <a:avLst/>
          </a:prstGeom>
          <a:noFill/>
        </p:spPr>
        <p:txBody>
          <a:bodyPr wrap="square">
            <a:spAutoFit/>
          </a:bodyPr>
          <a:lstStyle/>
          <a:p>
            <a:pPr marL="0" marR="0" algn="ctr">
              <a:lnSpc>
                <a:spcPct val="107000"/>
              </a:lnSpc>
              <a:spcBef>
                <a:spcPts val="0"/>
              </a:spcBef>
              <a:spcAft>
                <a:spcPts val="800"/>
              </a:spcAft>
            </a:pP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Tần</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số</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dao</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động</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của</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cánh</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3600" b="1" dirty="0" err="1">
                <a:solidFill>
                  <a:srgbClr val="FFFF00"/>
                </a:solidFill>
                <a:effectLst/>
                <a:latin typeface="Times New Roman" panose="02020603050405020304" pitchFamily="18" charset="0"/>
                <a:ea typeface="Calibri" panose="020F0502020204030204" pitchFamily="34" charset="0"/>
                <a:cs typeface="Arial" panose="020B0604020202020204" pitchFamily="34" charset="0"/>
              </a:rPr>
              <a:t>ong</a:t>
            </a:r>
            <a:r>
              <a:rPr lang="en-US" sz="3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330Hz</a:t>
            </a:r>
            <a:endParaRPr lang="en-US" sz="36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rọn Bộ 11 Chủ Đề Hình Nền Powerpoint 2010 Đẹp, 100+ Hình Nền Slide Đẹp  2021 - luxury-inside.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38" name="Rectangle 2"/>
          <p:cNvSpPr>
            <a:spLocks noChangeArrowheads="1"/>
          </p:cNvSpPr>
          <p:nvPr/>
        </p:nvSpPr>
        <p:spPr bwMode="auto">
          <a:xfrm>
            <a:off x="0" y="304800"/>
            <a:ext cx="418383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Tần</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dao</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86200" y="0"/>
            <a:ext cx="4572000" cy="1371600"/>
          </a:xfrm>
          <a:prstGeom prst="rect">
            <a:avLst/>
          </a:prstGeom>
          <a:noFill/>
        </p:spPr>
      </p:pic>
      <p:sp>
        <p:nvSpPr>
          <p:cNvPr id="14339" name="Rectangle 3"/>
          <p:cNvSpPr>
            <a:spLocks noChangeArrowheads="1"/>
          </p:cNvSpPr>
          <p:nvPr/>
        </p:nvSpPr>
        <p:spPr bwMode="auto">
          <a:xfrm>
            <a:off x="1" y="12954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Lưu</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ý: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thời</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gian</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dao</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bằng</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giây</a:t>
            </a: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t>
            </a:r>
            <a:r>
              <a:rPr kumimoji="0" lang="vi-VN"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vi-VN"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a:extLst>
              <a:ext uri="{FF2B5EF4-FFF2-40B4-BE49-F238E27FC236}">
                <a16:creationId xmlns:a16="http://schemas.microsoft.com/office/drawing/2014/main" id="{3E9EC5C5-DD50-41C7-BF0D-83B56155DA25}"/>
              </a:ext>
            </a:extLst>
          </p:cNvPr>
          <p:cNvSpPr txBox="1"/>
          <p:nvPr/>
        </p:nvSpPr>
        <p:spPr>
          <a:xfrm>
            <a:off x="0" y="2133600"/>
            <a:ext cx="3500582" cy="2308324"/>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Tần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tai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20Hz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20 000Hz</a:t>
            </a:r>
          </a:p>
        </p:txBody>
      </p:sp>
      <p:pic>
        <p:nvPicPr>
          <p:cNvPr id="7" name="Picture 6">
            <a:extLst>
              <a:ext uri="{FF2B5EF4-FFF2-40B4-BE49-F238E27FC236}">
                <a16:creationId xmlns:a16="http://schemas.microsoft.com/office/drawing/2014/main" id="{75FFD02D-6FEE-4B06-B561-80ECB11BA2C7}"/>
              </a:ext>
            </a:extLst>
          </p:cNvPr>
          <p:cNvPicPr>
            <a:picLocks noChangeAspect="1"/>
          </p:cNvPicPr>
          <p:nvPr/>
        </p:nvPicPr>
        <p:blipFill>
          <a:blip r:embed="rId4"/>
          <a:stretch>
            <a:fillRect/>
          </a:stretch>
        </p:blipFill>
        <p:spPr>
          <a:xfrm>
            <a:off x="3276601" y="1905000"/>
            <a:ext cx="5867400" cy="3124200"/>
          </a:xfrm>
          <a:prstGeom prst="rect">
            <a:avLst/>
          </a:prstGeom>
        </p:spPr>
      </p:pic>
      <p:sp>
        <p:nvSpPr>
          <p:cNvPr id="8" name="TextBox 7">
            <a:extLst>
              <a:ext uri="{FF2B5EF4-FFF2-40B4-BE49-F238E27FC236}">
                <a16:creationId xmlns:a16="http://schemas.microsoft.com/office/drawing/2014/main" id="{0314A826-3E02-4B54-9CC6-20E215EC035B}"/>
              </a:ext>
            </a:extLst>
          </p:cNvPr>
          <p:cNvSpPr txBox="1"/>
          <p:nvPr/>
        </p:nvSpPr>
        <p:spPr>
          <a:xfrm>
            <a:off x="0" y="5103674"/>
            <a:ext cx="9144000" cy="1754326"/>
          </a:xfrm>
          <a:prstGeom prst="rect">
            <a:avLst/>
          </a:prstGeom>
          <a:noFill/>
        </p:spPr>
        <p:txBody>
          <a:bodyPr wrap="square">
            <a:spAutoFit/>
          </a:bodyPr>
          <a:lstStyle/>
          <a:p>
            <a:pPr algn="ctr"/>
            <a:r>
              <a:rPr lang="vi-VN" sz="3600" b="0" i="0" dirty="0">
                <a:solidFill>
                  <a:srgbClr val="FF0000"/>
                </a:solidFill>
                <a:effectLst/>
                <a:latin typeface="+mj-lt"/>
              </a:rPr>
              <a:t>dB hay đề - xi - ben là đơn vị được sử dụng để đo cường độ âm thanh, hiển thị độ mạnh hay yếu của âm thanh được phát </a:t>
            </a:r>
            <a:r>
              <a:rPr lang="vi-VN" sz="2800" b="0" i="0" dirty="0">
                <a:solidFill>
                  <a:srgbClr val="FF0000"/>
                </a:solidFill>
                <a:effectLst/>
                <a:latin typeface="+mj-lt"/>
              </a:rPr>
              <a:t>ra</a:t>
            </a:r>
            <a:r>
              <a:rPr lang="vi-VN" sz="2800" b="0" i="0" dirty="0">
                <a:solidFill>
                  <a:srgbClr val="333333"/>
                </a:solidFill>
                <a:effectLst/>
                <a:latin typeface="+mj-lt"/>
              </a:rPr>
              <a:t>.</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4337"/>
                                        </p:tgtEl>
                                        <p:attrNameLst>
                                          <p:attrName>style.visibility</p:attrName>
                                        </p:attrNameLst>
                                      </p:cBhvr>
                                      <p:to>
                                        <p:strVal val="visible"/>
                                      </p:to>
                                    </p:set>
                                    <p:anim calcmode="lin" valueType="num">
                                      <p:cBhvr additive="base">
                                        <p:cTn id="12" dur="5000" fill="hold"/>
                                        <p:tgtEl>
                                          <p:spTgt spid="14337"/>
                                        </p:tgtEl>
                                        <p:attrNameLst>
                                          <p:attrName>ppt_x</p:attrName>
                                        </p:attrNameLst>
                                      </p:cBhvr>
                                      <p:tavLst>
                                        <p:tav tm="0">
                                          <p:val>
                                            <p:strVal val="#ppt_x"/>
                                          </p:val>
                                        </p:tav>
                                        <p:tav tm="100000">
                                          <p:val>
                                            <p:strVal val="#ppt_x"/>
                                          </p:val>
                                        </p:tav>
                                      </p:tavLst>
                                    </p:anim>
                                    <p:anim calcmode="lin" valueType="num">
                                      <p:cBhvr additive="base">
                                        <p:cTn id="13" dur="5000" fill="hold"/>
                                        <p:tgtEl>
                                          <p:spTgt spid="1433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slide(fromBottom)">
                                      <p:cBhvr>
                                        <p:cTn id="18" dur="500"/>
                                        <p:tgtEl>
                                          <p:spTgt spid="1433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1850</Words>
  <Application>Microsoft Office PowerPoint</Application>
  <PresentationFormat>On-screen Show (4:3)</PresentationFormat>
  <Paragraphs>156</Paragraphs>
  <Slides>37</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.VnTimeH</vt:lpstr>
      <vt:lpstr>Arial</vt:lpstr>
      <vt:lpstr>Calibri</vt:lpstr>
      <vt:lpstr>Tahoma</vt:lpstr>
      <vt:lpstr>Times New Roman</vt:lpstr>
      <vt:lpstr>VNI-Swiss-Condense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Độ cao của 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77</cp:revision>
  <dcterms:created xsi:type="dcterms:W3CDTF">2022-03-14T12:51:41Z</dcterms:created>
  <dcterms:modified xsi:type="dcterms:W3CDTF">2025-05-17T15:56:26Z</dcterms:modified>
</cp:coreProperties>
</file>