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Lst>
  <p:notesMasterIdLst>
    <p:notesMasterId r:id="rId41"/>
  </p:notesMasterIdLst>
  <p:sldIdLst>
    <p:sldId id="257" r:id="rId10"/>
    <p:sldId id="308" r:id="rId11"/>
    <p:sldId id="399" r:id="rId12"/>
    <p:sldId id="400" r:id="rId13"/>
    <p:sldId id="339" r:id="rId14"/>
    <p:sldId id="329" r:id="rId15"/>
    <p:sldId id="401" r:id="rId16"/>
    <p:sldId id="502" r:id="rId17"/>
    <p:sldId id="503" r:id="rId18"/>
    <p:sldId id="600" r:id="rId19"/>
    <p:sldId id="504" r:id="rId20"/>
    <p:sldId id="505" r:id="rId21"/>
    <p:sldId id="588" r:id="rId22"/>
    <p:sldId id="601" r:id="rId23"/>
    <p:sldId id="602" r:id="rId24"/>
    <p:sldId id="589" r:id="rId25"/>
    <p:sldId id="262" r:id="rId26"/>
    <p:sldId id="605" r:id="rId27"/>
    <p:sldId id="606" r:id="rId28"/>
    <p:sldId id="604" r:id="rId29"/>
    <p:sldId id="326" r:id="rId30"/>
    <p:sldId id="591" r:id="rId31"/>
    <p:sldId id="607" r:id="rId32"/>
    <p:sldId id="608" r:id="rId33"/>
    <p:sldId id="609" r:id="rId34"/>
    <p:sldId id="610" r:id="rId35"/>
    <p:sldId id="613" r:id="rId36"/>
    <p:sldId id="612" r:id="rId37"/>
    <p:sldId id="330" r:id="rId38"/>
    <p:sldId id="599" r:id="rId39"/>
    <p:sldId id="3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8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17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2025/5/17</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2025/5/17</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5/17/2025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5/17/2025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5/17/2025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5/17/2025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5/17/2025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5/17/2025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2025/5/17</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5/17/2025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2025/5/17</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17-05-2025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5/17/2025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5/17/2025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78.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hq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7</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62E69B29-3759-40FC-AA37-67C0295D1028}"/>
              </a:ext>
            </a:extLst>
          </p:cNvPr>
          <p:cNvSpPr txBox="1"/>
          <p:nvPr/>
        </p:nvSpPr>
        <p:spPr>
          <a:xfrm rot="21401794">
            <a:off x="1104221" y="1208303"/>
            <a:ext cx="5927205" cy="1231106"/>
          </a:xfrm>
          <a:prstGeom prst="rect">
            <a:avLst/>
          </a:prstGeom>
          <a:noFill/>
        </p:spPr>
        <p:txBody>
          <a:bodyPr wrap="square" rtlCol="0">
            <a:spAutoFit/>
          </a:bodyPr>
          <a:lstStyle/>
          <a:p>
            <a:pPr algn="ctr"/>
            <a:r>
              <a:rPr lang="nl-NL" sz="28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2800" b="1" dirty="0">
                <a:solidFill>
                  <a:srgbClr val="7030A0"/>
                </a:solidFill>
                <a:latin typeface="Times New Roman" panose="02020603050405020304" pitchFamily="18" charset="0"/>
                <a:cs typeface="Times New Roman" panose="02020603050405020304" pitchFamily="18" charset="0"/>
              </a:rPr>
              <a:t>TÂM LÍ CĂNG THẲNG</a:t>
            </a:r>
            <a:endParaRPr lang="en-US" sz="2800"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0029" y="1483193"/>
            <a:ext cx="5194657" cy="4832092"/>
          </a:xfrm>
          <a:prstGeom prst="rect">
            <a:avLst/>
          </a:prstGeom>
        </p:spPr>
        <p:txBody>
          <a:bodyPr wrap="square">
            <a:spAutoFit/>
          </a:bodyPr>
          <a:lstStyle/>
          <a:p>
            <a:pPr algn="just">
              <a:spcAft>
                <a:spcPts val="0"/>
              </a:spcAft>
            </a:pPr>
            <a:r>
              <a:rPr lang="vi-VN" sz="2800" b="1" dirty="0">
                <a:solidFill>
                  <a:srgbClr val="002060"/>
                </a:solidFill>
                <a:latin typeface="Open Sans"/>
              </a:rPr>
              <a:t>- Biểu hiện khi căng thẳng:</a:t>
            </a:r>
          </a:p>
          <a:p>
            <a:pPr algn="just">
              <a:spcAft>
                <a:spcPts val="0"/>
              </a:spcAft>
            </a:pPr>
            <a:r>
              <a:rPr lang="vi-VN" sz="2800" b="1" dirty="0">
                <a:solidFill>
                  <a:srgbClr val="002060"/>
                </a:solidFill>
                <a:latin typeface="Open Sans"/>
              </a:rPr>
              <a:t>+ Cơ thể mệt mỏi;</a:t>
            </a:r>
          </a:p>
          <a:p>
            <a:pPr algn="just">
              <a:spcAft>
                <a:spcPts val="0"/>
              </a:spcAft>
            </a:pPr>
            <a:r>
              <a:rPr lang="vi-VN" sz="2800" b="1" dirty="0">
                <a:solidFill>
                  <a:srgbClr val="002060"/>
                </a:solidFill>
                <a:latin typeface="Open Sans"/>
              </a:rPr>
              <a:t>+ Luôn cảm thấy chán nản, thiếu tập trung;</a:t>
            </a:r>
          </a:p>
          <a:p>
            <a:pPr algn="just">
              <a:spcAft>
                <a:spcPts val="0"/>
              </a:spcAft>
            </a:pPr>
            <a:r>
              <a:rPr lang="vi-VN" sz="2800" b="1" dirty="0">
                <a:solidFill>
                  <a:srgbClr val="002060"/>
                </a:solidFill>
                <a:latin typeface="Open Sans"/>
              </a:rPr>
              <a:t>+ Hay lo lắng, buồn bực;</a:t>
            </a:r>
          </a:p>
          <a:p>
            <a:pPr algn="just">
              <a:spcAft>
                <a:spcPts val="0"/>
              </a:spcAft>
            </a:pPr>
            <a:r>
              <a:rPr lang="vi-VN" sz="2800" b="1" dirty="0">
                <a:solidFill>
                  <a:srgbClr val="002060"/>
                </a:solidFill>
                <a:latin typeface="Open Sans"/>
              </a:rPr>
              <a:t>+ Dễ cáu gắt, tức giận;</a:t>
            </a:r>
          </a:p>
          <a:p>
            <a:pPr algn="just">
              <a:spcAft>
                <a:spcPts val="0"/>
              </a:spcAft>
            </a:pPr>
            <a:r>
              <a:rPr lang="vi-VN" sz="2800" b="1" dirty="0">
                <a:solidFill>
                  <a:srgbClr val="002060"/>
                </a:solidFill>
                <a:latin typeface="Open Sans"/>
              </a:rPr>
              <a:t>+ Không muốn tiếp xúc với mọi người, thích ở một mình;...</a:t>
            </a:r>
          </a:p>
          <a:p>
            <a:br>
              <a:rPr lang="vi-VN" sz="2800" b="1" dirty="0">
                <a:solidFill>
                  <a:srgbClr val="002060"/>
                </a:solidFill>
              </a:rPr>
            </a:br>
            <a:endParaRPr lang="en-US" sz="2800" b="1" dirty="0">
              <a:solidFill>
                <a:srgbClr val="002060"/>
              </a:solidFill>
            </a:endParaRPr>
          </a:p>
        </p:txBody>
      </p:sp>
      <p:sp>
        <p:nvSpPr>
          <p:cNvPr id="3" name="TextBox 2">
            <a:extLst>
              <a:ext uri="{FF2B5EF4-FFF2-40B4-BE49-F238E27FC236}">
                <a16:creationId xmlns:a16="http://schemas.microsoft.com/office/drawing/2014/main" id="{ABB1C43D-A721-4E8B-B51E-8E0631056E11}"/>
              </a:ext>
            </a:extLst>
          </p:cNvPr>
          <p:cNvSpPr txBox="1"/>
          <p:nvPr/>
        </p:nvSpPr>
        <p:spPr>
          <a:xfrm>
            <a:off x="836020" y="2553094"/>
            <a:ext cx="4644406" cy="3539430"/>
          </a:xfrm>
          <a:prstGeom prst="rect">
            <a:avLst/>
          </a:prstGeom>
          <a:noFill/>
        </p:spPr>
        <p:txBody>
          <a:bodyPr wrap="square" rtlCol="0">
            <a:spAutoFit/>
          </a:bodyPr>
          <a:lstStyle/>
          <a:p>
            <a:pPr algn="just"/>
            <a:r>
              <a:rPr lang="vi-VN" sz="2800" b="1" dirty="0"/>
              <a:t>- Tình huống gây căng thẳng là những tình huống tác động và gây ra các ảnh hưởng tiêu cực về thể chất và tinh thần của con người.</a:t>
            </a:r>
          </a:p>
          <a:p>
            <a:pPr algn="just"/>
            <a:br>
              <a:rPr lang="vi-VN" sz="2800" b="1" dirty="0"/>
            </a:br>
            <a:endParaRPr lang="en-US" sz="2800" b="1" dirty="0">
              <a:solidFill>
                <a:srgbClr val="00B0F0"/>
              </a:solidFill>
            </a:endParaRPr>
          </a:p>
        </p:txBody>
      </p:sp>
      <p:sp>
        <p:nvSpPr>
          <p:cNvPr id="4" name="TextBox 3">
            <a:extLst>
              <a:ext uri="{FF2B5EF4-FFF2-40B4-BE49-F238E27FC236}">
                <a16:creationId xmlns:a16="http://schemas.microsoft.com/office/drawing/2014/main" id="{544BC29B-8617-420C-AB2F-6CBE35F7D4C2}"/>
              </a:ext>
            </a:extLst>
          </p:cNvPr>
          <p:cNvSpPr txBox="1"/>
          <p:nvPr/>
        </p:nvSpPr>
        <p:spPr>
          <a:xfrm>
            <a:off x="880563" y="779579"/>
            <a:ext cx="4249973" cy="1815882"/>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1. </a:t>
            </a:r>
            <a:r>
              <a:rPr lang="en-US" sz="2800" b="1" dirty="0" err="1">
                <a:solidFill>
                  <a:srgbClr val="FF0000"/>
                </a:solidFill>
                <a:latin typeface="Arial" panose="020B0604020202020204" pitchFamily="34" charset="0"/>
                <a:cs typeface="Arial" panose="020B0604020202020204" pitchFamily="34" charset="0"/>
              </a:rPr>
              <a:t>Tình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huống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gây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căng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thẳng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biểu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hiện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của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cơ</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thể</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khi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bị</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căng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thẳng</a:t>
            </a:r>
            <a:r>
              <a:rPr lang="en-US" sz="2800" b="1" dirty="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006537"/>
              <a:ext cx="2667000" cy="2308324"/>
            </a:xfrm>
            <a:prstGeom prst="rect">
              <a:avLst/>
            </a:prstGeom>
            <a:noFill/>
            <a:ln>
              <a:noFill/>
            </a:ln>
            <a:effectLst/>
          </p:spPr>
          <p:txBody>
            <a:bodyPr anchor="ctr">
              <a:spAutoFit/>
            </a:bodyPr>
            <a:lstStyle/>
            <a:p>
              <a:pPr lvl="0" algn="ctr">
                <a:defRPr/>
              </a:pPr>
              <a:r>
                <a:rPr lang="en-US" sz="3600" b="1" dirty="0">
                  <a:solidFill>
                    <a:srgbClr val="00B0F0"/>
                  </a:solidFill>
                  <a:latin typeface="Times New Roman" panose="02020603050405020304" pitchFamily="18" charset="0"/>
                  <a:cs typeface="Times New Roman" panose="02020603050405020304" pitchFamily="18" charset="0"/>
                </a:rPr>
                <a:t>2. </a:t>
              </a:r>
              <a:r>
                <a:rPr lang="en-US" sz="3600" b="1" dirty="0" err="1">
                  <a:solidFill>
                    <a:srgbClr val="00B0F0"/>
                  </a:solidFill>
                  <a:latin typeface="Times New Roman" panose="02020603050405020304" pitchFamily="18" charset="0"/>
                  <a:cs typeface="Times New Roman" panose="02020603050405020304" pitchFamily="18" charset="0"/>
                </a:rPr>
                <a:t>Nguyên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nhân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và</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ảnh</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hưởng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của</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căng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3600" b="1" dirty="0">
                <a:solidFill>
                  <a:srgbClr val="7030A0"/>
                </a:solidFill>
                <a:latin typeface="Times New Roman" panose="02020603050405020304" pitchFamily="18" charset="0"/>
                <a:cs typeface="Times New Roman" panose="02020603050405020304" pitchFamily="18" charset="0"/>
              </a:rPr>
              <a:t>TÂM LÍ CĂNG THẲNG</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061C72-7D47-4098-8A9B-972C8598614F}"/>
              </a:ext>
            </a:extLst>
          </p:cNvPr>
          <p:cNvSpPr txBox="1"/>
          <p:nvPr/>
        </p:nvSpPr>
        <p:spPr>
          <a:xfrm>
            <a:off x="320040" y="321028"/>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7: ỨNG PHÓ VỚI TÂM LÍ CĂNG THẲNG</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9" name="Picture 8">
            <a:extLst>
              <a:ext uri="{FF2B5EF4-FFF2-40B4-BE49-F238E27FC236}">
                <a16:creationId xmlns:a16="http://schemas.microsoft.com/office/drawing/2014/main" id="{5E77EFA8-BDE2-4A51-BF21-895431E509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 y="1112520"/>
            <a:ext cx="7421880" cy="5105400"/>
          </a:xfrm>
          <a:prstGeom prst="rect">
            <a:avLst/>
          </a:prstGeom>
          <a:noFill/>
          <a:ln>
            <a:noFill/>
          </a:ln>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09531" y="4337174"/>
            <a:ext cx="3378199" cy="23643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615243" y="4629727"/>
            <a:ext cx="4603728" cy="21617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874979" y="379400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572354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371199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E409D2-E3DE-4886-8549-9C8F4153E281}"/>
              </a:ext>
            </a:extLst>
          </p:cNvPr>
          <p:cNvSpPr txBox="1"/>
          <p:nvPr/>
        </p:nvSpPr>
        <p:spPr>
          <a:xfrm>
            <a:off x="397178" y="2342044"/>
            <a:ext cx="295560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Theo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nguyên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gây</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ra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căng</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thẳng</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Tâm</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1FC843-4F84-4080-A46C-767EEBD3EF88}"/>
              </a:ext>
            </a:extLst>
          </p:cNvPr>
          <p:cNvSpPr txBox="1"/>
          <p:nvPr/>
        </p:nvSpPr>
        <p:spPr>
          <a:xfrm>
            <a:off x="4111242" y="2235482"/>
            <a:ext cx="350400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B16AA8ED-D71F-48E6-B2A0-45675FC817C5}"/>
              </a:ext>
            </a:extLst>
          </p:cNvPr>
          <p:cNvSpPr txBox="1"/>
          <p:nvPr/>
        </p:nvSpPr>
        <p:spPr>
          <a:xfrm>
            <a:off x="8031450" y="2231968"/>
            <a:ext cx="3931949"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những hình ảnh, thông tin nêu trên em hãy cho biết nguyên nhân gây căng thẳng là gì ? Ảnh hưởng của trạng thái căng thẳng.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4D48860E-7B9B-463F-8409-50D493229FE3}"/>
              </a:ext>
            </a:extLst>
          </p:cNvPr>
          <p:cNvSpPr txBox="1"/>
          <p:nvPr/>
        </p:nvSpPr>
        <p:spPr>
          <a:xfrm>
            <a:off x="109531" y="4406476"/>
            <a:ext cx="3378199" cy="2185214"/>
          </a:xfrm>
          <a:prstGeom prst="rect">
            <a:avLst/>
          </a:prstGeom>
          <a:noFill/>
        </p:spPr>
        <p:txBody>
          <a:bodyPr wrap="square" rtlCol="0">
            <a:spAutoFit/>
          </a:bodyPr>
          <a:lstStyle/>
          <a:p>
            <a:pPr algn="just"/>
            <a:r>
              <a:rPr lang="vi-VN" sz="2000" b="1" dirty="0">
                <a:solidFill>
                  <a:srgbClr val="000000"/>
                </a:solidFill>
                <a:latin typeface="+mj-lt"/>
              </a:rPr>
              <a:t>Tâm đặt mục tiêu giành cúp vô địch trong giải thi đấu bóng rổ, do không cẩn thận nên Tâm bị chấn thương khi luyện tập </a:t>
            </a:r>
            <a:r>
              <a:rPr lang="vi-VN" b="1" dirty="0">
                <a:latin typeface="+mj-lt"/>
              </a:rPr>
              <a:t>khiến bạn phải nghỉ học, nghỉ thi đấu, không thể đạt được kì vọng của bản thân.</a:t>
            </a:r>
            <a:endParaRPr lang="en-US" sz="2000" b="1" dirty="0">
              <a:latin typeface="+mj-lt"/>
            </a:endParaRPr>
          </a:p>
        </p:txBody>
      </p:sp>
      <p:sp>
        <p:nvSpPr>
          <p:cNvPr id="12" name="TextBox 11">
            <a:extLst>
              <a:ext uri="{FF2B5EF4-FFF2-40B4-BE49-F238E27FC236}">
                <a16:creationId xmlns:a16="http://schemas.microsoft.com/office/drawing/2014/main" id="{ABF1411A-8604-4472-92B7-3C1739E48445}"/>
              </a:ext>
            </a:extLst>
          </p:cNvPr>
          <p:cNvSpPr txBox="1"/>
          <p:nvPr/>
        </p:nvSpPr>
        <p:spPr>
          <a:xfrm>
            <a:off x="3685020" y="4645193"/>
            <a:ext cx="3680806" cy="2246769"/>
          </a:xfrm>
          <a:prstGeom prst="rect">
            <a:avLst/>
          </a:prstGeom>
          <a:noFill/>
        </p:spPr>
        <p:txBody>
          <a:bodyPr wrap="square" rtlCol="0">
            <a:spAutoFit/>
          </a:bodyPr>
          <a:lstStyle/>
          <a:p>
            <a:pPr algn="just"/>
            <a:r>
              <a:rPr lang="vi-VN"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Bản</a:t>
            </a:r>
            <a:r>
              <a:rPr lang="vi-VN" sz="2000" b="1" dirty="0">
                <a:latin typeface="Times New Roman" panose="02020603050405020304" pitchFamily="18" charset="0"/>
                <a:cs typeface="Times New Roman" panose="02020603050405020304" pitchFamily="18" charset="0"/>
              </a:rPr>
              <a:t> thân: </a:t>
            </a:r>
            <a:r>
              <a:rPr lang="vi-VN" sz="2000" b="1" dirty="0" err="1">
                <a:latin typeface="Times New Roman" panose="02020603050405020304" pitchFamily="18" charset="0"/>
                <a:cs typeface="Times New Roman" panose="02020603050405020304" pitchFamily="18" charset="0"/>
              </a:rPr>
              <a:t>Phải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nghỉ</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học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nghỉ</a:t>
            </a:r>
            <a:r>
              <a:rPr lang="vi-VN" sz="2000" b="1" dirty="0">
                <a:latin typeface="Times New Roman" panose="02020603050405020304" pitchFamily="18" charset="0"/>
                <a:cs typeface="Times New Roman" panose="02020603050405020304" pitchFamily="18" charset="0"/>
              </a:rPr>
              <a:t> thi </a:t>
            </a:r>
            <a:r>
              <a:rPr lang="vi-VN" sz="2000" b="1" dirty="0" err="1">
                <a:latin typeface="Times New Roman" panose="02020603050405020304" pitchFamily="18" charset="0"/>
                <a:cs typeface="Times New Roman" panose="02020603050405020304" pitchFamily="18" charset="0"/>
              </a:rPr>
              <a:t>đấu</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khiến</a:t>
            </a:r>
            <a:r>
              <a:rPr lang="vi-VN" sz="2000" b="1" dirty="0">
                <a:latin typeface="Times New Roman" panose="02020603050405020304" pitchFamily="18" charset="0"/>
                <a:cs typeface="Times New Roman" panose="02020603050405020304" pitchFamily="18" charset="0"/>
              </a:rPr>
              <a:t> cho Tâm </a:t>
            </a:r>
            <a:r>
              <a:rPr lang="vi-VN" sz="2000" b="1" dirty="0" err="1">
                <a:latin typeface="Times New Roman" panose="02020603050405020304" pitchFamily="18" charset="0"/>
                <a:cs typeface="Times New Roman" panose="02020603050405020304" pitchFamily="18" charset="0"/>
              </a:rPr>
              <a:t>trở</a:t>
            </a:r>
            <a:r>
              <a:rPr lang="vi-VN" sz="2000" b="1" dirty="0">
                <a:latin typeface="Times New Roman" panose="02020603050405020304" pitchFamily="18" charset="0"/>
                <a:cs typeface="Times New Roman" panose="02020603050405020304" pitchFamily="18" charset="0"/>
              </a:rPr>
              <a:t> nên </a:t>
            </a:r>
            <a:r>
              <a:rPr lang="vi-VN" sz="2000" b="1" dirty="0" err="1">
                <a:latin typeface="Times New Roman" panose="02020603050405020304" pitchFamily="18" charset="0"/>
                <a:cs typeface="Times New Roman" panose="02020603050405020304" pitchFamily="18" charset="0"/>
              </a:rPr>
              <a:t>cáu</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kỉnh</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bực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bội</a:t>
            </a:r>
            <a:r>
              <a:rPr lang="vi-VN" sz="2000" b="1" dirty="0">
                <a:latin typeface="Times New Roman" panose="02020603050405020304" pitchFamily="18" charset="0"/>
                <a:cs typeface="Times New Roman" panose="02020603050405020304" pitchFamily="18" charset="0"/>
              </a:rPr>
              <a:t>. </a:t>
            </a:r>
          </a:p>
          <a:p>
            <a:pPr algn="just"/>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Mọi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người</a:t>
            </a:r>
            <a:r>
              <a:rPr lang="vi-VN" sz="2000" b="1" dirty="0">
                <a:latin typeface="Times New Roman" panose="02020603050405020304" pitchFamily="18" charset="0"/>
                <a:cs typeface="Times New Roman" panose="02020603050405020304" pitchFamily="18" charset="0"/>
              </a:rPr>
              <a:t> xung quanh: </a:t>
            </a:r>
            <a:r>
              <a:rPr lang="vi-VN" sz="2000" b="1" dirty="0" err="1">
                <a:latin typeface="Times New Roman" panose="02020603050405020304" pitchFamily="18" charset="0"/>
                <a:cs typeface="Times New Roman" panose="02020603050405020304" pitchFamily="18" charset="0"/>
              </a:rPr>
              <a:t>trách</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móc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đổ</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lỗi</a:t>
            </a:r>
            <a:r>
              <a:rPr lang="vi-VN" sz="2000" b="1" dirty="0">
                <a:latin typeface="Times New Roman" panose="02020603050405020304" pitchFamily="18" charset="0"/>
                <a:cs typeface="Times New Roman" panose="02020603050405020304" pitchFamily="18" charset="0"/>
              </a:rPr>
              <a:t> cho </a:t>
            </a:r>
            <a:r>
              <a:rPr lang="vi-VN" sz="2000" b="1" dirty="0" err="1">
                <a:latin typeface="Times New Roman" panose="02020603050405020304" pitchFamily="18" charset="0"/>
                <a:cs typeface="Times New Roman" panose="02020603050405020304" pitchFamily="18" charset="0"/>
              </a:rPr>
              <a:t>các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bạn</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quát</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mắng</a:t>
            </a:r>
            <a:r>
              <a:rPr lang="vi-VN" sz="2000" b="1" dirty="0">
                <a:latin typeface="Times New Roman" panose="02020603050405020304" pitchFamily="18" charset="0"/>
                <a:cs typeface="Times New Roman" panose="02020603050405020304" pitchFamily="18" charset="0"/>
              </a:rPr>
              <a:t> em vô </a:t>
            </a:r>
            <a:r>
              <a:rPr lang="vi-VN" sz="2000" b="1" dirty="0" err="1">
                <a:latin typeface="Times New Roman" panose="02020603050405020304" pitchFamily="18" charset="0"/>
                <a:cs typeface="Times New Roman" panose="02020603050405020304" pitchFamily="18" charset="0"/>
              </a:rPr>
              <a:t>cớ</a:t>
            </a:r>
            <a:r>
              <a:rPr lang="vi-VN" sz="2000" b="1" dirty="0">
                <a:latin typeface="Times New Roman" panose="02020603050405020304" pitchFamily="18" charset="0"/>
                <a:cs typeface="Times New Roman" panose="02020603050405020304" pitchFamily="18" charset="0"/>
              </a:rPr>
              <a:t>. </a:t>
            </a:r>
          </a:p>
          <a:p>
            <a:pPr algn="just"/>
            <a:endParaRPr lang="en-US" sz="20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660CDDA-B476-40CB-AB0F-BD8F515C7ACB}"/>
              </a:ext>
            </a:extLst>
          </p:cNvPr>
          <p:cNvSpPr txBox="1"/>
          <p:nvPr/>
        </p:nvSpPr>
        <p:spPr>
          <a:xfrm>
            <a:off x="7660963" y="4584007"/>
            <a:ext cx="4549786" cy="2246769"/>
          </a:xfrm>
          <a:prstGeom prst="rect">
            <a:avLst/>
          </a:prstGeom>
          <a:noFill/>
        </p:spPr>
        <p:txBody>
          <a:bodyPr wrap="square" rtlCol="0">
            <a:spAutoFit/>
          </a:bodyPr>
          <a:lstStyle/>
          <a:p>
            <a:r>
              <a:rPr lang="en-US" dirty="0"/>
              <a:t> </a:t>
            </a: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vọng</a:t>
            </a:r>
            <a:r>
              <a:rPr lang="en-US" sz="2000" b="1"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Chủ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ổn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yếu</a:t>
            </a:r>
            <a:r>
              <a:rPr lang="en-US" sz="2000" b="1" dirty="0">
                <a:latin typeface="Times New Roman" panose="02020603050405020304" pitchFamily="18" charset="0"/>
                <a:cs typeface="Times New Roman" panose="02020603050405020304" pitchFamily="18" charset="0"/>
              </a:rPr>
              <a:t>…</a:t>
            </a:r>
          </a:p>
          <a:p>
            <a:pPr algn="just"/>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hưởng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chịu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đựng</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mỏi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niềm</a:t>
            </a:r>
            <a:r>
              <a:rPr lang="en-US" sz="2000" b="1"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2956509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ircle(in)">
                                      <p:cBhvr>
                                        <p:cTn id="10" dur="2000"/>
                                        <p:tgtEl>
                                          <p:spTgt spid="4">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P spid="10" grpId="0"/>
      <p:bldP spid="12"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477" y="670946"/>
            <a:ext cx="4765543" cy="954107"/>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a:t>
            </a:r>
            <a:r>
              <a:rPr lang="en-US" sz="2800" b="1" dirty="0" err="1">
                <a:solidFill>
                  <a:srgbClr val="C00000"/>
                </a:solidFill>
                <a:latin typeface="Arial" panose="020B0604020202020204" pitchFamily="34" charset="0"/>
                <a:cs typeface="Arial" panose="020B0604020202020204" pitchFamily="34" charset="0"/>
              </a:rPr>
              <a:t>Nguyên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hưởng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thẳng</a:t>
            </a:r>
            <a:endParaRPr lang="en-US" sz="2800"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574765" y="1559738"/>
            <a:ext cx="5212082" cy="5262979"/>
          </a:xfrm>
          <a:prstGeom prst="rect">
            <a:avLst/>
          </a:prstGeom>
        </p:spPr>
        <p:txBody>
          <a:bodyPr wrap="square">
            <a:spAutoFit/>
          </a:bodyPr>
          <a:lstStyle/>
          <a:p>
            <a:pPr algn="just">
              <a:spcAft>
                <a:spcPts val="0"/>
              </a:spcAft>
            </a:pPr>
            <a:r>
              <a:rPr lang="vi-VN" sz="2800" b="1" dirty="0">
                <a:solidFill>
                  <a:srgbClr val="0070C0"/>
                </a:solidFill>
                <a:latin typeface="Open Sans"/>
              </a:rPr>
              <a:t>a. Nguyên nhân gây ra căng thẳng</a:t>
            </a:r>
          </a:p>
          <a:p>
            <a:pPr algn="just">
              <a:spcAft>
                <a:spcPts val="0"/>
              </a:spcAft>
            </a:pPr>
            <a:r>
              <a:rPr lang="vi-VN" sz="2800" b="1" dirty="0">
                <a:solidFill>
                  <a:srgbClr val="0070C0"/>
                </a:solidFill>
                <a:latin typeface="Open Sans"/>
              </a:rPr>
              <a:t>- Nguyên nhân khách quan:</a:t>
            </a:r>
          </a:p>
          <a:p>
            <a:pPr algn="just">
              <a:spcAft>
                <a:spcPts val="0"/>
              </a:spcAft>
            </a:pPr>
            <a:r>
              <a:rPr lang="vi-VN" sz="2800" b="1" dirty="0">
                <a:solidFill>
                  <a:srgbClr val="0070C0"/>
                </a:solidFill>
                <a:latin typeface="Open Sans"/>
              </a:rPr>
              <a:t>+ Áp lực trong học tập và công việc lớn hơn khả năng của bản thân;</a:t>
            </a:r>
          </a:p>
          <a:p>
            <a:pPr algn="just">
              <a:spcAft>
                <a:spcPts val="0"/>
              </a:spcAft>
            </a:pPr>
            <a:r>
              <a:rPr lang="vi-VN" sz="2800" b="1" dirty="0">
                <a:solidFill>
                  <a:srgbClr val="0070C0"/>
                </a:solidFill>
                <a:latin typeface="Open Sans"/>
              </a:rPr>
              <a:t>+ Sự kì vọng quá lớn của mọi người so với khả năng của bản thân;</a:t>
            </a:r>
          </a:p>
          <a:p>
            <a:pPr algn="just">
              <a:spcAft>
                <a:spcPts val="0"/>
              </a:spcAft>
            </a:pPr>
            <a:r>
              <a:rPr lang="vi-VN" sz="2800" b="1" dirty="0">
                <a:solidFill>
                  <a:srgbClr val="0070C0"/>
                </a:solidFill>
                <a:latin typeface="Open Sans"/>
              </a:rPr>
              <a:t>+ Gặp khó khăn, thất bại, biến cô trong đời sống;...</a:t>
            </a:r>
          </a:p>
          <a:p>
            <a:pPr algn="just">
              <a:spcAft>
                <a:spcPts val="0"/>
              </a:spcAft>
            </a:pPr>
            <a:endParaRPr lang="vi-VN" sz="2800" b="1" i="0" dirty="0">
              <a:solidFill>
                <a:srgbClr val="0070C0"/>
              </a:solidFill>
              <a:effectLst/>
              <a:latin typeface="Open Sans"/>
            </a:endParaRPr>
          </a:p>
        </p:txBody>
      </p:sp>
      <p:sp>
        <p:nvSpPr>
          <p:cNvPr id="4" name="Rectangle 3"/>
          <p:cNvSpPr/>
          <p:nvPr/>
        </p:nvSpPr>
        <p:spPr>
          <a:xfrm>
            <a:off x="6278888" y="1973398"/>
            <a:ext cx="5212082" cy="3108543"/>
          </a:xfrm>
          <a:prstGeom prst="rect">
            <a:avLst/>
          </a:prstGeom>
        </p:spPr>
        <p:txBody>
          <a:bodyPr wrap="square">
            <a:spAutoFit/>
          </a:bodyPr>
          <a:lstStyle/>
          <a:p>
            <a:pPr algn="just">
              <a:spcAft>
                <a:spcPts val="0"/>
              </a:spcAft>
            </a:pPr>
            <a:r>
              <a:rPr lang="vi-VN" sz="2800" b="1" dirty="0">
                <a:solidFill>
                  <a:srgbClr val="002060"/>
                </a:solidFill>
                <a:latin typeface="Open Sans"/>
              </a:rPr>
              <a:t>- Nguyên nhân chủ quan:</a:t>
            </a:r>
          </a:p>
          <a:p>
            <a:pPr algn="just">
              <a:spcAft>
                <a:spcPts val="0"/>
              </a:spcAft>
            </a:pPr>
            <a:r>
              <a:rPr lang="vi-VN" sz="2800" b="1" dirty="0">
                <a:solidFill>
                  <a:srgbClr val="002060"/>
                </a:solidFill>
                <a:latin typeface="Open Sans"/>
              </a:rPr>
              <a:t>+ Tâm lí không ổn định, thể chất yếu đuối</a:t>
            </a:r>
          </a:p>
          <a:p>
            <a:pPr algn="just">
              <a:spcAft>
                <a:spcPts val="0"/>
              </a:spcAft>
            </a:pPr>
            <a:r>
              <a:rPr lang="vi-VN" sz="2800" b="1" dirty="0">
                <a:solidFill>
                  <a:srgbClr val="002060"/>
                </a:solidFill>
                <a:latin typeface="Open Sans"/>
              </a:rPr>
              <a:t>+ Luôn mặc cảm hoặc dồn ép bản thân về một vấn đề;</a:t>
            </a:r>
          </a:p>
          <a:p>
            <a:pPr algn="just">
              <a:spcAft>
                <a:spcPts val="0"/>
              </a:spcAft>
            </a:pPr>
            <a:r>
              <a:rPr lang="vi-VN" sz="2800" b="1" dirty="0">
                <a:solidFill>
                  <a:srgbClr val="002060"/>
                </a:solidFill>
                <a:latin typeface="Open Sans"/>
              </a:rPr>
              <a:t>+ Tự đánh giá bản thân quá thấp hoặc quá cao;...</a:t>
            </a:r>
            <a:endParaRPr lang="vi-VN" sz="2800" b="1" i="0" dirty="0">
              <a:solidFill>
                <a:srgbClr val="002060"/>
              </a:solidFill>
              <a:effectLst/>
              <a:latin typeface="Open Sans"/>
            </a:endParaRPr>
          </a:p>
        </p:txBody>
      </p:sp>
    </p:spTree>
    <p:extLst>
      <p:ext uri="{BB962C8B-B14F-4D97-AF65-F5344CB8AC3E}">
        <p14:creationId xmlns:p14="http://schemas.microsoft.com/office/powerpoint/2010/main" val="24931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8" y="1146239"/>
            <a:ext cx="4937760" cy="4832092"/>
          </a:xfrm>
          <a:prstGeom prst="rect">
            <a:avLst/>
          </a:prstGeom>
        </p:spPr>
        <p:txBody>
          <a:bodyPr wrap="square">
            <a:spAutoFit/>
          </a:bodyPr>
          <a:lstStyle/>
          <a:p>
            <a:pPr algn="just">
              <a:spcAft>
                <a:spcPts val="0"/>
              </a:spcAft>
            </a:pPr>
            <a:r>
              <a:rPr lang="vi-VN" sz="2800" b="1" dirty="0">
                <a:solidFill>
                  <a:schemeClr val="accent6">
                    <a:lumMod val="50000"/>
                  </a:schemeClr>
                </a:solidFill>
                <a:latin typeface="Open Sans"/>
              </a:rPr>
              <a:t>b. Ảnh hưởng của căng thẳng:</a:t>
            </a:r>
            <a:r>
              <a:rPr lang="en-US" sz="2800" b="1" dirty="0">
                <a:solidFill>
                  <a:schemeClr val="accent6">
                    <a:lumMod val="50000"/>
                  </a:schemeClr>
                </a:solidFill>
                <a:latin typeface="Open Sans"/>
              </a:rPr>
              <a:t> </a:t>
            </a:r>
            <a:r>
              <a:rPr lang="vi-VN" sz="2800" b="1" dirty="0">
                <a:solidFill>
                  <a:schemeClr val="accent6">
                    <a:lumMod val="50000"/>
                  </a:schemeClr>
                </a:solidFill>
                <a:latin typeface="Open Sans"/>
              </a:rPr>
              <a:t>Khi những căng thẳng vượt qua ngưỡng chịu đựng c</a:t>
            </a:r>
            <a:r>
              <a:rPr lang="en-US" sz="2800" b="1" dirty="0" err="1">
                <a:solidFill>
                  <a:schemeClr val="accent6">
                    <a:lumMod val="50000"/>
                  </a:schemeClr>
                </a:solidFill>
                <a:latin typeface="Open Sans"/>
              </a:rPr>
              <a:t>ủa</a:t>
            </a:r>
            <a:r>
              <a:rPr lang="vi-VN" sz="2800" b="1" dirty="0">
                <a:solidFill>
                  <a:schemeClr val="accent6">
                    <a:lumMod val="50000"/>
                  </a:schemeClr>
                </a:solidFill>
                <a:latin typeface="Open Sans"/>
              </a:rPr>
              <a:t> con người thì sẽ gây ra những ảnh hưởng tiêu cực khiến con người rơi vào trạng thái mệt mỏi về cả thể chất và tinh thần, mất niềm tin và phương pháp trong cuộc sống.</a:t>
            </a:r>
            <a:endParaRPr lang="en-US" sz="2800" b="1" dirty="0">
              <a:solidFill>
                <a:schemeClr val="accent6">
                  <a:lumMod val="50000"/>
                </a:schemeClr>
              </a:solidFill>
            </a:endParaRPr>
          </a:p>
        </p:txBody>
      </p:sp>
    </p:spTree>
    <p:extLst>
      <p:ext uri="{BB962C8B-B14F-4D97-AF65-F5344CB8AC3E}">
        <p14:creationId xmlns:p14="http://schemas.microsoft.com/office/powerpoint/2010/main" val="3751826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314182"/>
              <a:ext cx="2667000" cy="1693036"/>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ứng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phó</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với</a:t>
              </a:r>
              <a:r>
                <a:rPr lang="en-US" sz="3600" b="1" dirty="0">
                  <a:solidFill>
                    <a:srgbClr val="00B0F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căng</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 PHÓ VỚI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TÂM LÍ CĂNG THẲNG</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8685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THẢO LUẬN NHÓM BÀN</a:t>
            </a:r>
          </a:p>
        </p:txBody>
      </p:sp>
      <p:pic>
        <p:nvPicPr>
          <p:cNvPr id="14" name="Picture 13">
            <a:extLst>
              <a:ext uri="{FF2B5EF4-FFF2-40B4-BE49-F238E27FC236}">
                <a16:creationId xmlns:a16="http://schemas.microsoft.com/office/drawing/2014/main" id="{9FDF4F23-E4E7-4D24-B28F-10E99DAA1E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186" y="626105"/>
            <a:ext cx="8050349" cy="6142990"/>
          </a:xfrm>
          <a:prstGeom prst="rect">
            <a:avLst/>
          </a:prstGeom>
          <a:noFill/>
          <a:ln>
            <a:noFill/>
          </a:ln>
        </p:spPr>
      </p:pic>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40081" y="392344"/>
            <a:ext cx="6085794" cy="3238312"/>
          </a:xfrm>
          <a:prstGeom prst="rect">
            <a:avLst/>
          </a:prstGeom>
        </p:spPr>
      </p:pic>
      <p:sp>
        <p:nvSpPr>
          <p:cNvPr id="6" name="Rectangle 5"/>
          <p:cNvSpPr/>
          <p:nvPr/>
        </p:nvSpPr>
        <p:spPr>
          <a:xfrm>
            <a:off x="8360229" y="532448"/>
            <a:ext cx="3487782" cy="3108543"/>
          </a:xfrm>
          <a:prstGeom prst="rect">
            <a:avLst/>
          </a:prstGeom>
        </p:spPr>
        <p:txBody>
          <a:bodyPr wrap="square">
            <a:spAutoFit/>
          </a:bodyPr>
          <a:lstStyle/>
          <a:p>
            <a:pPr algn="just"/>
            <a:r>
              <a:rPr lang="vi-VN" sz="2800" b="1" dirty="0">
                <a:solidFill>
                  <a:srgbClr val="002060"/>
                </a:solidFill>
                <a:latin typeface="Roboto"/>
              </a:rPr>
              <a:t> Hình ảnh 1: Để ứng phó với căng thẳng bạn nữ đã tâm sự những chuyện buồn của mình cho bạn nghe.</a:t>
            </a:r>
            <a:endParaRPr lang="en-US" sz="2800" dirty="0"/>
          </a:p>
        </p:txBody>
      </p:sp>
      <p:pic>
        <p:nvPicPr>
          <p:cNvPr id="7" name="Picture 6"/>
          <p:cNvPicPr>
            <a:picLocks noChangeAspect="1"/>
          </p:cNvPicPr>
          <p:nvPr/>
        </p:nvPicPr>
        <p:blipFill>
          <a:blip r:embed="rId3"/>
          <a:stretch>
            <a:fillRect/>
          </a:stretch>
        </p:blipFill>
        <p:spPr>
          <a:xfrm>
            <a:off x="1554477" y="3573371"/>
            <a:ext cx="3603035" cy="3216503"/>
          </a:xfrm>
          <a:prstGeom prst="rect">
            <a:avLst/>
          </a:prstGeom>
        </p:spPr>
      </p:pic>
      <p:sp>
        <p:nvSpPr>
          <p:cNvPr id="8" name="Rectangle 7"/>
          <p:cNvSpPr/>
          <p:nvPr/>
        </p:nvSpPr>
        <p:spPr>
          <a:xfrm>
            <a:off x="7524205" y="4286684"/>
            <a:ext cx="4493624" cy="2246769"/>
          </a:xfrm>
          <a:prstGeom prst="rect">
            <a:avLst/>
          </a:prstGeom>
        </p:spPr>
        <p:txBody>
          <a:bodyPr wrap="square">
            <a:spAutoFit/>
          </a:bodyPr>
          <a:lstStyle/>
          <a:p>
            <a:pPr algn="just"/>
            <a:r>
              <a:rPr lang="vi-VN" sz="2800" b="1" dirty="0">
                <a:solidFill>
                  <a:srgbClr val="002060"/>
                </a:solidFill>
                <a:latin typeface="Roboto"/>
              </a:rPr>
              <a:t> Hình ảnh 2: Để ứng phó với căng thẳng bạn nam đã chơi môn thể thao mình thích nhất để giảm căng thẳng</a:t>
            </a:r>
            <a:endParaRPr lang="en-US" sz="2800" dirty="0"/>
          </a:p>
        </p:txBody>
      </p:sp>
    </p:spTree>
    <p:extLst>
      <p:ext uri="{BB962C8B-B14F-4D97-AF65-F5344CB8AC3E}">
        <p14:creationId xmlns:p14="http://schemas.microsoft.com/office/powerpoint/2010/main" val="2959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622879" y="128990"/>
            <a:ext cx="5158468" cy="3559769"/>
          </a:xfrm>
          <a:prstGeom prst="rect">
            <a:avLst/>
          </a:prstGeom>
        </p:spPr>
      </p:pic>
      <p:sp>
        <p:nvSpPr>
          <p:cNvPr id="6" name="Rectangle 5"/>
          <p:cNvSpPr/>
          <p:nvPr/>
        </p:nvSpPr>
        <p:spPr>
          <a:xfrm>
            <a:off x="1140821" y="780645"/>
            <a:ext cx="3574879" cy="2246769"/>
          </a:xfrm>
          <a:prstGeom prst="rect">
            <a:avLst/>
          </a:prstGeom>
        </p:spPr>
        <p:txBody>
          <a:bodyPr wrap="square">
            <a:spAutoFit/>
          </a:bodyPr>
          <a:lstStyle/>
          <a:p>
            <a:pPr algn="just"/>
            <a:r>
              <a:rPr lang="vi-VN" sz="2800" b="1" dirty="0">
                <a:solidFill>
                  <a:srgbClr val="002060"/>
                </a:solidFill>
                <a:latin typeface="Roboto"/>
              </a:rPr>
              <a:t>Hình ảnh 3: Để ứng phó với căng thẳng bạn nữ đã viết nhật kí để giảm căng thẳng</a:t>
            </a:r>
            <a:endParaRPr lang="en-US" sz="2800" dirty="0"/>
          </a:p>
        </p:txBody>
      </p:sp>
      <p:pic>
        <p:nvPicPr>
          <p:cNvPr id="7" name="Picture 6"/>
          <p:cNvPicPr>
            <a:picLocks noChangeAspect="1"/>
          </p:cNvPicPr>
          <p:nvPr/>
        </p:nvPicPr>
        <p:blipFill>
          <a:blip r:embed="rId3"/>
          <a:stretch>
            <a:fillRect/>
          </a:stretch>
        </p:blipFill>
        <p:spPr>
          <a:xfrm>
            <a:off x="6753856" y="3688759"/>
            <a:ext cx="4889501" cy="2452414"/>
          </a:xfrm>
          <a:prstGeom prst="rect">
            <a:avLst/>
          </a:prstGeom>
        </p:spPr>
      </p:pic>
      <p:sp>
        <p:nvSpPr>
          <p:cNvPr id="8" name="Rectangle 7"/>
          <p:cNvSpPr/>
          <p:nvPr/>
        </p:nvSpPr>
        <p:spPr>
          <a:xfrm>
            <a:off x="1088569" y="4090745"/>
            <a:ext cx="5168539" cy="2246769"/>
          </a:xfrm>
          <a:prstGeom prst="rect">
            <a:avLst/>
          </a:prstGeom>
        </p:spPr>
        <p:txBody>
          <a:bodyPr wrap="square">
            <a:spAutoFit/>
          </a:bodyPr>
          <a:lstStyle/>
          <a:p>
            <a:pPr algn="just"/>
            <a:r>
              <a:rPr lang="vi-VN" sz="2800" b="1" dirty="0">
                <a:solidFill>
                  <a:srgbClr val="002060"/>
                </a:solidFill>
                <a:latin typeface="Roboto"/>
              </a:rPr>
              <a:t> Hình 4:  Để ứng phó với căng thẳng bạn nữ đã thẳng thắn đối mặt khi có mâu thuẫn và giải quyết một cách rõ ràng để tránh căng thẳng.</a:t>
            </a:r>
          </a:p>
        </p:txBody>
      </p:sp>
    </p:spTree>
    <p:extLst>
      <p:ext uri="{BB962C8B-B14F-4D97-AF65-F5344CB8AC3E}">
        <p14:creationId xmlns:p14="http://schemas.microsoft.com/office/powerpoint/2010/main" val="4025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616716" y="2746531"/>
            <a:ext cx="387990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I/KHỞI 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343" y="754186"/>
            <a:ext cx="10724606" cy="4832092"/>
          </a:xfrm>
          <a:prstGeom prst="rect">
            <a:avLst/>
          </a:prstGeom>
        </p:spPr>
        <p:txBody>
          <a:bodyPr wrap="square">
            <a:spAutoFit/>
          </a:bodyPr>
          <a:lstStyle/>
          <a:p>
            <a:pPr algn="just">
              <a:spcAft>
                <a:spcPts val="0"/>
              </a:spcAft>
            </a:pPr>
            <a:r>
              <a:rPr lang="vi-VN" sz="2800" b="1" dirty="0">
                <a:solidFill>
                  <a:srgbClr val="000000"/>
                </a:solidFill>
                <a:latin typeface="Open Sans"/>
              </a:rPr>
              <a:t>- Thư giãn và giải trí: luyện tập thể thao, làm những việc yêu thích, hít thở sâu,…</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Chia sẻ tâm sự và tìm kiếm sự trợ giúp từ những người thân, người xung quanh.</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Suy nghĩ tích cực.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Viết nhật kí.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Lập kế hoạch một cách khoa học và vừa sức.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Ăn uống, nghỉ ngơi, học tập điều độ, hợp lí.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Tìm sự trợ giúp của chuyên gia tư vấn tâm lí, bác sĩ tâm lí.</a:t>
            </a:r>
            <a:endParaRPr lang="vi-VN" sz="2800" b="1" dirty="0">
              <a:solidFill>
                <a:srgbClr val="212529"/>
              </a:solidFill>
              <a:latin typeface="Open Sans"/>
            </a:endParaRPr>
          </a:p>
          <a:p>
            <a:br>
              <a:rPr lang="vi-VN" sz="2800" b="1" dirty="0"/>
            </a:br>
            <a:endParaRPr lang="en-US" sz="2800" b="1" dirty="0"/>
          </a:p>
        </p:txBody>
      </p:sp>
      <p:sp>
        <p:nvSpPr>
          <p:cNvPr id="3" name="TextBox 2">
            <a:extLst>
              <a:ext uri="{FF2B5EF4-FFF2-40B4-BE49-F238E27FC236}">
                <a16:creationId xmlns:a16="http://schemas.microsoft.com/office/drawing/2014/main" id="{74C69352-B5C6-4167-BCCE-E8ECDA77B8CF}"/>
              </a:ext>
            </a:extLst>
          </p:cNvPr>
          <p:cNvSpPr txBox="1"/>
          <p:nvPr/>
        </p:nvSpPr>
        <p:spPr>
          <a:xfrm>
            <a:off x="1136470" y="210658"/>
            <a:ext cx="9339942" cy="523220"/>
          </a:xfrm>
          <a:prstGeom prst="rect">
            <a:avLst/>
          </a:prstGeom>
          <a:noFill/>
        </p:spPr>
        <p:txBody>
          <a:bodyPr wrap="square" rtlCol="0">
            <a:spAutoFit/>
          </a:bodyPr>
          <a:lstStyle/>
          <a:p>
            <a:pPr lvl="0" algn="just">
              <a:defRPr/>
            </a:pPr>
            <a:r>
              <a:rPr lang="en-US" sz="2800" b="1" dirty="0">
                <a:solidFill>
                  <a:srgbClr val="C00000"/>
                </a:solidFill>
                <a:latin typeface="Arial" panose="020B0604020202020204" pitchFamily="34" charset="0"/>
                <a:cs typeface="Arial" panose="020B0604020202020204" pitchFamily="34" charset="0"/>
              </a:rPr>
              <a:t>3.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ứng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thẳng</a:t>
            </a:r>
            <a:r>
              <a:rPr lang="en-US" sz="2800" b="1" dirty="0">
                <a:solidFill>
                  <a:srgbClr val="C00000"/>
                </a:solidFill>
                <a:latin typeface="Arial" panose="020B0604020202020204" pitchFamily="34" charset="0"/>
                <a:cs typeface="Arial" panose="020B0604020202020204" pitchFamily="34" charset="0"/>
              </a:rPr>
              <a:t> </a:t>
            </a:r>
            <a:r>
              <a:rPr lang="en-US" altLang="zh-CN" sz="2800" b="1" kern="0" dirty="0">
                <a:solidFill>
                  <a:srgbClr val="C00000"/>
                </a:solidFill>
                <a:latin typeface="Arial" panose="020B0604020202020204" pitchFamily="34" charset="0"/>
                <a:ea typeface="微软雅黑" pitchFamily="34" charset="-122"/>
                <a:cs typeface="Arial" panose="020B0604020202020204" pitchFamily="34" charset="0"/>
              </a:rPr>
              <a:t>(SGK/36)</a:t>
            </a:r>
          </a:p>
        </p:txBody>
      </p:sp>
    </p:spTree>
    <p:extLst>
      <p:ext uri="{BB962C8B-B14F-4D97-AF65-F5344CB8AC3E}">
        <p14:creationId xmlns:p14="http://schemas.microsoft.com/office/powerpoint/2010/main" val="4104022766"/>
      </p:ext>
    </p:extLst>
  </p:cSld>
  <p:clrMapOvr>
    <a:masterClrMapping/>
  </p:clrMapOvr>
  <p:transition spd="slow" advTm="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141463" y="384224"/>
            <a:ext cx="4357122" cy="4015913"/>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589984" y="2644953"/>
            <a:ext cx="3676326" cy="623248"/>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III. LUYỆN 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8527" t="-1269" r="8734"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560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1/37</a:t>
            </a:r>
          </a:p>
        </p:txBody>
      </p:sp>
      <p:pic>
        <p:nvPicPr>
          <p:cNvPr id="6" name="Picture 5">
            <a:extLst>
              <a:ext uri="{FF2B5EF4-FFF2-40B4-BE49-F238E27FC236}">
                <a16:creationId xmlns:a16="http://schemas.microsoft.com/office/drawing/2014/main" id="{737F553F-445C-4D4C-8560-BBBE57A018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760" y="617045"/>
            <a:ext cx="8366760" cy="6208686"/>
          </a:xfrm>
          <a:prstGeom prst="rect">
            <a:avLst/>
          </a:prstGeom>
          <a:noFill/>
          <a:ln>
            <a:noFill/>
          </a:ln>
        </p:spPr>
      </p:pic>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24099" y="261257"/>
            <a:ext cx="5479867" cy="270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071154" y="3756297"/>
            <a:ext cx="3775166" cy="2677656"/>
          </a:xfrm>
          <a:prstGeom prst="rect">
            <a:avLst/>
          </a:prstGeom>
        </p:spPr>
        <p:txBody>
          <a:bodyPr wrap="square">
            <a:spAutoFit/>
          </a:bodyPr>
          <a:lstStyle/>
          <a:p>
            <a:pPr algn="just"/>
            <a:r>
              <a:rPr lang="en-US" sz="2800" b="1" dirty="0" err="1">
                <a:solidFill>
                  <a:srgbClr val="C00000"/>
                </a:solidFill>
                <a:latin typeface="Roboto"/>
              </a:rPr>
              <a:t>Hình</a:t>
            </a:r>
            <a:r>
              <a:rPr lang="en-US" sz="2800" b="1" dirty="0">
                <a:solidFill>
                  <a:srgbClr val="C00000"/>
                </a:solidFill>
                <a:latin typeface="Roboto"/>
              </a:rPr>
              <a:t> 1: </a:t>
            </a:r>
            <a:r>
              <a:rPr lang="en-US" sz="2800" b="1" dirty="0" err="1">
                <a:solidFill>
                  <a:srgbClr val="C00000"/>
                </a:solidFill>
                <a:latin typeface="Roboto"/>
              </a:rPr>
              <a:t>Nguyên</a:t>
            </a:r>
            <a:r>
              <a:rPr lang="en-US" sz="2800" b="1" dirty="0">
                <a:solidFill>
                  <a:srgbClr val="C00000"/>
                </a:solidFill>
                <a:latin typeface="Roboto"/>
              </a:rPr>
              <a:t> </a:t>
            </a:r>
            <a:r>
              <a:rPr lang="en-US" sz="2800" b="1" dirty="0" err="1">
                <a:solidFill>
                  <a:srgbClr val="C00000"/>
                </a:solidFill>
                <a:latin typeface="Roboto"/>
              </a:rPr>
              <a:t>nhân</a:t>
            </a:r>
            <a:r>
              <a:rPr lang="en-US" sz="2800" b="1" dirty="0">
                <a:solidFill>
                  <a:srgbClr val="C00000"/>
                </a:solidFill>
                <a:latin typeface="Roboto"/>
              </a:rPr>
              <a:t> </a:t>
            </a:r>
            <a:r>
              <a:rPr lang="en-US" sz="2800" b="1" dirty="0" err="1">
                <a:solidFill>
                  <a:srgbClr val="C00000"/>
                </a:solidFill>
                <a:latin typeface="Roboto"/>
              </a:rPr>
              <a:t>gây</a:t>
            </a:r>
            <a:r>
              <a:rPr lang="en-US" sz="2800" b="1" dirty="0">
                <a:solidFill>
                  <a:srgbClr val="C00000"/>
                </a:solidFill>
                <a:latin typeface="Roboto"/>
              </a:rPr>
              <a:t> </a:t>
            </a:r>
            <a:r>
              <a:rPr lang="en-US" sz="2800" b="1" dirty="0" err="1">
                <a:solidFill>
                  <a:srgbClr val="C00000"/>
                </a:solidFill>
                <a:latin typeface="Roboto"/>
              </a:rPr>
              <a:t>căng</a:t>
            </a:r>
            <a:r>
              <a:rPr lang="en-US" sz="2800" b="1" dirty="0">
                <a:solidFill>
                  <a:srgbClr val="C00000"/>
                </a:solidFill>
                <a:latin typeface="Roboto"/>
              </a:rPr>
              <a:t> </a:t>
            </a:r>
            <a:r>
              <a:rPr lang="en-US" sz="2800" b="1" dirty="0" err="1">
                <a:solidFill>
                  <a:srgbClr val="C00000"/>
                </a:solidFill>
                <a:latin typeface="Roboto"/>
              </a:rPr>
              <a:t>thẳng</a:t>
            </a:r>
            <a:r>
              <a:rPr lang="en-US" sz="2800" b="1" dirty="0">
                <a:solidFill>
                  <a:srgbClr val="C00000"/>
                </a:solidFill>
                <a:latin typeface="Roboto"/>
              </a:rPr>
              <a:t> </a:t>
            </a:r>
            <a:r>
              <a:rPr lang="en-US" sz="2800" b="1" dirty="0" err="1">
                <a:solidFill>
                  <a:srgbClr val="C00000"/>
                </a:solidFill>
                <a:latin typeface="Roboto"/>
              </a:rPr>
              <a:t>cho</a:t>
            </a:r>
            <a:r>
              <a:rPr lang="en-US" sz="2800" b="1" dirty="0">
                <a:solidFill>
                  <a:srgbClr val="C00000"/>
                </a:solidFill>
                <a:latin typeface="Roboto"/>
              </a:rPr>
              <a:t> </a:t>
            </a:r>
            <a:r>
              <a:rPr lang="en-US" sz="2800" b="1" dirty="0" err="1">
                <a:solidFill>
                  <a:srgbClr val="C00000"/>
                </a:solidFill>
                <a:latin typeface="Roboto"/>
              </a:rPr>
              <a:t>bạn</a:t>
            </a:r>
            <a:r>
              <a:rPr lang="en-US" sz="2800" b="1" dirty="0">
                <a:solidFill>
                  <a:srgbClr val="C00000"/>
                </a:solidFill>
                <a:latin typeface="Roboto"/>
              </a:rPr>
              <a:t> </a:t>
            </a:r>
            <a:r>
              <a:rPr lang="en-US" sz="2800" b="1" dirty="0" err="1">
                <a:solidFill>
                  <a:srgbClr val="C00000"/>
                </a:solidFill>
                <a:latin typeface="Roboto"/>
              </a:rPr>
              <a:t>là</a:t>
            </a:r>
            <a:r>
              <a:rPr lang="en-US" sz="2800" b="1" dirty="0">
                <a:solidFill>
                  <a:srgbClr val="C00000"/>
                </a:solidFill>
                <a:latin typeface="Roboto"/>
              </a:rPr>
              <a:t> do </a:t>
            </a:r>
            <a:r>
              <a:rPr lang="en-US" sz="2800" b="1" dirty="0" err="1">
                <a:solidFill>
                  <a:srgbClr val="C00000"/>
                </a:solidFill>
                <a:latin typeface="Roboto"/>
              </a:rPr>
              <a:t>mâu</a:t>
            </a:r>
            <a:r>
              <a:rPr lang="en-US" sz="2800" b="1" dirty="0">
                <a:solidFill>
                  <a:srgbClr val="C00000"/>
                </a:solidFill>
                <a:latin typeface="Roboto"/>
              </a:rPr>
              <a:t> </a:t>
            </a:r>
            <a:r>
              <a:rPr lang="en-US" sz="2800" b="1" dirty="0" err="1">
                <a:solidFill>
                  <a:srgbClr val="C00000"/>
                </a:solidFill>
                <a:latin typeface="Roboto"/>
              </a:rPr>
              <a:t>thuẫn</a:t>
            </a:r>
            <a:r>
              <a:rPr lang="en-US" sz="2800" b="1" dirty="0">
                <a:solidFill>
                  <a:srgbClr val="C00000"/>
                </a:solidFill>
                <a:latin typeface="Roboto"/>
              </a:rPr>
              <a:t> </a:t>
            </a:r>
            <a:r>
              <a:rPr lang="en-US" sz="2800" b="1" dirty="0" err="1">
                <a:solidFill>
                  <a:srgbClr val="C00000"/>
                </a:solidFill>
                <a:latin typeface="Roboto"/>
              </a:rPr>
              <a:t>với</a:t>
            </a:r>
            <a:r>
              <a:rPr lang="en-US" sz="2800" b="1" dirty="0">
                <a:solidFill>
                  <a:srgbClr val="C00000"/>
                </a:solidFill>
                <a:latin typeface="Roboto"/>
              </a:rPr>
              <a:t> </a:t>
            </a:r>
            <a:r>
              <a:rPr lang="en-US" sz="2800" b="1" dirty="0" err="1">
                <a:solidFill>
                  <a:srgbClr val="C00000"/>
                </a:solidFill>
                <a:latin typeface="Roboto"/>
              </a:rPr>
              <a:t>bố</a:t>
            </a:r>
            <a:r>
              <a:rPr lang="en-US" sz="2800" b="1" dirty="0">
                <a:solidFill>
                  <a:srgbClr val="C00000"/>
                </a:solidFill>
                <a:latin typeface="Roboto"/>
              </a:rPr>
              <a:t> </a:t>
            </a:r>
            <a:r>
              <a:rPr lang="en-US" sz="2800" b="1" dirty="0" err="1">
                <a:solidFill>
                  <a:srgbClr val="C00000"/>
                </a:solidFill>
                <a:latin typeface="Roboto"/>
              </a:rPr>
              <a:t>mẹ</a:t>
            </a:r>
            <a:r>
              <a:rPr lang="en-US" sz="2800" b="1" dirty="0">
                <a:solidFill>
                  <a:srgbClr val="C00000"/>
                </a:solidFill>
                <a:latin typeface="Roboto"/>
              </a:rPr>
              <a:t>.</a:t>
            </a:r>
          </a:p>
          <a:p>
            <a:br>
              <a:rPr lang="en-US" sz="2800" b="1" dirty="0">
                <a:solidFill>
                  <a:srgbClr val="C00000"/>
                </a:solidFill>
              </a:rPr>
            </a:br>
            <a:endParaRPr lang="en-US" sz="2800" b="1" dirty="0">
              <a:solidFill>
                <a:srgbClr val="C00000"/>
              </a:solidFill>
            </a:endParaRPr>
          </a:p>
        </p:txBody>
      </p:sp>
      <p:pic>
        <p:nvPicPr>
          <p:cNvPr id="7" name="Picture 6"/>
          <p:cNvPicPr>
            <a:picLocks noChangeAspect="1"/>
          </p:cNvPicPr>
          <p:nvPr/>
        </p:nvPicPr>
        <p:blipFill>
          <a:blip r:embed="rId3"/>
          <a:stretch>
            <a:fillRect/>
          </a:stretch>
        </p:blipFill>
        <p:spPr>
          <a:xfrm>
            <a:off x="5972583" y="186386"/>
            <a:ext cx="5483543" cy="2751529"/>
          </a:xfrm>
          <a:prstGeom prst="rect">
            <a:avLst/>
          </a:prstGeom>
        </p:spPr>
      </p:pic>
      <p:sp>
        <p:nvSpPr>
          <p:cNvPr id="8" name="Rectangle 7"/>
          <p:cNvSpPr/>
          <p:nvPr/>
        </p:nvSpPr>
        <p:spPr>
          <a:xfrm>
            <a:off x="5972582" y="3552488"/>
            <a:ext cx="5483544" cy="3108543"/>
          </a:xfrm>
          <a:prstGeom prst="rect">
            <a:avLst/>
          </a:prstGeom>
        </p:spPr>
        <p:txBody>
          <a:bodyPr wrap="square">
            <a:spAutoFit/>
          </a:bodyPr>
          <a:lstStyle/>
          <a:p>
            <a:pPr algn="just"/>
            <a:r>
              <a:rPr lang="vi-VN" sz="2800" b="1" dirty="0">
                <a:solidFill>
                  <a:srgbClr val="002060"/>
                </a:solidFill>
                <a:latin typeface="Roboto"/>
              </a:rPr>
              <a:t>Hình 2: Nguyên nhân gây căng thẳng là do bạn gặp phải áp lực lớn trong việc học tập, kì vọng cao hơn khả năng bản thân có thể thực hiện.</a:t>
            </a:r>
          </a:p>
          <a:p>
            <a:br>
              <a:rPr lang="vi-VN" sz="2800" b="1" dirty="0">
                <a:solidFill>
                  <a:srgbClr val="002060"/>
                </a:solidFill>
              </a:rPr>
            </a:br>
            <a:endParaRPr lang="en-US" sz="2800" b="1" dirty="0">
              <a:solidFill>
                <a:srgbClr val="002060"/>
              </a:solidFill>
            </a:endParaRPr>
          </a:p>
        </p:txBody>
      </p:sp>
    </p:spTree>
    <p:extLst>
      <p:ext uri="{BB962C8B-B14F-4D97-AF65-F5344CB8AC3E}">
        <p14:creationId xmlns:p14="http://schemas.microsoft.com/office/powerpoint/2010/main" val="7963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509451" y="150348"/>
            <a:ext cx="5486672" cy="3236742"/>
          </a:xfrm>
          <a:prstGeom prst="rect">
            <a:avLst/>
          </a:prstGeom>
        </p:spPr>
      </p:pic>
      <p:sp>
        <p:nvSpPr>
          <p:cNvPr id="7" name="Rectangle 6"/>
          <p:cNvSpPr/>
          <p:nvPr/>
        </p:nvSpPr>
        <p:spPr>
          <a:xfrm>
            <a:off x="1149531" y="3850418"/>
            <a:ext cx="4271553" cy="2246769"/>
          </a:xfrm>
          <a:prstGeom prst="rect">
            <a:avLst/>
          </a:prstGeom>
        </p:spPr>
        <p:txBody>
          <a:bodyPr wrap="square">
            <a:spAutoFit/>
          </a:bodyPr>
          <a:lstStyle/>
          <a:p>
            <a:pPr algn="just"/>
            <a:r>
              <a:rPr lang="vi-VN" sz="2800" b="1" dirty="0">
                <a:solidFill>
                  <a:srgbClr val="002060"/>
                </a:solidFill>
                <a:latin typeface="Roboto"/>
              </a:rPr>
              <a:t>Hình 3: Nguyên nhân gây căng thẳng là do áp lực học tập, số lượng bài tập cần làm nhiều dẫn đến mệt mỏi.</a:t>
            </a:r>
            <a:endParaRPr lang="en-US" sz="2800" b="1" dirty="0">
              <a:solidFill>
                <a:srgbClr val="002060"/>
              </a:solidFill>
            </a:endParaRPr>
          </a:p>
        </p:txBody>
      </p:sp>
      <p:pic>
        <p:nvPicPr>
          <p:cNvPr id="8" name="Picture 7"/>
          <p:cNvPicPr>
            <a:picLocks noChangeAspect="1"/>
          </p:cNvPicPr>
          <p:nvPr/>
        </p:nvPicPr>
        <p:blipFill>
          <a:blip r:embed="rId3"/>
          <a:stretch>
            <a:fillRect/>
          </a:stretch>
        </p:blipFill>
        <p:spPr>
          <a:xfrm>
            <a:off x="6824939" y="410379"/>
            <a:ext cx="4866323" cy="2999570"/>
          </a:xfrm>
          <a:prstGeom prst="rect">
            <a:avLst/>
          </a:prstGeom>
        </p:spPr>
      </p:pic>
      <p:sp>
        <p:nvSpPr>
          <p:cNvPr id="9" name="Rectangle 8"/>
          <p:cNvSpPr/>
          <p:nvPr/>
        </p:nvSpPr>
        <p:spPr>
          <a:xfrm>
            <a:off x="6274529" y="3855614"/>
            <a:ext cx="5717177" cy="2677656"/>
          </a:xfrm>
          <a:prstGeom prst="rect">
            <a:avLst/>
          </a:prstGeom>
        </p:spPr>
        <p:txBody>
          <a:bodyPr wrap="square">
            <a:spAutoFit/>
          </a:bodyPr>
          <a:lstStyle/>
          <a:p>
            <a:pPr algn="just"/>
            <a:r>
              <a:rPr lang="vi-VN" sz="2800" b="1" dirty="0">
                <a:solidFill>
                  <a:schemeClr val="accent6">
                    <a:lumMod val="50000"/>
                  </a:schemeClr>
                </a:solidFill>
                <a:latin typeface="Arial" panose="020B0604020202020204" pitchFamily="34" charset="0"/>
                <a:cs typeface="Arial" panose="020B0604020202020204" pitchFamily="34" charset="0"/>
              </a:rPr>
              <a:t>Hình 4: Nguyên nhân gây căng thẳng là do bạn vừa phải chăm mẹ ốm vừa phải cố gắng học tập cho các bài thi, bài kiểm tra nên không có thời gian nghỉ ngơi.</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9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209007" y="370334"/>
            <a:ext cx="11612880" cy="2677656"/>
          </a:xfrm>
          <a:prstGeom prst="rect">
            <a:avLst/>
          </a:prstGeom>
        </p:spPr>
        <p:txBody>
          <a:bodyPr wrap="square">
            <a:spAutoFit/>
          </a:bodyPr>
          <a:lstStyle/>
          <a:p>
            <a:pPr algn="just"/>
            <a:r>
              <a:rPr lang="en-US" sz="2800" b="1" dirty="0">
                <a:solidFill>
                  <a:srgbClr val="C00000"/>
                </a:solidFill>
                <a:latin typeface="Roboto"/>
              </a:rPr>
              <a:t>b/</a:t>
            </a:r>
            <a:r>
              <a:rPr lang="vi-VN" sz="2800" b="1" dirty="0">
                <a:solidFill>
                  <a:srgbClr val="C00000"/>
                </a:solidFill>
                <a:latin typeface="Roboto"/>
              </a:rPr>
              <a:t>- Các bạn ở hình 1 và hình 2 chưa biết cách đối phó với tâm lí căng thẳng, các bạn chưa giữ được bình tĩnh trước những sự cố xảy ra khiến cho các bạn suy nghĩ tiêu cực, không biết cách giải quyết.</a:t>
            </a:r>
          </a:p>
          <a:p>
            <a:br>
              <a:rPr lang="vi-VN" sz="2800" b="1" dirty="0">
                <a:solidFill>
                  <a:srgbClr val="C00000"/>
                </a:solidFill>
              </a:rPr>
            </a:br>
            <a:endParaRPr lang="en-US" sz="2800" b="1" dirty="0">
              <a:solidFill>
                <a:srgbClr val="C00000"/>
              </a:solidFill>
            </a:endParaRPr>
          </a:p>
        </p:txBody>
      </p:sp>
      <p:sp>
        <p:nvSpPr>
          <p:cNvPr id="6" name="Rectangle 5"/>
          <p:cNvSpPr/>
          <p:nvPr/>
        </p:nvSpPr>
        <p:spPr>
          <a:xfrm>
            <a:off x="391886" y="2355492"/>
            <a:ext cx="11430001" cy="1384995"/>
          </a:xfrm>
          <a:prstGeom prst="rect">
            <a:avLst/>
          </a:prstGeom>
        </p:spPr>
        <p:txBody>
          <a:bodyPr wrap="square">
            <a:spAutoFit/>
          </a:bodyPr>
          <a:lstStyle/>
          <a:p>
            <a:pPr algn="just"/>
            <a:r>
              <a:rPr lang="vi-VN" sz="2800" b="1" dirty="0">
                <a:solidFill>
                  <a:srgbClr val="002060"/>
                </a:solidFill>
                <a:latin typeface="Roboto"/>
              </a:rPr>
              <a:t> </a:t>
            </a:r>
            <a:r>
              <a:rPr lang="en-US" sz="2800" b="1" dirty="0">
                <a:solidFill>
                  <a:srgbClr val="002060"/>
                </a:solidFill>
                <a:latin typeface="Roboto"/>
              </a:rPr>
              <a:t>- </a:t>
            </a:r>
            <a:r>
              <a:rPr lang="vi-VN" sz="2800" b="1" dirty="0">
                <a:solidFill>
                  <a:srgbClr val="002060"/>
                </a:solidFill>
                <a:latin typeface="Roboto"/>
              </a:rPr>
              <a:t>Các bạn ở hình 3 và 4 biết cách giúp bản thân giải tỏa tâm lí căng thẳng như chơi đàn và biết đưa ra giải pháp cho tình huống căng thẳng mình đang gặp phải như lập thời gian biểu rõ ràng.</a:t>
            </a:r>
            <a:endParaRPr lang="en-US" sz="2800" b="1" dirty="0">
              <a:solidFill>
                <a:srgbClr val="002060"/>
              </a:solidFill>
            </a:endParaRPr>
          </a:p>
        </p:txBody>
      </p:sp>
      <p:sp>
        <p:nvSpPr>
          <p:cNvPr id="7" name="Rectangle 6"/>
          <p:cNvSpPr/>
          <p:nvPr/>
        </p:nvSpPr>
        <p:spPr>
          <a:xfrm>
            <a:off x="431074" y="3813742"/>
            <a:ext cx="11390813" cy="2246769"/>
          </a:xfrm>
          <a:prstGeom prst="rect">
            <a:avLst/>
          </a:prstGeom>
        </p:spPr>
        <p:txBody>
          <a:bodyPr wrap="square">
            <a:spAutoFit/>
          </a:bodyPr>
          <a:lstStyle/>
          <a:p>
            <a:pPr algn="just"/>
            <a:r>
              <a:rPr lang="vi-VN" sz="2800" b="1" dirty="0">
                <a:solidFill>
                  <a:srgbClr val="0070C0"/>
                </a:solidFill>
                <a:latin typeface="Roboto"/>
              </a:rPr>
              <a:t>c</a:t>
            </a:r>
            <a:r>
              <a:rPr lang="en-US" sz="2800" b="1" dirty="0">
                <a:solidFill>
                  <a:srgbClr val="0070C0"/>
                </a:solidFill>
                <a:latin typeface="Roboto"/>
              </a:rPr>
              <a:t>/ </a:t>
            </a:r>
            <a:r>
              <a:rPr lang="vi-VN" sz="2800" b="1" dirty="0">
                <a:solidFill>
                  <a:srgbClr val="0070C0"/>
                </a:solidFill>
                <a:latin typeface="Roboto"/>
              </a:rPr>
              <a:t>Trước tiên các bạn cần phải giữ bình tĩnh, điều chỉnh lại cảm xúc và suy nghĩ của bản thân, tránh dẫn đến tiêu cực. Sau đó tìm ra một cách làm phù hợp để giúp bản thân được thư giãn, giải tỏa tâm lí căng thẳng như tập thể dục, đọc sách, chơi thể thao, viết nhật kí,...</a:t>
            </a:r>
            <a:endParaRPr lang="en-US" sz="2800" b="1" dirty="0">
              <a:solidFill>
                <a:srgbClr val="0070C0"/>
              </a:solidFill>
            </a:endParaRPr>
          </a:p>
        </p:txBody>
      </p:sp>
    </p:spTree>
    <p:extLst>
      <p:ext uri="{BB962C8B-B14F-4D97-AF65-F5344CB8AC3E}">
        <p14:creationId xmlns:p14="http://schemas.microsoft.com/office/powerpoint/2010/main" val="25091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504" y="127176"/>
            <a:ext cx="11887200" cy="4832092"/>
          </a:xfrm>
          <a:prstGeom prst="rect">
            <a:avLst/>
          </a:prstGeom>
        </p:spPr>
        <p:txBody>
          <a:bodyPr wrap="square">
            <a:spAutoFit/>
          </a:bodyPr>
          <a:lstStyle/>
          <a:p>
            <a:pPr algn="just"/>
            <a:r>
              <a:rPr lang="en-US" sz="2800" b="1" dirty="0">
                <a:solidFill>
                  <a:srgbClr val="008000"/>
                </a:solidFill>
                <a:latin typeface="Roboto"/>
              </a:rPr>
              <a:t>2/37:</a:t>
            </a:r>
            <a:r>
              <a:rPr lang="vi-VN" sz="2800" b="1" dirty="0">
                <a:solidFill>
                  <a:srgbClr val="222222"/>
                </a:solidFill>
                <a:latin typeface="Roboto"/>
              </a:rPr>
              <a:t> Gần đây, C nhận thấy mình có nhiều thay đổi, giọng nói to và khàn, vóc dáng cao lênh khênh, khuôn mặt dày đặc mụn khiến C thấy tự ti, ngại giao tiếp với bạn bè. Những bất động ý kiến giữa C và bố mẹ xuất hiện nhiều hơn, mỗi khi bố mẹ góp ý, bảo ban thì C cho rằng bố mẹ không hiểu mình, không yêu thương mình nữa. Lúc nào C cũng thấy mệt mỏi, bồn chồn, bất an và cảm thấy bản thân thật vô dụng.</a:t>
            </a:r>
          </a:p>
          <a:p>
            <a:pPr algn="just"/>
            <a:r>
              <a:rPr lang="vi-VN" sz="2800" b="1" dirty="0">
                <a:solidFill>
                  <a:srgbClr val="222222"/>
                </a:solidFill>
                <a:latin typeface="Roboto"/>
              </a:rPr>
              <a:t>Nếu là bạn của C, em sẽ làm gì để giúp C vượt qua trạng thái căng thẳng này?</a:t>
            </a:r>
          </a:p>
          <a:p>
            <a:br>
              <a:rPr lang="vi-VN" sz="2800" b="1" dirty="0"/>
            </a:br>
            <a:endParaRPr lang="en-US" sz="2800" b="1" dirty="0"/>
          </a:p>
        </p:txBody>
      </p:sp>
      <p:sp>
        <p:nvSpPr>
          <p:cNvPr id="6" name="Rectangle 5"/>
          <p:cNvSpPr/>
          <p:nvPr/>
        </p:nvSpPr>
        <p:spPr>
          <a:xfrm>
            <a:off x="300446" y="4038004"/>
            <a:ext cx="11717386" cy="3539430"/>
          </a:xfrm>
          <a:prstGeom prst="rect">
            <a:avLst/>
          </a:prstGeom>
        </p:spPr>
        <p:txBody>
          <a:bodyPr wrap="square">
            <a:spAutoFit/>
          </a:bodyPr>
          <a:lstStyle/>
          <a:p>
            <a:r>
              <a:rPr lang="vi-VN" sz="2800" b="1" dirty="0">
                <a:solidFill>
                  <a:srgbClr val="0070C0"/>
                </a:solidFill>
              </a:rPr>
              <a:t>Nếu là bạn của C, em nên:</a:t>
            </a:r>
          </a:p>
          <a:p>
            <a:r>
              <a:rPr lang="vi-VN" sz="2800" b="1" dirty="0">
                <a:solidFill>
                  <a:srgbClr val="0070C0"/>
                </a:solidFill>
              </a:rPr>
              <a:t>- Bên cạnh, động viên và giải thích cho bạn hiểu về những thay đổi.</a:t>
            </a:r>
          </a:p>
          <a:p>
            <a:r>
              <a:rPr lang="vi-VN" sz="2800" b="1" dirty="0">
                <a:solidFill>
                  <a:srgbClr val="0070C0"/>
                </a:solidFill>
              </a:rPr>
              <a:t>- Chia sẻ một số cách giúp bạn giải tỏa tâm trạng căng thẳng: </a:t>
            </a:r>
          </a:p>
          <a:p>
            <a:r>
              <a:rPr lang="vi-VN" sz="2800" b="1" dirty="0">
                <a:solidFill>
                  <a:srgbClr val="0070C0"/>
                </a:solidFill>
              </a:rPr>
              <a:t>+ Viết nhật kí.</a:t>
            </a:r>
          </a:p>
          <a:p>
            <a:r>
              <a:rPr lang="vi-VN" sz="2800" b="1" dirty="0">
                <a:solidFill>
                  <a:srgbClr val="0070C0"/>
                </a:solidFill>
              </a:rPr>
              <a:t>+ Chơi một bộ môn thể thao yêu thích.</a:t>
            </a:r>
          </a:p>
          <a:p>
            <a:r>
              <a:rPr lang="vi-VN" sz="2800" b="1" dirty="0">
                <a:solidFill>
                  <a:srgbClr val="0070C0"/>
                </a:solidFill>
              </a:rPr>
              <a:t>+ Dành nhiều thời gian trò chuyện với bố mẹ,..</a:t>
            </a:r>
          </a:p>
          <a:p>
            <a:br>
              <a:rPr lang="vi-VN" sz="2800" b="1" dirty="0">
                <a:solidFill>
                  <a:srgbClr val="0070C0"/>
                </a:solidFill>
              </a:rPr>
            </a:br>
            <a:endParaRPr lang="en-US" sz="2800" b="1" dirty="0">
              <a:solidFill>
                <a:srgbClr val="0070C0"/>
              </a:solidFill>
            </a:endParaRPr>
          </a:p>
        </p:txBody>
      </p:sp>
    </p:spTree>
    <p:extLst>
      <p:ext uri="{BB962C8B-B14F-4D97-AF65-F5344CB8AC3E}">
        <p14:creationId xmlns:p14="http://schemas.microsoft.com/office/powerpoint/2010/main" val="28191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587832" y="234512"/>
            <a:ext cx="11260183" cy="2246769"/>
          </a:xfrm>
          <a:prstGeom prst="rect">
            <a:avLst/>
          </a:prstGeom>
        </p:spPr>
        <p:txBody>
          <a:bodyPr wrap="square">
            <a:spAutoFit/>
          </a:bodyPr>
          <a:lstStyle/>
          <a:p>
            <a:pPr algn="just"/>
            <a:r>
              <a:rPr lang="en-US" sz="2800" b="1" dirty="0">
                <a:solidFill>
                  <a:srgbClr val="002060"/>
                </a:solidFill>
                <a:latin typeface="Roboto"/>
              </a:rPr>
              <a:t>3/37:</a:t>
            </a:r>
            <a:r>
              <a:rPr lang="vi-VN" sz="2800" b="1" dirty="0">
                <a:solidFill>
                  <a:srgbClr val="002060"/>
                </a:solidFill>
                <a:latin typeface="Roboto"/>
              </a:rPr>
              <a:t> Em đã gặp những biểu hiện căng thẳng nào dưới đây? Em đã làm gì để vượt qua những căng thẳng đó? Hãy chia sẻ điều này với các bạn.</a:t>
            </a:r>
          </a:p>
          <a:p>
            <a:br>
              <a:rPr lang="vi-VN" sz="2800" b="1" dirty="0">
                <a:solidFill>
                  <a:srgbClr val="002060"/>
                </a:solidFill>
              </a:rPr>
            </a:br>
            <a:endParaRPr lang="en-US" sz="2800" b="1" dirty="0">
              <a:solidFill>
                <a:srgbClr val="002060"/>
              </a:solidFill>
            </a:endParaRPr>
          </a:p>
        </p:txBody>
      </p:sp>
      <p:sp>
        <p:nvSpPr>
          <p:cNvPr id="6" name="Rectangle 5"/>
          <p:cNvSpPr/>
          <p:nvPr/>
        </p:nvSpPr>
        <p:spPr>
          <a:xfrm>
            <a:off x="1254033" y="1809932"/>
            <a:ext cx="9300754" cy="1815882"/>
          </a:xfrm>
          <a:prstGeom prst="rect">
            <a:avLst/>
          </a:prstGeom>
        </p:spPr>
        <p:txBody>
          <a:bodyPr wrap="square">
            <a:spAutoFit/>
          </a:bodyPr>
          <a:lstStyle/>
          <a:p>
            <a:pPr algn="just"/>
            <a:r>
              <a:rPr lang="vi-VN" sz="2800" b="1" dirty="0">
                <a:solidFill>
                  <a:srgbClr val="222222"/>
                </a:solidFill>
                <a:latin typeface="Roboto"/>
              </a:rPr>
              <a:t>-  Em đã gặp các biểu hiện căng thẳng như:</a:t>
            </a:r>
          </a:p>
          <a:p>
            <a:pPr algn="just"/>
            <a:r>
              <a:rPr lang="vi-VN" sz="2800" b="1" dirty="0">
                <a:solidFill>
                  <a:srgbClr val="222222"/>
                </a:solidFill>
                <a:latin typeface="Roboto"/>
              </a:rPr>
              <a:t>+ Em cảm thấy lo lắng cho tương lai</a:t>
            </a:r>
          </a:p>
          <a:p>
            <a:pPr algn="just"/>
            <a:r>
              <a:rPr lang="vi-VN" sz="2800" b="1" dirty="0">
                <a:solidFill>
                  <a:srgbClr val="222222"/>
                </a:solidFill>
                <a:latin typeface="Roboto"/>
              </a:rPr>
              <a:t>+ Em cảm thấy mệt mỏi, uể oải suốt ngày</a:t>
            </a:r>
          </a:p>
          <a:p>
            <a:pPr algn="just"/>
            <a:r>
              <a:rPr lang="vi-VN" sz="2800" b="1" dirty="0">
                <a:solidFill>
                  <a:srgbClr val="222222"/>
                </a:solidFill>
                <a:latin typeface="Roboto"/>
              </a:rPr>
              <a:t>+ Em cảm thấy buồn và thất vọng</a:t>
            </a:r>
            <a:endParaRPr lang="vi-VN" sz="2800" b="1" i="0" dirty="0">
              <a:solidFill>
                <a:srgbClr val="222222"/>
              </a:solidFill>
              <a:effectLst/>
              <a:latin typeface="Roboto"/>
            </a:endParaRPr>
          </a:p>
        </p:txBody>
      </p:sp>
      <p:sp>
        <p:nvSpPr>
          <p:cNvPr id="7" name="Rectangle 6"/>
          <p:cNvSpPr/>
          <p:nvPr/>
        </p:nvSpPr>
        <p:spPr>
          <a:xfrm>
            <a:off x="1254036" y="3643925"/>
            <a:ext cx="10411097" cy="3108543"/>
          </a:xfrm>
          <a:prstGeom prst="rect">
            <a:avLst/>
          </a:prstGeom>
        </p:spPr>
        <p:txBody>
          <a:bodyPr wrap="square">
            <a:spAutoFit/>
          </a:bodyPr>
          <a:lstStyle/>
          <a:p>
            <a:pPr algn="just"/>
            <a:r>
              <a:rPr lang="vi-VN" sz="2800" b="1" dirty="0">
                <a:solidFill>
                  <a:srgbClr val="0070C0"/>
                </a:solidFill>
                <a:latin typeface="Arial" panose="020B0604020202020204" pitchFamily="34" charset="0"/>
                <a:cs typeface="Arial" panose="020B0604020202020204" pitchFamily="34" charset="0"/>
              </a:rPr>
              <a:t>-  Cách giải quyết:</a:t>
            </a:r>
          </a:p>
          <a:p>
            <a:pPr algn="just"/>
            <a:r>
              <a:rPr lang="vi-VN" sz="2800" b="1" dirty="0">
                <a:solidFill>
                  <a:srgbClr val="0070C0"/>
                </a:solidFill>
                <a:latin typeface="Arial" panose="020B0604020202020204" pitchFamily="34" charset="0"/>
                <a:cs typeface="Arial" panose="020B0604020202020204" pitchFamily="34" charset="0"/>
              </a:rPr>
              <a:t>+ Tìm một thú vui, việc làm gây hứng thú, tạo niềm vui cho bản thân.</a:t>
            </a:r>
          </a:p>
          <a:p>
            <a:pPr algn="just"/>
            <a:r>
              <a:rPr lang="vi-VN" sz="2800" b="1" dirty="0">
                <a:solidFill>
                  <a:srgbClr val="0070C0"/>
                </a:solidFill>
                <a:latin typeface="Arial" panose="020B0604020202020204" pitchFamily="34" charset="0"/>
                <a:cs typeface="Arial" panose="020B0604020202020204" pitchFamily="34" charset="0"/>
              </a:rPr>
              <a:t>+</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Luôn cố gắng học tập thật hết mình để đạt được điều mong muốn.</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Lúc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mệt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mỏi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thì</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dậy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rồi</a:t>
            </a:r>
            <a:r>
              <a:rPr lang="en-US" sz="2800" b="1" dirty="0">
                <a:solidFill>
                  <a:srgbClr val="0070C0"/>
                </a:solidFill>
                <a:latin typeface="Arial" panose="020B0604020202020204" pitchFamily="34" charset="0"/>
                <a:cs typeface="Arial" panose="020B0604020202020204" pitchFamily="34" charset="0"/>
              </a:rPr>
              <a:t> quay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công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giảm</a:t>
            </a:r>
            <a:r>
              <a:rPr lang="en-US" sz="2800" b="1" dirty="0">
                <a:solidFill>
                  <a:srgbClr val="0070C0"/>
                </a:solidFill>
                <a:latin typeface="Arial" panose="020B0604020202020204" pitchFamily="34" charset="0"/>
                <a:cs typeface="Arial" panose="020B0604020202020204" pitchFamily="34" charset="0"/>
              </a:rPr>
              <a:t> lo </a:t>
            </a:r>
            <a:r>
              <a:rPr lang="en-US" sz="2800" b="1" dirty="0" err="1">
                <a:solidFill>
                  <a:srgbClr val="0070C0"/>
                </a:solidFill>
                <a:latin typeface="Arial" panose="020B0604020202020204" pitchFamily="34" charset="0"/>
                <a:cs typeface="Arial" panose="020B0604020202020204" pitchFamily="34" charset="0"/>
              </a:rPr>
              <a:t>lắng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căng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thẳng</a:t>
            </a:r>
            <a:r>
              <a:rPr lang="en-US" sz="2800" b="1" dirty="0">
                <a:solidFill>
                  <a:srgbClr val="0070C0"/>
                </a:solidFill>
                <a:latin typeface="Arial" panose="020B0604020202020204" pitchFamily="34" charset="0"/>
                <a:cs typeface="Arial" panose="020B0604020202020204" pitchFamily="34" charset="0"/>
              </a:rPr>
              <a:t>.</a:t>
            </a:r>
            <a:endParaRPr lang="vi-VN" sz="2800" b="1" i="0" dirty="0">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11335" y="108904"/>
            <a:ext cx="10606197" cy="6430008"/>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Rectangle 5"/>
          <p:cNvSpPr/>
          <p:nvPr/>
        </p:nvSpPr>
        <p:spPr>
          <a:xfrm>
            <a:off x="182880" y="920921"/>
            <a:ext cx="3716767" cy="5262979"/>
          </a:xfrm>
          <a:prstGeom prst="rect">
            <a:avLst/>
          </a:prstGeom>
        </p:spPr>
        <p:txBody>
          <a:bodyPr wrap="square">
            <a:spAutoFit/>
          </a:bodyPr>
          <a:lstStyle/>
          <a:p>
            <a:pPr algn="just"/>
            <a:r>
              <a:rPr lang="vi-VN" sz="2800" b="1" dirty="0">
                <a:solidFill>
                  <a:srgbClr val="002060"/>
                </a:solidFill>
                <a:latin typeface="Roboto"/>
              </a:rPr>
              <a:t>Bài tập Yoga cười khiến tâm trạng trở nên thoải mái hơi, được thả lỏng hơn, giảm căng thẳng, mệt mỏi. Và đặc biệt bài tập Yoga cười còn giúp ta được cười một cách thoải mái, nhẹ nhàng nhất</a:t>
            </a:r>
          </a:p>
          <a:p>
            <a:br>
              <a:rPr lang="vi-VN" sz="2800" b="1" dirty="0">
                <a:solidFill>
                  <a:srgbClr val="002060"/>
                </a:solidFill>
                <a:latin typeface="Roboto"/>
              </a:rPr>
            </a:br>
            <a:endParaRPr lang="en-US" sz="2800" b="1" dirty="0">
              <a:solidFill>
                <a:srgbClr val="002060"/>
              </a:solidFill>
            </a:endParaRPr>
          </a:p>
        </p:txBody>
      </p:sp>
    </p:spTree>
    <p:extLst>
      <p:ext uri="{BB962C8B-B14F-4D97-AF65-F5344CB8AC3E}">
        <p14:creationId xmlns:p14="http://schemas.microsoft.com/office/powerpoint/2010/main" val="14863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3" y="367824"/>
            <a:ext cx="8064824" cy="646331"/>
          </a:xfrm>
          <a:prstGeom prst="rect">
            <a:avLst/>
          </a:prstGeom>
          <a:solidFill>
            <a:srgbClr val="FFFF00"/>
          </a:solidFill>
          <a:ln w="38100">
            <a:solidFill>
              <a:schemeClr val="tx1"/>
            </a:solidFill>
          </a:ln>
        </p:spPr>
        <p:txBody>
          <a:bodyPr wrap="square" rtlCol="0">
            <a:spAutoFit/>
          </a:bodyPr>
          <a:lstStyle/>
          <a:p>
            <a:pPr lvl="0" algn="ctr"/>
            <a:r>
              <a:rPr kumimoji="1"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GƯƠNG</a:t>
            </a:r>
            <a:r>
              <a:rPr kumimoji="1" lang="en-US" altLang="zh-CN" sz="3600" b="1" i="0" u="none" strike="noStrike" kern="1200" cap="none" spc="0" normalizeH="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MẶT BIẾT NÓI</a:t>
            </a:r>
            <a:endParaRPr kumimoji="1" lang="zh-CN"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167417" y="729881"/>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546" y="1717138"/>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1988" y="1659781"/>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2432" y="4170957"/>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851027" y="4079722"/>
            <a:ext cx="3781417" cy="2082102"/>
          </a:xfrm>
          <a:prstGeom prst="rect">
            <a:avLst/>
          </a:prstGeom>
          <a:noFill/>
          <a:ln>
            <a:noFill/>
          </a:ln>
        </p:spPr>
      </p:pic>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8593" y="19724"/>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34273" y="2096548"/>
              <a:ext cx="2925908" cy="1461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1, </a:t>
              </a:r>
              <a:r>
                <a:rPr lang="en-US" dirty="0" err="1">
                  <a:solidFill>
                    <a:srgbClr val="00FF99"/>
                  </a:solidFill>
                  <a:latin typeface="Times New Roman" panose="02020603050405020304" pitchFamily="18" charset="0"/>
                  <a:cs typeface="Times New Roman" panose="02020603050405020304" pitchFamily="18" charset="0"/>
                </a:rPr>
                <a:t>Em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hãy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cùng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bạn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thiết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kế</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một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cuốn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sổ</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tay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hướng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dẫn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hiện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trò</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chơi</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lành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mạnh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có</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dụng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giảm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áp</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căng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thẳng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trong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học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tập</a:t>
              </a:r>
              <a:r>
                <a:rPr lang="en-US" dirty="0">
                  <a:solidFill>
                    <a:srgbClr val="00FF99"/>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90767" y="2018766"/>
              <a:ext cx="1909517" cy="1330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B050"/>
                  </a:solidFill>
                  <a:latin typeface="Times New Roman" panose="02020603050405020304" pitchFamily="18" charset="0"/>
                  <a:cs typeface="Times New Roman" panose="02020603050405020304" pitchFamily="18" charset="0"/>
                </a:rPr>
                <a:t>Em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hãy</a:t>
              </a:r>
              <a:r>
                <a:rPr lang="en-US" sz="3200" dirty="0">
                  <a:solidFill>
                    <a:srgbClr val="00B050"/>
                  </a:solidFill>
                  <a:latin typeface="Times New Roman" panose="02020603050405020304" pitchFamily="18" charset="0"/>
                  <a:cs typeface="Times New Roman" panose="02020603050405020304" pitchFamily="18" charset="0"/>
                </a:rPr>
                <a:t> quay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video </a:t>
              </a:r>
              <a:r>
                <a:rPr lang="en-US" sz="3200" dirty="0" err="1">
                  <a:solidFill>
                    <a:srgbClr val="00B050"/>
                  </a:solidFill>
                  <a:latin typeface="Times New Roman" panose="02020603050405020304" pitchFamily="18" charset="0"/>
                  <a:cs typeface="Times New Roman" panose="02020603050405020304" pitchFamily="18" charset="0"/>
                </a:rPr>
                <a:t>ghi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lại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quá</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trình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thực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hiện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thể</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thao</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hoặc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trí</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phù</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hợp</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dụng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căng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thẳng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và</a:t>
              </a:r>
              <a:r>
                <a:rPr lang="en-US" sz="3200" dirty="0">
                  <a:solidFill>
                    <a:srgbClr val="00B050"/>
                  </a:solidFill>
                  <a:latin typeface="Times New Roman" panose="02020603050405020304" pitchFamily="18" charset="0"/>
                  <a:cs typeface="Times New Roman" panose="02020603050405020304" pitchFamily="18" charset="0"/>
                </a:rPr>
                <a:t> chia </a:t>
              </a:r>
              <a:r>
                <a:rPr lang="en-US" sz="3200" dirty="0" err="1">
                  <a:solidFill>
                    <a:srgbClr val="00B050"/>
                  </a:solidFill>
                  <a:latin typeface="Times New Roman" panose="02020603050405020304" pitchFamily="18" charset="0"/>
                  <a:cs typeface="Times New Roman" panose="02020603050405020304" pitchFamily="18" charset="0"/>
                </a:rPr>
                <a:t>sẻ</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ích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của</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với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bạn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trong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lớp</a:t>
              </a:r>
              <a:r>
                <a:rPr lang="en-US" sz="3200" dirty="0">
                  <a:solidFill>
                    <a:srgbClr val="00B050"/>
                  </a:solidFill>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Trò</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chơi</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Nhà</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thông</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thái</a:t>
            </a:r>
            <a:endParaRPr kumimoji="1"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633" y="1445622"/>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039" y="1445622"/>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633" y="3923480"/>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416038" y="3921317"/>
            <a:ext cx="3781417" cy="2082102"/>
          </a:xfrm>
          <a:prstGeom prst="rect">
            <a:avLst/>
          </a:prstGeom>
          <a:noFill/>
          <a:ln>
            <a:noFill/>
          </a:ln>
        </p:spPr>
      </p:pic>
      <p:sp>
        <p:nvSpPr>
          <p:cNvPr id="3" name="TextBox 2">
            <a:extLst>
              <a:ext uri="{FF2B5EF4-FFF2-40B4-BE49-F238E27FC236}">
                <a16:creationId xmlns:a16="http://schemas.microsoft.com/office/drawing/2014/main" id="{F7A0A18A-7FCA-448C-8F68-69A2E4264B17}"/>
              </a:ext>
            </a:extLst>
          </p:cNvPr>
          <p:cNvSpPr txBox="1"/>
          <p:nvPr/>
        </p:nvSpPr>
        <p:spPr>
          <a:xfrm>
            <a:off x="2453640" y="3238433"/>
            <a:ext cx="364236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đễnh</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C43CEF-8132-4C9F-AC38-91831CE09785}"/>
              </a:ext>
            </a:extLst>
          </p:cNvPr>
          <p:cNvSpPr txBox="1"/>
          <p:nvPr/>
        </p:nvSpPr>
        <p:spPr>
          <a:xfrm>
            <a:off x="6416038" y="3280233"/>
            <a:ext cx="309372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Khóc</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hét</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393E76B-47E5-492F-A322-AE5AFD8762D1}"/>
              </a:ext>
            </a:extLst>
          </p:cNvPr>
          <p:cNvSpPr txBox="1"/>
          <p:nvPr/>
        </p:nvSpPr>
        <p:spPr>
          <a:xfrm>
            <a:off x="2391156" y="6108511"/>
            <a:ext cx="350672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mỏi</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E3B5A9-6838-43DC-BDF6-F32488688C0F}"/>
              </a:ext>
            </a:extLst>
          </p:cNvPr>
          <p:cNvSpPr txBox="1"/>
          <p:nvPr/>
        </p:nvSpPr>
        <p:spPr>
          <a:xfrm>
            <a:off x="6736080" y="6108511"/>
            <a:ext cx="3461375"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3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sp>
        <p:nvSpPr>
          <p:cNvPr id="8" name="Rectangle 7"/>
          <p:cNvSpPr/>
          <p:nvPr/>
        </p:nvSpPr>
        <p:spPr>
          <a:xfrm>
            <a:off x="4280931" y="2472208"/>
            <a:ext cx="3767698"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II/KHÁM</a:t>
            </a:r>
            <a:r>
              <a:rPr kumimoji="0" lang="en-US" sz="4050" b="1" i="0" u="none" strike="noStrike" kern="1200" cap="none" spc="0" normalizeH="0" noProof="0" dirty="0">
                <a:ln/>
                <a:solidFill>
                  <a:prstClr val="white"/>
                </a:solidFill>
                <a:effectLst/>
                <a:uLnTx/>
                <a:uFillTx/>
                <a:latin typeface="Tahoma" panose="020B0604030504040204" pitchFamily="34" charset="0"/>
                <a:ea typeface="+mn-ea"/>
                <a:cs typeface="Tahoma" panose="020B0604030504040204" pitchFamily="34" charset="0"/>
              </a:rPr>
              <a:t> PHÁ</a:t>
            </a:r>
            <a:endPar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endParaRPr>
          </a:p>
        </p:txBody>
      </p:sp>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500" autoRev="1" fill="hold">
                                          <p:stCondLst>
                                            <p:cond delay="0"/>
                                          </p:stCondLst>
                                        </p:cTn>
                                        <p:tgtEl>
                                          <p:spTgt spid="8"/>
                                        </p:tgtEl>
                                        <p:attrNameLst>
                                          <p:attrName>ppt_w</p:attrName>
                                        </p:attrNameLst>
                                      </p:cBhvr>
                                    </p:anim>
                                    <p:anim by="(#ppt_w*0.50)" calcmode="lin" valueType="num">
                                      <p:cBhvr>
                                        <p:cTn id="17" dur="500" decel="50000" autoRev="1" fill="hold">
                                          <p:stCondLst>
                                            <p:cond delay="0"/>
                                          </p:stCondLst>
                                        </p:cTn>
                                        <p:tgtEl>
                                          <p:spTgt spid="8"/>
                                        </p:tgtEl>
                                        <p:attrNameLst>
                                          <p:attrName>ppt_x</p:attrName>
                                        </p:attrNameLst>
                                      </p:cBhvr>
                                    </p:anim>
                                    <p:anim from="(-#ppt_h/2)" to="(#ppt_y)" calcmode="lin" valueType="num">
                                      <p:cBhvr>
                                        <p:cTn id="18" dur="1000" fill="hold">
                                          <p:stCondLst>
                                            <p:cond delay="0"/>
                                          </p:stCondLst>
                                        </p:cTn>
                                        <p:tgtEl>
                                          <p:spTgt spid="8"/>
                                        </p:tgtEl>
                                        <p:attrNameLst>
                                          <p:attrName>ppt_y</p:attrName>
                                        </p:attrNameLst>
                                      </p:cBhvr>
                                    </p:anim>
                                    <p:animRot by="21600000">
                                      <p:cBhvr>
                                        <p:cTn id="19"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1638490"/>
            <a:ext cx="5943595" cy="1292662"/>
          </a:xfrm>
          <a:prstGeom prst="rect">
            <a:avLst/>
          </a:prstGeom>
          <a:noFill/>
        </p:spPr>
        <p:txBody>
          <a:bodyPr wrap="square" lIns="0" tIns="0" rIns="0" bIns="0" rtlCol="0">
            <a:spAutoFit/>
          </a:bodyPr>
          <a:lstStyle/>
          <a:p>
            <a:pPr algn="just"/>
            <a:r>
              <a:rPr lang="en-US" sz="2800" b="1" dirty="0"/>
              <a:t>1/ </a:t>
            </a:r>
            <a:r>
              <a:rPr lang="en-US" sz="2800" b="1" dirty="0" err="1"/>
              <a:t>Tình</a:t>
            </a:r>
            <a:r>
              <a:rPr lang="en-US" sz="2800" b="1" dirty="0"/>
              <a:t> </a:t>
            </a:r>
            <a:r>
              <a:rPr lang="en-US" sz="2800" b="1" dirty="0" err="1"/>
              <a:t>huống</a:t>
            </a:r>
            <a:r>
              <a:rPr lang="en-US" sz="2800" b="1" dirty="0"/>
              <a:t> </a:t>
            </a:r>
            <a:r>
              <a:rPr lang="en-US" sz="2800" b="1" dirty="0" err="1"/>
              <a:t>gây</a:t>
            </a:r>
            <a:r>
              <a:rPr lang="en-US" sz="2800" b="1" dirty="0"/>
              <a:t> </a:t>
            </a:r>
            <a:r>
              <a:rPr lang="en-US" sz="2800" b="1" dirty="0" err="1"/>
              <a:t>căng</a:t>
            </a:r>
            <a:r>
              <a:rPr lang="en-US" sz="2800" b="1" dirty="0"/>
              <a:t> </a:t>
            </a:r>
            <a:r>
              <a:rPr lang="en-US" sz="2800" b="1" dirty="0" err="1"/>
              <a:t>thẳng</a:t>
            </a:r>
            <a:r>
              <a:rPr lang="en-US" sz="2800" b="1" dirty="0"/>
              <a:t> </a:t>
            </a:r>
            <a:r>
              <a:rPr lang="en-US" sz="2800" b="1" dirty="0" err="1"/>
              <a:t>và</a:t>
            </a:r>
            <a:r>
              <a:rPr lang="en-US" sz="2800" b="1" dirty="0"/>
              <a:t> </a:t>
            </a:r>
            <a:r>
              <a:rPr lang="en-US" sz="2800" b="1" dirty="0" err="1"/>
              <a:t>biểu</a:t>
            </a:r>
            <a:r>
              <a:rPr lang="en-US" sz="2800" b="1" dirty="0"/>
              <a:t> </a:t>
            </a:r>
            <a:r>
              <a:rPr lang="en-US" sz="2800" b="1" dirty="0" err="1"/>
              <a:t>hiện</a:t>
            </a:r>
            <a:r>
              <a:rPr lang="en-US" sz="2800" b="1" dirty="0"/>
              <a:t> </a:t>
            </a:r>
            <a:r>
              <a:rPr lang="en-US" sz="2800" b="1" dirty="0" err="1"/>
              <a:t>của</a:t>
            </a:r>
            <a:r>
              <a:rPr lang="en-US" sz="2800" b="1" dirty="0"/>
              <a:t> </a:t>
            </a:r>
            <a:r>
              <a:rPr lang="en-US" sz="2800" b="1" dirty="0" err="1"/>
              <a:t>cơ</a:t>
            </a:r>
            <a:r>
              <a:rPr lang="en-US" sz="2800" b="1" dirty="0"/>
              <a:t> </a:t>
            </a:r>
            <a:r>
              <a:rPr lang="en-US" sz="2800" b="1" dirty="0" err="1"/>
              <a:t>thể</a:t>
            </a:r>
            <a:r>
              <a:rPr lang="en-US" sz="2800" b="1" dirty="0"/>
              <a:t> </a:t>
            </a:r>
            <a:r>
              <a:rPr lang="en-US" sz="2800" b="1" dirty="0" err="1"/>
              <a:t>khi</a:t>
            </a:r>
            <a:r>
              <a:rPr lang="en-US" sz="2800" b="1" dirty="0"/>
              <a:t> </a:t>
            </a:r>
            <a:r>
              <a:rPr lang="en-US" sz="2800" b="1" dirty="0" err="1"/>
              <a:t>bị</a:t>
            </a:r>
            <a:r>
              <a:rPr lang="en-US" sz="2800" b="1" dirty="0"/>
              <a:t> </a:t>
            </a:r>
            <a:r>
              <a:rPr lang="en-US" sz="2800" b="1" dirty="0" err="1"/>
              <a:t>căng</a:t>
            </a:r>
            <a:r>
              <a:rPr lang="en-US" sz="2800" b="1" dirty="0"/>
              <a:t> </a:t>
            </a:r>
            <a:r>
              <a:rPr lang="en-US" sz="2800" b="1" dirty="0" err="1"/>
              <a:t>thẳng</a:t>
            </a:r>
            <a:r>
              <a:rPr lang="en-US" sz="2800" b="1" dirty="0"/>
              <a:t>. </a:t>
            </a:r>
            <a:endParaRPr lang="en-US" sz="2800" dirty="0"/>
          </a:p>
          <a:p>
            <a:pPr algn="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nl-NL" sz="4000" b="1" dirty="0">
                <a:solidFill>
                  <a:srgbClr val="7030A0"/>
                </a:solidFill>
                <a:cs typeface="Times New Roman" panose="02020603050405020304" pitchFamily="18" charset="0"/>
              </a:rPr>
              <a:t>ỨNG PHÓ VỚI TÂM LÍ CĂNG THẲNG</a:t>
            </a:r>
            <a:endParaRPr lang="en-US" sz="4000" dirty="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7: </a:t>
            </a:r>
            <a:endParaRPr lang="zh-CN" altLang="en-US" sz="4400" b="1" dirty="0">
              <a:solidFill>
                <a:srgbClr val="0070C0"/>
              </a:solidFill>
              <a:cs typeface="Times New Roman" panose="02020603050405020304" pitchFamily="18" charset="0"/>
            </a:endParaRPr>
          </a:p>
        </p:txBody>
      </p:sp>
      <p:pic>
        <p:nvPicPr>
          <p:cNvPr id="13" name="Picture 12">
            <a:extLst>
              <a:ext uri="{FF2B5EF4-FFF2-40B4-BE49-F238E27FC236}">
                <a16:creationId xmlns:a16="http://schemas.microsoft.com/office/drawing/2014/main" id="{C3D56135-0D9B-4DA3-81DF-D22763C92E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925" y="1554409"/>
            <a:ext cx="5970850" cy="5186960"/>
          </a:xfrm>
          <a:prstGeom prst="rect">
            <a:avLst/>
          </a:prstGeom>
          <a:noFill/>
          <a:ln>
            <a:noFill/>
          </a:ln>
        </p:spPr>
      </p:pic>
      <p:pic>
        <p:nvPicPr>
          <p:cNvPr id="14" name="图片 5">
            <a:extLst>
              <a:ext uri="{FF2B5EF4-FFF2-40B4-BE49-F238E27FC236}">
                <a16:creationId xmlns:a16="http://schemas.microsoft.com/office/drawing/2014/main" id="{C064E1D8-632C-4879-9928-F191F58A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64401"/>
            <a:ext cx="3941366" cy="2256395"/>
          </a:xfrm>
          <a:prstGeom prst="rect">
            <a:avLst/>
          </a:prstGeom>
        </p:spPr>
      </p:pic>
      <p:sp>
        <p:nvSpPr>
          <p:cNvPr id="2" name="TextBox 1">
            <a:extLst>
              <a:ext uri="{FF2B5EF4-FFF2-40B4-BE49-F238E27FC236}">
                <a16:creationId xmlns:a16="http://schemas.microsoft.com/office/drawing/2014/main" id="{974744DB-122E-40EF-954D-781F9FA6A901}"/>
              </a:ext>
            </a:extLst>
          </p:cNvPr>
          <p:cNvSpPr txBox="1"/>
          <p:nvPr/>
        </p:nvSpPr>
        <p:spPr>
          <a:xfrm>
            <a:off x="457200" y="2683740"/>
            <a:ext cx="5212078" cy="830997"/>
          </a:xfrm>
          <a:prstGeom prst="rect">
            <a:avLst/>
          </a:prstGeom>
          <a:noFill/>
        </p:spPr>
        <p:txBody>
          <a:bodyPr wrap="square" rtlCol="0">
            <a:spAutoFit/>
          </a:bodyPr>
          <a:lstStyle/>
          <a:p>
            <a:r>
              <a:rPr lang="en-US" sz="4800" dirty="0">
                <a:solidFill>
                  <a:srgbClr val="00B0F0"/>
                </a:solidFill>
                <a:latin typeface="Algerian" panose="04020705040A02060702" pitchFamily="82" charset="0"/>
              </a:rPr>
              <a:t>THẢO LUẬN NHÓM </a:t>
            </a:r>
          </a:p>
        </p:txBody>
      </p:sp>
      <p:sp>
        <p:nvSpPr>
          <p:cNvPr id="4" name="TextBox 3">
            <a:extLst>
              <a:ext uri="{FF2B5EF4-FFF2-40B4-BE49-F238E27FC236}">
                <a16:creationId xmlns:a16="http://schemas.microsoft.com/office/drawing/2014/main"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254F2268-2D24-4D93-9366-79F50807D51A}"/>
              </a:ext>
            </a:extLst>
          </p:cNvPr>
          <p:cNvGraphicFramePr>
            <a:graphicFrameLocks noGrp="1"/>
          </p:cNvGraphicFramePr>
          <p:nvPr>
            <p:extLst>
              <p:ext uri="{D42A27DB-BD31-4B8C-83A1-F6EECF244321}">
                <p14:modId xmlns:p14="http://schemas.microsoft.com/office/powerpoint/2010/main" val="1813322140"/>
              </p:ext>
            </p:extLst>
          </p:nvPr>
        </p:nvGraphicFramePr>
        <p:xfrm>
          <a:off x="2057400" y="1690298"/>
          <a:ext cx="8305800" cy="1737360"/>
        </p:xfrm>
        <a:graphic>
          <a:graphicData uri="http://schemas.openxmlformats.org/drawingml/2006/table">
            <a:tbl>
              <a:tblPr firstRow="1" firstCol="1" bandRow="1"/>
              <a:tblGrid>
                <a:gridCol w="776476">
                  <a:extLst>
                    <a:ext uri="{9D8B030D-6E8A-4147-A177-3AD203B41FA5}">
                      <a16:colId xmlns:a16="http://schemas.microsoft.com/office/drawing/2014/main" val="933412515"/>
                    </a:ext>
                  </a:extLst>
                </a:gridCol>
                <a:gridCol w="3155444">
                  <a:extLst>
                    <a:ext uri="{9D8B030D-6E8A-4147-A177-3AD203B41FA5}">
                      <a16:colId xmlns:a16="http://schemas.microsoft.com/office/drawing/2014/main" val="3418520780"/>
                    </a:ext>
                  </a:extLst>
                </a:gridCol>
                <a:gridCol w="2782834">
                  <a:extLst>
                    <a:ext uri="{9D8B030D-6E8A-4147-A177-3AD203B41FA5}">
                      <a16:colId xmlns:a16="http://schemas.microsoft.com/office/drawing/2014/main" val="2244609507"/>
                    </a:ext>
                  </a:extLst>
                </a:gridCol>
                <a:gridCol w="1591046">
                  <a:extLst>
                    <a:ext uri="{9D8B030D-6E8A-4147-A177-3AD203B41FA5}">
                      <a16:colId xmlns:a16="http://schemas.microsoft.com/office/drawing/2014/main" val="2296608531"/>
                    </a:ext>
                  </a:extLst>
                </a:gridCol>
              </a:tblGrid>
              <a:tr h="887154">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bl>
          </a:graphicData>
        </a:graphic>
      </p:graphicFrame>
      <p:graphicFrame>
        <p:nvGraphicFramePr>
          <p:cNvPr id="4" name="Table 3">
            <a:extLst>
              <a:ext uri="{FF2B5EF4-FFF2-40B4-BE49-F238E27FC236}">
                <a16:creationId xmlns:a16="http://schemas.microsoft.com/office/drawing/2014/main" id="{300B4BBF-276F-4C50-AAAA-73E950887211}"/>
              </a:ext>
            </a:extLst>
          </p:cNvPr>
          <p:cNvGraphicFramePr>
            <a:graphicFrameLocks noGrp="1"/>
          </p:cNvGraphicFramePr>
          <p:nvPr>
            <p:extLst>
              <p:ext uri="{D42A27DB-BD31-4B8C-83A1-F6EECF244321}">
                <p14:modId xmlns:p14="http://schemas.microsoft.com/office/powerpoint/2010/main" val="3331725008"/>
              </p:ext>
            </p:extLst>
          </p:nvPr>
        </p:nvGraphicFramePr>
        <p:xfrm>
          <a:off x="2057400" y="4337164"/>
          <a:ext cx="8305800" cy="2063635"/>
        </p:xfrm>
        <a:graphic>
          <a:graphicData uri="http://schemas.openxmlformats.org/drawingml/2006/table">
            <a:tbl>
              <a:tblPr firstRow="1" firstCol="1" bandRow="1"/>
              <a:tblGrid>
                <a:gridCol w="694040">
                  <a:extLst>
                    <a:ext uri="{9D8B030D-6E8A-4147-A177-3AD203B41FA5}">
                      <a16:colId xmlns:a16="http://schemas.microsoft.com/office/drawing/2014/main" val="4020028897"/>
                    </a:ext>
                  </a:extLst>
                </a:gridCol>
                <a:gridCol w="3801760">
                  <a:extLst>
                    <a:ext uri="{9D8B030D-6E8A-4147-A177-3AD203B41FA5}">
                      <a16:colId xmlns:a16="http://schemas.microsoft.com/office/drawing/2014/main" val="2738413177"/>
                    </a:ext>
                  </a:extLst>
                </a:gridCol>
                <a:gridCol w="1722120">
                  <a:extLst>
                    <a:ext uri="{9D8B030D-6E8A-4147-A177-3AD203B41FA5}">
                      <a16:colId xmlns:a16="http://schemas.microsoft.com/office/drawing/2014/main" val="339415664"/>
                    </a:ext>
                  </a:extLst>
                </a:gridCol>
                <a:gridCol w="2087880">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sp>
        <p:nvSpPr>
          <p:cNvPr id="10"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a16="http://schemas.microsoft.com/office/drawing/2014/main"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a16="http://schemas.microsoft.com/office/drawing/2014/main"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947696453"/>
              </p:ext>
            </p:extLst>
          </p:nvPr>
        </p:nvGraphicFramePr>
        <p:xfrm>
          <a:off x="660010" y="1362600"/>
          <a:ext cx="10907150" cy="3548431"/>
        </p:xfrm>
        <a:graphic>
          <a:graphicData uri="http://schemas.openxmlformats.org/drawingml/2006/table">
            <a:tbl>
              <a:tblPr firstRow="1" firstCol="1" bandRow="1"/>
              <a:tblGrid>
                <a:gridCol w="1012778">
                  <a:extLst>
                    <a:ext uri="{9D8B030D-6E8A-4147-A177-3AD203B41FA5}">
                      <a16:colId xmlns:a16="http://schemas.microsoft.com/office/drawing/2014/main" val="933412515"/>
                    </a:ext>
                  </a:extLst>
                </a:gridCol>
                <a:gridCol w="2686869">
                  <a:extLst>
                    <a:ext uri="{9D8B030D-6E8A-4147-A177-3AD203B41FA5}">
                      <a16:colId xmlns:a16="http://schemas.microsoft.com/office/drawing/2014/main" val="3418520780"/>
                    </a:ext>
                  </a:extLst>
                </a:gridCol>
                <a:gridCol w="4799583">
                  <a:extLst>
                    <a:ext uri="{9D8B030D-6E8A-4147-A177-3AD203B41FA5}">
                      <a16:colId xmlns:a16="http://schemas.microsoft.com/office/drawing/2014/main" val="2244609507"/>
                    </a:ext>
                  </a:extLst>
                </a:gridCol>
                <a:gridCol w="2407920">
                  <a:extLst>
                    <a:ext uri="{9D8B030D-6E8A-4147-A177-3AD203B41FA5}">
                      <a16:colId xmlns:a16="http://schemas.microsoft.com/office/drawing/2014/main" val="1956515853"/>
                    </a:ext>
                  </a:extLst>
                </a:gridCol>
              </a:tblGrid>
              <a:tr h="1075800">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8816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4010"/>
                  </a:ext>
                </a:extLst>
              </a:tr>
            </a:tbl>
          </a:graphicData>
        </a:graphic>
      </p:graphicFrame>
      <p:sp>
        <p:nvSpPr>
          <p:cNvPr id="2" name="TextBox 1">
            <a:extLst>
              <a:ext uri="{FF2B5EF4-FFF2-40B4-BE49-F238E27FC236}">
                <a16:creationId xmlns:a16="http://schemas.microsoft.com/office/drawing/2014/main" id="{BA4CDE64-0F6B-43B2-BA8B-A8FBBC7BFB4D}"/>
              </a:ext>
            </a:extLst>
          </p:cNvPr>
          <p:cNvSpPr txBox="1"/>
          <p:nvPr/>
        </p:nvSpPr>
        <p:spPr>
          <a:xfrm>
            <a:off x="1905000" y="2483281"/>
            <a:ext cx="245364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p>
        </p:txBody>
      </p:sp>
      <p:sp>
        <p:nvSpPr>
          <p:cNvPr id="8" name="TextBox 7">
            <a:extLst>
              <a:ext uri="{FF2B5EF4-FFF2-40B4-BE49-F238E27FC236}">
                <a16:creationId xmlns:a16="http://schemas.microsoft.com/office/drawing/2014/main" id="{E95A7673-8533-4D89-90EA-ABE3CF601173}"/>
              </a:ext>
            </a:extLst>
          </p:cNvPr>
          <p:cNvSpPr txBox="1"/>
          <p:nvPr/>
        </p:nvSpPr>
        <p:spPr>
          <a:xfrm>
            <a:off x="1920240" y="3414642"/>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400" dirty="0"/>
          </a:p>
        </p:txBody>
      </p:sp>
      <p:sp>
        <p:nvSpPr>
          <p:cNvPr id="10" name="TextBox 9">
            <a:extLst>
              <a:ext uri="{FF2B5EF4-FFF2-40B4-BE49-F238E27FC236}">
                <a16:creationId xmlns:a16="http://schemas.microsoft.com/office/drawing/2014/main" id="{3FB9FB81-EDFF-4088-9409-E0A349B4461E}"/>
              </a:ext>
            </a:extLst>
          </p:cNvPr>
          <p:cNvSpPr txBox="1"/>
          <p:nvPr/>
        </p:nvSpPr>
        <p:spPr>
          <a:xfrm>
            <a:off x="1859280" y="4215348"/>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400" dirty="0"/>
          </a:p>
        </p:txBody>
      </p:sp>
      <p:sp>
        <p:nvSpPr>
          <p:cNvPr id="6" name="TextBox 5">
            <a:extLst>
              <a:ext uri="{FF2B5EF4-FFF2-40B4-BE49-F238E27FC236}">
                <a16:creationId xmlns:a16="http://schemas.microsoft.com/office/drawing/2014/main" id="{0546EC11-EB33-4DF3-B4E3-FC03F313B8BC}"/>
              </a:ext>
            </a:extLst>
          </p:cNvPr>
          <p:cNvSpPr txBox="1"/>
          <p:nvPr/>
        </p:nvSpPr>
        <p:spPr>
          <a:xfrm>
            <a:off x="4358640" y="2456752"/>
            <a:ext cx="4861560"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1DC451-855A-4FA4-B4FB-F326F621FD10}"/>
              </a:ext>
            </a:extLst>
          </p:cNvPr>
          <p:cNvSpPr txBox="1"/>
          <p:nvPr/>
        </p:nvSpPr>
        <p:spPr>
          <a:xfrm>
            <a:off x="4450080" y="3470364"/>
            <a:ext cx="4678680" cy="461665"/>
          </a:xfrm>
          <a:prstGeom prst="rect">
            <a:avLst/>
          </a:prstGeom>
          <a:noFill/>
        </p:spPr>
        <p:txBody>
          <a:bodyPr wrap="square" rtlCol="0">
            <a:spAutoFit/>
          </a:bodyPr>
          <a:lstStyle/>
          <a:p>
            <a:r>
              <a:rPr lang="vi-VN" sz="2400" b="1" dirty="0" err="1">
                <a:latin typeface="Times New Roman" panose="02020603050405020304" pitchFamily="18" charset="0"/>
                <a:cs typeface="Times New Roman" panose="02020603050405020304" pitchFamily="18" charset="0"/>
              </a:rPr>
              <a:t>Bố</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mẹ</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kì</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vọng</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được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điểm</a:t>
            </a:r>
            <a:r>
              <a:rPr lang="vi-VN" sz="2400" b="1" dirty="0">
                <a:latin typeface="Times New Roman" panose="02020603050405020304" pitchFamily="18" charset="0"/>
                <a:cs typeface="Times New Roman" panose="02020603050405020304" pitchFamily="18" charset="0"/>
              </a:rPr>
              <a:t> cao.</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DE8F404-4993-47CC-87B0-67D34243DD24}"/>
              </a:ext>
            </a:extLst>
          </p:cNvPr>
          <p:cNvSpPr txBox="1"/>
          <p:nvPr/>
        </p:nvSpPr>
        <p:spPr>
          <a:xfrm>
            <a:off x="4419600" y="4190697"/>
            <a:ext cx="4450080"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endParaRPr lang="en-US"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EE32B0F-180C-44E9-8C6A-111F0B6A5E9C}"/>
              </a:ext>
            </a:extLst>
          </p:cNvPr>
          <p:cNvSpPr txBox="1"/>
          <p:nvPr/>
        </p:nvSpPr>
        <p:spPr>
          <a:xfrm>
            <a:off x="9677400" y="2561256"/>
            <a:ext cx="166211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mỏi</a:t>
            </a:r>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171BE7-BC43-46DD-A1AD-D973B5508380}"/>
              </a:ext>
            </a:extLst>
          </p:cNvPr>
          <p:cNvSpPr txBox="1"/>
          <p:nvPr/>
        </p:nvSpPr>
        <p:spPr>
          <a:xfrm>
            <a:off x="9115696" y="3380272"/>
            <a:ext cx="25603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Lo </a:t>
            </a:r>
            <a:r>
              <a:rPr lang="en-US" sz="2400" b="1" dirty="0" err="1">
                <a:latin typeface="Times New Roman" panose="02020603050405020304" pitchFamily="18" charset="0"/>
                <a:cs typeface="Times New Roman" panose="02020603050405020304" pitchFamily="18" charset="0"/>
              </a:rPr>
              <a:t>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endParaRPr lang="en-US" sz="2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5F8DCA-4D6B-4884-A26D-17B1DEBAB720}"/>
              </a:ext>
            </a:extLst>
          </p:cNvPr>
          <p:cNvSpPr txBox="1"/>
          <p:nvPr/>
        </p:nvSpPr>
        <p:spPr>
          <a:xfrm>
            <a:off x="9677400" y="4215348"/>
            <a:ext cx="1752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nản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ircle(in)">
                                      <p:cBhvr>
                                        <p:cTn id="5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2" grpId="0"/>
      <p:bldP spid="8" grpId="0"/>
      <p:bldP spid="10" grpId="0"/>
      <p:bldP spid="6" grpId="0"/>
      <p:bldP spid="7" grpId="0"/>
      <p:bldP spid="9"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6" name="Table 5">
            <a:extLst>
              <a:ext uri="{FF2B5EF4-FFF2-40B4-BE49-F238E27FC236}">
                <a16:creationId xmlns:a16="http://schemas.microsoft.com/office/drawing/2014/main" id="{E4753A39-9563-442A-B541-DB0B7C063BA0}"/>
              </a:ext>
            </a:extLst>
          </p:cNvPr>
          <p:cNvGraphicFramePr>
            <a:graphicFrameLocks noGrp="1"/>
          </p:cNvGraphicFramePr>
          <p:nvPr>
            <p:extLst>
              <p:ext uri="{D42A27DB-BD31-4B8C-83A1-F6EECF244321}">
                <p14:modId xmlns:p14="http://schemas.microsoft.com/office/powerpoint/2010/main" val="1357450356"/>
              </p:ext>
            </p:extLst>
          </p:nvPr>
        </p:nvGraphicFramePr>
        <p:xfrm>
          <a:off x="660010" y="1685404"/>
          <a:ext cx="4552070" cy="2063635"/>
        </p:xfrm>
        <a:graphic>
          <a:graphicData uri="http://schemas.openxmlformats.org/drawingml/2006/table">
            <a:tbl>
              <a:tblPr firstRow="1" firstCol="1" bandRow="1"/>
              <a:tblGrid>
                <a:gridCol w="560811">
                  <a:extLst>
                    <a:ext uri="{9D8B030D-6E8A-4147-A177-3AD203B41FA5}">
                      <a16:colId xmlns:a16="http://schemas.microsoft.com/office/drawing/2014/main" val="4020028897"/>
                    </a:ext>
                  </a:extLst>
                </a:gridCol>
                <a:gridCol w="2034526">
                  <a:extLst>
                    <a:ext uri="{9D8B030D-6E8A-4147-A177-3AD203B41FA5}">
                      <a16:colId xmlns:a16="http://schemas.microsoft.com/office/drawing/2014/main" val="2738413177"/>
                    </a:ext>
                  </a:extLst>
                </a:gridCol>
                <a:gridCol w="812452">
                  <a:extLst>
                    <a:ext uri="{9D8B030D-6E8A-4147-A177-3AD203B41FA5}">
                      <a16:colId xmlns:a16="http://schemas.microsoft.com/office/drawing/2014/main" val="339415664"/>
                    </a:ext>
                  </a:extLst>
                </a:gridCol>
                <a:gridCol w="1144281">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pic>
        <p:nvPicPr>
          <p:cNvPr id="7" name="Picture 6">
            <a:extLst>
              <a:ext uri="{FF2B5EF4-FFF2-40B4-BE49-F238E27FC236}">
                <a16:creationId xmlns:a16="http://schemas.microsoft.com/office/drawing/2014/main" id="{5F67C5C6-EC82-4751-85AC-E562492575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080" y="1234440"/>
            <a:ext cx="6319910" cy="4709160"/>
          </a:xfrm>
          <a:prstGeom prst="rect">
            <a:avLst/>
          </a:prstGeom>
          <a:noFill/>
          <a:ln>
            <a:noFill/>
          </a:ln>
        </p:spPr>
      </p:pic>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1774</Words>
  <Application>Microsoft Office PowerPoint</Application>
  <PresentationFormat>Màn hình rộng</PresentationFormat>
  <Paragraphs>175</Paragraphs>
  <Slides>31</Slides>
  <Notes>4</Notes>
  <HiddenSlides>0</HiddenSlides>
  <MMClips>0</MMClips>
  <ScaleCrop>false</ScaleCrop>
  <HeadingPairs>
    <vt:vector size="6" baseType="variant">
      <vt:variant>
        <vt:lpstr>Phông được Dùng</vt:lpstr>
      </vt:variant>
      <vt:variant>
        <vt:i4>14</vt:i4>
      </vt:variant>
      <vt:variant>
        <vt:lpstr>Chủ đề</vt:lpstr>
      </vt:variant>
      <vt:variant>
        <vt:i4>9</vt:i4>
      </vt:variant>
      <vt:variant>
        <vt:lpstr>Tiêu đề Bản chiếu</vt:lpstr>
      </vt:variant>
      <vt:variant>
        <vt:i4>31</vt:i4>
      </vt:variant>
    </vt:vector>
  </HeadingPairs>
  <TitlesOfParts>
    <vt:vector size="54" baseType="lpstr">
      <vt:lpstr>等线</vt:lpstr>
      <vt:lpstr>等线 Light</vt:lpstr>
      <vt:lpstr>微软雅黑</vt:lpstr>
      <vt:lpstr>#9Slide05 Brannboll Ny</vt:lpstr>
      <vt:lpstr>Algerian</vt:lpstr>
      <vt:lpstr>Arial</vt:lpstr>
      <vt:lpstr>Calibri</vt:lpstr>
      <vt:lpstr>Calibri Light</vt:lpstr>
      <vt:lpstr>ITC Avant Garde Std Bk</vt:lpstr>
      <vt:lpstr>Open Sans</vt:lpstr>
      <vt:lpstr>Roboto</vt:lpstr>
      <vt:lpstr>Tahoma</vt:lpstr>
      <vt:lpstr>Times New Roman</vt:lpstr>
      <vt:lpstr>方正静蕾简体</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Phượng Đào</cp:lastModifiedBy>
  <cp:revision>51</cp:revision>
  <dcterms:created xsi:type="dcterms:W3CDTF">2022-08-08T00:24:14Z</dcterms:created>
  <dcterms:modified xsi:type="dcterms:W3CDTF">2025-05-17T15:52:16Z</dcterms:modified>
</cp:coreProperties>
</file>