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9" r:id="rId2"/>
    <p:sldId id="272" r:id="rId3"/>
    <p:sldId id="287" r:id="rId4"/>
    <p:sldId id="288"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9" r:id="rId20"/>
    <p:sldId id="290" r:id="rId21"/>
    <p:sldId id="291" r:id="rId22"/>
    <p:sldId id="292" r:id="rId23"/>
    <p:sldId id="293" r:id="rId24"/>
    <p:sldId id="294" r:id="rId25"/>
    <p:sldId id="295" r:id="rId26"/>
    <p:sldId id="29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C87F82-341A-42E9-9778-2A2A05FD5832}" type="datetimeFigureOut">
              <a:rPr lang="en-US" smtClean="0"/>
              <a:pPr/>
              <a:t>17/5/2025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E5419-02AC-4364-B2D8-C0F6C80239A2}" type="slidenum">
              <a:rPr lang="en-US" smtClean="0"/>
              <a:pPr/>
              <a:t>‹#›</a:t>
            </a:fld>
            <a:endParaRPr lang="en-US"/>
          </a:p>
        </p:txBody>
      </p:sp>
    </p:spTree>
    <p:extLst>
      <p:ext uri="{BB962C8B-B14F-4D97-AF65-F5344CB8AC3E}">
        <p14:creationId xmlns:p14="http://schemas.microsoft.com/office/powerpoint/2010/main" val="265788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2CB908-3CA3-40B6-9B35-6C127619B864}" type="datetimeFigureOut">
              <a:rPr lang="en-US" smtClean="0"/>
              <a:pPr/>
              <a:t>17/5/2025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CB908-3CA3-40B6-9B35-6C127619B864}" type="datetimeFigureOut">
              <a:rPr lang="en-US" smtClean="0"/>
              <a:pPr/>
              <a:t>17/5/2025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CB908-3CA3-40B6-9B35-6C127619B864}" type="datetimeFigureOut">
              <a:rPr lang="en-US" smtClean="0"/>
              <a:pPr/>
              <a:t>17/5/2025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CB908-3CA3-40B6-9B35-6C127619B864}" type="datetimeFigureOut">
              <a:rPr lang="en-US" smtClean="0"/>
              <a:pPr/>
              <a:t>17/5/2025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CB908-3CA3-40B6-9B35-6C127619B864}" type="datetimeFigureOut">
              <a:rPr lang="en-US" smtClean="0"/>
              <a:pPr/>
              <a:t>17/5/2025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2CB908-3CA3-40B6-9B35-6C127619B864}" type="datetimeFigureOut">
              <a:rPr lang="en-US" smtClean="0"/>
              <a:pPr/>
              <a:t>17/5/2025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2CB908-3CA3-40B6-9B35-6C127619B864}" type="datetimeFigureOut">
              <a:rPr lang="en-US" smtClean="0"/>
              <a:pPr/>
              <a:t>17/5/2025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2CB908-3CA3-40B6-9B35-6C127619B864}" type="datetimeFigureOut">
              <a:rPr lang="en-US" smtClean="0"/>
              <a:pPr/>
              <a:t>17/5/2025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CB908-3CA3-40B6-9B35-6C127619B864}" type="datetimeFigureOut">
              <a:rPr lang="en-US" smtClean="0"/>
              <a:pPr/>
              <a:t>17/5/2025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CB908-3CA3-40B6-9B35-6C127619B864}" type="datetimeFigureOut">
              <a:rPr lang="en-US" smtClean="0"/>
              <a:pPr/>
              <a:t>17/5/2025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CB908-3CA3-40B6-9B35-6C127619B864}" type="datetimeFigureOut">
              <a:rPr lang="en-US" smtClean="0"/>
              <a:pPr/>
              <a:t>17/5/2025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CB908-3CA3-40B6-9B35-6C127619B864}" type="datetimeFigureOut">
              <a:rPr lang="en-US" smtClean="0"/>
              <a:pPr/>
              <a:t>17/5/2025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3E458-D994-4CBD-A671-4672F224AF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6.wmf"/><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5.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ơn 50 hình nền powerpoint trẻ em Cho những chủ đề về trẻ em và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762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457200" y="2362200"/>
            <a:ext cx="9067800" cy="2286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6000" b="1" i="0" u="none" strike="noStrike" kern="1200" cap="none" spc="0" normalizeH="0" baseline="0" noProof="0" dirty="0" smtClean="0">
                <a:ln>
                  <a:noFill/>
                </a:ln>
                <a:effectLst/>
                <a:uLnTx/>
                <a:uFillTx/>
                <a:latin typeface="Times New Roman" pitchFamily="18" charset="0"/>
                <a:ea typeface="+mn-ea"/>
                <a:cs typeface="Times New Roman" pitchFamily="18" charset="0"/>
              </a:rPr>
              <a:t>B</a:t>
            </a:r>
            <a:r>
              <a:rPr kumimoji="0" lang="vi-VN" sz="6000" b="1" i="0" u="none" strike="noStrike" kern="1200" cap="none" spc="0" normalizeH="0" baseline="0" noProof="0" dirty="0" smtClean="0">
                <a:ln>
                  <a:noFill/>
                </a:ln>
                <a:effectLst/>
                <a:uLnTx/>
                <a:uFillTx/>
                <a:latin typeface="Times New Roman" pitchFamily="18" charset="0"/>
                <a:ea typeface="+mn-ea"/>
                <a:cs typeface="Times New Roman" pitchFamily="18" charset="0"/>
              </a:rPr>
              <a:t>IẾN DẠNG</a:t>
            </a:r>
            <a:r>
              <a:rPr kumimoji="0" lang="vi-VN" sz="6000" b="1" i="0" u="none" strike="noStrike" kern="1200" cap="none" spc="0" normalizeH="0" noProof="0" dirty="0" smtClean="0">
                <a:ln>
                  <a:noFill/>
                </a:ln>
                <a:effectLst/>
                <a:uLnTx/>
                <a:uFillTx/>
                <a:latin typeface="Times New Roman" pitchFamily="18" charset="0"/>
                <a:ea typeface="+mn-ea"/>
                <a:cs typeface="Times New Roman" pitchFamily="18" charset="0"/>
              </a:rPr>
              <a:t> </a:t>
            </a:r>
            <a:endParaRPr kumimoji="0" lang="en-US" sz="6000" b="1" i="0" u="none" strike="noStrike" kern="1200" cap="none" spc="0" normalizeH="0" noProof="0" dirty="0" smtClean="0">
              <a:ln>
                <a:noFill/>
              </a:ln>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vi-VN" sz="6000" b="1" i="0" u="none" strike="noStrike" kern="1200" cap="none" spc="0" normalizeH="0" noProof="0" dirty="0" smtClean="0">
                <a:ln>
                  <a:noFill/>
                </a:ln>
                <a:effectLst/>
                <a:uLnTx/>
                <a:uFillTx/>
                <a:latin typeface="Times New Roman" pitchFamily="18" charset="0"/>
                <a:ea typeface="+mn-ea"/>
                <a:cs typeface="Times New Roman" pitchFamily="18" charset="0"/>
              </a:rPr>
              <a:t>CỦA </a:t>
            </a:r>
            <a:r>
              <a:rPr kumimoji="0" lang="vi-VN" sz="6000" b="1" i="0" u="none" strike="noStrike" kern="1200" cap="none" spc="0" normalizeH="0" noProof="0" dirty="0" smtClean="0">
                <a:ln>
                  <a:noFill/>
                </a:ln>
                <a:effectLst/>
                <a:uLnTx/>
                <a:uFillTx/>
                <a:latin typeface="Times New Roman" pitchFamily="18" charset="0"/>
                <a:ea typeface="+mn-ea"/>
                <a:cs typeface="Times New Roman" pitchFamily="18" charset="0"/>
              </a:rPr>
              <a:t>LÒ XO</a:t>
            </a:r>
            <a:endParaRPr kumimoji="0" lang="en-US" sz="6000" b="1"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19993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ỨNG DỤNG TRONG CUỘC SỐNG</a:t>
            </a:r>
          </a:p>
        </p:txBody>
      </p:sp>
      <p:pic>
        <p:nvPicPr>
          <p:cNvPr id="10243" name="Picture 6"/>
          <p:cNvPicPr>
            <a:picLocks noChangeAspect="1"/>
          </p:cNvPicPr>
          <p:nvPr/>
        </p:nvPicPr>
        <p:blipFill>
          <a:blip r:embed="rId2"/>
          <a:srcRect/>
          <a:stretch>
            <a:fillRect/>
          </a:stretch>
        </p:blipFill>
        <p:spPr bwMode="auto">
          <a:xfrm>
            <a:off x="0" y="758825"/>
            <a:ext cx="3929063" cy="5995988"/>
          </a:xfrm>
          <a:prstGeom prst="rect">
            <a:avLst/>
          </a:prstGeom>
          <a:noFill/>
          <a:ln w="9525">
            <a:noFill/>
            <a:miter lim="800000"/>
            <a:headEnd/>
            <a:tailEnd/>
          </a:ln>
        </p:spPr>
      </p:pic>
      <p:pic>
        <p:nvPicPr>
          <p:cNvPr id="10244" name="Picture 7"/>
          <p:cNvPicPr>
            <a:picLocks noChangeAspect="1"/>
          </p:cNvPicPr>
          <p:nvPr/>
        </p:nvPicPr>
        <p:blipFill>
          <a:blip r:embed="rId3"/>
          <a:srcRect/>
          <a:stretch>
            <a:fillRect/>
          </a:stretch>
        </p:blipFill>
        <p:spPr bwMode="auto">
          <a:xfrm>
            <a:off x="4673203" y="652463"/>
            <a:ext cx="4470797" cy="610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ỨNG DỤNG TRONG CUỘC SỐNG</a:t>
            </a:r>
          </a:p>
        </p:txBody>
      </p:sp>
      <p:pic>
        <p:nvPicPr>
          <p:cNvPr id="11267" name="Picture 2"/>
          <p:cNvPicPr>
            <a:picLocks noChangeAspect="1"/>
          </p:cNvPicPr>
          <p:nvPr/>
        </p:nvPicPr>
        <p:blipFill>
          <a:blip r:embed="rId2"/>
          <a:srcRect/>
          <a:stretch>
            <a:fillRect/>
          </a:stretch>
        </p:blipFill>
        <p:spPr bwMode="auto">
          <a:xfrm>
            <a:off x="1052513" y="758826"/>
            <a:ext cx="7543800" cy="547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362" y="1019175"/>
            <a:ext cx="6054329" cy="5157788"/>
          </a:xfrm>
        </p:spPr>
        <p:txBody>
          <a:bodyPr>
            <a:normAutofit fontScale="92500" lnSpcReduction="10000"/>
          </a:bodyPr>
          <a:lstStyle/>
          <a:p>
            <a:pPr marL="0" indent="0" algn="just" eaLnBrk="1" hangingPunct="1">
              <a:buFont typeface="Arial" pitchFamily="34" charset="0"/>
              <a:buNone/>
            </a:pPr>
            <a:r>
              <a:rPr lang="en-US" altLang="en-US" sz="3200" i="1" dirty="0" smtClean="0">
                <a:latin typeface="Times New Roman" pitchFamily="18" charset="0"/>
                <a:cs typeface="Times New Roman" pitchFamily="18" charset="0"/>
              </a:rPr>
              <a:t>HS </a:t>
            </a:r>
            <a:r>
              <a:rPr lang="en-US" altLang="en-US" sz="3200" i="1" dirty="0" err="1" smtClean="0">
                <a:latin typeface="Times New Roman" pitchFamily="18" charset="0"/>
                <a:cs typeface="Times New Roman" pitchFamily="18" charset="0"/>
              </a:rPr>
              <a:t>hoạt</a:t>
            </a:r>
            <a:r>
              <a:rPr lang="en-US" altLang="en-US" sz="3200" i="1" dirty="0" smtClean="0">
                <a:latin typeface="Times New Roman" pitchFamily="18" charset="0"/>
                <a:cs typeface="Times New Roman" pitchFamily="18" charset="0"/>
              </a:rPr>
              <a:t> </a:t>
            </a:r>
            <a:r>
              <a:rPr lang="en-US" altLang="en-US" sz="3200" i="1" dirty="0" err="1" smtClean="0">
                <a:latin typeface="Times New Roman" pitchFamily="18" charset="0"/>
                <a:cs typeface="Times New Roman" pitchFamily="18" charset="0"/>
              </a:rPr>
              <a:t>động</a:t>
            </a:r>
            <a:r>
              <a:rPr lang="en-US" altLang="en-US" sz="3200" i="1" dirty="0" smtClean="0">
                <a:latin typeface="Times New Roman" pitchFamily="18" charset="0"/>
                <a:cs typeface="Times New Roman" pitchFamily="18" charset="0"/>
              </a:rPr>
              <a:t> </a:t>
            </a:r>
            <a:r>
              <a:rPr lang="en-US" altLang="en-US" sz="3200" i="1" dirty="0" err="1" smtClean="0">
                <a:latin typeface="Times New Roman" pitchFamily="18" charset="0"/>
                <a:cs typeface="Times New Roman" pitchFamily="18" charset="0"/>
              </a:rPr>
              <a:t>nhóm</a:t>
            </a:r>
            <a:r>
              <a:rPr lang="en-US" altLang="en-US" sz="3200" i="1" dirty="0" smtClean="0">
                <a:latin typeface="Times New Roman" pitchFamily="18" charset="0"/>
                <a:cs typeface="Times New Roman" pitchFamily="18" charset="0"/>
              </a:rPr>
              <a:t> (</a:t>
            </a:r>
            <a:r>
              <a:rPr lang="en-US" altLang="en-US" sz="3200" i="1" dirty="0" err="1" smtClean="0">
                <a:latin typeface="Times New Roman" pitchFamily="18" charset="0"/>
                <a:cs typeface="Times New Roman" pitchFamily="18" charset="0"/>
              </a:rPr>
              <a:t>chia</a:t>
            </a:r>
            <a:r>
              <a:rPr lang="en-US" altLang="en-US" sz="3200" i="1" dirty="0" smtClean="0">
                <a:latin typeface="Times New Roman" pitchFamily="18" charset="0"/>
                <a:cs typeface="Times New Roman" pitchFamily="18" charset="0"/>
              </a:rPr>
              <a:t> 4 </a:t>
            </a:r>
            <a:r>
              <a:rPr lang="en-US" altLang="en-US" sz="3200" i="1" dirty="0" err="1" smtClean="0">
                <a:latin typeface="Times New Roman" pitchFamily="18" charset="0"/>
                <a:cs typeface="Times New Roman" pitchFamily="18" charset="0"/>
              </a:rPr>
              <a:t>nhóm</a:t>
            </a:r>
            <a:r>
              <a:rPr lang="en-US" altLang="en-US" sz="3200" i="1" dirty="0" smtClean="0">
                <a:latin typeface="Times New Roman" pitchFamily="18" charset="0"/>
                <a:cs typeface="Times New Roman" pitchFamily="18" charset="0"/>
              </a:rPr>
              <a:t>)</a:t>
            </a:r>
          </a:p>
          <a:p>
            <a:pPr marL="0" indent="0" algn="just" eaLnBrk="1" hangingPunct="1">
              <a:buFont typeface="Arial" pitchFamily="34" charset="0"/>
              <a:buNone/>
            </a:pPr>
            <a:r>
              <a:rPr lang="en-US" altLang="en-US" sz="3200" u="sng" dirty="0" err="1" smtClean="0">
                <a:latin typeface="Times New Roman" pitchFamily="18" charset="0"/>
                <a:cs typeface="Times New Roman" pitchFamily="18" charset="0"/>
              </a:rPr>
              <a:t>Bước</a:t>
            </a:r>
            <a:r>
              <a:rPr lang="en-US" altLang="en-US" sz="3200" u="sng" dirty="0" smtClean="0">
                <a:latin typeface="Times New Roman" pitchFamily="18" charset="0"/>
                <a:cs typeface="Times New Roman" pitchFamily="18" charset="0"/>
              </a:rPr>
              <a:t> 1.</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Đọc</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tư</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liệu</a:t>
            </a:r>
            <a:r>
              <a:rPr lang="en-US" altLang="en-US" sz="3200" dirty="0" smtClean="0">
                <a:latin typeface="Times New Roman" pitchFamily="18" charset="0"/>
                <a:cs typeface="Times New Roman" pitchFamily="18" charset="0"/>
              </a:rPr>
              <a:t> SGK</a:t>
            </a:r>
          </a:p>
          <a:p>
            <a:pPr marL="0" indent="0" algn="just" eaLnBrk="1" hangingPunct="1">
              <a:buFont typeface="Arial" pitchFamily="34" charset="0"/>
              <a:buNone/>
            </a:pPr>
            <a:r>
              <a:rPr lang="en-US" altLang="en-US" sz="3200" u="sng" dirty="0" err="1" smtClean="0">
                <a:latin typeface="Times New Roman" pitchFamily="18" charset="0"/>
                <a:cs typeface="Times New Roman" pitchFamily="18" charset="0"/>
              </a:rPr>
              <a:t>Bước</a:t>
            </a:r>
            <a:r>
              <a:rPr lang="en-US" altLang="en-US" sz="3200" u="sng" dirty="0" smtClean="0">
                <a:latin typeface="Times New Roman" pitchFamily="18" charset="0"/>
                <a:cs typeface="Times New Roman" pitchFamily="18" charset="0"/>
              </a:rPr>
              <a:t> 2.</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Trong</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thời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gian</a:t>
            </a:r>
            <a:r>
              <a:rPr lang="en-US" altLang="en-US" sz="3200" dirty="0" smtClean="0">
                <a:latin typeface="Times New Roman" pitchFamily="18" charset="0"/>
                <a:cs typeface="Times New Roman" pitchFamily="18" charset="0"/>
              </a:rPr>
              <a:t> 3 </a:t>
            </a:r>
            <a:r>
              <a:rPr lang="en-US" altLang="en-US" sz="3200" dirty="0" err="1" smtClean="0">
                <a:latin typeface="Times New Roman" pitchFamily="18" charset="0"/>
                <a:cs typeface="Times New Roman" pitchFamily="18" charset="0"/>
              </a:rPr>
              <a:t>phút</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trả</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lời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các</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câu</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hỏi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trong</a:t>
            </a:r>
            <a:r>
              <a:rPr lang="en-US" altLang="en-US" sz="3200"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phiếu học tập</a:t>
            </a:r>
            <a:r>
              <a:rPr lang="en-US" altLang="en-US" sz="3200" dirty="0" smtClean="0">
                <a:latin typeface="Times New Roman" pitchFamily="18" charset="0"/>
                <a:cs typeface="Times New Roman" pitchFamily="18" charset="0"/>
              </a:rPr>
              <a:t>:</a:t>
            </a:r>
          </a:p>
          <a:p>
            <a:pPr marL="0" indent="0" algn="just" eaLnBrk="1" hangingPunct="1">
              <a:buFont typeface="Arial" pitchFamily="34" charset="0"/>
              <a:buNone/>
            </a:pPr>
            <a:r>
              <a:rPr lang="en-US" altLang="en-US" sz="3200" b="1" dirty="0" smtClean="0">
                <a:solidFill>
                  <a:srgbClr val="FF0000"/>
                </a:solidFill>
                <a:latin typeface="Times New Roman" pitchFamily="18" charset="0"/>
                <a:cs typeface="Times New Roman" pitchFamily="18" charset="0"/>
              </a:rPr>
              <a:t>C4: </a:t>
            </a:r>
            <a:r>
              <a:rPr lang="en-US" altLang="en-US" sz="3200" dirty="0" err="1" smtClean="0">
                <a:latin typeface="Times New Roman" pitchFamily="18" charset="0"/>
                <a:cs typeface="Times New Roman" pitchFamily="18" charset="0"/>
              </a:rPr>
              <a:t>Nêu</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dụng</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cụ</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và</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các</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bước</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tiến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hành</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thí</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nghiệm</a:t>
            </a:r>
            <a:endParaRPr lang="en-US" altLang="en-US" sz="3200" dirty="0" smtClean="0">
              <a:latin typeface="Times New Roman" pitchFamily="18" charset="0"/>
              <a:cs typeface="Times New Roman" pitchFamily="18" charset="0"/>
            </a:endParaRPr>
          </a:p>
          <a:p>
            <a:pPr marL="0" indent="0" algn="just" eaLnBrk="1" hangingPunct="1">
              <a:buFont typeface="Arial" pitchFamily="34" charset="0"/>
              <a:buNone/>
            </a:pPr>
            <a:r>
              <a:rPr lang="en-US" altLang="en-US" sz="3200" b="1" dirty="0" smtClean="0">
                <a:solidFill>
                  <a:srgbClr val="FF0000"/>
                </a:solidFill>
                <a:latin typeface="Times New Roman" pitchFamily="18" charset="0"/>
                <a:cs typeface="Times New Roman" pitchFamily="18" charset="0"/>
              </a:rPr>
              <a:t>C5: </a:t>
            </a:r>
            <a:r>
              <a:rPr lang="en-US" altLang="en-US" sz="3200" dirty="0" err="1" smtClean="0">
                <a:latin typeface="Times New Roman" pitchFamily="18" charset="0"/>
                <a:cs typeface="Times New Roman" pitchFamily="18" charset="0"/>
              </a:rPr>
              <a:t>Dự</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đoán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mối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liên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hệ</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giữa</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độ</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dãn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lò</a:t>
            </a:r>
            <a:r>
              <a:rPr lang="en-US" altLang="en-US" sz="3200" dirty="0" smtClean="0">
                <a:latin typeface="Times New Roman" pitchFamily="18" charset="0"/>
                <a:cs typeface="Times New Roman" pitchFamily="18" charset="0"/>
              </a:rPr>
              <a:t> xo </a:t>
            </a:r>
            <a:r>
              <a:rPr lang="en-US" altLang="en-US" sz="3200" dirty="0" err="1" smtClean="0">
                <a:latin typeface="Times New Roman" pitchFamily="18" charset="0"/>
                <a:cs typeface="Times New Roman" pitchFamily="18" charset="0"/>
              </a:rPr>
              <a:t>khi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treo</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thẳng</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đứng</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và</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khi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treo</a:t>
            </a:r>
            <a:r>
              <a:rPr lang="en-US" altLang="en-US" sz="3200" dirty="0" smtClean="0">
                <a:latin typeface="Times New Roman" pitchFamily="18" charset="0"/>
                <a:cs typeface="Times New Roman" pitchFamily="18" charset="0"/>
              </a:rPr>
              <a:t> 1 </a:t>
            </a:r>
            <a:r>
              <a:rPr lang="en-US" altLang="en-US" sz="3200" dirty="0" err="1" smtClean="0">
                <a:latin typeface="Times New Roman" pitchFamily="18" charset="0"/>
                <a:cs typeface="Times New Roman" pitchFamily="18" charset="0"/>
              </a:rPr>
              <a:t>vật</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nặng</a:t>
            </a:r>
            <a:endParaRPr lang="en-US" altLang="en-US" sz="3200" b="1" dirty="0" smtClean="0">
              <a:solidFill>
                <a:srgbClr val="FF0000"/>
              </a:solidFill>
              <a:latin typeface="Times New Roman" pitchFamily="18" charset="0"/>
              <a:cs typeface="Times New Roman" pitchFamily="18" charset="0"/>
            </a:endParaRPr>
          </a:p>
          <a:p>
            <a:pPr marL="0" indent="0" algn="just" eaLnBrk="1" hangingPunct="1">
              <a:buFont typeface="Arial" pitchFamily="34" charset="0"/>
              <a:buNone/>
            </a:pPr>
            <a:r>
              <a:rPr lang="en-US" altLang="en-US" sz="3200" b="1" dirty="0" smtClean="0">
                <a:solidFill>
                  <a:srgbClr val="FF0000"/>
                </a:solidFill>
                <a:latin typeface="Times New Roman" pitchFamily="18" charset="0"/>
                <a:cs typeface="Times New Roman" pitchFamily="18" charset="0"/>
              </a:rPr>
              <a:t>C6:</a:t>
            </a:r>
            <a:r>
              <a:rPr lang="en-US" altLang="en-US" sz="3200" dirty="0" smtClean="0">
                <a:solidFill>
                  <a:srgbClr val="FF0000"/>
                </a:solidFill>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Nêu</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cách</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tiến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hành</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thí</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nghiệm</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kiểm</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tra</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dự</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đoán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trên</a:t>
            </a:r>
            <a:endParaRPr lang="en-US" altLang="en-US" sz="3200" b="1" dirty="0" smtClean="0">
              <a:solidFill>
                <a:srgbClr val="FF0000"/>
              </a:solidFill>
              <a:latin typeface="Times New Roman" pitchFamily="18" charset="0"/>
              <a:cs typeface="Times New Roman" pitchFamily="18" charset="0"/>
            </a:endParaRPr>
          </a:p>
        </p:txBody>
      </p:sp>
      <p:sp>
        <p:nvSpPr>
          <p:cNvPr id="4" name="Title 1"/>
          <p:cNvSpPr>
            <a:spLocks noGrp="1"/>
          </p:cNvSpPr>
          <p:nvPr>
            <p:ph type="title"/>
          </p:nvPr>
        </p:nvSpPr>
        <p:spPr>
          <a:xfrm>
            <a:off x="228600" y="117475"/>
            <a:ext cx="8578454" cy="784225"/>
          </a:xfrm>
        </p:spPr>
        <p:txBody>
          <a:bodyPr>
            <a:normAutofit fontScale="90000"/>
          </a:bodyPr>
          <a:lstStyle/>
          <a:p>
            <a:pPr algn="l" eaLnBrk="1" hangingPunct="1"/>
            <a:r>
              <a:rPr lang="en-US" altLang="en-US" sz="3600" b="1" dirty="0" smtClean="0">
                <a:solidFill>
                  <a:srgbClr val="0070C0"/>
                </a:solidFill>
                <a:latin typeface="Times New Roman" pitchFamily="18" charset="0"/>
                <a:cs typeface="Times New Roman" pitchFamily="18" charset="0"/>
              </a:rPr>
              <a:t>II. ĐẶC ĐIỂM CỦA BIẾN DẠNG CỦA LÒ XO</a:t>
            </a:r>
          </a:p>
        </p:txBody>
      </p:sp>
      <p:pic>
        <p:nvPicPr>
          <p:cNvPr id="5" name="Picture 4"/>
          <p:cNvPicPr>
            <a:picLocks noChangeAspect="1"/>
          </p:cNvPicPr>
          <p:nvPr/>
        </p:nvPicPr>
        <p:blipFill>
          <a:blip r:embed="rId2"/>
          <a:srcRect/>
          <a:stretch>
            <a:fillRect/>
          </a:stretch>
        </p:blipFill>
        <p:spPr bwMode="auto">
          <a:xfrm>
            <a:off x="1" y="901701"/>
            <a:ext cx="2594372" cy="3641725"/>
          </a:xfrm>
          <a:prstGeom prst="rect">
            <a:avLst/>
          </a:prstGeom>
          <a:noFill/>
          <a:ln w="9525">
            <a:noFill/>
            <a:miter lim="800000"/>
            <a:headEnd/>
            <a:tailEnd/>
          </a:ln>
        </p:spPr>
      </p:pic>
      <p:pic>
        <p:nvPicPr>
          <p:cNvPr id="6" name="Picture 10" descr="Digit 180"/>
          <p:cNvPicPr>
            <a:picLocks noChangeAspect="1" noChangeArrowheads="1" noCrop="1"/>
          </p:cNvPicPr>
          <p:nvPr/>
        </p:nvPicPr>
        <p:blipFill>
          <a:blip r:embed="rId3"/>
          <a:srcRect/>
          <a:stretch>
            <a:fillRect/>
          </a:stretch>
        </p:blipFill>
        <p:spPr bwMode="auto">
          <a:xfrm>
            <a:off x="40481" y="4638675"/>
            <a:ext cx="2295525" cy="1379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80">
                                          <p:stCondLst>
                                            <p:cond delay="0"/>
                                          </p:stCondLst>
                                        </p:cTn>
                                        <p:tgtEl>
                                          <p:spTgt spid="6"/>
                                        </p:tgtEl>
                                      </p:cBhvr>
                                    </p:animEffect>
                                    <p:anim calcmode="lin" valueType="num">
                                      <p:cBhvr>
                                        <p:cTn id="5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gtEl>
                                      </p:cBhvr>
                                      <p:to x="100000" y="60000"/>
                                    </p:animScale>
                                    <p:animScale>
                                      <p:cBhvr>
                                        <p:cTn id="56" dur="166" decel="50000">
                                          <p:stCondLst>
                                            <p:cond delay="676"/>
                                          </p:stCondLst>
                                        </p:cTn>
                                        <p:tgtEl>
                                          <p:spTgt spid="6"/>
                                        </p:tgtEl>
                                      </p:cBhvr>
                                      <p:to x="100000" y="100000"/>
                                    </p:animScale>
                                    <p:animScale>
                                      <p:cBhvr>
                                        <p:cTn id="57" dur="26">
                                          <p:stCondLst>
                                            <p:cond delay="1312"/>
                                          </p:stCondLst>
                                        </p:cTn>
                                        <p:tgtEl>
                                          <p:spTgt spid="6"/>
                                        </p:tgtEl>
                                      </p:cBhvr>
                                      <p:to x="100000" y="80000"/>
                                    </p:animScale>
                                    <p:animScale>
                                      <p:cBhvr>
                                        <p:cTn id="58" dur="166" decel="50000">
                                          <p:stCondLst>
                                            <p:cond delay="1338"/>
                                          </p:stCondLst>
                                        </p:cTn>
                                        <p:tgtEl>
                                          <p:spTgt spid="6"/>
                                        </p:tgtEl>
                                      </p:cBhvr>
                                      <p:to x="100000" y="100000"/>
                                    </p:animScale>
                                    <p:animScale>
                                      <p:cBhvr>
                                        <p:cTn id="59" dur="26">
                                          <p:stCondLst>
                                            <p:cond delay="1642"/>
                                          </p:stCondLst>
                                        </p:cTn>
                                        <p:tgtEl>
                                          <p:spTgt spid="6"/>
                                        </p:tgtEl>
                                      </p:cBhvr>
                                      <p:to x="100000" y="90000"/>
                                    </p:animScale>
                                    <p:animScale>
                                      <p:cBhvr>
                                        <p:cTn id="60" dur="166" decel="50000">
                                          <p:stCondLst>
                                            <p:cond delay="1668"/>
                                          </p:stCondLst>
                                        </p:cTn>
                                        <p:tgtEl>
                                          <p:spTgt spid="6"/>
                                        </p:tgtEl>
                                      </p:cBhvr>
                                      <p:to x="100000" y="100000"/>
                                    </p:animScale>
                                    <p:animScale>
                                      <p:cBhvr>
                                        <p:cTn id="61" dur="26">
                                          <p:stCondLst>
                                            <p:cond delay="1808"/>
                                          </p:stCondLst>
                                        </p:cTn>
                                        <p:tgtEl>
                                          <p:spTgt spid="6"/>
                                        </p:tgtEl>
                                      </p:cBhvr>
                                      <p:to x="100000" y="95000"/>
                                    </p:animScale>
                                    <p:animScale>
                                      <p:cBhvr>
                                        <p:cTn id="6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5562600" cy="5157788"/>
          </a:xfrm>
        </p:spPr>
        <p:txBody>
          <a:bodyPr rtlCol="0">
            <a:normAutofit fontScale="92500" lnSpcReduction="20000"/>
          </a:bodyPr>
          <a:lstStyle/>
          <a:p>
            <a:pPr marL="0" indent="0" eaLnBrk="1" fontAlgn="auto" hangingPunct="1">
              <a:lnSpc>
                <a:spcPct val="150000"/>
              </a:lnSpc>
              <a:spcBef>
                <a:spcPts val="0"/>
              </a:spcBef>
              <a:spcAft>
                <a:spcPts val="0"/>
              </a:spcAft>
              <a:buFont typeface="Arial" pitchFamily="34" charset="0"/>
              <a:buNone/>
              <a:defRPr/>
            </a:pPr>
            <a:r>
              <a:rPr lang="en-US" sz="3200" b="1" dirty="0">
                <a:latin typeface="Times New Roman" panose="02020603050405020304" pitchFamily="18" charset="0"/>
                <a:cs typeface="Times New Roman" panose="02020603050405020304" pitchFamily="18" charset="0"/>
              </a:rPr>
              <a:t>B1: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TN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H42.2</a:t>
            </a:r>
          </a:p>
          <a:p>
            <a:pPr marL="0" indent="0" eaLnBrk="1" fontAlgn="auto" hangingPunct="1">
              <a:lnSpc>
                <a:spcPct val="150000"/>
              </a:lnSpc>
              <a:spcBef>
                <a:spcPts val="0"/>
              </a:spcBef>
              <a:spcAft>
                <a:spcPts val="0"/>
              </a:spcAft>
              <a:buFont typeface="Arial" pitchFamily="34" charset="0"/>
              <a:buNone/>
              <a:defRPr/>
            </a:pPr>
            <a:r>
              <a:rPr lang="en-US" sz="3200" b="1" dirty="0">
                <a:latin typeface="Times New Roman" panose="02020603050405020304" pitchFamily="18" charset="0"/>
                <a:cs typeface="Times New Roman" panose="02020603050405020304" pitchFamily="18" charset="0"/>
              </a:rPr>
              <a:t>B2: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dài</a:t>
            </a:r>
            <a:r>
              <a:rPr lang="vi-VN"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a:t>
            </a:r>
          </a:p>
          <a:p>
            <a:pPr marL="0" indent="0" eaLnBrk="1" fontAlgn="auto" hangingPunct="1">
              <a:lnSpc>
                <a:spcPct val="150000"/>
              </a:lnSpc>
              <a:spcBef>
                <a:spcPts val="0"/>
              </a:spcBef>
              <a:spcAft>
                <a:spcPts val="0"/>
              </a:spcAft>
              <a:buFont typeface="Arial" pitchFamily="34" charset="0"/>
              <a:buNone/>
              <a:defRPr/>
            </a:pPr>
            <a:r>
              <a:rPr lang="en-US" sz="3200" b="1" dirty="0">
                <a:latin typeface="Times New Roman" panose="02020603050405020304" pitchFamily="18" charset="0"/>
                <a:cs typeface="Times New Roman" panose="02020603050405020304" pitchFamily="18" charset="0"/>
              </a:rPr>
              <a:t>B3:</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Móc</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50g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phiếu học tập</a:t>
            </a:r>
            <a:endParaRPr lang="en-US" sz="3200" dirty="0">
              <a:latin typeface="Times New Roman" panose="02020603050405020304" pitchFamily="18" charset="0"/>
              <a:cs typeface="Times New Roman" panose="02020603050405020304" pitchFamily="18" charset="0"/>
            </a:endParaRPr>
          </a:p>
          <a:p>
            <a:pPr marL="0" indent="0" algn="just" eaLnBrk="1" fontAlgn="auto" hangingPunct="1">
              <a:lnSpc>
                <a:spcPct val="150000"/>
              </a:lnSpc>
              <a:spcBef>
                <a:spcPts val="0"/>
              </a:spcBef>
              <a:spcAft>
                <a:spcPts val="0"/>
              </a:spcAft>
              <a:buFont typeface="Arial" pitchFamily="34" charset="0"/>
              <a:buNone/>
              <a:defRPr/>
            </a:pPr>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a:t>
            </a:r>
          </a:p>
        </p:txBody>
      </p:sp>
      <p:sp>
        <p:nvSpPr>
          <p:cNvPr id="4" name="Title 1"/>
          <p:cNvSpPr>
            <a:spLocks noGrp="1"/>
          </p:cNvSpPr>
          <p:nvPr>
            <p:ph type="title"/>
          </p:nvPr>
        </p:nvSpPr>
        <p:spPr>
          <a:xfrm>
            <a:off x="0" y="130176"/>
            <a:ext cx="8915400" cy="784225"/>
          </a:xfrm>
        </p:spPr>
        <p:txBody>
          <a:bodyPr>
            <a:noAutofit/>
          </a:bodyPr>
          <a:lstStyle/>
          <a:p>
            <a:pPr algn="just" eaLnBrk="1" hangingPunct="1"/>
            <a:r>
              <a:rPr lang="en-US" altLang="en-US" b="1" dirty="0" err="1" smtClean="0">
                <a:solidFill>
                  <a:srgbClr val="0070C0"/>
                </a:solidFill>
                <a:latin typeface="Times New Roman" pitchFamily="18" charset="0"/>
                <a:cs typeface="Times New Roman" pitchFamily="18" charset="0"/>
              </a:rPr>
              <a:t>Các</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bước</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tiến</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hành</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thí</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nghiệm</a:t>
            </a:r>
            <a:endParaRPr lang="en-US" altLang="en-US" b="1" dirty="0" smtClean="0">
              <a:solidFill>
                <a:srgbClr val="0070C0"/>
              </a:solidFill>
              <a:latin typeface="Times New Roman" pitchFamily="18" charset="0"/>
              <a:cs typeface="Times New Roman" pitchFamily="18" charset="0"/>
            </a:endParaRPr>
          </a:p>
        </p:txBody>
      </p:sp>
      <p:graphicFrame>
        <p:nvGraphicFramePr>
          <p:cNvPr id="13316" name="Object 4"/>
          <p:cNvGraphicFramePr>
            <a:graphicFrameLocks noChangeAspect="1"/>
          </p:cNvGraphicFramePr>
          <p:nvPr/>
        </p:nvGraphicFramePr>
        <p:xfrm>
          <a:off x="2590800" y="1600200"/>
          <a:ext cx="208360" cy="574675"/>
        </p:xfrm>
        <a:graphic>
          <a:graphicData uri="http://schemas.openxmlformats.org/presentationml/2006/ole">
            <mc:AlternateContent xmlns:mc="http://schemas.openxmlformats.org/markup-compatibility/2006">
              <mc:Choice xmlns:v="urn:schemas-microsoft-com:vml" Requires="v">
                <p:oleObj spid="_x0000_s1041" name="Equation" r:id="rId3" imgW="126890" imgH="228402" progId="">
                  <p:embed/>
                </p:oleObj>
              </mc:Choice>
              <mc:Fallback>
                <p:oleObj name="Equation" r:id="rId3" imgW="126890" imgH="228402"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600200"/>
                        <a:ext cx="20836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7" name="Object 5"/>
          <p:cNvGraphicFramePr>
            <a:graphicFrameLocks noChangeAspect="1"/>
          </p:cNvGraphicFramePr>
          <p:nvPr/>
        </p:nvGraphicFramePr>
        <p:xfrm>
          <a:off x="4724400" y="3505200"/>
          <a:ext cx="234554" cy="547688"/>
        </p:xfrm>
        <a:graphic>
          <a:graphicData uri="http://schemas.openxmlformats.org/presentationml/2006/ole">
            <mc:AlternateContent xmlns:mc="http://schemas.openxmlformats.org/markup-compatibility/2006">
              <mc:Choice xmlns:v="urn:schemas-microsoft-com:vml" Requires="v">
                <p:oleObj spid="_x0000_s1042" name="Equation" r:id="rId5" imgW="114250" imgH="228501" progId="">
                  <p:embed/>
                </p:oleObj>
              </mc:Choice>
              <mc:Fallback>
                <p:oleObj name="Equation" r:id="rId5" imgW="114250" imgH="228501"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505200"/>
                        <a:ext cx="234554"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6"/>
          <p:cNvGraphicFramePr>
            <a:graphicFrameLocks noChangeAspect="1"/>
          </p:cNvGraphicFramePr>
          <p:nvPr/>
        </p:nvGraphicFramePr>
        <p:xfrm>
          <a:off x="2788444" y="5718175"/>
          <a:ext cx="1120379" cy="527050"/>
        </p:xfrm>
        <a:graphic>
          <a:graphicData uri="http://schemas.openxmlformats.org/presentationml/2006/ole">
            <mc:AlternateContent xmlns:mc="http://schemas.openxmlformats.org/markup-compatibility/2006">
              <mc:Choice xmlns:v="urn:schemas-microsoft-com:vml" Requires="v">
                <p:oleObj spid="_x0000_s1043" name="Equation" r:id="rId7" imgW="647700" imgH="228600" progId="">
                  <p:embed/>
                </p:oleObj>
              </mc:Choice>
              <mc:Fallback>
                <p:oleObj name="Equation" r:id="rId7" imgW="647700" imgH="22860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8444" y="5718175"/>
                        <a:ext cx="1120379"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19" name="Picture 7"/>
          <p:cNvPicPr>
            <a:picLocks noChangeAspect="1"/>
          </p:cNvPicPr>
          <p:nvPr/>
        </p:nvPicPr>
        <p:blipFill>
          <a:blip r:embed="rId9"/>
          <a:srcRect/>
          <a:stretch>
            <a:fillRect/>
          </a:stretch>
        </p:blipFill>
        <p:spPr bwMode="auto">
          <a:xfrm>
            <a:off x="5682854" y="990600"/>
            <a:ext cx="3461146"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0" y="152400"/>
            <a:ext cx="5486400" cy="4648199"/>
          </a:xfrm>
        </p:spPr>
        <p:txBody>
          <a:bodyPr>
            <a:noAutofit/>
          </a:bodyPr>
          <a:lstStyle/>
          <a:p>
            <a:pPr marL="0" indent="0" eaLnBrk="1" hangingPunct="1">
              <a:lnSpc>
                <a:spcPct val="110000"/>
              </a:lnSpc>
              <a:spcBef>
                <a:spcPct val="0"/>
              </a:spcBef>
              <a:buFont typeface="Arial" pitchFamily="34" charset="0"/>
              <a:buNone/>
            </a:pPr>
            <a:r>
              <a:rPr lang="en-US" altLang="en-US" sz="3600" b="1" dirty="0" smtClean="0">
                <a:latin typeface="Times New Roman" pitchFamily="18" charset="0"/>
                <a:cs typeface="Times New Roman" pitchFamily="18" charset="0"/>
              </a:rPr>
              <a:t>B4:</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Xác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định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khối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lượng</a:t>
            </a:r>
            <a:r>
              <a:rPr lang="en-US" altLang="en-US" sz="3600" dirty="0" smtClean="0">
                <a:latin typeface="Times New Roman" pitchFamily="18" charset="0"/>
                <a:cs typeface="Times New Roman" pitchFamily="18" charset="0"/>
              </a:rPr>
              <a:t> m </a:t>
            </a:r>
            <a:r>
              <a:rPr lang="en-US" altLang="en-US" sz="3600" dirty="0" err="1" smtClean="0">
                <a:latin typeface="Times New Roman" pitchFamily="18" charset="0"/>
                <a:cs typeface="Times New Roman" pitchFamily="18" charset="0"/>
              </a:rPr>
              <a:t>của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quả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nặng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ghi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vào</a:t>
            </a:r>
            <a:r>
              <a:rPr lang="en-US" altLang="en-US" sz="3600" dirty="0" smtClean="0">
                <a:latin typeface="Times New Roman" pitchFamily="18" charset="0"/>
                <a:cs typeface="Times New Roman" pitchFamily="18" charset="0"/>
              </a:rPr>
              <a:t> </a:t>
            </a:r>
            <a:r>
              <a:rPr lang="vi-VN" altLang="en-US" sz="3600" dirty="0" smtClean="0">
                <a:latin typeface="Times New Roman" pitchFamily="18" charset="0"/>
                <a:cs typeface="Times New Roman" pitchFamily="18" charset="0"/>
              </a:rPr>
              <a:t>phiếu học tập</a:t>
            </a:r>
            <a:endParaRPr lang="en-US" altLang="en-US" sz="3600" dirty="0" smtClean="0">
              <a:latin typeface="Times New Roman" pitchFamily="18" charset="0"/>
              <a:cs typeface="Times New Roman" pitchFamily="18" charset="0"/>
            </a:endParaRPr>
          </a:p>
          <a:p>
            <a:pPr marL="0" indent="0" eaLnBrk="1" hangingPunct="1">
              <a:lnSpc>
                <a:spcPct val="110000"/>
              </a:lnSpc>
              <a:spcBef>
                <a:spcPct val="0"/>
              </a:spcBef>
              <a:buFont typeface="Arial" pitchFamily="34" charset="0"/>
              <a:buNone/>
            </a:pPr>
            <a:r>
              <a:rPr lang="en-US" altLang="en-US" sz="3600" b="1" dirty="0" smtClean="0">
                <a:latin typeface="Times New Roman" pitchFamily="18" charset="0"/>
                <a:cs typeface="Times New Roman" pitchFamily="18" charset="0"/>
              </a:rPr>
              <a:t>B5:</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Bỏ</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quả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nặng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ra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đo</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chiều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dài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 </a:t>
            </a:r>
            <a:r>
              <a:rPr lang="en-US" altLang="en-US" sz="3600" dirty="0" err="1" smtClean="0">
                <a:latin typeface="Times New Roman" pitchFamily="18" charset="0"/>
                <a:cs typeface="Times New Roman" pitchFamily="18" charset="0"/>
              </a:rPr>
              <a:t>và</a:t>
            </a:r>
            <a:r>
              <a:rPr lang="en-US" altLang="en-US" sz="3600" dirty="0" smtClean="0">
                <a:latin typeface="Times New Roman" pitchFamily="18" charset="0"/>
                <a:cs typeface="Times New Roman" pitchFamily="18" charset="0"/>
              </a:rPr>
              <a:t> so </a:t>
            </a:r>
            <a:r>
              <a:rPr lang="en-US" altLang="en-US" sz="3600" dirty="0" err="1" smtClean="0">
                <a:latin typeface="Times New Roman" pitchFamily="18" charset="0"/>
                <a:cs typeface="Times New Roman" pitchFamily="18" charset="0"/>
              </a:rPr>
              <a:t>sánh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với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chiều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dài</a:t>
            </a:r>
            <a:r>
              <a:rPr lang="en-US" altLang="en-US" sz="3600" dirty="0" smtClean="0">
                <a:latin typeface="Times New Roman" pitchFamily="18" charset="0"/>
                <a:cs typeface="Times New Roman" pitchFamily="18" charset="0"/>
              </a:rPr>
              <a:t> ban </a:t>
            </a:r>
            <a:r>
              <a:rPr lang="en-US" altLang="en-US" sz="3600" dirty="0" err="1" smtClean="0">
                <a:latin typeface="Times New Roman" pitchFamily="18" charset="0"/>
                <a:cs typeface="Times New Roman" pitchFamily="18" charset="0"/>
              </a:rPr>
              <a:t>đầu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của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nó</a:t>
            </a:r>
            <a:endParaRPr lang="en-US" altLang="en-US" sz="3600" dirty="0" smtClean="0">
              <a:latin typeface="Times New Roman" pitchFamily="18" charset="0"/>
              <a:cs typeface="Times New Roman" pitchFamily="18" charset="0"/>
            </a:endParaRPr>
          </a:p>
          <a:p>
            <a:pPr marL="0" indent="0" eaLnBrk="1" hangingPunct="1">
              <a:lnSpc>
                <a:spcPct val="110000"/>
              </a:lnSpc>
              <a:spcBef>
                <a:spcPct val="0"/>
              </a:spcBef>
              <a:buFont typeface="Arial" pitchFamily="34" charset="0"/>
              <a:buNone/>
            </a:pPr>
            <a:r>
              <a:rPr lang="en-US" altLang="en-US" sz="3600" b="1" dirty="0" smtClean="0">
                <a:latin typeface="Times New Roman" pitchFamily="18" charset="0"/>
                <a:cs typeface="Times New Roman" pitchFamily="18" charset="0"/>
              </a:rPr>
              <a:t>B6:</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Làm</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tương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tự</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bước</a:t>
            </a:r>
            <a:r>
              <a:rPr lang="en-US" altLang="en-US" sz="3600" dirty="0" smtClean="0">
                <a:latin typeface="Times New Roman" pitchFamily="18" charset="0"/>
                <a:cs typeface="Times New Roman" pitchFamily="18" charset="0"/>
              </a:rPr>
              <a:t> 3,</a:t>
            </a:r>
            <a:endParaRPr lang="vi-VN" altLang="en-US" sz="3600" dirty="0" smtClean="0">
              <a:latin typeface="Times New Roman" pitchFamily="18" charset="0"/>
              <a:cs typeface="Times New Roman" pitchFamily="18" charset="0"/>
            </a:endParaRPr>
          </a:p>
          <a:p>
            <a:pPr marL="0" indent="0" eaLnBrk="1" hangingPunct="1">
              <a:lnSpc>
                <a:spcPct val="110000"/>
              </a:lnSpc>
              <a:spcBef>
                <a:spcPct val="0"/>
              </a:spcBef>
              <a:buFont typeface="Arial" pitchFamily="34" charset="0"/>
              <a:buNone/>
            </a:pPr>
            <a:r>
              <a:rPr lang="en-US" altLang="en-US" sz="3600" dirty="0" smtClean="0">
                <a:latin typeface="Times New Roman" pitchFamily="18" charset="0"/>
                <a:cs typeface="Times New Roman" pitchFamily="18" charset="0"/>
              </a:rPr>
              <a:t>4,5 </a:t>
            </a:r>
            <a:r>
              <a:rPr lang="en-US" altLang="en-US" sz="3600" dirty="0" err="1" smtClean="0">
                <a:latin typeface="Times New Roman" pitchFamily="18" charset="0"/>
                <a:cs typeface="Times New Roman" pitchFamily="18" charset="0"/>
              </a:rPr>
              <a:t>nhưng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thay</a:t>
            </a:r>
            <a:r>
              <a:rPr lang="en-US" altLang="en-US" sz="3600" dirty="0" smtClean="0">
                <a:latin typeface="Times New Roman" pitchFamily="18" charset="0"/>
                <a:cs typeface="Times New Roman" pitchFamily="18" charset="0"/>
              </a:rPr>
              <a:t> 1 </a:t>
            </a:r>
            <a:r>
              <a:rPr lang="en-US" altLang="en-US" sz="3600" dirty="0" err="1" smtClean="0">
                <a:latin typeface="Times New Roman" pitchFamily="18" charset="0"/>
                <a:cs typeface="Times New Roman" pitchFamily="18" charset="0"/>
              </a:rPr>
              <a:t>quả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nặng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bằng</a:t>
            </a:r>
            <a:r>
              <a:rPr lang="en-US" altLang="en-US" sz="3600" dirty="0" smtClean="0">
                <a:latin typeface="Times New Roman" pitchFamily="18" charset="0"/>
                <a:cs typeface="Times New Roman" pitchFamily="18" charset="0"/>
              </a:rPr>
              <a:t> 2,3 </a:t>
            </a:r>
            <a:r>
              <a:rPr lang="en-US" altLang="en-US" sz="3600" dirty="0" err="1" smtClean="0">
                <a:latin typeface="Times New Roman" pitchFamily="18" charset="0"/>
                <a:cs typeface="Times New Roman" pitchFamily="18" charset="0"/>
              </a:rPr>
              <a:t>quả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nặng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giống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nhau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loại</a:t>
            </a:r>
            <a:r>
              <a:rPr lang="en-US" altLang="en-US" sz="3600" dirty="0" smtClean="0">
                <a:latin typeface="Times New Roman" pitchFamily="18" charset="0"/>
                <a:cs typeface="Times New Roman" pitchFamily="18" charset="0"/>
              </a:rPr>
              <a:t> 50g</a:t>
            </a:r>
          </a:p>
        </p:txBody>
      </p:sp>
      <p:pic>
        <p:nvPicPr>
          <p:cNvPr id="14340" name="Picture 8"/>
          <p:cNvPicPr>
            <a:picLocks noChangeAspect="1"/>
          </p:cNvPicPr>
          <p:nvPr/>
        </p:nvPicPr>
        <p:blipFill>
          <a:blip r:embed="rId2"/>
          <a:srcRect/>
          <a:stretch>
            <a:fillRect/>
          </a:stretch>
        </p:blipFill>
        <p:spPr bwMode="auto">
          <a:xfrm>
            <a:off x="5410200" y="862013"/>
            <a:ext cx="3599260" cy="551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362" y="1019175"/>
            <a:ext cx="6054329" cy="5157788"/>
          </a:xfrm>
        </p:spPr>
        <p:txBody>
          <a:bodyPr rtlCol="0">
            <a:normAutofit/>
          </a:bodyPr>
          <a:lstStyle/>
          <a:p>
            <a:pPr marL="0" indent="0" algn="just" eaLnBrk="1" fontAlgn="auto" hangingPunct="1">
              <a:spcAft>
                <a:spcPts val="0"/>
              </a:spcAft>
              <a:buFont typeface="Arial" pitchFamily="34" charset="0"/>
              <a:buNone/>
              <a:defRPr/>
            </a:pPr>
            <a:r>
              <a:rPr lang="en-US" sz="3200" i="1" dirty="0" smtClean="0">
                <a:latin typeface="Times New Roman" panose="02020603050405020304" pitchFamily="18" charset="0"/>
                <a:cs typeface="Times New Roman" panose="02020603050405020304" pitchFamily="18" charset="0"/>
              </a:rPr>
              <a:t>HS </a:t>
            </a:r>
            <a:r>
              <a:rPr lang="en-US" sz="3200" i="1" dirty="0" err="1">
                <a:latin typeface="Times New Roman" panose="02020603050405020304" pitchFamily="18" charset="0"/>
                <a:cs typeface="Times New Roman" panose="02020603050405020304" pitchFamily="18" charset="0"/>
              </a:rPr>
              <a:t>hoạt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nhóm</a:t>
            </a:r>
            <a:r>
              <a:rPr lang="en-US" sz="3200" i="1" dirty="0">
                <a:latin typeface="Times New Roman" panose="02020603050405020304" pitchFamily="18" charset="0"/>
                <a:cs typeface="Times New Roman" panose="02020603050405020304" pitchFamily="18" charset="0"/>
              </a:rPr>
              <a:t> (chia 4 </a:t>
            </a:r>
            <a:r>
              <a:rPr lang="en-US" sz="3200" i="1" dirty="0" err="1">
                <a:latin typeface="Times New Roman" panose="02020603050405020304" pitchFamily="18" charset="0"/>
                <a:cs typeface="Times New Roman" panose="02020603050405020304" pitchFamily="18" charset="0"/>
              </a:rPr>
              <a:t>nhóm</a:t>
            </a:r>
            <a:r>
              <a:rPr lang="en-US" sz="3200" i="1" dirty="0">
                <a:latin typeface="Times New Roman" panose="02020603050405020304" pitchFamily="18" charset="0"/>
                <a:cs typeface="Times New Roman" panose="02020603050405020304" pitchFamily="18" charset="0"/>
              </a:rPr>
              <a:t>)</a:t>
            </a: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a:p>
            <a:pPr marL="514350" indent="-514350" algn="just" eaLnBrk="1" fontAlgn="auto" hangingPunct="1">
              <a:spcAft>
                <a:spcPts val="0"/>
              </a:spcAft>
              <a:buFont typeface="Arial" pitchFamily="34" charset="0"/>
              <a:buAutoNum type="arabicPeriod"/>
              <a:defRPr/>
            </a:pP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a:t>
            </a: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TN</a:t>
            </a:r>
          </a:p>
        </p:txBody>
      </p:sp>
      <p:sp>
        <p:nvSpPr>
          <p:cNvPr id="4" name="Title 1"/>
          <p:cNvSpPr>
            <a:spLocks noGrp="1"/>
          </p:cNvSpPr>
          <p:nvPr>
            <p:ph type="title"/>
          </p:nvPr>
        </p:nvSpPr>
        <p:spPr>
          <a:xfrm>
            <a:off x="1930004" y="117475"/>
            <a:ext cx="5349478" cy="784225"/>
          </a:xfrm>
        </p:spPr>
        <p:txBody>
          <a:bodyPr>
            <a:normAutofit fontScale="90000"/>
          </a:bodyPr>
          <a:lstStyle/>
          <a:p>
            <a:pPr algn="ctr" eaLnBrk="1" hangingPunct="1"/>
            <a:r>
              <a:rPr lang="en-US" altLang="en-US" sz="3600" b="1" smtClean="0">
                <a:solidFill>
                  <a:srgbClr val="0070C0"/>
                </a:solidFill>
                <a:latin typeface="Times New Roman" pitchFamily="18" charset="0"/>
                <a:cs typeface="Times New Roman" pitchFamily="18" charset="0"/>
              </a:rPr>
              <a:t>TIẾN HÀNH THÍ NGHIỆM</a:t>
            </a:r>
          </a:p>
        </p:txBody>
      </p:sp>
      <p:pic>
        <p:nvPicPr>
          <p:cNvPr id="5" name="Picture 4"/>
          <p:cNvPicPr>
            <a:picLocks noChangeAspect="1"/>
          </p:cNvPicPr>
          <p:nvPr/>
        </p:nvPicPr>
        <p:blipFill>
          <a:blip r:embed="rId2"/>
          <a:srcRect/>
          <a:stretch>
            <a:fillRect/>
          </a:stretch>
        </p:blipFill>
        <p:spPr bwMode="auto">
          <a:xfrm>
            <a:off x="1" y="901701"/>
            <a:ext cx="2594372" cy="3641725"/>
          </a:xfrm>
          <a:prstGeom prst="rect">
            <a:avLst/>
          </a:prstGeom>
          <a:noFill/>
          <a:ln w="9525">
            <a:noFill/>
            <a:miter lim="800000"/>
            <a:headEnd/>
            <a:tailEnd/>
          </a:ln>
        </p:spPr>
      </p:pic>
      <p:pic>
        <p:nvPicPr>
          <p:cNvPr id="6" name="Picture 10" descr="Digit 180"/>
          <p:cNvPicPr>
            <a:picLocks noChangeAspect="1" noChangeArrowheads="1" noCrop="1"/>
          </p:cNvPicPr>
          <p:nvPr/>
        </p:nvPicPr>
        <p:blipFill>
          <a:blip r:embed="rId3"/>
          <a:srcRect/>
          <a:stretch>
            <a:fillRect/>
          </a:stretch>
        </p:blipFill>
        <p:spPr bwMode="auto">
          <a:xfrm>
            <a:off x="40481" y="4638675"/>
            <a:ext cx="2295525" cy="1379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4822825"/>
          </a:xfrm>
        </p:spPr>
        <p:txBody>
          <a:bodyPr rtlCol="0">
            <a:normAutofit/>
          </a:bodyPr>
          <a:lstStyle/>
          <a:p>
            <a:pPr marL="0" indent="0" algn="just" eaLnBrk="1" fontAlgn="auto" hangingPunct="1">
              <a:spcAft>
                <a:spcPts val="0"/>
              </a:spcAft>
              <a:buFont typeface="Arial" pitchFamily="34" charset="0"/>
              <a:buNone/>
              <a:defRPr/>
            </a:pP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a:t>
            </a: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endParaRPr lang="en-US" sz="3200"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endParaRPr lang="en-US" sz="3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vi-VN" sz="3200"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a:t>
            </a:r>
          </a:p>
          <a:p>
            <a:pPr marL="0" indent="0" algn="just" eaLnBrk="1" fontAlgn="auto" hangingPunct="1">
              <a:spcAft>
                <a:spcPts val="0"/>
              </a:spcAft>
              <a:buFont typeface="Arial" pitchFamily="34" charset="0"/>
              <a:buNone/>
              <a:defRPr/>
            </a:pPr>
            <a:r>
              <a:rPr lang="en-US" sz="3200"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lo xo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endParaRPr lang="en-US" sz="3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p:txBody>
      </p:sp>
      <p:graphicFrame>
        <p:nvGraphicFramePr>
          <p:cNvPr id="16387" name="Object 3"/>
          <p:cNvGraphicFramePr>
            <a:graphicFrameLocks noChangeAspect="1"/>
          </p:cNvGraphicFramePr>
          <p:nvPr/>
        </p:nvGraphicFramePr>
        <p:xfrm>
          <a:off x="3200400" y="2667000"/>
          <a:ext cx="1549003" cy="652463"/>
        </p:xfrm>
        <a:graphic>
          <a:graphicData uri="http://schemas.openxmlformats.org/presentationml/2006/ole">
            <mc:AlternateContent xmlns:mc="http://schemas.openxmlformats.org/markup-compatibility/2006">
              <mc:Choice xmlns:v="urn:schemas-microsoft-com:vml" Requires="v">
                <p:oleObj spid="_x0000_s2065" name="Equation" r:id="rId3" imgW="723586" imgH="228501" progId="">
                  <p:embed/>
                </p:oleObj>
              </mc:Choice>
              <mc:Fallback>
                <p:oleObj name="Equation" r:id="rId3" imgW="723586" imgH="228501"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67000"/>
                        <a:ext cx="1549003"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4"/>
          <p:cNvGraphicFramePr>
            <a:graphicFrameLocks noChangeAspect="1"/>
          </p:cNvGraphicFramePr>
          <p:nvPr/>
        </p:nvGraphicFramePr>
        <p:xfrm>
          <a:off x="2286000" y="3581400"/>
          <a:ext cx="208360" cy="574675"/>
        </p:xfrm>
        <a:graphic>
          <a:graphicData uri="http://schemas.openxmlformats.org/presentationml/2006/ole">
            <mc:AlternateContent xmlns:mc="http://schemas.openxmlformats.org/markup-compatibility/2006">
              <mc:Choice xmlns:v="urn:schemas-microsoft-com:vml" Requires="v">
                <p:oleObj spid="_x0000_s2066" name="Equation" r:id="rId5" imgW="126890" imgH="228402" progId="">
                  <p:embed/>
                </p:oleObj>
              </mc:Choice>
              <mc:Fallback>
                <p:oleObj name="Equation" r:id="rId5" imgW="126890" imgH="228402"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581400"/>
                        <a:ext cx="20836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5"/>
          <p:cNvGraphicFramePr>
            <a:graphicFrameLocks noChangeAspect="1"/>
          </p:cNvGraphicFramePr>
          <p:nvPr/>
        </p:nvGraphicFramePr>
        <p:xfrm>
          <a:off x="2286000" y="4267200"/>
          <a:ext cx="235744" cy="547687"/>
        </p:xfrm>
        <a:graphic>
          <a:graphicData uri="http://schemas.openxmlformats.org/presentationml/2006/ole">
            <mc:AlternateContent xmlns:mc="http://schemas.openxmlformats.org/markup-compatibility/2006">
              <mc:Choice xmlns:v="urn:schemas-microsoft-com:vml" Requires="v">
                <p:oleObj spid="_x0000_s2067" name="Equation" r:id="rId7" imgW="114250" imgH="228501" progId="">
                  <p:embed/>
                </p:oleObj>
              </mc:Choice>
              <mc:Fallback>
                <p:oleObj name="Equation" r:id="rId7" imgW="114250" imgH="228501"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267200"/>
                        <a:ext cx="235744"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1325" y="1357313"/>
            <a:ext cx="6054329" cy="3816350"/>
          </a:xfrm>
        </p:spPr>
        <p:txBody>
          <a:bodyPr rtlCol="0">
            <a:normAutofit lnSpcReduction="10000"/>
          </a:bodyPr>
          <a:lstStyle/>
          <a:p>
            <a:pPr marL="0" indent="0" algn="just" eaLnBrk="1" fontAlgn="auto" hangingPunct="1">
              <a:spcAft>
                <a:spcPts val="0"/>
              </a:spcAft>
              <a:buFont typeface="Arial" pitchFamily="34" charset="0"/>
              <a:buNone/>
              <a:defRPr/>
            </a:pPr>
            <a:r>
              <a:rPr lang="en-US" sz="3200" i="1" dirty="0" smtClean="0">
                <a:latin typeface="Times New Roman" panose="02020603050405020304" pitchFamily="18" charset="0"/>
                <a:cs typeface="Times New Roman" panose="02020603050405020304" pitchFamily="18" charset="0"/>
              </a:rPr>
              <a:t>HS </a:t>
            </a:r>
            <a:r>
              <a:rPr lang="en-US" sz="3200" i="1" dirty="0" err="1">
                <a:latin typeface="Times New Roman" panose="02020603050405020304" pitchFamily="18" charset="0"/>
                <a:cs typeface="Times New Roman" panose="02020603050405020304" pitchFamily="18" charset="0"/>
              </a:rPr>
              <a:t>hoạt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theo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cặp</a:t>
            </a:r>
            <a:r>
              <a:rPr lang="en-US" sz="3200" i="1" dirty="0">
                <a:latin typeface="Times New Roman" panose="02020603050405020304" pitchFamily="18" charset="0"/>
                <a:cs typeface="Times New Roman" panose="02020603050405020304" pitchFamily="18" charset="0"/>
              </a:rPr>
              <a:t> </a:t>
            </a:r>
          </a:p>
          <a:p>
            <a:pPr marL="0" indent="0" algn="just" eaLnBrk="1" fontAlgn="auto" hangingPunct="1">
              <a:spcAft>
                <a:spcPts val="0"/>
              </a:spcAft>
              <a:buFont typeface="Arial" pitchFamily="34" charset="0"/>
              <a:buNone/>
              <a:defRPr/>
            </a:pPr>
            <a:r>
              <a:rPr lang="en-US" sz="3200" u="sng" dirty="0" err="1">
                <a:latin typeface="Times New Roman" panose="02020603050405020304" pitchFamily="18" charset="0"/>
                <a:cs typeface="Times New Roman" panose="02020603050405020304" pitchFamily="18" charset="0"/>
              </a:rPr>
              <a:t>Bước</a:t>
            </a:r>
            <a:r>
              <a:rPr lang="en-US" sz="3200" u="sng"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bi</a:t>
            </a:r>
          </a:p>
          <a:p>
            <a:pPr marL="0" indent="0" eaLnBrk="1" fontAlgn="auto" hangingPunct="1">
              <a:spcAft>
                <a:spcPts val="0"/>
              </a:spcAft>
              <a:buFont typeface="Arial" pitchFamily="34" charset="0"/>
              <a:buNone/>
              <a:defRPr/>
            </a:pPr>
            <a:r>
              <a:rPr lang="en-US" sz="3200" u="sng" dirty="0" err="1">
                <a:latin typeface="Times New Roman" panose="02020603050405020304" pitchFamily="18" charset="0"/>
                <a:cs typeface="Times New Roman" panose="02020603050405020304" pitchFamily="18" charset="0"/>
              </a:rPr>
              <a:t>Bước</a:t>
            </a:r>
            <a:r>
              <a:rPr lang="en-US" sz="3200" u="sng" dirty="0">
                <a:latin typeface="Times New Roman" panose="02020603050405020304" pitchFamily="18" charset="0"/>
                <a:cs typeface="Times New Roman" panose="02020603050405020304" pitchFamily="18" charset="0"/>
              </a:rPr>
              <a:t> 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kéo</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endParaRPr lang="en-US" sz="3200"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endParaRPr lang="en-US" sz="32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52400" y="117475"/>
            <a:ext cx="8654654" cy="784225"/>
          </a:xfrm>
        </p:spPr>
        <p:txBody>
          <a:bodyPr/>
          <a:lstStyle/>
          <a:p>
            <a:pPr algn="l" eaLnBrk="1" hangingPunct="1"/>
            <a:r>
              <a:rPr lang="en-US" altLang="en-US" sz="3600" b="1" dirty="0" smtClean="0">
                <a:solidFill>
                  <a:srgbClr val="0070C0"/>
                </a:solidFill>
                <a:latin typeface="Times New Roman" pitchFamily="18" charset="0"/>
                <a:cs typeface="Times New Roman" pitchFamily="18" charset="0"/>
              </a:rPr>
              <a:t>III. NHẬN BIẾT LỰC ĐÀN HỒI</a:t>
            </a:r>
          </a:p>
        </p:txBody>
      </p:sp>
      <p:pic>
        <p:nvPicPr>
          <p:cNvPr id="6" name="Picture 10" descr="Digit 180"/>
          <p:cNvPicPr>
            <a:picLocks noChangeAspect="1" noChangeArrowheads="1" noCrop="1"/>
          </p:cNvPicPr>
          <p:nvPr/>
        </p:nvPicPr>
        <p:blipFill>
          <a:blip r:embed="rId2"/>
          <a:srcRect/>
          <a:stretch>
            <a:fillRect/>
          </a:stretch>
        </p:blipFill>
        <p:spPr bwMode="auto">
          <a:xfrm>
            <a:off x="164307" y="4237039"/>
            <a:ext cx="2294335" cy="1379537"/>
          </a:xfrm>
          <a:prstGeom prst="rect">
            <a:avLst/>
          </a:prstGeom>
          <a:noFill/>
          <a:ln w="9525">
            <a:noFill/>
            <a:miter lim="800000"/>
            <a:headEnd/>
            <a:tailEnd/>
          </a:ln>
        </p:spPr>
      </p:pic>
      <p:pic>
        <p:nvPicPr>
          <p:cNvPr id="7" name="Picture 6"/>
          <p:cNvPicPr>
            <a:picLocks noChangeAspect="1"/>
          </p:cNvPicPr>
          <p:nvPr/>
        </p:nvPicPr>
        <p:blipFill>
          <a:blip r:embed="rId3" cstate="print"/>
          <a:srcRect/>
          <a:stretch>
            <a:fillRect/>
          </a:stretch>
        </p:blipFill>
        <p:spPr bwMode="auto">
          <a:xfrm>
            <a:off x="234553" y="1149350"/>
            <a:ext cx="2224088" cy="296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80">
                                          <p:stCondLst>
                                            <p:cond delay="0"/>
                                          </p:stCondLst>
                                        </p:cTn>
                                        <p:tgtEl>
                                          <p:spTgt spid="6"/>
                                        </p:tgtEl>
                                      </p:cBhvr>
                                    </p:animEffect>
                                    <p:anim calcmode="lin" valueType="num">
                                      <p:cBhvr>
                                        <p:cTn id="5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gtEl>
                                      </p:cBhvr>
                                      <p:to x="100000" y="60000"/>
                                    </p:animScale>
                                    <p:animScale>
                                      <p:cBhvr>
                                        <p:cTn id="56" dur="166" decel="50000">
                                          <p:stCondLst>
                                            <p:cond delay="676"/>
                                          </p:stCondLst>
                                        </p:cTn>
                                        <p:tgtEl>
                                          <p:spTgt spid="6"/>
                                        </p:tgtEl>
                                      </p:cBhvr>
                                      <p:to x="100000" y="100000"/>
                                    </p:animScale>
                                    <p:animScale>
                                      <p:cBhvr>
                                        <p:cTn id="57" dur="26">
                                          <p:stCondLst>
                                            <p:cond delay="1312"/>
                                          </p:stCondLst>
                                        </p:cTn>
                                        <p:tgtEl>
                                          <p:spTgt spid="6"/>
                                        </p:tgtEl>
                                      </p:cBhvr>
                                      <p:to x="100000" y="80000"/>
                                    </p:animScale>
                                    <p:animScale>
                                      <p:cBhvr>
                                        <p:cTn id="58" dur="166" decel="50000">
                                          <p:stCondLst>
                                            <p:cond delay="1338"/>
                                          </p:stCondLst>
                                        </p:cTn>
                                        <p:tgtEl>
                                          <p:spTgt spid="6"/>
                                        </p:tgtEl>
                                      </p:cBhvr>
                                      <p:to x="100000" y="100000"/>
                                    </p:animScale>
                                    <p:animScale>
                                      <p:cBhvr>
                                        <p:cTn id="59" dur="26">
                                          <p:stCondLst>
                                            <p:cond delay="1642"/>
                                          </p:stCondLst>
                                        </p:cTn>
                                        <p:tgtEl>
                                          <p:spTgt spid="6"/>
                                        </p:tgtEl>
                                      </p:cBhvr>
                                      <p:to x="100000" y="90000"/>
                                    </p:animScale>
                                    <p:animScale>
                                      <p:cBhvr>
                                        <p:cTn id="60" dur="166" decel="50000">
                                          <p:stCondLst>
                                            <p:cond delay="1668"/>
                                          </p:stCondLst>
                                        </p:cTn>
                                        <p:tgtEl>
                                          <p:spTgt spid="6"/>
                                        </p:tgtEl>
                                      </p:cBhvr>
                                      <p:to x="100000" y="100000"/>
                                    </p:animScale>
                                    <p:animScale>
                                      <p:cBhvr>
                                        <p:cTn id="61" dur="26">
                                          <p:stCondLst>
                                            <p:cond delay="1808"/>
                                          </p:stCondLst>
                                        </p:cTn>
                                        <p:tgtEl>
                                          <p:spTgt spid="6"/>
                                        </p:tgtEl>
                                      </p:cBhvr>
                                      <p:to x="100000" y="95000"/>
                                    </p:animScale>
                                    <p:animScale>
                                      <p:cBhvr>
                                        <p:cTn id="6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0" y="1189038"/>
            <a:ext cx="8915399" cy="4832350"/>
          </a:xfrm>
        </p:spPr>
        <p:txBody>
          <a:bodyPr>
            <a:normAutofit fontScale="92500" lnSpcReduction="20000"/>
          </a:bodyPr>
          <a:lstStyle/>
          <a:p>
            <a:pPr marL="0" indent="0" eaLnBrk="1" hangingPunct="1">
              <a:buFont typeface="Arial" pitchFamily="34" charset="0"/>
              <a:buNone/>
            </a:pPr>
            <a:r>
              <a:rPr lang="en-US" altLang="en-US" dirty="0" err="1" smtClean="0">
                <a:latin typeface="Times New Roman" pitchFamily="18" charset="0"/>
                <a:cs typeface="Times New Roman" pitchFamily="18" charset="0"/>
              </a:rPr>
              <a:t>Yêu</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cầu</a:t>
            </a:r>
            <a:r>
              <a:rPr lang="en-US" altLang="en-US" dirty="0" smtClean="0">
                <a:latin typeface="Times New Roman" pitchFamily="18" charset="0"/>
                <a:cs typeface="Times New Roman" pitchFamily="18" charset="0"/>
              </a:rPr>
              <a:t> HS </a:t>
            </a:r>
            <a:r>
              <a:rPr lang="en-US" altLang="en-US" dirty="0" err="1" smtClean="0">
                <a:latin typeface="Times New Roman" pitchFamily="18" charset="0"/>
                <a:cs typeface="Times New Roman" pitchFamily="18" charset="0"/>
              </a:rPr>
              <a:t>làm</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việc</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cá</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nhân</a:t>
            </a:r>
            <a:r>
              <a:rPr lang="en-US" altLang="en-US" dirty="0" smtClean="0">
                <a:latin typeface="Times New Roman" pitchFamily="18" charset="0"/>
                <a:cs typeface="Times New Roman" pitchFamily="18" charset="0"/>
              </a:rPr>
              <a:t> (3 </a:t>
            </a:r>
            <a:r>
              <a:rPr lang="en-US" altLang="en-US" dirty="0" err="1" smtClean="0">
                <a:latin typeface="Times New Roman" pitchFamily="18" charset="0"/>
                <a:cs typeface="Times New Roman" pitchFamily="18" charset="0"/>
              </a:rPr>
              <a:t>phút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trả</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lời</a:t>
            </a:r>
            <a:r>
              <a:rPr lang="en-US" altLang="en-US" dirty="0" smtClean="0">
                <a:latin typeface="Times New Roman" pitchFamily="18" charset="0"/>
                <a:cs typeface="Times New Roman" pitchFamily="18" charset="0"/>
              </a:rPr>
              <a:t> C1, C2 </a:t>
            </a:r>
            <a:r>
              <a:rPr lang="en-US" altLang="en-US" dirty="0" err="1" smtClean="0">
                <a:latin typeface="Times New Roman" pitchFamily="18" charset="0"/>
                <a:cs typeface="Times New Roman" pitchFamily="18" charset="0"/>
              </a:rPr>
              <a:t>trong</a:t>
            </a:r>
            <a:r>
              <a:rPr lang="en-US" altLang="en-US" dirty="0" smtClean="0">
                <a:latin typeface="Times New Roman" pitchFamily="18" charset="0"/>
                <a:cs typeface="Times New Roman" pitchFamily="18" charset="0"/>
              </a:rPr>
              <a:t> SGK</a:t>
            </a:r>
          </a:p>
          <a:p>
            <a:pPr marL="0" indent="0" algn="just" eaLnBrk="1" hangingPunct="1">
              <a:buFont typeface="Arial" pitchFamily="34" charset="0"/>
              <a:buNone/>
            </a:pPr>
            <a:r>
              <a:rPr lang="en-US" altLang="en-US" b="1" dirty="0" smtClean="0">
                <a:latin typeface="Times New Roman" pitchFamily="18" charset="0"/>
                <a:cs typeface="Times New Roman" pitchFamily="18" charset="0"/>
              </a:rPr>
              <a:t>C1:</a:t>
            </a:r>
          </a:p>
          <a:p>
            <a:pPr marL="0" indent="0" algn="just" eaLnBrk="1" hangingPunct="1">
              <a:buFont typeface="Arial" pitchFamily="34" charset="0"/>
              <a:buNone/>
            </a:pPr>
            <a:endParaRPr lang="en-US" altLang="en-US" b="1" dirty="0" smtClean="0">
              <a:latin typeface="Times New Roman" pitchFamily="18" charset="0"/>
              <a:cs typeface="Times New Roman" pitchFamily="18" charset="0"/>
            </a:endParaRPr>
          </a:p>
          <a:p>
            <a:pPr marL="0" indent="0" algn="just" eaLnBrk="1" hangingPunct="1">
              <a:buFont typeface="Arial" pitchFamily="34" charset="0"/>
              <a:buNone/>
            </a:pPr>
            <a:endParaRPr lang="en-US" altLang="en-US" b="1" dirty="0" smtClean="0">
              <a:latin typeface="Times New Roman" pitchFamily="18" charset="0"/>
              <a:cs typeface="Times New Roman" pitchFamily="18" charset="0"/>
            </a:endParaRPr>
          </a:p>
          <a:p>
            <a:pPr marL="0" indent="0" algn="just" eaLnBrk="1" hangingPunct="1">
              <a:buFont typeface="Arial" pitchFamily="34" charset="0"/>
              <a:buNone/>
            </a:pPr>
            <a:endParaRPr lang="en-US" altLang="en-US" b="1" dirty="0" smtClean="0">
              <a:latin typeface="Times New Roman" pitchFamily="18" charset="0"/>
              <a:cs typeface="Times New Roman" pitchFamily="18" charset="0"/>
            </a:endParaRPr>
          </a:p>
          <a:p>
            <a:pPr marL="0" indent="0" algn="just" eaLnBrk="1" hangingPunct="1">
              <a:buFont typeface="Arial" pitchFamily="34" charset="0"/>
              <a:buNone/>
            </a:pPr>
            <a:r>
              <a:rPr lang="en-US" altLang="en-US" b="1" dirty="0" smtClean="0">
                <a:latin typeface="Times New Roman" pitchFamily="18" charset="0"/>
                <a:cs typeface="Times New Roman" pitchFamily="18" charset="0"/>
              </a:rPr>
              <a:t>C2:</a:t>
            </a:r>
            <a:r>
              <a:rPr lang="en-US" altLang="en-US" dirty="0" smtClean="0">
                <a:latin typeface="Times New Roman" pitchFamily="18" charset="0"/>
                <a:cs typeface="Times New Roman" pitchFamily="18" charset="0"/>
              </a:rPr>
              <a:t> </a:t>
            </a:r>
          </a:p>
          <a:p>
            <a:pPr marL="0" indent="0" algn="just" eaLnBrk="1" hangingPunct="1">
              <a:buFont typeface="Arial" pitchFamily="34" charset="0"/>
              <a:buNone/>
            </a:pPr>
            <a:r>
              <a:rPr lang="en-US" altLang="en-US" dirty="0" smtClean="0">
                <a:latin typeface="Times New Roman" pitchFamily="18" charset="0"/>
                <a:cs typeface="Times New Roman" pitchFamily="18" charset="0"/>
              </a:rPr>
              <a:t>	- </a:t>
            </a:r>
            <a:r>
              <a:rPr lang="en-US" altLang="en-US" dirty="0" err="1" smtClean="0">
                <a:latin typeface="Times New Roman" pitchFamily="18" charset="0"/>
                <a:cs typeface="Times New Roman" pitchFamily="18" charset="0"/>
              </a:rPr>
              <a:t>Mặt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trước</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là</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đồng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hồ</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có</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vạch</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số</a:t>
            </a:r>
            <a:endParaRPr lang="en-US" altLang="en-US" dirty="0" smtClean="0">
              <a:latin typeface="Times New Roman" pitchFamily="18" charset="0"/>
              <a:cs typeface="Times New Roman" pitchFamily="18" charset="0"/>
            </a:endParaRPr>
          </a:p>
          <a:p>
            <a:pPr marL="0" indent="0" algn="just" eaLnBrk="1" hangingPunct="1">
              <a:buFont typeface="Arial" pitchFamily="34" charset="0"/>
              <a:buNone/>
            </a:pPr>
            <a:r>
              <a:rPr lang="en-US" altLang="en-US" dirty="0" smtClean="0">
                <a:latin typeface="Times New Roman" pitchFamily="18" charset="0"/>
                <a:cs typeface="Times New Roman" pitchFamily="18" charset="0"/>
              </a:rPr>
              <a:t>	- </a:t>
            </a:r>
            <a:r>
              <a:rPr lang="en-US" altLang="en-US" dirty="0" err="1" smtClean="0">
                <a:latin typeface="Times New Roman" pitchFamily="18" charset="0"/>
                <a:cs typeface="Times New Roman" pitchFamily="18" charset="0"/>
              </a:rPr>
              <a:t>Bên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trong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có</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lò</a:t>
            </a:r>
            <a:r>
              <a:rPr lang="en-US" altLang="en-US" dirty="0" smtClean="0">
                <a:latin typeface="Times New Roman" pitchFamily="18" charset="0"/>
                <a:cs typeface="Times New Roman" pitchFamily="18" charset="0"/>
              </a:rPr>
              <a:t> xo</a:t>
            </a:r>
          </a:p>
          <a:p>
            <a:pPr marL="0" indent="0" algn="just" eaLnBrk="1" hangingPunct="1">
              <a:buFont typeface="Arial" pitchFamily="34" charset="0"/>
              <a:buNone/>
            </a:pPr>
            <a:r>
              <a:rPr lang="en-US" altLang="en-US" dirty="0" smtClean="0">
                <a:latin typeface="Times New Roman" pitchFamily="18" charset="0"/>
                <a:cs typeface="Times New Roman" pitchFamily="18" charset="0"/>
              </a:rPr>
              <a:t>	- </a:t>
            </a:r>
            <a:r>
              <a:rPr lang="en-US" altLang="en-US" dirty="0" err="1" smtClean="0">
                <a:latin typeface="Times New Roman" pitchFamily="18" charset="0"/>
                <a:cs typeface="Times New Roman" pitchFamily="18" charset="0"/>
              </a:rPr>
              <a:t>Hoạt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động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dựa</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trên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tính</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chất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biến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dạng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của</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lò</a:t>
            </a:r>
            <a:r>
              <a:rPr lang="en-US" altLang="en-US" dirty="0" smtClean="0">
                <a:latin typeface="Times New Roman" pitchFamily="18" charset="0"/>
                <a:cs typeface="Times New Roman" pitchFamily="18" charset="0"/>
              </a:rPr>
              <a:t> xo </a:t>
            </a:r>
            <a:endParaRPr lang="en-US" altLang="en-US" b="1" dirty="0" smtClean="0">
              <a:latin typeface="Times New Roman" pitchFamily="18" charset="0"/>
              <a:cs typeface="Times New Roman" pitchFamily="18" charset="0"/>
            </a:endParaRPr>
          </a:p>
        </p:txBody>
      </p:sp>
      <p:sp>
        <p:nvSpPr>
          <p:cNvPr id="4" name="Title 1"/>
          <p:cNvSpPr>
            <a:spLocks noGrp="1"/>
          </p:cNvSpPr>
          <p:nvPr>
            <p:ph type="title"/>
          </p:nvPr>
        </p:nvSpPr>
        <p:spPr>
          <a:xfrm>
            <a:off x="2312194" y="182564"/>
            <a:ext cx="4202906" cy="784225"/>
          </a:xfrm>
        </p:spPr>
        <p:txBody>
          <a:bodyPr/>
          <a:lstStyle/>
          <a:p>
            <a:pPr algn="ctr" eaLnBrk="1" hangingPunct="1"/>
            <a:r>
              <a:rPr lang="en-US" altLang="en-US" sz="3600" b="1" dirty="0" smtClean="0">
                <a:solidFill>
                  <a:srgbClr val="0070C0"/>
                </a:solidFill>
                <a:latin typeface="Times New Roman" pitchFamily="18" charset="0"/>
                <a:cs typeface="Times New Roman" pitchFamily="18" charset="0"/>
              </a:rPr>
              <a:t>VẬN DỤNG</a:t>
            </a:r>
          </a:p>
        </p:txBody>
      </p:sp>
      <p:graphicFrame>
        <p:nvGraphicFramePr>
          <p:cNvPr id="2" name="Table 1"/>
          <p:cNvGraphicFramePr>
            <a:graphicFrameLocks noGrp="1"/>
          </p:cNvGraphicFramePr>
          <p:nvPr/>
        </p:nvGraphicFramePr>
        <p:xfrm>
          <a:off x="1318023" y="2574925"/>
          <a:ext cx="6095999" cy="1463227"/>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518319">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m(g)</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60</a:t>
                      </a:r>
                    </a:p>
                  </a:txBody>
                  <a:tcPr marL="68580" marR="68580" marT="45734" marB="45734" anchor="ctr"/>
                </a:tc>
                <a:extLst>
                  <a:ext uri="{0D108BD9-81ED-4DB2-BD59-A6C34878D82A}">
                    <a16:rowId xmlns:a16="http://schemas.microsoft.com/office/drawing/2014/main" val="10000"/>
                  </a:ext>
                </a:extLst>
              </a:tr>
              <a:tr h="518319">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l (cm)</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25,5</a:t>
                      </a:r>
                    </a:p>
                  </a:txBody>
                  <a:tcPr marL="68580" marR="68580" marT="45734" marB="45734" anchor="ct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26</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26,5</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27</a:t>
                      </a:r>
                    </a:p>
                  </a:txBody>
                  <a:tcPr marL="68580" marR="68580" marT="45734" marB="45734" anchor="ct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27,5</a:t>
                      </a:r>
                    </a:p>
                  </a:txBody>
                  <a:tcPr marL="68580" marR="68580" marT="45734" marB="45734" anchor="ct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28</a:t>
                      </a:r>
                    </a:p>
                  </a:txBody>
                  <a:tcPr marL="68580" marR="68580" marT="45734" marB="45734" anchor="ct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noAutofit/>
          </a:bodyPr>
          <a:lstStyle/>
          <a:p>
            <a:r>
              <a:rPr lang="vi-VN" sz="4000" dirty="0" smtClean="0">
                <a:latin typeface="Times New Roman" pitchFamily="18" charset="0"/>
                <a:cs typeface="Times New Roman" pitchFamily="18" charset="0"/>
              </a:rPr>
              <a:t>Câu 3:Trong các phát biểu sau đây ,phát biểu nào là đúng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4525963"/>
          </a:xfrm>
        </p:spPr>
        <p:txBody>
          <a:bodyPr>
            <a:normAutofit/>
          </a:bodyPr>
          <a:lstStyle/>
          <a:p>
            <a:pPr>
              <a:buNone/>
            </a:pPr>
            <a:r>
              <a:rPr lang="vi-VN" sz="3600" dirty="0" smtClean="0">
                <a:latin typeface="Times New Roman" pitchFamily="18" charset="0"/>
                <a:cs typeface="Times New Roman" pitchFamily="18" charset="0"/>
              </a:rPr>
              <a:t>A .Lực kế là dụng cụ đo khối lượng </a:t>
            </a:r>
          </a:p>
          <a:p>
            <a:pPr>
              <a:buNone/>
            </a:pPr>
            <a:r>
              <a:rPr lang="vi-VN" sz="3600" dirty="0" smtClean="0">
                <a:latin typeface="Times New Roman" pitchFamily="18" charset="0"/>
                <a:cs typeface="Times New Roman" pitchFamily="18" charset="0"/>
              </a:rPr>
              <a:t>B. Lực kế là dụng cụ để đo lực</a:t>
            </a:r>
          </a:p>
          <a:p>
            <a:pPr>
              <a:buNone/>
            </a:pPr>
            <a:r>
              <a:rPr lang="vi-VN" sz="3600" dirty="0" smtClean="0">
                <a:latin typeface="Times New Roman" pitchFamily="18" charset="0"/>
                <a:cs typeface="Times New Roman" pitchFamily="18" charset="0"/>
              </a:rPr>
              <a:t>C. Lực kế là dụng cụ để đo trọng lượng</a:t>
            </a:r>
          </a:p>
          <a:p>
            <a:pPr>
              <a:buNone/>
            </a:pPr>
            <a:r>
              <a:rPr lang="vi-VN" sz="3600" dirty="0" smtClean="0">
                <a:latin typeface="Times New Roman" pitchFamily="18" charset="0"/>
                <a:cs typeface="Times New Roman" pitchFamily="18" charset="0"/>
              </a:rPr>
              <a:t>D. Lực kế là dụng cụ để đo trọng lượng và khối lượng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4819650" cy="974725"/>
          </a:xfrm>
        </p:spPr>
        <p:txBody>
          <a:bodyPr/>
          <a:lstStyle/>
          <a:p>
            <a:pPr algn="ctr" eaLnBrk="1" hangingPunct="1"/>
            <a:r>
              <a:rPr lang="en-US" altLang="en-US" dirty="0" smtClean="0">
                <a:solidFill>
                  <a:srgbClr val="00B050"/>
                </a:solidFill>
                <a:latin typeface="Times New Roman" pitchFamily="18" charset="0"/>
                <a:cs typeface="Times New Roman" pitchFamily="18" charset="0"/>
              </a:rPr>
              <a:t>AI NHANH HƠN</a:t>
            </a:r>
          </a:p>
        </p:txBody>
      </p:sp>
      <p:sp>
        <p:nvSpPr>
          <p:cNvPr id="3" name="Content Placeholder 2"/>
          <p:cNvSpPr>
            <a:spLocks noGrp="1"/>
          </p:cNvSpPr>
          <p:nvPr>
            <p:ph idx="1"/>
          </p:nvPr>
        </p:nvSpPr>
        <p:spPr>
          <a:xfrm>
            <a:off x="0" y="838200"/>
            <a:ext cx="9144000" cy="4724400"/>
          </a:xfrm>
        </p:spPr>
        <p:txBody>
          <a:bodyPr rtlCol="0">
            <a:noAutofit/>
          </a:bodyPr>
          <a:lstStyle/>
          <a:p>
            <a:pPr marL="0" indent="0" algn="ctr" eaLnBrk="1" fontAlgn="auto" hangingPunct="1">
              <a:spcAft>
                <a:spcPts val="0"/>
              </a:spcAft>
              <a:buFont typeface="Arial" pitchFamily="34" charset="0"/>
              <a:buNone/>
              <a:defRPr/>
            </a:pP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endParaRPr lang="en-US" dirty="0">
              <a:latin typeface="Times New Roman" panose="02020603050405020304" pitchFamily="18" charset="0"/>
              <a:cs typeface="Times New Roman" panose="02020603050405020304" pitchFamily="18" charset="0"/>
            </a:endParaRPr>
          </a:p>
          <a:p>
            <a:pPr marL="0" indent="0" algn="ctr" eaLnBrk="1" fontAlgn="auto" hangingPunct="1">
              <a:spcAft>
                <a:spcPts val="0"/>
              </a:spcAft>
              <a:buFont typeface="Arial" pitchFamily="34" charset="0"/>
              <a:buNone/>
              <a:defRPr/>
            </a:pPr>
            <a:r>
              <a:rPr lang="en-US" i="1" dirty="0" err="1">
                <a:latin typeface="Times New Roman" panose="02020603050405020304" pitchFamily="18" charset="0"/>
                <a:cs typeface="Times New Roman" panose="02020603050405020304" pitchFamily="18" charset="0"/>
              </a:rPr>
              <a:t>Thời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gian</a:t>
            </a:r>
            <a:r>
              <a:rPr lang="en-US" i="1" dirty="0">
                <a:latin typeface="Times New Roman" panose="02020603050405020304" pitchFamily="18" charset="0"/>
                <a:cs typeface="Times New Roman" panose="02020603050405020304" pitchFamily="18" charset="0"/>
              </a:rPr>
              <a:t>: 2 </a:t>
            </a:r>
            <a:r>
              <a:rPr lang="en-US" i="1" dirty="0" err="1">
                <a:latin typeface="Times New Roman" panose="02020603050405020304" pitchFamily="18" charset="0"/>
                <a:cs typeface="Times New Roman" panose="02020603050405020304" pitchFamily="18" charset="0"/>
              </a:rPr>
              <a:t>phút</a:t>
            </a:r>
            <a:endParaRPr lang="en-US" i="1" dirty="0">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itchFamily="34" charset="0"/>
              <a:buNone/>
              <a:defRPr/>
            </a:pPr>
            <a:r>
              <a:rPr lang="en-US" u="sng" dirty="0" err="1">
                <a:latin typeface="Times New Roman" panose="02020603050405020304" pitchFamily="18" charset="0"/>
                <a:cs typeface="Times New Roman" panose="02020603050405020304" pitchFamily="18" charset="0"/>
              </a:rPr>
              <a:t>Bước</a:t>
            </a:r>
            <a:r>
              <a:rPr lang="en-US" u="sng"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2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tính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chất</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đàn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phiếu học tập</a:t>
            </a:r>
            <a:endParaRPr lang="en-US" dirty="0">
              <a:latin typeface="Times New Roman" panose="02020603050405020304" pitchFamily="18" charset="0"/>
              <a:cs typeface="Times New Roman" panose="02020603050405020304" pitchFamily="18" charset="0"/>
            </a:endParaRPr>
          </a:p>
          <a:p>
            <a:pPr marL="0" indent="0" eaLnBrk="1" fontAlgn="auto" hangingPunct="1">
              <a:spcBef>
                <a:spcPts val="0"/>
              </a:spcBef>
              <a:spcAft>
                <a:spcPts val="0"/>
              </a:spcAft>
              <a:buFont typeface="Arial" pitchFamily="34" charset="0"/>
              <a:buNone/>
              <a:defRPr/>
            </a:pPr>
            <a:r>
              <a:rPr lang="en-US" u="sng" dirty="0" err="1">
                <a:latin typeface="Times New Roman" panose="02020603050405020304" pitchFamily="18" charset="0"/>
                <a:cs typeface="Times New Roman" panose="02020603050405020304" pitchFamily="18" charset="0"/>
              </a:rPr>
              <a:t>Bước</a:t>
            </a:r>
            <a:r>
              <a:rPr lang="en-US" u="sng"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GV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1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không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được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trùng</a:t>
            </a:r>
            <a:r>
              <a:rPr lang="en-US" i="1"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HS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bị</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1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phiếu học tập</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srcRect/>
          <a:stretch>
            <a:fillRect/>
          </a:stretch>
        </p:blipFill>
        <p:spPr bwMode="auto">
          <a:xfrm>
            <a:off x="7619999" y="0"/>
            <a:ext cx="1524001" cy="19263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Autofit/>
          </a:bodyPr>
          <a:lstStyle/>
          <a:p>
            <a:pPr algn="l"/>
            <a:r>
              <a:rPr lang="vi-VN" dirty="0" smtClean="0"/>
              <a:t>Câu 4:Độ dãn của lò xo treo theo phương thẳng đứng tỉ lệ với  </a:t>
            </a:r>
            <a:endParaRPr lang="en-US" dirty="0"/>
          </a:p>
        </p:txBody>
      </p:sp>
      <p:sp>
        <p:nvSpPr>
          <p:cNvPr id="3" name="Rectangle 2"/>
          <p:cNvSpPr/>
          <p:nvPr/>
        </p:nvSpPr>
        <p:spPr>
          <a:xfrm>
            <a:off x="381000" y="1752600"/>
            <a:ext cx="6858000" cy="769441"/>
          </a:xfrm>
          <a:prstGeom prst="rect">
            <a:avLst/>
          </a:prstGeom>
        </p:spPr>
        <p:txBody>
          <a:bodyPr wrap="square">
            <a:spAutoFit/>
          </a:bodyPr>
          <a:lstStyle/>
          <a:p>
            <a:r>
              <a:rPr lang="vi-VN" sz="4000" dirty="0" smtClean="0">
                <a:latin typeface="Times New Roman" pitchFamily="18" charset="0"/>
                <a:cs typeface="Times New Roman" pitchFamily="18" charset="0"/>
              </a:rPr>
              <a:t>A.Khối </a:t>
            </a:r>
            <a:r>
              <a:rPr lang="vi-VN" sz="4400" dirty="0" smtClean="0">
                <a:latin typeface="Times New Roman" pitchFamily="18" charset="0"/>
                <a:cs typeface="Times New Roman" pitchFamily="18" charset="0"/>
              </a:rPr>
              <a:t>lượng</a:t>
            </a:r>
            <a:r>
              <a:rPr lang="vi-VN" sz="4000" dirty="0" smtClean="0">
                <a:latin typeface="Times New Roman" pitchFamily="18" charset="0"/>
                <a:cs typeface="Times New Roman" pitchFamily="18" charset="0"/>
              </a:rPr>
              <a:t> của vật treo</a:t>
            </a:r>
            <a:endParaRPr lang="en-US" sz="4000" dirty="0">
              <a:latin typeface="Times New Roman" pitchFamily="18" charset="0"/>
              <a:cs typeface="Times New Roman" pitchFamily="18" charset="0"/>
            </a:endParaRPr>
          </a:p>
        </p:txBody>
      </p:sp>
      <p:sp>
        <p:nvSpPr>
          <p:cNvPr id="4" name="Rectangle 3"/>
          <p:cNvSpPr/>
          <p:nvPr/>
        </p:nvSpPr>
        <p:spPr>
          <a:xfrm>
            <a:off x="228600" y="2667000"/>
            <a:ext cx="6172200" cy="769441"/>
          </a:xfrm>
          <a:prstGeom prst="rect">
            <a:avLst/>
          </a:prstGeom>
        </p:spPr>
        <p:txBody>
          <a:bodyPr wrap="square">
            <a:spAutoFit/>
          </a:bodyPr>
          <a:lstStyle/>
          <a:p>
            <a:r>
              <a:rPr lang="vi-VN" sz="4400" dirty="0" smtClean="0">
                <a:latin typeface="Times New Roman" pitchFamily="18" charset="0"/>
                <a:cs typeface="Times New Roman" pitchFamily="18" charset="0"/>
              </a:rPr>
              <a:t>B.Lực hút của trái đất</a:t>
            </a:r>
            <a:endParaRPr lang="en-US" sz="4400" dirty="0">
              <a:latin typeface="Times New Roman" pitchFamily="18" charset="0"/>
              <a:cs typeface="Times New Roman" pitchFamily="18" charset="0"/>
            </a:endParaRPr>
          </a:p>
        </p:txBody>
      </p:sp>
      <p:sp>
        <p:nvSpPr>
          <p:cNvPr id="5" name="Rectangle 4"/>
          <p:cNvSpPr/>
          <p:nvPr/>
        </p:nvSpPr>
        <p:spPr>
          <a:xfrm>
            <a:off x="228600" y="3733800"/>
            <a:ext cx="8686800" cy="769441"/>
          </a:xfrm>
          <a:prstGeom prst="rect">
            <a:avLst/>
          </a:prstGeom>
        </p:spPr>
        <p:txBody>
          <a:bodyPr wrap="square">
            <a:spAutoFit/>
          </a:bodyPr>
          <a:lstStyle/>
          <a:p>
            <a:r>
              <a:rPr lang="vi-VN" sz="4400" dirty="0" smtClean="0">
                <a:latin typeface="Times New Roman" pitchFamily="18" charset="0"/>
                <a:cs typeface="Times New Roman" pitchFamily="18" charset="0"/>
              </a:rPr>
              <a:t>C.Độ dãn của lò xo</a:t>
            </a:r>
            <a:endParaRPr lang="en-US" sz="4400" dirty="0">
              <a:latin typeface="Times New Roman" pitchFamily="18" charset="0"/>
              <a:cs typeface="Times New Roman" pitchFamily="18" charset="0"/>
            </a:endParaRPr>
          </a:p>
        </p:txBody>
      </p:sp>
      <p:sp>
        <p:nvSpPr>
          <p:cNvPr id="6" name="Rectangle 5"/>
          <p:cNvSpPr/>
          <p:nvPr/>
        </p:nvSpPr>
        <p:spPr>
          <a:xfrm>
            <a:off x="152400" y="4648200"/>
            <a:ext cx="7315200" cy="769441"/>
          </a:xfrm>
          <a:prstGeom prst="rect">
            <a:avLst/>
          </a:prstGeom>
        </p:spPr>
        <p:txBody>
          <a:bodyPr wrap="square">
            <a:spAutoFit/>
          </a:bodyPr>
          <a:lstStyle/>
          <a:p>
            <a:r>
              <a:rPr lang="vi-VN" sz="4400" dirty="0" smtClean="0">
                <a:latin typeface="Times New Roman" pitchFamily="18" charset="0"/>
                <a:cs typeface="Times New Roman" pitchFamily="18" charset="0"/>
              </a:rPr>
              <a:t>D.Trọng lượng của lò xo</a:t>
            </a: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3" grpId="1" build="allAtOnce"/>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vi-VN" dirty="0" smtClean="0"/>
              <a:t>Câu 5:Biến dạng của lò xo là</a:t>
            </a:r>
            <a:endParaRPr lang="en-US" dirty="0"/>
          </a:p>
        </p:txBody>
      </p:sp>
      <p:sp>
        <p:nvSpPr>
          <p:cNvPr id="3" name="Title 1"/>
          <p:cNvSpPr txBox="1">
            <a:spLocks/>
          </p:cNvSpPr>
          <p:nvPr/>
        </p:nvSpPr>
        <p:spPr>
          <a:xfrm>
            <a:off x="457200" y="10668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A.Biến dạng dẻo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457200" y="19050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B.Biến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533400" y="2743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C.Biến dạng uốn cong</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533400" y="3505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D.Biến dạng hoàn toàn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228600" y="19050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FF0000"/>
                </a:solidFill>
                <a:latin typeface="+mj-lt"/>
              </a:rPr>
              <a:t>B</a:t>
            </a:r>
            <a:endParaRPr lang="en-US" sz="3600" dirty="0">
              <a:solidFill>
                <a:srgbClr val="FF0000"/>
              </a:solidFill>
              <a:latin typeface="+mj-lt"/>
            </a:endParaRPr>
          </a:p>
        </p:txBody>
      </p:sp>
      <p:sp>
        <p:nvSpPr>
          <p:cNvPr id="38914" name="AutoShape 2"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pPr algn="l"/>
            <a:r>
              <a:rPr lang="vi-VN" dirty="0" smtClean="0"/>
              <a:t>Câu 6. Trong đời sống vật nào </a:t>
            </a:r>
            <a:r>
              <a:rPr lang="vi-VN" b="1" dirty="0" smtClean="0"/>
              <a:t>KHÔNG</a:t>
            </a:r>
            <a:r>
              <a:rPr lang="vi-VN" dirty="0" smtClean="0"/>
              <a:t> phải vật đàn hồi</a:t>
            </a:r>
            <a:endParaRPr lang="en-US" dirty="0"/>
          </a:p>
        </p:txBody>
      </p:sp>
      <p:sp>
        <p:nvSpPr>
          <p:cNvPr id="3" name="Title 1"/>
          <p:cNvSpPr txBox="1">
            <a:spLocks/>
          </p:cNvSpPr>
          <p:nvPr/>
        </p:nvSpPr>
        <p:spPr>
          <a:xfrm>
            <a:off x="228600" y="1752600"/>
            <a:ext cx="3581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smtClean="0">
                <a:latin typeface="+mj-lt"/>
                <a:ea typeface="+mj-ea"/>
                <a:cs typeface="+mj-cs"/>
              </a:rPr>
              <a:t>A. Nệm lò xo</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228600" y="2514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smtClean="0">
                <a:latin typeface="+mj-lt"/>
                <a:ea typeface="+mj-ea"/>
                <a:cs typeface="+mj-cs"/>
              </a:rPr>
              <a:t>B. Qủa bóng cao su</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228600" y="33528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smtClean="0">
                <a:latin typeface="+mj-lt"/>
                <a:ea typeface="+mj-ea"/>
                <a:cs typeface="+mj-cs"/>
              </a:rPr>
              <a:t>C. Hòn đất sét mềm</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228600" y="4038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smtClean="0">
                <a:latin typeface="+mj-lt"/>
                <a:ea typeface="+mj-ea"/>
                <a:cs typeface="+mj-cs"/>
              </a:rPr>
              <a:t>D. Sợi dây thun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52578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dirty="0" smtClean="0">
                <a:ln>
                  <a:noFill/>
                </a:ln>
                <a:solidFill>
                  <a:schemeClr val="tx1"/>
                </a:solidFill>
                <a:effectLst/>
                <a:uLnTx/>
                <a:uFillTx/>
                <a:latin typeface="+mj-lt"/>
                <a:ea typeface="+mj-ea"/>
                <a:cs typeface="+mj-cs"/>
              </a:rPr>
              <a:t>Vật</a:t>
            </a:r>
            <a:r>
              <a:rPr kumimoji="0" lang="vi-VN" sz="4000" b="0" i="0" u="none" strike="noStrike" kern="1200" cap="none" spc="0" normalizeH="0" noProof="0" dirty="0" smtClean="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Oval 7"/>
          <p:cNvSpPr/>
          <p:nvPr/>
        </p:nvSpPr>
        <p:spPr>
          <a:xfrm>
            <a:off x="152400" y="3352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FF0000"/>
                </a:solidFill>
                <a:latin typeface="+mj-lt"/>
              </a:rPr>
              <a:t>C</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blinds(horizontal)">
                                      <p:cBhvr>
                                        <p:cTn id="37" dur="500"/>
                                        <p:tgtEl>
                                          <p:spTgt spid="8">
                                            <p:bg/>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linds(horizont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Autofit/>
          </a:bodyPr>
          <a:lstStyle/>
          <a:p>
            <a:pPr algn="l"/>
            <a:r>
              <a:rPr lang="vi-VN" sz="3600" dirty="0" smtClean="0"/>
              <a:t>Câu 7.Treo thẳng đứng một lò xo, đầu dưới gắn với một quả cân 100g thì lò xo có độ dài 11cm, nếu thay bằng quả cân 200g thì lò xo có độ dài 11,5cm. Hỏi nếu treo quả cân 500g thì lò xo có độ dài bao nhiêu?</a:t>
            </a:r>
            <a:endParaRPr lang="en-US" sz="3600" dirty="0"/>
          </a:p>
        </p:txBody>
      </p:sp>
      <p:sp>
        <p:nvSpPr>
          <p:cNvPr id="3" name="Title 1"/>
          <p:cNvSpPr txBox="1">
            <a:spLocks/>
          </p:cNvSpPr>
          <p:nvPr/>
        </p:nvSpPr>
        <p:spPr>
          <a:xfrm>
            <a:off x="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A. 12cm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1981200" y="2819400"/>
            <a:ext cx="2362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B. 12,5cm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34340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C. 13cm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6400800" y="2819400"/>
            <a:ext cx="2286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D. 13,5cm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4343400" y="28194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FF0000"/>
                </a:solidFill>
                <a:latin typeface="+mj-lt"/>
              </a:rPr>
              <a:t>C</a:t>
            </a:r>
            <a:endParaRPr lang="en-US" sz="3600" dirty="0">
              <a:solidFill>
                <a:srgbClr val="FF0000"/>
              </a:solidFill>
              <a:latin typeface="+mj-lt"/>
            </a:endParaRPr>
          </a:p>
        </p:txBody>
      </p:sp>
      <p:sp>
        <p:nvSpPr>
          <p:cNvPr id="8" name="Title 1"/>
          <p:cNvSpPr txBox="1">
            <a:spLocks/>
          </p:cNvSpPr>
          <p:nvPr/>
        </p:nvSpPr>
        <p:spPr>
          <a:xfrm>
            <a:off x="0" y="36576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baseline="0" noProof="0" dirty="0" smtClean="0">
                <a:ln>
                  <a:noFill/>
                </a:ln>
                <a:solidFill>
                  <a:schemeClr val="tx1"/>
                </a:solidFill>
                <a:effectLst/>
                <a:uLnTx/>
                <a:uFillTx/>
                <a:latin typeface="+mj-lt"/>
                <a:ea typeface="+mj-ea"/>
                <a:cs typeface="+mj-cs"/>
              </a:rPr>
              <a:t>Treo</a:t>
            </a:r>
            <a:r>
              <a:rPr kumimoji="0" lang="vi-VN" sz="2800" b="0" i="0" u="none" strike="noStrike" kern="1200" cap="none" spc="0" normalizeH="0" noProof="0" dirty="0" smtClean="0">
                <a:ln>
                  <a:noFill/>
                </a:ln>
                <a:solidFill>
                  <a:schemeClr val="tx1"/>
                </a:solidFill>
                <a:effectLst/>
                <a:uLnTx/>
                <a:uFillTx/>
                <a:latin typeface="+mj-lt"/>
                <a:ea typeface="+mj-ea"/>
                <a:cs typeface="+mj-cs"/>
              </a:rPr>
              <a:t> thêm 100g thì độ dài của lò so là: 11,5 – 11= 0,5cm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0" y="41910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sym typeface="Symbol"/>
              </a:rPr>
              <a:t>Chiều dài ban đầu của lò xo là</a:t>
            </a:r>
            <a:r>
              <a:rPr kumimoji="0" lang="vi-VN" sz="2800" b="0" i="0" u="none" strike="noStrike" kern="1200" cap="none" spc="0" normalizeH="0" noProof="0" dirty="0" smtClean="0">
                <a:ln>
                  <a:noFill/>
                </a:ln>
                <a:solidFill>
                  <a:schemeClr val="tx1"/>
                </a:solidFill>
                <a:effectLst/>
                <a:uLnTx/>
                <a:uFillTx/>
                <a:latin typeface="+mj-lt"/>
                <a:ea typeface="+mj-ea"/>
                <a:cs typeface="+mj-cs"/>
              </a:rPr>
              <a:t>: 11 – 0,5 = 10,5cm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itle 1"/>
          <p:cNvSpPr txBox="1">
            <a:spLocks/>
          </p:cNvSpPr>
          <p:nvPr/>
        </p:nvSpPr>
        <p:spPr>
          <a:xfrm>
            <a:off x="0" y="46482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Cứ t</a:t>
            </a:r>
            <a:r>
              <a:rPr kumimoji="0" lang="vi-VN" sz="2800" b="0" i="0" u="none" strike="noStrike" kern="1200" cap="none" spc="0" normalizeH="0" baseline="0" noProof="0" dirty="0" smtClean="0">
                <a:ln>
                  <a:noFill/>
                </a:ln>
                <a:solidFill>
                  <a:schemeClr val="tx1"/>
                </a:solidFill>
                <a:effectLst/>
                <a:uLnTx/>
                <a:uFillTx/>
                <a:latin typeface="+mj-lt"/>
                <a:ea typeface="+mj-ea"/>
                <a:cs typeface="+mj-cs"/>
              </a:rPr>
              <a:t>reo</a:t>
            </a:r>
            <a:r>
              <a:rPr kumimoji="0" lang="vi-VN" sz="2800" b="0" i="0" u="none" strike="noStrike" kern="1200" cap="none" spc="0" normalizeH="0" noProof="0" dirty="0" smtClean="0">
                <a:ln>
                  <a:noFill/>
                </a:ln>
                <a:solidFill>
                  <a:schemeClr val="tx1"/>
                </a:solidFill>
                <a:effectLst/>
                <a:uLnTx/>
                <a:uFillTx/>
                <a:latin typeface="+mj-lt"/>
                <a:ea typeface="+mj-ea"/>
                <a:cs typeface="+mj-cs"/>
              </a:rPr>
              <a:t> 500g thì độ dài thêm của lò so là: 0,5 .5= 2,5cm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Title 1"/>
          <p:cNvSpPr txBox="1">
            <a:spLocks/>
          </p:cNvSpPr>
          <p:nvPr/>
        </p:nvSpPr>
        <p:spPr>
          <a:xfrm>
            <a:off x="0" y="5257800"/>
            <a:ext cx="87630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Vậy khi treo quả cân 5</a:t>
            </a:r>
            <a:r>
              <a:rPr kumimoji="0" lang="vi-VN" sz="2800" b="0" i="0" u="none" strike="noStrike" kern="1200" cap="none" spc="0" normalizeH="0" noProof="0" dirty="0" smtClean="0">
                <a:ln>
                  <a:noFill/>
                </a:ln>
                <a:solidFill>
                  <a:schemeClr val="tx1"/>
                </a:solidFill>
                <a:effectLst/>
                <a:uLnTx/>
                <a:uFillTx/>
                <a:latin typeface="+mj-lt"/>
                <a:ea typeface="+mj-ea"/>
                <a:cs typeface="+mj-cs"/>
              </a:rPr>
              <a:t>00g thì độ dài của lò so là: 10,5 + 2,5 =  13cm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blinds(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blinds(horizontal)">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blinds(horizontal)">
                                      <p:cBhvr>
                                        <p:cTn id="60" dur="5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Effect transition="in" filter="blinds(horizontal)">
                                      <p:cBhvr>
                                        <p:cTn id="65" dur="500"/>
                                        <p:tgtEl>
                                          <p:spTgt spid="1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blinds(horizontal)">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blinds(horizontal)">
                                      <p:cBhvr>
                                        <p:cTn id="75" dur="500"/>
                                        <p:tgtEl>
                                          <p:spTgt spid="1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1">
                                            <p:txEl>
                                              <p:pRg st="0" end="0"/>
                                            </p:txEl>
                                          </p:spTgt>
                                        </p:tgtEl>
                                        <p:attrNameLst>
                                          <p:attrName>style.visibility</p:attrName>
                                        </p:attrNameLst>
                                      </p:cBhvr>
                                      <p:to>
                                        <p:strVal val="visible"/>
                                      </p:to>
                                    </p:set>
                                    <p:animEffect transition="in" filter="blinds(horizontal)">
                                      <p:cBhvr>
                                        <p:cTn id="8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P spid="8" grpId="0" build="allAtOnce"/>
      <p:bldP spid="9" grpId="0" build="allAtOnce"/>
      <p:bldP spid="10" grpId="0" build="allAtOnce"/>
      <p:bldP spid="11"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smtClean="0">
                <a:ln>
                  <a:noFill/>
                </a:ln>
                <a:solidFill>
                  <a:schemeClr val="tx1"/>
                </a:solidFill>
                <a:effectLst/>
                <a:uLnTx/>
                <a:uFillTx/>
                <a:latin typeface="+mj-lt"/>
                <a:ea typeface="+mj-ea"/>
                <a:cs typeface="+mj-cs"/>
              </a:rPr>
              <a:t>Câu</a:t>
            </a:r>
            <a:r>
              <a:rPr kumimoji="0" lang="vi-VN" sz="3600" b="0" i="0" u="none" strike="noStrike" kern="1200" cap="none" spc="0" normalizeH="0" noProof="0" dirty="0" smtClean="0">
                <a:ln>
                  <a:noFill/>
                </a:ln>
                <a:solidFill>
                  <a:schemeClr val="tx1"/>
                </a:solidFill>
                <a:effectLst/>
                <a:uLnTx/>
                <a:uFillTx/>
                <a:latin typeface="+mj-lt"/>
                <a:ea typeface="+mj-ea"/>
                <a:cs typeface="+mj-cs"/>
              </a:rPr>
              <a:t> 8.</a:t>
            </a:r>
            <a:r>
              <a:rPr kumimoji="0" lang="vi-VN" sz="3600" b="0" i="0" u="none" strike="noStrike" kern="1200" cap="none" spc="0" normalizeH="0" baseline="0" noProof="0" dirty="0" smtClean="0">
                <a:ln>
                  <a:noFill/>
                </a:ln>
                <a:solidFill>
                  <a:schemeClr val="tx1"/>
                </a:solidFill>
                <a:effectLst/>
                <a:uLnTx/>
                <a:uFillTx/>
                <a:latin typeface="+mj-lt"/>
                <a:ea typeface="+mj-ea"/>
                <a:cs typeface="+mj-cs"/>
              </a:rPr>
              <a:t>Trong</a:t>
            </a:r>
            <a:r>
              <a:rPr kumimoji="0" lang="vi-VN" sz="3600" b="0" i="0" u="none" strike="noStrike" kern="1200" cap="none" spc="0" normalizeH="0" noProof="0" dirty="0" smtClean="0">
                <a:ln>
                  <a:noFill/>
                </a:ln>
                <a:solidFill>
                  <a:schemeClr val="tx1"/>
                </a:solidFill>
                <a:effectLst/>
                <a:uLnTx/>
                <a:uFillTx/>
                <a:latin typeface="+mj-lt"/>
                <a:ea typeface="+mj-ea"/>
                <a:cs typeface="+mj-cs"/>
              </a:rPr>
              <a:t> các vật sau đây, các vật có thể bị biến dạng giống như biến dạng của lò xo là: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0" y="10668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( 1) Hòn đá;           ( 2) Dây cao su;       ( 3) Phụt xe máy;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0" y="16764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( 4) kẹp quần áo:     ( 5) Cục gôm:          ( 6)  Bút chì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381000" y="2286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A. ( 1); (3)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5257800" y="2362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B. ( 2); (3) ; ( 4)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304800" y="3124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C. ( 3); ( 5) ; ( 6)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5257800" y="3048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D. ( 2); (4)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Oval 9"/>
          <p:cNvSpPr/>
          <p:nvPr/>
        </p:nvSpPr>
        <p:spPr>
          <a:xfrm>
            <a:off x="5181600" y="2438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0000"/>
                </a:solidFill>
                <a:latin typeface="+mj-lt"/>
              </a:rPr>
              <a:t>B</a:t>
            </a:r>
            <a:endParaRPr lang="en-US" sz="3200" dirty="0">
              <a:solidFill>
                <a:srgbClr val="FF0000"/>
              </a:solidFill>
              <a:latin typeface="+mj-lt"/>
            </a:endParaRPr>
          </a:p>
        </p:txBody>
      </p:sp>
      <p:sp>
        <p:nvSpPr>
          <p:cNvPr id="11" name="Title 1"/>
          <p:cNvSpPr txBox="1">
            <a:spLocks/>
          </p:cNvSpPr>
          <p:nvPr/>
        </p:nvSpPr>
        <p:spPr>
          <a:xfrm>
            <a:off x="0" y="4114800"/>
            <a:ext cx="8839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Biến dạng của lò xo là 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1"/>
          <p:cNvSpPr txBox="1">
            <a:spLocks/>
          </p:cNvSpPr>
          <p:nvPr/>
        </p:nvSpPr>
        <p:spPr>
          <a:xfrm>
            <a:off x="0" y="5181600"/>
            <a:ext cx="8839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smtClean="0">
                <a:ln>
                  <a:noFill/>
                </a:ln>
                <a:solidFill>
                  <a:schemeClr val="tx1"/>
                </a:solidFill>
                <a:effectLst/>
                <a:uLnTx/>
                <a:uFillTx/>
                <a:latin typeface="+mj-lt"/>
                <a:ea typeface="+mj-ea"/>
                <a:cs typeface="+mj-cs"/>
              </a:rPr>
              <a:t>Vật</a:t>
            </a:r>
            <a:r>
              <a:rPr kumimoji="0" lang="vi-VN" sz="3600" b="0" i="0" u="none" strike="noStrike" kern="1200" cap="none" spc="0" normalizeH="0" noProof="0" dirty="0" smtClean="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Effect transition="in" filter="blinds(horizontal)">
                                      <p:cBhvr>
                                        <p:cTn id="42" dur="500"/>
                                        <p:tgtEl>
                                          <p:spTgt spid="10">
                                            <p:bg/>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blinds(horizontal)">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blinds(horizont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blinds(horizontal)">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blinds(horizontal)">
                                      <p:cBhvr>
                                        <p:cTn id="6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allAtOnce"/>
      <p:bldP spid="6" grpId="0" build="allAtOnce"/>
      <p:bldP spid="7" grpId="0" build="allAtOnce"/>
      <p:bldP spid="8" grpId="0" build="allAtOnce"/>
      <p:bldP spid="9" grpId="0" build="allAtOnce"/>
      <p:bldP spid="10" grpId="0" build="allAtOnce" animBg="1"/>
      <p:bldP spid="11" grpId="0" build="allAtOnce"/>
      <p:bldP spid="12"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143000"/>
          </a:xfrm>
        </p:spPr>
        <p:txBody>
          <a:bodyPr>
            <a:normAutofit fontScale="90000"/>
          </a:bodyPr>
          <a:lstStyle/>
          <a:p>
            <a:pPr algn="l"/>
            <a:r>
              <a:rPr lang="vi-VN" dirty="0" smtClean="0"/>
              <a:t>Câu 9.Hai lò xo có chiều dài ban đầu như nhau.Treo hai vật có cùng khối lượng vào hai lò xo. Hỏi độ dãn của hai lò xo có bằng nhau hay không?</a:t>
            </a:r>
            <a:endParaRPr lang="en-US" dirty="0"/>
          </a:p>
        </p:txBody>
      </p:sp>
      <p:sp>
        <p:nvSpPr>
          <p:cNvPr id="3" name="Title 1"/>
          <p:cNvSpPr txBox="1">
            <a:spLocks/>
          </p:cNvSpPr>
          <p:nvPr/>
        </p:nvSpPr>
        <p:spPr>
          <a:xfrm>
            <a:off x="0" y="35052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i="1" dirty="0" smtClean="0">
                <a:latin typeface="+mj-lt"/>
                <a:ea typeface="+mj-ea"/>
                <a:cs typeface="+mj-cs"/>
              </a:rPr>
              <a:t>Độ dãn của lò xo còn phụ thuộc vào đặc tính của mỗi lò xo.Nên độ dãn của hai lò xo có thể như nhau hoặc có thể khác nhau  </a:t>
            </a:r>
            <a:endParaRPr kumimoji="0" lang="en-US" sz="40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img.loigiaihay.com/picture/2021/0930/do-bien-dang-cua-lo-xo-chinh-thuc.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8915400" cy="1143000"/>
          </a:xfrm>
        </p:spPr>
        <p:txBody>
          <a:bodyPr>
            <a:normAutofit fontScale="90000"/>
          </a:bodyPr>
          <a:lstStyle/>
          <a:p>
            <a:pPr algn="l"/>
            <a:r>
              <a:rPr lang="vi-VN" dirty="0" smtClean="0"/>
              <a:t>Các vật trong hình: a) kẹp quần áo; b) giảm sóc xe máy; c) bạt nhún, đều có cấu tạo và hoạt động dựa trên sự biến dạng của lò xo.Em có biết biến dạng này được sử dụng trong dụng cụ, thiết bị, máy móc nào khác không?</a:t>
            </a:r>
            <a:br>
              <a:rPr lang="vi-VN" dirty="0" smtClean="0"/>
            </a:br>
            <a:r>
              <a:rPr lang="vi-VN" dirty="0" smtClean="0"/>
              <a:t/>
            </a:r>
            <a:br>
              <a:rPr lang="vi-VN" dirty="0" smtClean="0"/>
            </a:br>
            <a:r>
              <a:rPr lang="vi-VN" dirty="0" smtClean="0"/>
              <a:t/>
            </a:r>
            <a:br>
              <a:rPr lang="vi-VN" dirty="0" smtClean="0"/>
            </a:br>
            <a:r>
              <a:rPr lang="vi-VN" dirty="0" smtClean="0"/>
              <a:t/>
            </a:r>
            <a:br>
              <a:rPr lang="vi-VN" dirty="0" smtClean="0"/>
            </a:br>
            <a:endParaRPr lang="en-US" dirty="0"/>
          </a:p>
        </p:txBody>
      </p:sp>
      <p:pic>
        <p:nvPicPr>
          <p:cNvPr id="3074" name="Picture 2" descr="https://tech12h.com/sites/default/files/styles/inbody400/public/screenshot_67_23.png?itok=mMKxyRr2"/>
          <p:cNvPicPr>
            <a:picLocks noChangeAspect="1" noChangeArrowheads="1"/>
          </p:cNvPicPr>
          <p:nvPr/>
        </p:nvPicPr>
        <p:blipFill>
          <a:blip r:embed="rId2"/>
          <a:srcRect/>
          <a:stretch>
            <a:fillRect/>
          </a:stretch>
        </p:blipFill>
        <p:spPr bwMode="auto">
          <a:xfrm>
            <a:off x="304800" y="3962400"/>
            <a:ext cx="8382000" cy="271162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554;p80"/>
          <p:cNvGrpSpPr/>
          <p:nvPr/>
        </p:nvGrpSpPr>
        <p:grpSpPr>
          <a:xfrm>
            <a:off x="0" y="609600"/>
            <a:ext cx="9144000" cy="6248400"/>
            <a:chOff x="2496269" y="1171698"/>
            <a:chExt cx="761953" cy="773284"/>
          </a:xfrm>
        </p:grpSpPr>
        <p:grpSp>
          <p:nvGrpSpPr>
            <p:cNvPr id="5" name="Google Shape;5555;p80"/>
            <p:cNvGrpSpPr/>
            <p:nvPr/>
          </p:nvGrpSpPr>
          <p:grpSpPr>
            <a:xfrm>
              <a:off x="2496269" y="1171698"/>
              <a:ext cx="761953" cy="735563"/>
              <a:chOff x="2496269" y="1171698"/>
              <a:chExt cx="761953" cy="735563"/>
            </a:xfrm>
          </p:grpSpPr>
          <p:sp>
            <p:nvSpPr>
              <p:cNvPr id="11" name="Google Shape;5556;p80"/>
              <p:cNvSpPr/>
              <p:nvPr/>
            </p:nvSpPr>
            <p:spPr>
              <a:xfrm>
                <a:off x="2727495" y="1360642"/>
                <a:ext cx="175877" cy="207414"/>
              </a:xfrm>
              <a:custGeom>
                <a:avLst/>
                <a:gdLst/>
                <a:ahLst/>
                <a:cxnLst/>
                <a:rect l="l" t="t" r="r" b="b"/>
                <a:pathLst>
                  <a:path w="27928" h="32936" extrusionOk="0">
                    <a:moveTo>
                      <a:pt x="23" y="1"/>
                    </a:moveTo>
                    <a:cubicBezTo>
                      <a:pt x="8" y="305"/>
                      <a:pt x="0" y="607"/>
                      <a:pt x="0" y="910"/>
                    </a:cubicBezTo>
                    <a:cubicBezTo>
                      <a:pt x="0" y="18582"/>
                      <a:pt x="10658" y="32913"/>
                      <a:pt x="23811" y="32936"/>
                    </a:cubicBezTo>
                    <a:cubicBezTo>
                      <a:pt x="23827" y="32889"/>
                      <a:pt x="23841" y="32840"/>
                      <a:pt x="23857" y="32793"/>
                    </a:cubicBezTo>
                    <a:cubicBezTo>
                      <a:pt x="27927" y="20274"/>
                      <a:pt x="17588" y="5690"/>
                      <a:pt x="767" y="228"/>
                    </a:cubicBezTo>
                    <a:cubicBezTo>
                      <a:pt x="522" y="146"/>
                      <a:pt x="273" y="70"/>
                      <a:pt x="23" y="1"/>
                    </a:cubicBezTo>
                    <a:close/>
                  </a:path>
                </a:pathLst>
              </a:custGeom>
              <a:solidFill>
                <a:srgbClr val="213B5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12" name="Google Shape;5557;p80"/>
              <p:cNvSpPr/>
              <p:nvPr/>
            </p:nvSpPr>
            <p:spPr>
              <a:xfrm>
                <a:off x="2730750" y="1408371"/>
                <a:ext cx="108720" cy="144761"/>
              </a:xfrm>
              <a:custGeom>
                <a:avLst/>
                <a:gdLst/>
                <a:ahLst/>
                <a:cxnLst/>
                <a:rect l="l" t="t" r="r" b="b"/>
                <a:pathLst>
                  <a:path w="17264" h="22987" extrusionOk="0">
                    <a:moveTo>
                      <a:pt x="0" y="0"/>
                    </a:moveTo>
                    <a:lnTo>
                      <a:pt x="0" y="0"/>
                    </a:lnTo>
                    <a:cubicBezTo>
                      <a:pt x="1651" y="10456"/>
                      <a:pt x="7099" y="19031"/>
                      <a:pt x="14312" y="22986"/>
                    </a:cubicBezTo>
                    <a:cubicBezTo>
                      <a:pt x="14397" y="22780"/>
                      <a:pt x="14469" y="22572"/>
                      <a:pt x="14539" y="22357"/>
                    </a:cubicBezTo>
                    <a:cubicBezTo>
                      <a:pt x="17263" y="13961"/>
                      <a:pt x="10821" y="4262"/>
                      <a:pt x="0"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nvGrpSpPr>
              <p:cNvPr id="13" name="Google Shape;5558;p80"/>
              <p:cNvGrpSpPr/>
              <p:nvPr/>
            </p:nvGrpSpPr>
            <p:grpSpPr>
              <a:xfrm>
                <a:off x="2496269" y="1171698"/>
                <a:ext cx="761953" cy="735563"/>
                <a:chOff x="2496269" y="1120652"/>
                <a:chExt cx="761953" cy="735563"/>
              </a:xfrm>
            </p:grpSpPr>
            <p:grpSp>
              <p:nvGrpSpPr>
                <p:cNvPr id="14" name="Google Shape;5559;p80"/>
                <p:cNvGrpSpPr/>
                <p:nvPr/>
              </p:nvGrpSpPr>
              <p:grpSpPr>
                <a:xfrm>
                  <a:off x="2496269" y="1120652"/>
                  <a:ext cx="761953" cy="735563"/>
                  <a:chOff x="2496269" y="1120652"/>
                  <a:chExt cx="761953" cy="735563"/>
                </a:xfrm>
              </p:grpSpPr>
              <p:grpSp>
                <p:nvGrpSpPr>
                  <p:cNvPr id="23" name="Google Shape;5560;p80"/>
                  <p:cNvGrpSpPr/>
                  <p:nvPr/>
                </p:nvGrpSpPr>
                <p:grpSpPr>
                  <a:xfrm>
                    <a:off x="2496269" y="1304589"/>
                    <a:ext cx="407089" cy="305057"/>
                    <a:chOff x="2496269" y="1304589"/>
                    <a:chExt cx="407089" cy="305057"/>
                  </a:xfrm>
                </p:grpSpPr>
                <p:sp>
                  <p:nvSpPr>
                    <p:cNvPr id="36" name="Google Shape;5561;p80"/>
                    <p:cNvSpPr/>
                    <p:nvPr/>
                  </p:nvSpPr>
                  <p:spPr>
                    <a:xfrm>
                      <a:off x="2496269" y="1304589"/>
                      <a:ext cx="407089" cy="305057"/>
                    </a:xfrm>
                    <a:custGeom>
                      <a:avLst/>
                      <a:gdLst/>
                      <a:ahLst/>
                      <a:cxnLst/>
                      <a:rect l="l" t="t" r="r" b="b"/>
                      <a:pathLst>
                        <a:path w="64643" h="48441" extrusionOk="0">
                          <a:moveTo>
                            <a:pt x="30753" y="1"/>
                          </a:moveTo>
                          <a:cubicBezTo>
                            <a:pt x="19553" y="1"/>
                            <a:pt x="7984" y="7486"/>
                            <a:pt x="2667" y="11431"/>
                          </a:cubicBezTo>
                          <a:cubicBezTo>
                            <a:pt x="790" y="12823"/>
                            <a:pt x="1" y="15251"/>
                            <a:pt x="700" y="17481"/>
                          </a:cubicBezTo>
                          <a:cubicBezTo>
                            <a:pt x="3088" y="25083"/>
                            <a:pt x="9784" y="42156"/>
                            <a:pt x="22752" y="46368"/>
                          </a:cubicBezTo>
                          <a:cubicBezTo>
                            <a:pt x="27079" y="47774"/>
                            <a:pt x="31415" y="48440"/>
                            <a:pt x="35536" y="48440"/>
                          </a:cubicBezTo>
                          <a:cubicBezTo>
                            <a:pt x="47434" y="48440"/>
                            <a:pt x="57553" y="42892"/>
                            <a:pt x="60574" y="33591"/>
                          </a:cubicBezTo>
                          <a:cubicBezTo>
                            <a:pt x="64643" y="21069"/>
                            <a:pt x="54305" y="6487"/>
                            <a:pt x="37486" y="1023"/>
                          </a:cubicBezTo>
                          <a:cubicBezTo>
                            <a:pt x="35294" y="311"/>
                            <a:pt x="33031" y="1"/>
                            <a:pt x="30753" y="1"/>
                          </a:cubicBezTo>
                          <a:close/>
                        </a:path>
                      </a:pathLst>
                    </a:custGeom>
                    <a:solidFill>
                      <a:srgbClr val="213B5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7" name="Google Shape;5562;p80"/>
                    <p:cNvSpPr/>
                    <p:nvPr/>
                  </p:nvSpPr>
                  <p:spPr>
                    <a:xfrm>
                      <a:off x="2553035" y="1348798"/>
                      <a:ext cx="287349" cy="215318"/>
                    </a:xfrm>
                    <a:custGeom>
                      <a:avLst/>
                      <a:gdLst/>
                      <a:ahLst/>
                      <a:cxnLst/>
                      <a:rect l="l" t="t" r="r" b="b"/>
                      <a:pathLst>
                        <a:path w="45629" h="34191" extrusionOk="0">
                          <a:moveTo>
                            <a:pt x="21708" y="1"/>
                          </a:moveTo>
                          <a:cubicBezTo>
                            <a:pt x="13802" y="1"/>
                            <a:pt x="5636" y="5284"/>
                            <a:pt x="1883" y="8068"/>
                          </a:cubicBezTo>
                          <a:cubicBezTo>
                            <a:pt x="558" y="9051"/>
                            <a:pt x="1" y="10765"/>
                            <a:pt x="495" y="12338"/>
                          </a:cubicBezTo>
                          <a:cubicBezTo>
                            <a:pt x="2180" y="17705"/>
                            <a:pt x="6907" y="29755"/>
                            <a:pt x="16060" y="32728"/>
                          </a:cubicBezTo>
                          <a:cubicBezTo>
                            <a:pt x="19114" y="33721"/>
                            <a:pt x="22174" y="34191"/>
                            <a:pt x="25083" y="34191"/>
                          </a:cubicBezTo>
                          <a:cubicBezTo>
                            <a:pt x="33482" y="34191"/>
                            <a:pt x="40624" y="30275"/>
                            <a:pt x="42758" y="23710"/>
                          </a:cubicBezTo>
                          <a:cubicBezTo>
                            <a:pt x="45629" y="14872"/>
                            <a:pt x="38332" y="4579"/>
                            <a:pt x="26460" y="722"/>
                          </a:cubicBezTo>
                          <a:cubicBezTo>
                            <a:pt x="24913" y="219"/>
                            <a:pt x="23316" y="1"/>
                            <a:pt x="21708" y="1"/>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4" name="Google Shape;5563;p80"/>
                  <p:cNvGrpSpPr/>
                  <p:nvPr/>
                </p:nvGrpSpPr>
                <p:grpSpPr>
                  <a:xfrm>
                    <a:off x="2586468" y="1493376"/>
                    <a:ext cx="358850" cy="349656"/>
                    <a:chOff x="2586468" y="1493376"/>
                    <a:chExt cx="358850" cy="349656"/>
                  </a:xfrm>
                </p:grpSpPr>
                <p:sp>
                  <p:nvSpPr>
                    <p:cNvPr id="34" name="Google Shape;5564;p80"/>
                    <p:cNvSpPr/>
                    <p:nvPr/>
                  </p:nvSpPr>
                  <p:spPr>
                    <a:xfrm>
                      <a:off x="2586468" y="1493376"/>
                      <a:ext cx="358850" cy="349656"/>
                    </a:xfrm>
                    <a:custGeom>
                      <a:avLst/>
                      <a:gdLst/>
                      <a:ahLst/>
                      <a:cxnLst/>
                      <a:rect l="l" t="t" r="r" b="b"/>
                      <a:pathLst>
                        <a:path w="56983" h="55523" extrusionOk="0">
                          <a:moveTo>
                            <a:pt x="34707" y="1"/>
                          </a:moveTo>
                          <a:cubicBezTo>
                            <a:pt x="25495" y="1"/>
                            <a:pt x="15173" y="5595"/>
                            <a:pt x="8014" y="15449"/>
                          </a:cubicBezTo>
                          <a:cubicBezTo>
                            <a:pt x="0" y="26478"/>
                            <a:pt x="4618" y="44227"/>
                            <a:pt x="7155" y="51780"/>
                          </a:cubicBezTo>
                          <a:cubicBezTo>
                            <a:pt x="7899" y="53993"/>
                            <a:pt x="9963" y="55495"/>
                            <a:pt x="12300" y="55519"/>
                          </a:cubicBezTo>
                          <a:cubicBezTo>
                            <a:pt x="12540" y="55521"/>
                            <a:pt x="12789" y="55522"/>
                            <a:pt x="13047" y="55522"/>
                          </a:cubicBezTo>
                          <a:cubicBezTo>
                            <a:pt x="21360" y="55522"/>
                            <a:pt x="38815" y="54172"/>
                            <a:pt x="46588" y="43473"/>
                          </a:cubicBezTo>
                          <a:cubicBezTo>
                            <a:pt x="56983" y="29165"/>
                            <a:pt x="56776" y="11292"/>
                            <a:pt x="46123" y="3553"/>
                          </a:cubicBezTo>
                          <a:cubicBezTo>
                            <a:pt x="42808" y="1144"/>
                            <a:pt x="38871" y="1"/>
                            <a:pt x="34707" y="1"/>
                          </a:cubicBezTo>
                          <a:close/>
                        </a:path>
                      </a:pathLst>
                    </a:custGeom>
                    <a:solidFill>
                      <a:srgbClr val="445D73"/>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5" name="Google Shape;5565;p80"/>
                    <p:cNvSpPr/>
                    <p:nvPr/>
                  </p:nvSpPr>
                  <p:spPr>
                    <a:xfrm>
                      <a:off x="2637642" y="1547125"/>
                      <a:ext cx="253304" cy="246805"/>
                    </a:xfrm>
                    <a:custGeom>
                      <a:avLst/>
                      <a:gdLst/>
                      <a:ahLst/>
                      <a:cxnLst/>
                      <a:rect l="l" t="t" r="r" b="b"/>
                      <a:pathLst>
                        <a:path w="40223" h="39191" extrusionOk="0">
                          <a:moveTo>
                            <a:pt x="24498" y="0"/>
                          </a:moveTo>
                          <a:cubicBezTo>
                            <a:pt x="17996" y="0"/>
                            <a:pt x="10711" y="3949"/>
                            <a:pt x="5658" y="10904"/>
                          </a:cubicBezTo>
                          <a:cubicBezTo>
                            <a:pt x="0" y="18689"/>
                            <a:pt x="3260" y="31216"/>
                            <a:pt x="5050" y="36549"/>
                          </a:cubicBezTo>
                          <a:cubicBezTo>
                            <a:pt x="5576" y="38112"/>
                            <a:pt x="7034" y="39172"/>
                            <a:pt x="8683" y="39188"/>
                          </a:cubicBezTo>
                          <a:cubicBezTo>
                            <a:pt x="8850" y="39189"/>
                            <a:pt x="9023" y="39190"/>
                            <a:pt x="9202" y="39190"/>
                          </a:cubicBezTo>
                          <a:cubicBezTo>
                            <a:pt x="15067" y="39190"/>
                            <a:pt x="27395" y="38240"/>
                            <a:pt x="32884" y="30686"/>
                          </a:cubicBezTo>
                          <a:cubicBezTo>
                            <a:pt x="40222" y="20587"/>
                            <a:pt x="40075" y="7970"/>
                            <a:pt x="32557" y="2508"/>
                          </a:cubicBezTo>
                          <a:cubicBezTo>
                            <a:pt x="30217" y="807"/>
                            <a:pt x="27437" y="0"/>
                            <a:pt x="24498"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5" name="Google Shape;5566;p80"/>
                  <p:cNvGrpSpPr/>
                  <p:nvPr/>
                </p:nvGrpSpPr>
                <p:grpSpPr>
                  <a:xfrm>
                    <a:off x="2838370" y="1506565"/>
                    <a:ext cx="358857" cy="349650"/>
                    <a:chOff x="2838370" y="1506565"/>
                    <a:chExt cx="358857" cy="349650"/>
                  </a:xfrm>
                </p:grpSpPr>
                <p:sp>
                  <p:nvSpPr>
                    <p:cNvPr id="32" name="Google Shape;5567;p80"/>
                    <p:cNvSpPr/>
                    <p:nvPr/>
                  </p:nvSpPr>
                  <p:spPr>
                    <a:xfrm>
                      <a:off x="2838370" y="1506565"/>
                      <a:ext cx="358857" cy="349650"/>
                    </a:xfrm>
                    <a:custGeom>
                      <a:avLst/>
                      <a:gdLst/>
                      <a:ahLst/>
                      <a:cxnLst/>
                      <a:rect l="l" t="t" r="r" b="b"/>
                      <a:pathLst>
                        <a:path w="56984" h="55522" extrusionOk="0">
                          <a:moveTo>
                            <a:pt x="22278" y="1"/>
                          </a:moveTo>
                          <a:cubicBezTo>
                            <a:pt x="18114" y="1"/>
                            <a:pt x="14176" y="1144"/>
                            <a:pt x="10859" y="3554"/>
                          </a:cubicBezTo>
                          <a:cubicBezTo>
                            <a:pt x="208" y="11292"/>
                            <a:pt x="0" y="29166"/>
                            <a:pt x="10397" y="43474"/>
                          </a:cubicBezTo>
                          <a:cubicBezTo>
                            <a:pt x="18169" y="54172"/>
                            <a:pt x="35625" y="55522"/>
                            <a:pt x="43938" y="55522"/>
                          </a:cubicBezTo>
                          <a:cubicBezTo>
                            <a:pt x="44195" y="55522"/>
                            <a:pt x="44444" y="55521"/>
                            <a:pt x="44684" y="55518"/>
                          </a:cubicBezTo>
                          <a:cubicBezTo>
                            <a:pt x="47019" y="55494"/>
                            <a:pt x="49085" y="53995"/>
                            <a:pt x="49830" y="51779"/>
                          </a:cubicBezTo>
                          <a:cubicBezTo>
                            <a:pt x="52366" y="44227"/>
                            <a:pt x="56984" y="26479"/>
                            <a:pt x="48970" y="15448"/>
                          </a:cubicBezTo>
                          <a:cubicBezTo>
                            <a:pt x="41810" y="5595"/>
                            <a:pt x="31490" y="1"/>
                            <a:pt x="22278" y="1"/>
                          </a:cubicBezTo>
                          <a:close/>
                        </a:path>
                      </a:pathLst>
                    </a:custGeom>
                    <a:solidFill>
                      <a:srgbClr val="667E92"/>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3" name="Google Shape;5568;p80"/>
                    <p:cNvSpPr/>
                    <p:nvPr/>
                  </p:nvSpPr>
                  <p:spPr>
                    <a:xfrm>
                      <a:off x="2862324" y="1547767"/>
                      <a:ext cx="253292" cy="246805"/>
                    </a:xfrm>
                    <a:custGeom>
                      <a:avLst/>
                      <a:gdLst/>
                      <a:ahLst/>
                      <a:cxnLst/>
                      <a:rect l="l" t="t" r="r" b="b"/>
                      <a:pathLst>
                        <a:path w="40221" h="39191" extrusionOk="0">
                          <a:moveTo>
                            <a:pt x="15724" y="1"/>
                          </a:moveTo>
                          <a:cubicBezTo>
                            <a:pt x="12785" y="1"/>
                            <a:pt x="10006" y="808"/>
                            <a:pt x="7665" y="2508"/>
                          </a:cubicBezTo>
                          <a:cubicBezTo>
                            <a:pt x="146" y="7971"/>
                            <a:pt x="0" y="20586"/>
                            <a:pt x="7339" y="30686"/>
                          </a:cubicBezTo>
                          <a:cubicBezTo>
                            <a:pt x="12827" y="38240"/>
                            <a:pt x="25156" y="39191"/>
                            <a:pt x="31020" y="39191"/>
                          </a:cubicBezTo>
                          <a:cubicBezTo>
                            <a:pt x="31200" y="39191"/>
                            <a:pt x="31373" y="39190"/>
                            <a:pt x="31540" y="39188"/>
                          </a:cubicBezTo>
                          <a:cubicBezTo>
                            <a:pt x="33188" y="39171"/>
                            <a:pt x="34646" y="38111"/>
                            <a:pt x="35173" y="36549"/>
                          </a:cubicBezTo>
                          <a:cubicBezTo>
                            <a:pt x="36962" y="31218"/>
                            <a:pt x="40221" y="18689"/>
                            <a:pt x="34564" y="10904"/>
                          </a:cubicBezTo>
                          <a:cubicBezTo>
                            <a:pt x="29511" y="3949"/>
                            <a:pt x="22226" y="1"/>
                            <a:pt x="15724" y="1"/>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6" name="Google Shape;5569;p80"/>
                  <p:cNvGrpSpPr/>
                  <p:nvPr/>
                </p:nvGrpSpPr>
                <p:grpSpPr>
                  <a:xfrm>
                    <a:off x="2851133" y="1305635"/>
                    <a:ext cx="407089" cy="305057"/>
                    <a:chOff x="2851133" y="1305635"/>
                    <a:chExt cx="407089" cy="305057"/>
                  </a:xfrm>
                </p:grpSpPr>
                <p:sp>
                  <p:nvSpPr>
                    <p:cNvPr id="30" name="Google Shape;5570;p80"/>
                    <p:cNvSpPr/>
                    <p:nvPr/>
                  </p:nvSpPr>
                  <p:spPr>
                    <a:xfrm>
                      <a:off x="2851133" y="1305635"/>
                      <a:ext cx="407089" cy="305057"/>
                    </a:xfrm>
                    <a:custGeom>
                      <a:avLst/>
                      <a:gdLst/>
                      <a:ahLst/>
                      <a:cxnLst/>
                      <a:rect l="l" t="t" r="r" b="b"/>
                      <a:pathLst>
                        <a:path w="64643" h="48441" extrusionOk="0">
                          <a:moveTo>
                            <a:pt x="33890" y="0"/>
                          </a:moveTo>
                          <a:cubicBezTo>
                            <a:pt x="31613" y="0"/>
                            <a:pt x="29351" y="310"/>
                            <a:pt x="27159" y="1022"/>
                          </a:cubicBezTo>
                          <a:cubicBezTo>
                            <a:pt x="10340" y="6488"/>
                            <a:pt x="1" y="21070"/>
                            <a:pt x="4069" y="33592"/>
                          </a:cubicBezTo>
                          <a:cubicBezTo>
                            <a:pt x="7091" y="42892"/>
                            <a:pt x="17210" y="48440"/>
                            <a:pt x="29109" y="48440"/>
                          </a:cubicBezTo>
                          <a:cubicBezTo>
                            <a:pt x="33230" y="48440"/>
                            <a:pt x="37566" y="47775"/>
                            <a:pt x="41894" y="46368"/>
                          </a:cubicBezTo>
                          <a:cubicBezTo>
                            <a:pt x="54859" y="42156"/>
                            <a:pt x="61556" y="25084"/>
                            <a:pt x="63944" y="17481"/>
                          </a:cubicBezTo>
                          <a:cubicBezTo>
                            <a:pt x="64643" y="15252"/>
                            <a:pt x="63854" y="12824"/>
                            <a:pt x="61978" y="11431"/>
                          </a:cubicBezTo>
                          <a:cubicBezTo>
                            <a:pt x="56659" y="7487"/>
                            <a:pt x="45090" y="0"/>
                            <a:pt x="33890" y="0"/>
                          </a:cubicBezTo>
                          <a:close/>
                        </a:path>
                      </a:pathLst>
                    </a:custGeom>
                    <a:solidFill>
                      <a:srgbClr val="869FB1"/>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1" name="Google Shape;5571;p80"/>
                    <p:cNvSpPr/>
                    <p:nvPr/>
                  </p:nvSpPr>
                  <p:spPr>
                    <a:xfrm>
                      <a:off x="2914108" y="1349849"/>
                      <a:ext cx="287349" cy="215324"/>
                    </a:xfrm>
                    <a:custGeom>
                      <a:avLst/>
                      <a:gdLst/>
                      <a:ahLst/>
                      <a:cxnLst/>
                      <a:rect l="l" t="t" r="r" b="b"/>
                      <a:pathLst>
                        <a:path w="45629" h="34192" extrusionOk="0">
                          <a:moveTo>
                            <a:pt x="23922" y="0"/>
                          </a:moveTo>
                          <a:cubicBezTo>
                            <a:pt x="22315" y="0"/>
                            <a:pt x="20718" y="219"/>
                            <a:pt x="19171" y="721"/>
                          </a:cubicBezTo>
                          <a:cubicBezTo>
                            <a:pt x="7297" y="4578"/>
                            <a:pt x="1" y="14871"/>
                            <a:pt x="2873" y="23711"/>
                          </a:cubicBezTo>
                          <a:cubicBezTo>
                            <a:pt x="5006" y="30275"/>
                            <a:pt x="12149" y="34191"/>
                            <a:pt x="20548" y="34191"/>
                          </a:cubicBezTo>
                          <a:cubicBezTo>
                            <a:pt x="23457" y="34191"/>
                            <a:pt x="26517" y="33722"/>
                            <a:pt x="29571" y="32729"/>
                          </a:cubicBezTo>
                          <a:cubicBezTo>
                            <a:pt x="38723" y="29754"/>
                            <a:pt x="43449" y="17704"/>
                            <a:pt x="45134" y="12339"/>
                          </a:cubicBezTo>
                          <a:cubicBezTo>
                            <a:pt x="45629" y="10764"/>
                            <a:pt x="45072" y="9052"/>
                            <a:pt x="43747" y="8069"/>
                          </a:cubicBezTo>
                          <a:cubicBezTo>
                            <a:pt x="39994" y="5284"/>
                            <a:pt x="31827" y="0"/>
                            <a:pt x="23922"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7" name="Google Shape;5572;p80"/>
                  <p:cNvGrpSpPr/>
                  <p:nvPr/>
                </p:nvGrpSpPr>
                <p:grpSpPr>
                  <a:xfrm>
                    <a:off x="2727495" y="1120652"/>
                    <a:ext cx="300271" cy="396358"/>
                    <a:chOff x="2727495" y="1120652"/>
                    <a:chExt cx="300271" cy="396358"/>
                  </a:xfrm>
                </p:grpSpPr>
                <p:sp>
                  <p:nvSpPr>
                    <p:cNvPr id="28" name="Google Shape;5573;p80"/>
                    <p:cNvSpPr/>
                    <p:nvPr/>
                  </p:nvSpPr>
                  <p:spPr>
                    <a:xfrm>
                      <a:off x="2727495" y="1120652"/>
                      <a:ext cx="300271" cy="396358"/>
                    </a:xfrm>
                    <a:custGeom>
                      <a:avLst/>
                      <a:gdLst/>
                      <a:ahLst/>
                      <a:cxnLst/>
                      <a:rect l="l" t="t" r="r" b="b"/>
                      <a:pathLst>
                        <a:path w="47681" h="62939" extrusionOk="0">
                          <a:moveTo>
                            <a:pt x="23841" y="1"/>
                          </a:moveTo>
                          <a:cubicBezTo>
                            <a:pt x="22726" y="1"/>
                            <a:pt x="21612" y="340"/>
                            <a:pt x="20660" y="1017"/>
                          </a:cubicBezTo>
                          <a:cubicBezTo>
                            <a:pt x="14168" y="5636"/>
                            <a:pt x="0" y="17280"/>
                            <a:pt x="0" y="30914"/>
                          </a:cubicBezTo>
                          <a:cubicBezTo>
                            <a:pt x="0" y="48601"/>
                            <a:pt x="10674" y="62939"/>
                            <a:pt x="23841" y="62939"/>
                          </a:cubicBezTo>
                          <a:cubicBezTo>
                            <a:pt x="37007" y="62939"/>
                            <a:pt x="47681" y="48600"/>
                            <a:pt x="47681" y="30914"/>
                          </a:cubicBezTo>
                          <a:cubicBezTo>
                            <a:pt x="47681" y="17280"/>
                            <a:pt x="33513" y="5636"/>
                            <a:pt x="27022" y="1017"/>
                          </a:cubicBezTo>
                          <a:cubicBezTo>
                            <a:pt x="26069" y="340"/>
                            <a:pt x="24955" y="1"/>
                            <a:pt x="23841" y="1"/>
                          </a:cubicBezTo>
                          <a:close/>
                        </a:path>
                      </a:pathLst>
                    </a:custGeom>
                    <a:solidFill>
                      <a:srgbClr val="CFD9E0"/>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9" name="Google Shape;5574;p80"/>
                    <p:cNvSpPr/>
                    <p:nvPr/>
                  </p:nvSpPr>
                  <p:spPr>
                    <a:xfrm>
                      <a:off x="2771659" y="1178948"/>
                      <a:ext cx="211942" cy="279766"/>
                    </a:xfrm>
                    <a:custGeom>
                      <a:avLst/>
                      <a:gdLst/>
                      <a:ahLst/>
                      <a:cxnLst/>
                      <a:rect l="l" t="t" r="r" b="b"/>
                      <a:pathLst>
                        <a:path w="33655" h="44425" extrusionOk="0">
                          <a:moveTo>
                            <a:pt x="16828" y="0"/>
                          </a:moveTo>
                          <a:cubicBezTo>
                            <a:pt x="16042" y="0"/>
                            <a:pt x="15255" y="240"/>
                            <a:pt x="14583" y="718"/>
                          </a:cubicBezTo>
                          <a:cubicBezTo>
                            <a:pt x="10001" y="3978"/>
                            <a:pt x="1" y="12199"/>
                            <a:pt x="1" y="21821"/>
                          </a:cubicBezTo>
                          <a:cubicBezTo>
                            <a:pt x="1" y="34304"/>
                            <a:pt x="7534" y="44424"/>
                            <a:pt x="16828" y="44424"/>
                          </a:cubicBezTo>
                          <a:cubicBezTo>
                            <a:pt x="26121" y="44424"/>
                            <a:pt x="33654" y="34304"/>
                            <a:pt x="33654" y="21821"/>
                          </a:cubicBezTo>
                          <a:cubicBezTo>
                            <a:pt x="33654" y="12197"/>
                            <a:pt x="23654" y="3978"/>
                            <a:pt x="19072" y="718"/>
                          </a:cubicBezTo>
                          <a:cubicBezTo>
                            <a:pt x="18401" y="240"/>
                            <a:pt x="17615" y="0"/>
                            <a:pt x="16828"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grpSp>
              <p:nvGrpSpPr>
                <p:cNvPr id="15" name="Google Shape;5575;p80"/>
                <p:cNvGrpSpPr/>
                <p:nvPr/>
              </p:nvGrpSpPr>
              <p:grpSpPr>
                <a:xfrm>
                  <a:off x="2722305" y="1350460"/>
                  <a:ext cx="308357" cy="308344"/>
                  <a:chOff x="2722305" y="1350460"/>
                  <a:chExt cx="308357" cy="308344"/>
                </a:xfrm>
              </p:grpSpPr>
              <p:sp>
                <p:nvSpPr>
                  <p:cNvPr id="16" name="Google Shape;5576;p80"/>
                  <p:cNvSpPr/>
                  <p:nvPr/>
                </p:nvSpPr>
                <p:spPr>
                  <a:xfrm>
                    <a:off x="2722305" y="1350460"/>
                    <a:ext cx="308357" cy="308344"/>
                  </a:xfrm>
                  <a:custGeom>
                    <a:avLst/>
                    <a:gdLst/>
                    <a:ahLst/>
                    <a:cxnLst/>
                    <a:rect l="l" t="t" r="r" b="b"/>
                    <a:pathLst>
                      <a:path w="48965" h="48963" extrusionOk="0">
                        <a:moveTo>
                          <a:pt x="24483" y="0"/>
                        </a:moveTo>
                        <a:cubicBezTo>
                          <a:pt x="17990" y="0"/>
                          <a:pt x="11762" y="2578"/>
                          <a:pt x="7172" y="7170"/>
                        </a:cubicBezTo>
                        <a:cubicBezTo>
                          <a:pt x="2580" y="11762"/>
                          <a:pt x="0" y="17988"/>
                          <a:pt x="0" y="24481"/>
                        </a:cubicBezTo>
                        <a:cubicBezTo>
                          <a:pt x="0" y="30974"/>
                          <a:pt x="2580" y="37202"/>
                          <a:pt x="7172" y="41792"/>
                        </a:cubicBezTo>
                        <a:cubicBezTo>
                          <a:pt x="11762" y="46384"/>
                          <a:pt x="17990" y="48962"/>
                          <a:pt x="24483" y="48962"/>
                        </a:cubicBezTo>
                        <a:cubicBezTo>
                          <a:pt x="30976" y="48962"/>
                          <a:pt x="37202" y="46384"/>
                          <a:pt x="41794" y="41792"/>
                        </a:cubicBezTo>
                        <a:cubicBezTo>
                          <a:pt x="46386" y="37202"/>
                          <a:pt x="48964" y="30974"/>
                          <a:pt x="48964" y="24481"/>
                        </a:cubicBezTo>
                        <a:cubicBezTo>
                          <a:pt x="48964" y="17988"/>
                          <a:pt x="46386" y="11762"/>
                          <a:pt x="41794" y="7170"/>
                        </a:cubicBezTo>
                        <a:cubicBezTo>
                          <a:pt x="37202" y="2578"/>
                          <a:pt x="30976" y="0"/>
                          <a:pt x="24483" y="0"/>
                        </a:cubicBezTo>
                        <a:close/>
                      </a:path>
                    </a:pathLst>
                  </a:custGeom>
                  <a:solidFill>
                    <a:srgbClr val="FFFFFF"/>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nvGrpSpPr>
                  <p:cNvPr id="17" name="Google Shape;5577;p80"/>
                  <p:cNvGrpSpPr/>
                  <p:nvPr/>
                </p:nvGrpSpPr>
                <p:grpSpPr>
                  <a:xfrm>
                    <a:off x="2725064" y="1364529"/>
                    <a:ext cx="297953" cy="280182"/>
                    <a:chOff x="2725064" y="1364529"/>
                    <a:chExt cx="297953" cy="280182"/>
                  </a:xfrm>
                </p:grpSpPr>
                <p:sp>
                  <p:nvSpPr>
                    <p:cNvPr id="18" name="Google Shape;5578;p80"/>
                    <p:cNvSpPr/>
                    <p:nvPr/>
                  </p:nvSpPr>
                  <p:spPr>
                    <a:xfrm>
                      <a:off x="2743100" y="1541306"/>
                      <a:ext cx="133551" cy="103405"/>
                    </a:xfrm>
                    <a:custGeom>
                      <a:avLst/>
                      <a:gdLst/>
                      <a:ahLst/>
                      <a:cxnLst/>
                      <a:rect l="l" t="t" r="r" b="b"/>
                      <a:pathLst>
                        <a:path w="21207" h="16420" extrusionOk="0">
                          <a:moveTo>
                            <a:pt x="3036" y="0"/>
                          </a:moveTo>
                          <a:lnTo>
                            <a:pt x="0" y="986"/>
                          </a:lnTo>
                          <a:cubicBezTo>
                            <a:pt x="722" y="3230"/>
                            <a:pt x="1796" y="5346"/>
                            <a:pt x="3182" y="7254"/>
                          </a:cubicBezTo>
                          <a:cubicBezTo>
                            <a:pt x="7535" y="13245"/>
                            <a:pt x="14318" y="16420"/>
                            <a:pt x="21196" y="16420"/>
                          </a:cubicBezTo>
                          <a:cubicBezTo>
                            <a:pt x="21200" y="16420"/>
                            <a:pt x="21203" y="16420"/>
                            <a:pt x="21207" y="16420"/>
                          </a:cubicBezTo>
                          <a:lnTo>
                            <a:pt x="21207" y="13228"/>
                          </a:lnTo>
                          <a:cubicBezTo>
                            <a:pt x="21203" y="13228"/>
                            <a:pt x="21200" y="13228"/>
                            <a:pt x="21196" y="13228"/>
                          </a:cubicBezTo>
                          <a:cubicBezTo>
                            <a:pt x="15304" y="13228"/>
                            <a:pt x="9492" y="10509"/>
                            <a:pt x="5763" y="5378"/>
                          </a:cubicBezTo>
                          <a:cubicBezTo>
                            <a:pt x="4574" y="3741"/>
                            <a:pt x="3654" y="1926"/>
                            <a:pt x="3036" y="0"/>
                          </a:cubicBezTo>
                          <a:close/>
                        </a:path>
                      </a:pathLst>
                    </a:custGeom>
                    <a:solidFill>
                      <a:srgbClr val="445D73"/>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19" name="Google Shape;5579;p80"/>
                    <p:cNvSpPr/>
                    <p:nvPr/>
                  </p:nvSpPr>
                  <p:spPr>
                    <a:xfrm>
                      <a:off x="2946887" y="1391180"/>
                      <a:ext cx="76130" cy="156241"/>
                    </a:xfrm>
                    <a:custGeom>
                      <a:avLst/>
                      <a:gdLst/>
                      <a:ahLst/>
                      <a:cxnLst/>
                      <a:rect l="l" t="t" r="r" b="b"/>
                      <a:pathLst>
                        <a:path w="12089" h="24810" extrusionOk="0">
                          <a:moveTo>
                            <a:pt x="1876" y="0"/>
                          </a:moveTo>
                          <a:lnTo>
                            <a:pt x="0" y="2583"/>
                          </a:lnTo>
                          <a:cubicBezTo>
                            <a:pt x="1626" y="3761"/>
                            <a:pt x="3057" y="5189"/>
                            <a:pt x="4237" y="6815"/>
                          </a:cubicBezTo>
                          <a:cubicBezTo>
                            <a:pt x="7945" y="11917"/>
                            <a:pt x="8749" y="18242"/>
                            <a:pt x="6967" y="23823"/>
                          </a:cubicBezTo>
                          <a:lnTo>
                            <a:pt x="10002" y="24809"/>
                          </a:lnTo>
                          <a:cubicBezTo>
                            <a:pt x="12089" y="18290"/>
                            <a:pt x="11151" y="10899"/>
                            <a:pt x="6820" y="4938"/>
                          </a:cubicBezTo>
                          <a:cubicBezTo>
                            <a:pt x="5442" y="3041"/>
                            <a:pt x="3774" y="1375"/>
                            <a:pt x="1876" y="0"/>
                          </a:cubicBezTo>
                          <a:close/>
                        </a:path>
                      </a:pathLst>
                    </a:custGeom>
                    <a:solidFill>
                      <a:srgbClr val="869FB1"/>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0" name="Google Shape;5580;p80"/>
                    <p:cNvSpPr/>
                    <p:nvPr/>
                  </p:nvSpPr>
                  <p:spPr>
                    <a:xfrm>
                      <a:off x="2794481" y="1364529"/>
                      <a:ext cx="164226" cy="42924"/>
                    </a:xfrm>
                    <a:custGeom>
                      <a:avLst/>
                      <a:gdLst/>
                      <a:ahLst/>
                      <a:cxnLst/>
                      <a:rect l="l" t="t" r="r" b="b"/>
                      <a:pathLst>
                        <a:path w="26078" h="6816" extrusionOk="0">
                          <a:moveTo>
                            <a:pt x="12998" y="1"/>
                          </a:moveTo>
                          <a:cubicBezTo>
                            <a:pt x="8487" y="1"/>
                            <a:pt x="3935" y="1369"/>
                            <a:pt x="0" y="4210"/>
                          </a:cubicBezTo>
                          <a:lnTo>
                            <a:pt x="1876" y="6793"/>
                          </a:lnTo>
                          <a:cubicBezTo>
                            <a:pt x="5245" y="4363"/>
                            <a:pt x="9141" y="3193"/>
                            <a:pt x="13002" y="3193"/>
                          </a:cubicBezTo>
                          <a:cubicBezTo>
                            <a:pt x="16976" y="3193"/>
                            <a:pt x="20914" y="4433"/>
                            <a:pt x="24201" y="6815"/>
                          </a:cubicBezTo>
                          <a:lnTo>
                            <a:pt x="26077" y="4232"/>
                          </a:lnTo>
                          <a:cubicBezTo>
                            <a:pt x="22239" y="1449"/>
                            <a:pt x="17641" y="1"/>
                            <a:pt x="12998" y="1"/>
                          </a:cubicBezTo>
                          <a:close/>
                        </a:path>
                      </a:pathLst>
                    </a:custGeom>
                    <a:solidFill>
                      <a:srgbClr val="CFD9E0"/>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1" name="Google Shape;5581;p80"/>
                    <p:cNvSpPr/>
                    <p:nvPr/>
                  </p:nvSpPr>
                  <p:spPr>
                    <a:xfrm>
                      <a:off x="2876645" y="1541193"/>
                      <a:ext cx="133243" cy="103518"/>
                    </a:xfrm>
                    <a:custGeom>
                      <a:avLst/>
                      <a:gdLst/>
                      <a:ahLst/>
                      <a:cxnLst/>
                      <a:rect l="l" t="t" r="r" b="b"/>
                      <a:pathLst>
                        <a:path w="21158" h="16438" extrusionOk="0">
                          <a:moveTo>
                            <a:pt x="18123" y="1"/>
                          </a:moveTo>
                          <a:cubicBezTo>
                            <a:pt x="16894" y="3864"/>
                            <a:pt x="14459" y="7233"/>
                            <a:pt x="11175" y="9612"/>
                          </a:cubicBezTo>
                          <a:cubicBezTo>
                            <a:pt x="7931" y="11974"/>
                            <a:pt x="4021" y="13246"/>
                            <a:pt x="8" y="13246"/>
                          </a:cubicBezTo>
                          <a:cubicBezTo>
                            <a:pt x="6" y="13246"/>
                            <a:pt x="3" y="13246"/>
                            <a:pt x="1" y="13246"/>
                          </a:cubicBezTo>
                          <a:lnTo>
                            <a:pt x="1" y="16438"/>
                          </a:lnTo>
                          <a:cubicBezTo>
                            <a:pt x="4532" y="16436"/>
                            <a:pt x="9106" y="15060"/>
                            <a:pt x="13053" y="12192"/>
                          </a:cubicBezTo>
                          <a:cubicBezTo>
                            <a:pt x="17030" y="9301"/>
                            <a:pt x="19767" y="5338"/>
                            <a:pt x="21157" y="988"/>
                          </a:cubicBezTo>
                          <a:lnTo>
                            <a:pt x="18123" y="1"/>
                          </a:lnTo>
                          <a:close/>
                        </a:path>
                      </a:pathLst>
                    </a:custGeom>
                    <a:solidFill>
                      <a:srgbClr val="667E92"/>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2" name="Google Shape;5582;p80"/>
                    <p:cNvSpPr/>
                    <p:nvPr/>
                  </p:nvSpPr>
                  <p:spPr>
                    <a:xfrm>
                      <a:off x="2725064" y="1391035"/>
                      <a:ext cx="81238" cy="156487"/>
                    </a:xfrm>
                    <a:custGeom>
                      <a:avLst/>
                      <a:gdLst/>
                      <a:ahLst/>
                      <a:cxnLst/>
                      <a:rect l="l" t="t" r="r" b="b"/>
                      <a:pathLst>
                        <a:path w="12900" h="24849" extrusionOk="0">
                          <a:moveTo>
                            <a:pt x="11023" y="1"/>
                          </a:moveTo>
                          <a:cubicBezTo>
                            <a:pt x="11006" y="13"/>
                            <a:pt x="10987" y="26"/>
                            <a:pt x="10967" y="39"/>
                          </a:cubicBezTo>
                          <a:cubicBezTo>
                            <a:pt x="2989" y="5836"/>
                            <a:pt x="1" y="15945"/>
                            <a:pt x="2866" y="24848"/>
                          </a:cubicBezTo>
                          <a:lnTo>
                            <a:pt x="5900" y="23861"/>
                          </a:lnTo>
                          <a:cubicBezTo>
                            <a:pt x="3451" y="16238"/>
                            <a:pt x="6012" y="7585"/>
                            <a:pt x="12845" y="2622"/>
                          </a:cubicBezTo>
                          <a:cubicBezTo>
                            <a:pt x="12862" y="2608"/>
                            <a:pt x="12882" y="2597"/>
                            <a:pt x="12899" y="2584"/>
                          </a:cubicBezTo>
                          <a:lnTo>
                            <a:pt x="11023" y="1"/>
                          </a:lnTo>
                          <a:close/>
                        </a:path>
                      </a:pathLst>
                    </a:custGeom>
                    <a:solidFill>
                      <a:srgbClr val="213B5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grpSp>
        </p:grpSp>
        <p:sp>
          <p:nvSpPr>
            <p:cNvPr id="6" name="Google Shape;5583;p80"/>
            <p:cNvSpPr/>
            <p:nvPr/>
          </p:nvSpPr>
          <p:spPr>
            <a:xfrm>
              <a:off x="2621966" y="124587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7" name="Google Shape;5584;p80"/>
            <p:cNvSpPr/>
            <p:nvPr/>
          </p:nvSpPr>
          <p:spPr>
            <a:xfrm>
              <a:off x="2517909" y="160045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8" name="Google Shape;5585;p80"/>
            <p:cNvSpPr/>
            <p:nvPr/>
          </p:nvSpPr>
          <p:spPr>
            <a:xfrm>
              <a:off x="3174265" y="161404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9" name="Google Shape;5586;p80"/>
            <p:cNvSpPr/>
            <p:nvPr/>
          </p:nvSpPr>
          <p:spPr>
            <a:xfrm>
              <a:off x="3023194" y="125435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10" name="Google Shape;5587;p80"/>
            <p:cNvSpPr/>
            <p:nvPr/>
          </p:nvSpPr>
          <p:spPr>
            <a:xfrm rot="8660313">
              <a:off x="2818264" y="186144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sp>
        <p:nvSpPr>
          <p:cNvPr id="40" name="Rectangle 39"/>
          <p:cNvSpPr/>
          <p:nvPr/>
        </p:nvSpPr>
        <p:spPr>
          <a:xfrm>
            <a:off x="1219200" y="2133600"/>
            <a:ext cx="6858000" cy="3416320"/>
          </a:xfrm>
          <a:prstGeom prst="rect">
            <a:avLst/>
          </a:prstGeom>
        </p:spPr>
        <p:txBody>
          <a:bodyPr wrap="square">
            <a:spAutoFit/>
          </a:bodyPr>
          <a:lstStyle/>
          <a:p>
            <a:r>
              <a:rPr lang="vi-VN" sz="5400" dirty="0" smtClean="0">
                <a:solidFill>
                  <a:srgbClr val="C00000"/>
                </a:solidFill>
                <a:latin typeface="+mj-lt"/>
              </a:rPr>
              <a:t>Những đồ vật, dụng cụ sử dụng biến dạng của lò xo: bút bi, đệm lò xo, lực kế, ...</a:t>
            </a:r>
            <a:endParaRPr lang="en-US" sz="54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7475"/>
            <a:ext cx="8654654" cy="784225"/>
          </a:xfrm>
        </p:spPr>
        <p:txBody>
          <a:bodyPr>
            <a:normAutofit fontScale="90000"/>
          </a:bodyPr>
          <a:lstStyle/>
          <a:p>
            <a:pPr algn="l" eaLnBrk="1" hangingPunct="1"/>
            <a:r>
              <a:rPr lang="en-US" altLang="en-US" sz="3600" b="1" dirty="0" smtClean="0">
                <a:solidFill>
                  <a:srgbClr val="0070C0"/>
                </a:solidFill>
                <a:latin typeface="Times New Roman" pitchFamily="18" charset="0"/>
                <a:cs typeface="Times New Roman" pitchFamily="18" charset="0"/>
              </a:rPr>
              <a:t>I. HIỆN TƯỢNG BIẾN DẠNG CỦA LÒ XO</a:t>
            </a:r>
          </a:p>
        </p:txBody>
      </p:sp>
      <p:sp>
        <p:nvSpPr>
          <p:cNvPr id="3" name="Content Placeholder 2"/>
          <p:cNvSpPr>
            <a:spLocks noGrp="1"/>
          </p:cNvSpPr>
          <p:nvPr>
            <p:ph idx="1"/>
          </p:nvPr>
        </p:nvSpPr>
        <p:spPr>
          <a:xfrm>
            <a:off x="2743200" y="762000"/>
            <a:ext cx="6132909" cy="5480049"/>
          </a:xfrm>
        </p:spPr>
        <p:txBody>
          <a:bodyPr>
            <a:normAutofit fontScale="92500" lnSpcReduction="10000"/>
          </a:bodyPr>
          <a:lstStyle/>
          <a:p>
            <a:pPr marL="0" indent="0" eaLnBrk="1" hangingPunct="1">
              <a:buFont typeface="Arial" pitchFamily="34" charset="0"/>
              <a:buNone/>
            </a:pPr>
            <a:r>
              <a:rPr lang="en-US" altLang="en-US" sz="3600" dirty="0" smtClean="0">
                <a:latin typeface="Times New Roman" pitchFamily="18" charset="0"/>
                <a:cs typeface="Times New Roman" pitchFamily="18" charset="0"/>
              </a:rPr>
              <a:t>HS </a:t>
            </a:r>
            <a:r>
              <a:rPr lang="en-US" altLang="en-US" sz="3600" i="1" dirty="0" err="1" smtClean="0">
                <a:solidFill>
                  <a:srgbClr val="FF0000"/>
                </a:solidFill>
                <a:latin typeface="Times New Roman" pitchFamily="18" charset="0"/>
                <a:cs typeface="Times New Roman" pitchFamily="18" charset="0"/>
              </a:rPr>
              <a:t>hoạt</a:t>
            </a:r>
            <a:r>
              <a:rPr lang="en-US" altLang="en-US" sz="3600" i="1" dirty="0" smtClean="0">
                <a:solidFill>
                  <a:srgbClr val="FF0000"/>
                </a:solidFill>
                <a:latin typeface="Times New Roman" pitchFamily="18" charset="0"/>
                <a:cs typeface="Times New Roman" pitchFamily="18" charset="0"/>
              </a:rPr>
              <a:t> </a:t>
            </a:r>
            <a:r>
              <a:rPr lang="en-US" altLang="en-US" sz="3600" i="1" dirty="0" err="1" smtClean="0">
                <a:solidFill>
                  <a:srgbClr val="FF0000"/>
                </a:solidFill>
                <a:latin typeface="Times New Roman" pitchFamily="18" charset="0"/>
                <a:cs typeface="Times New Roman" pitchFamily="18" charset="0"/>
              </a:rPr>
              <a:t>động</a:t>
            </a:r>
            <a:r>
              <a:rPr lang="en-US" altLang="en-US" sz="3600" i="1" dirty="0" smtClean="0">
                <a:solidFill>
                  <a:srgbClr val="FF0000"/>
                </a:solidFill>
                <a:latin typeface="Times New Roman" pitchFamily="18" charset="0"/>
                <a:cs typeface="Times New Roman" pitchFamily="18" charset="0"/>
              </a:rPr>
              <a:t> </a:t>
            </a:r>
            <a:r>
              <a:rPr lang="en-US" altLang="en-US" sz="3600" i="1" dirty="0" err="1" smtClean="0">
                <a:solidFill>
                  <a:srgbClr val="FF0000"/>
                </a:solidFill>
                <a:latin typeface="Times New Roman" pitchFamily="18" charset="0"/>
                <a:cs typeface="Times New Roman" pitchFamily="18" charset="0"/>
              </a:rPr>
              <a:t>theo</a:t>
            </a:r>
            <a:r>
              <a:rPr lang="en-US" altLang="en-US" sz="3600" i="1" dirty="0" smtClean="0">
                <a:solidFill>
                  <a:srgbClr val="FF0000"/>
                </a:solidFill>
                <a:latin typeface="Times New Roman" pitchFamily="18" charset="0"/>
                <a:cs typeface="Times New Roman" pitchFamily="18" charset="0"/>
              </a:rPr>
              <a:t> </a:t>
            </a:r>
            <a:r>
              <a:rPr lang="en-US" altLang="en-US" sz="3600" i="1" dirty="0" err="1" smtClean="0">
                <a:solidFill>
                  <a:srgbClr val="FF0000"/>
                </a:solidFill>
                <a:latin typeface="Times New Roman" pitchFamily="18" charset="0"/>
                <a:cs typeface="Times New Roman" pitchFamily="18" charset="0"/>
              </a:rPr>
              <a:t>cặp</a:t>
            </a:r>
            <a:r>
              <a:rPr lang="en-US" altLang="en-US" sz="3600" i="1" dirty="0" smtClean="0">
                <a:solidFill>
                  <a:srgbClr val="FF0000"/>
                </a:solidFill>
                <a:latin typeface="Times New Roman" pitchFamily="18" charset="0"/>
                <a:cs typeface="Times New Roman" pitchFamily="18" charset="0"/>
              </a:rPr>
              <a:t> (2HS)</a:t>
            </a:r>
          </a:p>
          <a:p>
            <a:pPr marL="0" indent="0" algn="just" eaLnBrk="1" hangingPunct="1">
              <a:buFont typeface="Arial" pitchFamily="34" charset="0"/>
              <a:buNone/>
            </a:pPr>
            <a:r>
              <a:rPr lang="en-US" altLang="en-US" sz="3600" dirty="0" err="1" smtClean="0">
                <a:latin typeface="Times New Roman" pitchFamily="18" charset="0"/>
                <a:cs typeface="Times New Roman" pitchFamily="18" charset="0"/>
              </a:rPr>
              <a:t>thời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gian</a:t>
            </a:r>
            <a:r>
              <a:rPr lang="en-US" altLang="en-US" sz="3600" dirty="0" smtClean="0">
                <a:latin typeface="Times New Roman" pitchFamily="18" charset="0"/>
                <a:cs typeface="Times New Roman" pitchFamily="18" charset="0"/>
              </a:rPr>
              <a:t>: </a:t>
            </a:r>
            <a:r>
              <a:rPr lang="en-US" altLang="en-US" sz="3600" dirty="0" smtClean="0">
                <a:solidFill>
                  <a:srgbClr val="FF0000"/>
                </a:solidFill>
                <a:latin typeface="Times New Roman" pitchFamily="18" charset="0"/>
                <a:cs typeface="Times New Roman" pitchFamily="18" charset="0"/>
              </a:rPr>
              <a:t>3 </a:t>
            </a:r>
            <a:r>
              <a:rPr lang="en-US" altLang="en-US" sz="3600" dirty="0" err="1" smtClean="0">
                <a:solidFill>
                  <a:srgbClr val="FF0000"/>
                </a:solidFill>
                <a:latin typeface="Times New Roman" pitchFamily="18" charset="0"/>
                <a:cs typeface="Times New Roman" pitchFamily="18" charset="0"/>
              </a:rPr>
              <a:t>phút</a:t>
            </a:r>
            <a:r>
              <a:rPr lang="en-US" altLang="en-US" sz="3600" dirty="0" smtClean="0">
                <a:solidFill>
                  <a:srgbClr val="FF0000"/>
                </a:solidFill>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lời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các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câu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hỏi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sau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vào</a:t>
            </a:r>
            <a:r>
              <a:rPr lang="en-US" altLang="en-US" sz="3600" dirty="0" smtClean="0">
                <a:latin typeface="Times New Roman" pitchFamily="18" charset="0"/>
                <a:cs typeface="Times New Roman" pitchFamily="18" charset="0"/>
              </a:rPr>
              <a:t> </a:t>
            </a:r>
            <a:r>
              <a:rPr lang="vi-VN" altLang="en-US" sz="3600" dirty="0" smtClean="0">
                <a:latin typeface="Times New Roman" pitchFamily="18" charset="0"/>
                <a:cs typeface="Times New Roman" pitchFamily="18" charset="0"/>
              </a:rPr>
              <a:t>phiếu học tập</a:t>
            </a:r>
            <a:r>
              <a:rPr lang="en-US" altLang="en-US" sz="3600" dirty="0" smtClean="0">
                <a:latin typeface="Times New Roman" pitchFamily="18" charset="0"/>
                <a:cs typeface="Times New Roman" pitchFamily="18" charset="0"/>
              </a:rPr>
              <a:t>:</a:t>
            </a:r>
          </a:p>
          <a:p>
            <a:pPr marL="0" indent="0" algn="just" eaLnBrk="1" hangingPunct="1">
              <a:buFont typeface="Arial" pitchFamily="34" charset="0"/>
              <a:buNone/>
            </a:pPr>
            <a:r>
              <a:rPr lang="en-US" altLang="en-US" sz="3600" b="1" dirty="0" smtClean="0">
                <a:solidFill>
                  <a:srgbClr val="FF0000"/>
                </a:solidFill>
                <a:latin typeface="Times New Roman" pitchFamily="18" charset="0"/>
                <a:cs typeface="Times New Roman" pitchFamily="18" charset="0"/>
              </a:rPr>
              <a:t>C1: </a:t>
            </a:r>
            <a:r>
              <a:rPr lang="en-US" altLang="en-US" sz="3600" dirty="0" err="1" smtClean="0">
                <a:latin typeface="Times New Roman" pitchFamily="18" charset="0"/>
                <a:cs typeface="Times New Roman" pitchFamily="18" charset="0"/>
              </a:rPr>
              <a:t>Thế</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nào</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là</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a:t>
            </a:r>
            <a:endParaRPr lang="en-US" altLang="en-US" sz="3600" b="1" dirty="0" smtClean="0">
              <a:solidFill>
                <a:srgbClr val="FF0000"/>
              </a:solidFill>
              <a:latin typeface="Times New Roman" pitchFamily="18" charset="0"/>
              <a:cs typeface="Times New Roman" pitchFamily="18" charset="0"/>
            </a:endParaRPr>
          </a:p>
          <a:p>
            <a:pPr marL="0" indent="0" algn="just" eaLnBrk="1" hangingPunct="1">
              <a:buFont typeface="Arial" pitchFamily="34" charset="0"/>
              <a:buNone/>
            </a:pPr>
            <a:r>
              <a:rPr lang="en-US" altLang="en-US" sz="3600" b="1" dirty="0" smtClean="0">
                <a:solidFill>
                  <a:srgbClr val="FF0000"/>
                </a:solidFill>
                <a:latin typeface="Times New Roman" pitchFamily="18" charset="0"/>
                <a:cs typeface="Times New Roman" pitchFamily="18" charset="0"/>
              </a:rPr>
              <a:t>C2: </a:t>
            </a:r>
            <a:r>
              <a:rPr lang="en-US" altLang="en-US" sz="3600" dirty="0" err="1" smtClean="0">
                <a:latin typeface="Times New Roman" pitchFamily="18" charset="0"/>
                <a:cs typeface="Times New Roman" pitchFamily="18" charset="0"/>
              </a:rPr>
              <a:t>Kể</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tên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những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vật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có</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giống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 </a:t>
            </a:r>
            <a:r>
              <a:rPr lang="en-US" altLang="en-US" sz="3600" dirty="0" err="1" smtClean="0">
                <a:latin typeface="Times New Roman" pitchFamily="18" charset="0"/>
                <a:cs typeface="Times New Roman" pitchFamily="18" charset="0"/>
              </a:rPr>
              <a:t>mà</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em</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biết</a:t>
            </a:r>
            <a:r>
              <a:rPr lang="en-US" altLang="en-US" sz="3600" dirty="0" smtClean="0">
                <a:latin typeface="Times New Roman" pitchFamily="18" charset="0"/>
                <a:cs typeface="Times New Roman" pitchFamily="18" charset="0"/>
              </a:rPr>
              <a:t>?</a:t>
            </a:r>
            <a:endParaRPr lang="en-US" altLang="en-US" sz="3600" b="1" dirty="0" smtClean="0">
              <a:solidFill>
                <a:srgbClr val="FF0000"/>
              </a:solidFill>
              <a:latin typeface="Times New Roman" pitchFamily="18" charset="0"/>
              <a:cs typeface="Times New Roman" pitchFamily="18" charset="0"/>
            </a:endParaRPr>
          </a:p>
          <a:p>
            <a:pPr marL="0" indent="0" algn="just" eaLnBrk="1" hangingPunct="1">
              <a:buFont typeface="Arial" pitchFamily="34" charset="0"/>
              <a:buNone/>
            </a:pPr>
            <a:r>
              <a:rPr lang="en-US" altLang="en-US" sz="3600" b="1" dirty="0" smtClean="0">
                <a:solidFill>
                  <a:srgbClr val="FF0000"/>
                </a:solidFill>
                <a:latin typeface="Times New Roman" pitchFamily="18" charset="0"/>
                <a:cs typeface="Times New Roman" pitchFamily="18" charset="0"/>
              </a:rPr>
              <a:t>C3:</a:t>
            </a:r>
            <a:r>
              <a:rPr lang="en-US" altLang="en-US" sz="3600" dirty="0" smtClean="0">
                <a:solidFill>
                  <a:srgbClr val="FF0000"/>
                </a:solidFill>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Trong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thực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tế</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 </a:t>
            </a:r>
            <a:r>
              <a:rPr lang="en-US" altLang="en-US" sz="3600" dirty="0" err="1" smtClean="0">
                <a:latin typeface="Times New Roman" pitchFamily="18" charset="0"/>
                <a:cs typeface="Times New Roman" pitchFamily="18" charset="0"/>
              </a:rPr>
              <a:t>thường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được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chế</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tạo</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bằng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vật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liệu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gì</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 </a:t>
            </a:r>
            <a:r>
              <a:rPr lang="en-US" altLang="en-US" sz="3600" dirty="0" err="1" smtClean="0">
                <a:latin typeface="Times New Roman" pitchFamily="18" charset="0"/>
                <a:cs typeface="Times New Roman" pitchFamily="18" charset="0"/>
              </a:rPr>
              <a:t>được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sử</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dụng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trong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dụng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cụ</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thiết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bị</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máy</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móc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nào</a:t>
            </a:r>
            <a:r>
              <a:rPr lang="en-US" altLang="en-US" sz="3600" dirty="0" smtClean="0">
                <a:latin typeface="Times New Roman" pitchFamily="18" charset="0"/>
                <a:cs typeface="Times New Roman" pitchFamily="18" charset="0"/>
              </a:rPr>
              <a:t>?</a:t>
            </a:r>
            <a:endParaRPr lang="en-US" altLang="en-US" sz="3600" b="1" dirty="0" smtClean="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srcRect/>
          <a:stretch>
            <a:fillRect/>
          </a:stretch>
        </p:blipFill>
        <p:spPr bwMode="auto">
          <a:xfrm>
            <a:off x="234553" y="1149350"/>
            <a:ext cx="2224088" cy="2965450"/>
          </a:xfrm>
          <a:prstGeom prst="rect">
            <a:avLst/>
          </a:prstGeom>
          <a:noFill/>
          <a:ln w="9525">
            <a:noFill/>
            <a:miter lim="800000"/>
            <a:headEnd/>
            <a:tailEnd/>
          </a:ln>
        </p:spPr>
      </p:pic>
      <p:pic>
        <p:nvPicPr>
          <p:cNvPr id="5" name="Picture 10" descr="Digit 180"/>
          <p:cNvPicPr>
            <a:picLocks noChangeAspect="1" noChangeArrowheads="1" noCrop="1"/>
          </p:cNvPicPr>
          <p:nvPr/>
        </p:nvPicPr>
        <p:blipFill>
          <a:blip r:embed="rId3"/>
          <a:srcRect/>
          <a:stretch>
            <a:fillRect/>
          </a:stretch>
        </p:blipFill>
        <p:spPr bwMode="auto">
          <a:xfrm>
            <a:off x="234553" y="4114800"/>
            <a:ext cx="2146697" cy="1322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013200"/>
          </a:xfrm>
        </p:spPr>
        <p:txBody>
          <a:bodyPr rtlCol="0">
            <a:normAutofit fontScale="77500" lnSpcReduction="20000"/>
          </a:bodyPr>
          <a:lstStyle/>
          <a:p>
            <a:pPr marL="0" indent="0" eaLnBrk="1" fontAlgn="auto" hangingPunct="1">
              <a:spcAft>
                <a:spcPts val="0"/>
              </a:spcAft>
              <a:buFont typeface="Arial" pitchFamily="34" charset="0"/>
              <a:buNone/>
              <a:defRPr/>
            </a:pPr>
            <a:r>
              <a:rPr lang="en-US" sz="5200" b="1" dirty="0" err="1">
                <a:latin typeface="Times New Roman" panose="02020603050405020304" pitchFamily="18" charset="0"/>
                <a:cs typeface="Times New Roman" panose="02020603050405020304" pitchFamily="18" charset="0"/>
              </a:rPr>
              <a:t>Kết</a:t>
            </a:r>
            <a:r>
              <a:rPr lang="en-US" sz="5200" b="1" dirty="0">
                <a:latin typeface="Times New Roman" panose="02020603050405020304" pitchFamily="18" charset="0"/>
                <a:cs typeface="Times New Roman" panose="02020603050405020304" pitchFamily="18" charset="0"/>
              </a:rPr>
              <a:t> </a:t>
            </a:r>
            <a:r>
              <a:rPr lang="en-US" sz="5200" b="1" dirty="0" err="1">
                <a:latin typeface="Times New Roman" panose="02020603050405020304" pitchFamily="18" charset="0"/>
                <a:cs typeface="Times New Roman" panose="02020603050405020304" pitchFamily="18" charset="0"/>
              </a:rPr>
              <a:t>luận</a:t>
            </a:r>
            <a:r>
              <a:rPr lang="en-US" sz="5200" b="1" dirty="0">
                <a:latin typeface="Times New Roman" panose="02020603050405020304" pitchFamily="18" charset="0"/>
                <a:cs typeface="Times New Roman" panose="02020603050405020304" pitchFamily="18" charset="0"/>
              </a:rPr>
              <a:t>:</a:t>
            </a:r>
          </a:p>
          <a:p>
            <a:pPr eaLnBrk="1" fontAlgn="auto" hangingPunct="1">
              <a:spcAft>
                <a:spcPts val="0"/>
              </a:spcAft>
              <a:buNone/>
              <a:defRPr/>
            </a:pPr>
            <a:r>
              <a:rPr lang="vi-VN" sz="5200" dirty="0" smtClean="0">
                <a:latin typeface="Times New Roman" panose="02020603050405020304" pitchFamily="18" charset="0"/>
                <a:cs typeface="Times New Roman" panose="02020603050405020304" pitchFamily="18" charset="0"/>
              </a:rPr>
              <a:t>-</a:t>
            </a:r>
            <a:r>
              <a:rPr lang="en-US" sz="5200" dirty="0" err="1" smtClean="0">
                <a:latin typeface="Times New Roman" panose="02020603050405020304" pitchFamily="18" charset="0"/>
                <a:cs typeface="Times New Roman" panose="02020603050405020304" pitchFamily="18" charset="0"/>
              </a:rPr>
              <a:t>Khi</a:t>
            </a:r>
            <a:r>
              <a:rPr lang="en-US" sz="5200" dirty="0" smtClean="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có</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lực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tác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dụng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lên</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lò</a:t>
            </a:r>
            <a:r>
              <a:rPr lang="en-US" sz="5200" dirty="0">
                <a:latin typeface="Times New Roman" panose="02020603050405020304" pitchFamily="18" charset="0"/>
                <a:cs typeface="Times New Roman" panose="02020603050405020304" pitchFamily="18" charset="0"/>
              </a:rPr>
              <a:t> xo </a:t>
            </a:r>
            <a:r>
              <a:rPr lang="en-US" sz="5200" dirty="0" err="1">
                <a:latin typeface="Times New Roman" panose="02020603050405020304" pitchFamily="18" charset="0"/>
                <a:cs typeface="Times New Roman" panose="02020603050405020304" pitchFamily="18" charset="0"/>
              </a:rPr>
              <a:t>thì</a:t>
            </a:r>
            <a:r>
              <a:rPr lang="en-US" sz="5200" dirty="0">
                <a:latin typeface="Times New Roman" panose="02020603050405020304" pitchFamily="18" charset="0"/>
                <a:cs typeface="Times New Roman" panose="02020603050405020304" pitchFamily="18" charset="0"/>
              </a:rPr>
              <a:t> lo xo </a:t>
            </a:r>
            <a:r>
              <a:rPr lang="en-US" sz="5200" dirty="0" err="1">
                <a:latin typeface="Times New Roman" panose="02020603050405020304" pitchFamily="18" charset="0"/>
                <a:cs typeface="Times New Roman" panose="02020603050405020304" pitchFamily="18" charset="0"/>
              </a:rPr>
              <a:t>bị</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biến</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dạng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Khi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thôi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không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tác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dụng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thì</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lò</a:t>
            </a:r>
            <a:r>
              <a:rPr lang="en-US" sz="5200" dirty="0">
                <a:latin typeface="Times New Roman" panose="02020603050405020304" pitchFamily="18" charset="0"/>
                <a:cs typeface="Times New Roman" panose="02020603050405020304" pitchFamily="18" charset="0"/>
              </a:rPr>
              <a:t> xo </a:t>
            </a:r>
            <a:r>
              <a:rPr lang="en-US" sz="5200" dirty="0" err="1">
                <a:latin typeface="Times New Roman" panose="02020603050405020304" pitchFamily="18" charset="0"/>
                <a:cs typeface="Times New Roman" panose="02020603050405020304" pitchFamily="18" charset="0"/>
              </a:rPr>
              <a:t>tự</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trở</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về</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hình</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dạng</a:t>
            </a:r>
            <a:r>
              <a:rPr lang="en-US" sz="5200" dirty="0">
                <a:latin typeface="Times New Roman" panose="02020603050405020304" pitchFamily="18" charset="0"/>
                <a:cs typeface="Times New Roman" panose="02020603050405020304" pitchFamily="18" charset="0"/>
              </a:rPr>
              <a:t> ban </a:t>
            </a:r>
            <a:r>
              <a:rPr lang="en-US" sz="5200" dirty="0" err="1">
                <a:latin typeface="Times New Roman" panose="02020603050405020304" pitchFamily="18" charset="0"/>
                <a:cs typeface="Times New Roman" panose="02020603050405020304" pitchFamily="18" charset="0"/>
              </a:rPr>
              <a:t>đầu</a:t>
            </a:r>
            <a:r>
              <a:rPr lang="en-US" sz="5200" dirty="0">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en-US" sz="5200" dirty="0">
                <a:latin typeface="Times New Roman" panose="02020603050405020304" pitchFamily="18" charset="0"/>
                <a:cs typeface="Times New Roman" panose="02020603050405020304" pitchFamily="18" charset="0"/>
              </a:rPr>
              <a:t> 	</a:t>
            </a:r>
            <a:r>
              <a:rPr lang="en-US" sz="5200" dirty="0">
                <a:solidFill>
                  <a:srgbClr val="FF0000"/>
                </a:solidFill>
                <a:latin typeface="Times New Roman" panose="02020603050405020304" pitchFamily="18" charset="0"/>
                <a:cs typeface="Times New Roman" panose="02020603050405020304" pitchFamily="18" charset="0"/>
              </a:rPr>
              <a:t>=&gt; </a:t>
            </a:r>
            <a:r>
              <a:rPr lang="en-US" sz="5200" dirty="0" err="1">
                <a:solidFill>
                  <a:srgbClr val="FF0000"/>
                </a:solidFill>
                <a:latin typeface="Times New Roman" panose="02020603050405020304" pitchFamily="18" charset="0"/>
                <a:cs typeface="Times New Roman" panose="02020603050405020304" pitchFamily="18" charset="0"/>
              </a:rPr>
              <a:t>biến</a:t>
            </a:r>
            <a:r>
              <a:rPr lang="en-US" sz="5200" dirty="0">
                <a:solidFill>
                  <a:srgbClr val="FF0000"/>
                </a:solidFill>
                <a:latin typeface="Times New Roman" panose="02020603050405020304" pitchFamily="18" charset="0"/>
                <a:cs typeface="Times New Roman" panose="02020603050405020304" pitchFamily="18" charset="0"/>
              </a:rPr>
              <a:t> </a:t>
            </a:r>
            <a:r>
              <a:rPr lang="en-US" sz="5200" dirty="0" err="1">
                <a:solidFill>
                  <a:srgbClr val="FF0000"/>
                </a:solidFill>
                <a:latin typeface="Times New Roman" panose="02020603050405020304" pitchFamily="18" charset="0"/>
                <a:cs typeface="Times New Roman" panose="02020603050405020304" pitchFamily="18" charset="0"/>
              </a:rPr>
              <a:t>dạng</a:t>
            </a:r>
            <a:r>
              <a:rPr lang="en-US" sz="5200" dirty="0">
                <a:solidFill>
                  <a:srgbClr val="FF0000"/>
                </a:solidFill>
                <a:latin typeface="Times New Roman" panose="02020603050405020304" pitchFamily="18" charset="0"/>
                <a:cs typeface="Times New Roman" panose="02020603050405020304" pitchFamily="18" charset="0"/>
              </a:rPr>
              <a:t> </a:t>
            </a:r>
            <a:r>
              <a:rPr lang="en-US" sz="5200" dirty="0" err="1">
                <a:solidFill>
                  <a:srgbClr val="FF0000"/>
                </a:solidFill>
                <a:latin typeface="Times New Roman" panose="02020603050405020304" pitchFamily="18" charset="0"/>
                <a:cs typeface="Times New Roman" panose="02020603050405020304" pitchFamily="18" charset="0"/>
              </a:rPr>
              <a:t>lò</a:t>
            </a:r>
            <a:r>
              <a:rPr lang="en-US" sz="5200" dirty="0">
                <a:solidFill>
                  <a:srgbClr val="FF0000"/>
                </a:solidFill>
                <a:latin typeface="Times New Roman" panose="02020603050405020304" pitchFamily="18" charset="0"/>
                <a:cs typeface="Times New Roman" panose="02020603050405020304" pitchFamily="18" charset="0"/>
              </a:rPr>
              <a:t> xo</a:t>
            </a:r>
          </a:p>
          <a:p>
            <a:pPr marL="0" indent="0" eaLnBrk="1" fontAlgn="auto" hangingPunct="1">
              <a:spcAft>
                <a:spcPts val="0"/>
              </a:spcAft>
              <a:buFont typeface="Arial" pitchFamily="34" charset="0"/>
              <a:buNone/>
              <a:defRPr/>
            </a:pP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Trong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thực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tế</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lò</a:t>
            </a:r>
            <a:r>
              <a:rPr lang="en-US" sz="5200" dirty="0">
                <a:latin typeface="Times New Roman" panose="02020603050405020304" pitchFamily="18" charset="0"/>
                <a:cs typeface="Times New Roman" panose="02020603050405020304" pitchFamily="18" charset="0"/>
              </a:rPr>
              <a:t> xo </a:t>
            </a:r>
            <a:r>
              <a:rPr lang="en-US" sz="5200" dirty="0" err="1">
                <a:latin typeface="Times New Roman" panose="02020603050405020304" pitchFamily="18" charset="0"/>
                <a:cs typeface="Times New Roman" panose="02020603050405020304" pitchFamily="18" charset="0"/>
              </a:rPr>
              <a:t>thường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được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làm</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từ</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thép</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hoặc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đồng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thau</a:t>
            </a:r>
            <a:endParaRPr lang="en-US" sz="5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VẬT CÓ SỰ BIẾN DẠNG LÒ XO</a:t>
            </a:r>
          </a:p>
        </p:txBody>
      </p:sp>
      <p:pic>
        <p:nvPicPr>
          <p:cNvPr id="7171" name="Picture 9"/>
          <p:cNvPicPr>
            <a:picLocks noChangeAspect="1"/>
          </p:cNvPicPr>
          <p:nvPr/>
        </p:nvPicPr>
        <p:blipFill>
          <a:blip r:embed="rId2"/>
          <a:srcRect/>
          <a:stretch>
            <a:fillRect/>
          </a:stretch>
        </p:blipFill>
        <p:spPr bwMode="auto">
          <a:xfrm>
            <a:off x="0" y="614364"/>
            <a:ext cx="4154091" cy="6243637"/>
          </a:xfrm>
          <a:prstGeom prst="rect">
            <a:avLst/>
          </a:prstGeom>
          <a:noFill/>
          <a:ln w="9525">
            <a:noFill/>
            <a:miter lim="800000"/>
            <a:headEnd/>
            <a:tailEnd/>
          </a:ln>
        </p:spPr>
      </p:pic>
      <p:pic>
        <p:nvPicPr>
          <p:cNvPr id="7172" name="Picture 12"/>
          <p:cNvPicPr>
            <a:picLocks noChangeAspect="1"/>
          </p:cNvPicPr>
          <p:nvPr/>
        </p:nvPicPr>
        <p:blipFill>
          <a:blip r:embed="rId3"/>
          <a:srcRect/>
          <a:stretch>
            <a:fillRect/>
          </a:stretch>
        </p:blipFill>
        <p:spPr bwMode="auto">
          <a:xfrm>
            <a:off x="4850607" y="614364"/>
            <a:ext cx="4293394" cy="624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VẬT CÓ SỰ BIẾN DẠNG LÒ XO</a:t>
            </a:r>
          </a:p>
        </p:txBody>
      </p:sp>
      <p:pic>
        <p:nvPicPr>
          <p:cNvPr id="8195" name="Picture 2"/>
          <p:cNvPicPr>
            <a:picLocks noChangeAspect="1"/>
          </p:cNvPicPr>
          <p:nvPr/>
        </p:nvPicPr>
        <p:blipFill>
          <a:blip r:embed="rId2"/>
          <a:srcRect/>
          <a:stretch>
            <a:fillRect/>
          </a:stretch>
        </p:blipFill>
        <p:spPr bwMode="auto">
          <a:xfrm>
            <a:off x="0" y="1192213"/>
            <a:ext cx="4144566" cy="5116512"/>
          </a:xfrm>
          <a:prstGeom prst="rect">
            <a:avLst/>
          </a:prstGeom>
          <a:noFill/>
          <a:ln w="9525">
            <a:noFill/>
            <a:miter lim="800000"/>
            <a:headEnd/>
            <a:tailEnd/>
          </a:ln>
        </p:spPr>
      </p:pic>
      <p:pic>
        <p:nvPicPr>
          <p:cNvPr id="8196" name="Picture 3"/>
          <p:cNvPicPr>
            <a:picLocks noChangeAspect="1"/>
          </p:cNvPicPr>
          <p:nvPr/>
        </p:nvPicPr>
        <p:blipFill>
          <a:blip r:embed="rId3"/>
          <a:srcRect/>
          <a:stretch>
            <a:fillRect/>
          </a:stretch>
        </p:blipFill>
        <p:spPr bwMode="auto">
          <a:xfrm>
            <a:off x="4979194" y="1000125"/>
            <a:ext cx="3981450" cy="530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ỨNG DỤNG TRONG CUỘC SỐNG</a:t>
            </a:r>
          </a:p>
        </p:txBody>
      </p:sp>
      <p:pic>
        <p:nvPicPr>
          <p:cNvPr id="9219" name="Picture 2"/>
          <p:cNvPicPr>
            <a:picLocks noChangeAspect="1"/>
          </p:cNvPicPr>
          <p:nvPr/>
        </p:nvPicPr>
        <p:blipFill>
          <a:blip r:embed="rId2"/>
          <a:srcRect/>
          <a:stretch>
            <a:fillRect/>
          </a:stretch>
        </p:blipFill>
        <p:spPr bwMode="auto">
          <a:xfrm>
            <a:off x="0" y="1174750"/>
            <a:ext cx="4720829" cy="5410200"/>
          </a:xfrm>
          <a:prstGeom prst="rect">
            <a:avLst/>
          </a:prstGeom>
          <a:noFill/>
          <a:ln w="9525">
            <a:noFill/>
            <a:miter lim="800000"/>
            <a:headEnd/>
            <a:tailEnd/>
          </a:ln>
        </p:spPr>
      </p:pic>
      <p:pic>
        <p:nvPicPr>
          <p:cNvPr id="9220" name="Picture 3"/>
          <p:cNvPicPr>
            <a:picLocks noChangeAspect="1"/>
          </p:cNvPicPr>
          <p:nvPr/>
        </p:nvPicPr>
        <p:blipFill>
          <a:blip r:embed="rId3"/>
          <a:srcRect/>
          <a:stretch>
            <a:fillRect/>
          </a:stretch>
        </p:blipFill>
        <p:spPr bwMode="auto">
          <a:xfrm>
            <a:off x="4880373" y="1174750"/>
            <a:ext cx="4131469"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1239</Words>
  <Application>Microsoft Office PowerPoint</Application>
  <PresentationFormat>On-screen Show (4:3)</PresentationFormat>
  <Paragraphs>128</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Symbol</vt:lpstr>
      <vt:lpstr>Times New Roman</vt:lpstr>
      <vt:lpstr>Office Theme</vt:lpstr>
      <vt:lpstr>Equation</vt:lpstr>
      <vt:lpstr>PowerPoint Presentation</vt:lpstr>
      <vt:lpstr>AI NHANH HƠN</vt:lpstr>
      <vt:lpstr>Các vật trong hình: a) kẹp quần áo; b) giảm sóc xe máy; c) bạt nhún, đều có cấu tạo và hoạt động dựa trên sự biến dạng của lò xo.Em có biết biến dạng này được sử dụng trong dụng cụ, thiết bị, máy móc nào khác không?    </vt:lpstr>
      <vt:lpstr>PowerPoint Presentation</vt:lpstr>
      <vt:lpstr>I. HIỆN TƯỢNG BIẾN DẠNG CỦA LÒ XO</vt:lpstr>
      <vt:lpstr>PowerPoint Presentation</vt:lpstr>
      <vt:lpstr>VẬT CÓ SỰ BIẾN DẠNG LÒ XO</vt:lpstr>
      <vt:lpstr>VẬT CÓ SỰ BIẾN DẠNG LÒ XO</vt:lpstr>
      <vt:lpstr>ỨNG DỤNG TRONG CUỘC SỐNG</vt:lpstr>
      <vt:lpstr>ỨNG DỤNG TRONG CUỘC SỐNG</vt:lpstr>
      <vt:lpstr>ỨNG DỤNG TRONG CUỘC SỐNG</vt:lpstr>
      <vt:lpstr>II. ĐẶC ĐIỂM CỦA BIẾN DẠNG CỦA LÒ XO</vt:lpstr>
      <vt:lpstr>Các bước tiến hành thí nghiệm</vt:lpstr>
      <vt:lpstr>PowerPoint Presentation</vt:lpstr>
      <vt:lpstr>TIẾN HÀNH THÍ NGHIỆM</vt:lpstr>
      <vt:lpstr>PowerPoint Presentation</vt:lpstr>
      <vt:lpstr>III. NHẬN BIẾT LỰC ĐÀN HỒI</vt:lpstr>
      <vt:lpstr>VẬN DỤNG</vt:lpstr>
      <vt:lpstr>Câu 3:Trong các phát biểu sau đây ,phát biểu nào là đúng </vt:lpstr>
      <vt:lpstr>Câu 4:Độ dãn của lò xo treo theo phương thẳng đứng tỉ lệ với  </vt:lpstr>
      <vt:lpstr>Câu 5:Biến dạng của lò xo là</vt:lpstr>
      <vt:lpstr>Câu 6. Trong đời sống vật nào KHÔNG phải vật đàn hồi</vt:lpstr>
      <vt:lpstr>Câu 7.Treo thẳng đứng một lò xo, đầu dưới gắn với một quả cân 100g thì lò xo có độ dài 11cm, nếu thay bằng quả cân 200g thì lò xo có độ dài 11,5cm. Hỏi nếu treo quả cân 500g thì lò xo có độ dài bao nhiêu?</vt:lpstr>
      <vt:lpstr>PowerPoint Presentation</vt:lpstr>
      <vt:lpstr>Câu 9.Hai lò xo có chiều dài ban đầu như nhau.Treo hai vật có cùng khối lượng vào hai lò xo. Hỏi độ dãn của hai lò xo có bằng nhau hay không?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53</cp:revision>
  <dcterms:created xsi:type="dcterms:W3CDTF">2021-10-16T08:15:08Z</dcterms:created>
  <dcterms:modified xsi:type="dcterms:W3CDTF">2025-05-17T15:46:35Z</dcterms:modified>
</cp:coreProperties>
</file>