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80" r:id="rId4"/>
    <p:sldId id="275" r:id="rId5"/>
    <p:sldId id="261" r:id="rId6"/>
    <p:sldId id="276" r:id="rId7"/>
    <p:sldId id="263" r:id="rId8"/>
    <p:sldId id="264" r:id="rId9"/>
    <p:sldId id="266" r:id="rId10"/>
    <p:sldId id="277" r:id="rId11"/>
    <p:sldId id="278" r:id="rId12"/>
    <p:sldId id="279" r:id="rId13"/>
    <p:sldId id="267" r:id="rId14"/>
    <p:sldId id="281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 autoAdjust="0"/>
    <p:restoredTop sz="94660"/>
  </p:normalViewPr>
  <p:slideViewPr>
    <p:cSldViewPr>
      <p:cViewPr varScale="1">
        <p:scale>
          <a:sx n="63" d="100"/>
          <a:sy n="63" d="100"/>
        </p:scale>
        <p:origin x="15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6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41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920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9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2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3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2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129E-F23A-4EEA-A974-87FBE12DE53D}" type="datetimeFigureOut">
              <a:rPr lang="en-US" smtClean="0"/>
              <a:t>17/5/2025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135BF7-1B44-492B-B994-084EE3BBF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7E08E42-DAFC-42D3-B6ED-7CD0524D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48" y="205681"/>
            <a:ext cx="87794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45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E08E42-DAFC-42D3-B6ED-7CD0524D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48" y="1524000"/>
            <a:ext cx="877944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5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E08E42-DAFC-42D3-B6ED-7CD0524D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48" y="4114800"/>
            <a:ext cx="87794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5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5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5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069A3B2D-EA48-4009-A8F3-B5B360ED4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73618"/>
            <a:ext cx="8839200" cy="615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69A3B2D-EA48-4009-A8F3-B5B360ED4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977590"/>
            <a:ext cx="8648700" cy="252992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3600" dirty="0">
                <a:solidFill>
                  <a:srgbClr val="FF0000"/>
                </a:solidFill>
              </a:rPr>
              <a:t>- Độ lớn lực hút của Trái Đất tác dụng lên một vật được gọi là trọng lượng của vật đó.</a:t>
            </a:r>
          </a:p>
          <a:p>
            <a:pPr>
              <a:buNone/>
            </a:pPr>
            <a:r>
              <a:rPr lang="vi-VN" sz="3600" dirty="0">
                <a:solidFill>
                  <a:srgbClr val="FF0000"/>
                </a:solidFill>
              </a:rPr>
              <a:t>- Trọng lượng kí hiệu là P.</a:t>
            </a:r>
          </a:p>
          <a:p>
            <a:pPr>
              <a:buNone/>
            </a:pPr>
            <a:r>
              <a:rPr lang="vi-VN" sz="3600" dirty="0">
                <a:solidFill>
                  <a:srgbClr val="FF0000"/>
                </a:solidFill>
              </a:rPr>
              <a:t>- Đơn vị </a:t>
            </a:r>
            <a:r>
              <a:rPr lang="en-US" sz="3600" dirty="0" err="1" smtClean="0">
                <a:solidFill>
                  <a:srgbClr val="FF0000"/>
                </a:solidFill>
              </a:rPr>
              <a:t>là</a:t>
            </a:r>
            <a:r>
              <a:rPr lang="en-US" sz="3600" dirty="0" smtClean="0">
                <a:solidFill>
                  <a:srgbClr val="FF0000"/>
                </a:solidFill>
              </a:rPr>
              <a:t> N</a:t>
            </a:r>
            <a:r>
              <a:rPr lang="vi-VN" sz="3600" dirty="0" smtClean="0">
                <a:solidFill>
                  <a:srgbClr val="FF0000"/>
                </a:solidFill>
              </a:rPr>
              <a:t>.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4922" y="173618"/>
            <a:ext cx="79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91122" y="977590"/>
            <a:ext cx="79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0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98A5A72-8FF6-46D4-A362-D6ECA77CC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6050"/>
            <a:ext cx="8382000" cy="615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2">
            <a:extLst>
              <a:ext uri="{FF2B5EF4-FFF2-40B4-BE49-F238E27FC236}">
                <a16:creationId xmlns:a16="http://schemas.microsoft.com/office/drawing/2014/main" id="{F3FFE904-A9D5-44AA-A1AF-57F808D0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8458200" cy="308392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3600" dirty="0">
                <a:solidFill>
                  <a:srgbClr val="FF0000"/>
                </a:solidFill>
              </a:rPr>
              <a:t>- Trọng lượng là độ lớn lực hút của Trái Đất tác dụng lên vật.</a:t>
            </a:r>
          </a:p>
          <a:p>
            <a:pPr>
              <a:buNone/>
            </a:pPr>
            <a:r>
              <a:rPr lang="vi-VN" sz="3600" dirty="0">
                <a:solidFill>
                  <a:srgbClr val="0000FF"/>
                </a:solidFill>
              </a:rPr>
              <a:t>- Khối lượng là số đo lượng chất của vật đó.</a:t>
            </a:r>
          </a:p>
          <a:p>
            <a:pPr>
              <a:buNone/>
            </a:pPr>
            <a:r>
              <a:rPr lang="vi-VN" sz="3600" dirty="0">
                <a:solidFill>
                  <a:srgbClr val="0000FF"/>
                </a:solidFill>
              </a:rPr>
              <a:t>- </a:t>
            </a:r>
            <a:r>
              <a:rPr lang="en-US" sz="3600" dirty="0" smtClean="0">
                <a:solidFill>
                  <a:srgbClr val="0000FF"/>
                </a:solidFill>
              </a:rPr>
              <a:t>K</a:t>
            </a:r>
            <a:r>
              <a:rPr lang="vi-VN" sz="3600" dirty="0" smtClean="0">
                <a:solidFill>
                  <a:srgbClr val="0000FF"/>
                </a:solidFill>
              </a:rPr>
              <a:t>hối </a:t>
            </a:r>
            <a:r>
              <a:rPr lang="vi-VN" sz="3600" dirty="0">
                <a:solidFill>
                  <a:srgbClr val="0000FF"/>
                </a:solidFill>
              </a:rPr>
              <a:t>lượng của vật càng lớn thì trọng lượng của vật càng lớn</a:t>
            </a:r>
            <a:r>
              <a:rPr lang="vi-VN" sz="3600" dirty="0" smtClean="0">
                <a:solidFill>
                  <a:srgbClr val="0000FF"/>
                </a:solidFill>
              </a:rPr>
              <a:t>.</a:t>
            </a:r>
            <a:endParaRPr lang="vi-VN" sz="36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04775" y="146050"/>
            <a:ext cx="79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endParaRPr 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4775" y="1211263"/>
            <a:ext cx="79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37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33111" r="9375" b="20000"/>
          <a:stretch/>
        </p:blipFill>
        <p:spPr bwMode="auto">
          <a:xfrm>
            <a:off x="-76200" y="381000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0450" y="2209800"/>
            <a:ext cx="533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vi-VN" sz="2400" b="1" dirty="0">
                <a:solidFill>
                  <a:srgbClr val="0000FF"/>
                </a:solidFill>
              </a:rPr>
              <a:t>Lực hút của Trái Đất, trọng </a:t>
            </a:r>
            <a:r>
              <a:rPr lang="vi-VN" sz="2400" b="1" dirty="0" smtClean="0">
                <a:solidFill>
                  <a:srgbClr val="0000FF"/>
                </a:solidFill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585865"/>
            <a:ext cx="533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vi-VN" sz="2400" b="1" dirty="0">
                <a:solidFill>
                  <a:srgbClr val="0000FF"/>
                </a:solidFill>
              </a:rPr>
              <a:t>Lực hút của Trái </a:t>
            </a:r>
            <a:r>
              <a:rPr lang="vi-VN" sz="2400" b="1" dirty="0" smtClean="0">
                <a:solidFill>
                  <a:srgbClr val="0000FF"/>
                </a:solidFill>
              </a:rPr>
              <a:t>Đất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4286250"/>
            <a:ext cx="533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vi-VN" sz="2400" b="1" dirty="0">
                <a:solidFill>
                  <a:srgbClr val="0000FF"/>
                </a:solidFill>
              </a:rPr>
              <a:t>Lực hút của Trái Đất, trọng </a:t>
            </a:r>
            <a:r>
              <a:rPr lang="vi-VN" sz="2400" b="1" dirty="0" smtClean="0">
                <a:solidFill>
                  <a:srgbClr val="0000FF"/>
                </a:solidFill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450" y="2895600"/>
            <a:ext cx="533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Khối</a:t>
            </a:r>
            <a:r>
              <a:rPr lang="vi-VN" sz="2400" b="1" dirty="0" smtClean="0">
                <a:solidFill>
                  <a:srgbClr val="0000FF"/>
                </a:solidFill>
              </a:rPr>
              <a:t> lượng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953000"/>
            <a:ext cx="533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Khối</a:t>
            </a:r>
            <a:r>
              <a:rPr lang="vi-VN" sz="2400" b="1" dirty="0" smtClean="0">
                <a:solidFill>
                  <a:srgbClr val="0000FF"/>
                </a:solidFill>
              </a:rPr>
              <a:t> lượng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638800"/>
            <a:ext cx="533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</a:rPr>
              <a:t>Khối</a:t>
            </a:r>
            <a:r>
              <a:rPr lang="vi-VN" sz="2400" b="1" dirty="0" smtClean="0">
                <a:solidFill>
                  <a:srgbClr val="0000FF"/>
                </a:solidFill>
              </a:rPr>
              <a:t> lượng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vi-VN" sz="2400" b="1" dirty="0">
                <a:solidFill>
                  <a:srgbClr val="0000FF"/>
                </a:solidFill>
              </a:rPr>
              <a:t>trọng lượng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3BA3B10-3AB1-476D-B50E-B1BB1989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123950"/>
            <a:ext cx="4606925" cy="175418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hút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25F4C15-D518-4339-9342-B86F2D72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2" y="3125788"/>
            <a:ext cx="4473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EBDBB7CF-9202-4A42-BE50-3C32912E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4" y="284163"/>
            <a:ext cx="4267200" cy="6302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35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26265-49A6-4C48-B2FC-4C5EA5F92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911725"/>
            <a:ext cx="17303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4CF32F-6556-4A73-B2EA-E61A4FF5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11725"/>
            <a:ext cx="20589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3BEA50-6BA1-473B-907D-8549BA87E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892675"/>
            <a:ext cx="24145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24" y="106363"/>
            <a:ext cx="3749385" cy="4627562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84163"/>
            <a:ext cx="79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endParaRPr lang="en-US" sz="36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25" y="1066800"/>
            <a:ext cx="79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40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3BA3B10-3AB1-476D-B50E-B1BB1989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69" y="5943600"/>
            <a:ext cx="8911531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EBDBB7CF-9202-4A42-BE50-3C32912EA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89" y="5496580"/>
            <a:ext cx="463241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98A5A72-8FF6-46D4-A362-D6ECA77CC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75" y="3972580"/>
            <a:ext cx="7572475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F3FFE904-A9D5-44AA-A1AF-57F808D01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522315"/>
            <a:ext cx="9182100" cy="104028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2800" dirty="0">
                <a:solidFill>
                  <a:srgbClr val="0000FF"/>
                </a:solidFill>
              </a:rPr>
              <a:t>- Trọng lượng là độ lớn lực hút của Trái Đất tác dụng lên vật.</a:t>
            </a:r>
          </a:p>
          <a:p>
            <a:pPr>
              <a:buNone/>
            </a:pPr>
            <a:r>
              <a:rPr lang="vi-VN" sz="2800" dirty="0">
                <a:solidFill>
                  <a:srgbClr val="0000FF"/>
                </a:solidFill>
              </a:rPr>
              <a:t>- Khối lượng là số đo lượng chất của vật đó</a:t>
            </a:r>
            <a:r>
              <a:rPr lang="vi-VN" sz="2800" dirty="0" smtClean="0">
                <a:solidFill>
                  <a:srgbClr val="0000FF"/>
                </a:solidFill>
              </a:rPr>
              <a:t>.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069A3B2D-EA48-4009-A8F3-B5B360ED4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10380"/>
            <a:ext cx="88392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069A3B2D-EA48-4009-A8F3-B5B360ED4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15" y="2126563"/>
            <a:ext cx="8305800" cy="19882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2800" dirty="0">
                <a:solidFill>
                  <a:srgbClr val="0000FF"/>
                </a:solidFill>
              </a:rPr>
              <a:t>- Độ lớn lực hút của Trái Đất tác dụng lên một vật được gọi là trọng lượng của vật đó.</a:t>
            </a:r>
          </a:p>
          <a:p>
            <a:pPr>
              <a:buNone/>
            </a:pPr>
            <a:r>
              <a:rPr lang="vi-VN" sz="2800" dirty="0">
                <a:solidFill>
                  <a:srgbClr val="0000FF"/>
                </a:solidFill>
              </a:rPr>
              <a:t>- Trọng lượng kí hiệu là P.</a:t>
            </a:r>
          </a:p>
          <a:p>
            <a:pPr>
              <a:buNone/>
            </a:pPr>
            <a:r>
              <a:rPr lang="vi-VN" sz="2800" dirty="0">
                <a:solidFill>
                  <a:srgbClr val="0000FF"/>
                </a:solidFill>
              </a:rPr>
              <a:t>- Đơn vị đo trọng lượng là đơn vị </a:t>
            </a:r>
            <a:r>
              <a:rPr lang="en-US" sz="2800" dirty="0" err="1" smtClean="0">
                <a:solidFill>
                  <a:srgbClr val="0000FF"/>
                </a:solidFill>
              </a:rPr>
              <a:t>đo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vi-VN" sz="2800" dirty="0" smtClean="0">
                <a:solidFill>
                  <a:srgbClr val="0000FF"/>
                </a:solidFill>
              </a:rPr>
              <a:t>lực.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309FFE9D-1C5D-4F6A-93B6-1DDD9671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09" y="619780"/>
            <a:ext cx="6096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fr-F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fr-F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08E42-DAFC-42D3-B6ED-7CD0524D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4735"/>
            <a:ext cx="82296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0000FF"/>
                </a:solidFill>
              </a:rPr>
              <a:t>Các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vi-VN" sz="2400" dirty="0" smtClean="0">
                <a:solidFill>
                  <a:srgbClr val="0000FF"/>
                </a:solidFill>
              </a:rPr>
              <a:t>vật rơi </a:t>
            </a:r>
            <a:r>
              <a:rPr lang="vi-VN" sz="2400" dirty="0">
                <a:solidFill>
                  <a:srgbClr val="0000FF"/>
                </a:solidFill>
              </a:rPr>
              <a:t>xuống do chịu tác dụng bởi lực hút của Trái Đất</a:t>
            </a:r>
            <a:r>
              <a:rPr lang="vi-VN" sz="2400" dirty="0" smtClean="0">
                <a:solidFill>
                  <a:srgbClr val="0000FF"/>
                </a:solidFill>
              </a:rPr>
              <a:t>.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309FFE9D-1C5D-4F6A-93B6-1DDD9671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14" y="10180"/>
            <a:ext cx="8898285" cy="52322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fr-FR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1E7E2-8A8F-4EC4-BAF8-777AB8320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409700"/>
            <a:ext cx="4824413" cy="25146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C38C91-AE35-4D7A-9998-5040AECD1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09700"/>
            <a:ext cx="3429000" cy="24384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FE6ED-A5FB-4D90-96CF-082D8D0FC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810000" cy="228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01050-805F-437E-ACD4-082507A86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054475" cy="228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0164" y="19735"/>
            <a:ext cx="8569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Video: </a:t>
            </a:r>
            <a:r>
              <a:rPr lang="en-US" sz="1600" dirty="0" err="1" smtClean="0"/>
              <a:t>Niu</a:t>
            </a:r>
            <a:r>
              <a:rPr lang="en-US" sz="1600" dirty="0" smtClean="0"/>
              <a:t> </a:t>
            </a:r>
            <a:r>
              <a:rPr lang="en-US" sz="1600" dirty="0" err="1" smtClean="0"/>
              <a:t>tơn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những</a:t>
            </a:r>
            <a:r>
              <a:rPr lang="en-US" sz="1600" dirty="0" smtClean="0"/>
              <a:t> </a:t>
            </a:r>
            <a:r>
              <a:rPr lang="en-US" sz="1600" dirty="0" err="1" smtClean="0"/>
              <a:t>quả</a:t>
            </a:r>
            <a:r>
              <a:rPr lang="en-US" sz="1600" dirty="0" smtClean="0"/>
              <a:t> </a:t>
            </a:r>
            <a:r>
              <a:rPr lang="en-US" sz="1600" dirty="0" err="1" smtClean="0"/>
              <a:t>táo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89214" y="604510"/>
            <a:ext cx="8569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https://www.youtube.com/watch?v=uPinWDRQ9Sk</a:t>
            </a:r>
          </a:p>
        </p:txBody>
      </p:sp>
    </p:spTree>
    <p:extLst>
      <p:ext uri="{BB962C8B-B14F-4D97-AF65-F5344CB8AC3E}">
        <p14:creationId xmlns:p14="http://schemas.microsoft.com/office/powerpoint/2010/main" val="2474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g00432_">
            <a:extLst>
              <a:ext uri="{FF2B5EF4-FFF2-40B4-BE49-F238E27FC236}">
                <a16:creationId xmlns:a16="http://schemas.microsoft.com/office/drawing/2014/main" id="{B795D68D-DC23-4739-955C-8BD17D030E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>
            <a:extLst>
              <a:ext uri="{FF2B5EF4-FFF2-40B4-BE49-F238E27FC236}">
                <a16:creationId xmlns:a16="http://schemas.microsoft.com/office/drawing/2014/main" id="{C1242CD2-CFBC-4932-8796-1DDFDC527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25"/>
            <a:ext cx="7207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.VnBodoniH" panose="020B7200000000000000" pitchFamily="34" charset="0"/>
              </a:rPr>
              <a:t>?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2C07F742-8902-4ACB-BD01-286B9CB97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03475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Trọng lực tác dụng vào vật nào trong các vật sau đây?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BD9EB249-1E9F-4DC9-AFF0-FCBD3929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676900"/>
            <a:ext cx="3743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Tất cả các vật trên.</a:t>
            </a:r>
          </a:p>
        </p:txBody>
      </p:sp>
      <p:pic>
        <p:nvPicPr>
          <p:cNvPr id="57353" name="Picture 9" descr="j0157763">
            <a:extLst>
              <a:ext uri="{FF2B5EF4-FFF2-40B4-BE49-F238E27FC236}">
                <a16:creationId xmlns:a16="http://schemas.microsoft.com/office/drawing/2014/main" id="{CF1C6ED3-1305-424F-A7F5-CC558B53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068638"/>
            <a:ext cx="20685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j0211949">
            <a:extLst>
              <a:ext uri="{FF2B5EF4-FFF2-40B4-BE49-F238E27FC236}">
                <a16:creationId xmlns:a16="http://schemas.microsoft.com/office/drawing/2014/main" id="{9EABE078-00D9-4C28-94B6-82355E21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3573463"/>
            <a:ext cx="19002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5" descr="Narrow vertical">
            <a:extLst>
              <a:ext uri="{FF2B5EF4-FFF2-40B4-BE49-F238E27FC236}">
                <a16:creationId xmlns:a16="http://schemas.microsoft.com/office/drawing/2014/main" id="{2174D105-5C64-4464-B80C-D51BE857BD75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293937" y="0"/>
            <a:ext cx="6896100" cy="8945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 dirty="0" err="1" smtClean="0">
                <a:latin typeface="+mj-lt"/>
                <a:ea typeface="+mj-lt"/>
                <a:cs typeface="+mj-lt"/>
              </a:rPr>
              <a:t>Bài</a:t>
            </a:r>
            <a:r>
              <a:rPr lang="en-US" sz="3600" kern="10" dirty="0" smtClean="0">
                <a:latin typeface="+mj-lt"/>
                <a:ea typeface="+mj-lt"/>
                <a:cs typeface="+mj-lt"/>
              </a:rPr>
              <a:t> </a:t>
            </a:r>
            <a:r>
              <a:rPr lang="en-US" sz="3600" kern="10" dirty="0" err="1" smtClean="0">
                <a:latin typeface="+mj-lt"/>
                <a:ea typeface="+mj-lt"/>
                <a:cs typeface="+mj-lt"/>
              </a:rPr>
              <a:t>tập</a:t>
            </a:r>
            <a:endParaRPr lang="en-US" sz="3600" kern="10" dirty="0">
              <a:latin typeface="+mj-lt"/>
              <a:ea typeface="+mj-lt"/>
              <a:cs typeface="+mj-lt"/>
            </a:endParaRPr>
          </a:p>
        </p:txBody>
      </p:sp>
      <p:pic>
        <p:nvPicPr>
          <p:cNvPr id="23554" name="Picture 2" descr="C:\Users\DONGXINH\Desktop\themes\ve-may-bay-tu-ha-noi-den-da-lat.jpg">
            <a:extLst>
              <a:ext uri="{FF2B5EF4-FFF2-40B4-BE49-F238E27FC236}">
                <a16:creationId xmlns:a16="http://schemas.microsoft.com/office/drawing/2014/main" id="{4047F20B-5D43-4222-8400-A56598DB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2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E08E42-DAFC-42D3-B6ED-7CD0524D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12" y="60188"/>
            <a:ext cx="8779449" cy="190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–LỰC HẤP </a:t>
            </a:r>
            <a:r>
              <a:rPr lang="en-US" altLang="en-US" sz="4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4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3348" y="687391"/>
            <a:ext cx="79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19813" r="34750" b="8444"/>
          <a:stretch/>
        </p:blipFill>
        <p:spPr bwMode="auto">
          <a:xfrm>
            <a:off x="4564861" y="1996994"/>
            <a:ext cx="4381500" cy="445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20444" r="9125" b="8000"/>
          <a:stretch/>
        </p:blipFill>
        <p:spPr bwMode="auto">
          <a:xfrm>
            <a:off x="0" y="342900"/>
            <a:ext cx="90678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7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14400"/>
            <a:ext cx="3176719" cy="4336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E08E42-DAFC-42D3-B6ED-7CD0524D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51034"/>
            <a:ext cx="5105402" cy="258532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540" y="5224621"/>
            <a:ext cx="517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Xem</a:t>
            </a:r>
            <a:r>
              <a:rPr lang="en-US" b="1" dirty="0" smtClean="0"/>
              <a:t> Video: </a:t>
            </a:r>
            <a:r>
              <a:rPr lang="en-US" b="1" dirty="0" err="1" smtClean="0"/>
              <a:t>Thả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rơi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do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37540" y="596328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https://www.youtube.com/watch?v=JyFLtrYLRfM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Vì sao gọi là tiền thuận buồm xuôi gió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309FFE9D-1C5D-4F6A-93B6-1DDD9671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644" y="160338"/>
            <a:ext cx="60960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fr-FR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fr-FR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E08E42-DAFC-42D3-B6ED-7CD0524D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219200"/>
            <a:ext cx="822960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dirty="0" err="1" smtClean="0">
                <a:solidFill>
                  <a:srgbClr val="FF0000"/>
                </a:solidFill>
              </a:rPr>
              <a:t>Các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vi-VN" sz="4800" dirty="0" smtClean="0">
                <a:solidFill>
                  <a:srgbClr val="FF0000"/>
                </a:solidFill>
              </a:rPr>
              <a:t>vật rơi </a:t>
            </a:r>
            <a:r>
              <a:rPr lang="vi-VN" sz="4800" dirty="0">
                <a:solidFill>
                  <a:srgbClr val="FF0000"/>
                </a:solidFill>
              </a:rPr>
              <a:t>xuống do chịu tác dụng bởi lực hút của Trái Đất</a:t>
            </a:r>
            <a:r>
              <a:rPr lang="vi-VN" sz="4800" dirty="0" smtClean="0">
                <a:solidFill>
                  <a:srgbClr val="FF0000"/>
                </a:solidFill>
              </a:rPr>
              <a:t>.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087" y="222111"/>
            <a:ext cx="79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endParaRPr lang="en-US" sz="3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087" y="1311741"/>
            <a:ext cx="79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sym typeface="Wingdings" pitchFamily="2" charset="2"/>
              </a:rPr>
              <a:t>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93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an thuyền từ nan tre, lênh đênh trên biển | Tin tức mới nhất 24h - Đọc Báo 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3962400" cy="21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át hiện thi thể 3 thuyền viên trong hầm tàu bị chìm ở Cà Mau | VOV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80" y="3505200"/>
            <a:ext cx="5638800" cy="24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ì sao gọi là tiền thuận buồm xuôi gió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33" y="609600"/>
            <a:ext cx="4084967" cy="2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495" y="2790001"/>
            <a:ext cx="410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2357" y="6109892"/>
            <a:ext cx="774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2840" y="2895600"/>
            <a:ext cx="4099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590800" y="886690"/>
            <a:ext cx="0" cy="1447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81800" y="1610590"/>
            <a:ext cx="15240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19800" y="5181600"/>
            <a:ext cx="0" cy="92829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10808" y="6109892"/>
            <a:ext cx="559984" cy="5219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309FFE9D-1C5D-4F6A-93B6-1DDD9671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6" y="-76200"/>
            <a:ext cx="8575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fr-FR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fr-FR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alt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748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3400" y="2971800"/>
            <a:ext cx="13716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543800" y="2209800"/>
            <a:ext cx="0" cy="1066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80364" y="2220191"/>
            <a:ext cx="0" cy="105640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48000" y="2930237"/>
            <a:ext cx="113102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356555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4621" y="359814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360302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7443" y="360302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3565559"/>
            <a:ext cx="457200" cy="5606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A2EC08CF-6FBF-4A31-A253-1FE6D5ECA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368141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9C34BB0-76F9-410F-9286-1A813651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609600"/>
            <a:ext cx="37433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7B31F4E-0081-4AC8-B01B-3636218545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578" name="Picture 3" descr="CORIOLIS">
            <a:extLst>
              <a:ext uri="{FF2B5EF4-FFF2-40B4-BE49-F238E27FC236}">
                <a16:creationId xmlns:a16="http://schemas.microsoft.com/office/drawing/2014/main" id="{CEA732BA-97F6-4133-A8D5-D20CA45E80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205038"/>
            <a:ext cx="2971800" cy="2652712"/>
          </a:xfrm>
          <a:solidFill>
            <a:srgbClr val="FFFF00"/>
          </a:solidFill>
        </p:spPr>
      </p:pic>
      <p:sp>
        <p:nvSpPr>
          <p:cNvPr id="24579" name="Oval 108">
            <a:extLst>
              <a:ext uri="{FF2B5EF4-FFF2-40B4-BE49-F238E27FC236}">
                <a16:creationId xmlns:a16="http://schemas.microsoft.com/office/drawing/2014/main" id="{7A922BED-D96B-42A7-8365-1081B231F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357563"/>
            <a:ext cx="215900" cy="215900"/>
          </a:xfrm>
          <a:prstGeom prst="ellipse">
            <a:avLst/>
          </a:prstGeom>
          <a:solidFill>
            <a:srgbClr val="FFFF00"/>
          </a:solidFill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5249215A-8174-4AA8-A3E4-E1C73A611DAF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2792413"/>
            <a:ext cx="4038600" cy="1285875"/>
            <a:chOff x="0" y="2833255"/>
            <a:chExt cx="4038600" cy="1285875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FA613E8-552D-4C63-BDF6-4EF0A5EF64D1}"/>
                </a:ext>
              </a:extLst>
            </p:cNvPr>
            <p:cNvCxnSpPr/>
            <p:nvPr/>
          </p:nvCxnSpPr>
          <p:spPr bwMode="auto">
            <a:xfrm>
              <a:off x="2590800" y="3490480"/>
              <a:ext cx="144780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91" name="Picture 17" descr="C:\Users\DONGXINH\Desktop\themes\76877.jpg">
              <a:extLst>
                <a:ext uri="{FF2B5EF4-FFF2-40B4-BE49-F238E27FC236}">
                  <a16:creationId xmlns:a16="http://schemas.microsoft.com/office/drawing/2014/main" id="{6EFCAC2E-B5A9-46A9-84FF-7A5EA5BC9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2937" y="2190318"/>
              <a:ext cx="1285875" cy="257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id="{61FD50D9-177A-4F9C-A13E-F30849C50230}"/>
              </a:ext>
            </a:extLst>
          </p:cNvPr>
          <p:cNvGrpSpPr>
            <a:grpSpLocks/>
          </p:cNvGrpSpPr>
          <p:nvPr/>
        </p:nvGrpSpPr>
        <p:grpSpPr bwMode="auto">
          <a:xfrm>
            <a:off x="4079875" y="4114800"/>
            <a:ext cx="1285875" cy="2860675"/>
            <a:chOff x="4038601" y="4114800"/>
            <a:chExt cx="1285875" cy="2860257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2499CC8-8FE6-43A4-8B9C-9BEDB0E61FFF}"/>
                </a:ext>
              </a:extLst>
            </p:cNvPr>
            <p:cNvCxnSpPr/>
            <p:nvPr/>
          </p:nvCxnSpPr>
          <p:spPr bwMode="auto">
            <a:xfrm rot="16200000" flipV="1">
              <a:off x="4040282" y="4749707"/>
              <a:ext cx="1271402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89" name="Picture 20" descr="C:\Users\DONGXINH\Desktop\themes\56.jpg">
              <a:extLst>
                <a:ext uri="{FF2B5EF4-FFF2-40B4-BE49-F238E27FC236}">
                  <a16:creationId xmlns:a16="http://schemas.microsoft.com/office/drawing/2014/main" id="{1DB346BD-9646-418C-99A6-560B75D3B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038601" y="5181600"/>
              <a:ext cx="1285875" cy="17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A8527ACD-E0E2-4D72-BE52-01F7B5D3BBA9}"/>
              </a:ext>
            </a:extLst>
          </p:cNvPr>
          <p:cNvGrpSpPr>
            <a:grpSpLocks/>
          </p:cNvGrpSpPr>
          <p:nvPr/>
        </p:nvGrpSpPr>
        <p:grpSpPr bwMode="auto">
          <a:xfrm>
            <a:off x="3879850" y="-152400"/>
            <a:ext cx="1524000" cy="2971800"/>
            <a:chOff x="3886200" y="-228600"/>
            <a:chExt cx="1523999" cy="297180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92D6904-2B64-4815-9A0C-7C42F1C41F57}"/>
                </a:ext>
              </a:extLst>
            </p:cNvPr>
            <p:cNvCxnSpPr/>
            <p:nvPr/>
          </p:nvCxnSpPr>
          <p:spPr bwMode="auto">
            <a:xfrm rot="5400000">
              <a:off x="4178299" y="2233613"/>
              <a:ext cx="101758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87" name="Picture 83" descr="C:\Users\DONGXINH\Desktop\themes\55767.jpg">
              <a:extLst>
                <a:ext uri="{FF2B5EF4-FFF2-40B4-BE49-F238E27FC236}">
                  <a16:creationId xmlns:a16="http://schemas.microsoft.com/office/drawing/2014/main" id="{99F71AF8-F5D5-4D01-9E72-EEAE64684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-228600"/>
              <a:ext cx="1523999" cy="200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478F0998-3AC3-494A-A2BB-53D13B9FD63B}"/>
              </a:ext>
            </a:extLst>
          </p:cNvPr>
          <p:cNvGrpSpPr>
            <a:grpSpLocks/>
          </p:cNvGrpSpPr>
          <p:nvPr/>
        </p:nvGrpSpPr>
        <p:grpSpPr bwMode="auto">
          <a:xfrm>
            <a:off x="5597525" y="2673350"/>
            <a:ext cx="3455988" cy="1633538"/>
            <a:chOff x="5715000" y="2701630"/>
            <a:chExt cx="3456705" cy="163353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F761739-900D-4C45-978D-A80D1B062810}"/>
                </a:ext>
              </a:extLst>
            </p:cNvPr>
            <p:cNvCxnSpPr/>
            <p:nvPr/>
          </p:nvCxnSpPr>
          <p:spPr bwMode="auto">
            <a:xfrm rot="10800000">
              <a:off x="5715000" y="3490617"/>
              <a:ext cx="1676748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85" name="Picture 18" descr="C:\Users\DONGXINH\Desktop\themes\89768.jpg">
              <a:extLst>
                <a:ext uri="{FF2B5EF4-FFF2-40B4-BE49-F238E27FC236}">
                  <a16:creationId xmlns:a16="http://schemas.microsoft.com/office/drawing/2014/main" id="{90555EA7-E01B-4595-A589-95DBDE532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46164" y="2409625"/>
              <a:ext cx="1633536" cy="221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924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9271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0365 -0.0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07083 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367</TotalTime>
  <Words>511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.VnBodoniH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khuong</dc:creator>
  <cp:lastModifiedBy>Admin</cp:lastModifiedBy>
  <cp:revision>38</cp:revision>
  <dcterms:created xsi:type="dcterms:W3CDTF">2021-10-17T22:59:38Z</dcterms:created>
  <dcterms:modified xsi:type="dcterms:W3CDTF">2025-05-17T15:41:46Z</dcterms:modified>
</cp:coreProperties>
</file>