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7" r:id="rId18"/>
    <p:sldId id="273" r:id="rId19"/>
    <p:sldId id="278" r:id="rId20"/>
    <p:sldId id="279" r:id="rId21"/>
    <p:sldId id="280" r:id="rId22"/>
    <p:sldId id="274" r:id="rId23"/>
    <p:sldId id="275" r:id="rId24"/>
    <p:sldId id="276" r:id="rId25"/>
    <p:sldId id="281" r:id="rId26"/>
    <p:sldId id="283" r:id="rId27"/>
    <p:sldId id="282" r:id="rId28"/>
    <p:sldId id="285" r:id="rId29"/>
    <p:sldId id="286" r:id="rId30"/>
    <p:sldId id="287" r:id="rId31"/>
    <p:sldId id="288" r:id="rId32"/>
    <p:sldId id="289" r:id="rId33"/>
    <p:sldId id="290" r:id="rId34"/>
    <p:sldId id="291" r:id="rId35"/>
    <p:sldId id="292" r:id="rId36"/>
    <p:sldId id="293" r:id="rId37"/>
    <p:sldId id="257" r:id="rId38"/>
    <p:sldId id="295" r:id="rId39"/>
    <p:sldId id="29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7" d="100"/>
          <a:sy n="67" d="100"/>
        </p:scale>
        <p:origin x="5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17/5/2025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63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040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48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83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98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65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43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352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3067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2623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17/5/2025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876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61BEF0D-F0BB-DE4B-95CE-6DB70DBA9567}" type="datetimeFigureOut">
              <a:rPr lang="en-US" smtClean="0"/>
              <a:pPr/>
              <a:t>17/5/2025</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84347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22.jpeg"/><Relationship Id="rId4" Type="http://schemas.openxmlformats.org/officeDocument/2006/relationships/image" Target="../media/image19.png"/><Relationship Id="rId9" Type="http://schemas.openxmlformats.org/officeDocument/2006/relationships/image" Target="../media/image16.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4.png"/><Relationship Id="rId3" Type="http://schemas.openxmlformats.org/officeDocument/2006/relationships/slideLayout" Target="../slideLayouts/slideLayout1.xml"/><Relationship Id="rId7" Type="http://schemas.microsoft.com/office/2007/relationships/hdphoto" Target="../media/hdphoto5.wdp"/><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7.png"/><Relationship Id="rId11" Type="http://schemas.openxmlformats.org/officeDocument/2006/relationships/image" Target="../media/image22.jpeg"/><Relationship Id="rId5" Type="http://schemas.openxmlformats.org/officeDocument/2006/relationships/image" Target="../media/image23.png"/><Relationship Id="rId1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26.jpeg"/><Relationship Id="rId9" Type="http://schemas.microsoft.com/office/2007/relationships/hdphoto" Target="../media/hdphoto6.wdp"/><Relationship Id="rId1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6.png"/><Relationship Id="rId1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31.png"/><Relationship Id="rId12" Type="http://schemas.microsoft.com/office/2007/relationships/hdphoto" Target="../media/hdphoto10.wdp"/><Relationship Id="rId17" Type="http://schemas.openxmlformats.org/officeDocument/2006/relationships/image" Target="../media/image14.png"/><Relationship Id="rId2" Type="http://schemas.openxmlformats.org/officeDocument/2006/relationships/audio" Target="../media/media3.wav"/><Relationship Id="rId16" Type="http://schemas.openxmlformats.org/officeDocument/2006/relationships/image" Target="../media/image23.png"/><Relationship Id="rId1" Type="http://schemas.microsoft.com/office/2007/relationships/media" Target="../media/media3.wav"/><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30.png"/><Relationship Id="rId15" Type="http://schemas.microsoft.com/office/2007/relationships/hdphoto" Target="../media/hdphoto4.wdp"/><Relationship Id="rId10" Type="http://schemas.microsoft.com/office/2007/relationships/hdphoto" Target="../media/hdphoto9.wdp"/><Relationship Id="rId19" Type="http://schemas.openxmlformats.org/officeDocument/2006/relationships/image" Target="../media/image25.png"/><Relationship Id="rId4" Type="http://schemas.openxmlformats.org/officeDocument/2006/relationships/image" Target="../media/image29.jpeg"/><Relationship Id="rId9" Type="http://schemas.openxmlformats.org/officeDocument/2006/relationships/image" Target="../media/image32.png"/><Relationship Id="rId14" Type="http://schemas.openxmlformats.org/officeDocument/2006/relationships/image" Target="../media/image22.jpeg"/></Relationships>
</file>

<file path=ppt/slides/_rels/slide3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23.png"/><Relationship Id="rId4" Type="http://schemas.openxmlformats.org/officeDocument/2006/relationships/image" Target="../media/image34.jpe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38.png"/><Relationship Id="rId12" Type="http://schemas.openxmlformats.org/officeDocument/2006/relationships/image" Target="../media/image23.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2.wdp"/><Relationship Id="rId11" Type="http://schemas.microsoft.com/office/2007/relationships/hdphoto" Target="../media/hdphoto4.wdp"/><Relationship Id="rId5" Type="http://schemas.openxmlformats.org/officeDocument/2006/relationships/image" Target="../media/image37.png"/><Relationship Id="rId15" Type="http://schemas.openxmlformats.org/officeDocument/2006/relationships/image" Target="../media/image25.png"/><Relationship Id="rId10" Type="http://schemas.openxmlformats.org/officeDocument/2006/relationships/image" Target="../media/image22.jpeg"/><Relationship Id="rId4" Type="http://schemas.openxmlformats.org/officeDocument/2006/relationships/image" Target="../media/image36.jpeg"/><Relationship Id="rId9" Type="http://schemas.openxmlformats.org/officeDocument/2006/relationships/image" Target="../media/image39.png"/><Relationship Id="rId1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22.jpeg"/><Relationship Id="rId17" Type="http://schemas.openxmlformats.org/officeDocument/2006/relationships/image" Target="../media/image25.png"/><Relationship Id="rId2" Type="http://schemas.openxmlformats.org/officeDocument/2006/relationships/audio" Target="../media/media3.wav"/><Relationship Id="rId16" Type="http://schemas.openxmlformats.org/officeDocument/2006/relationships/image" Target="../media/image24.png"/><Relationship Id="rId1" Type="http://schemas.microsoft.com/office/2007/relationships/media" Target="../media/media3.wav"/><Relationship Id="rId6" Type="http://schemas.microsoft.com/office/2007/relationships/hdphoto" Target="../media/hdphoto14.wdp"/><Relationship Id="rId11" Type="http://schemas.openxmlformats.org/officeDocument/2006/relationships/image" Target="../media/image39.png"/><Relationship Id="rId5" Type="http://schemas.openxmlformats.org/officeDocument/2006/relationships/image" Target="../media/image40.png"/><Relationship Id="rId15" Type="http://schemas.openxmlformats.org/officeDocument/2006/relationships/image" Target="../media/image14.png"/><Relationship Id="rId10" Type="http://schemas.microsoft.com/office/2007/relationships/hdphoto" Target="../media/hdphoto16.wdp"/><Relationship Id="rId4" Type="http://schemas.openxmlformats.org/officeDocument/2006/relationships/image" Target="../media/image19.png"/><Relationship Id="rId9" Type="http://schemas.openxmlformats.org/officeDocument/2006/relationships/image" Target="../media/image42.png"/><Relationship Id="rId1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image" Target="../media/image22.jpeg"/><Relationship Id="rId2" Type="http://schemas.openxmlformats.org/officeDocument/2006/relationships/audio" Target="../media/media3.wav"/><Relationship Id="rId16" Type="http://schemas.openxmlformats.org/officeDocument/2006/relationships/image" Target="../media/image25.png"/><Relationship Id="rId1" Type="http://schemas.microsoft.com/office/2007/relationships/media" Target="../media/media3.wav"/><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43.png"/><Relationship Id="rId15" Type="http://schemas.openxmlformats.org/officeDocument/2006/relationships/image" Target="../media/image24.png"/><Relationship Id="rId10" Type="http://schemas.openxmlformats.org/officeDocument/2006/relationships/image" Target="../media/image16.png"/><Relationship Id="rId4" Type="http://schemas.openxmlformats.org/officeDocument/2006/relationships/image" Target="../media/image29.jpeg"/><Relationship Id="rId9" Type="http://schemas.microsoft.com/office/2007/relationships/hdphoto" Target="../media/hdphoto18.wdp"/><Relationship Id="rId1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47.png"/><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9.wdp"/><Relationship Id="rId11" Type="http://schemas.openxmlformats.org/officeDocument/2006/relationships/image" Target="../media/image22.jpeg"/><Relationship Id="rId5" Type="http://schemas.openxmlformats.org/officeDocument/2006/relationships/image" Target="../media/image46.png"/><Relationship Id="rId10" Type="http://schemas.openxmlformats.org/officeDocument/2006/relationships/image" Target="../media/image14.png"/><Relationship Id="rId4" Type="http://schemas.openxmlformats.org/officeDocument/2006/relationships/image" Target="../media/image36.jpeg"/><Relationship Id="rId9" Type="http://schemas.openxmlformats.org/officeDocument/2006/relationships/image" Target="../media/image23.png"/><Relationship Id="rId1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hyperlink" Target="http://nutrihome.vn/cac-bai-tap-tang-chieu-cao-cho-tr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owing Cranberry Bean Time Lapse - Seed To Pod in 42 Days">
            <a:hlinkClick r:id="" action="ppaction://media"/>
            <a:extLst>
              <a:ext uri="{FF2B5EF4-FFF2-40B4-BE49-F238E27FC236}">
                <a16:creationId xmlns:a16="http://schemas.microsoft.com/office/drawing/2014/main" id="{72F9BC42-D7A6-4194-8F6A-A6C9D6D2D0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
            <a:ext cx="9144000" cy="4757195"/>
          </a:xfrm>
          <a:prstGeom prst="rect">
            <a:avLst/>
          </a:prstGeom>
        </p:spPr>
      </p:pic>
      <p:sp>
        <p:nvSpPr>
          <p:cNvPr id="7" name="Title 1">
            <a:extLst>
              <a:ext uri="{FF2B5EF4-FFF2-40B4-BE49-F238E27FC236}">
                <a16:creationId xmlns:a16="http://schemas.microsoft.com/office/drawing/2014/main" id="{9F0785B3-B997-43BC-AA68-274C287AEF92}"/>
              </a:ext>
            </a:extLst>
          </p:cNvPr>
          <p:cNvSpPr>
            <a:spLocks noGrp="1"/>
          </p:cNvSpPr>
          <p:nvPr>
            <p:ph type="ctrTitle"/>
          </p:nvPr>
        </p:nvSpPr>
        <p:spPr>
          <a:xfrm>
            <a:off x="1112236" y="4882618"/>
            <a:ext cx="10613571" cy="1975381"/>
          </a:xfrm>
        </p:spPr>
        <p:txBody>
          <a:bodyPr>
            <a:noAutofit/>
          </a:bodyPr>
          <a:lstStyle/>
          <a:p>
            <a:pPr algn="l">
              <a:lnSpc>
                <a:spcPct val="107000"/>
              </a:lnSpc>
              <a:spcBef>
                <a:spcPts val="450"/>
              </a:spcBef>
              <a:spcAft>
                <a:spcPts val="450"/>
              </a:spcAft>
            </a:pPr>
            <a:r>
              <a:rPr lang="en-US" sz="2000" b="1" dirty="0">
                <a:solidFill>
                  <a:srgbClr val="FF0000"/>
                </a:solidFill>
                <a:latin typeface="Times New Roman" panose="02020603050405020304" pitchFamily="18" charset="0"/>
                <a:cs typeface="Times New Roman" panose="02020603050405020304" pitchFamily="18" charset="0"/>
              </a:rPr>
              <a:t>HOẠT ĐỘNG CÁ NHÂN: </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err="1">
                <a:solidFill>
                  <a:srgbClr val="0000FF"/>
                </a:solidFill>
                <a:latin typeface="Times New Roman" panose="02020603050405020304" pitchFamily="18" charset="0"/>
                <a:cs typeface="Times New Roman" panose="02020603050405020304" pitchFamily="18" charset="0"/>
              </a:rPr>
              <a:t>Xem</a:t>
            </a:r>
            <a:r>
              <a:rPr lang="en-US" sz="2000" b="1" dirty="0">
                <a:solidFill>
                  <a:srgbClr val="0000FF"/>
                </a:solidFill>
                <a:latin typeface="Times New Roman" panose="02020603050405020304" pitchFamily="18" charset="0"/>
                <a:cs typeface="Times New Roman" panose="02020603050405020304" pitchFamily="18" charset="0"/>
              </a:rPr>
              <a:t> video </a:t>
            </a:r>
            <a:r>
              <a:rPr lang="en-US" sz="2000" b="1" dirty="0" err="1">
                <a:solidFill>
                  <a:srgbClr val="0000FF"/>
                </a:solidFill>
                <a:latin typeface="Times New Roman" panose="02020603050405020304" pitchFamily="18" charset="0"/>
                <a:cs typeface="Times New Roman" panose="02020603050405020304" pitchFamily="18" charset="0"/>
              </a:rPr>
              <a:t>và</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trả</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lời</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câu</a:t>
            </a:r>
            <a:r>
              <a:rPr lang="en-US" sz="2000" b="1" dirty="0">
                <a:solidFill>
                  <a:srgbClr val="0000FF"/>
                </a:solidFill>
                <a:latin typeface="Times New Roman" panose="02020603050405020304" pitchFamily="18" charset="0"/>
                <a:cs typeface="Times New Roman" panose="02020603050405020304" pitchFamily="18" charset="0"/>
              </a:rPr>
              <a:t> </a:t>
            </a:r>
            <a:r>
              <a:rPr lang="en-US" sz="2000" b="1" dirty="0" err="1">
                <a:solidFill>
                  <a:srgbClr val="0000FF"/>
                </a:solidFill>
                <a:latin typeface="Times New Roman" panose="02020603050405020304" pitchFamily="18" charset="0"/>
                <a:cs typeface="Times New Roman" panose="02020603050405020304" pitchFamily="18" charset="0"/>
              </a:rPr>
              <a:t>hỏi</a:t>
            </a:r>
            <a:r>
              <a:rPr lang="en-US" sz="2000" b="1" dirty="0">
                <a:solidFill>
                  <a:srgbClr val="0000FF"/>
                </a:solidFill>
                <a:latin typeface="Times New Roman" panose="02020603050405020304" pitchFamily="18" charset="0"/>
                <a:cs typeface="Times New Roman" panose="02020603050405020304" pitchFamily="18" charset="0"/>
              </a:rPr>
              <a:t>:</a:t>
            </a:r>
            <a:br>
              <a:rPr lang="en-US" sz="2000" b="1" dirty="0">
                <a:solidFill>
                  <a:srgbClr val="0000FF"/>
                </a:solidFill>
                <a:latin typeface="Times New Roman" panose="02020603050405020304" pitchFamily="18" charset="0"/>
                <a:cs typeface="Times New Roman" panose="02020603050405020304" pitchFamily="18" charset="0"/>
              </a:rPr>
            </a:b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nành</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b="1" dirty="0">
                <a:latin typeface="Calibri" panose="020F0502020204030204" pitchFamily="34" charset="0"/>
                <a:ea typeface="Calibri" panose="020F0502020204030204" pitchFamily="34" charset="0"/>
                <a:cs typeface="Times New Roman" panose="02020603050405020304" pitchFamily="18" charset="0"/>
              </a:rPr>
              <a:t/>
            </a:r>
            <a:br>
              <a:rPr lang="en-US" sz="2000" b="1" dirty="0">
                <a:latin typeface="Calibri" panose="020F0502020204030204" pitchFamily="34" charset="0"/>
                <a:ea typeface="Calibri" panose="020F0502020204030204" pitchFamily="34" charset="0"/>
                <a:cs typeface="Times New Roman" panose="02020603050405020304" pitchFamily="18" charset="0"/>
              </a:rPr>
            </a:b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1080989"/>
      </p:ext>
    </p:extLst>
  </p:cSld>
  <p:clrMapOvr>
    <a:masterClrMapping/>
  </p:clrMapOvr>
  <mc:AlternateContent xmlns:mc="http://schemas.openxmlformats.org/markup-compatibility/2006" xmlns:p14="http://schemas.microsoft.com/office/powerpoint/2010/main">
    <mc:Choice Requires="p14">
      <p:transition spd="slow" p14:dur="2000" advTm="141735"/>
    </mc:Choice>
    <mc:Fallback xmlns="">
      <p:transition spd="slow" advTm="14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FB4567-2B6B-43C7-BCC6-075EBCC50F85}"/>
              </a:ext>
            </a:extLst>
          </p:cNvPr>
          <p:cNvSpPr txBox="1"/>
          <p:nvPr/>
        </p:nvSpPr>
        <p:spPr>
          <a:xfrm>
            <a:off x="1642534" y="1186340"/>
            <a:ext cx="8952089" cy="5276637"/>
          </a:xfrm>
          <a:prstGeom prst="rect">
            <a:avLst/>
          </a:prstGeom>
          <a:noFill/>
        </p:spPr>
        <p:txBody>
          <a:bodyPr wrap="square">
            <a:spAutoFit/>
          </a:bodyPr>
          <a:lstStyle/>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1. Tác dụng của tập tính phơi nắng: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Ánh nắng mặt trời giúp cơ thể tổng hợp vitamin D để hình thành xương, từ đó kích thích sự sinh trưởng và phát triển.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Ánh nắng cung cấp nhiệt cho động vật đặc biệt trong những ngày trời rét, nhờ đó, cơ thể tập trung các chất để xây dựng cơ thể, thúc đẩy sinh trưởng và phát triển.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2. Nên cho trẻ tắm nắng vào sắng sớm hoặc chiều muộn vì: Ánh nắng lúc sáng sớm và chiều muộn giúp cơ thể trẻ tổng hợp vitamin D – chất đóng vai trò quan trọng trong việc hấp thụ calcium để hình thành xương. Như vậy, nếu được tắm nắng thích hợp sẽ có được sự hình thành hệ xương tốt nhất, tạo nên tảng lớn cho sinh trưởng tầm vóc của cơ thể sau này.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4F27366-2858-43BB-A160-CC1F1209ED4C}"/>
              </a:ext>
            </a:extLst>
          </p:cNvPr>
          <p:cNvSpPr txBox="1"/>
          <p:nvPr/>
        </p:nvSpPr>
        <p:spPr>
          <a:xfrm>
            <a:off x="1642533" y="395025"/>
            <a:ext cx="4594578" cy="522259"/>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2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8D8038-3FF6-42A4-AF40-73972FC0CE79}"/>
              </a:ext>
            </a:extLst>
          </p:cNvPr>
          <p:cNvSpPr txBox="1"/>
          <p:nvPr/>
        </p:nvSpPr>
        <p:spPr>
          <a:xfrm>
            <a:off x="1727200" y="1905911"/>
            <a:ext cx="9042400" cy="141231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AB8A69E-7965-43E4-9D0C-BA30CE3018F0}"/>
              </a:ext>
            </a:extLst>
          </p:cNvPr>
          <p:cNvSpPr>
            <a:spLocks noGrp="1"/>
          </p:cNvSpPr>
          <p:nvPr>
            <p:ph type="title"/>
          </p:nvPr>
        </p:nvSpPr>
        <p:spPr>
          <a:xfrm>
            <a:off x="2017182" y="50127"/>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CBC6A35D-64EB-426C-B628-CB83B6C1223E}"/>
              </a:ext>
            </a:extLst>
          </p:cNvPr>
          <p:cNvSpPr txBox="1"/>
          <p:nvPr/>
        </p:nvSpPr>
        <p:spPr>
          <a:xfrm>
            <a:off x="1727200" y="3429001"/>
            <a:ext cx="9144000" cy="2751715"/>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031E335-D246-4F51-9C47-313D28B729D1}"/>
              </a:ext>
            </a:extLst>
          </p:cNvPr>
          <p:cNvSpPr txBox="1"/>
          <p:nvPr/>
        </p:nvSpPr>
        <p:spPr>
          <a:xfrm>
            <a:off x="1783644" y="1046264"/>
            <a:ext cx="8353777"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277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578848-105C-4F49-9C2F-6D42A54CB946}"/>
              </a:ext>
            </a:extLst>
          </p:cNvPr>
          <p:cNvSpPr txBox="1"/>
          <p:nvPr/>
        </p:nvSpPr>
        <p:spPr>
          <a:xfrm>
            <a:off x="1659468" y="759239"/>
            <a:ext cx="8873066" cy="6220870"/>
          </a:xfrm>
          <a:prstGeom prst="rect">
            <a:avLst/>
          </a:prstGeom>
          <a:noFill/>
        </p:spPr>
        <p:txBody>
          <a:bodyPr wrap="square">
            <a:spAutoFit/>
          </a:bodyPr>
          <a:lstStyle/>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Ảnh hưởng của nước tới quá trình sinh trưởng và phát triển ở sinh vật: Nước ảnh hưởng đến quá trình sinh trưởng và phát triển ở sinh vật thông qua việc ảnh hưởng đến quá trình trao đổi chất và chuyển hóa năng lượng. Nếu thiếu nước, quá trình sinh trưởng và phát triển của sinh vật sẽ bị chậm hoặc ngừng lại, thậm chí là chết.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Nước có thể ảnh hưởng đến quá trình sinh trưởng và phát triển của sinh vật vì: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Muốn sinh trưởng và phát triển cần phải có năng lượng và vật chất được tạo ra từ quá trình trao đổi chất và chuyển hóa năng lượng.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Mà nước lại là nguyên liệu, là dung môi của quá trình trao đổi chất và chuyển hóa năng lượng trong cơ thể.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Không có nước, quá trình trao đổi chất và chuyển hóa năng lượng bị rối loạn khiến cơ thể không có năng lượng và vật chất để thực hiện sinh trưởng và phát triển.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AA11A5A6-DE36-4D67-ACF7-D0C595CF526A}"/>
              </a:ext>
            </a:extLst>
          </p:cNvPr>
          <p:cNvSpPr txBox="1"/>
          <p:nvPr/>
        </p:nvSpPr>
        <p:spPr>
          <a:xfrm>
            <a:off x="1783645" y="236981"/>
            <a:ext cx="4594578" cy="522259"/>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a:t>
            </a:r>
            <a:r>
              <a:rPr lang="de-DE"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7929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037F65-4DBB-4CB8-95A0-44BB2A65BC89}"/>
              </a:ext>
            </a:extLst>
          </p:cNvPr>
          <p:cNvSpPr txBox="1"/>
          <p:nvPr/>
        </p:nvSpPr>
        <p:spPr>
          <a:xfrm>
            <a:off x="1619956" y="5265068"/>
            <a:ext cx="8952089" cy="141231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A4BF291-27B8-408F-985C-C993D88F11ED}"/>
              </a:ext>
            </a:extLst>
          </p:cNvPr>
          <p:cNvSpPr txBox="1"/>
          <p:nvPr/>
        </p:nvSpPr>
        <p:spPr>
          <a:xfrm>
            <a:off x="1574800" y="1781130"/>
            <a:ext cx="9042400"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8368C2F-C089-4A5F-AA13-27D49809962C}"/>
              </a:ext>
            </a:extLst>
          </p:cNvPr>
          <p:cNvSpPr>
            <a:spLocks noGrp="1"/>
          </p:cNvSpPr>
          <p:nvPr>
            <p:ph type="title"/>
          </p:nvPr>
        </p:nvSpPr>
        <p:spPr>
          <a:xfrm>
            <a:off x="2017183" y="180623"/>
            <a:ext cx="7886700" cy="1027289"/>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372EDE67-6CCC-4C53-8E04-58A86D26DCCC}"/>
              </a:ext>
            </a:extLst>
          </p:cNvPr>
          <p:cNvSpPr txBox="1"/>
          <p:nvPr/>
        </p:nvSpPr>
        <p:spPr>
          <a:xfrm>
            <a:off x="1574800" y="2564829"/>
            <a:ext cx="9144000" cy="2751715"/>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7B5F441-8736-4CAD-AF3A-D5CC85EAAB46}"/>
              </a:ext>
            </a:extLst>
          </p:cNvPr>
          <p:cNvSpPr txBox="1"/>
          <p:nvPr/>
        </p:nvSpPr>
        <p:spPr>
          <a:xfrm>
            <a:off x="1574800" y="941100"/>
            <a:ext cx="8997244"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509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B0495A-B0EF-4C7E-BBD8-6704124C0315}"/>
              </a:ext>
            </a:extLst>
          </p:cNvPr>
          <p:cNvSpPr txBox="1"/>
          <p:nvPr/>
        </p:nvSpPr>
        <p:spPr>
          <a:xfrm>
            <a:off x="1524000" y="431949"/>
            <a:ext cx="9144000" cy="6415539"/>
          </a:xfrm>
          <a:prstGeom prst="rect">
            <a:avLst/>
          </a:prstGeom>
          <a:noFill/>
        </p:spPr>
        <p:txBody>
          <a:bodyPr wrap="square">
            <a:spAutoFit/>
          </a:bodyPr>
          <a:lstStyle/>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1. - Ảnh hưởng của chất dinh dưỡng tới sinh trưởng và phát triển của sinh vật: Chất dinh dưỡng là yếu tố quan trọng tác động đến quá trình sinh trưởng và phát triển của sinh vật. Thiếu chất dinh dưỡng hoặc thừa chất dinh dưỡng đều ảnh hưởng xấu đến quá trình sinh trưởng và phát triển. - Ví dụ: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 Ở động vật: Nếu thiếu protein, động vật sẽ chậm lớn, gầy yếu, sức đề kháng kém. Ở người, nếu thừa protein gây bệnh béo phì, bệnh tim mạch, táo bón, hôi miệng, bệnh gout,… </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 Ở thực vật: Nếu thiếu N thì quá trình sinh trưởng của cây sẽ bị ức chế, lá có màu vàng, thậm trí còn gây chết. Nếu thừa N, cây sinh trưởng nhanh nhưng phát triển chậm.</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100" dirty="0">
                <a:effectLst/>
                <a:latin typeface="Times New Roman" panose="02020603050405020304" pitchFamily="18" charset="0"/>
                <a:ea typeface="Times New Roman" panose="02020603050405020304" pitchFamily="18" charset="0"/>
                <a:cs typeface="Times New Roman" panose="02020603050405020304" pitchFamily="18" charset="0"/>
              </a:rPr>
              <a:t>2. Chế độ dinh dưỡng lại có thể tác động tới sự sinh trưởng và phát triển vì: Chất dinh dưỡng có vai trò cung cấp nguyên liệu và năng lượng cho các quá trình sống ở cơ thể trong đó của quá trình sinh trưởng và phát triển. Nếu thiếu chất dinh dưỡng, cơ thể không có đủ nguyên liệu và năng lượng để sinh trưởng và phát triển khiến sinh trưởng và phát triển chậm lại. Ngược lại, nếu thừa chất dinh dưỡng cũng khiến sinh trưởng và phát triển bị ảnh hưởng. Bởi vậy, một chế độ dinh dưỡng hợp lí (không thừa, không thiếu) sẽ giúp sinh trưởng và phát triển diễn ra tốt nhất.</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44BEAF4-FD21-4882-A974-9D5028CD8B3C}"/>
              </a:ext>
            </a:extLst>
          </p:cNvPr>
          <p:cNvSpPr txBox="1"/>
          <p:nvPr/>
        </p:nvSpPr>
        <p:spPr>
          <a:xfrm>
            <a:off x="1783645" y="-90311"/>
            <a:ext cx="4594578" cy="522259"/>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053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037F65-4DBB-4CB8-95A0-44BB2A65BC89}"/>
              </a:ext>
            </a:extLst>
          </p:cNvPr>
          <p:cNvSpPr txBox="1"/>
          <p:nvPr/>
        </p:nvSpPr>
        <p:spPr>
          <a:xfrm>
            <a:off x="1625601" y="4412871"/>
            <a:ext cx="8952089" cy="1217898"/>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A4BF291-27B8-408F-985C-C993D88F11ED}"/>
              </a:ext>
            </a:extLst>
          </p:cNvPr>
          <p:cNvSpPr txBox="1"/>
          <p:nvPr/>
        </p:nvSpPr>
        <p:spPr>
          <a:xfrm>
            <a:off x="1535289" y="1710998"/>
            <a:ext cx="9042400" cy="888577"/>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8368C2F-C089-4A5F-AA13-27D49809962C}"/>
              </a:ext>
            </a:extLst>
          </p:cNvPr>
          <p:cNvSpPr>
            <a:spLocks noGrp="1"/>
          </p:cNvSpPr>
          <p:nvPr>
            <p:ph type="title"/>
          </p:nvPr>
        </p:nvSpPr>
        <p:spPr>
          <a:xfrm>
            <a:off x="2017183" y="180623"/>
            <a:ext cx="7886700" cy="1027289"/>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372EDE67-6CCC-4C53-8E04-58A86D26DCCC}"/>
              </a:ext>
            </a:extLst>
          </p:cNvPr>
          <p:cNvSpPr txBox="1"/>
          <p:nvPr/>
        </p:nvSpPr>
        <p:spPr>
          <a:xfrm>
            <a:off x="1535289" y="2455370"/>
            <a:ext cx="9144000" cy="2030428"/>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vitamin D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đẩy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CE0E580-6A6B-47AC-848F-56D0034CCC9E}"/>
              </a:ext>
            </a:extLst>
          </p:cNvPr>
          <p:cNvSpPr txBox="1"/>
          <p:nvPr/>
        </p:nvSpPr>
        <p:spPr>
          <a:xfrm>
            <a:off x="1636889" y="5533563"/>
            <a:ext cx="9042400" cy="1114151"/>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err="1">
                <a:solidFill>
                  <a:srgbClr val="000000"/>
                </a:solidFill>
                <a:effectLst/>
                <a:latin typeface="Times New Roman" panose="02020603050405020304" pitchFamily="18" charset="0"/>
                <a:ea typeface="Calibri" panose="020F0502020204030204" pitchFamily="34" charset="0"/>
              </a:rPr>
              <a:t>Chất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dưỡng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nhân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tố</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quan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trọng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thiếu</a:t>
            </a:r>
            <a:r>
              <a:rPr lang="en-US" sz="2000" dirty="0">
                <a:solidFill>
                  <a:srgbClr val="000000"/>
                </a:solidFill>
                <a:effectLst/>
                <a:latin typeface="Times New Roman" panose="02020603050405020304" pitchFamily="18" charset="0"/>
                <a:ea typeface="Calibri" panose="020F0502020204030204" pitchFamily="34" charset="0"/>
              </a:rPr>
              <a:t> hay </a:t>
            </a:r>
            <a:r>
              <a:rPr lang="en-US" sz="2000" dirty="0" err="1">
                <a:solidFill>
                  <a:srgbClr val="000000"/>
                </a:solidFill>
                <a:effectLst/>
                <a:latin typeface="Times New Roman" panose="02020603050405020304" pitchFamily="18" charset="0"/>
                <a:ea typeface="Calibri" panose="020F0502020204030204" pitchFamily="34" charset="0"/>
              </a:rPr>
              <a:t>thừa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dưỡng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ảnh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hưởng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đến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trưởng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triển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của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vật</a:t>
            </a:r>
            <a:r>
              <a:rPr lang="en-US" sz="2000" dirty="0">
                <a:solidFill>
                  <a:srgbClr val="000000"/>
                </a:solidFill>
                <a:effectLst/>
                <a:latin typeface="Times New Roman" panose="02020603050405020304" pitchFamily="18" charset="0"/>
                <a:ea typeface="Calibri" panose="020F0502020204030204" pitchFamily="34" charset="0"/>
              </a:rPr>
              <a:t>. </a:t>
            </a:r>
            <a:endParaRPr lang="en-US" sz="2000" dirty="0"/>
          </a:p>
        </p:txBody>
      </p:sp>
      <p:sp>
        <p:nvSpPr>
          <p:cNvPr id="10" name="TextBox 9">
            <a:extLst>
              <a:ext uri="{FF2B5EF4-FFF2-40B4-BE49-F238E27FC236}">
                <a16:creationId xmlns:a16="http://schemas.microsoft.com/office/drawing/2014/main" id="{C21B9B0D-B640-4972-810B-6222D93EEE2A}"/>
              </a:ext>
            </a:extLst>
          </p:cNvPr>
          <p:cNvSpPr txBox="1"/>
          <p:nvPr/>
        </p:nvSpPr>
        <p:spPr>
          <a:xfrm>
            <a:off x="1625601" y="776286"/>
            <a:ext cx="8353777" cy="991618"/>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59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5041F-1E1E-4A9A-AAC5-654FEF38416B}"/>
              </a:ext>
            </a:extLst>
          </p:cNvPr>
          <p:cNvSpPr txBox="1"/>
          <p:nvPr/>
        </p:nvSpPr>
        <p:spPr>
          <a:xfrm>
            <a:off x="1625600" y="778545"/>
            <a:ext cx="9042400" cy="405367"/>
          </a:xfrm>
          <a:prstGeom prst="rect">
            <a:avLst/>
          </a:prstGeom>
          <a:noFill/>
        </p:spPr>
        <p:txBody>
          <a:bodyPr wrap="square">
            <a:spAutoFit/>
          </a:bodyPr>
          <a:lstStyle/>
          <a:p>
            <a:pPr>
              <a:lnSpc>
                <a:spcPct val="107000"/>
              </a:lnSpc>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088CAE5D-B6FB-4460-B179-BA3ABC852D02}"/>
              </a:ext>
            </a:extLst>
          </p:cNvPr>
          <p:cNvSpPr>
            <a:spLocks noGrp="1"/>
          </p:cNvSpPr>
          <p:nvPr>
            <p:ph type="title"/>
          </p:nvPr>
        </p:nvSpPr>
        <p:spPr>
          <a:xfrm>
            <a:off x="2013302" y="24372"/>
            <a:ext cx="7886700" cy="1027289"/>
          </a:xfrm>
        </p:spPr>
        <p:txBody>
          <a:bodyPr>
            <a:norm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37</a:t>
            </a:r>
            <a:r>
              <a:rPr lang="en-US" sz="2100" dirty="0">
                <a:latin typeface="Times New Roman" panose="02020603050405020304" pitchFamily="18" charset="0"/>
                <a:cs typeface="Times New Roman" panose="02020603050405020304" pitchFamily="18" charset="0"/>
              </a:rPr>
              <a:t>: </a:t>
            </a:r>
            <a:r>
              <a:rPr lang="en-US" sz="21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100" dirty="0">
                <a:solidFill>
                  <a:srgbClr val="0000FF"/>
                </a:solidFill>
                <a:latin typeface="Times New Roman" panose="02020603050405020304" pitchFamily="18" charset="0"/>
                <a:cs typeface="Times New Roman" panose="02020603050405020304" pitchFamily="18" charset="0"/>
              </a:rPr>
            </a:br>
            <a:r>
              <a:rPr lang="en-US" sz="21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359B19E8-D5C9-47CC-81A4-B0C6ABA3F7FC}"/>
              </a:ext>
            </a:extLst>
          </p:cNvPr>
          <p:cNvSpPr txBox="1"/>
          <p:nvPr/>
        </p:nvSpPr>
        <p:spPr>
          <a:xfrm>
            <a:off x="1975554" y="1183911"/>
            <a:ext cx="7646106" cy="400110"/>
          </a:xfrm>
          <a:prstGeom prst="rect">
            <a:avLst/>
          </a:prstGeom>
          <a:noFill/>
        </p:spPr>
        <p:txBody>
          <a:bodyPr wrap="square">
            <a:spAutoFit/>
          </a:bodyPr>
          <a:lstStyle/>
          <a:p>
            <a:pPr marL="26670">
              <a:spcBef>
                <a:spcPts val="600"/>
              </a:spcBef>
              <a:spcAft>
                <a:spcPts val="600"/>
              </a:spcAft>
            </a:pPr>
            <a:r>
              <a:rPr lang="en-US" sz="2000" b="1" dirty="0">
                <a:solidFill>
                  <a:srgbClr val="000000"/>
                </a:solidFill>
                <a:effectLst/>
                <a:latin typeface="Times New Roman" panose="02020603050405020304" pitchFamily="18" charset="0"/>
                <a:ea typeface="Calibri" panose="020F0502020204030204" pitchFamily="34" charset="0"/>
              </a:rPr>
              <a:t>1. </a:t>
            </a:r>
            <a:r>
              <a:rPr lang="en-US" sz="2000" b="1" dirty="0" err="1">
                <a:solidFill>
                  <a:srgbClr val="000000"/>
                </a:solidFill>
                <a:effectLst/>
                <a:latin typeface="Times New Roman" panose="02020603050405020304" pitchFamily="18" charset="0"/>
                <a:ea typeface="Calibri" panose="020F0502020204030204" pitchFamily="34" charset="0"/>
              </a:rPr>
              <a:t>Ứng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dụng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sinh</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trưởng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và</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phát</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triển</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trong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trồng</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trọt</a:t>
            </a:r>
            <a:endParaRPr lang="en-US" sz="18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6E942833-5A6C-4565-B0A5-DBF39327E7B0}"/>
              </a:ext>
            </a:extLst>
          </p:cNvPr>
          <p:cNvSpPr txBox="1"/>
          <p:nvPr/>
        </p:nvSpPr>
        <p:spPr>
          <a:xfrm>
            <a:off x="1497540" y="1525307"/>
            <a:ext cx="9042400" cy="734688"/>
          </a:xfrm>
          <a:prstGeom prst="rect">
            <a:avLst/>
          </a:prstGeom>
          <a:noFill/>
        </p:spPr>
        <p:txBody>
          <a:bodyPr wrap="square">
            <a:spAutoFit/>
          </a:bodyPr>
          <a:lstStyle/>
          <a:p>
            <a:pPr indent="450215" algn="just">
              <a:lnSpc>
                <a:spcPct val="107000"/>
              </a:lnSpc>
              <a:spcBef>
                <a:spcPts val="600"/>
              </a:spcBef>
              <a:spcAft>
                <a:spcPts val="60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NHÓM 2 HỌC SINH: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16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17659B4-0FC9-498C-9306-61A29E16408E}"/>
              </a:ext>
            </a:extLst>
          </p:cNvPr>
          <p:cNvSpPr txBox="1"/>
          <p:nvPr/>
        </p:nvSpPr>
        <p:spPr>
          <a:xfrm>
            <a:off x="1435452" y="2286635"/>
            <a:ext cx="9042400" cy="734688"/>
          </a:xfrm>
          <a:prstGeom prst="rect">
            <a:avLst/>
          </a:prstGeom>
          <a:noFill/>
        </p:spPr>
        <p:txBody>
          <a:bodyPr wrap="square">
            <a:spAutoFit/>
          </a:bodyPr>
          <a:lstStyle/>
          <a:p>
            <a:pPr indent="450215" algn="just">
              <a:lnSpc>
                <a:spcPct val="107000"/>
              </a:lnSpc>
              <a:spcBef>
                <a:spcPts val="600"/>
              </a:spcBef>
              <a:spcAft>
                <a:spcPts val="600"/>
              </a:spcAft>
            </a:pP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37.3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5AF1823B-CB95-472C-8FD2-ADB38114EBBD}"/>
              </a:ext>
            </a:extLst>
          </p:cNvPr>
          <p:cNvPicPr>
            <a:picLocks noChangeAspect="1"/>
          </p:cNvPicPr>
          <p:nvPr/>
        </p:nvPicPr>
        <p:blipFill>
          <a:blip r:embed="rId2"/>
          <a:stretch>
            <a:fillRect/>
          </a:stretch>
        </p:blipFill>
        <p:spPr>
          <a:xfrm>
            <a:off x="1497540" y="3021323"/>
            <a:ext cx="9170460" cy="3836676"/>
          </a:xfrm>
          <a:prstGeom prst="rect">
            <a:avLst/>
          </a:prstGeom>
        </p:spPr>
      </p:pic>
    </p:spTree>
    <p:extLst>
      <p:ext uri="{BB962C8B-B14F-4D97-AF65-F5344CB8AC3E}">
        <p14:creationId xmlns:p14="http://schemas.microsoft.com/office/powerpoint/2010/main" val="45015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A604E1-264C-4671-9B85-712CFBB2ED23}"/>
              </a:ext>
            </a:extLst>
          </p:cNvPr>
          <p:cNvSpPr txBox="1"/>
          <p:nvPr/>
        </p:nvSpPr>
        <p:spPr>
          <a:xfrm>
            <a:off x="1524001" y="179792"/>
            <a:ext cx="9143999" cy="1258421"/>
          </a:xfrm>
          <a:prstGeom prst="rect">
            <a:avLst/>
          </a:prstGeom>
          <a:noFill/>
        </p:spPr>
        <p:txBody>
          <a:bodyPr wrap="square">
            <a:spAutoFit/>
          </a:bodyPr>
          <a:lstStyle/>
          <a:p>
            <a:pPr indent="450215" algn="just">
              <a:lnSpc>
                <a:spcPct val="107000"/>
              </a:lnSpc>
              <a:spcBef>
                <a:spcPts val="600"/>
              </a:spcBef>
              <a:spcAft>
                <a:spcPts val="600"/>
              </a:spcAft>
            </a:pP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tỉa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bớt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12BB1D9-D7AE-4673-B6A6-26A6753F8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438212"/>
            <a:ext cx="9144000" cy="5419788"/>
          </a:xfrm>
          <a:prstGeom prst="rect">
            <a:avLst/>
          </a:prstGeom>
        </p:spPr>
      </p:pic>
    </p:spTree>
    <p:extLst>
      <p:ext uri="{BB962C8B-B14F-4D97-AF65-F5344CB8AC3E}">
        <p14:creationId xmlns:p14="http://schemas.microsoft.com/office/powerpoint/2010/main" val="38002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71E58A5-7C97-4B18-98A6-27C850866370}"/>
              </a:ext>
            </a:extLst>
          </p:cNvPr>
          <p:cNvSpPr>
            <a:spLocks noChangeArrowheads="1"/>
          </p:cNvSpPr>
          <p:nvPr/>
        </p:nvSpPr>
        <p:spPr bwMode="auto">
          <a:xfrm>
            <a:off x="1408287" y="2348172"/>
            <a:ext cx="9042400" cy="461665"/>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37.1</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02A08B76-F085-4F43-87DB-28FE9D9275E6}"/>
              </a:ext>
            </a:extLst>
          </p:cNvPr>
          <p:cNvGraphicFramePr>
            <a:graphicFrameLocks noGrp="1"/>
          </p:cNvGraphicFramePr>
          <p:nvPr>
            <p:extLst>
              <p:ext uri="{D42A27DB-BD31-4B8C-83A1-F6EECF244321}">
                <p14:modId xmlns:p14="http://schemas.microsoft.com/office/powerpoint/2010/main" val="1950862858"/>
              </p:ext>
            </p:extLst>
          </p:nvPr>
        </p:nvGraphicFramePr>
        <p:xfrm>
          <a:off x="1524001" y="3112912"/>
          <a:ext cx="9042399" cy="3745088"/>
        </p:xfrm>
        <a:graphic>
          <a:graphicData uri="http://schemas.openxmlformats.org/drawingml/2006/table">
            <a:tbl>
              <a:tblPr firstRow="1" firstCol="1" bandRow="1"/>
              <a:tblGrid>
                <a:gridCol w="1946849">
                  <a:extLst>
                    <a:ext uri="{9D8B030D-6E8A-4147-A177-3AD203B41FA5}">
                      <a16:colId xmlns:a16="http://schemas.microsoft.com/office/drawing/2014/main" val="2261941634"/>
                    </a:ext>
                  </a:extLst>
                </a:gridCol>
                <a:gridCol w="1623665">
                  <a:extLst>
                    <a:ext uri="{9D8B030D-6E8A-4147-A177-3AD203B41FA5}">
                      <a16:colId xmlns:a16="http://schemas.microsoft.com/office/drawing/2014/main" val="258651913"/>
                    </a:ext>
                  </a:extLst>
                </a:gridCol>
                <a:gridCol w="1398210">
                  <a:extLst>
                    <a:ext uri="{9D8B030D-6E8A-4147-A177-3AD203B41FA5}">
                      <a16:colId xmlns:a16="http://schemas.microsoft.com/office/drawing/2014/main" val="1555377166"/>
                    </a:ext>
                  </a:extLst>
                </a:gridCol>
                <a:gridCol w="4073675">
                  <a:extLst>
                    <a:ext uri="{9D8B030D-6E8A-4147-A177-3AD203B41FA5}">
                      <a16:colId xmlns:a16="http://schemas.microsoft.com/office/drawing/2014/main" val="1082682393"/>
                    </a:ext>
                  </a:extLst>
                </a:gridCol>
              </a:tblGrid>
              <a:tr h="812739">
                <a:tc>
                  <a:txBody>
                    <a:bodyPr/>
                    <a:lstStyle/>
                    <a:p>
                      <a:pPr algn="just">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Hoocmone kích thích</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Hoocmone</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chế</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ích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964141"/>
                  </a:ext>
                </a:extLst>
              </a:tr>
              <a:tr h="739861">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gỗ</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930591"/>
                  </a:ext>
                </a:extLst>
              </a:tr>
              <a:tr h="872591">
                <a:tc>
                  <a:txBody>
                    <a:bodyPr/>
                    <a:lstStyle/>
                    <a:p>
                      <a:pPr algn="just">
                        <a:lnSpc>
                          <a:spcPct val="107000"/>
                        </a:lnSpc>
                        <a:spcBef>
                          <a:spcPts val="600"/>
                        </a:spcBef>
                        <a:spcAft>
                          <a:spcPts val="600"/>
                        </a:spcAft>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 quất cảnh</a:t>
                      </a:r>
                      <a:endPar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770221"/>
                  </a:ext>
                </a:extLst>
              </a:tr>
              <a:tr h="1319897">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tây</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908514"/>
                  </a:ext>
                </a:extLst>
              </a:tr>
            </a:tbl>
          </a:graphicData>
        </a:graphic>
      </p:graphicFrame>
      <p:sp>
        <p:nvSpPr>
          <p:cNvPr id="10" name="TextBox 9">
            <a:extLst>
              <a:ext uri="{FF2B5EF4-FFF2-40B4-BE49-F238E27FC236}">
                <a16:creationId xmlns:a16="http://schemas.microsoft.com/office/drawing/2014/main" id="{25E5E5FB-1E80-4DD5-9E33-38A85F513315}"/>
              </a:ext>
            </a:extLst>
          </p:cNvPr>
          <p:cNvSpPr txBox="1"/>
          <p:nvPr/>
        </p:nvSpPr>
        <p:spPr>
          <a:xfrm>
            <a:off x="1433689" y="277010"/>
            <a:ext cx="8991599" cy="1913665"/>
          </a:xfrm>
          <a:prstGeom prst="rect">
            <a:avLst/>
          </a:prstGeom>
          <a:noFill/>
        </p:spPr>
        <p:txBody>
          <a:bodyPr wrap="square">
            <a:spAutoFit/>
          </a:bodyPr>
          <a:lstStyle/>
          <a:p>
            <a:pPr indent="450215" algn="just">
              <a:lnSpc>
                <a:spcPct val="107000"/>
              </a:lnSpc>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hormone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X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hormone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510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379FFB-EE7B-425A-8052-339BAFC5D871}"/>
              </a:ext>
            </a:extLst>
          </p:cNvPr>
          <p:cNvSpPr txBox="1"/>
          <p:nvPr/>
        </p:nvSpPr>
        <p:spPr>
          <a:xfrm>
            <a:off x="1693333" y="0"/>
            <a:ext cx="9144000" cy="6666184"/>
          </a:xfrm>
          <a:prstGeom prst="rect">
            <a:avLst/>
          </a:prstGeom>
          <a:noFill/>
        </p:spPr>
        <p:txBody>
          <a:bodyPr wrap="square">
            <a:spAutoFit/>
          </a:bodyPr>
          <a:lstStyle/>
          <a:p>
            <a:pPr indent="450215" algn="just">
              <a:lnSpc>
                <a:spcPct val="107000"/>
              </a:lnSpc>
              <a:spcBef>
                <a:spcPts val="600"/>
              </a:spcBef>
              <a:spcAft>
                <a:spcPts val="600"/>
              </a:spcAft>
            </a:pPr>
            <a:r>
              <a:rPr lang="de-DE"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Các biện pháp điều khiển sự sinh trưởng và phát triển ở thực vật trong Hình 37.3 và tác dụng của từng biện pháp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37.3a</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Chiếu sáng nhân tạo trong nhà kính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Tạo ra cường độ và thời gian chiếu sáng thích hợp cho sự sinh trưởng và phát triển của cây trồng → Khắc phục được hiện tượng thiếu ánh sáng khi trồng cây trong nhà.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37.3b</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Ủ rơm chống rét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Giữ ấm cho cây, giảm hiện tương mất nhiệt nhằm giúp cây tập trung năng lượng để sinh trưởng và phát triển.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37.3c</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Bón phân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Bổ sung thêm các chất dinh dưỡng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b="1" dirty="0">
                <a:effectLst/>
                <a:latin typeface="Times New Roman" panose="02020603050405020304" pitchFamily="18" charset="0"/>
                <a:ea typeface="Times New Roman" panose="02020603050405020304" pitchFamily="18" charset="0"/>
                <a:cs typeface="Times New Roman" panose="02020603050405020304" pitchFamily="18" charset="0"/>
              </a:rPr>
              <a:t>Hình 37.3d</a:t>
            </a: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Tưới nước cho cây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Bổ sung đủ nước cho cây trồng sinh trưởng và phát triển.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Một số biện pháp điều khiển sự sinh trưởng và phát triển ở thực vật khác: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Tạo độ thoáng khí cho đất bằng các biện pháp như cày, xới đất trước khi gieo trồng.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Bấm ngọn su su sẽ cho nhiều cành và nhiều quả.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Phun phân bón lá cho cây cam trước nửa tháng để kích thích quả chín đồng loạt.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494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24FCA3-0D18-48F4-BB14-094094388D33}"/>
              </a:ext>
            </a:extLst>
          </p:cNvPr>
          <p:cNvSpPr txBox="1"/>
          <p:nvPr/>
        </p:nvSpPr>
        <p:spPr>
          <a:xfrm>
            <a:off x="1738490" y="850215"/>
            <a:ext cx="8715021" cy="5785815"/>
          </a:xfrm>
          <a:prstGeom prst="rect">
            <a:avLst/>
          </a:prstGeom>
          <a:noFill/>
        </p:spPr>
        <p:txBody>
          <a:bodyPr wrap="square">
            <a:spAutoFit/>
          </a:bodyPr>
          <a:lstStyle/>
          <a:p>
            <a:pPr algn="just">
              <a:lnSpc>
                <a:spcPct val="107000"/>
              </a:lnSpc>
              <a:spcAft>
                <a:spcPts val="450"/>
              </a:spcAft>
            </a:pP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450"/>
              </a:spcAft>
            </a:pP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dinh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en-US"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nuôi</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450"/>
              </a:spcBef>
              <a:spcAft>
                <a:spcPts val="450"/>
              </a:spcAft>
            </a:pP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Đưa</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vật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nuôi</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phù</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07000"/>
              </a:lnSpc>
              <a:spcBef>
                <a:spcPts val="450"/>
              </a:spcBef>
              <a:spcAft>
                <a:spcPts val="450"/>
              </a:spcAft>
              <a:buFontTx/>
              <a:buChar char="-"/>
            </a:pP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bên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ánh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dinh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phù</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sự</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sinh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phát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pPr marL="257175" indent="-257175" algn="just">
              <a:lnSpc>
                <a:spcPct val="107000"/>
              </a:lnSpc>
              <a:spcBef>
                <a:spcPts val="450"/>
              </a:spcBef>
              <a:spcAft>
                <a:spcPts val="450"/>
              </a:spcAft>
              <a:buFontTx/>
              <a:buChar char="-"/>
            </a:pP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Sử</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kích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tạo</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hợp</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lí</a:t>
            </a:r>
            <a:r>
              <a:rPr lang="en-US" sz="26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6B925801-81C1-4C7B-8833-8E999BD20A6F}"/>
              </a:ext>
            </a:extLst>
          </p:cNvPr>
          <p:cNvSpPr>
            <a:spLocks noGrp="1"/>
          </p:cNvSpPr>
          <p:nvPr>
            <p:ph type="title"/>
          </p:nvPr>
        </p:nvSpPr>
        <p:spPr>
          <a:xfrm>
            <a:off x="1524001" y="0"/>
            <a:ext cx="8715021" cy="715792"/>
          </a:xfrm>
        </p:spPr>
        <p:txBody>
          <a:bodyPr>
            <a:no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Tree>
    <p:extLst>
      <p:ext uri="{BB962C8B-B14F-4D97-AF65-F5344CB8AC3E}">
        <p14:creationId xmlns:p14="http://schemas.microsoft.com/office/powerpoint/2010/main" val="10135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1A823D-8BDD-4F13-B45C-6BE69DFFA856}"/>
              </a:ext>
            </a:extLst>
          </p:cNvPr>
          <p:cNvSpPr txBox="1"/>
          <p:nvPr/>
        </p:nvSpPr>
        <p:spPr>
          <a:xfrm>
            <a:off x="1625599" y="0"/>
            <a:ext cx="9144000" cy="3300134"/>
          </a:xfrm>
          <a:prstGeom prst="rect">
            <a:avLst/>
          </a:prstGeom>
          <a:noFill/>
        </p:spPr>
        <p:txBody>
          <a:bodyPr wrap="square">
            <a:spAutoFit/>
          </a:bodyPr>
          <a:lstStyle/>
          <a:p>
            <a:pPr indent="450215"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Mục đích của việc để mật độ dày khi cây còn non và khi cây đã đạt đến chiều cao mong muốn thì tỉa bớt là: Khi cây còn non, để mật độ dày để thúc đẩy cây mọc vống lên nhanh nhờ ánh sáng yếu dưới tán rừng. Khi cây đã đạt đến chiều cao cần thiết, tùy thuộc đặc điểm từng giống, loài cây và mục đích sử dụng, chặt tỉa bớt, để lại số cây cần thiết nhằm tăng lượng ánh sáng, làm chậm sinh trưởng theo chiều cao, tăng sinh trưởng đường kính, tạo được cây gỗ to, khỏe đáp ứng đòi hỏi của thị trường.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601CF32-A14E-407C-92E0-42F624C0D7B4}"/>
              </a:ext>
            </a:extLst>
          </p:cNvPr>
          <p:cNvGraphicFramePr>
            <a:graphicFrameLocks noGrp="1"/>
          </p:cNvGraphicFramePr>
          <p:nvPr>
            <p:extLst>
              <p:ext uri="{D42A27DB-BD31-4B8C-83A1-F6EECF244321}">
                <p14:modId xmlns:p14="http://schemas.microsoft.com/office/powerpoint/2010/main" val="3027939113"/>
              </p:ext>
            </p:extLst>
          </p:nvPr>
        </p:nvGraphicFramePr>
        <p:xfrm>
          <a:off x="1625600" y="3658334"/>
          <a:ext cx="9042399" cy="3196844"/>
        </p:xfrm>
        <a:graphic>
          <a:graphicData uri="http://schemas.openxmlformats.org/drawingml/2006/table">
            <a:tbl>
              <a:tblPr firstRow="1" firstCol="1" bandRow="1"/>
              <a:tblGrid>
                <a:gridCol w="1946849">
                  <a:extLst>
                    <a:ext uri="{9D8B030D-6E8A-4147-A177-3AD203B41FA5}">
                      <a16:colId xmlns:a16="http://schemas.microsoft.com/office/drawing/2014/main" val="2261941634"/>
                    </a:ext>
                  </a:extLst>
                </a:gridCol>
                <a:gridCol w="1623665">
                  <a:extLst>
                    <a:ext uri="{9D8B030D-6E8A-4147-A177-3AD203B41FA5}">
                      <a16:colId xmlns:a16="http://schemas.microsoft.com/office/drawing/2014/main" val="258651913"/>
                    </a:ext>
                  </a:extLst>
                </a:gridCol>
                <a:gridCol w="1398210">
                  <a:extLst>
                    <a:ext uri="{9D8B030D-6E8A-4147-A177-3AD203B41FA5}">
                      <a16:colId xmlns:a16="http://schemas.microsoft.com/office/drawing/2014/main" val="1555377166"/>
                    </a:ext>
                  </a:extLst>
                </a:gridCol>
                <a:gridCol w="4073675">
                  <a:extLst>
                    <a:ext uri="{9D8B030D-6E8A-4147-A177-3AD203B41FA5}">
                      <a16:colId xmlns:a16="http://schemas.microsoft.com/office/drawing/2014/main" val="1082682393"/>
                    </a:ext>
                  </a:extLst>
                </a:gridCol>
              </a:tblGrid>
              <a:tr h="627304">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Hoocmone</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thích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Hoocmone</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chế</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ích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964141"/>
                  </a:ext>
                </a:extLst>
              </a:tr>
              <a:tr h="948907">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sợi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gỗ</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930591"/>
                  </a:ext>
                </a:extLst>
              </a:tr>
              <a:tr h="627304">
                <a:tc>
                  <a:txBody>
                    <a:bodyPr/>
                    <a:lstStyle/>
                    <a:p>
                      <a:pPr algn="just">
                        <a:lnSpc>
                          <a:spcPct val="107000"/>
                        </a:lnSpc>
                        <a:spcBef>
                          <a:spcPts val="600"/>
                        </a:spcBef>
                        <a:spcAft>
                          <a:spcPts val="600"/>
                        </a:spcAft>
                      </a:pPr>
                      <a:r>
                        <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Cây quất cảnh</a:t>
                      </a:r>
                      <a:endParaRPr lang="en-US" sz="16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770221"/>
                  </a:ext>
                </a:extLst>
              </a:tr>
              <a:tr h="948907">
                <a:tc>
                  <a:txBody>
                    <a:bodyPr/>
                    <a:lstStyle/>
                    <a:p>
                      <a:pPr algn="just">
                        <a:lnSpc>
                          <a:spcPct val="107000"/>
                        </a:lnSpc>
                        <a:spcBef>
                          <a:spcPts val="600"/>
                        </a:spcBef>
                        <a:spcAft>
                          <a:spcPts val="600"/>
                        </a:spcAft>
                      </a:pP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tây</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tỏi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908514"/>
                  </a:ext>
                </a:extLst>
              </a:tr>
            </a:tbl>
          </a:graphicData>
        </a:graphic>
      </p:graphicFrame>
      <p:sp>
        <p:nvSpPr>
          <p:cNvPr id="7" name="Rectangle 1">
            <a:extLst>
              <a:ext uri="{FF2B5EF4-FFF2-40B4-BE49-F238E27FC236}">
                <a16:creationId xmlns:a16="http://schemas.microsoft.com/office/drawing/2014/main" id="{77DE7BEF-3AB6-44B8-8432-30B771314C0E}"/>
              </a:ext>
            </a:extLst>
          </p:cNvPr>
          <p:cNvSpPr>
            <a:spLocks noChangeArrowheads="1"/>
          </p:cNvSpPr>
          <p:nvPr/>
        </p:nvSpPr>
        <p:spPr bwMode="auto">
          <a:xfrm>
            <a:off x="1408287" y="3096203"/>
            <a:ext cx="9042400" cy="461665"/>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TRẢ </a:t>
            </a:r>
            <a:r>
              <a:rPr lang="en-US" alt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 </a:t>
            </a:r>
            <a:r>
              <a:rPr lang="en-US" altLang="en-US" sz="2400" b="1" dirty="0">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4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37.1</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62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1798B5-ABDF-470D-BD25-350C3D3AFCE3}"/>
              </a:ext>
            </a:extLst>
          </p:cNvPr>
          <p:cNvSpPr txBox="1"/>
          <p:nvPr/>
        </p:nvSpPr>
        <p:spPr>
          <a:xfrm>
            <a:off x="1787524" y="2762046"/>
            <a:ext cx="8620832" cy="3200876"/>
          </a:xfrm>
          <a:prstGeom prst="rect">
            <a:avLst/>
          </a:prstGeom>
          <a:noFill/>
        </p:spPr>
        <p:txBody>
          <a:bodyPr wrap="square">
            <a:spAutoFit/>
          </a:bodyPr>
          <a:lstStyle/>
          <a:p>
            <a:pPr marL="26670">
              <a:spcBef>
                <a:spcPts val="600"/>
              </a:spcBef>
              <a:spcAft>
                <a:spcPts val="600"/>
              </a:spcAft>
            </a:pPr>
            <a:r>
              <a:rPr lang="en-US" sz="3200" dirty="0">
                <a:solidFill>
                  <a:srgbClr val="0000FF"/>
                </a:solidFill>
                <a:effectLst/>
                <a:latin typeface="Times New Roman" panose="02020603050405020304" pitchFamily="18" charset="0"/>
                <a:ea typeface="Calibri" panose="020F0502020204030204" pitchFamily="34" charset="0"/>
              </a:rPr>
              <a:t>a. </a:t>
            </a:r>
            <a:r>
              <a:rPr lang="en-US" sz="3200" dirty="0" err="1">
                <a:solidFill>
                  <a:srgbClr val="0000FF"/>
                </a:solidFill>
                <a:effectLst/>
                <a:latin typeface="Times New Roman" panose="02020603050405020304" pitchFamily="18" charset="0"/>
                <a:ea typeface="Calibri" panose="020F0502020204030204" pitchFamily="34" charset="0"/>
              </a:rPr>
              <a:t>Điều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quá</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trình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trưởng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và</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phát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bằng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các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yếu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tố</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bên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ngoài</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chiếu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tạo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bón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phân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tưới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nước</a:t>
            </a:r>
            <a:r>
              <a:rPr lang="en-US" sz="3200" dirty="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a:p>
            <a:pPr marL="26670">
              <a:spcBef>
                <a:spcPts val="600"/>
              </a:spcBef>
              <a:spcAft>
                <a:spcPts val="600"/>
              </a:spcAft>
            </a:pPr>
            <a:r>
              <a:rPr lang="en-US" sz="3200" dirty="0">
                <a:solidFill>
                  <a:srgbClr val="0000FF"/>
                </a:solidFill>
                <a:effectLst/>
                <a:latin typeface="Times New Roman" panose="02020603050405020304" pitchFamily="18" charset="0"/>
                <a:ea typeface="Calibri" panose="020F0502020204030204" pitchFamily="34" charset="0"/>
              </a:rPr>
              <a:t>b. </a:t>
            </a:r>
            <a:r>
              <a:rPr lang="en-US" sz="3200" dirty="0" err="1">
                <a:solidFill>
                  <a:srgbClr val="0000FF"/>
                </a:solidFill>
                <a:effectLst/>
                <a:latin typeface="Times New Roman" panose="02020603050405020304" pitchFamily="18" charset="0"/>
                <a:ea typeface="Calibri" panose="020F0502020204030204" pitchFamily="34" charset="0"/>
              </a:rPr>
              <a:t>Điều</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khiển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sinh</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trưởng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và</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phát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triển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bằng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các</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nhân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tố</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bên</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trong</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hoocmone</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thích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chế</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quá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sinh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trưởng</a:t>
            </a:r>
            <a:r>
              <a:rPr lang="en-US" sz="3200" dirty="0">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35E04D5-80F1-4DE0-88D6-62D41ABF4A86}"/>
              </a:ext>
            </a:extLst>
          </p:cNvPr>
          <p:cNvSpPr txBox="1"/>
          <p:nvPr/>
        </p:nvSpPr>
        <p:spPr>
          <a:xfrm>
            <a:off x="1625600" y="1264734"/>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D39D9F68-5ED5-4DB0-A406-57487C4E9369}"/>
              </a:ext>
            </a:extLst>
          </p:cNvPr>
          <p:cNvSpPr>
            <a:spLocks noGrp="1"/>
          </p:cNvSpPr>
          <p:nvPr>
            <p:ph type="title"/>
          </p:nvPr>
        </p:nvSpPr>
        <p:spPr>
          <a:xfrm>
            <a:off x="1968146" y="342004"/>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8" name="TextBox 7">
            <a:extLst>
              <a:ext uri="{FF2B5EF4-FFF2-40B4-BE49-F238E27FC236}">
                <a16:creationId xmlns:a16="http://schemas.microsoft.com/office/drawing/2014/main" id="{91AA7E7E-E6B5-44C1-9817-1CF0A533D0F8}"/>
              </a:ext>
            </a:extLst>
          </p:cNvPr>
          <p:cNvSpPr txBox="1"/>
          <p:nvPr/>
        </p:nvSpPr>
        <p:spPr>
          <a:xfrm>
            <a:off x="1787525" y="1972297"/>
            <a:ext cx="8507943" cy="523220"/>
          </a:xfrm>
          <a:prstGeom prst="rect">
            <a:avLst/>
          </a:prstGeom>
          <a:noFill/>
        </p:spPr>
        <p:txBody>
          <a:bodyPr wrap="square">
            <a:spAutoFit/>
          </a:bodyPr>
          <a:lstStyle/>
          <a:p>
            <a:pPr marL="26670">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1. </a:t>
            </a:r>
            <a:r>
              <a:rPr lang="en-US" sz="2800" b="1" dirty="0" err="1">
                <a:solidFill>
                  <a:srgbClr val="000000"/>
                </a:solidFill>
                <a:effectLst/>
                <a:latin typeface="Times New Roman" panose="02020603050405020304" pitchFamily="18" charset="0"/>
                <a:ea typeface="Calibri" panose="020F0502020204030204" pitchFamily="34" charset="0"/>
              </a:rPr>
              <a:t>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dụng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trưởng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triển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trồng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trọt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34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16564C3-3E92-4649-86EB-E370F3666135}"/>
              </a:ext>
            </a:extLst>
          </p:cNvPr>
          <p:cNvSpPr>
            <a:spLocks noGrp="1"/>
          </p:cNvSpPr>
          <p:nvPr>
            <p:ph type="title"/>
          </p:nvPr>
        </p:nvSpPr>
        <p:spPr>
          <a:xfrm>
            <a:off x="2013302" y="24372"/>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8D4D81E6-45AA-448B-9060-4DDCBB36B584}"/>
              </a:ext>
            </a:extLst>
          </p:cNvPr>
          <p:cNvSpPr txBox="1"/>
          <p:nvPr/>
        </p:nvSpPr>
        <p:spPr>
          <a:xfrm>
            <a:off x="1524000" y="1405723"/>
            <a:ext cx="9144000" cy="523220"/>
          </a:xfrm>
          <a:prstGeom prst="rect">
            <a:avLst/>
          </a:prstGeom>
          <a:noFill/>
        </p:spPr>
        <p:txBody>
          <a:bodyPr wrap="square">
            <a:spAutoFit/>
          </a:bodyPr>
          <a:lstStyle/>
          <a:p>
            <a:pPr marL="26670" indent="423545">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rPr>
              <a:t>2. </a:t>
            </a:r>
            <a:r>
              <a:rPr lang="en-US" sz="2800" b="1" dirty="0" err="1">
                <a:solidFill>
                  <a:srgbClr val="000000"/>
                </a:solidFill>
                <a:effectLst/>
                <a:latin typeface="Times New Roman" panose="02020603050405020304" pitchFamily="18" charset="0"/>
                <a:ea typeface="Calibri" panose="020F0502020204030204" pitchFamily="34" charset="0"/>
              </a:rPr>
              <a:t>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dụng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trưởng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triển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trong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nuôi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F163FCC4-698B-4451-9D5F-65AAE441CB6E}"/>
              </a:ext>
            </a:extLst>
          </p:cNvPr>
          <p:cNvSpPr txBox="1"/>
          <p:nvPr/>
        </p:nvSpPr>
        <p:spPr>
          <a:xfrm>
            <a:off x="1625600" y="778544"/>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47006EA-5EB3-4D65-A95C-B69A477AD4B0}"/>
              </a:ext>
            </a:extLst>
          </p:cNvPr>
          <p:cNvSpPr txBox="1"/>
          <p:nvPr/>
        </p:nvSpPr>
        <p:spPr>
          <a:xfrm>
            <a:off x="1789289" y="2344484"/>
            <a:ext cx="8715022" cy="3336234"/>
          </a:xfrm>
          <a:prstGeom prst="rect">
            <a:avLst/>
          </a:prstGeom>
          <a:noFill/>
        </p:spPr>
        <p:txBody>
          <a:bodyPr wrap="square">
            <a:spAutoFit/>
          </a:bodyPr>
          <a:lstStyle/>
          <a:p>
            <a:pPr marL="26670" indent="423545">
              <a:spcBef>
                <a:spcPts val="600"/>
              </a:spcBef>
              <a:spcAft>
                <a:spcPts val="600"/>
              </a:spcAft>
            </a:pPr>
            <a:r>
              <a:rPr lang="en-US" sz="2800" dirty="0">
                <a:solidFill>
                  <a:srgbClr val="FF0000"/>
                </a:solidFill>
                <a:effectLst/>
                <a:latin typeface="Times New Roman" panose="02020603050405020304" pitchFamily="18" charset="0"/>
                <a:ea typeface="Calibri" panose="020F0502020204030204" pitchFamily="34" charset="0"/>
              </a:rPr>
              <a:t>HOẠT ĐỘNG CÁ NHÂN: 5 </a:t>
            </a:r>
            <a:r>
              <a:rPr lang="en-US" sz="2800" dirty="0" err="1">
                <a:solidFill>
                  <a:srgbClr val="FF0000"/>
                </a:solidFill>
                <a:effectLst/>
                <a:latin typeface="Times New Roman" panose="02020603050405020304" pitchFamily="18" charset="0"/>
                <a:ea typeface="Calibri" panose="020F0502020204030204" pitchFamily="34" charset="0"/>
              </a:rPr>
              <a:t>phút</a:t>
            </a:r>
            <a:endParaRPr lang="en-US" sz="2800" dirty="0">
              <a:solidFill>
                <a:srgbClr val="FF0000"/>
              </a:solidFill>
              <a:latin typeface="Times New Roman" panose="02020603050405020304" pitchFamily="18" charset="0"/>
              <a:ea typeface="Calibri" panose="020F0502020204030204" pitchFamily="34" charset="0"/>
            </a:endParaRPr>
          </a:p>
          <a:p>
            <a:pPr marL="26670" indent="423545">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?2. Khi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6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E61B3F-B937-4492-B69D-6C6BC9061AE9}"/>
              </a:ext>
            </a:extLst>
          </p:cNvPr>
          <p:cNvSpPr txBox="1"/>
          <p:nvPr/>
        </p:nvSpPr>
        <p:spPr>
          <a:xfrm>
            <a:off x="1524000" y="1"/>
            <a:ext cx="9144000" cy="4486293"/>
          </a:xfrm>
          <a:prstGeom prst="rect">
            <a:avLst/>
          </a:prstGeom>
          <a:noFill/>
        </p:spPr>
        <p:txBody>
          <a:bodyPr wrap="square">
            <a:spAutoFit/>
          </a:bodyPr>
          <a:lstStyle/>
          <a:p>
            <a:pPr indent="457200">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chuồng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rét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trộn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lẫn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Khi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chuồng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nam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600"/>
              </a:spcBef>
              <a:spcAft>
                <a:spcPts val="600"/>
              </a:spcAft>
            </a:pP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sung vitamin A, C, D, E,…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lợn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trâu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FF00623-3B9C-4663-8FCA-9077A738ECBD}"/>
              </a:ext>
            </a:extLst>
          </p:cNvPr>
          <p:cNvSpPr txBox="1"/>
          <p:nvPr/>
        </p:nvSpPr>
        <p:spPr>
          <a:xfrm>
            <a:off x="1524001" y="4401776"/>
            <a:ext cx="9008533" cy="2443939"/>
          </a:xfrm>
          <a:prstGeom prst="rect">
            <a:avLst/>
          </a:prstGeom>
          <a:noFill/>
        </p:spPr>
        <p:txBody>
          <a:bodyPr wrap="square">
            <a:spAutoFit/>
          </a:bodyPr>
          <a:lstStyle/>
          <a:p>
            <a:pPr indent="457200" algn="just">
              <a:lnSpc>
                <a:spcPct val="107000"/>
              </a:lnSpc>
              <a:spcBef>
                <a:spcPts val="600"/>
              </a:spcBef>
              <a:spcAft>
                <a:spcPts val="600"/>
              </a:spcAft>
            </a:pPr>
            <a:r>
              <a:rPr lang="de-DE"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tuân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lũy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9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D12DA2F-84B1-4D1F-96E3-D8A85C9AA076}"/>
              </a:ext>
            </a:extLst>
          </p:cNvPr>
          <p:cNvSpPr>
            <a:spLocks noGrp="1"/>
          </p:cNvSpPr>
          <p:nvPr>
            <p:ph type="title"/>
          </p:nvPr>
        </p:nvSpPr>
        <p:spPr>
          <a:xfrm>
            <a:off x="2013302" y="24372"/>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5" name="TextBox 4">
            <a:extLst>
              <a:ext uri="{FF2B5EF4-FFF2-40B4-BE49-F238E27FC236}">
                <a16:creationId xmlns:a16="http://schemas.microsoft.com/office/drawing/2014/main" id="{91EB4EB9-DC56-42BB-A5A2-2ECE546B2154}"/>
              </a:ext>
            </a:extLst>
          </p:cNvPr>
          <p:cNvSpPr txBox="1"/>
          <p:nvPr/>
        </p:nvSpPr>
        <p:spPr>
          <a:xfrm>
            <a:off x="1524000" y="1769914"/>
            <a:ext cx="8760178" cy="461665"/>
          </a:xfrm>
          <a:prstGeom prst="rect">
            <a:avLst/>
          </a:prstGeom>
          <a:noFill/>
        </p:spPr>
        <p:txBody>
          <a:bodyPr wrap="square">
            <a:spAutoFit/>
          </a:bodyPr>
          <a:lstStyle/>
          <a:p>
            <a:pPr marL="26670" indent="423545">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rPr>
              <a:t>2. </a:t>
            </a:r>
            <a:r>
              <a:rPr lang="en-US" sz="2400" b="1" dirty="0" err="1">
                <a:solidFill>
                  <a:srgbClr val="000000"/>
                </a:solidFill>
                <a:effectLst/>
                <a:latin typeface="Times New Roman" panose="02020603050405020304" pitchFamily="18" charset="0"/>
                <a:ea typeface="Calibri" panose="020F0502020204030204" pitchFamily="34" charset="0"/>
              </a:rPr>
              <a:t>Ứng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dụng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sinh</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trưởng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và</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phát</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triển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trong</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chăn</a:t>
            </a:r>
            <a:r>
              <a:rPr lang="en-US" sz="2400" b="1" dirty="0">
                <a:solidFill>
                  <a:srgbClr val="000000"/>
                </a:solidFill>
                <a:effectLst/>
                <a:latin typeface="Times New Roman" panose="02020603050405020304" pitchFamily="18" charset="0"/>
                <a:ea typeface="Calibri" panose="020F0502020204030204" pitchFamily="34" charset="0"/>
              </a:rPr>
              <a:t> </a:t>
            </a:r>
            <a:r>
              <a:rPr lang="en-US" sz="2400" b="1" dirty="0" err="1">
                <a:solidFill>
                  <a:srgbClr val="000000"/>
                </a:solidFill>
                <a:effectLst/>
                <a:latin typeface="Times New Roman" panose="02020603050405020304" pitchFamily="18" charset="0"/>
                <a:ea typeface="Calibri" panose="020F0502020204030204" pitchFamily="34" charset="0"/>
              </a:rPr>
              <a:t>nuôi</a:t>
            </a:r>
            <a:r>
              <a:rPr lang="en-US" sz="2400" b="1" dirty="0">
                <a:solidFill>
                  <a:srgbClr val="000000"/>
                </a:solidFill>
                <a:effectLst/>
                <a:latin typeface="Times New Roman" panose="02020603050405020304" pitchFamily="18" charset="0"/>
                <a:ea typeface="Calibri" panose="020F0502020204030204" pitchFamily="34" charset="0"/>
              </a:rPr>
              <a:t>:</a:t>
            </a:r>
            <a:endParaRPr lang="en-US" sz="2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0A441E4-4D95-42C0-B716-6CAD79B97DD1}"/>
              </a:ext>
            </a:extLst>
          </p:cNvPr>
          <p:cNvSpPr txBox="1"/>
          <p:nvPr/>
        </p:nvSpPr>
        <p:spPr>
          <a:xfrm>
            <a:off x="1625600" y="1051660"/>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57EB14F-C7ED-4316-9EBB-474C80009879}"/>
              </a:ext>
            </a:extLst>
          </p:cNvPr>
          <p:cNvSpPr txBox="1"/>
          <p:nvPr/>
        </p:nvSpPr>
        <p:spPr>
          <a:xfrm>
            <a:off x="2013303" y="2609543"/>
            <a:ext cx="7106359" cy="1569660"/>
          </a:xfrm>
          <a:prstGeom prst="rect">
            <a:avLst/>
          </a:prstGeom>
          <a:noFill/>
        </p:spPr>
        <p:txBody>
          <a:bodyPr wrap="square">
            <a:spAutoFit/>
          </a:bodyPr>
          <a:lstStyle/>
          <a:p>
            <a:pPr marL="26670">
              <a:spcBef>
                <a:spcPts val="600"/>
              </a:spcBef>
              <a:spcAft>
                <a:spcPts val="600"/>
              </a:spcAft>
            </a:pPr>
            <a:r>
              <a:rPr lang="en-US" sz="3200" dirty="0" err="1">
                <a:solidFill>
                  <a:srgbClr val="000000"/>
                </a:solidFill>
                <a:effectLst/>
                <a:latin typeface="Times New Roman" panose="02020603050405020304" pitchFamily="18" charset="0"/>
                <a:ea typeface="Calibri" panose="020F0502020204030204" pitchFamily="34" charset="0"/>
              </a:rPr>
              <a:t>Để</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nuôi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trưởng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phát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triển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tốt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vật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nuôi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uống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đầy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đủ</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nóng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chống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rét</a:t>
            </a:r>
            <a:r>
              <a:rPr lang="en-US" sz="32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60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274972-0FCD-48A8-BC31-E06607F541D2}"/>
              </a:ext>
            </a:extLst>
          </p:cNvPr>
          <p:cNvSpPr>
            <a:spLocks noGrp="1"/>
          </p:cNvSpPr>
          <p:nvPr>
            <p:ph type="title"/>
          </p:nvPr>
        </p:nvSpPr>
        <p:spPr>
          <a:xfrm>
            <a:off x="2013302" y="24372"/>
            <a:ext cx="7886700" cy="1027289"/>
          </a:xfrm>
        </p:spPr>
        <p:txBody>
          <a:bodyPr>
            <a:normAutofit/>
          </a:bodyPr>
          <a:lstStyle/>
          <a:p>
            <a:pPr algn="ctr"/>
            <a:r>
              <a:rPr lang="en-US" sz="2400" dirty="0">
                <a:solidFill>
                  <a:srgbClr val="FF0000"/>
                </a:solidFill>
                <a:latin typeface="Times New Roman" panose="02020603050405020304" pitchFamily="18" charset="0"/>
                <a:cs typeface="Times New Roman" panose="02020603050405020304" pitchFamily="18" charset="0"/>
              </a:rPr>
              <a:t>BÀI 37</a:t>
            </a:r>
            <a:r>
              <a:rPr lang="en-US" sz="2400" dirty="0">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400" dirty="0">
                <a:solidFill>
                  <a:srgbClr val="0000FF"/>
                </a:solidFill>
                <a:latin typeface="Times New Roman" panose="02020603050405020304" pitchFamily="18" charset="0"/>
                <a:cs typeface="Times New Roman" panose="02020603050405020304" pitchFamily="18" charset="0"/>
              </a:rPr>
            </a:br>
            <a:r>
              <a:rPr lang="en-US" sz="24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1CA7F335-B2AD-4B73-A350-680CA5388E2C}"/>
              </a:ext>
            </a:extLst>
          </p:cNvPr>
          <p:cNvSpPr txBox="1"/>
          <p:nvPr/>
        </p:nvSpPr>
        <p:spPr>
          <a:xfrm>
            <a:off x="1549400" y="714026"/>
            <a:ext cx="9093200"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E920E14-4088-43A8-BA07-15F5ADF56438}"/>
              </a:ext>
            </a:extLst>
          </p:cNvPr>
          <p:cNvSpPr txBox="1"/>
          <p:nvPr/>
        </p:nvSpPr>
        <p:spPr>
          <a:xfrm>
            <a:off x="1704622" y="1435482"/>
            <a:ext cx="8839200" cy="5298758"/>
          </a:xfrm>
          <a:prstGeom prst="rect">
            <a:avLst/>
          </a:prstGeom>
          <a:noFill/>
        </p:spPr>
        <p:txBody>
          <a:bodyPr wrap="square">
            <a:spAutoFit/>
          </a:bodyPr>
          <a:lstStyle/>
          <a:p>
            <a:pPr indent="450215" algn="just">
              <a:lnSpc>
                <a:spcPct val="107000"/>
              </a:lnSpc>
              <a:spcBef>
                <a:spcPts val="600"/>
              </a:spcBef>
              <a:spcAft>
                <a:spcPts val="600"/>
              </a:spcAft>
            </a:pP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 ĐỘNG NHÓM: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7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Quan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37.5,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 Theo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chặn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bướm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Thi</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đua</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thưởng</a:t>
            </a:r>
            <a:endParaRPr lang="en-US" sz="1400" b="1"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35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8811F8-6808-42F8-A34B-3E0AE78FE8A1}"/>
              </a:ext>
            </a:extLst>
          </p:cNvPr>
          <p:cNvPicPr>
            <a:picLocks noChangeAspect="1"/>
          </p:cNvPicPr>
          <p:nvPr/>
        </p:nvPicPr>
        <p:blipFill>
          <a:blip r:embed="rId2"/>
          <a:stretch>
            <a:fillRect/>
          </a:stretch>
        </p:blipFill>
        <p:spPr>
          <a:xfrm>
            <a:off x="1524000" y="1"/>
            <a:ext cx="9144000" cy="6833628"/>
          </a:xfrm>
          <a:prstGeom prst="rect">
            <a:avLst/>
          </a:prstGeom>
        </p:spPr>
      </p:pic>
    </p:spTree>
    <p:extLst>
      <p:ext uri="{BB962C8B-B14F-4D97-AF65-F5344CB8AC3E}">
        <p14:creationId xmlns:p14="http://schemas.microsoft.com/office/powerpoint/2010/main" val="3513697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D0AF48-7FE1-4E5A-8F86-B3F77187675E}"/>
              </a:ext>
            </a:extLst>
          </p:cNvPr>
          <p:cNvSpPr>
            <a:spLocks noGrp="1"/>
          </p:cNvSpPr>
          <p:nvPr>
            <p:ph type="title"/>
          </p:nvPr>
        </p:nvSpPr>
        <p:spPr>
          <a:xfrm>
            <a:off x="2013302" y="24372"/>
            <a:ext cx="7886700" cy="1027289"/>
          </a:xfrm>
        </p:spPr>
        <p:txBody>
          <a:bodyPr>
            <a:norm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37</a:t>
            </a:r>
            <a:r>
              <a:rPr lang="en-US" sz="2100" dirty="0">
                <a:latin typeface="Times New Roman" panose="02020603050405020304" pitchFamily="18" charset="0"/>
                <a:cs typeface="Times New Roman" panose="02020603050405020304" pitchFamily="18" charset="0"/>
              </a:rPr>
              <a:t>: </a:t>
            </a:r>
            <a:r>
              <a:rPr lang="en-US" sz="21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100" dirty="0">
                <a:solidFill>
                  <a:srgbClr val="0000FF"/>
                </a:solidFill>
                <a:latin typeface="Times New Roman" panose="02020603050405020304" pitchFamily="18" charset="0"/>
                <a:cs typeface="Times New Roman" panose="02020603050405020304" pitchFamily="18" charset="0"/>
              </a:rPr>
            </a:br>
            <a:r>
              <a:rPr lang="en-US" sz="21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5" name="TextBox 4">
            <a:extLst>
              <a:ext uri="{FF2B5EF4-FFF2-40B4-BE49-F238E27FC236}">
                <a16:creationId xmlns:a16="http://schemas.microsoft.com/office/drawing/2014/main" id="{5A32182D-E5D1-4994-8D23-4909BE5FC3ED}"/>
              </a:ext>
            </a:extLst>
          </p:cNvPr>
          <p:cNvSpPr txBox="1"/>
          <p:nvPr/>
        </p:nvSpPr>
        <p:spPr>
          <a:xfrm>
            <a:off x="1625600" y="1051660"/>
            <a:ext cx="9042400" cy="530594"/>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II.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tiễn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691A3F7-8194-49A5-AD09-46DDBC518AF8}"/>
              </a:ext>
            </a:extLst>
          </p:cNvPr>
          <p:cNvSpPr txBox="1"/>
          <p:nvPr/>
        </p:nvSpPr>
        <p:spPr>
          <a:xfrm>
            <a:off x="1625601" y="1740467"/>
            <a:ext cx="7303911" cy="856068"/>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DB0DD5A-3722-4CC2-B7AD-607074EBFE16}"/>
              </a:ext>
            </a:extLst>
          </p:cNvPr>
          <p:cNvSpPr txBox="1"/>
          <p:nvPr/>
        </p:nvSpPr>
        <p:spPr>
          <a:xfrm>
            <a:off x="1625601" y="2754749"/>
            <a:ext cx="7484533"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cắt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23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725400" y="539115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857251"/>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000249"/>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92743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01725" y="1114963"/>
            <a:ext cx="3212738" cy="1323439"/>
          </a:xfrm>
          <a:prstGeom prst="rect">
            <a:avLst/>
          </a:prstGeom>
          <a:noFill/>
        </p:spPr>
        <p:txBody>
          <a:bodyPr wrap="squar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800" y="5357588"/>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010402" y="4402215"/>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4034094" y="3758908"/>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5401" y="-106680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66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203760" y="1364104"/>
            <a:ext cx="4330640" cy="830997"/>
          </a:xfrm>
          <a:prstGeom prst="rect">
            <a:avLst/>
          </a:prstGeom>
          <a:noFill/>
        </p:spPr>
        <p:txBody>
          <a:bodyPr wrap="square" rtlCol="0">
            <a:spAutoFit/>
          </a:bodyPr>
          <a:lstStyle/>
          <a:p>
            <a:r>
              <a:rPr lang="en-US" sz="2400" dirty="0" err="1">
                <a:solidFill>
                  <a:srgbClr val="0033CC"/>
                </a:solidFill>
                <a:latin typeface="Times New Roman" panose="02020603050405020304" pitchFamily="18" charset="0"/>
                <a:cs typeface="Times New Roman" panose="02020603050405020304" pitchFamily="18" charset="0"/>
              </a:rPr>
              <a:t>Tập</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tính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nắng</a:t>
            </a:r>
            <a:r>
              <a:rPr lang="en-US" sz="2400" dirty="0">
                <a:solidFill>
                  <a:srgbClr val="0033CC"/>
                </a:solidFill>
                <a:latin typeface="Times New Roman" panose="02020603050405020304" pitchFamily="18" charset="0"/>
                <a:cs typeface="Times New Roman" panose="02020603050405020304" pitchFamily="18" charset="0"/>
              </a:rPr>
              <a:t> ở </a:t>
            </a:r>
            <a:r>
              <a:rPr lang="en-US" sz="2400" dirty="0" err="1">
                <a:solidFill>
                  <a:srgbClr val="0033CC"/>
                </a:solidFill>
                <a:latin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giúp</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cơ</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thể</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động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vật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tổng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hợp</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676400"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vitamin A</a:t>
            </a:r>
          </a:p>
        </p:txBody>
      </p:sp>
      <p:sp>
        <p:nvSpPr>
          <p:cNvPr id="15" name="Rounded Rectangle 14"/>
          <p:cNvSpPr/>
          <p:nvPr/>
        </p:nvSpPr>
        <p:spPr>
          <a:xfrm>
            <a:off x="3864789"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 vitamin B</a:t>
            </a:r>
          </a:p>
        </p:txBody>
      </p:sp>
      <p:sp>
        <p:nvSpPr>
          <p:cNvPr id="16" name="Rounded Rectangle 15"/>
          <p:cNvSpPr/>
          <p:nvPr/>
        </p:nvSpPr>
        <p:spPr>
          <a:xfrm>
            <a:off x="6231525"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latin typeface="Times New Roman" panose="02020603050405020304" pitchFamily="18" charset="0"/>
                <a:cs typeface="Times New Roman" panose="02020603050405020304" pitchFamily="18" charset="0"/>
              </a:rPr>
              <a:t>C.vitamin</a:t>
            </a:r>
            <a:r>
              <a:rPr lang="en-US" sz="2400" dirty="0">
                <a:solidFill>
                  <a:srgbClr val="0033CC"/>
                </a:solidFill>
                <a:latin typeface="Times New Roman" panose="02020603050405020304" pitchFamily="18" charset="0"/>
                <a:cs typeface="Times New Roman" panose="02020603050405020304" pitchFamily="18" charset="0"/>
              </a:rPr>
              <a:t> C</a:t>
            </a:r>
          </a:p>
        </p:txBody>
      </p:sp>
      <p:sp>
        <p:nvSpPr>
          <p:cNvPr id="17" name="Rounded Rectangle 16"/>
          <p:cNvSpPr/>
          <p:nvPr/>
        </p:nvSpPr>
        <p:spPr>
          <a:xfrm>
            <a:off x="8534400"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0033CC"/>
                </a:solidFill>
                <a:latin typeface="Times New Roman" panose="02020603050405020304" pitchFamily="18" charset="0"/>
                <a:cs typeface="Times New Roman" panose="02020603050405020304" pitchFamily="18" charset="0"/>
              </a:rPr>
              <a:t>D.</a:t>
            </a:r>
            <a:r>
              <a:rPr lang="en-US" sz="2400" dirty="0" err="1">
                <a:solidFill>
                  <a:srgbClr val="0033CC"/>
                </a:solidFill>
                <a:latin typeface="Times New Roman" panose="02020603050405020304" pitchFamily="18" charset="0"/>
                <a:cs typeface="Times New Roman" panose="02020603050405020304" pitchFamily="18" charset="0"/>
              </a:rPr>
              <a:t>vitamin</a:t>
            </a:r>
            <a:r>
              <a:rPr lang="en-US" sz="2400" dirty="0">
                <a:solidFill>
                  <a:srgbClr val="0033CC"/>
                </a:solidFill>
                <a:latin typeface="Times New Roman" panose="02020603050405020304" pitchFamily="18" charset="0"/>
                <a:cs typeface="Times New Roman" panose="02020603050405020304" pitchFamily="18" charset="0"/>
              </a:rPr>
              <a:t> D</a:t>
            </a: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6495" y="46482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2954000" y="375103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2112044" y="99060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64" name="Group 63">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70" name="Group 69">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76"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77" name="Explosion 2 76"/>
          <p:cNvSpPr/>
          <p:nvPr/>
        </p:nvSpPr>
        <p:spPr>
          <a:xfrm>
            <a:off x="2024866" y="4445434"/>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21092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21F94-01E1-476E-948A-27E24C276057}"/>
              </a:ext>
            </a:extLst>
          </p:cNvPr>
          <p:cNvSpPr>
            <a:spLocks noGrp="1"/>
          </p:cNvSpPr>
          <p:nvPr>
            <p:ph type="title"/>
          </p:nvPr>
        </p:nvSpPr>
        <p:spPr>
          <a:xfrm>
            <a:off x="2017183" y="508000"/>
            <a:ext cx="7886700" cy="1027289"/>
          </a:xfrm>
        </p:spPr>
        <p:txBody>
          <a:bodyPr>
            <a:normAutofit fontScale="90000"/>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5" name="TextBox 4">
            <a:extLst>
              <a:ext uri="{FF2B5EF4-FFF2-40B4-BE49-F238E27FC236}">
                <a16:creationId xmlns:a16="http://schemas.microsoft.com/office/drawing/2014/main" id="{4C5AAF43-2119-4DC7-8398-790B48819A2E}"/>
              </a:ext>
            </a:extLst>
          </p:cNvPr>
          <p:cNvSpPr txBox="1"/>
          <p:nvPr/>
        </p:nvSpPr>
        <p:spPr>
          <a:xfrm>
            <a:off x="2017183" y="1873956"/>
            <a:ext cx="8613422" cy="4101572"/>
          </a:xfrm>
          <a:prstGeom prst="rect">
            <a:avLst/>
          </a:prstGeom>
          <a:noFill/>
        </p:spPr>
        <p:txBody>
          <a:bodyPr wrap="square">
            <a:spAutoFit/>
          </a:bodyPr>
          <a:lstStyle/>
          <a:p>
            <a:pPr indent="337661">
              <a:lnSpc>
                <a:spcPct val="107000"/>
              </a:lnSpc>
              <a:spcAft>
                <a:spcPts val="1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MỤC TIÊU BÀI HỌC</a:t>
            </a:r>
          </a:p>
          <a:p>
            <a:pPr indent="337661">
              <a:lnSpc>
                <a:spcPct val="107000"/>
              </a:lnSpc>
              <a:spcAft>
                <a:spcPts val="1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N</a:t>
            </a:r>
            <a:r>
              <a:rPr lang="en-US" sz="2400" dirty="0">
                <a:latin typeface="Times New Roman" panose="02020603050405020304" pitchFamily="18" charset="0"/>
                <a:ea typeface="Arial" panose="020B0604020202020204" pitchFamily="34" charset="0"/>
                <a:cs typeface="Times New Roman" panose="02020603050405020304" pitchFamily="18" charset="0"/>
              </a:rPr>
              <a:t>ê</a:t>
            </a:r>
            <a:r>
              <a:rPr lang="vi-VN" sz="2400" dirty="0">
                <a:latin typeface="Times New Roman" panose="02020603050405020304" pitchFamily="18" charset="0"/>
                <a:ea typeface="Arial" panose="020B0604020202020204" pitchFamily="34" charset="0"/>
                <a:cs typeface="Times New Roman" panose="02020603050405020304" pitchFamily="18" charset="0"/>
              </a:rPr>
              <a:t>u được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chủ</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ảnh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đến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nhân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ánh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nước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dưỡng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r>
              <a:rPr lang="vi-VN" sz="2400" dirty="0">
                <a:latin typeface="Times New Roman" panose="02020603050405020304" pitchFamily="18" charset="0"/>
                <a:ea typeface="Arial" panose="020B060402020202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indent="337661">
              <a:lnSpc>
                <a:spcPct val="107000"/>
              </a:lnSpc>
              <a:spcAft>
                <a:spcPts val="1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bày</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ứng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chất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hoặc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điều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môi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indent="337661">
              <a:lnSpc>
                <a:spcPct val="107000"/>
              </a:lnSpc>
              <a:spcAft>
                <a:spcPts val="45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những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biết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về</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trưởng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phát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triển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sinh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giải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số</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tượng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tiễn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ví</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dụ</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tiêu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diệt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muỗi</a:t>
            </a:r>
            <a:r>
              <a:rPr lang="en-US" sz="2400" dirty="0">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đoạn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ấu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trùng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phòng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bệnh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chăn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nuôi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8954" y="871539"/>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8895" y="4772027"/>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1545287" y="2704392"/>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99275" y="3705228"/>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7800" y="-1828800"/>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528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4301458" y="1415993"/>
            <a:ext cx="4191000" cy="954107"/>
          </a:xfrm>
          <a:prstGeom prst="rect">
            <a:avLst/>
          </a:prstGeom>
          <a:noFill/>
        </p:spPr>
        <p:txBody>
          <a:bodyPr wrap="square" rtlCol="0">
            <a:spAutoFit/>
          </a:bodyPr>
          <a:lstStyle/>
          <a:p>
            <a:pPr algn="ctr"/>
            <a:r>
              <a:rPr lang="en-US" sz="2800" dirty="0" err="1">
                <a:solidFill>
                  <a:srgbClr val="0033CC"/>
                </a:solidFill>
                <a:latin typeface="Times New Roman" panose="02020603050405020304" pitchFamily="18" charset="0"/>
                <a:cs typeface="Times New Roman" panose="02020603050405020304" pitchFamily="18" charset="0"/>
              </a:rPr>
              <a:t>Để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chống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rét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thực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vật</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ta </a:t>
            </a:r>
            <a:r>
              <a:rPr lang="en-US" sz="2800" dirty="0" err="1">
                <a:solidFill>
                  <a:srgbClr val="0033CC"/>
                </a:solidFill>
                <a:latin typeface="Times New Roman" panose="02020603050405020304" pitchFamily="18" charset="0"/>
                <a:cs typeface="Times New Roman" panose="02020603050405020304" pitchFamily="18" charset="0"/>
              </a:rPr>
              <a:t>thường</a:t>
            </a:r>
            <a:endParaRPr lang="en-US" sz="2800" dirty="0">
              <a:solidFill>
                <a:srgbClr val="0033CC"/>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1676400"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A.</a:t>
            </a:r>
            <a:r>
              <a:rPr lang="en-US" sz="2400" dirty="0" err="1">
                <a:solidFill>
                  <a:srgbClr val="0033CC"/>
                </a:solidFill>
                <a:latin typeface="Times New Roman" panose="02020603050405020304" pitchFamily="18" charset="0"/>
                <a:cs typeface="Times New Roman" panose="02020603050405020304" pitchFamily="18" charset="0"/>
              </a:rPr>
              <a:t>Đốt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lửa</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8458202"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0033CC"/>
                </a:solidFill>
                <a:latin typeface="Times New Roman" panose="02020603050405020304" pitchFamily="18" charset="0"/>
                <a:cs typeface="Times New Roman" panose="02020603050405020304" pitchFamily="18" charset="0"/>
              </a:rPr>
              <a:t>D.Tưới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nước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ấm</a:t>
            </a:r>
            <a:endParaRPr lang="en-US" sz="20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6172202"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C. Che </a:t>
            </a:r>
            <a:r>
              <a:rPr lang="en-US" sz="2400" dirty="0" err="1">
                <a:solidFill>
                  <a:srgbClr val="0033CC"/>
                </a:solidFill>
                <a:latin typeface="Times New Roman" panose="02020603050405020304" pitchFamily="18" charset="0"/>
                <a:cs typeface="Times New Roman" panose="02020603050405020304" pitchFamily="18" charset="0"/>
              </a:rPr>
              <a:t>nilon</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3886200" y="3112407"/>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33CC"/>
                </a:solidFill>
                <a:latin typeface="Times New Roman" panose="02020603050405020304" pitchFamily="18" charset="0"/>
                <a:cs typeface="Times New Roman" panose="02020603050405020304" pitchFamily="18" charset="0"/>
              </a:rPr>
              <a:t>B.</a:t>
            </a:r>
            <a:r>
              <a:rPr lang="en-US" sz="2400" dirty="0">
                <a:solidFill>
                  <a:srgbClr val="0033CC"/>
                </a:solidFill>
                <a:latin typeface="Times New Roman" panose="02020603050405020304" pitchFamily="18" charset="0"/>
                <a:cs typeface="Times New Roman" panose="02020603050405020304" pitchFamily="18" charset="0"/>
              </a:rPr>
              <a:t>Ủ </a:t>
            </a:r>
            <a:r>
              <a:rPr lang="en-US" sz="2400" dirty="0" err="1">
                <a:solidFill>
                  <a:srgbClr val="0033CC"/>
                </a:solidFill>
                <a:latin typeface="Times New Roman" panose="02020603050405020304" pitchFamily="18" charset="0"/>
                <a:cs typeface="Times New Roman" panose="02020603050405020304" pitchFamily="18" charset="0"/>
              </a:rPr>
              <a:t>rơm</a:t>
            </a:r>
            <a:r>
              <a:rPr lang="en-US" sz="2400" dirty="0">
                <a:solidFill>
                  <a:srgbClr val="0033CC"/>
                </a:solidFill>
                <a:latin typeface="Times New Roman" panose="02020603050405020304" pitchFamily="18" charset="0"/>
                <a:cs typeface="Times New Roman" panose="02020603050405020304" pitchFamily="18" charset="0"/>
              </a:rPr>
              <a:t> </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2954000" y="375103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2112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3" name="Group 32">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9" name="Group 38">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5" name="Group 44">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1"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2" name="Explosion 2 51"/>
          <p:cNvSpPr/>
          <p:nvPr/>
        </p:nvSpPr>
        <p:spPr>
          <a:xfrm>
            <a:off x="2375504" y="451413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9337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589215" y="3909842"/>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1654987"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đưa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ra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ngoài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33800" y="411480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810002"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 </a:t>
            </a:r>
            <a:r>
              <a:rPr lang="en-US" sz="2400" dirty="0" err="1">
                <a:solidFill>
                  <a:srgbClr val="0033CC"/>
                </a:solidFill>
                <a:latin typeface="Times New Roman" panose="02020603050405020304" pitchFamily="18" charset="0"/>
                <a:cs typeface="Times New Roman" panose="02020603050405020304" pitchFamily="18" charset="0"/>
              </a:rPr>
              <a:t>bón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phân</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417622" y="3623471"/>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6806595" y="4410570"/>
            <a:ext cx="1123633" cy="16092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5181600" y="-1295400"/>
            <a:ext cx="6400800" cy="80772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8436789"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D. Ủ </a:t>
            </a:r>
            <a:r>
              <a:rPr lang="en-US" sz="2400" dirty="0" err="1">
                <a:solidFill>
                  <a:srgbClr val="0033CC"/>
                </a:solidFill>
                <a:latin typeface="Times New Roman" panose="02020603050405020304" pitchFamily="18" charset="0"/>
                <a:cs typeface="Times New Roman" panose="02020603050405020304" pitchFamily="18" charset="0"/>
              </a:rPr>
              <a:t>ấm</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6096000" y="3124200"/>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tưới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nước</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31387"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4245787" y="1676401"/>
            <a:ext cx="4191000" cy="523220"/>
          </a:xfrm>
          <a:prstGeom prst="rect">
            <a:avLst/>
          </a:prstGeom>
          <a:noFill/>
        </p:spPr>
        <p:txBody>
          <a:bodyPr wrap="square" rtlCol="0">
            <a:spAutoFit/>
          </a:bodyPr>
          <a:lstStyle/>
          <a:p>
            <a:pPr algn="ctr"/>
            <a:r>
              <a:rPr lang="en-US" sz="2800" dirty="0" err="1">
                <a:solidFill>
                  <a:srgbClr val="0033CC"/>
                </a:solidFill>
                <a:latin typeface="Times New Roman" panose="02020603050405020304" pitchFamily="18" charset="0"/>
                <a:cs typeface="Times New Roman" panose="02020603050405020304" pitchFamily="18" charset="0"/>
              </a:rPr>
              <a:t>Cây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sẽ</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bị</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héo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khi</a:t>
            </a:r>
            <a:r>
              <a:rPr lang="en-US" sz="2800" dirty="0">
                <a:solidFill>
                  <a:srgbClr val="0033CC"/>
                </a:solidFill>
                <a:latin typeface="Times New Roman" panose="02020603050405020304" pitchFamily="18" charset="0"/>
                <a:cs typeface="Times New Roman" panose="02020603050405020304" pitchFamily="18" charset="0"/>
              </a:rPr>
              <a:t> </a:t>
            </a:r>
            <a:r>
              <a:rPr lang="en-US" sz="2800" b="1" i="1" dirty="0" err="1">
                <a:solidFill>
                  <a:srgbClr val="0033CC"/>
                </a:solidFill>
                <a:latin typeface="Times New Roman" panose="02020603050405020304" pitchFamily="18" charset="0"/>
                <a:cs typeface="Times New Roman" panose="02020603050405020304" pitchFamily="18" charset="0"/>
              </a:rPr>
              <a:t>không</a:t>
            </a:r>
            <a:r>
              <a:rPr lang="en-US" sz="2800" dirty="0">
                <a:solidFill>
                  <a:srgbClr val="0033CC"/>
                </a:solidFill>
                <a:latin typeface="Times New Roman" panose="02020603050405020304" pitchFamily="18" charset="0"/>
                <a:cs typeface="Times New Roman" panose="02020603050405020304" pitchFamily="18" charset="0"/>
              </a:rPr>
              <a:t> </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372602" y="48768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12954000" y="375103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2112044" y="99060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27" name="Group 26">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6"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7" name="Explosion 2 56"/>
          <p:cNvSpPr/>
          <p:nvPr/>
        </p:nvSpPr>
        <p:spPr>
          <a:xfrm>
            <a:off x="2689252" y="390853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15"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ppt_x"/>
                                          </p:val>
                                        </p:tav>
                                      </p:tavLst>
                                    </p:anim>
                                    <p:anim calcmode="lin" valueType="num">
                                      <p:cBhvr additive="base">
                                        <p:cTn id="91" dur="2000"/>
                                        <p:tgtEl>
                                          <p:spTgt spid="37"/>
                                        </p:tgtEl>
                                        <p:attrNameLst>
                                          <p:attrName>ppt_y</p:attrName>
                                        </p:attrNameLst>
                                      </p:cBhvr>
                                      <p:tavLst>
                                        <p:tav tm="0">
                                          <p:val>
                                            <p:strVal val="ppt_y"/>
                                          </p:val>
                                        </p:tav>
                                        <p:tav tm="100000">
                                          <p:val>
                                            <p:strVal val="0-ppt_h/2"/>
                                          </p:val>
                                        </p:tav>
                                      </p:tavLst>
                                    </p:anim>
                                    <p:set>
                                      <p:cBhvr>
                                        <p:cTn id="92" dur="1" fill="hold">
                                          <p:stCondLst>
                                            <p:cond delay="1999"/>
                                          </p:stCondLst>
                                        </p:cTn>
                                        <p:tgtEl>
                                          <p:spTgt spid="37"/>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3.61111E-6 3.33333E-6 L 0.18559 0.04444 " pathEditMode="relative" rAng="0" ptsTypes="AA">
                                      <p:cBhvr>
                                        <p:cTn id="94" dur="3000" fill="hold"/>
                                        <p:tgtEl>
                                          <p:spTgt spid="32"/>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2.5E-6 -2.22222E-6 L -0.07239 0.00834 " pathEditMode="relative" rAng="0" ptsTypes="AA">
                                      <p:cBhvr>
                                        <p:cTn id="96" dur="3000" fill="hold"/>
                                        <p:tgtEl>
                                          <p:spTgt spid="36"/>
                                        </p:tgtEl>
                                        <p:attrNameLst>
                                          <p:attrName>ppt_x</p:attrName>
                                          <p:attrName>ppt_y</p:attrName>
                                        </p:attrNameLst>
                                      </p:cBhvr>
                                      <p:rCtr x="-3628" y="401"/>
                                    </p:animMotion>
                                  </p:childTnLst>
                                </p:cTn>
                              </p:par>
                              <p:par>
                                <p:cTn id="97" presetID="35" presetClass="path" presetSubtype="0" accel="50000" decel="50000" fill="hold" nodeType="withEffect">
                                  <p:stCondLst>
                                    <p:cond delay="0"/>
                                  </p:stCondLst>
                                  <p:childTnLst>
                                    <p:animMotion origin="layout" path="M 3.33333E-6 2.59259E-6 L -0.10261 0.13981 " pathEditMode="relative" rAng="0" ptsTypes="AA">
                                      <p:cBhvr>
                                        <p:cTn id="98"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0"/>
                                        <p:tgtEl>
                                          <p:spTgt spid="38"/>
                                        </p:tgtEl>
                                        <p:attrNameLst>
                                          <p:attrName>ppt_y</p:attrName>
                                        </p:attrNameLst>
                                      </p:cBhvr>
                                      <p:tavLst>
                                        <p:tav tm="0">
                                          <p:val>
                                            <p:strVal val="ppt_y"/>
                                          </p:val>
                                        </p:tav>
                                        <p:tav tm="100000">
                                          <p:val>
                                            <p:strVal val="ppt_y+.1"/>
                                          </p:val>
                                        </p:tav>
                                      </p:tavLst>
                                    </p:anim>
                                    <p:set>
                                      <p:cBhvr>
                                        <p:cTn id="106"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7" fill="hold" display="0">
                  <p:stCondLst>
                    <p:cond delay="indefinite"/>
                  </p:stCondLst>
                  <p:endCondLst>
                    <p:cond evt="onStopAudio" delay="0">
                      <p:tgtEl>
                        <p:sldTgt/>
                      </p:tgtEl>
                    </p:cond>
                  </p:endCondLst>
                </p:cTn>
                <p:tgtEl>
                  <p:spTgt spid="15"/>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5000" fill="hold"/>
                                        <p:tgtEl>
                                          <p:spTgt spid="20"/>
                                        </p:tgtEl>
                                        <p:attrNameLst>
                                          <p:attrName>r</p:attrName>
                                        </p:attrNameLst>
                                      </p:cBhvr>
                                    </p:animRot>
                                  </p:childTnLst>
                                </p:cTn>
                              </p:par>
                            </p:childTnLst>
                          </p:cTn>
                        </p:par>
                        <p:par>
                          <p:cTn id="113" fill="hold">
                            <p:stCondLst>
                              <p:cond delay="15000"/>
                            </p:stCondLst>
                            <p:childTnLst>
                              <p:par>
                                <p:cTn id="114" presetID="1" presetClass="entr" presetSubtype="0" fill="hold" grpId="0" nodeType="after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xit" presetSubtype="0" fill="hold" grpId="1" nodeType="withEffect">
                                  <p:stCondLst>
                                    <p:cond delay="2000"/>
                                  </p:stCondLst>
                                  <p:childTnLst>
                                    <p:set>
                                      <p:cBhvr>
                                        <p:cTn id="11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68580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90802" y="3281903"/>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114300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440183" y="3124200"/>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A.Trứng</a:t>
            </a:r>
            <a:endParaRPr lang="en-US" sz="2400" dirty="0">
              <a:solidFill>
                <a:srgbClr val="0033CC"/>
              </a:solidFill>
            </a:endParaRPr>
          </a:p>
        </p:txBody>
      </p:sp>
      <p:sp>
        <p:nvSpPr>
          <p:cNvPr id="25" name="Rounded Rectangle 24"/>
          <p:cNvSpPr/>
          <p:nvPr/>
        </p:nvSpPr>
        <p:spPr>
          <a:xfrm>
            <a:off x="3544499" y="3112407"/>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B.Con</a:t>
            </a:r>
            <a:r>
              <a:rPr lang="en-US" sz="2400" dirty="0">
                <a:solidFill>
                  <a:srgbClr val="0033CC"/>
                </a:solidFill>
              </a:rPr>
              <a:t> non</a:t>
            </a:r>
          </a:p>
        </p:txBody>
      </p:sp>
      <p:sp>
        <p:nvSpPr>
          <p:cNvPr id="26" name="Rounded Rectangle 25"/>
          <p:cNvSpPr/>
          <p:nvPr/>
        </p:nvSpPr>
        <p:spPr>
          <a:xfrm>
            <a:off x="7992974" y="3171826"/>
            <a:ext cx="244642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D.Trưởng</a:t>
            </a:r>
            <a:r>
              <a:rPr lang="en-US" sz="2400" dirty="0">
                <a:solidFill>
                  <a:srgbClr val="0033CC"/>
                </a:solidFill>
              </a:rPr>
              <a:t> </a:t>
            </a:r>
            <a:r>
              <a:rPr lang="en-US" sz="2400" dirty="0" err="1">
                <a:solidFill>
                  <a:srgbClr val="0033CC"/>
                </a:solidFill>
              </a:rPr>
              <a:t>thành</a:t>
            </a:r>
            <a:endParaRPr lang="en-US" sz="2400" dirty="0">
              <a:solidFill>
                <a:srgbClr val="0033CC"/>
              </a:solidFill>
            </a:endParaRPr>
          </a:p>
        </p:txBody>
      </p:sp>
      <p:sp>
        <p:nvSpPr>
          <p:cNvPr id="27" name="Rounded Rectangle 26"/>
          <p:cNvSpPr/>
          <p:nvPr/>
        </p:nvSpPr>
        <p:spPr>
          <a:xfrm>
            <a:off x="5741890" y="3140813"/>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C. </a:t>
            </a:r>
            <a:r>
              <a:rPr lang="en-US" sz="2400" dirty="0" err="1">
                <a:solidFill>
                  <a:srgbClr val="0033CC"/>
                </a:solidFill>
              </a:rPr>
              <a:t>Ấu</a:t>
            </a:r>
            <a:r>
              <a:rPr lang="en-US" sz="2400" dirty="0">
                <a:solidFill>
                  <a:srgbClr val="0033CC"/>
                </a:solidFill>
              </a:rPr>
              <a:t> </a:t>
            </a:r>
            <a:r>
              <a:rPr lang="en-US" sz="2400" dirty="0" err="1">
                <a:solidFill>
                  <a:srgbClr val="0033CC"/>
                </a:solidFill>
              </a:rPr>
              <a:t>trùng</a:t>
            </a:r>
            <a:endParaRPr lang="en-US" sz="2000"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004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793068" y="1676401"/>
            <a:ext cx="5181599" cy="369332"/>
          </a:xfrm>
          <a:prstGeom prst="rect">
            <a:avLst/>
          </a:prstGeom>
          <a:noFill/>
        </p:spPr>
        <p:txBody>
          <a:bodyPr wrap="square" rtlCol="0">
            <a:spAutoFit/>
          </a:bodyPr>
          <a:lstStyle/>
          <a:p>
            <a:pPr algn="ctr"/>
            <a:r>
              <a:rPr lang="en-US" sz="1800" b="1" dirty="0" err="1">
                <a:solidFill>
                  <a:srgbClr val="FF0000"/>
                </a:solidFill>
                <a:latin typeface="Times New Roman" panose="02020603050405020304" pitchFamily="18" charset="0"/>
                <a:cs typeface="Times New Roman" panose="02020603050405020304" pitchFamily="18" charset="0"/>
              </a:rPr>
              <a:t>Tiêu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diệt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muỗi</a:t>
            </a:r>
            <a:r>
              <a:rPr lang="en-US" sz="1800" b="1" dirty="0">
                <a:solidFill>
                  <a:srgbClr val="FF0000"/>
                </a:solidFill>
                <a:latin typeface="Times New Roman" panose="02020603050405020304" pitchFamily="18" charset="0"/>
                <a:cs typeface="Times New Roman" panose="02020603050405020304" pitchFamily="18" charset="0"/>
              </a:rPr>
              <a:t> ở </a:t>
            </a:r>
            <a:r>
              <a:rPr lang="en-US" sz="1800" b="1" dirty="0" err="1">
                <a:solidFill>
                  <a:srgbClr val="FF0000"/>
                </a:solidFill>
                <a:latin typeface="Times New Roman" panose="02020603050405020304" pitchFamily="18" charset="0"/>
                <a:cs typeface="Times New Roman" panose="02020603050405020304" pitchFamily="18" charset="0"/>
              </a:rPr>
              <a:t>giai</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đoạn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nào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hiệu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quả</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nhất</a:t>
            </a:r>
            <a:r>
              <a:rPr lang="en-US" sz="1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58895" y="4772027"/>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54000" y="375103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2112044" y="99060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0"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1" name="Explosion 2 50"/>
          <p:cNvSpPr/>
          <p:nvPr/>
        </p:nvSpPr>
        <p:spPr>
          <a:xfrm>
            <a:off x="3129248" y="486103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44"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6800850" y="3514906"/>
            <a:ext cx="2413802" cy="25122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2023416" y="2975531"/>
            <a:ext cx="3444803" cy="32173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35983" y="1989387"/>
            <a:ext cx="4151392" cy="5189676"/>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640304" y="4582537"/>
            <a:ext cx="713186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rPr>
              <a:t>C.Mức</a:t>
            </a:r>
            <a:r>
              <a:rPr lang="en-US" sz="1800" dirty="0">
                <a:solidFill>
                  <a:schemeClr val="tx1"/>
                </a:solidFill>
              </a:rPr>
              <a:t> </a:t>
            </a:r>
            <a:r>
              <a:rPr lang="en-US" sz="1800" dirty="0" err="1">
                <a:solidFill>
                  <a:schemeClr val="tx1"/>
                </a:solidFill>
              </a:rPr>
              <a:t>nhiệt</a:t>
            </a:r>
            <a:r>
              <a:rPr lang="en-US" sz="1800" dirty="0">
                <a:solidFill>
                  <a:schemeClr val="tx1"/>
                </a:solidFill>
              </a:rPr>
              <a:t> </a:t>
            </a:r>
            <a:r>
              <a:rPr lang="en-US" sz="1800" dirty="0" err="1">
                <a:solidFill>
                  <a:schemeClr val="tx1"/>
                </a:solidFill>
              </a:rPr>
              <a:t>thấp</a:t>
            </a:r>
            <a:r>
              <a:rPr lang="en-US" sz="1800" dirty="0">
                <a:solidFill>
                  <a:schemeClr val="tx1"/>
                </a:solidFill>
              </a:rPr>
              <a:t> </a:t>
            </a:r>
            <a:r>
              <a:rPr lang="en-US" sz="1800" dirty="0" err="1">
                <a:solidFill>
                  <a:schemeClr val="tx1"/>
                </a:solidFill>
              </a:rPr>
              <a:t>nhất</a:t>
            </a:r>
            <a:r>
              <a:rPr lang="en-US" sz="1800" dirty="0">
                <a:solidFill>
                  <a:schemeClr val="tx1"/>
                </a:solidFill>
              </a:rPr>
              <a:t> </a:t>
            </a:r>
            <a:r>
              <a:rPr lang="en-US" sz="1800" dirty="0" err="1">
                <a:solidFill>
                  <a:schemeClr val="tx1"/>
                </a:solidFill>
              </a:rPr>
              <a:t>mà</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thể</a:t>
            </a:r>
            <a:r>
              <a:rPr lang="en-US" sz="1800" dirty="0">
                <a:solidFill>
                  <a:schemeClr val="tx1"/>
                </a:solidFill>
              </a:rPr>
              <a:t> </a:t>
            </a:r>
            <a:r>
              <a:rPr lang="en-US" sz="1800" dirty="0" err="1">
                <a:solidFill>
                  <a:schemeClr val="tx1"/>
                </a:solidFill>
              </a:rPr>
              <a:t>chịu</a:t>
            </a:r>
            <a:r>
              <a:rPr lang="en-US" sz="1800" dirty="0">
                <a:solidFill>
                  <a:schemeClr val="tx1"/>
                </a:solidFill>
              </a:rPr>
              <a:t> </a:t>
            </a:r>
            <a:r>
              <a:rPr lang="en-US" sz="1800" dirty="0" err="1">
                <a:solidFill>
                  <a:schemeClr val="tx1"/>
                </a:solidFill>
              </a:rPr>
              <a:t>đựng</a:t>
            </a:r>
            <a:r>
              <a:rPr lang="en-US" sz="1800" dirty="0">
                <a:solidFill>
                  <a:schemeClr val="tx1"/>
                </a:solidFill>
              </a:rPr>
              <a:t>.</a:t>
            </a:r>
          </a:p>
        </p:txBody>
      </p:sp>
      <p:sp>
        <p:nvSpPr>
          <p:cNvPr id="18" name="Rounded Rectangle 17"/>
          <p:cNvSpPr/>
          <p:nvPr/>
        </p:nvSpPr>
        <p:spPr>
          <a:xfrm>
            <a:off x="1658467" y="3847088"/>
            <a:ext cx="7079132"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rPr>
              <a:t>B.Mức</a:t>
            </a:r>
            <a:r>
              <a:rPr lang="en-US" sz="1800" dirty="0">
                <a:solidFill>
                  <a:schemeClr val="tx1"/>
                </a:solidFill>
              </a:rPr>
              <a:t> </a:t>
            </a:r>
            <a:r>
              <a:rPr lang="en-US" sz="1800" dirty="0" err="1">
                <a:solidFill>
                  <a:schemeClr val="tx1"/>
                </a:solidFill>
              </a:rPr>
              <a:t>nhiệt</a:t>
            </a:r>
            <a:r>
              <a:rPr lang="en-US" sz="1800" dirty="0">
                <a:solidFill>
                  <a:schemeClr val="tx1"/>
                </a:solidFill>
              </a:rPr>
              <a:t> </a:t>
            </a:r>
            <a:r>
              <a:rPr lang="en-US" sz="1800" dirty="0" err="1">
                <a:solidFill>
                  <a:schemeClr val="tx1"/>
                </a:solidFill>
              </a:rPr>
              <a:t>cao</a:t>
            </a:r>
            <a:r>
              <a:rPr lang="en-US" sz="1800" dirty="0">
                <a:solidFill>
                  <a:schemeClr val="tx1"/>
                </a:solidFill>
              </a:rPr>
              <a:t> </a:t>
            </a:r>
            <a:r>
              <a:rPr lang="en-US" sz="1800" dirty="0" err="1">
                <a:solidFill>
                  <a:schemeClr val="tx1"/>
                </a:solidFill>
              </a:rPr>
              <a:t>nhất</a:t>
            </a:r>
            <a:r>
              <a:rPr lang="en-US" sz="1800" dirty="0">
                <a:solidFill>
                  <a:schemeClr val="tx1"/>
                </a:solidFill>
              </a:rPr>
              <a:t> </a:t>
            </a:r>
            <a:r>
              <a:rPr lang="en-US" sz="1800" dirty="0" err="1">
                <a:solidFill>
                  <a:schemeClr val="tx1"/>
                </a:solidFill>
              </a:rPr>
              <a:t>mà</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thể</a:t>
            </a:r>
            <a:r>
              <a:rPr lang="en-US" sz="1800" dirty="0">
                <a:solidFill>
                  <a:schemeClr val="tx1"/>
                </a:solidFill>
              </a:rPr>
              <a:t> </a:t>
            </a:r>
            <a:r>
              <a:rPr lang="en-US" sz="1800" dirty="0" err="1">
                <a:solidFill>
                  <a:schemeClr val="tx1"/>
                </a:solidFill>
              </a:rPr>
              <a:t>chịu</a:t>
            </a:r>
            <a:r>
              <a:rPr lang="en-US" sz="1800" dirty="0">
                <a:solidFill>
                  <a:schemeClr val="tx1"/>
                </a:solidFill>
              </a:rPr>
              <a:t> </a:t>
            </a:r>
            <a:r>
              <a:rPr lang="en-US" sz="1800" dirty="0" err="1">
                <a:solidFill>
                  <a:schemeClr val="tx1"/>
                </a:solidFill>
              </a:rPr>
              <a:t>đựng</a:t>
            </a:r>
            <a:r>
              <a:rPr lang="en-US" sz="1800" dirty="0">
                <a:solidFill>
                  <a:schemeClr val="tx1"/>
                </a:solidFill>
              </a:rPr>
              <a:t>.</a:t>
            </a:r>
          </a:p>
        </p:txBody>
      </p:sp>
      <p:sp>
        <p:nvSpPr>
          <p:cNvPr id="19" name="Rounded Rectangle 18"/>
          <p:cNvSpPr/>
          <p:nvPr/>
        </p:nvSpPr>
        <p:spPr>
          <a:xfrm>
            <a:off x="1602911" y="5381625"/>
            <a:ext cx="72066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solidFill>
              </a:rPr>
              <a:t>D.Mức</a:t>
            </a:r>
            <a:r>
              <a:rPr lang="en-US" sz="1800" dirty="0">
                <a:solidFill>
                  <a:schemeClr val="tx1"/>
                </a:solidFill>
              </a:rPr>
              <a:t> </a:t>
            </a:r>
            <a:r>
              <a:rPr lang="en-US" sz="1800" dirty="0" err="1">
                <a:solidFill>
                  <a:schemeClr val="tx1"/>
                </a:solidFill>
              </a:rPr>
              <a:t>nhiệt</a:t>
            </a:r>
            <a:r>
              <a:rPr lang="en-US" sz="1800" dirty="0">
                <a:solidFill>
                  <a:schemeClr val="tx1"/>
                </a:solidFill>
              </a:rPr>
              <a:t> </a:t>
            </a:r>
            <a:r>
              <a:rPr lang="en-US" sz="1800" dirty="0" err="1">
                <a:solidFill>
                  <a:schemeClr val="tx1"/>
                </a:solidFill>
              </a:rPr>
              <a:t>ngoài</a:t>
            </a:r>
            <a:r>
              <a:rPr lang="en-US" sz="1800" dirty="0">
                <a:solidFill>
                  <a:schemeClr val="tx1"/>
                </a:solidFill>
              </a:rPr>
              <a:t> </a:t>
            </a:r>
            <a:r>
              <a:rPr lang="en-US" sz="1800" dirty="0" err="1">
                <a:solidFill>
                  <a:schemeClr val="tx1"/>
                </a:solidFill>
              </a:rPr>
              <a:t>khoảng</a:t>
            </a:r>
            <a:r>
              <a:rPr lang="en-US" sz="1800" dirty="0">
                <a:solidFill>
                  <a:schemeClr val="tx1"/>
                </a:solidFill>
              </a:rPr>
              <a:t> </a:t>
            </a:r>
            <a:r>
              <a:rPr lang="en-US" sz="1800" dirty="0" err="1">
                <a:solidFill>
                  <a:schemeClr val="tx1"/>
                </a:solidFill>
              </a:rPr>
              <a:t>nhiệt</a:t>
            </a:r>
            <a:r>
              <a:rPr lang="en-US" sz="1800" dirty="0">
                <a:solidFill>
                  <a:schemeClr val="tx1"/>
                </a:solidFill>
              </a:rPr>
              <a:t> </a:t>
            </a:r>
            <a:r>
              <a:rPr lang="en-US" sz="1800" dirty="0" err="1">
                <a:solidFill>
                  <a:schemeClr val="tx1"/>
                </a:solidFill>
              </a:rPr>
              <a:t>độ</a:t>
            </a:r>
            <a:r>
              <a:rPr lang="en-US" sz="1800" dirty="0">
                <a:solidFill>
                  <a:schemeClr val="tx1"/>
                </a:solidFill>
              </a:rPr>
              <a:t> </a:t>
            </a:r>
            <a:r>
              <a:rPr lang="en-US" sz="1800" dirty="0" err="1">
                <a:solidFill>
                  <a:schemeClr val="tx1"/>
                </a:solidFill>
              </a:rPr>
              <a:t>mà</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thể</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trưởng</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phát</a:t>
            </a:r>
            <a:r>
              <a:rPr lang="en-US" sz="1800" dirty="0">
                <a:solidFill>
                  <a:schemeClr val="tx1"/>
                </a:solidFill>
              </a:rPr>
              <a:t> </a:t>
            </a:r>
            <a:r>
              <a:rPr lang="en-US" sz="1800" dirty="0" err="1">
                <a:solidFill>
                  <a:schemeClr val="tx1"/>
                </a:solidFill>
              </a:rPr>
              <a:t>triển</a:t>
            </a:r>
            <a:r>
              <a:rPr lang="en-US" sz="1800" dirty="0">
                <a:solidFill>
                  <a:schemeClr val="tx1"/>
                </a:solidFill>
              </a:rPr>
              <a:t>.</a:t>
            </a:r>
          </a:p>
        </p:txBody>
      </p:sp>
      <p:sp>
        <p:nvSpPr>
          <p:cNvPr id="20" name="Rounded Rectangle 19"/>
          <p:cNvSpPr/>
          <p:nvPr/>
        </p:nvSpPr>
        <p:spPr>
          <a:xfrm>
            <a:off x="1578787" y="3048000"/>
            <a:ext cx="71588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A..</a:t>
            </a:r>
            <a:r>
              <a:rPr lang="en-US" sz="1800" dirty="0" err="1">
                <a:solidFill>
                  <a:schemeClr val="tx1"/>
                </a:solidFill>
              </a:rPr>
              <a:t>Mức</a:t>
            </a:r>
            <a:r>
              <a:rPr lang="en-US" sz="1800" dirty="0">
                <a:solidFill>
                  <a:schemeClr val="tx1"/>
                </a:solidFill>
              </a:rPr>
              <a:t> </a:t>
            </a:r>
            <a:r>
              <a:rPr lang="en-US" sz="1800" dirty="0" err="1">
                <a:solidFill>
                  <a:schemeClr val="tx1"/>
                </a:solidFill>
              </a:rPr>
              <a:t>nhiệt</a:t>
            </a:r>
            <a:r>
              <a:rPr lang="en-US" sz="1800" dirty="0">
                <a:solidFill>
                  <a:schemeClr val="tx1"/>
                </a:solidFill>
              </a:rPr>
              <a:t> </a:t>
            </a:r>
            <a:r>
              <a:rPr lang="en-US" sz="1800" dirty="0" err="1">
                <a:solidFill>
                  <a:schemeClr val="tx1"/>
                </a:solidFill>
              </a:rPr>
              <a:t>thích</a:t>
            </a:r>
            <a:r>
              <a:rPr lang="en-US" sz="1800" dirty="0">
                <a:solidFill>
                  <a:schemeClr val="tx1"/>
                </a:solidFill>
              </a:rPr>
              <a:t> </a:t>
            </a:r>
            <a:r>
              <a:rPr lang="en-US" sz="1800" dirty="0" err="1">
                <a:solidFill>
                  <a:schemeClr val="tx1"/>
                </a:solidFill>
              </a:rPr>
              <a:t>hợp</a:t>
            </a:r>
            <a:r>
              <a:rPr lang="en-US" sz="1800" dirty="0">
                <a:solidFill>
                  <a:schemeClr val="tx1"/>
                </a:solidFill>
              </a:rPr>
              <a:t> </a:t>
            </a:r>
            <a:r>
              <a:rPr lang="en-US" sz="1800" dirty="0" err="1">
                <a:solidFill>
                  <a:schemeClr val="tx1"/>
                </a:solidFill>
              </a:rPr>
              <a:t>nhất</a:t>
            </a:r>
            <a:r>
              <a:rPr lang="en-US" sz="1800" dirty="0">
                <a:solidFill>
                  <a:schemeClr val="tx1"/>
                </a:solidFill>
              </a:rPr>
              <a:t> </a:t>
            </a:r>
            <a:r>
              <a:rPr lang="en-US" sz="1800" dirty="0" err="1">
                <a:solidFill>
                  <a:schemeClr val="tx1"/>
                </a:solidFill>
              </a:rPr>
              <a:t>đối</a:t>
            </a:r>
            <a:r>
              <a:rPr lang="en-US" sz="1800" dirty="0">
                <a:solidFill>
                  <a:schemeClr val="tx1"/>
                </a:solidFill>
              </a:rPr>
              <a:t> </a:t>
            </a:r>
            <a:r>
              <a:rPr lang="en-US" sz="1800" dirty="0" err="1">
                <a:solidFill>
                  <a:schemeClr val="tx1"/>
                </a:solidFill>
              </a:rPr>
              <a:t>với</a:t>
            </a:r>
            <a:r>
              <a:rPr lang="en-US" sz="1800" dirty="0">
                <a:solidFill>
                  <a:schemeClr val="tx1"/>
                </a:solidFill>
              </a:rPr>
              <a:t> </a:t>
            </a:r>
            <a:r>
              <a:rPr lang="en-US" sz="1800" dirty="0" err="1">
                <a:solidFill>
                  <a:schemeClr val="tx1"/>
                </a:solidFill>
              </a:rPr>
              <a:t>sự</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trưởng</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phát</a:t>
            </a:r>
            <a:r>
              <a:rPr lang="en-US" sz="1800" dirty="0">
                <a:solidFill>
                  <a:schemeClr val="tx1"/>
                </a:solidFill>
              </a:rPr>
              <a:t> </a:t>
            </a:r>
            <a:r>
              <a:rPr lang="en-US" sz="1800" dirty="0" err="1">
                <a:solidFill>
                  <a:schemeClr val="tx1"/>
                </a:solidFill>
              </a:rPr>
              <a:t>triển</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sinh</a:t>
            </a:r>
            <a:r>
              <a:rPr lang="en-US" sz="1800" dirty="0">
                <a:solidFill>
                  <a:schemeClr val="tx1"/>
                </a:solidFill>
              </a:rPr>
              <a:t> </a:t>
            </a:r>
            <a:r>
              <a:rPr lang="en-US" sz="1800" dirty="0" err="1">
                <a:solidFill>
                  <a:schemeClr val="tx1"/>
                </a:solidFill>
              </a:rPr>
              <a:t>vật</a:t>
            </a:r>
            <a:r>
              <a:rPr lang="en-US" sz="1800" dirty="0">
                <a:solidFill>
                  <a:schemeClr val="tx1"/>
                </a:solidFill>
              </a:rPr>
              <a:t>.</a:t>
            </a:r>
          </a:p>
        </p:txBody>
      </p:sp>
      <p:pic>
        <p:nvPicPr>
          <p:cNvPr id="21"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86100" y="85725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4000500" y="1619252"/>
            <a:ext cx="4191000" cy="646331"/>
          </a:xfrm>
          <a:prstGeom prst="rect">
            <a:avLst/>
          </a:prstGeom>
          <a:noFill/>
        </p:spPr>
        <p:txBody>
          <a:bodyPr wrap="square" rtlCol="0">
            <a:spAutoFit/>
          </a:bodyPr>
          <a:lstStyle/>
          <a:p>
            <a:r>
              <a:rPr lang="en-US" sz="1800" dirty="0" err="1">
                <a:solidFill>
                  <a:schemeClr val="accent5"/>
                </a:solidFill>
                <a:latin typeface="Times New Roman" panose="02020603050405020304" pitchFamily="18" charset="0"/>
                <a:cs typeface="Times New Roman" panose="02020603050405020304" pitchFamily="18" charset="0"/>
              </a:rPr>
              <a:t>Nhiệt</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độ</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môi</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trường</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cực</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thuận</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đổi</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với</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sinh</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vật</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là</a:t>
            </a:r>
            <a:r>
              <a:rPr lang="en-US" sz="1800" dirty="0">
                <a:solidFill>
                  <a:schemeClr val="accent5"/>
                </a:solidFill>
                <a:latin typeface="Times New Roman" panose="02020603050405020304" pitchFamily="18" charset="0"/>
                <a:cs typeface="Times New Roman" panose="02020603050405020304" pitchFamily="18" charset="0"/>
              </a:rPr>
              <a:t> </a:t>
            </a:r>
            <a:r>
              <a:rPr lang="en-US" sz="1800" dirty="0" err="1">
                <a:solidFill>
                  <a:schemeClr val="accent5"/>
                </a:solidFill>
                <a:latin typeface="Times New Roman" panose="02020603050405020304" pitchFamily="18" charset="0"/>
                <a:cs typeface="Times New Roman" panose="02020603050405020304" pitchFamily="18" charset="0"/>
              </a:rPr>
              <a:t>gì</a:t>
            </a:r>
            <a:r>
              <a:rPr lang="en-US" sz="1800" dirty="0">
                <a:solidFill>
                  <a:schemeClr val="accent5"/>
                </a:solidFill>
                <a:latin typeface="Times New Roman" panose="02020603050405020304" pitchFamily="18" charset="0"/>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72602" y="4694814"/>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2954000" y="3751036"/>
            <a:ext cx="609600" cy="609600"/>
          </a:xfrm>
          <a:prstGeom prst="rect">
            <a:avLst/>
          </a:prstGeom>
        </p:spPr>
      </p:pic>
      <p:pic>
        <p:nvPicPr>
          <p:cNvPr id="14"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2112044" y="990600"/>
            <a:ext cx="757084"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8" name="Group 37">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4" name="Group 43">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0"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1" name="Explosion 2 50"/>
          <p:cNvSpPr/>
          <p:nvPr/>
        </p:nvSpPr>
        <p:spPr>
          <a:xfrm>
            <a:off x="8141661" y="1648623"/>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299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200000" s="0" l="0"/>
                                      </p:by>
                                    </p:animClr>
                                    <p:animClr clrSpc="hsl" dir="cw">
                                      <p:cBhvr>
                                        <p:cTn id="72" dur="500" fill="hold"/>
                                        <p:tgtEl>
                                          <p:spTgt spid="20"/>
                                        </p:tgtEl>
                                        <p:attrNameLst>
                                          <p:attrName>fillcolor</p:attrName>
                                        </p:attrNameLst>
                                      </p:cBhvr>
                                      <p:by>
                                        <p:hsl h="7200000" s="0" l="0"/>
                                      </p:by>
                                    </p:animClr>
                                    <p:animClr clrSpc="hsl" dir="cw">
                                      <p:cBhvr>
                                        <p:cTn id="73" dur="500" fill="hold"/>
                                        <p:tgtEl>
                                          <p:spTgt spid="20"/>
                                        </p:tgtEl>
                                        <p:attrNameLst>
                                          <p:attrName>stroke.color</p:attrName>
                                        </p:attrNameLst>
                                      </p:cBhvr>
                                      <p:by>
                                        <p:hsl h="7200000" s="0" l="0"/>
                                      </p:by>
                                    </p:animClr>
                                    <p:set>
                                      <p:cBhvr>
                                        <p:cTn id="74" dur="500" fill="hold"/>
                                        <p:tgtEl>
                                          <p:spTgt spid="20"/>
                                        </p:tgtEl>
                                        <p:attrNameLst>
                                          <p:attrName>fill.type</p:attrName>
                                        </p:attrNameLst>
                                      </p:cBhvr>
                                      <p:to>
                                        <p:strVal val="solid"/>
                                      </p:to>
                                    </p:set>
                                  </p:childTnLst>
                                </p:cTn>
                              </p:par>
                              <p:par>
                                <p:cTn id="75" presetID="1" presetClass="mediacall" presetSubtype="0" fill="hold" nodeType="withEffect">
                                  <p:stCondLst>
                                    <p:cond delay="0"/>
                                  </p:stCondLst>
                                  <p:childTnLst>
                                    <p:cmd type="call" cmd="playFrom(0.0)">
                                      <p:cBhvr>
                                        <p:cTn id="76" dur="4744" fill="hold"/>
                                        <p:tgtEl>
                                          <p:spTgt spid="13"/>
                                        </p:tgtEl>
                                      </p:cBhvr>
                                    </p:cmd>
                                  </p:childTnLst>
                                </p:cTn>
                              </p:par>
                              <p:par>
                                <p:cTn id="77" presetID="2" presetClass="exit" presetSubtype="1" fill="hold" nodeType="withEffect">
                                  <p:stCondLst>
                                    <p:cond delay="0"/>
                                  </p:stCondLst>
                                  <p:childTnLst>
                                    <p:anim calcmode="lin" valueType="num">
                                      <p:cBhvr additive="base">
                                        <p:cTn id="78" dur="3000"/>
                                        <p:tgtEl>
                                          <p:spTgt spid="3077"/>
                                        </p:tgtEl>
                                        <p:attrNameLst>
                                          <p:attrName>ppt_x</p:attrName>
                                        </p:attrNameLst>
                                      </p:cBhvr>
                                      <p:tavLst>
                                        <p:tav tm="0">
                                          <p:val>
                                            <p:strVal val="ppt_x"/>
                                          </p:val>
                                        </p:tav>
                                        <p:tav tm="100000">
                                          <p:val>
                                            <p:strVal val="ppt_x"/>
                                          </p:val>
                                        </p:tav>
                                      </p:tavLst>
                                    </p:anim>
                                    <p:anim calcmode="lin" valueType="num">
                                      <p:cBhvr additive="base">
                                        <p:cTn id="79" dur="3000"/>
                                        <p:tgtEl>
                                          <p:spTgt spid="3077"/>
                                        </p:tgtEl>
                                        <p:attrNameLst>
                                          <p:attrName>ppt_y</p:attrName>
                                        </p:attrNameLst>
                                      </p:cBhvr>
                                      <p:tavLst>
                                        <p:tav tm="0">
                                          <p:val>
                                            <p:strVal val="ppt_y"/>
                                          </p:val>
                                        </p:tav>
                                        <p:tav tm="100000">
                                          <p:val>
                                            <p:strVal val="0-ppt_h/2"/>
                                          </p:val>
                                        </p:tav>
                                      </p:tavLst>
                                    </p:anim>
                                    <p:set>
                                      <p:cBhvr>
                                        <p:cTn id="80" dur="1" fill="hold">
                                          <p:stCondLst>
                                            <p:cond delay="2999"/>
                                          </p:stCondLst>
                                        </p:cTn>
                                        <p:tgtEl>
                                          <p:spTgt spid="3077"/>
                                        </p:tgtEl>
                                        <p:attrNameLst>
                                          <p:attrName>style.visibility</p:attrName>
                                        </p:attrNameLst>
                                      </p:cBhvr>
                                      <p:to>
                                        <p:strVal val="hidden"/>
                                      </p:to>
                                    </p:set>
                                  </p:childTnLst>
                                </p:cTn>
                              </p:par>
                              <p:par>
                                <p:cTn id="81" presetID="35" presetClass="path" presetSubtype="0" accel="50000" decel="50000" fill="hold" nodeType="withEffect">
                                  <p:stCondLst>
                                    <p:cond delay="0"/>
                                  </p:stCondLst>
                                  <p:childTnLst>
                                    <p:animMotion origin="layout" path="M 0 0 L -0.25 0 E" pathEditMode="relative" ptsTypes="">
                                      <p:cBhvr>
                                        <p:cTn id="82"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9"/>
                                        </p:tgtEl>
                                      </p:cBhvr>
                                    </p:animEffect>
                                    <p:anim calcmode="lin" valueType="num">
                                      <p:cBhvr>
                                        <p:cTn id="88" dur="1000"/>
                                        <p:tgtEl>
                                          <p:spTgt spid="19"/>
                                        </p:tgtEl>
                                        <p:attrNameLst>
                                          <p:attrName>ppt_x</p:attrName>
                                        </p:attrNameLst>
                                      </p:cBhvr>
                                      <p:tavLst>
                                        <p:tav tm="0">
                                          <p:val>
                                            <p:strVal val="ppt_x"/>
                                          </p:val>
                                        </p:tav>
                                        <p:tav tm="100000">
                                          <p:val>
                                            <p:strVal val="ppt_x"/>
                                          </p:val>
                                        </p:tav>
                                      </p:tavLst>
                                    </p:anim>
                                    <p:anim calcmode="lin" valueType="num">
                                      <p:cBhvr>
                                        <p:cTn id="89" dur="1000"/>
                                        <p:tgtEl>
                                          <p:spTgt spid="19"/>
                                        </p:tgtEl>
                                        <p:attrNameLst>
                                          <p:attrName>ppt_y</p:attrName>
                                        </p:attrNameLst>
                                      </p:cBhvr>
                                      <p:tavLst>
                                        <p:tav tm="0">
                                          <p:val>
                                            <p:strVal val="ppt_y"/>
                                          </p:val>
                                        </p:tav>
                                        <p:tav tm="100000">
                                          <p:val>
                                            <p:strVal val="ppt_y+.1"/>
                                          </p:val>
                                        </p:tav>
                                      </p:tavLst>
                                    </p:anim>
                                    <p:set>
                                      <p:cBhvr>
                                        <p:cTn id="9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4"/>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1046772"/>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7162801" y="4480032"/>
            <a:ext cx="1600200" cy="136058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3614158" y="4370394"/>
            <a:ext cx="1824246" cy="1447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5638801" y="4513856"/>
            <a:ext cx="1676400" cy="12972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49716" flipH="1">
            <a:off x="5456595" y="3252722"/>
            <a:ext cx="4151392" cy="398767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765028" y="3169570"/>
            <a:ext cx="683710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t>A. người nhỏ bé,  ở bé trai đặc điểm sinh dục phụ nam kém phát triển</a:t>
            </a:r>
            <a:endParaRPr lang="en-US" sz="2400" dirty="0">
              <a:solidFill>
                <a:srgbClr val="0033CC"/>
              </a:solidFill>
            </a:endParaRPr>
          </a:p>
        </p:txBody>
      </p:sp>
      <p:sp>
        <p:nvSpPr>
          <p:cNvPr id="25" name="Rounded Rectangle 24"/>
          <p:cNvSpPr/>
          <p:nvPr/>
        </p:nvSpPr>
        <p:spPr>
          <a:xfrm>
            <a:off x="1843964" y="3957564"/>
            <a:ext cx="746253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a:t>B. người nhỏ bé,  ở bé gái đặc điểm sinh dục phụ nữ kém phát triển</a:t>
            </a:r>
            <a:endParaRPr lang="en-US" sz="2400" dirty="0">
              <a:solidFill>
                <a:srgbClr val="0033CC"/>
              </a:solidFill>
            </a:endParaRPr>
          </a:p>
        </p:txBody>
      </p:sp>
      <p:sp>
        <p:nvSpPr>
          <p:cNvPr id="26" name="Rounded Rectangle 25"/>
          <p:cNvSpPr/>
          <p:nvPr/>
        </p:nvSpPr>
        <p:spPr>
          <a:xfrm>
            <a:off x="1843965" y="6078941"/>
            <a:ext cx="574803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t> </a:t>
            </a:r>
            <a:r>
              <a:rPr lang="en-US" sz="1800" dirty="0"/>
              <a:t>D.</a:t>
            </a:r>
            <a:r>
              <a:rPr lang="vi-VN" sz="1800" dirty="0"/>
              <a:t>người nhỏ bé hoặc khổng lồ</a:t>
            </a:r>
            <a:endParaRPr lang="en-US" sz="2400" dirty="0">
              <a:solidFill>
                <a:srgbClr val="0033CC"/>
              </a:solidFill>
            </a:endParaRPr>
          </a:p>
        </p:txBody>
      </p:sp>
      <p:sp>
        <p:nvSpPr>
          <p:cNvPr id="27" name="Rounded Rectangle 26"/>
          <p:cNvSpPr/>
          <p:nvPr/>
        </p:nvSpPr>
        <p:spPr>
          <a:xfrm>
            <a:off x="1834098" y="4877241"/>
            <a:ext cx="5757896"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t>C.chậm</a:t>
            </a:r>
            <a:r>
              <a:rPr lang="en-US" sz="1800" dirty="0"/>
              <a:t> </a:t>
            </a:r>
            <a:r>
              <a:rPr lang="en-US" sz="1800" dirty="0" err="1"/>
              <a:t>lớn</a:t>
            </a:r>
            <a:r>
              <a:rPr lang="en-US" sz="1800" dirty="0"/>
              <a:t> </a:t>
            </a:r>
            <a:r>
              <a:rPr lang="en-US" sz="1800" dirty="0" err="1"/>
              <a:t>hoặc</a:t>
            </a:r>
            <a:r>
              <a:rPr lang="en-US" sz="1800" dirty="0"/>
              <a:t> </a:t>
            </a:r>
            <a:r>
              <a:rPr lang="en-US" sz="1800" dirty="0" err="1"/>
              <a:t>ngừng</a:t>
            </a:r>
            <a:r>
              <a:rPr lang="en-US" sz="1800" dirty="0"/>
              <a:t> </a:t>
            </a:r>
            <a:r>
              <a:rPr lang="en-US" sz="1800" dirty="0" err="1"/>
              <a:t>lớn</a:t>
            </a:r>
            <a:r>
              <a:rPr lang="en-US" sz="1800" dirty="0"/>
              <a:t>, </a:t>
            </a:r>
            <a:r>
              <a:rPr lang="en-US" sz="1800" dirty="0" err="1"/>
              <a:t>trí</a:t>
            </a:r>
            <a:r>
              <a:rPr lang="en-US" sz="1800" dirty="0"/>
              <a:t> </a:t>
            </a:r>
            <a:r>
              <a:rPr lang="en-US" sz="1800" dirty="0" err="1"/>
              <a:t>tuệ</a:t>
            </a:r>
            <a:r>
              <a:rPr lang="en-US" sz="1800" dirty="0"/>
              <a:t> </a:t>
            </a:r>
            <a:r>
              <a:rPr lang="en-US" sz="1800" dirty="0" err="1"/>
              <a:t>kém</a:t>
            </a:r>
            <a:endParaRPr lang="en-US" sz="2000"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00400"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4114800" y="1676402"/>
            <a:ext cx="4191000" cy="646331"/>
          </a:xfrm>
          <a:prstGeom prst="rect">
            <a:avLst/>
          </a:prstGeom>
          <a:noFill/>
        </p:spPr>
        <p:txBody>
          <a:bodyPr wrap="square" rtlCol="0">
            <a:spAutoFit/>
          </a:bodyPr>
          <a:lstStyle/>
          <a:p>
            <a:r>
              <a:rPr lang="en-US" sz="1800" dirty="0" err="1"/>
              <a:t>Hậu</a:t>
            </a:r>
            <a:r>
              <a:rPr lang="en-US" sz="1800" dirty="0"/>
              <a:t> </a:t>
            </a:r>
            <a:r>
              <a:rPr lang="en-US" sz="1800" dirty="0" err="1"/>
              <a:t>quả</a:t>
            </a:r>
            <a:r>
              <a:rPr lang="en-US" sz="1800" dirty="0"/>
              <a:t> </a:t>
            </a:r>
            <a:r>
              <a:rPr lang="en-US" sz="1800" dirty="0" err="1"/>
              <a:t>đối</a:t>
            </a:r>
            <a:r>
              <a:rPr lang="en-US" sz="1800" dirty="0"/>
              <a:t> </a:t>
            </a:r>
            <a:r>
              <a:rPr lang="en-US" sz="1800" dirty="0" err="1"/>
              <a:t>với</a:t>
            </a:r>
            <a:r>
              <a:rPr lang="en-US" sz="1800" dirty="0"/>
              <a:t> </a:t>
            </a:r>
            <a:r>
              <a:rPr lang="en-US" sz="1800" dirty="0" err="1"/>
              <a:t>trẻ</a:t>
            </a:r>
            <a:r>
              <a:rPr lang="en-US" sz="1800" dirty="0"/>
              <a:t> </a:t>
            </a:r>
            <a:r>
              <a:rPr lang="en-US" sz="1800" dirty="0" err="1"/>
              <a:t>em</a:t>
            </a:r>
            <a:r>
              <a:rPr lang="en-US" sz="1800" dirty="0"/>
              <a:t> </a:t>
            </a:r>
            <a:r>
              <a:rPr lang="en-US" sz="1800" dirty="0" err="1"/>
              <a:t>khi</a:t>
            </a:r>
            <a:r>
              <a:rPr lang="en-US" sz="1800" dirty="0"/>
              <a:t> </a:t>
            </a:r>
            <a:r>
              <a:rPr lang="en-US" sz="1800" dirty="0" err="1"/>
              <a:t>thiếu</a:t>
            </a:r>
            <a:r>
              <a:rPr lang="en-US" sz="1800" dirty="0"/>
              <a:t> </a:t>
            </a:r>
            <a:r>
              <a:rPr lang="en-US" sz="1800" dirty="0" err="1"/>
              <a:t>tirôxin</a:t>
            </a:r>
            <a:r>
              <a:rPr lang="en-US" sz="1800" dirty="0"/>
              <a:t> </a:t>
            </a:r>
            <a:r>
              <a:rPr lang="en-US" sz="1800" dirty="0" err="1"/>
              <a:t>là</a:t>
            </a:r>
            <a:endParaRPr lang="en-US" sz="1800" dirty="0"/>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6495" y="4657727"/>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2954000" y="375103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2112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2"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3" name="Explosion 2 52"/>
          <p:cNvSpPr/>
          <p:nvPr/>
        </p:nvSpPr>
        <p:spPr>
          <a:xfrm>
            <a:off x="8496300" y="1215004"/>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33083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4"/>
                                        </p:tgtEl>
                                      </p:cBhvr>
                                    </p:cmd>
                                  </p:childTnLst>
                                </p:cTn>
                              </p:par>
                              <p:par>
                                <p:cTn id="83" presetID="2" presetClass="exit" presetSubtype="1" fill="hold" nodeType="withEffect">
                                  <p:stCondLst>
                                    <p:cond delay="0"/>
                                  </p:stCondLst>
                                  <p:childTnLst>
                                    <p:anim calcmode="lin" valueType="num">
                                      <p:cBhvr additive="base">
                                        <p:cTn id="84" dur="2000"/>
                                        <p:tgtEl>
                                          <p:spTgt spid="23"/>
                                        </p:tgtEl>
                                        <p:attrNameLst>
                                          <p:attrName>ppt_x</p:attrName>
                                        </p:attrNameLst>
                                      </p:cBhvr>
                                      <p:tavLst>
                                        <p:tav tm="0">
                                          <p:val>
                                            <p:strVal val="ppt_x"/>
                                          </p:val>
                                        </p:tav>
                                        <p:tav tm="100000">
                                          <p:val>
                                            <p:strVal val="ppt_x"/>
                                          </p:val>
                                        </p:tav>
                                      </p:tavLst>
                                    </p:anim>
                                    <p:anim calcmode="lin" valueType="num">
                                      <p:cBhvr additive="base">
                                        <p:cTn id="85" dur="2000"/>
                                        <p:tgtEl>
                                          <p:spTgt spid="23"/>
                                        </p:tgtEl>
                                        <p:attrNameLst>
                                          <p:attrName>ppt_y</p:attrName>
                                        </p:attrNameLst>
                                      </p:cBhvr>
                                      <p:tavLst>
                                        <p:tav tm="0">
                                          <p:val>
                                            <p:strVal val="ppt_y"/>
                                          </p:val>
                                        </p:tav>
                                        <p:tav tm="100000">
                                          <p:val>
                                            <p:strVal val="0-ppt_h/2"/>
                                          </p:val>
                                        </p:tav>
                                      </p:tavLst>
                                    </p:anim>
                                    <p:set>
                                      <p:cBhvr>
                                        <p:cTn id="86" dur="1" fill="hold">
                                          <p:stCondLst>
                                            <p:cond delay="1999"/>
                                          </p:stCondLst>
                                        </p:cTn>
                                        <p:tgtEl>
                                          <p:spTgt spid="23"/>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4.16667E-6 -3.50942E-6 L 0.05782 0.0068 " pathEditMode="relative" rAng="0" ptsTypes="AA">
                                      <p:cBhvr>
                                        <p:cTn id="88"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6"/>
                                        </p:tgtEl>
                                      </p:cBhvr>
                                    </p:animEffect>
                                    <p:anim calcmode="lin" valueType="num">
                                      <p:cBhvr>
                                        <p:cTn id="94" dur="1000"/>
                                        <p:tgtEl>
                                          <p:spTgt spid="26"/>
                                        </p:tgtEl>
                                        <p:attrNameLst>
                                          <p:attrName>ppt_x</p:attrName>
                                        </p:attrNameLst>
                                      </p:cBhvr>
                                      <p:tavLst>
                                        <p:tav tm="0">
                                          <p:val>
                                            <p:strVal val="ppt_x"/>
                                          </p:val>
                                        </p:tav>
                                        <p:tav tm="100000">
                                          <p:val>
                                            <p:strVal val="ppt_x"/>
                                          </p:val>
                                        </p:tav>
                                      </p:tavLst>
                                    </p:anim>
                                    <p:anim calcmode="lin" valueType="num">
                                      <p:cBhvr>
                                        <p:cTn id="95" dur="1000"/>
                                        <p:tgtEl>
                                          <p:spTgt spid="26"/>
                                        </p:tgtEl>
                                        <p:attrNameLst>
                                          <p:attrName>ppt_y</p:attrName>
                                        </p:attrNameLst>
                                      </p:cBhvr>
                                      <p:tavLst>
                                        <p:tav tm="0">
                                          <p:val>
                                            <p:strVal val="ppt_y"/>
                                          </p:val>
                                        </p:tav>
                                        <p:tav tm="100000">
                                          <p:val>
                                            <p:strVal val="ppt_y+.1"/>
                                          </p:val>
                                        </p:tav>
                                      </p:tavLst>
                                    </p:anim>
                                    <p:set>
                                      <p:cBhvr>
                                        <p:cTn id="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7" fill="hold" display="0">
                  <p:stCondLst>
                    <p:cond delay="indefinite"/>
                  </p:stCondLst>
                  <p:endCondLst>
                    <p:cond evt="onStopAudio" delay="0">
                      <p:tgtEl>
                        <p:sldTgt/>
                      </p:tgtEl>
                    </p:cond>
                  </p:endCondLst>
                </p:cTn>
                <p:tgtEl>
                  <p:spTgt spid="14"/>
                </p:tgtEl>
              </p:cMediaNode>
            </p:audio>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8" presetClass="emph" presetSubtype="0" fill="hold" nodeType="clickEffect">
                                  <p:stCondLst>
                                    <p:cond delay="0"/>
                                  </p:stCondLst>
                                  <p:childTnLst>
                                    <p:animRot by="21600000">
                                      <p:cBhvr>
                                        <p:cTn id="102" dur="15000" fill="hold"/>
                                        <p:tgtEl>
                                          <p:spTgt spid="19"/>
                                        </p:tgtEl>
                                        <p:attrNameLst>
                                          <p:attrName>r</p:attrName>
                                        </p:attrNameLst>
                                      </p:cBhvr>
                                    </p:animRot>
                                  </p:childTnLst>
                                </p:cTn>
                              </p:par>
                            </p:childTnLst>
                          </p:cTn>
                        </p:par>
                        <p:par>
                          <p:cTn id="103" fill="hold">
                            <p:stCondLst>
                              <p:cond delay="15000"/>
                            </p:stCondLst>
                            <p:childTnLst>
                              <p:par>
                                <p:cTn id="104" presetID="1" presetClass="entr" presetSubtype="0" fill="hold" grpId="0"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par>
                                <p:cTn id="106" presetID="1" presetClass="exit" presetSubtype="0" fill="hold" grpId="1" nodeType="withEffect">
                                  <p:stCondLst>
                                    <p:cond delay="2000"/>
                                  </p:stCondLst>
                                  <p:childTnLst>
                                    <p:set>
                                      <p:cBhvr>
                                        <p:cTn id="10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685803"/>
            <a:ext cx="9143999" cy="56387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71800" y="3656940"/>
            <a:ext cx="2286000" cy="1954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2" y="4114800"/>
            <a:ext cx="1308087" cy="130740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6000751" y="4502707"/>
            <a:ext cx="1771651" cy="13818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953002" y="-152400"/>
            <a:ext cx="6277493"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72602" y="4724402"/>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76600" y="8001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3763012" y="1562102"/>
            <a:ext cx="4918144" cy="646331"/>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triển</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ảnh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hưởng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rõ</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đoạn</a:t>
            </a:r>
            <a:endParaRPr lang="en-US" sz="1800"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1676400" y="29981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70C0"/>
                </a:solidFill>
              </a:rPr>
              <a:t>A. </a:t>
            </a:r>
            <a:r>
              <a:rPr lang="en-US" sz="1800" b="1" dirty="0" err="1">
                <a:solidFill>
                  <a:srgbClr val="0070C0"/>
                </a:solidFill>
              </a:rPr>
              <a:t>trưởng</a:t>
            </a:r>
            <a:r>
              <a:rPr lang="en-US" sz="1800" b="1" dirty="0">
                <a:solidFill>
                  <a:srgbClr val="0070C0"/>
                </a:solidFill>
              </a:rPr>
              <a:t> </a:t>
            </a:r>
            <a:r>
              <a:rPr lang="en-US" sz="1800" b="1" dirty="0" err="1">
                <a:solidFill>
                  <a:srgbClr val="0070C0"/>
                </a:solidFill>
              </a:rPr>
              <a:t>thành</a:t>
            </a:r>
            <a:endParaRPr lang="en-US" sz="1800" b="1" dirty="0">
              <a:solidFill>
                <a:srgbClr val="0070C0"/>
              </a:solidFill>
            </a:endParaRPr>
          </a:p>
        </p:txBody>
      </p:sp>
      <p:sp>
        <p:nvSpPr>
          <p:cNvPr id="23" name="Rounded Rectangle 22"/>
          <p:cNvSpPr/>
          <p:nvPr/>
        </p:nvSpPr>
        <p:spPr>
          <a:xfrm>
            <a:off x="3810000" y="2950985"/>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solidFill>
                  <a:srgbClr val="0070C0"/>
                </a:solidFill>
                <a:latin typeface="Times New Roman" panose="02020603050405020304" pitchFamily="18" charset="0"/>
                <a:cs typeface="Times New Roman" panose="02020603050405020304" pitchFamily="18" charset="0"/>
              </a:rPr>
              <a:t>B. </a:t>
            </a:r>
            <a:r>
              <a:rPr lang="en-US" sz="1800" b="1" dirty="0" err="1">
                <a:solidFill>
                  <a:srgbClr val="0070C0"/>
                </a:solidFill>
                <a:latin typeface="Times New Roman" panose="02020603050405020304" pitchFamily="18" charset="0"/>
                <a:cs typeface="Times New Roman" panose="02020603050405020304" pitchFamily="18" charset="0"/>
              </a:rPr>
              <a:t>sơ</a:t>
            </a:r>
            <a:r>
              <a:rPr lang="en-US" sz="1800" b="1" dirty="0">
                <a:solidFill>
                  <a:srgbClr val="0070C0"/>
                </a:solidFill>
                <a:latin typeface="Times New Roman" panose="02020603050405020304" pitchFamily="18" charset="0"/>
                <a:cs typeface="Times New Roman" panose="02020603050405020304" pitchFamily="18" charset="0"/>
              </a:rPr>
              <a:t> </a:t>
            </a:r>
            <a:r>
              <a:rPr lang="en-US" sz="1800" b="1" dirty="0" err="1">
                <a:solidFill>
                  <a:srgbClr val="0070C0"/>
                </a:solidFill>
                <a:latin typeface="Times New Roman" panose="02020603050405020304" pitchFamily="18" charset="0"/>
                <a:cs typeface="Times New Roman" panose="02020603050405020304" pitchFamily="18" charset="0"/>
              </a:rPr>
              <a:t>sinh</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6231525" y="30099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err="1">
                <a:solidFill>
                  <a:srgbClr val="0070C0"/>
                </a:solidFill>
              </a:rPr>
              <a:t>C.sau</a:t>
            </a:r>
            <a:r>
              <a:rPr lang="en-US" sz="1800" b="1" dirty="0">
                <a:solidFill>
                  <a:srgbClr val="0070C0"/>
                </a:solidFill>
              </a:rPr>
              <a:t> </a:t>
            </a:r>
            <a:r>
              <a:rPr lang="en-US" sz="1800" b="1" dirty="0" err="1">
                <a:solidFill>
                  <a:srgbClr val="0070C0"/>
                </a:solidFill>
              </a:rPr>
              <a:t>sơ</a:t>
            </a:r>
            <a:r>
              <a:rPr lang="en-US" sz="1800" b="1" dirty="0">
                <a:solidFill>
                  <a:srgbClr val="0070C0"/>
                </a:solidFill>
              </a:rPr>
              <a:t> </a:t>
            </a:r>
            <a:r>
              <a:rPr lang="en-US" sz="1800" b="1" dirty="0" err="1">
                <a:solidFill>
                  <a:srgbClr val="0070C0"/>
                </a:solidFill>
              </a:rPr>
              <a:t>sinh</a:t>
            </a:r>
            <a:endParaRPr lang="en-US" sz="2400" b="1" dirty="0">
              <a:solidFill>
                <a:srgbClr val="0070C0"/>
              </a:solidFill>
            </a:endParaRPr>
          </a:p>
        </p:txBody>
      </p:sp>
      <p:sp>
        <p:nvSpPr>
          <p:cNvPr id="25" name="Rounded Rectangle 24"/>
          <p:cNvSpPr/>
          <p:nvPr/>
        </p:nvSpPr>
        <p:spPr>
          <a:xfrm>
            <a:off x="8496300" y="29981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latin typeface="Times New Roman" panose="02020603050405020304" pitchFamily="18" charset="0"/>
                <a:cs typeface="Times New Roman" panose="02020603050405020304" pitchFamily="18" charset="0"/>
              </a:rPr>
              <a:t>D.</a:t>
            </a:r>
            <a:r>
              <a:rPr lang="en-US" sz="2000" dirty="0" err="1">
                <a:solidFill>
                  <a:srgbClr val="0033CC"/>
                </a:solidFill>
                <a:latin typeface="Times New Roman" panose="02020603050405020304" pitchFamily="18" charset="0"/>
                <a:cs typeface="Times New Roman" panose="02020603050405020304" pitchFamily="18" charset="0"/>
              </a:rPr>
              <a:t>Phôi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thai</a:t>
            </a:r>
            <a:endParaRPr lang="en-US" sz="2000" dirty="0">
              <a:solidFill>
                <a:srgbClr val="0033CC"/>
              </a:solidFill>
              <a:latin typeface="Times New Roman" panose="02020603050405020304" pitchFamily="18" charset="0"/>
              <a:cs typeface="Times New Roman" panose="02020603050405020304" pitchFamily="18" charset="0"/>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2954000" y="375103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2112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4" name="Group 33">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2"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3" name="Explosion 2 52"/>
          <p:cNvSpPr/>
          <p:nvPr/>
        </p:nvSpPr>
        <p:spPr>
          <a:xfrm>
            <a:off x="2466094" y="4186163"/>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287253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44"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6242" y="642612"/>
            <a:ext cx="9181758" cy="53581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8861" l="0" r="100000">
                        <a14:foregroundMark x1="7500" y1="37722" x2="95400" y2="46709"/>
                        <a14:foregroundMark x1="21700" y1="23544" x2="36700" y2="38228"/>
                        <a14:foregroundMark x1="42900" y1="19747" x2="32900" y2="66203"/>
                        <a14:foregroundMark x1="61300" y1="30886" x2="66700" y2="60886"/>
                        <a14:foregroundMark x1="52900" y1="82532" x2="52900" y2="87342"/>
                        <a14:foregroundMark x1="93800" y1="52532" x2="83800" y2="56203"/>
                      </a14:backgroundRemoval>
                    </a14:imgEffect>
                  </a14:imgLayer>
                </a14:imgProps>
              </a:ext>
              <a:ext uri="{28A0092B-C50C-407E-A947-70E740481C1C}">
                <a14:useLocalDpi xmlns:a14="http://schemas.microsoft.com/office/drawing/2010/main" val="0"/>
              </a:ext>
            </a:extLst>
          </a:blip>
          <a:srcRect/>
          <a:stretch>
            <a:fillRect/>
          </a:stretch>
        </p:blipFill>
        <p:spPr bwMode="auto">
          <a:xfrm rot="21340519">
            <a:off x="7220749" y="4037139"/>
            <a:ext cx="2043077" cy="16140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Kết quả hình ảnh cho dory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6900" y="3962401"/>
            <a:ext cx="2598738" cy="15488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ADMIN\Desktop\Giai cuu dai duong 2\Luo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984501" y="-583293"/>
            <a:ext cx="6907184" cy="8077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Phan Thi Do Uyen\Giai cuu dai duong\Picture2.png">
            <a:hlinkClick r:id="" action="ppaction://hlinkshowjump?jump=nextslid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77945" y="4844154"/>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344400" y="7867650"/>
            <a:ext cx="609600" cy="609600"/>
          </a:xfrm>
          <a:prstGeom prst="rect">
            <a:avLst/>
          </a:prstGeom>
        </p:spPr>
      </p:pic>
      <p:pic>
        <p:nvPicPr>
          <p:cNvPr id="18"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178987" y="914400"/>
            <a:ext cx="60198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4093387" y="1676402"/>
            <a:ext cx="4191000" cy="954107"/>
          </a:xfrm>
          <a:prstGeom prst="rect">
            <a:avLst/>
          </a:prstGeom>
          <a:noFill/>
        </p:spPr>
        <p:txBody>
          <a:bodyPr wrap="square" rtlCol="0">
            <a:spAutoFit/>
          </a:bodyPr>
          <a:lstStyle/>
          <a:p>
            <a:pPr algn="ctr"/>
            <a:r>
              <a:rPr lang="en-US" sz="2800" dirty="0" err="1">
                <a:solidFill>
                  <a:srgbClr val="0033CC"/>
                </a:solidFill>
              </a:rPr>
              <a:t>Thầy</a:t>
            </a:r>
            <a:r>
              <a:rPr lang="en-US" sz="2800" dirty="0">
                <a:solidFill>
                  <a:srgbClr val="0033CC"/>
                </a:solidFill>
              </a:rPr>
              <a:t> </a:t>
            </a:r>
            <a:r>
              <a:rPr lang="en-US" sz="2800" dirty="0" err="1">
                <a:solidFill>
                  <a:srgbClr val="0033CC"/>
                </a:solidFill>
              </a:rPr>
              <a:t>cô</a:t>
            </a:r>
            <a:r>
              <a:rPr lang="en-US" sz="2800" dirty="0">
                <a:solidFill>
                  <a:srgbClr val="0033CC"/>
                </a:solidFill>
              </a:rPr>
              <a:t> </a:t>
            </a:r>
            <a:r>
              <a:rPr lang="en-US" sz="2800" dirty="0" err="1">
                <a:solidFill>
                  <a:srgbClr val="0033CC"/>
                </a:solidFill>
              </a:rPr>
              <a:t>điền</a:t>
            </a:r>
            <a:r>
              <a:rPr lang="en-US" sz="2800" dirty="0">
                <a:solidFill>
                  <a:srgbClr val="0033CC"/>
                </a:solidFill>
              </a:rPr>
              <a:t> </a:t>
            </a:r>
            <a:r>
              <a:rPr lang="en-US" sz="2800" dirty="0" err="1">
                <a:solidFill>
                  <a:srgbClr val="0033CC"/>
                </a:solidFill>
              </a:rPr>
              <a:t>câu</a:t>
            </a:r>
            <a:r>
              <a:rPr lang="en-US" sz="2800" dirty="0">
                <a:solidFill>
                  <a:srgbClr val="0033CC"/>
                </a:solidFill>
              </a:rPr>
              <a:t> </a:t>
            </a:r>
            <a:r>
              <a:rPr lang="en-US" sz="2800" dirty="0" err="1">
                <a:solidFill>
                  <a:srgbClr val="0033CC"/>
                </a:solidFill>
              </a:rPr>
              <a:t>hỏi</a:t>
            </a:r>
            <a:r>
              <a:rPr lang="en-US" sz="2800" dirty="0">
                <a:solidFill>
                  <a:srgbClr val="0033CC"/>
                </a:solidFill>
              </a:rPr>
              <a:t> ở </a:t>
            </a:r>
            <a:r>
              <a:rPr lang="en-US" sz="2800" dirty="0" err="1">
                <a:solidFill>
                  <a:srgbClr val="0033CC"/>
                </a:solidFill>
              </a:rPr>
              <a:t>đây</a:t>
            </a:r>
            <a:endParaRPr lang="en-US" sz="2800" dirty="0">
              <a:solidFill>
                <a:srgbClr val="0033CC"/>
              </a:solidFill>
            </a:endParaRPr>
          </a:p>
        </p:txBody>
      </p:sp>
      <p:sp>
        <p:nvSpPr>
          <p:cNvPr id="20" name="Rounded Rectangle 19"/>
          <p:cNvSpPr/>
          <p:nvPr/>
        </p:nvSpPr>
        <p:spPr>
          <a:xfrm>
            <a:off x="1578787" y="311240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A.</a:t>
            </a:r>
          </a:p>
        </p:txBody>
      </p:sp>
      <p:sp>
        <p:nvSpPr>
          <p:cNvPr id="21" name="Rounded Rectangle 20"/>
          <p:cNvSpPr/>
          <p:nvPr/>
        </p:nvSpPr>
        <p:spPr>
          <a:xfrm>
            <a:off x="8360589" y="311240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p>
        </p:txBody>
      </p:sp>
      <p:sp>
        <p:nvSpPr>
          <p:cNvPr id="22" name="Rounded Rectangle 21"/>
          <p:cNvSpPr/>
          <p:nvPr/>
        </p:nvSpPr>
        <p:spPr>
          <a:xfrm>
            <a:off x="6074589" y="3124200"/>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C.</a:t>
            </a:r>
          </a:p>
        </p:txBody>
      </p:sp>
      <p:sp>
        <p:nvSpPr>
          <p:cNvPr id="23" name="Rounded Rectangle 22"/>
          <p:cNvSpPr/>
          <p:nvPr/>
        </p:nvSpPr>
        <p:spPr>
          <a:xfrm>
            <a:off x="3788587" y="3112407"/>
            <a:ext cx="20574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33CC"/>
                </a:solidFill>
              </a:rPr>
              <a:t>B.</a:t>
            </a:r>
            <a:r>
              <a:rPr lang="en-US" sz="2000" dirty="0" err="1">
                <a:solidFill>
                  <a:srgbClr val="0033CC"/>
                </a:solidFill>
              </a:rPr>
              <a:t>Đáp</a:t>
            </a:r>
            <a:r>
              <a:rPr lang="en-US" sz="2000" dirty="0">
                <a:solidFill>
                  <a:srgbClr val="0033CC"/>
                </a:solidFill>
              </a:rPr>
              <a:t> </a:t>
            </a:r>
            <a:r>
              <a:rPr lang="en-US" sz="2000" dirty="0" err="1">
                <a:solidFill>
                  <a:srgbClr val="0033CC"/>
                </a:solidFill>
              </a:rPr>
              <a:t>án</a:t>
            </a:r>
            <a:r>
              <a:rPr lang="en-US" sz="2000" dirty="0">
                <a:solidFill>
                  <a:srgbClr val="0033CC"/>
                </a:solidFill>
              </a:rPr>
              <a:t> </a:t>
            </a:r>
            <a:r>
              <a:rPr lang="en-US" sz="2000" dirty="0" err="1">
                <a:solidFill>
                  <a:srgbClr val="0033CC"/>
                </a:solidFill>
              </a:rPr>
              <a:t>Đúng</a:t>
            </a:r>
            <a:endParaRPr lang="en-US" sz="2000" dirty="0">
              <a:solidFill>
                <a:srgbClr val="0033CC"/>
              </a:solidFill>
            </a:endParaRPr>
          </a:p>
        </p:txBody>
      </p:sp>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09162" y="1409792"/>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2112044" y="99060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83482" y="157772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3772A17-BB74-4A75-BA55-D622FE4D0639}"/>
              </a:ext>
            </a:extLst>
          </p:cNvPr>
          <p:cNvGrpSpPr/>
          <p:nvPr/>
        </p:nvGrpSpPr>
        <p:grpSpPr>
          <a:xfrm>
            <a:off x="2457247" y="156610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2458593" y="2118399"/>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2755628" y="1859119"/>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2185894" y="1884057"/>
            <a:ext cx="90244" cy="76328"/>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
        <p:nvSpPr>
          <p:cNvPr id="54" name="Oval 107"/>
          <p:cNvSpPr>
            <a:spLocks noChangeArrowheads="1"/>
          </p:cNvSpPr>
          <p:nvPr/>
        </p:nvSpPr>
        <p:spPr bwMode="auto">
          <a:xfrm>
            <a:off x="2468484" y="1856241"/>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55" name="Explosion 2 54"/>
          <p:cNvSpPr/>
          <p:nvPr/>
        </p:nvSpPr>
        <p:spPr>
          <a:xfrm>
            <a:off x="2714171" y="322646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p14="http://schemas.microsoft.com/office/powerpoint/2010/main" val="447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7"/>
                                        </p:tgtEl>
                                        <p:attrNameLst>
                                          <p:attrName>r</p:attrName>
                                        </p:attrNameLst>
                                      </p:cBhvr>
                                    </p:animRot>
                                    <p:animRot by="-240000">
                                      <p:cBhvr>
                                        <p:cTn id="7" dur="600" fill="hold">
                                          <p:stCondLst>
                                            <p:cond delay="600"/>
                                          </p:stCondLst>
                                        </p:cTn>
                                        <p:tgtEl>
                                          <p:spTgt spid="27"/>
                                        </p:tgtEl>
                                        <p:attrNameLst>
                                          <p:attrName>r</p:attrName>
                                        </p:attrNameLst>
                                      </p:cBhvr>
                                    </p:animRot>
                                    <p:animRot by="240000">
                                      <p:cBhvr>
                                        <p:cTn id="8" dur="600" fill="hold">
                                          <p:stCondLst>
                                            <p:cond delay="1200"/>
                                          </p:stCondLst>
                                        </p:cTn>
                                        <p:tgtEl>
                                          <p:spTgt spid="27"/>
                                        </p:tgtEl>
                                        <p:attrNameLst>
                                          <p:attrName>r</p:attrName>
                                        </p:attrNameLst>
                                      </p:cBhvr>
                                    </p:animRot>
                                    <p:animRot by="-240000">
                                      <p:cBhvr>
                                        <p:cTn id="9" dur="600" fill="hold">
                                          <p:stCondLst>
                                            <p:cond delay="1800"/>
                                          </p:stCondLst>
                                        </p:cTn>
                                        <p:tgtEl>
                                          <p:spTgt spid="27"/>
                                        </p:tgtEl>
                                        <p:attrNameLst>
                                          <p:attrName>r</p:attrName>
                                        </p:attrNameLst>
                                      </p:cBhvr>
                                    </p:animRot>
                                    <p:animRot by="120000">
                                      <p:cBhvr>
                                        <p:cTn id="10" dur="600" fill="hold">
                                          <p:stCondLst>
                                            <p:cond delay="24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8"/>
                                        </p:tgtEl>
                                        <p:attrNameLst>
                                          <p:attrName>r</p:attrName>
                                        </p:attrNameLst>
                                      </p:cBhvr>
                                    </p:animRot>
                                    <p:animRot by="-240000">
                                      <p:cBhvr>
                                        <p:cTn id="13" dur="600" fill="hold">
                                          <p:stCondLst>
                                            <p:cond delay="600"/>
                                          </p:stCondLst>
                                        </p:cTn>
                                        <p:tgtEl>
                                          <p:spTgt spid="28"/>
                                        </p:tgtEl>
                                        <p:attrNameLst>
                                          <p:attrName>r</p:attrName>
                                        </p:attrNameLst>
                                      </p:cBhvr>
                                    </p:animRot>
                                    <p:animRot by="240000">
                                      <p:cBhvr>
                                        <p:cTn id="14" dur="600" fill="hold">
                                          <p:stCondLst>
                                            <p:cond delay="1200"/>
                                          </p:stCondLst>
                                        </p:cTn>
                                        <p:tgtEl>
                                          <p:spTgt spid="28"/>
                                        </p:tgtEl>
                                        <p:attrNameLst>
                                          <p:attrName>r</p:attrName>
                                        </p:attrNameLst>
                                      </p:cBhvr>
                                    </p:animRot>
                                    <p:animRot by="-240000">
                                      <p:cBhvr>
                                        <p:cTn id="15" dur="600" fill="hold">
                                          <p:stCondLst>
                                            <p:cond delay="1800"/>
                                          </p:stCondLst>
                                        </p:cTn>
                                        <p:tgtEl>
                                          <p:spTgt spid="28"/>
                                        </p:tgtEl>
                                        <p:attrNameLst>
                                          <p:attrName>r</p:attrName>
                                        </p:attrNameLst>
                                      </p:cBhvr>
                                    </p:animRot>
                                    <p:animRot by="120000">
                                      <p:cBhvr>
                                        <p:cTn id="16" dur="600" fill="hold">
                                          <p:stCondLst>
                                            <p:cond delay="2400"/>
                                          </p:stCondLst>
                                        </p:cTn>
                                        <p:tgtEl>
                                          <p:spTgt spid="28"/>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2" presetClass="exit" presetSubtype="1" fill="hold" nodeType="withEffect">
                                  <p:stCondLst>
                                    <p:cond delay="0"/>
                                  </p:stCondLst>
                                  <p:childTnLst>
                                    <p:anim calcmode="lin" valueType="num">
                                      <p:cBhvr additive="base">
                                        <p:cTn id="56" dur="2000"/>
                                        <p:tgtEl>
                                          <p:spTgt spid="29"/>
                                        </p:tgtEl>
                                        <p:attrNameLst>
                                          <p:attrName>ppt_x</p:attrName>
                                        </p:attrNameLst>
                                      </p:cBhvr>
                                      <p:tavLst>
                                        <p:tav tm="0">
                                          <p:val>
                                            <p:strVal val="ppt_x"/>
                                          </p:val>
                                        </p:tav>
                                        <p:tav tm="100000">
                                          <p:val>
                                            <p:strVal val="ppt_x"/>
                                          </p:val>
                                        </p:tav>
                                      </p:tavLst>
                                    </p:anim>
                                    <p:anim calcmode="lin" valueType="num">
                                      <p:cBhvr additive="base">
                                        <p:cTn id="57" dur="2000"/>
                                        <p:tgtEl>
                                          <p:spTgt spid="29"/>
                                        </p:tgtEl>
                                        <p:attrNameLst>
                                          <p:attrName>ppt_y</p:attrName>
                                        </p:attrNameLst>
                                      </p:cBhvr>
                                      <p:tavLst>
                                        <p:tav tm="0">
                                          <p:val>
                                            <p:strVal val="ppt_y"/>
                                          </p:val>
                                        </p:tav>
                                        <p:tav tm="100000">
                                          <p:val>
                                            <p:strVal val="0-ppt_h/2"/>
                                          </p:val>
                                        </p:tav>
                                      </p:tavLst>
                                    </p:anim>
                                    <p:set>
                                      <p:cBhvr>
                                        <p:cTn id="58" dur="1" fill="hold">
                                          <p:stCondLst>
                                            <p:cond delay="1999"/>
                                          </p:stCondLst>
                                        </p:cTn>
                                        <p:tgtEl>
                                          <p:spTgt spid="29"/>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744" fill="hold"/>
                                        <p:tgtEl>
                                          <p:spTgt spid="14"/>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par>
                                <p:cTn id="66" presetID="35" presetClass="path" presetSubtype="0" accel="50000" decel="50000" fill="hold" nodeType="withEffect">
                                  <p:stCondLst>
                                    <p:cond delay="0"/>
                                  </p:stCondLst>
                                  <p:childTnLst>
                                    <p:animMotion origin="layout" path="M -2.22222E-6 0 L -0.16805 0.00648 " pathEditMode="relative" rAng="0" ptsTypes="AA">
                                      <p:cBhvr>
                                        <p:cTn id="67" dur="5000" fill="hold"/>
                                        <p:tgtEl>
                                          <p:spTgt spid="27"/>
                                        </p:tgtEl>
                                        <p:attrNameLst>
                                          <p:attrName>ppt_x</p:attrName>
                                          <p:attrName>ppt_y</p:attrName>
                                        </p:attrNameLst>
                                      </p:cBhvr>
                                      <p:rCtr x="-8403" y="309"/>
                                    </p:animMotion>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grpId="1" nodeType="clickEffect">
                                  <p:stCondLst>
                                    <p:cond delay="0"/>
                                  </p:stCondLst>
                                  <p:childTnLst>
                                    <p:animEffect transition="out" filter="fade">
                                      <p:cBhvr>
                                        <p:cTn id="88" dur="1000"/>
                                        <p:tgtEl>
                                          <p:spTgt spid="20"/>
                                        </p:tgtEl>
                                      </p:cBhvr>
                                    </p:animEffect>
                                    <p:anim calcmode="lin" valueType="num">
                                      <p:cBhvr>
                                        <p:cTn id="89" dur="1000"/>
                                        <p:tgtEl>
                                          <p:spTgt spid="20"/>
                                        </p:tgtEl>
                                        <p:attrNameLst>
                                          <p:attrName>ppt_x</p:attrName>
                                        </p:attrNameLst>
                                      </p:cBhvr>
                                      <p:tavLst>
                                        <p:tav tm="0">
                                          <p:val>
                                            <p:strVal val="ppt_x"/>
                                          </p:val>
                                        </p:tav>
                                        <p:tav tm="100000">
                                          <p:val>
                                            <p:strVal val="ppt_x"/>
                                          </p:val>
                                        </p:tav>
                                      </p:tavLst>
                                    </p:anim>
                                    <p:anim calcmode="lin" valueType="num">
                                      <p:cBhvr>
                                        <p:cTn id="90" dur="1000"/>
                                        <p:tgtEl>
                                          <p:spTgt spid="20"/>
                                        </p:tgtEl>
                                        <p:attrNameLst>
                                          <p:attrName>ppt_y</p:attrName>
                                        </p:attrNameLst>
                                      </p:cBhvr>
                                      <p:tavLst>
                                        <p:tav tm="0">
                                          <p:val>
                                            <p:strVal val="ppt_y"/>
                                          </p:val>
                                        </p:tav>
                                        <p:tav tm="100000">
                                          <p:val>
                                            <p:strVal val="ppt_y+.1"/>
                                          </p:val>
                                        </p:tav>
                                      </p:tavLst>
                                    </p:anim>
                                    <p:set>
                                      <p:cBhvr>
                                        <p:cTn id="9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5"/>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20" grpId="0" animBg="1"/>
      <p:bldP spid="20" grpId="1" animBg="1"/>
      <p:bldP spid="21" grpId="0" animBg="1"/>
      <p:bldP spid="21" grpId="1" animBg="1"/>
      <p:bldP spid="22" grpId="0" animBg="1"/>
      <p:bldP spid="22" grpId="1" animBg="1"/>
      <p:bldP spid="23" grpId="0" animBg="1"/>
      <p:bldP spid="23" grpId="1" animBg="1"/>
      <p:bldP spid="55" grpId="0" animBg="1"/>
      <p:bldP spid="5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EE083-219E-4A7D-89B2-E96D72D4AB14}"/>
              </a:ext>
            </a:extLst>
          </p:cNvPr>
          <p:cNvSpPr>
            <a:spLocks noGrp="1"/>
          </p:cNvSpPr>
          <p:nvPr>
            <p:ph type="title"/>
          </p:nvPr>
        </p:nvSpPr>
        <p:spPr>
          <a:xfrm>
            <a:off x="1722964" y="0"/>
            <a:ext cx="8945036" cy="1399822"/>
          </a:xfrm>
        </p:spPr>
        <p:txBody>
          <a:bodyPr>
            <a:noAutofit/>
          </a:bodyPr>
          <a:lstStyle/>
          <a:p>
            <a:r>
              <a:rPr lang="en-US" sz="1800" dirty="0">
                <a:solidFill>
                  <a:srgbClr val="FF0000"/>
                </a:solidFill>
                <a:latin typeface="Times New Roman" panose="02020603050405020304" pitchFamily="18" charset="0"/>
                <a:cs typeface="Times New Roman" panose="02020603050405020304" pitchFamily="18" charset="0"/>
              </a:rPr>
              <a:t>VẬN DỤNG</a:t>
            </a:r>
            <a:r>
              <a:rPr lang="en-US" sz="1800" dirty="0">
                <a:latin typeface="Times New Roman" panose="02020603050405020304" pitchFamily="18" charset="0"/>
                <a:cs typeface="Times New Roman" panose="02020603050405020304" pitchFamily="18" charset="0"/>
              </a:rPr>
              <a:t>: </a:t>
            </a:r>
            <a:br>
              <a:rPr lang="en-US" sz="1800" dirty="0">
                <a:latin typeface="Times New Roman" panose="02020603050405020304" pitchFamily="18" charset="0"/>
                <a:cs typeface="Times New Roman" panose="02020603050405020304" pitchFamily="18" charset="0"/>
              </a:rPr>
            </a:br>
            <a:r>
              <a:rPr lang="en-US" sz="2400" dirty="0" err="1">
                <a:solidFill>
                  <a:srgbClr val="0000FF"/>
                </a:solidFill>
                <a:latin typeface="Times New Roman" panose="02020603050405020304" pitchFamily="18" charset="0"/>
                <a:cs typeface="Times New Roman" panose="02020603050405020304" pitchFamily="18" charset="0"/>
              </a:rPr>
              <a:t>Xem</a:t>
            </a:r>
            <a:r>
              <a:rPr lang="en-US" sz="2400" dirty="0">
                <a:solidFill>
                  <a:srgbClr val="0000FF"/>
                </a:solidFill>
                <a:latin typeface="Times New Roman" panose="02020603050405020304" pitchFamily="18" charset="0"/>
                <a:cs typeface="Times New Roman" panose="02020603050405020304" pitchFamily="18" charset="0"/>
              </a:rPr>
              <a:t> video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trả</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câu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hỏi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sữa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tăng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trưởng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chiều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Ngoài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sữa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phải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chiều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em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mong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muốn</a:t>
            </a:r>
            <a:r>
              <a:rPr lang="en-US" sz="2400" dirty="0">
                <a:solidFill>
                  <a:srgbClr val="0000FF"/>
                </a:solidFill>
                <a:latin typeface="Times New Roman" panose="02020603050405020304" pitchFamily="18" charset="0"/>
                <a:cs typeface="Times New Roman" panose="02020603050405020304" pitchFamily="18" charset="0"/>
              </a:rPr>
              <a:t>?</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4" name="Quảng cáo sữa Vinamilk Ai mắt kiếng, ai giày độn không HD">
            <a:hlinkClick r:id="" action="ppaction://media"/>
            <a:extLst>
              <a:ext uri="{FF2B5EF4-FFF2-40B4-BE49-F238E27FC236}">
                <a16:creationId xmlns:a16="http://schemas.microsoft.com/office/drawing/2014/main" id="{E11594E6-5A86-4430-BFC4-E0A497BC97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512711"/>
            <a:ext cx="9144000" cy="5345288"/>
          </a:xfrm>
          <a:prstGeom prst="rect">
            <a:avLst/>
          </a:prstGeom>
        </p:spPr>
      </p:pic>
    </p:spTree>
    <p:extLst>
      <p:ext uri="{BB962C8B-B14F-4D97-AF65-F5344CB8AC3E}">
        <p14:creationId xmlns:p14="http://schemas.microsoft.com/office/powerpoint/2010/main" val="1193323786"/>
      </p:ext>
    </p:extLst>
  </p:cSld>
  <p:clrMapOvr>
    <a:masterClrMapping/>
  </p:clrMapOvr>
  <mc:AlternateContent xmlns:mc="http://schemas.openxmlformats.org/markup-compatibility/2006" xmlns:p14="http://schemas.microsoft.com/office/powerpoint/2010/main">
    <mc:Choice Requires="p14">
      <p:transition spd="slow" p14:dur="2000" advTm="29977"/>
    </mc:Choice>
    <mc:Fallback xmlns="">
      <p:transition spd="slow" advTm="2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3644" y="914274"/>
            <a:ext cx="8105423" cy="4408643"/>
          </a:xfrm>
          <a:prstGeom prst="rect">
            <a:avLst/>
          </a:prstGeom>
        </p:spPr>
        <p:txBody>
          <a:bodyPr wrap="square">
            <a:spAutoFit/>
          </a:bodyPr>
          <a:lstStyle/>
          <a:p>
            <a:pPr indent="450215" algn="just">
              <a:lnSpc>
                <a:spcPct val="107000"/>
              </a:lnSpc>
              <a:spcBef>
                <a:spcPts val="600"/>
              </a:spcBef>
              <a:spcAft>
                <a:spcPts val="600"/>
              </a:spcAft>
            </a:pP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1.Sữa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canxi</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phospho</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khoáng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vitamin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vitamin D,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ngăn</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ngừa</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loãng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Sữa</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sữa</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cung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dinh</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xương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tối</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đa</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mức</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tiềm</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22222"/>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ts val="1920"/>
              </a:lnSpc>
            </a:pPr>
            <a:r>
              <a:rPr lang="en-US" sz="2400" dirty="0" err="1">
                <a:solidFill>
                  <a:srgbClr val="222222"/>
                </a:solidFill>
                <a:latin typeface="Times New Roman" panose="02020603050405020304" pitchFamily="18" charset="0"/>
                <a:ea typeface="Times New Roman" panose="02020603050405020304" pitchFamily="18" charset="0"/>
              </a:rPr>
              <a:t>Khuyến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khích</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trẻ</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vận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động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cơ</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thể</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thường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xuyên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với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các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hlinkClick r:id="rId2"/>
              </a:rPr>
              <a:t>bài</a:t>
            </a:r>
            <a:r>
              <a:rPr lang="en-US" sz="2400" dirty="0">
                <a:solidFill>
                  <a:srgbClr val="FF0000"/>
                </a:solidFill>
                <a:latin typeface="Times New Roman" panose="02020603050405020304" pitchFamily="18" charset="0"/>
                <a:ea typeface="Times New Roman" panose="02020603050405020304" pitchFamily="18" charset="0"/>
                <a:hlinkClick r:id="rId2"/>
              </a:rPr>
              <a:t> </a:t>
            </a:r>
            <a:r>
              <a:rPr lang="en-US" sz="2400" dirty="0" err="1">
                <a:solidFill>
                  <a:srgbClr val="FF0000"/>
                </a:solidFill>
                <a:latin typeface="Times New Roman" panose="02020603050405020304" pitchFamily="18" charset="0"/>
                <a:ea typeface="Times New Roman" panose="02020603050405020304" pitchFamily="18" charset="0"/>
                <a:hlinkClick r:id="rId2"/>
              </a:rPr>
              <a:t>tập</a:t>
            </a:r>
            <a:r>
              <a:rPr lang="en-US" sz="2400" dirty="0">
                <a:solidFill>
                  <a:srgbClr val="FF0000"/>
                </a:solidFill>
                <a:latin typeface="Times New Roman" panose="02020603050405020304" pitchFamily="18" charset="0"/>
                <a:ea typeface="Times New Roman" panose="02020603050405020304" pitchFamily="18" charset="0"/>
                <a:hlinkClick r:id="rId2"/>
              </a:rPr>
              <a:t> </a:t>
            </a:r>
            <a:r>
              <a:rPr lang="en-US" sz="2400" dirty="0" err="1">
                <a:solidFill>
                  <a:srgbClr val="FF0000"/>
                </a:solidFill>
                <a:latin typeface="Times New Roman" panose="02020603050405020304" pitchFamily="18" charset="0"/>
                <a:ea typeface="Times New Roman" panose="02020603050405020304" pitchFamily="18" charset="0"/>
                <a:hlinkClick r:id="rId2"/>
              </a:rPr>
              <a:t>phát</a:t>
            </a:r>
            <a:r>
              <a:rPr lang="en-US" sz="2400" dirty="0">
                <a:solidFill>
                  <a:srgbClr val="FF0000"/>
                </a:solidFill>
                <a:latin typeface="Times New Roman" panose="02020603050405020304" pitchFamily="18" charset="0"/>
                <a:ea typeface="Times New Roman" panose="02020603050405020304" pitchFamily="18" charset="0"/>
                <a:hlinkClick r:id="rId2"/>
              </a:rPr>
              <a:t> </a:t>
            </a:r>
            <a:r>
              <a:rPr lang="en-US" sz="2400" dirty="0" err="1">
                <a:solidFill>
                  <a:srgbClr val="FF0000"/>
                </a:solidFill>
                <a:latin typeface="Times New Roman" panose="02020603050405020304" pitchFamily="18" charset="0"/>
                <a:ea typeface="Times New Roman" panose="02020603050405020304" pitchFamily="18" charset="0"/>
                <a:hlinkClick r:id="rId2"/>
              </a:rPr>
              <a:t>triển</a:t>
            </a:r>
            <a:r>
              <a:rPr lang="en-US" sz="2400" dirty="0">
                <a:solidFill>
                  <a:srgbClr val="FF0000"/>
                </a:solidFill>
                <a:latin typeface="Times New Roman" panose="02020603050405020304" pitchFamily="18" charset="0"/>
                <a:ea typeface="Times New Roman" panose="02020603050405020304" pitchFamily="18" charset="0"/>
                <a:hlinkClick r:id="rId2"/>
              </a:rPr>
              <a:t> </a:t>
            </a:r>
            <a:r>
              <a:rPr lang="en-US" sz="2400" dirty="0" err="1">
                <a:solidFill>
                  <a:srgbClr val="FF0000"/>
                </a:solidFill>
                <a:latin typeface="Times New Roman" panose="02020603050405020304" pitchFamily="18" charset="0"/>
                <a:ea typeface="Times New Roman" panose="02020603050405020304" pitchFamily="18" charset="0"/>
                <a:hlinkClick r:id="rId2"/>
              </a:rPr>
              <a:t>chiều</a:t>
            </a:r>
            <a:r>
              <a:rPr lang="en-US" sz="2400" dirty="0">
                <a:solidFill>
                  <a:srgbClr val="FF0000"/>
                </a:solidFill>
                <a:latin typeface="Times New Roman" panose="02020603050405020304" pitchFamily="18" charset="0"/>
                <a:ea typeface="Times New Roman" panose="02020603050405020304" pitchFamily="18" charset="0"/>
                <a:hlinkClick r:id="rId2"/>
              </a:rPr>
              <a:t> </a:t>
            </a:r>
            <a:r>
              <a:rPr lang="en-US" sz="2400" dirty="0" err="1">
                <a:solidFill>
                  <a:srgbClr val="FF0000"/>
                </a:solidFill>
                <a:latin typeface="Times New Roman" panose="02020603050405020304" pitchFamily="18" charset="0"/>
                <a:ea typeface="Times New Roman" panose="02020603050405020304" pitchFamily="18" charset="0"/>
                <a:hlinkClick r:id="rId2"/>
              </a:rPr>
              <a:t>cao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như</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bơi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lội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nhảy</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dây</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bóng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chuyền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đu</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xà</a:t>
            </a:r>
            <a:r>
              <a:rPr lang="en-US" sz="2400" dirty="0">
                <a:solidFill>
                  <a:srgbClr val="222222"/>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ts val="1920"/>
              </a:lnSpc>
              <a:spcAft>
                <a:spcPts val="1200"/>
              </a:spcAft>
            </a:pPr>
            <a:r>
              <a:rPr lang="en-US" sz="2400" dirty="0" err="1">
                <a:solidFill>
                  <a:srgbClr val="222222"/>
                </a:solidFill>
                <a:latin typeface="Times New Roman" panose="02020603050405020304" pitchFamily="18" charset="0"/>
                <a:ea typeface="Times New Roman" panose="02020603050405020304" pitchFamily="18" charset="0"/>
              </a:rPr>
              <a:t>Thực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hiện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chế</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độ</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ăn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khoa</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học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cho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trẻ</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bổ</a:t>
            </a:r>
            <a:r>
              <a:rPr lang="en-US" sz="2400" dirty="0">
                <a:solidFill>
                  <a:srgbClr val="222222"/>
                </a:solidFill>
                <a:latin typeface="Times New Roman" panose="02020603050405020304" pitchFamily="18" charset="0"/>
                <a:ea typeface="Times New Roman" panose="02020603050405020304" pitchFamily="18" charset="0"/>
              </a:rPr>
              <a:t> sung </a:t>
            </a:r>
            <a:r>
              <a:rPr lang="en-US" sz="2400" dirty="0" err="1">
                <a:solidFill>
                  <a:srgbClr val="222222"/>
                </a:solidFill>
                <a:latin typeface="Times New Roman" panose="02020603050405020304" pitchFamily="18" charset="0"/>
                <a:ea typeface="Times New Roman" panose="02020603050405020304" pitchFamily="18" charset="0"/>
              </a:rPr>
              <a:t>đầy</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đủ</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các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chất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dinh</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dưỡng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vào</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mỗi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bữa</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ăn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hàng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ngày</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nhất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là</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các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sản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phẩm</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chứa</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các</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dưỡng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chất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quan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trọng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đối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với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sự</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phát</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triển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của</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xương</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như</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canxi</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phospho</a:t>
            </a:r>
            <a:r>
              <a:rPr lang="en-US" sz="2400" dirty="0">
                <a:solidFill>
                  <a:srgbClr val="222222"/>
                </a:solidFill>
                <a:latin typeface="Times New Roman" panose="02020603050405020304" pitchFamily="18" charset="0"/>
                <a:ea typeface="Times New Roman" panose="02020603050405020304" pitchFamily="18" charset="0"/>
              </a:rPr>
              <a:t>, vitamin D3, </a:t>
            </a:r>
            <a:r>
              <a:rPr lang="en-US" sz="2400" dirty="0" err="1">
                <a:solidFill>
                  <a:srgbClr val="222222"/>
                </a:solidFill>
                <a:latin typeface="Times New Roman" panose="02020603050405020304" pitchFamily="18" charset="0"/>
                <a:ea typeface="Times New Roman" panose="02020603050405020304" pitchFamily="18" charset="0"/>
              </a:rPr>
              <a:t>kẽm</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mangan</a:t>
            </a:r>
            <a:r>
              <a:rPr lang="en-US" sz="2400" dirty="0">
                <a:solidFill>
                  <a:srgbClr val="222222"/>
                </a:solidFill>
                <a:latin typeface="Times New Roman" panose="02020603050405020304" pitchFamily="18" charset="0"/>
                <a:ea typeface="Times New Roman" panose="02020603050405020304" pitchFamily="18" charset="0"/>
              </a:rPr>
              <a:t>, </a:t>
            </a:r>
            <a:r>
              <a:rPr lang="en-US" sz="2400" dirty="0" err="1">
                <a:solidFill>
                  <a:srgbClr val="222222"/>
                </a:solidFill>
                <a:latin typeface="Times New Roman" panose="02020603050405020304" pitchFamily="18" charset="0"/>
                <a:ea typeface="Times New Roman" panose="02020603050405020304" pitchFamily="18" charset="0"/>
              </a:rPr>
              <a:t>đồng</a:t>
            </a:r>
            <a:r>
              <a:rPr lang="en-US" sz="2400" dirty="0">
                <a:solidFill>
                  <a:srgbClr val="222222"/>
                </a:solidFill>
                <a:latin typeface="Times New Roman" panose="02020603050405020304" pitchFamily="18" charset="0"/>
                <a:ea typeface="Times New Roman" panose="02020603050405020304" pitchFamily="18" charset="0"/>
              </a:rPr>
              <a:t>, DHA...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9601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6711" y="1"/>
            <a:ext cx="7772400" cy="2111925"/>
          </a:xfrm>
          <a:prstGeom prst="rect">
            <a:avLst/>
          </a:prstGeom>
        </p:spPr>
        <p:txBody>
          <a:bodyPr wrap="square">
            <a:spAutoFit/>
          </a:bodyPr>
          <a:lstStyle/>
          <a:p>
            <a:pPr algn="just">
              <a:lnSpc>
                <a:spcPct val="112000"/>
              </a:lnSpc>
              <a:tabLst>
                <a:tab pos="384810" algn="l"/>
              </a:tabLst>
            </a:pP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Hãy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tìm</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hiểu</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cho</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biết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nước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chiếm</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tỉ</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lệ</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bao</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nhiêu</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cơ</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thể</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đóng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vai</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trò</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gì</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đối</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với</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con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người</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Từ</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kiến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thức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đó</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em</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rút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ra</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nhận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xét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gì</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nhưthế</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cuộc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sống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gn="just">
              <a:lnSpc>
                <a:spcPct val="112000"/>
              </a:lnSpc>
              <a:tabLst>
                <a:tab pos="384810" algn="l"/>
              </a:tabLst>
            </a:pP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3.Vận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kiến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thức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về</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ảnh</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hưởng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các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yếu</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tố</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bên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ngoài</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tác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đến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quá</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trình</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sinh</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trưởng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phát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triển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thực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vật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hãy</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đề</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xuất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các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biện</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pháp</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canh</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tác</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giúp</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cây</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trổng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sinh</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trưởng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tốt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cho</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năng</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suất</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cao</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theo</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mẫu</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1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sau</a:t>
            </a:r>
            <a:r>
              <a:rPr lang="en-US" sz="1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endParaRPr lang="en-US" sz="1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12000"/>
              </a:lnSpc>
              <a:tabLst>
                <a:tab pos="384810" algn="l"/>
              </a:tabLst>
            </a:pPr>
            <a:endParaRPr lang="en-US" sz="1000" dirty="0">
              <a:solidFill>
                <a:srgbClr val="2B2B2C"/>
              </a:solidFill>
              <a:effectLst/>
              <a:latin typeface="Segoe UI" panose="020B0502040204020203" pitchFamily="34" charset="0"/>
              <a:ea typeface="Segoe UI" panose="020B0502040204020203" pitchFamily="34" charset="0"/>
            </a:endParaRPr>
          </a:p>
        </p:txBody>
      </p:sp>
      <p:sp>
        <p:nvSpPr>
          <p:cNvPr id="9" name="Rectangle 8"/>
          <p:cNvSpPr/>
          <p:nvPr/>
        </p:nvSpPr>
        <p:spPr>
          <a:xfrm>
            <a:off x="1766712" y="1961149"/>
            <a:ext cx="7715957" cy="1740541"/>
          </a:xfrm>
          <a:prstGeom prst="rect">
            <a:avLst/>
          </a:prstGeom>
        </p:spPr>
        <p:txBody>
          <a:bodyPr wrap="square">
            <a:spAutoFit/>
          </a:bodyPr>
          <a:lstStyle/>
          <a:p>
            <a:pPr algn="just">
              <a:lnSpc>
                <a:spcPct val="119000"/>
              </a:lnSpc>
              <a:tabLst>
                <a:tab pos="425450" algn="l"/>
              </a:tabLst>
            </a:pPr>
            <a:r>
              <a:rPr lang="en-US" sz="1800" dirty="0">
                <a:solidFill>
                  <a:srgbClr val="2B2B2C"/>
                </a:solidFill>
                <a:latin typeface="Times New Roman" panose="02020603050405020304" pitchFamily="18" charset="0"/>
                <a:ea typeface="Segoe UI" panose="020B0502040204020203" pitchFamily="34" charset="0"/>
              </a:rPr>
              <a:t>2.Nước </a:t>
            </a:r>
            <a:r>
              <a:rPr lang="en-US" sz="1800" dirty="0" err="1">
                <a:solidFill>
                  <a:srgbClr val="2B2B2C"/>
                </a:solidFill>
                <a:latin typeface="Times New Roman" panose="02020603050405020304" pitchFamily="18" charset="0"/>
                <a:ea typeface="Segoe UI" panose="020B0502040204020203" pitchFamily="34" charset="0"/>
              </a:rPr>
              <a:t>chiếm</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khoảng</a:t>
            </a:r>
            <a:r>
              <a:rPr lang="en-US" sz="1800" dirty="0">
                <a:solidFill>
                  <a:srgbClr val="3D3D3E"/>
                </a:solidFill>
                <a:latin typeface="Times New Roman" panose="02020603050405020304" pitchFamily="18" charset="0"/>
                <a:ea typeface="Segoe UI" panose="020B0502040204020203" pitchFamily="34" charset="0"/>
              </a:rPr>
              <a:t> 70% </a:t>
            </a:r>
            <a:r>
              <a:rPr lang="en-US" sz="1800" dirty="0" err="1">
                <a:solidFill>
                  <a:srgbClr val="3D3D3E"/>
                </a:solidFill>
                <a:latin typeface="Times New Roman" panose="02020603050405020304" pitchFamily="18" charset="0"/>
                <a:ea typeface="Segoe UI" panose="020B0502040204020203" pitchFamily="34" charset="0"/>
              </a:rPr>
              <a:t>khối</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lượng</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cơ</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thể</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người</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nước</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cấu</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tạo</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các</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tế</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bào</a:t>
            </a:r>
            <a:r>
              <a:rPr lang="en-US" sz="1800" dirty="0">
                <a:solidFill>
                  <a:srgbClr val="2B2B2C"/>
                </a:solidFill>
                <a:latin typeface="Times New Roman" panose="02020603050405020304" pitchFamily="18" charset="0"/>
                <a:ea typeface="Segoe UI" panose="020B0502040204020203" pitchFamily="34" charset="0"/>
              </a:rPr>
              <a:t/>
            </a:r>
            <a:br>
              <a:rPr lang="en-US" sz="1800" dirty="0">
                <a:solidFill>
                  <a:srgbClr val="2B2B2C"/>
                </a:solidFill>
                <a:latin typeface="Times New Roman" panose="02020603050405020304" pitchFamily="18" charset="0"/>
                <a:ea typeface="Segoe UI" panose="020B0502040204020203" pitchFamily="34" charset="0"/>
              </a:rPr>
            </a:br>
            <a:r>
              <a:rPr lang="en-US" sz="1800" dirty="0" err="1">
                <a:solidFill>
                  <a:srgbClr val="2B2B2C"/>
                </a:solidFill>
                <a:latin typeface="Times New Roman" panose="02020603050405020304" pitchFamily="18" charset="0"/>
                <a:ea typeface="Segoe UI" panose="020B0502040204020203" pitchFamily="34" charset="0"/>
              </a:rPr>
              <a:t>sõng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là</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môi</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trường</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cho</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sự</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trao</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đổi</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chất</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và</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chuyển</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hoá</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năng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lượng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trong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cơ</a:t>
            </a:r>
            <a:r>
              <a:rPr lang="en-US" sz="1800" dirty="0">
                <a:solidFill>
                  <a:srgbClr val="2B2B2C"/>
                </a:solidFill>
                <a:latin typeface="Times New Roman" panose="02020603050405020304" pitchFamily="18" charset="0"/>
                <a:ea typeface="Segoe UI" panose="020B0502040204020203" pitchFamily="34" charset="0"/>
              </a:rPr>
              <a:t/>
            </a:r>
            <a:br>
              <a:rPr lang="en-US" sz="1800" dirty="0">
                <a:solidFill>
                  <a:srgbClr val="2B2B2C"/>
                </a:solidFill>
                <a:latin typeface="Times New Roman" panose="02020603050405020304" pitchFamily="18" charset="0"/>
                <a:ea typeface="Segoe UI" panose="020B0502040204020203" pitchFamily="34" charset="0"/>
              </a:rPr>
            </a:br>
            <a:r>
              <a:rPr lang="en-US" sz="1800" dirty="0" err="1">
                <a:solidFill>
                  <a:srgbClr val="2B2B2C"/>
                </a:solidFill>
                <a:latin typeface="Times New Roman" panose="02020603050405020304" pitchFamily="18" charset="0"/>
                <a:ea typeface="Segoe UI" panose="020B0502040204020203" pitchFamily="34" charset="0"/>
              </a:rPr>
              <a:t>thể</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người</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Vì</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vậy</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hằng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ngày</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cấn</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cung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cấp</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đủ</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nước</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cho</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cơ</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thể</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thông</a:t>
            </a:r>
            <a:r>
              <a:rPr lang="en-US" sz="1800" dirty="0">
                <a:solidFill>
                  <a:srgbClr val="2B2B2C"/>
                </a:solidFill>
                <a:latin typeface="Times New Roman" panose="02020603050405020304" pitchFamily="18" charset="0"/>
                <a:ea typeface="Segoe UI" panose="020B0502040204020203" pitchFamily="34" charset="0"/>
              </a:rPr>
              <a:t> qua</a:t>
            </a:r>
            <a:br>
              <a:rPr lang="en-US" sz="1800" dirty="0">
                <a:solidFill>
                  <a:srgbClr val="2B2B2C"/>
                </a:solidFill>
                <a:latin typeface="Times New Roman" panose="02020603050405020304" pitchFamily="18" charset="0"/>
                <a:ea typeface="Segoe UI" panose="020B0502040204020203" pitchFamily="34" charset="0"/>
              </a:rPr>
            </a:br>
            <a:r>
              <a:rPr lang="en-US" sz="1800" dirty="0" err="1">
                <a:solidFill>
                  <a:srgbClr val="2B2B2C"/>
                </a:solidFill>
                <a:latin typeface="Times New Roman" panose="02020603050405020304" pitchFamily="18" charset="0"/>
                <a:ea typeface="Segoe UI" panose="020B0502040204020203" pitchFamily="34" charset="0"/>
              </a:rPr>
              <a:t>việc</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uống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nước</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ăn</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đó</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ăn</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có</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chứa</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nước</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không</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3D3D3E"/>
                </a:solidFill>
                <a:latin typeface="Times New Roman" panose="02020603050405020304" pitchFamily="18" charset="0"/>
                <a:ea typeface="Segoe UI" panose="020B0502040204020203" pitchFamily="34" charset="0"/>
              </a:rPr>
              <a:t>nhịn</a:t>
            </a:r>
            <a:r>
              <a:rPr lang="en-US" sz="1800" dirty="0">
                <a:solidFill>
                  <a:srgbClr val="3D3D3E"/>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khát</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tuy</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nhiên</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cũng</a:t>
            </a:r>
            <a:r>
              <a:rPr lang="en-US" sz="1800" dirty="0">
                <a:solidFill>
                  <a:srgbClr val="2B2B2C"/>
                </a:solidFill>
                <a:latin typeface="Times New Roman" panose="02020603050405020304" pitchFamily="18" charset="0"/>
                <a:ea typeface="Segoe UI" panose="020B0502040204020203" pitchFamily="34" charset="0"/>
              </a:rPr>
              <a:t/>
            </a:r>
            <a:br>
              <a:rPr lang="en-US" sz="1800" dirty="0">
                <a:solidFill>
                  <a:srgbClr val="2B2B2C"/>
                </a:solidFill>
                <a:latin typeface="Times New Roman" panose="02020603050405020304" pitchFamily="18" charset="0"/>
                <a:ea typeface="Segoe UI" panose="020B0502040204020203" pitchFamily="34" charset="0"/>
              </a:rPr>
            </a:br>
            <a:r>
              <a:rPr lang="en-US" sz="1800" dirty="0" err="1">
                <a:solidFill>
                  <a:srgbClr val="2B2B2C"/>
                </a:solidFill>
                <a:latin typeface="Times New Roman" panose="02020603050405020304" pitchFamily="18" charset="0"/>
                <a:ea typeface="Segoe UI" panose="020B0502040204020203" pitchFamily="34" charset="0"/>
              </a:rPr>
              <a:t>không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nên</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uống</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quá</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nhiều</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nước</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một</a:t>
            </a:r>
            <a:r>
              <a:rPr lang="en-US" sz="1800" dirty="0">
                <a:solidFill>
                  <a:srgbClr val="2B2B2C"/>
                </a:solidFill>
                <a:latin typeface="Times New Roman" panose="02020603050405020304" pitchFamily="18" charset="0"/>
                <a:ea typeface="Segoe UI" panose="020B0502040204020203" pitchFamily="34" charset="0"/>
              </a:rPr>
              <a:t> </a:t>
            </a:r>
            <a:r>
              <a:rPr lang="en-US" sz="1800" dirty="0" err="1">
                <a:solidFill>
                  <a:srgbClr val="2B2B2C"/>
                </a:solidFill>
                <a:latin typeface="Times New Roman" panose="02020603050405020304" pitchFamily="18" charset="0"/>
                <a:ea typeface="Segoe UI" panose="020B0502040204020203" pitchFamily="34" charset="0"/>
              </a:rPr>
              <a:t>lúc</a:t>
            </a:r>
            <a:r>
              <a:rPr lang="en-US" sz="1800" dirty="0">
                <a:solidFill>
                  <a:srgbClr val="2B2B2C"/>
                </a:solidFill>
                <a:latin typeface="Times New Roman" panose="02020603050405020304" pitchFamily="18" charset="0"/>
                <a:ea typeface="Segoe UI" panose="020B0502040204020203" pitchFamily="34" charset="0"/>
              </a:rPr>
              <a:t>.</a:t>
            </a:r>
            <a:endParaRPr lang="en-US" sz="1100" dirty="0">
              <a:solidFill>
                <a:srgbClr val="2B2B2C"/>
              </a:solidFill>
              <a:effectLst/>
              <a:latin typeface="Segoe UI" panose="020B0502040204020203" pitchFamily="34" charset="0"/>
              <a:ea typeface="Segoe UI" panose="020B0502040204020203"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944836299"/>
              </p:ext>
            </p:extLst>
          </p:nvPr>
        </p:nvGraphicFramePr>
        <p:xfrm>
          <a:off x="1766711" y="3782315"/>
          <a:ext cx="8483600" cy="3028315"/>
        </p:xfrm>
        <a:graphic>
          <a:graphicData uri="http://schemas.openxmlformats.org/drawingml/2006/table">
            <a:tbl>
              <a:tblPr firstRow="1" firstCol="1" bandRow="1">
                <a:tableStyleId>{5C22544A-7EE6-4342-B048-85BDC9FD1C3A}</a:tableStyleId>
              </a:tblPr>
              <a:tblGrid>
                <a:gridCol w="2313961">
                  <a:extLst>
                    <a:ext uri="{9D8B030D-6E8A-4147-A177-3AD203B41FA5}">
                      <a16:colId xmlns:a16="http://schemas.microsoft.com/office/drawing/2014/main" val="1776405167"/>
                    </a:ext>
                  </a:extLst>
                </a:gridCol>
                <a:gridCol w="6169639">
                  <a:extLst>
                    <a:ext uri="{9D8B030D-6E8A-4147-A177-3AD203B41FA5}">
                      <a16:colId xmlns:a16="http://schemas.microsoft.com/office/drawing/2014/main" val="3656418200"/>
                    </a:ext>
                  </a:extLst>
                </a:gridCol>
              </a:tblGrid>
              <a:tr h="233337">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Yếu tố bên ngoài</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Biện pháp canh tác</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4286886656"/>
                  </a:ext>
                </a:extLst>
              </a:tr>
              <a:tr h="676332">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Nhiệt độ</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Làm nhà kính trồng cây nhằm ổn định nhiệt độ khi mòi</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trường quá nóng hay quá lạnh; phủ rơm rạ trên mặt</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đất khi gieo hạt, giữ âm giúp sự nảy mầm thuận lợi.</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403401639"/>
                  </a:ext>
                </a:extLst>
              </a:tr>
              <a:tr h="468408">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Ánh sáng</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Trồng xen cây có nhu cầu ánh sáng khác nhau, làm luống</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tạo khoảng cách tránh sựche lấp ánh sáng lẫn nhau.</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028194185"/>
                  </a:ext>
                </a:extLst>
              </a:tr>
              <a:tr h="468408">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Chất dinh dưỡng</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Bón phân hợp lí theo nhu cầu của cây trổng, trồng</a:t>
                      </a:r>
                      <a:br>
                        <a:rPr lang="en-US" sz="1800">
                          <a:effectLst/>
                          <a:latin typeface="Times New Roman" panose="02020603050405020304" pitchFamily="18" charset="0"/>
                          <a:cs typeface="Times New Roman" panose="02020603050405020304" pitchFamily="18" charset="0"/>
                        </a:rPr>
                      </a:br>
                      <a:r>
                        <a:rPr lang="en-US" sz="1800">
                          <a:effectLst/>
                          <a:latin typeface="Times New Roman" panose="02020603050405020304" pitchFamily="18" charset="0"/>
                          <a:cs typeface="Times New Roman" panose="02020603050405020304" pitchFamily="18" charset="0"/>
                        </a:rPr>
                        <a:t>luân phiên các loại cây khác nhau trên một khu đất.</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682445879"/>
                  </a:ext>
                </a:extLst>
              </a:tr>
              <a:tr h="446344">
                <a:tc>
                  <a:txBody>
                    <a:bodyPr/>
                    <a:lstStyle/>
                    <a:p>
                      <a:pPr marL="0" marR="0">
                        <a:lnSpc>
                          <a:spcPct val="115000"/>
                        </a:lnSpc>
                        <a:spcBef>
                          <a:spcPts val="0"/>
                        </a:spcBef>
                        <a:spcAft>
                          <a:spcPts val="0"/>
                        </a:spcAft>
                      </a:pPr>
                      <a:r>
                        <a:rPr lang="en-US" sz="1800">
                          <a:effectLst/>
                          <a:latin typeface="Times New Roman" panose="02020603050405020304" pitchFamily="18" charset="0"/>
                          <a:cs typeface="Times New Roman" panose="02020603050405020304" pitchFamily="18" charset="0"/>
                        </a:rPr>
                        <a:t>Độ ẩm</a:t>
                      </a:r>
                      <a:endParaRPr lang="en-US" sz="180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800" dirty="0" err="1">
                          <a:effectLst/>
                          <a:latin typeface="Times New Roman" panose="02020603050405020304" pitchFamily="18" charset="0"/>
                          <a:cs typeface="Times New Roman" panose="02020603050405020304" pitchFamily="18" charset="0"/>
                        </a:rPr>
                        <a:t>Tưới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chủ</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đảm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bảo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độ</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ẩm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thích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hợp</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với</a:t>
                      </a:r>
                      <a:r>
                        <a:rPr lang="en-US" sz="1800" dirty="0">
                          <a:effectLst/>
                          <a:latin typeface="Times New Roman" panose="02020603050405020304" pitchFamily="18" charset="0"/>
                          <a:cs typeface="Times New Roman" panose="02020603050405020304" pitchFamily="18" charset="0"/>
                        </a:rPr>
                        <a:t/>
                      </a:r>
                      <a:br>
                        <a:rPr lang="en-US" sz="1800" dirty="0">
                          <a:effectLst/>
                          <a:latin typeface="Times New Roman" panose="02020603050405020304" pitchFamily="18" charset="0"/>
                          <a:cs typeface="Times New Roman" panose="02020603050405020304" pitchFamily="18" charset="0"/>
                        </a:rPr>
                      </a:br>
                      <a:r>
                        <a:rPr lang="en-US" sz="1800" dirty="0" err="1">
                          <a:effectLst/>
                          <a:latin typeface="Times New Roman" panose="02020603050405020304" pitchFamily="18" charset="0"/>
                          <a:cs typeface="Times New Roman" panose="02020603050405020304" pitchFamily="18" charset="0"/>
                        </a:rPr>
                        <a:t>mỗi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trổng</a:t>
                      </a:r>
                      <a:r>
                        <a:rPr lang="en-US" sz="1800" dirty="0">
                          <a:effectLst/>
                          <a:latin typeface="Times New Roman" panose="02020603050405020304" pitchFamily="18" charset="0"/>
                          <a:cs typeface="Times New Roman" panose="02020603050405020304" pitchFamily="18" charset="0"/>
                        </a:rPr>
                        <a:t>.</a:t>
                      </a:r>
                      <a:endParaRPr lang="en-US" sz="1800" dirty="0">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937744247"/>
                  </a:ext>
                </a:extLst>
              </a:tr>
            </a:tbl>
          </a:graphicData>
        </a:graphic>
      </p:graphicFrame>
      <p:sp>
        <p:nvSpPr>
          <p:cNvPr id="11" name="Rectangle 3"/>
          <p:cNvSpPr>
            <a:spLocks noChangeArrowheads="1"/>
          </p:cNvSpPr>
          <p:nvPr/>
        </p:nvSpPr>
        <p:spPr bwMode="auto">
          <a:xfrm>
            <a:off x="2026541" y="4150437"/>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25450" algn="l"/>
              </a:tabLst>
              <a:defRPr>
                <a:solidFill>
                  <a:schemeClr val="tx1"/>
                </a:solidFill>
                <a:latin typeface="Arial" panose="020B0604020202020204" pitchFamily="34" charset="0"/>
              </a:defRPr>
            </a:lvl1pPr>
            <a:lvl2pPr eaLnBrk="0" fontAlgn="base" hangingPunct="0">
              <a:spcBef>
                <a:spcPct val="0"/>
              </a:spcBef>
              <a:spcAft>
                <a:spcPct val="0"/>
              </a:spcAft>
              <a:tabLst>
                <a:tab pos="425450" algn="l"/>
              </a:tabLst>
              <a:defRPr>
                <a:solidFill>
                  <a:schemeClr val="tx1"/>
                </a:solidFill>
                <a:latin typeface="Arial" panose="020B0604020202020204" pitchFamily="34" charset="0"/>
              </a:defRPr>
            </a:lvl2pPr>
            <a:lvl3pPr eaLnBrk="0" fontAlgn="base" hangingPunct="0">
              <a:spcBef>
                <a:spcPct val="0"/>
              </a:spcBef>
              <a:spcAft>
                <a:spcPct val="0"/>
              </a:spcAft>
              <a:tabLst>
                <a:tab pos="425450" algn="l"/>
              </a:tabLst>
              <a:defRPr>
                <a:solidFill>
                  <a:schemeClr val="tx1"/>
                </a:solidFill>
                <a:latin typeface="Arial" panose="020B0604020202020204" pitchFamily="34" charset="0"/>
              </a:defRPr>
            </a:lvl3pPr>
            <a:lvl4pPr eaLnBrk="0" fontAlgn="base" hangingPunct="0">
              <a:spcBef>
                <a:spcPct val="0"/>
              </a:spcBef>
              <a:spcAft>
                <a:spcPct val="0"/>
              </a:spcAft>
              <a:tabLst>
                <a:tab pos="425450" algn="l"/>
              </a:tabLst>
              <a:defRPr>
                <a:solidFill>
                  <a:schemeClr val="tx1"/>
                </a:solidFill>
                <a:latin typeface="Arial" panose="020B0604020202020204" pitchFamily="34" charset="0"/>
              </a:defRPr>
            </a:lvl4pPr>
            <a:lvl5pPr eaLnBrk="0" fontAlgn="base" hangingPunct="0">
              <a:spcBef>
                <a:spcPct val="0"/>
              </a:spcBef>
              <a:spcAft>
                <a:spcPct val="0"/>
              </a:spcAft>
              <a:tabLst>
                <a:tab pos="425450" algn="l"/>
              </a:tabLst>
              <a:defRPr>
                <a:solidFill>
                  <a:schemeClr val="tx1"/>
                </a:solidFill>
                <a:latin typeface="Arial" panose="020B0604020202020204" pitchFamily="34" charset="0"/>
              </a:defRPr>
            </a:lvl5pPr>
            <a:lvl6pPr eaLnBrk="0" fontAlgn="base" hangingPunct="0">
              <a:spcBef>
                <a:spcPct val="0"/>
              </a:spcBef>
              <a:spcAft>
                <a:spcPct val="0"/>
              </a:spcAft>
              <a:tabLst>
                <a:tab pos="425450" algn="l"/>
              </a:tabLst>
              <a:defRPr>
                <a:solidFill>
                  <a:schemeClr val="tx1"/>
                </a:solidFill>
                <a:latin typeface="Arial" panose="020B0604020202020204" pitchFamily="34" charset="0"/>
              </a:defRPr>
            </a:lvl6pPr>
            <a:lvl7pPr eaLnBrk="0" fontAlgn="base" hangingPunct="0">
              <a:spcBef>
                <a:spcPct val="0"/>
              </a:spcBef>
              <a:spcAft>
                <a:spcPct val="0"/>
              </a:spcAft>
              <a:tabLst>
                <a:tab pos="425450" algn="l"/>
              </a:tabLst>
              <a:defRPr>
                <a:solidFill>
                  <a:schemeClr val="tx1"/>
                </a:solidFill>
                <a:latin typeface="Arial" panose="020B0604020202020204" pitchFamily="34" charset="0"/>
              </a:defRPr>
            </a:lvl7pPr>
            <a:lvl8pPr eaLnBrk="0" fontAlgn="base" hangingPunct="0">
              <a:spcBef>
                <a:spcPct val="0"/>
              </a:spcBef>
              <a:spcAft>
                <a:spcPct val="0"/>
              </a:spcAft>
              <a:tabLst>
                <a:tab pos="425450" algn="l"/>
              </a:tabLst>
              <a:defRPr>
                <a:solidFill>
                  <a:schemeClr val="tx1"/>
                </a:solidFill>
                <a:latin typeface="Arial" panose="020B0604020202020204" pitchFamily="34" charset="0"/>
              </a:defRPr>
            </a:lvl8pPr>
            <a:lvl9pPr eaLnBrk="0" fontAlgn="base" hangingPunct="0">
              <a:spcBef>
                <a:spcPct val="0"/>
              </a:spcBef>
              <a:spcAft>
                <a:spcPct val="0"/>
              </a:spcAft>
              <a:tabLst>
                <a:tab pos="4254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25450" algn="l"/>
              </a:tabLst>
            </a:pPr>
            <a:r>
              <a:rPr kumimoji="0" lang="en-US" altLang="en-US" sz="1400" b="0" i="0" u="none" strike="noStrike" cap="none" normalizeH="0" baseline="0">
                <a:ln>
                  <a:noFill/>
                </a:ln>
                <a:solidFill>
                  <a:srgbClr val="2B2B2C"/>
                </a:solidFill>
                <a:effectLst/>
                <a:latin typeface="Times New Roman" panose="02020603050405020304" pitchFamily="18" charset="0"/>
                <a:ea typeface="Segoe UI" panose="020B0502040204020203" pitchFamily="34" charset="0"/>
                <a:cs typeface="Times New Roman" panose="0202060305040502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705734260"/>
              </p:ext>
            </p:extLst>
          </p:nvPr>
        </p:nvGraphicFramePr>
        <p:xfrm>
          <a:off x="1761068" y="101600"/>
          <a:ext cx="8726311" cy="1828800"/>
        </p:xfrm>
        <a:graphic>
          <a:graphicData uri="http://schemas.openxmlformats.org/drawingml/2006/table">
            <a:tbl>
              <a:tblPr/>
              <a:tblGrid>
                <a:gridCol w="8726311">
                  <a:extLst>
                    <a:ext uri="{9D8B030D-6E8A-4147-A177-3AD203B41FA5}">
                      <a16:colId xmlns:a16="http://schemas.microsoft.com/office/drawing/2014/main" val="4092260806"/>
                    </a:ext>
                  </a:extLst>
                </a:gridCol>
              </a:tblGrid>
              <a:tr h="182880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223646294"/>
                  </a:ext>
                </a:extLst>
              </a:tr>
            </a:tbl>
          </a:graphicData>
        </a:graphic>
      </p:graphicFrame>
    </p:spTree>
    <p:extLst>
      <p:ext uri="{BB962C8B-B14F-4D97-AF65-F5344CB8AC3E}">
        <p14:creationId xmlns:p14="http://schemas.microsoft.com/office/powerpoint/2010/main" val="3833142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63F85B-AD53-4546-9A08-BB90307A18DC}"/>
              </a:ext>
            </a:extLst>
          </p:cNvPr>
          <p:cNvSpPr>
            <a:spLocks noGrp="1"/>
          </p:cNvSpPr>
          <p:nvPr>
            <p:ph type="title"/>
          </p:nvPr>
        </p:nvSpPr>
        <p:spPr>
          <a:xfrm>
            <a:off x="1362428" y="66676"/>
            <a:ext cx="8763705" cy="746124"/>
          </a:xfrm>
        </p:spPr>
        <p:txBody>
          <a:bodyPr>
            <a:normAutofit/>
          </a:bodyPr>
          <a:lstStyle/>
          <a:p>
            <a:pPr algn="ctr"/>
            <a:r>
              <a:rPr lang="en-US" sz="2100" dirty="0">
                <a:solidFill>
                  <a:srgbClr val="FF0000"/>
                </a:solidFill>
                <a:latin typeface="Times New Roman" panose="02020603050405020304" pitchFamily="18" charset="0"/>
                <a:cs typeface="Times New Roman" panose="02020603050405020304" pitchFamily="18" charset="0"/>
              </a:rPr>
              <a:t>BÀI 37</a:t>
            </a:r>
            <a:r>
              <a:rPr lang="en-US" sz="2100" dirty="0">
                <a:latin typeface="Times New Roman" panose="02020603050405020304" pitchFamily="18" charset="0"/>
                <a:cs typeface="Times New Roman" panose="02020603050405020304" pitchFamily="18" charset="0"/>
              </a:rPr>
              <a:t>: </a:t>
            </a:r>
            <a:r>
              <a:rPr lang="en-US" sz="21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100" dirty="0">
                <a:solidFill>
                  <a:srgbClr val="0000FF"/>
                </a:solidFill>
                <a:latin typeface="Times New Roman" panose="02020603050405020304" pitchFamily="18" charset="0"/>
                <a:cs typeface="Times New Roman" panose="02020603050405020304" pitchFamily="18" charset="0"/>
              </a:rPr>
            </a:br>
            <a:r>
              <a:rPr lang="en-US" sz="21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6" name="TextBox 5">
            <a:extLst>
              <a:ext uri="{FF2B5EF4-FFF2-40B4-BE49-F238E27FC236}">
                <a16:creationId xmlns:a16="http://schemas.microsoft.com/office/drawing/2014/main" id="{DC2005C1-1364-4B70-9EE5-530BE0762E64}"/>
              </a:ext>
            </a:extLst>
          </p:cNvPr>
          <p:cNvSpPr txBox="1"/>
          <p:nvPr/>
        </p:nvSpPr>
        <p:spPr>
          <a:xfrm>
            <a:off x="1772357" y="765440"/>
            <a:ext cx="8353777" cy="863250"/>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A22CE8A-B251-4118-AEAE-375507B2F940}"/>
              </a:ext>
            </a:extLst>
          </p:cNvPr>
          <p:cNvSpPr txBox="1"/>
          <p:nvPr/>
        </p:nvSpPr>
        <p:spPr>
          <a:xfrm>
            <a:off x="4055534" y="1628691"/>
            <a:ext cx="4667954" cy="830997"/>
          </a:xfrm>
          <a:prstGeom prst="rect">
            <a:avLst/>
          </a:prstGeom>
          <a:noFill/>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HOẠT ĐỘNG NHÓM: 10 PHÚT</a:t>
            </a:r>
            <a:br>
              <a:rPr lang="en-US" sz="2400" dirty="0">
                <a:solidFill>
                  <a:srgbClr val="FF0000"/>
                </a:solidFill>
                <a:latin typeface="Times New Roman" panose="02020603050405020304" pitchFamily="18" charset="0"/>
                <a:cs typeface="Times New Roman" panose="02020603050405020304" pitchFamily="18" charset="0"/>
              </a:rPr>
            </a:br>
            <a:endParaRPr lang="en-US" sz="2400" dirty="0"/>
          </a:p>
        </p:txBody>
      </p:sp>
      <p:sp>
        <p:nvSpPr>
          <p:cNvPr id="10" name="TextBox 9">
            <a:extLst>
              <a:ext uri="{FF2B5EF4-FFF2-40B4-BE49-F238E27FC236}">
                <a16:creationId xmlns:a16="http://schemas.microsoft.com/office/drawing/2014/main" id="{32B75289-94CC-466A-9E39-783B300817B4}"/>
              </a:ext>
            </a:extLst>
          </p:cNvPr>
          <p:cNvSpPr txBox="1"/>
          <p:nvPr/>
        </p:nvSpPr>
        <p:spPr>
          <a:xfrm>
            <a:off x="1029228" y="2044189"/>
            <a:ext cx="5016499" cy="4335674"/>
          </a:xfrm>
          <a:prstGeom prst="rect">
            <a:avLst/>
          </a:prstGeom>
          <a:noFill/>
        </p:spPr>
        <p:txBody>
          <a:bodyPr wrap="square">
            <a:spAutoFit/>
          </a:bodyPr>
          <a:lstStyle/>
          <a:p>
            <a:pPr indent="450215" algn="just">
              <a:lnSpc>
                <a:spcPct val="107000"/>
              </a:lnSpc>
              <a:spcBef>
                <a:spcPts val="600"/>
              </a:spcBef>
              <a:spcAft>
                <a:spcPts val="600"/>
              </a:spcAft>
            </a:pP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endParaRPr lang="en-US" sz="16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rô</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phi ở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rô</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phi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cực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A18CD24-E29D-4432-80EA-DF69ABEFB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511" y="2044189"/>
            <a:ext cx="5475111" cy="4838095"/>
          </a:xfrm>
          <a:prstGeom prst="rect">
            <a:avLst/>
          </a:prstGeom>
        </p:spPr>
      </p:pic>
    </p:spTree>
    <p:extLst>
      <p:ext uri="{BB962C8B-B14F-4D97-AF65-F5344CB8AC3E}">
        <p14:creationId xmlns:p14="http://schemas.microsoft.com/office/powerpoint/2010/main" val="268594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DEA136-BE61-4AC4-9958-720FD3CB850F}"/>
              </a:ext>
            </a:extLst>
          </p:cNvPr>
          <p:cNvSpPr txBox="1"/>
          <p:nvPr/>
        </p:nvSpPr>
        <p:spPr>
          <a:xfrm>
            <a:off x="1098248" y="80786"/>
            <a:ext cx="10260758" cy="3143489"/>
          </a:xfrm>
          <a:prstGeom prst="rect">
            <a:avLst/>
          </a:prstGeom>
          <a:noFill/>
        </p:spPr>
        <p:txBody>
          <a:bodyPr wrap="square">
            <a:spAutoFit/>
          </a:bodyPr>
          <a:lstStyle/>
          <a:p>
            <a:pPr indent="450215" algn="just">
              <a:lnSpc>
                <a:spcPct val="107000"/>
              </a:lnSpc>
              <a:spcBef>
                <a:spcPts val="600"/>
              </a:spcBef>
              <a:spcAft>
                <a:spcPts val="600"/>
              </a:spcAf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2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37.2),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tắm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sớm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muộn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C83F8E1-5FC7-48B9-B194-39481707C6A0}"/>
              </a:ext>
            </a:extLst>
          </p:cNvPr>
          <p:cNvPicPr>
            <a:picLocks noChangeAspect="1"/>
          </p:cNvPicPr>
          <p:nvPr/>
        </p:nvPicPr>
        <p:blipFill>
          <a:blip r:embed="rId2"/>
          <a:stretch>
            <a:fillRect/>
          </a:stretch>
        </p:blipFill>
        <p:spPr>
          <a:xfrm>
            <a:off x="7349068" y="3215570"/>
            <a:ext cx="3318933" cy="3561644"/>
          </a:xfrm>
          <a:prstGeom prst="rect">
            <a:avLst/>
          </a:prstGeom>
        </p:spPr>
      </p:pic>
      <p:pic>
        <p:nvPicPr>
          <p:cNvPr id="8" name="Picture 7">
            <a:extLst>
              <a:ext uri="{FF2B5EF4-FFF2-40B4-BE49-F238E27FC236}">
                <a16:creationId xmlns:a16="http://schemas.microsoft.com/office/drawing/2014/main" id="{EA36C296-BD5D-400C-ACC3-C6A69C468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067" y="3215570"/>
            <a:ext cx="3048000" cy="3561644"/>
          </a:xfrm>
          <a:prstGeom prst="rect">
            <a:avLst/>
          </a:prstGeom>
        </p:spPr>
      </p:pic>
      <p:pic>
        <p:nvPicPr>
          <p:cNvPr id="10" name="Picture 9">
            <a:extLst>
              <a:ext uri="{FF2B5EF4-FFF2-40B4-BE49-F238E27FC236}">
                <a16:creationId xmlns:a16="http://schemas.microsoft.com/office/drawing/2014/main" id="{3B473758-2BA4-405F-BAE4-151FFE6F5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3217334"/>
            <a:ext cx="2777067" cy="3611563"/>
          </a:xfrm>
          <a:prstGeom prst="rect">
            <a:avLst/>
          </a:prstGeom>
        </p:spPr>
      </p:pic>
    </p:spTree>
    <p:extLst>
      <p:ext uri="{BB962C8B-B14F-4D97-AF65-F5344CB8AC3E}">
        <p14:creationId xmlns:p14="http://schemas.microsoft.com/office/powerpoint/2010/main" val="7190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DB10D5-6EBC-4277-BB90-6A358E5BBA99}"/>
              </a:ext>
            </a:extLst>
          </p:cNvPr>
          <p:cNvSpPr txBox="1"/>
          <p:nvPr/>
        </p:nvSpPr>
        <p:spPr>
          <a:xfrm>
            <a:off x="773210" y="119323"/>
            <a:ext cx="10645580" cy="1606530"/>
          </a:xfrm>
          <a:prstGeom prst="rect">
            <a:avLst/>
          </a:prstGeom>
          <a:noFill/>
        </p:spPr>
        <p:txBody>
          <a:bodyPr wrap="square">
            <a:spAutoFit/>
          </a:bodyPr>
          <a:lstStyle/>
          <a:p>
            <a:pPr indent="450215" algn="just">
              <a:lnSpc>
                <a:spcPct val="107000"/>
              </a:lnSpc>
              <a:spcBef>
                <a:spcPts val="600"/>
              </a:spcBef>
              <a:spcAft>
                <a:spcPts val="600"/>
              </a:spcAft>
            </a:pPr>
            <a:r>
              <a:rPr lang="en-US" sz="28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3: </a:t>
            </a:r>
            <a:endParaRPr lang="en-US" sz="2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CE87261-EC73-42A1-B6B2-9BD004368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0446" y="2033058"/>
            <a:ext cx="4515555" cy="4791075"/>
          </a:xfrm>
          <a:prstGeom prst="rect">
            <a:avLst/>
          </a:prstGeom>
        </p:spPr>
      </p:pic>
      <p:pic>
        <p:nvPicPr>
          <p:cNvPr id="9" name="Picture 8">
            <a:extLst>
              <a:ext uri="{FF2B5EF4-FFF2-40B4-BE49-F238E27FC236}">
                <a16:creationId xmlns:a16="http://schemas.microsoft.com/office/drawing/2014/main" id="{E5AB6876-FFE7-4AF1-8322-699AC0BDB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33059"/>
            <a:ext cx="4572000" cy="4791075"/>
          </a:xfrm>
          <a:prstGeom prst="rect">
            <a:avLst/>
          </a:prstGeom>
        </p:spPr>
      </p:pic>
    </p:spTree>
    <p:extLst>
      <p:ext uri="{BB962C8B-B14F-4D97-AF65-F5344CB8AC3E}">
        <p14:creationId xmlns:p14="http://schemas.microsoft.com/office/powerpoint/2010/main" val="41354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D9433E-D1A7-4538-8A55-AD33F8273795}"/>
              </a:ext>
            </a:extLst>
          </p:cNvPr>
          <p:cNvSpPr txBox="1"/>
          <p:nvPr/>
        </p:nvSpPr>
        <p:spPr>
          <a:xfrm>
            <a:off x="410835" y="0"/>
            <a:ext cx="11212284" cy="2616614"/>
          </a:xfrm>
          <a:prstGeom prst="rect">
            <a:avLst/>
          </a:prstGeom>
          <a:noFill/>
        </p:spPr>
        <p:txBody>
          <a:bodyPr wrap="square">
            <a:spAutoFit/>
          </a:bodyPr>
          <a:lstStyle/>
          <a:p>
            <a:pPr indent="450215" algn="just">
              <a:lnSpc>
                <a:spcPct val="107000"/>
              </a:lnSpc>
              <a:spcBef>
                <a:spcPts val="600"/>
              </a:spcBef>
              <a:spcAft>
                <a:spcPts val="600"/>
              </a:spcAft>
            </a:pPr>
            <a:r>
              <a:rPr lang="en-US" sz="24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4: </a:t>
            </a:r>
            <a:endParaRPr lang="en-US" sz="18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A454460-65AB-4859-BD9B-C05F67C43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437463"/>
            <a:ext cx="4752622" cy="4510672"/>
          </a:xfrm>
          <a:prstGeom prst="rect">
            <a:avLst/>
          </a:prstGeom>
        </p:spPr>
      </p:pic>
      <p:pic>
        <p:nvPicPr>
          <p:cNvPr id="11" name="Picture 10">
            <a:extLst>
              <a:ext uri="{FF2B5EF4-FFF2-40B4-BE49-F238E27FC236}">
                <a16:creationId xmlns:a16="http://schemas.microsoft.com/office/drawing/2014/main" id="{B3A8F3A4-DD4B-45E4-B28C-3BF41EEC1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024" y="2572931"/>
            <a:ext cx="4492977" cy="4285069"/>
          </a:xfrm>
          <a:prstGeom prst="rect">
            <a:avLst/>
          </a:prstGeom>
        </p:spPr>
      </p:pic>
    </p:spTree>
    <p:extLst>
      <p:ext uri="{BB962C8B-B14F-4D97-AF65-F5344CB8AC3E}">
        <p14:creationId xmlns:p14="http://schemas.microsoft.com/office/powerpoint/2010/main" val="34762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AA7D8C-5B0C-48C1-9E5B-5D56CD7662F0}"/>
              </a:ext>
            </a:extLst>
          </p:cNvPr>
          <p:cNvSpPr txBox="1"/>
          <p:nvPr/>
        </p:nvSpPr>
        <p:spPr>
          <a:xfrm>
            <a:off x="126605" y="110969"/>
            <a:ext cx="11938789" cy="4775795"/>
          </a:xfrm>
          <a:prstGeom prst="rect">
            <a:avLst/>
          </a:prstGeom>
          <a:noFill/>
        </p:spPr>
        <p:txBody>
          <a:bodyPr wrap="square">
            <a:spAutoFit/>
          </a:bodyPr>
          <a:lstStyle/>
          <a:p>
            <a:pPr indent="450215" algn="just">
              <a:lnSpc>
                <a:spcPct val="107000"/>
              </a:lnSpc>
              <a:spcBef>
                <a:spcPts val="600"/>
              </a:spcBef>
              <a:spcAft>
                <a:spcPts val="600"/>
              </a:spcAft>
            </a:pPr>
            <a:r>
              <a:rPr lang="de-DE"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0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 1</a:t>
            </a:r>
            <a:endPar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?1. - Mức độ sinh trưởng và phát triển của cá rô phi ở các mức nhiệt khác nhau: </a:t>
            </a:r>
          </a:p>
          <a:p>
            <a:pPr marL="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Dưới 5,6</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và trên 42</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Cá rô phi sẽ chết.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Từ 5,6</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 23</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và từ 37</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 42</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Cá rô phi sinh trưởng chậm (sự sinh trưởng của cá rô phi bị ức chế).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Từ 23</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 37</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Cá rô phi sinh trưởng và phát triển mạnh mẽ.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Tx/>
              <a:buChar char="-"/>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Từ ví dụ trên cho thấy ảnh hưởng của nhiệt độ tới sự sinh trưởng và phát triển của sinh vật: </a:t>
            </a:r>
          </a:p>
          <a:p>
            <a:pPr marL="285750" indent="-285750" algn="just">
              <a:lnSpc>
                <a:spcPct val="107000"/>
              </a:lnSpc>
              <a:spcBef>
                <a:spcPts val="600"/>
              </a:spcBef>
              <a:spcAft>
                <a:spcPts val="600"/>
              </a:spcAft>
              <a:buFontTx/>
              <a:buChar char="-"/>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Nhiệt độ có sự ảnh hưởng đến tốc độ sinh trưởng và phát triển của sinh vật.  + Mỗi loài sinh vật sinh trưởng và phát triển tốt trong các điều kiện nhiệt độ môi trường thích hợp.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Nhiệt độ quá cao hoặc quá thấp có thể làm chậm quá trình sinh trưởng và phát triển của sinh vật đặc biệt là đối với thực vật và động vật biến nhiệt.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BF1C3F7-9245-43F9-927B-BF3B094BA2EE}"/>
              </a:ext>
            </a:extLst>
          </p:cNvPr>
          <p:cNvSpPr txBox="1"/>
          <p:nvPr/>
        </p:nvSpPr>
        <p:spPr>
          <a:xfrm>
            <a:off x="1138846" y="4886764"/>
            <a:ext cx="10291154" cy="1876539"/>
          </a:xfrm>
          <a:prstGeom prst="rect">
            <a:avLst/>
          </a:prstGeom>
          <a:noFill/>
        </p:spPr>
        <p:txBody>
          <a:bodyPr wrap="square">
            <a:spAutoFit/>
          </a:bodyPr>
          <a:lstStyle/>
          <a:p>
            <a:pPr indent="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?2.  - Nhiệt độ thuận lợi nhất cho sự sinh trưởng và phát triển của cá rô phi là 30</a:t>
            </a:r>
            <a:r>
              <a:rPr lang="de-DE" sz="2000" b="1"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Bef>
                <a:spcPts val="600"/>
              </a:spcBef>
              <a:spcAft>
                <a:spcPts val="600"/>
              </a:spcAft>
            </a:pPr>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 Ở nhiệt độ quá cao hoặc quá thấp so với nhiệt độ cực thuận có thể làm chậm quá trình sinh trưởng và phát triển của sinh vật, thậm chí có thể khiến sinh vật ngừng sinh trưởng phát triển và chết. Khi trời lạnh, động vật mất nhiều năng lượng để duy trì nhiệt độ cơ thể, dẫn đến sinh trưởng giảm nếu không được bổ sung thêm thức ăn.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765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8D8038-3FF6-42A4-AF40-73972FC0CE79}"/>
              </a:ext>
            </a:extLst>
          </p:cNvPr>
          <p:cNvSpPr txBox="1"/>
          <p:nvPr/>
        </p:nvSpPr>
        <p:spPr>
          <a:xfrm>
            <a:off x="816077" y="2369294"/>
            <a:ext cx="9407027" cy="1606530"/>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AB8A69E-7965-43E4-9D0C-BA30CE3018F0}"/>
              </a:ext>
            </a:extLst>
          </p:cNvPr>
          <p:cNvSpPr>
            <a:spLocks noGrp="1"/>
          </p:cNvSpPr>
          <p:nvPr>
            <p:ph type="title"/>
          </p:nvPr>
        </p:nvSpPr>
        <p:spPr>
          <a:xfrm>
            <a:off x="1614884" y="257115"/>
            <a:ext cx="9223500" cy="991618"/>
          </a:xfrm>
        </p:spPr>
        <p:txBody>
          <a:bodyPr>
            <a:no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BÀI 37</a:t>
            </a:r>
            <a:r>
              <a:rPr lang="en-US" sz="2800" dirty="0">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ỨNG DỤNG SINH TRƯỞNG VÀ PHÁT TRIỂN </a:t>
            </a:r>
            <a:br>
              <a:rPr lang="en-US" sz="2800" dirty="0">
                <a:solidFill>
                  <a:srgbClr val="0000FF"/>
                </a:solidFill>
                <a:latin typeface="Times New Roman" panose="02020603050405020304" pitchFamily="18" charset="0"/>
                <a:cs typeface="Times New Roman" panose="02020603050405020304" pitchFamily="18" charset="0"/>
              </a:rPr>
            </a:br>
            <a:r>
              <a:rPr lang="en-US" sz="2800" dirty="0">
                <a:solidFill>
                  <a:srgbClr val="0000FF"/>
                </a:solidFill>
                <a:latin typeface="Times New Roman" panose="02020603050405020304" pitchFamily="18" charset="0"/>
                <a:cs typeface="Times New Roman" panose="02020603050405020304" pitchFamily="18" charset="0"/>
              </a:rPr>
              <a:t>Ở SINH VẬT VÀO THỰC TIỄN</a:t>
            </a:r>
          </a:p>
        </p:txBody>
      </p:sp>
      <p:sp>
        <p:nvSpPr>
          <p:cNvPr id="7" name="TextBox 6">
            <a:extLst>
              <a:ext uri="{FF2B5EF4-FFF2-40B4-BE49-F238E27FC236}">
                <a16:creationId xmlns:a16="http://schemas.microsoft.com/office/drawing/2014/main" id="{E5DCD135-B137-474A-A39D-AF323BCEFBC9}"/>
              </a:ext>
            </a:extLst>
          </p:cNvPr>
          <p:cNvSpPr txBox="1"/>
          <p:nvPr/>
        </p:nvSpPr>
        <p:spPr>
          <a:xfrm>
            <a:off x="222326" y="1377676"/>
            <a:ext cx="8353777" cy="991618"/>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nhân tố chủ yếu ảnh hưởng đến sự sinh trưởng và phát triển ở sinh vật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6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1713</TotalTime>
  <Words>3923</Words>
  <Application>Microsoft Office PowerPoint</Application>
  <PresentationFormat>Widescreen</PresentationFormat>
  <Paragraphs>244</Paragraphs>
  <Slides>39</Slides>
  <Notes>0</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Segoe UI</vt:lpstr>
      <vt:lpstr>Tahoma</vt:lpstr>
      <vt:lpstr>Times New Roman</vt:lpstr>
      <vt:lpstr>Tw Cen MT</vt:lpstr>
      <vt:lpstr>Tw Cen MT Condensed</vt:lpstr>
      <vt:lpstr>Wingdings 3</vt:lpstr>
      <vt:lpstr>Integral</vt:lpstr>
      <vt:lpstr>HOẠT ĐỘNG CÁ NHÂN:  Xem video và trả lời câu hỏi: ?1: Để sinh trưởng và phát triển tốt như vậy, cây đậu nành cần những điều kiện gì từ môi trường ngoài? ?2: Muốn thúc đẩy quá trình sinh trưởng và phát triển ở vật nuôi, cây trồng để thu được năng suất cao, chúng ta cần làm gì?</vt:lpstr>
      <vt:lpstr>BÀI 37: ỨNG DỤNG SINH TRƯỞNG VÀ PHÁT TRIỂN  Ở SINH VẬT VÀO THỰC TIỄN</vt:lpstr>
      <vt:lpstr>BÀI 37: ỨNG DỤNG SINH TRƯỞNG VÀ PHÁT TRIỂN  Ở SINH VẬT VÀO THỰC TIỄN</vt:lpstr>
      <vt:lpstr>BÀI 37: ỨNG DỤNG SINH TRƯỞNG VÀ PHÁT TRIỂN  Ở SINH VẬT VÀO THỰC TIỄN</vt:lpstr>
      <vt:lpstr>PowerPoint Presentation</vt:lpstr>
      <vt:lpstr>PowerPoint Presentation</vt:lpstr>
      <vt:lpstr>PowerPoint Presentation</vt:lpstr>
      <vt:lpstr>PowerPoint Presentation</vt:lpstr>
      <vt:lpstr>BÀI 37: ỨNG DỤNG SINH TRƯỞNG VÀ PHÁT TRIỂN  Ở SINH VẬT VÀO THỰC TIỄN</vt:lpstr>
      <vt:lpstr>PowerPoint Presentation</vt:lpstr>
      <vt:lpstr>BÀI 37: ỨNG DỤNG SINH TRƯỞNG VÀ PHÁT TRIỂN  Ở SINH VẬT VÀO THỰC TIỄN</vt:lpstr>
      <vt:lpstr>PowerPoint Presentation</vt:lpstr>
      <vt:lpstr>BÀI 37: ỨNG DỤNG SINH TRƯỞNG VÀ PHÁT TRIỂN  Ở SINH VẬT VÀO THỰC TIỄN</vt:lpstr>
      <vt:lpstr>PowerPoint Presentation</vt:lpstr>
      <vt:lpstr>BÀI 37: ỨNG DỤNG SINH TRƯỞNG VÀ PHÁT TRIỂN  Ở SINH VẬT VÀO THỰC TIỄN</vt:lpstr>
      <vt:lpstr>BÀI 37: ỨNG DỤNG SINH TRƯỞNG VÀ PHÁT TRIỂN  Ở SINH VẬT VÀO THỰC TIỄN</vt:lpstr>
      <vt:lpstr>PowerPoint Presentation</vt:lpstr>
      <vt:lpstr>PowerPoint Presentation</vt:lpstr>
      <vt:lpstr>PowerPoint Presentation</vt:lpstr>
      <vt:lpstr>PowerPoint Presentation</vt:lpstr>
      <vt:lpstr>BÀI 37: ỨNG DỤNG SINH TRƯỞNG VÀ PHÁT TRIỂN  Ở SINH VẬT VÀO THỰC TIỄN</vt:lpstr>
      <vt:lpstr>BÀI 37: ỨNG DỤNG SINH TRƯỞNG VÀ PHÁT TRIỂN  Ở SINH VẬT VÀO THỰC TIỄN</vt:lpstr>
      <vt:lpstr>PowerPoint Presentation</vt:lpstr>
      <vt:lpstr>BÀI 37: ỨNG DỤNG SINH TRƯỞNG VÀ PHÁT TRIỂN  Ở SINH VẬT VÀO THỰC TIỄN</vt:lpstr>
      <vt:lpstr>BÀI 37: ỨNG DỤNG SINH TRƯỞNG VÀ PHÁT TRIỂN  Ở SINH VẬT VÀO THỰC TIỄN</vt:lpstr>
      <vt:lpstr>PowerPoint Presentation</vt:lpstr>
      <vt:lpstr>BÀI 37: ỨNG DỤNG SINH TRƯỞNG VÀ PHÁT TRIỂN  Ở SINH VẬT VÀO THỰC TIỄN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Xem video và trả lời câu hỏi: Vì sao uống sữa lại giúp tăng trưởng chiều cao của em? Ngoài uống sữa, theo em cần phải làm gì để đạt chiều cao em mong muốn?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Ngoc Hien</dc:creator>
  <cp:lastModifiedBy>Admin</cp:lastModifiedBy>
  <cp:revision>58</cp:revision>
  <dcterms:created xsi:type="dcterms:W3CDTF">2022-06-30T17:00:06Z</dcterms:created>
  <dcterms:modified xsi:type="dcterms:W3CDTF">2025-05-17T15:39:04Z</dcterms:modified>
</cp:coreProperties>
</file>