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0">
  <p:sldMasterIdLst>
    <p:sldMasterId id="2147483736" r:id="rId1"/>
  </p:sldMasterIdLst>
  <p:notesMasterIdLst>
    <p:notesMasterId r:id="rId24"/>
  </p:notesMasterIdLst>
  <p:sldIdLst>
    <p:sldId id="256" r:id="rId2"/>
    <p:sldId id="257" r:id="rId3"/>
    <p:sldId id="258" r:id="rId4"/>
    <p:sldId id="279" r:id="rId5"/>
    <p:sldId id="315" r:id="rId6"/>
    <p:sldId id="280" r:id="rId7"/>
    <p:sldId id="308" r:id="rId8"/>
    <p:sldId id="317" r:id="rId9"/>
    <p:sldId id="319" r:id="rId10"/>
    <p:sldId id="318" r:id="rId11"/>
    <p:sldId id="322" r:id="rId12"/>
    <p:sldId id="316" r:id="rId13"/>
    <p:sldId id="321" r:id="rId14"/>
    <p:sldId id="323" r:id="rId15"/>
    <p:sldId id="324" r:id="rId16"/>
    <p:sldId id="326" r:id="rId17"/>
    <p:sldId id="325" r:id="rId18"/>
    <p:sldId id="320" r:id="rId19"/>
    <p:sldId id="328" r:id="rId20"/>
    <p:sldId id="330" r:id="rId21"/>
    <p:sldId id="329" r:id="rId22"/>
    <p:sldId id="327" r:id="rId23"/>
  </p:sldIdLst>
  <p:sldSz cx="9144000" cy="6858000" type="screen4x3"/>
  <p:notesSz cx="6858000" cy="9144000"/>
  <p:defaultTextStyle>
    <a:lvl1pPr marL="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1pPr>
    <a:lvl2pPr marL="4572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2pPr>
    <a:lvl3pPr marL="9144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3pPr>
    <a:lvl4pPr marL="13716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4pPr>
    <a:lvl5pPr marL="18288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5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g Huong" initials="GH" lastIdx="2" clrIdx="0">
    <p:extLst>
      <p:ext uri="{19B8F6BF-5375-455C-9EA6-DF929625EA0E}">
        <p15:presenceInfo xmlns:p15="http://schemas.microsoft.com/office/powerpoint/2012/main" userId="e71af33a4243d30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72" y="-3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0032" name="Header Placeholder 1"/>
          <p:cNvSpPr>
            <a:spLocks noGrp="1"/>
          </p:cNvSpPr>
          <p:nvPr>
            <p:ph type="hdr" sz="quarter"/>
          </p:nvPr>
        </p:nvSpPr>
        <p:spPr>
          <a:xfrm>
            <a:off x="0" y="0"/>
            <a:ext cx="2971800" cy="457200"/>
          </a:xfrm>
          <a:prstGeom prst="rect">
            <a:avLst/>
          </a:prstGeom>
          <a:noFill/>
          <a:ln>
            <a:noFill/>
          </a:ln>
        </p:spPr>
        <p:txBody>
          <a:bodyPr vert="horz" lIns="91440" tIns="45720" rIns="91440" bIns="45720" anchor="t"/>
          <a:lstStyle/>
          <a:p>
            <a:pPr lvl="0" eaLnBrk="1" hangingPunct="1"/>
            <a:endParaRPr lang="en-US" altLang="en-US" sz="1200"/>
          </a:p>
        </p:txBody>
      </p:sp>
      <p:sp>
        <p:nvSpPr>
          <p:cNvPr id="1050033" name="Date Placeholder 2"/>
          <p:cNvSpPr>
            <a:spLocks noGrp="1"/>
          </p:cNvSpPr>
          <p:nvPr>
            <p:ph type="dt" idx="1"/>
          </p:nvPr>
        </p:nvSpPr>
        <p:spPr>
          <a:xfrm>
            <a:off x="3884612" y="0"/>
            <a:ext cx="2971800" cy="457200"/>
          </a:xfrm>
          <a:prstGeom prst="rect">
            <a:avLst/>
          </a:prstGeom>
          <a:noFill/>
          <a:ln>
            <a:noFill/>
          </a:ln>
        </p:spPr>
        <p:txBody>
          <a:bodyPr vert="horz" lIns="91440" tIns="45720" rIns="91440" bIns="45720" anchor="t"/>
          <a:lstStyle/>
          <a:p>
            <a:pPr lvl="0" algn="r" eaLnBrk="1" hangingPunct="1"/>
            <a:fld id="{566ABCEB-ACFC-4714-9973-3DA970169C29}" type="datetime1">
              <a:rPr lang="en-US" altLang="en-US" sz="1200"/>
              <a:pPr lvl="0" algn="r" eaLnBrk="1" hangingPunct="1"/>
              <a:t>17/5/2025</a:t>
            </a:fld>
            <a:endParaRPr lang="en-US" altLang="en-US" sz="1200"/>
          </a:p>
        </p:txBody>
      </p:sp>
      <p:sp>
        <p:nvSpPr>
          <p:cNvPr id="1050034" name="Slide Image Placeholder 3"/>
          <p:cNvSpPr>
            <a:spLocks noGrp="1" noRot="1" noChangeAspect="1"/>
          </p:cNvSpPr>
          <p:nvPr>
            <p:ph type="sldImg" idx="2"/>
          </p:nvPr>
        </p:nvSpPr>
        <p:spPr>
          <a:xfrm>
            <a:off x="1143000" y="685800"/>
            <a:ext cx="4572000" cy="3429000"/>
          </a:xfrm>
          <a:prstGeom prst="rect">
            <a:avLst/>
          </a:prstGeom>
          <a:noFill/>
          <a:ln w="12700" cap="flat" cmpd="sng">
            <a:solidFill>
              <a:srgbClr val="000000">
                <a:alpha val="100000"/>
              </a:srgbClr>
            </a:solidFill>
            <a:prstDash val="solid"/>
            <a:round/>
          </a:ln>
        </p:spPr>
        <p:txBody>
          <a:bodyPr vert="horz" lIns="91440" tIns="45720" rIns="91440" bIns="45720" anchor="ctr"/>
          <a:lstStyle/>
          <a:p>
            <a:endParaRPr/>
          </a:p>
        </p:txBody>
      </p:sp>
      <p:sp>
        <p:nvSpPr>
          <p:cNvPr id="1050035" name="Notes Placeholder 4"/>
          <p:cNvSpPr>
            <a:spLocks noGrp="1"/>
          </p:cNvSpPr>
          <p:nvPr>
            <p:ph type="body" sz="quarter" idx="3"/>
          </p:nvPr>
        </p:nvSpPr>
        <p:spPr>
          <a:xfrm>
            <a:off x="685800" y="4343400"/>
            <a:ext cx="5486400" cy="4114800"/>
          </a:xfrm>
          <a:prstGeom prst="rect">
            <a:avLst/>
          </a:prstGeom>
          <a:noFill/>
          <a:ln>
            <a:noFill/>
          </a:ln>
        </p:spPr>
        <p:txBody>
          <a:bodyPr vert="horz" lIns="91440" tIns="45720" rIns="91440" bIns="45720" anchor="t"/>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0036" name="Footer Placeholder 5"/>
          <p:cNvSpPr>
            <a:spLocks noGrp="1"/>
          </p:cNvSpPr>
          <p:nvPr>
            <p:ph type="ftr" sz="quarter" idx="4"/>
          </p:nvPr>
        </p:nvSpPr>
        <p:spPr>
          <a:xfrm>
            <a:off x="0" y="8685212"/>
            <a:ext cx="2971800" cy="457200"/>
          </a:xfrm>
          <a:prstGeom prst="rect">
            <a:avLst/>
          </a:prstGeom>
          <a:noFill/>
          <a:ln>
            <a:noFill/>
          </a:ln>
        </p:spPr>
        <p:txBody>
          <a:bodyPr vert="horz" lIns="91440" tIns="45720" rIns="91440" bIns="45720" anchor="b"/>
          <a:lstStyle/>
          <a:p>
            <a:pPr lvl="0" eaLnBrk="1" hangingPunct="1"/>
            <a:endParaRPr lang="en-US" altLang="en-US" sz="1200"/>
          </a:p>
        </p:txBody>
      </p:sp>
      <p:sp>
        <p:nvSpPr>
          <p:cNvPr id="1050037" name="Slide Number Placeholder 6"/>
          <p:cNvSpPr>
            <a:spLocks noGrp="1"/>
          </p:cNvSpPr>
          <p:nvPr>
            <p:ph type="sldNum" sz="quarter" idx="5"/>
          </p:nvPr>
        </p:nvSpPr>
        <p:spPr>
          <a:xfrm>
            <a:off x="3884612" y="8685212"/>
            <a:ext cx="2971800" cy="457200"/>
          </a:xfrm>
          <a:prstGeom prst="rect">
            <a:avLst/>
          </a:prstGeom>
          <a:noFill/>
          <a:ln>
            <a:noFill/>
          </a:ln>
        </p:spPr>
        <p:txBody>
          <a:bodyPr vert="horz" lIns="91440" tIns="45720" rIns="91440" bIns="45720" anchor="b"/>
          <a:lstStyle/>
          <a:p>
            <a:pPr lvl="0" algn="r" eaLnBrk="1" hangingPunct="1"/>
            <a:fld id="{566ABCEB-ACFC-4714-9973-3DA970169C29}" type="slidenum">
              <a:rPr lang="en-US" altLang="en-US" sz="1200"/>
              <a:pPr lvl="0" algn="r" eaLnBrk="1" hangingPunct="1"/>
              <a:t>‹#›</a:t>
            </a:fld>
            <a:endParaRPr lang="en-US" altLang="en-US" sz="1200"/>
          </a:p>
        </p:txBody>
      </p:sp>
    </p:spTree>
  </p:cSld>
  <p:clrMap bg1="dk1" tx1="dk1" bg2="dk1" tx2="dk1" accent1="dk1" accent2="dk1" accent3="dk1" accent4="dk1" accent5="dk1" accent6="dk1" hlink="dk1" folHlink="dk1"/>
  <p:notesStyle>
    <a:lvl1pPr marL="0" indent="0" algn="l" rtl="0" eaLnBrk="0" fontAlgn="base" latinLnBrk="0" hangingPunct="0">
      <a:lnSpc>
        <a:spcPct val="100000"/>
      </a:lnSpc>
      <a:spcBef>
        <a:spcPct val="30000"/>
      </a:spcBef>
      <a:spcAft>
        <a:spcPct val="0"/>
      </a:spcAft>
      <a:buFontTx/>
      <a:buNone/>
      <a:defRPr sz="1200" b="0" i="0" u="none" baseline="0">
        <a:solidFill>
          <a:schemeClr val="dk1"/>
        </a:solidFill>
        <a:latin typeface="Calibri" pitchFamily="34" charset="0"/>
        <a:sym typeface="Calibri" pitchFamily="34" charset="0"/>
      </a:defRPr>
    </a:lvl1pPr>
    <a:lvl2pPr marL="457200" indent="0" algn="l" rtl="0" eaLnBrk="0" fontAlgn="base" latinLnBrk="0" hangingPunct="0">
      <a:lnSpc>
        <a:spcPct val="100000"/>
      </a:lnSpc>
      <a:spcBef>
        <a:spcPct val="30000"/>
      </a:spcBef>
      <a:spcAft>
        <a:spcPct val="0"/>
      </a:spcAft>
      <a:buFontTx/>
      <a:buNone/>
      <a:defRPr sz="1200" b="0" i="0" u="none" baseline="0">
        <a:solidFill>
          <a:schemeClr val="dk1"/>
        </a:solidFill>
        <a:latin typeface="Calibri" pitchFamily="34" charset="0"/>
        <a:sym typeface="Calibri" pitchFamily="34" charset="0"/>
      </a:defRPr>
    </a:lvl2pPr>
    <a:lvl3pPr marL="914400" indent="0" algn="l" rtl="0" eaLnBrk="0" fontAlgn="base" latinLnBrk="0" hangingPunct="0">
      <a:lnSpc>
        <a:spcPct val="100000"/>
      </a:lnSpc>
      <a:spcBef>
        <a:spcPct val="30000"/>
      </a:spcBef>
      <a:spcAft>
        <a:spcPct val="0"/>
      </a:spcAft>
      <a:buFontTx/>
      <a:buNone/>
      <a:defRPr sz="1200" b="0" i="0" u="none" baseline="0">
        <a:solidFill>
          <a:schemeClr val="dk1"/>
        </a:solidFill>
        <a:latin typeface="Calibri" pitchFamily="34" charset="0"/>
        <a:sym typeface="Calibri" pitchFamily="34" charset="0"/>
      </a:defRPr>
    </a:lvl3pPr>
    <a:lvl4pPr marL="1371600" indent="0" algn="l" rtl="0" eaLnBrk="0" fontAlgn="base" latinLnBrk="0" hangingPunct="0">
      <a:lnSpc>
        <a:spcPct val="100000"/>
      </a:lnSpc>
      <a:spcBef>
        <a:spcPct val="30000"/>
      </a:spcBef>
      <a:spcAft>
        <a:spcPct val="0"/>
      </a:spcAft>
      <a:buFontTx/>
      <a:buNone/>
      <a:defRPr sz="1200" b="0" i="0" u="none" baseline="0">
        <a:solidFill>
          <a:schemeClr val="dk1"/>
        </a:solidFill>
        <a:latin typeface="Calibri" pitchFamily="34" charset="0"/>
        <a:sym typeface="Calibri" pitchFamily="34" charset="0"/>
      </a:defRPr>
    </a:lvl4pPr>
    <a:lvl5pPr marL="1828800" indent="0" algn="l" rtl="0" eaLnBrk="0" fontAlgn="base" latinLnBrk="0" hangingPunct="0">
      <a:lnSpc>
        <a:spcPct val="100000"/>
      </a:lnSpc>
      <a:spcBef>
        <a:spcPct val="30000"/>
      </a:spcBef>
      <a:spcAft>
        <a:spcPct val="0"/>
      </a:spcAft>
      <a:buFontTx/>
      <a:buNone/>
      <a:defRPr sz="1200" b="0" i="0" u="none" baseline="0">
        <a:solidFill>
          <a:schemeClr val="dk1"/>
        </a:solidFill>
        <a:latin typeface="Calibri" pitchFamily="34" charset="0"/>
        <a:sym typeface="Calibri" pitchFamily="34" charset="0"/>
      </a:defRPr>
    </a:lvl5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eaLnBrk="1" hangingPunct="1"/>
            <a:fld id="{566ABCEB-ACFC-4714-9973-3DA970169C29}" type="datetime1">
              <a:rPr lang="en-US" altLang="en-US" sz="1200" smtClean="0">
                <a:solidFill>
                  <a:srgbClr val="898989"/>
                </a:solidFill>
              </a:rPr>
              <a:pPr lvl="0" eaLnBrk="1" hangingPunct="1"/>
              <a:t>17/5/2025</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pPr lvl="0" algn="ctr" eaLnBrk="1" hangingPunct="1"/>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pPr lvl="0" algn="r" eaLnBrk="1" hangingPunct="1"/>
            <a:fld id="{566ABCEB-ACFC-4714-9973-3DA970169C29}" type="slidenum">
              <a:rPr lang="en-US" altLang="en-US" sz="1200" smtClean="0">
                <a:solidFill>
                  <a:srgbClr val="898989"/>
                </a:solidFill>
              </a:rPr>
              <a:pPr lvl="0" algn="r" eaLnBrk="1" hangingPunct="1"/>
              <a:t>‹#›</a:t>
            </a:fld>
            <a:endParaRPr lang="en-US" altLang="en-US" sz="1200">
              <a:solidFill>
                <a:srgbClr val="898989"/>
              </a:solidFill>
            </a:endParaRPr>
          </a:p>
        </p:txBody>
      </p:sp>
    </p:spTree>
    <p:extLst>
      <p:ext uri="{BB962C8B-B14F-4D97-AF65-F5344CB8AC3E}">
        <p14:creationId xmlns:p14="http://schemas.microsoft.com/office/powerpoint/2010/main" val="227464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fld id="{566ABCEB-ACFC-4714-9973-3DA970169C29}" type="datetime1">
              <a:rPr lang="en-US" altLang="en-US" sz="1200" smtClean="0">
                <a:solidFill>
                  <a:srgbClr val="898989"/>
                </a:solidFill>
              </a:rPr>
              <a:pPr lvl="0" eaLnBrk="1" hangingPunct="1"/>
              <a:t>17/5/2025</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pPr lvl="0" algn="ctr" eaLnBrk="1" hangingPunct="1"/>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pPr lvl="0" algn="r" eaLnBrk="1" hangingPunct="1"/>
            <a:fld id="{566ABCEB-ACFC-4714-9973-3DA970169C29}" type="slidenum">
              <a:rPr lang="en-US" altLang="en-US" sz="1200" smtClean="0">
                <a:solidFill>
                  <a:srgbClr val="898989"/>
                </a:solidFill>
              </a:rPr>
              <a:pPr lvl="0" algn="r" eaLnBrk="1" hangingPunct="1"/>
              <a:t>‹#›</a:t>
            </a:fld>
            <a:endParaRPr lang="en-US" altLang="en-US" sz="1200">
              <a:solidFill>
                <a:srgbClr val="898989"/>
              </a:solidFill>
            </a:endParaRPr>
          </a:p>
        </p:txBody>
      </p:sp>
    </p:spTree>
    <p:extLst>
      <p:ext uri="{BB962C8B-B14F-4D97-AF65-F5344CB8AC3E}">
        <p14:creationId xmlns:p14="http://schemas.microsoft.com/office/powerpoint/2010/main" val="228551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fld id="{566ABCEB-ACFC-4714-9973-3DA970169C29}" type="datetime1">
              <a:rPr lang="en-US" altLang="en-US" sz="1200" smtClean="0">
                <a:solidFill>
                  <a:srgbClr val="898989"/>
                </a:solidFill>
              </a:rPr>
              <a:pPr lvl="0" eaLnBrk="1" hangingPunct="1"/>
              <a:t>17/5/2025</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pPr lvl="0" algn="ctr" eaLnBrk="1" hangingPunct="1"/>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pPr lvl="0" algn="r" eaLnBrk="1" hangingPunct="1"/>
            <a:fld id="{566ABCEB-ACFC-4714-9973-3DA970169C29}" type="slidenum">
              <a:rPr lang="en-US" altLang="en-US" sz="1200" smtClean="0">
                <a:solidFill>
                  <a:srgbClr val="898989"/>
                </a:solidFill>
              </a:rPr>
              <a:pPr lvl="0" algn="r" eaLnBrk="1" hangingPunct="1"/>
              <a:t>‹#›</a:t>
            </a:fld>
            <a:endParaRPr lang="en-US" altLang="en-US" sz="1200">
              <a:solidFill>
                <a:srgbClr val="898989"/>
              </a:solidFill>
            </a:endParaRPr>
          </a:p>
        </p:txBody>
      </p:sp>
    </p:spTree>
    <p:extLst>
      <p:ext uri="{BB962C8B-B14F-4D97-AF65-F5344CB8AC3E}">
        <p14:creationId xmlns:p14="http://schemas.microsoft.com/office/powerpoint/2010/main" val="1547474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fld id="{566ABCEB-ACFC-4714-9973-3DA970169C29}" type="datetime1">
              <a:rPr lang="en-US" altLang="en-US" sz="1200" smtClean="0">
                <a:solidFill>
                  <a:srgbClr val="898989"/>
                </a:solidFill>
              </a:rPr>
              <a:pPr lvl="0" eaLnBrk="1" hangingPunct="1"/>
              <a:t>17/5/2025</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pPr lvl="0" algn="ctr" eaLnBrk="1" hangingPunct="1"/>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pPr lvl="0" algn="r" eaLnBrk="1" hangingPunct="1"/>
            <a:fld id="{566ABCEB-ACFC-4714-9973-3DA970169C29}" type="slidenum">
              <a:rPr lang="en-US" altLang="en-US" sz="1200" smtClean="0">
                <a:solidFill>
                  <a:srgbClr val="898989"/>
                </a:solidFill>
              </a:rPr>
              <a:pPr lvl="0" algn="r" eaLnBrk="1" hangingPunct="1"/>
              <a:t>‹#›</a:t>
            </a:fld>
            <a:endParaRPr lang="en-US" altLang="en-US" sz="1200">
              <a:solidFill>
                <a:srgbClr val="898989"/>
              </a:solidFill>
            </a:endParaRPr>
          </a:p>
        </p:txBody>
      </p:sp>
    </p:spTree>
    <p:extLst>
      <p:ext uri="{BB962C8B-B14F-4D97-AF65-F5344CB8AC3E}">
        <p14:creationId xmlns:p14="http://schemas.microsoft.com/office/powerpoint/2010/main" val="315284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lvl="0" eaLnBrk="1" hangingPunct="1"/>
            <a:fld id="{566ABCEB-ACFC-4714-9973-3DA970169C29}" type="datetime1">
              <a:rPr lang="en-US" altLang="en-US" sz="1200" smtClean="0">
                <a:solidFill>
                  <a:srgbClr val="898989"/>
                </a:solidFill>
              </a:rPr>
              <a:pPr lvl="0" eaLnBrk="1" hangingPunct="1"/>
              <a:t>17/5/2025</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pPr lvl="0" algn="ctr" eaLnBrk="1" hangingPunct="1"/>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pPr lvl="0" algn="r" eaLnBrk="1" hangingPunct="1"/>
            <a:fld id="{566ABCEB-ACFC-4714-9973-3DA970169C29}" type="slidenum">
              <a:rPr lang="en-US" altLang="en-US" sz="1200" smtClean="0">
                <a:solidFill>
                  <a:srgbClr val="898989"/>
                </a:solidFill>
              </a:rPr>
              <a:pPr lvl="0" algn="r" eaLnBrk="1" hangingPunct="1"/>
              <a:t>‹#›</a:t>
            </a:fld>
            <a:endParaRPr lang="en-US" altLang="en-US" sz="1200">
              <a:solidFill>
                <a:srgbClr val="898989"/>
              </a:solidFill>
            </a:endParaRPr>
          </a:p>
        </p:txBody>
      </p:sp>
    </p:spTree>
    <p:extLst>
      <p:ext uri="{BB962C8B-B14F-4D97-AF65-F5344CB8AC3E}">
        <p14:creationId xmlns:p14="http://schemas.microsoft.com/office/powerpoint/2010/main" val="86445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eaLnBrk="1" hangingPunct="1"/>
            <a:fld id="{566ABCEB-ACFC-4714-9973-3DA970169C29}" type="datetime1">
              <a:rPr lang="en-US" altLang="en-US" sz="1200" smtClean="0">
                <a:solidFill>
                  <a:srgbClr val="898989"/>
                </a:solidFill>
              </a:rPr>
              <a:pPr lvl="0" eaLnBrk="1" hangingPunct="1"/>
              <a:t>17/5/2025</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pPr lvl="0" algn="ctr" eaLnBrk="1" hangingPunct="1"/>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pPr lvl="0" algn="r" eaLnBrk="1" hangingPunct="1"/>
            <a:fld id="{566ABCEB-ACFC-4714-9973-3DA970169C29}" type="slidenum">
              <a:rPr lang="en-US" altLang="en-US" sz="1200" smtClean="0">
                <a:solidFill>
                  <a:srgbClr val="898989"/>
                </a:solidFill>
              </a:rPr>
              <a:pPr lvl="0" algn="r" eaLnBrk="1" hangingPunct="1"/>
              <a:t>‹#›</a:t>
            </a:fld>
            <a:endParaRPr lang="en-US" altLang="en-US" sz="1200">
              <a:solidFill>
                <a:srgbClr val="898989"/>
              </a:solidFill>
            </a:endParaRPr>
          </a:p>
        </p:txBody>
      </p:sp>
    </p:spTree>
    <p:extLst>
      <p:ext uri="{BB962C8B-B14F-4D97-AF65-F5344CB8AC3E}">
        <p14:creationId xmlns:p14="http://schemas.microsoft.com/office/powerpoint/2010/main" val="2555896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eaLnBrk="1" hangingPunct="1"/>
            <a:fld id="{566ABCEB-ACFC-4714-9973-3DA970169C29}" type="datetime1">
              <a:rPr lang="en-US" altLang="en-US" sz="1200" smtClean="0">
                <a:solidFill>
                  <a:srgbClr val="898989"/>
                </a:solidFill>
              </a:rPr>
              <a:pPr lvl="0" eaLnBrk="1" hangingPunct="1"/>
              <a:t>17/5/2025</a:t>
            </a:fld>
            <a:endParaRPr lang="en-US" altLang="en-US" sz="1200">
              <a:solidFill>
                <a:srgbClr val="898989"/>
              </a:solidFill>
            </a:endParaRPr>
          </a:p>
        </p:txBody>
      </p:sp>
      <p:sp>
        <p:nvSpPr>
          <p:cNvPr id="8" name="Footer Placeholder 7"/>
          <p:cNvSpPr>
            <a:spLocks noGrp="1"/>
          </p:cNvSpPr>
          <p:nvPr>
            <p:ph type="ftr" sz="quarter" idx="11"/>
          </p:nvPr>
        </p:nvSpPr>
        <p:spPr/>
        <p:txBody>
          <a:bodyPr/>
          <a:lstStyle/>
          <a:p>
            <a:pPr lvl="0" algn="ctr" eaLnBrk="1" hangingPunct="1"/>
            <a:endParaRPr lang="en-US" altLang="en-US" sz="1200">
              <a:solidFill>
                <a:srgbClr val="898989"/>
              </a:solidFill>
            </a:endParaRPr>
          </a:p>
        </p:txBody>
      </p:sp>
      <p:sp>
        <p:nvSpPr>
          <p:cNvPr id="9" name="Slide Number Placeholder 8"/>
          <p:cNvSpPr>
            <a:spLocks noGrp="1"/>
          </p:cNvSpPr>
          <p:nvPr>
            <p:ph type="sldNum" sz="quarter" idx="12"/>
          </p:nvPr>
        </p:nvSpPr>
        <p:spPr/>
        <p:txBody>
          <a:bodyPr/>
          <a:lstStyle/>
          <a:p>
            <a:pPr lvl="0" algn="r" eaLnBrk="1" hangingPunct="1"/>
            <a:fld id="{566ABCEB-ACFC-4714-9973-3DA970169C29}" type="slidenum">
              <a:rPr lang="en-US" altLang="en-US" sz="1200" smtClean="0">
                <a:solidFill>
                  <a:srgbClr val="898989"/>
                </a:solidFill>
              </a:rPr>
              <a:pPr lvl="0" algn="r" eaLnBrk="1" hangingPunct="1"/>
              <a:t>‹#›</a:t>
            </a:fld>
            <a:endParaRPr lang="en-US" altLang="en-US" sz="1200">
              <a:solidFill>
                <a:srgbClr val="898989"/>
              </a:solidFill>
            </a:endParaRPr>
          </a:p>
        </p:txBody>
      </p:sp>
    </p:spTree>
    <p:extLst>
      <p:ext uri="{BB962C8B-B14F-4D97-AF65-F5344CB8AC3E}">
        <p14:creationId xmlns:p14="http://schemas.microsoft.com/office/powerpoint/2010/main" val="315489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eaLnBrk="1" hangingPunct="1"/>
            <a:fld id="{566ABCEB-ACFC-4714-9973-3DA970169C29}" type="datetime1">
              <a:rPr lang="en-US" altLang="en-US" sz="1200" smtClean="0">
                <a:solidFill>
                  <a:srgbClr val="898989"/>
                </a:solidFill>
              </a:rPr>
              <a:pPr lvl="0" eaLnBrk="1" hangingPunct="1"/>
              <a:t>17/5/2025</a:t>
            </a:fld>
            <a:endParaRPr lang="en-US" altLang="en-US" sz="1200">
              <a:solidFill>
                <a:srgbClr val="898989"/>
              </a:solidFill>
            </a:endParaRPr>
          </a:p>
        </p:txBody>
      </p:sp>
      <p:sp>
        <p:nvSpPr>
          <p:cNvPr id="4" name="Footer Placeholder 3"/>
          <p:cNvSpPr>
            <a:spLocks noGrp="1"/>
          </p:cNvSpPr>
          <p:nvPr>
            <p:ph type="ftr" sz="quarter" idx="11"/>
          </p:nvPr>
        </p:nvSpPr>
        <p:spPr/>
        <p:txBody>
          <a:bodyPr/>
          <a:lstStyle/>
          <a:p>
            <a:pPr lvl="0" algn="ctr" eaLnBrk="1" hangingPunct="1"/>
            <a:endParaRPr lang="en-US" altLang="en-US" sz="1200">
              <a:solidFill>
                <a:srgbClr val="898989"/>
              </a:solidFill>
            </a:endParaRPr>
          </a:p>
        </p:txBody>
      </p:sp>
      <p:sp>
        <p:nvSpPr>
          <p:cNvPr id="5" name="Slide Number Placeholder 4"/>
          <p:cNvSpPr>
            <a:spLocks noGrp="1"/>
          </p:cNvSpPr>
          <p:nvPr>
            <p:ph type="sldNum" sz="quarter" idx="12"/>
          </p:nvPr>
        </p:nvSpPr>
        <p:spPr/>
        <p:txBody>
          <a:bodyPr/>
          <a:lstStyle/>
          <a:p>
            <a:pPr lvl="0" algn="r" eaLnBrk="1" hangingPunct="1"/>
            <a:fld id="{566ABCEB-ACFC-4714-9973-3DA970169C29}" type="slidenum">
              <a:rPr lang="en-US" altLang="en-US" sz="1200" smtClean="0">
                <a:solidFill>
                  <a:srgbClr val="898989"/>
                </a:solidFill>
              </a:rPr>
              <a:pPr lvl="0" algn="r" eaLnBrk="1" hangingPunct="1"/>
              <a:t>‹#›</a:t>
            </a:fld>
            <a:endParaRPr lang="en-US" altLang="en-US" sz="1200">
              <a:solidFill>
                <a:srgbClr val="898989"/>
              </a:solidFill>
            </a:endParaRPr>
          </a:p>
        </p:txBody>
      </p:sp>
    </p:spTree>
    <p:extLst>
      <p:ext uri="{BB962C8B-B14F-4D97-AF65-F5344CB8AC3E}">
        <p14:creationId xmlns:p14="http://schemas.microsoft.com/office/powerpoint/2010/main" val="118195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fld id="{566ABCEB-ACFC-4714-9973-3DA970169C29}" type="datetime1">
              <a:rPr lang="en-US" altLang="en-US" sz="1200" smtClean="0">
                <a:solidFill>
                  <a:srgbClr val="898989"/>
                </a:solidFill>
              </a:rPr>
              <a:pPr lvl="0" eaLnBrk="1" hangingPunct="1"/>
              <a:t>17/5/2025</a:t>
            </a:fld>
            <a:endParaRPr lang="en-US" altLang="en-US" sz="1200">
              <a:solidFill>
                <a:srgbClr val="898989"/>
              </a:solidFill>
            </a:endParaRPr>
          </a:p>
        </p:txBody>
      </p:sp>
      <p:sp>
        <p:nvSpPr>
          <p:cNvPr id="3" name="Footer Placeholder 2"/>
          <p:cNvSpPr>
            <a:spLocks noGrp="1"/>
          </p:cNvSpPr>
          <p:nvPr>
            <p:ph type="ftr" sz="quarter" idx="11"/>
          </p:nvPr>
        </p:nvSpPr>
        <p:spPr/>
        <p:txBody>
          <a:bodyPr/>
          <a:lstStyle/>
          <a:p>
            <a:pPr lvl="0" algn="ctr" eaLnBrk="1" hangingPunct="1"/>
            <a:endParaRPr lang="en-US" altLang="en-US" sz="1200">
              <a:solidFill>
                <a:srgbClr val="898989"/>
              </a:solidFill>
            </a:endParaRPr>
          </a:p>
        </p:txBody>
      </p:sp>
      <p:sp>
        <p:nvSpPr>
          <p:cNvPr id="4" name="Slide Number Placeholder 3"/>
          <p:cNvSpPr>
            <a:spLocks noGrp="1"/>
          </p:cNvSpPr>
          <p:nvPr>
            <p:ph type="sldNum" sz="quarter" idx="12"/>
          </p:nvPr>
        </p:nvSpPr>
        <p:spPr/>
        <p:txBody>
          <a:bodyPr/>
          <a:lstStyle/>
          <a:p>
            <a:pPr lvl="0" algn="r" eaLnBrk="1" hangingPunct="1"/>
            <a:fld id="{566ABCEB-ACFC-4714-9973-3DA970169C29}" type="slidenum">
              <a:rPr lang="en-US" altLang="en-US" sz="1200" smtClean="0">
                <a:solidFill>
                  <a:srgbClr val="898989"/>
                </a:solidFill>
              </a:rPr>
              <a:pPr lvl="0" algn="r" eaLnBrk="1" hangingPunct="1"/>
              <a:t>‹#›</a:t>
            </a:fld>
            <a:endParaRPr lang="en-US" altLang="en-US" sz="1200">
              <a:solidFill>
                <a:srgbClr val="898989"/>
              </a:solidFill>
            </a:endParaRPr>
          </a:p>
        </p:txBody>
      </p:sp>
    </p:spTree>
    <p:extLst>
      <p:ext uri="{BB962C8B-B14F-4D97-AF65-F5344CB8AC3E}">
        <p14:creationId xmlns:p14="http://schemas.microsoft.com/office/powerpoint/2010/main" val="106004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lvl="0" eaLnBrk="1" hangingPunct="1"/>
            <a:fld id="{566ABCEB-ACFC-4714-9973-3DA970169C29}" type="datetime1">
              <a:rPr lang="en-US" altLang="en-US" sz="1200" smtClean="0">
                <a:solidFill>
                  <a:srgbClr val="898989"/>
                </a:solidFill>
              </a:rPr>
              <a:pPr lvl="0" eaLnBrk="1" hangingPunct="1"/>
              <a:t>17/5/2025</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pPr lvl="0" algn="ctr" eaLnBrk="1" hangingPunct="1"/>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pPr lvl="0" algn="r" eaLnBrk="1" hangingPunct="1"/>
            <a:fld id="{566ABCEB-ACFC-4714-9973-3DA970169C29}" type="slidenum">
              <a:rPr lang="en-US" altLang="en-US" sz="1200" smtClean="0">
                <a:solidFill>
                  <a:srgbClr val="898989"/>
                </a:solidFill>
              </a:rPr>
              <a:pPr lvl="0" algn="r" eaLnBrk="1" hangingPunct="1"/>
              <a:t>‹#›</a:t>
            </a:fld>
            <a:endParaRPr lang="en-US" altLang="en-US" sz="1200">
              <a:solidFill>
                <a:srgbClr val="898989"/>
              </a:solidFill>
            </a:endParaRPr>
          </a:p>
        </p:txBody>
      </p:sp>
    </p:spTree>
    <p:extLst>
      <p:ext uri="{BB962C8B-B14F-4D97-AF65-F5344CB8AC3E}">
        <p14:creationId xmlns:p14="http://schemas.microsoft.com/office/powerpoint/2010/main" val="62749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lvl="0" eaLnBrk="1" hangingPunct="1"/>
            <a:fld id="{566ABCEB-ACFC-4714-9973-3DA970169C29}" type="datetime1">
              <a:rPr lang="en-US" altLang="en-US" sz="1200" smtClean="0">
                <a:solidFill>
                  <a:srgbClr val="898989"/>
                </a:solidFill>
              </a:rPr>
              <a:pPr lvl="0" eaLnBrk="1" hangingPunct="1"/>
              <a:t>17/5/2025</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pPr lvl="0" algn="ctr" eaLnBrk="1" hangingPunct="1"/>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pPr lvl="0" algn="r" eaLnBrk="1" hangingPunct="1"/>
            <a:fld id="{566ABCEB-ACFC-4714-9973-3DA970169C29}" type="slidenum">
              <a:rPr lang="en-US" altLang="en-US" sz="1200" smtClean="0">
                <a:solidFill>
                  <a:srgbClr val="898989"/>
                </a:solidFill>
              </a:rPr>
              <a:pPr lvl="0" algn="r" eaLnBrk="1" hangingPunct="1"/>
              <a:t>‹#›</a:t>
            </a:fld>
            <a:endParaRPr lang="en-US" altLang="en-US" sz="1200">
              <a:solidFill>
                <a:srgbClr val="898989"/>
              </a:solidFill>
            </a:endParaRPr>
          </a:p>
        </p:txBody>
      </p:sp>
    </p:spTree>
    <p:extLst>
      <p:ext uri="{BB962C8B-B14F-4D97-AF65-F5344CB8AC3E}">
        <p14:creationId xmlns:p14="http://schemas.microsoft.com/office/powerpoint/2010/main" val="267444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lvl="0" eaLnBrk="1" hangingPunct="1"/>
            <a:fld id="{566ABCEB-ACFC-4714-9973-3DA970169C29}" type="datetime1">
              <a:rPr lang="en-US" altLang="en-US" sz="1200" smtClean="0">
                <a:solidFill>
                  <a:srgbClr val="898989"/>
                </a:solidFill>
              </a:rPr>
              <a:pPr lvl="0" eaLnBrk="1" hangingPunct="1"/>
              <a:t>17/5/2025</a:t>
            </a:fld>
            <a:endParaRPr lang="en-US" altLang="en-US" sz="1200">
              <a:solidFill>
                <a:srgbClr val="898989"/>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lvl="0" algn="ctr" eaLnBrk="1" hangingPunct="1"/>
            <a:endParaRPr lang="en-US" altLang="en-US" sz="1200">
              <a:solidFill>
                <a:srgbClr val="898989"/>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lvl="0" algn="r" eaLnBrk="1" hangingPunct="1"/>
            <a:fld id="{566ABCEB-ACFC-4714-9973-3DA970169C29}" type="slidenum">
              <a:rPr lang="en-US" altLang="en-US" sz="1200" smtClean="0">
                <a:solidFill>
                  <a:srgbClr val="898989"/>
                </a:solidFill>
              </a:rPr>
              <a:pPr lvl="0" algn="r" eaLnBrk="1" hangingPunct="1"/>
              <a:t>‹#›</a:t>
            </a:fld>
            <a:endParaRPr lang="en-US" altLang="en-US" sz="1200">
              <a:solidFill>
                <a:srgbClr val="898989"/>
              </a:solidFill>
            </a:endParaRPr>
          </a:p>
        </p:txBody>
      </p:sp>
    </p:spTree>
    <p:extLst>
      <p:ext uri="{BB962C8B-B14F-4D97-AF65-F5344CB8AC3E}">
        <p14:creationId xmlns:p14="http://schemas.microsoft.com/office/powerpoint/2010/main" val="248738713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jpeg"/><Relationship Id="rId7" Type="http://schemas.openxmlformats.org/officeDocument/2006/relationships/hyperlink" Target="https://creativecommons.org/licenses/by-sa/3.0/"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vi.wikipedia.org/wiki/Cao_su" TargetMode="External"/><Relationship Id="rId5" Type="http://schemas.openxmlformats.org/officeDocument/2006/relationships/image" Target="../media/image3.JPG"/><Relationship Id="rId4" Type="http://schemas.openxmlformats.org/officeDocument/2006/relationships/hyperlink" Target="https://pxhere.com/vi/photo/557378" TargetMode="External"/><Relationship Id="rId9" Type="http://schemas.openxmlformats.org/officeDocument/2006/relationships/hyperlink" Target="https://hungphugiagroup.vn/san-pham/tam-mica-ap-bond-nhap-malaysi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4"/>
          <p:cNvSpPr/>
          <p:nvPr/>
        </p:nvSpPr>
        <p:spPr bwMode="auto">
          <a:xfrm>
            <a:off x="1809750" y="1219200"/>
            <a:ext cx="5829300" cy="2667000"/>
          </a:xfrm>
          <a:prstGeom prst="roundRect">
            <a:avLst>
              <a:gd name="adj" fmla="val 50000"/>
            </a:avLst>
          </a:prstGeom>
          <a:solidFill>
            <a:schemeClr val="bg2"/>
          </a:solidFill>
          <a:ln w="19050" cap="flat" cmpd="sng" algn="ctr">
            <a:noFill/>
            <a:prstDash val="solid"/>
            <a:round/>
            <a:headEnd type="none" w="med" len="med"/>
            <a:tailEnd type="none" w="med" len="med"/>
          </a:ln>
          <a:effectLst/>
        </p:spPr>
        <p:txBody>
          <a:bodyPr vert="horz" wrap="square" lIns="81612" tIns="40806" rIns="81612" bIns="40806" numCol="1" rtlCol="0" anchor="t" anchorCtr="0" compatLnSpc="1"/>
          <a:lstStyle/>
          <a:p>
            <a:pPr algn="ctr" defTabSz="611981"/>
            <a:r>
              <a:rPr lang="en-US" altLang="zh-CN" sz="5400" b="1">
                <a:solidFill>
                  <a:srgbClr val="FF0000"/>
                </a:solidFill>
                <a:latin typeface="Arial" panose="020B0604020202020204" pitchFamily="34" charset="0"/>
                <a:ea typeface="Microsoft YaHei" panose="020B0503020204020204" charset="-122"/>
                <a:cs typeface="Arial" panose="020B0604020202020204" pitchFamily="34" charset="0"/>
              </a:rPr>
              <a:t>BÀI </a:t>
            </a:r>
            <a:r>
              <a:rPr lang="en-US" altLang="zh-CN" sz="5400" b="1" smtClean="0">
                <a:solidFill>
                  <a:srgbClr val="FF0000"/>
                </a:solidFill>
                <a:latin typeface="Arial" panose="020B0604020202020204" pitchFamily="34" charset="0"/>
                <a:ea typeface="Microsoft YaHei" panose="020B0503020204020204" charset="-122"/>
                <a:cs typeface="Arial" panose="020B0604020202020204" pitchFamily="34" charset="0"/>
              </a:rPr>
              <a:t>32</a:t>
            </a:r>
            <a:endParaRPr lang="en-US" altLang="zh-CN" sz="5400" b="1" dirty="0">
              <a:solidFill>
                <a:srgbClr val="FF0000"/>
              </a:solidFill>
              <a:latin typeface="Arial" panose="020B0604020202020204" pitchFamily="34" charset="0"/>
              <a:ea typeface="Microsoft YaHei" panose="020B0503020204020204" charset="-122"/>
              <a:cs typeface="Arial" panose="020B0604020202020204" pitchFamily="34" charset="0"/>
            </a:endParaRPr>
          </a:p>
          <a:p>
            <a:pPr algn="ctr" defTabSz="611981"/>
            <a:r>
              <a:rPr lang="en-US" altLang="zh-CN" sz="6600" b="1" dirty="0">
                <a:solidFill>
                  <a:srgbClr val="FF0000"/>
                </a:solidFill>
                <a:latin typeface="Arial" panose="020B0604020202020204" pitchFamily="34" charset="0"/>
                <a:ea typeface="Microsoft YaHei" panose="020B0503020204020204" charset="-122"/>
                <a:cs typeface="Arial" panose="020B0604020202020204" pitchFamily="34" charset="0"/>
              </a:rPr>
              <a:t>POLYME</a:t>
            </a:r>
          </a:p>
        </p:txBody>
      </p:sp>
      <p:pic>
        <p:nvPicPr>
          <p:cNvPr id="3" name="Hình ảnh 2" descr="Colorful buttons">
            <a:extLst>
              <a:ext uri="{FF2B5EF4-FFF2-40B4-BE49-F238E27FC236}">
                <a16:creationId xmlns:a16="http://schemas.microsoft.com/office/drawing/2014/main" id="{3D73DE59-696C-7486-209A-6CA03704C5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038600"/>
            <a:ext cx="2209800" cy="2133600"/>
          </a:xfrm>
          <a:prstGeom prst="rect">
            <a:avLst/>
          </a:prstGeom>
        </p:spPr>
      </p:pic>
      <p:pic>
        <p:nvPicPr>
          <p:cNvPr id="5" name="Hình ảnh 4">
            <a:extLst>
              <a:ext uri="{FF2B5EF4-FFF2-40B4-BE49-F238E27FC236}">
                <a16:creationId xmlns:a16="http://schemas.microsoft.com/office/drawing/2014/main" id="{4EB96B29-9DBA-5C66-A17B-8295A785659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367116" y="4038600"/>
            <a:ext cx="2209800" cy="2133600"/>
          </a:xfrm>
          <a:prstGeom prst="rect">
            <a:avLst/>
          </a:prstGeom>
        </p:spPr>
      </p:pic>
      <p:pic>
        <p:nvPicPr>
          <p:cNvPr id="8" name="Hình ảnh 7">
            <a:extLst>
              <a:ext uri="{FF2B5EF4-FFF2-40B4-BE49-F238E27FC236}">
                <a16:creationId xmlns:a16="http://schemas.microsoft.com/office/drawing/2014/main" id="{35C258B2-182A-088E-5FFC-E3BFE181A9C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4572000" y="4026310"/>
            <a:ext cx="2362201" cy="2145890"/>
          </a:xfrm>
          <a:prstGeom prst="rect">
            <a:avLst/>
          </a:prstGeom>
        </p:spPr>
      </p:pic>
      <p:sp>
        <p:nvSpPr>
          <p:cNvPr id="9" name="Hộp Văn bản 8">
            <a:extLst>
              <a:ext uri="{FF2B5EF4-FFF2-40B4-BE49-F238E27FC236}">
                <a16:creationId xmlns:a16="http://schemas.microsoft.com/office/drawing/2014/main" id="{77886719-AAE0-D867-9244-78B1A51F5614}"/>
              </a:ext>
            </a:extLst>
          </p:cNvPr>
          <p:cNvSpPr txBox="1"/>
          <p:nvPr/>
        </p:nvSpPr>
        <p:spPr>
          <a:xfrm>
            <a:off x="6553200" y="9904709"/>
            <a:ext cx="2770239" cy="369332"/>
          </a:xfrm>
          <a:prstGeom prst="rect">
            <a:avLst/>
          </a:prstGeom>
          <a:noFill/>
        </p:spPr>
        <p:txBody>
          <a:bodyPr wrap="square" rtlCol="0">
            <a:spAutoFit/>
          </a:bodyPr>
          <a:lstStyle/>
          <a:p>
            <a:r>
              <a:rPr lang="vi-VN" sz="900" b="1">
                <a:hlinkClick r:id="rId6" tooltip="https://vi.wikipedia.org/wiki/Cao_su"/>
              </a:rPr>
              <a:t>Ảnh Này</a:t>
            </a:r>
            <a:r>
              <a:rPr lang="vi-VN" sz="900" b="1"/>
              <a:t> của Tác giả Không xác định được cấp phép theo </a:t>
            </a:r>
            <a:r>
              <a:rPr lang="vi-VN" sz="900" b="1">
                <a:hlinkClick r:id="rId7" tooltip="https://creativecommons.org/licenses/by-sa/3.0/"/>
              </a:rPr>
              <a:t>CC BY-SA</a:t>
            </a:r>
            <a:endParaRPr lang="vi-VN" sz="900" b="1"/>
          </a:p>
        </p:txBody>
      </p:sp>
      <p:pic>
        <p:nvPicPr>
          <p:cNvPr id="11" name="Hình ảnh 10">
            <a:extLst>
              <a:ext uri="{FF2B5EF4-FFF2-40B4-BE49-F238E27FC236}">
                <a16:creationId xmlns:a16="http://schemas.microsoft.com/office/drawing/2014/main" id="{E78A9BCD-9D2E-9426-60E5-1E8C53A4C82A}"/>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6951408" y="4026310"/>
            <a:ext cx="2362202" cy="21458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2ECB3-B14B-5CD0-BC7E-1FBC24E86B63}"/>
            </a:ext>
          </a:extLst>
        </p:cNvPr>
        <p:cNvGrpSpPr/>
        <p:nvPr/>
      </p:nvGrpSpPr>
      <p:grpSpPr>
        <a:xfrm>
          <a:off x="0" y="0"/>
          <a:ext cx="0" cy="0"/>
          <a:chOff x="0" y="0"/>
          <a:chExt cx="0" cy="0"/>
        </a:xfrm>
      </p:grpSpPr>
      <p:sp>
        <p:nvSpPr>
          <p:cNvPr id="2" name="Cloud Callout 15">
            <a:extLst>
              <a:ext uri="{FF2B5EF4-FFF2-40B4-BE49-F238E27FC236}">
                <a16:creationId xmlns:a16="http://schemas.microsoft.com/office/drawing/2014/main" id="{48755A5D-7DCA-97A1-C435-91DF29C35454}"/>
              </a:ext>
            </a:extLst>
          </p:cNvPr>
          <p:cNvSpPr txBox="1">
            <a:spLocks/>
          </p:cNvSpPr>
          <p:nvPr/>
        </p:nvSpPr>
        <p:spPr>
          <a:xfrm>
            <a:off x="0" y="228600"/>
            <a:ext cx="9144000" cy="1524000"/>
          </a:xfrm>
          <a:prstGeom prst="cloudCallout">
            <a:avLst>
              <a:gd name="adj1" fmla="val -71139"/>
              <a:gd name="adj2" fmla="val -15676"/>
            </a:avLst>
          </a:prstGeom>
          <a:gradFill rotWithShape="1">
            <a:gsLst>
              <a:gs pos="0">
                <a:srgbClr val="A3C4FF">
                  <a:alpha val="100000"/>
                </a:srgbClr>
              </a:gs>
              <a:gs pos="0">
                <a:srgbClr val="A3C4FF">
                  <a:alpha val="100000"/>
                </a:srgbClr>
              </a:gs>
              <a:gs pos="35001">
                <a:srgbClr val="BFD5FF">
                  <a:alpha val="100000"/>
                </a:srgbClr>
              </a:gs>
              <a:gs pos="100000">
                <a:srgbClr val="E5EEFF">
                  <a:alpha val="100000"/>
                </a:srgbClr>
              </a:gs>
            </a:gsLst>
            <a:lin ang="16200000" scaled="1"/>
          </a:gradFill>
          <a:ln w="9525" cap="flat" cmpd="sng">
            <a:solidFill>
              <a:srgbClr val="4A7EBB">
                <a:alpha val="100000"/>
              </a:srgbClr>
            </a:solidFill>
            <a:prstDash val="solid"/>
            <a:round/>
          </a:ln>
          <a:effectLst>
            <a:outerShdw dist="20000" dir="5400000">
              <a:srgbClr val="000000">
                <a:alpha val="37999"/>
              </a:srgbClr>
            </a:outerShdw>
          </a:effectLst>
        </p:spPr>
        <p:txBody>
          <a:bodyPr vert="horz" lIns="91440" tIns="45720" rIns="91440" bIns="45720" anchor="ctr"/>
          <a:lstStyle>
            <a:lvl1pPr marL="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1pPr>
            <a:lvl2pPr marL="4572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2pPr>
            <a:lvl3pPr marL="9144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3pPr>
            <a:lvl4pPr marL="13716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4pPr>
            <a:lvl5pPr marL="18288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5pPr>
          </a:lstStyle>
          <a:p>
            <a:pPr marL="0" marR="0" lvl="0" indent="0" algn="l" defTabSz="914400" rtl="0" eaLnBrk="0" fontAlgn="base" latinLnBrk="0" hangingPunct="0">
              <a:lnSpc>
                <a:spcPct val="100000"/>
              </a:lnSpc>
              <a:spcBef>
                <a:spcPts val="1125"/>
              </a:spcBef>
              <a:spcAft>
                <a:spcPts val="1125"/>
              </a:spcAft>
              <a:buClrTx/>
              <a:buSzTx/>
              <a:buFontTx/>
              <a:buNone/>
              <a:tabLst/>
              <a:defRPr/>
            </a:pPr>
            <a:r>
              <a:rPr kumimoji="0" lang="vi-VN" sz="3600" b="0" i="0" u="none" strike="noStrike" kern="0" cap="none" spc="0" normalizeH="0" baseline="0" noProof="0" dirty="0">
                <a:ln>
                  <a:noFill/>
                </a:ln>
                <a:solidFill>
                  <a:srgbClr val="116AB1"/>
                </a:solidFill>
                <a:effectLst/>
                <a:uLnTx/>
                <a:uFillTx/>
                <a:latin typeface="Roboto" panose="02000000000000000000" pitchFamily="2" charset="0"/>
                <a:sym typeface="Calibri" pitchFamily="34" charset="0"/>
              </a:rPr>
              <a:t>I. KHÁI NIỆM, ĐẶC ĐIỂM CẤU TẠO VÀ PHÂN LOẠI</a:t>
            </a:r>
          </a:p>
        </p:txBody>
      </p:sp>
      <p:sp>
        <p:nvSpPr>
          <p:cNvPr id="3" name="TextBox 1">
            <a:extLst>
              <a:ext uri="{FF2B5EF4-FFF2-40B4-BE49-F238E27FC236}">
                <a16:creationId xmlns:a16="http://schemas.microsoft.com/office/drawing/2014/main" id="{F178F304-EE31-7F6B-73AC-23FE3624CBF4}"/>
              </a:ext>
            </a:extLst>
          </p:cNvPr>
          <p:cNvSpPr txBox="1"/>
          <p:nvPr/>
        </p:nvSpPr>
        <p:spPr>
          <a:xfrm>
            <a:off x="152400" y="1752600"/>
            <a:ext cx="5562600" cy="584775"/>
          </a:xfrm>
          <a:prstGeom prst="rect">
            <a:avLst/>
          </a:prstGeom>
          <a:solidFill>
            <a:schemeClr val="accent2">
              <a:lumMod val="20000"/>
              <a:lumOff val="80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u="sng" dirty="0">
                <a:solidFill>
                  <a:srgbClr val="003300"/>
                </a:solidFill>
                <a:latin typeface="Times New Roman" pitchFamily="18" charset="0"/>
                <a:cs typeface="Times New Roman" pitchFamily="18" charset="0"/>
              </a:rPr>
              <a:t>2</a:t>
            </a:r>
            <a:r>
              <a:rPr kumimoji="0" lang="en-US" sz="3200" b="1" i="0" u="sng" strike="noStrike" kern="0" cap="none" spc="0" normalizeH="0" baseline="0" noProof="0" dirty="0">
                <a:ln>
                  <a:noFill/>
                </a:ln>
                <a:solidFill>
                  <a:srgbClr val="003300"/>
                </a:solidFill>
                <a:effectLst/>
                <a:uLnTx/>
                <a:uFillTx/>
                <a:latin typeface="Times New Roman" pitchFamily="18" charset="0"/>
                <a:cs typeface="Times New Roman" pitchFamily="18" charset="0"/>
                <a:sym typeface="Calibri" pitchFamily="34" charset="0"/>
              </a:rPr>
              <a:t>. CẤU TẠO, PHÂN LOẠI</a:t>
            </a:r>
          </a:p>
        </p:txBody>
      </p:sp>
      <p:sp>
        <p:nvSpPr>
          <p:cNvPr id="5" name="Hộp Văn bản 4">
            <a:extLst>
              <a:ext uri="{FF2B5EF4-FFF2-40B4-BE49-F238E27FC236}">
                <a16:creationId xmlns:a16="http://schemas.microsoft.com/office/drawing/2014/main" id="{417E8E4B-8DD7-6D19-8B84-7B84013351F5}"/>
              </a:ext>
            </a:extLst>
          </p:cNvPr>
          <p:cNvSpPr txBox="1"/>
          <p:nvPr/>
        </p:nvSpPr>
        <p:spPr>
          <a:xfrm>
            <a:off x="0" y="2691683"/>
            <a:ext cx="9144000" cy="1474634"/>
          </a:xfrm>
          <a:prstGeom prst="rect">
            <a:avLst/>
          </a:prstGeom>
          <a:noFill/>
        </p:spPr>
        <p:txBody>
          <a:bodyPr wrap="square">
            <a:spAutoFit/>
          </a:bodyPr>
          <a:lstStyle/>
          <a:p>
            <a:pPr marL="0" marR="0" lvl="0" indent="114300" algn="just" defTabSz="914400" rtl="0" eaLnBrk="0" fontAlgn="base" latinLnBrk="0" hangingPunct="0">
              <a:lnSpc>
                <a:spcPct val="97000"/>
              </a:lnSpc>
              <a:spcBef>
                <a:spcPct val="0"/>
              </a:spcBef>
              <a:spcAft>
                <a:spcPts val="800"/>
              </a:spcAft>
              <a:buClrTx/>
              <a:buSzTx/>
              <a:buFontTx/>
              <a:buNone/>
              <a:tabLst/>
              <a:defRPr/>
            </a:pPr>
            <a:r>
              <a:rPr kumimoji="0" lang="vi-VN" sz="2800" b="0" i="0" u="none" strike="noStrike" kern="100" cap="none" spc="0" normalizeH="0" baseline="0" noProof="0" dirty="0">
                <a:ln>
                  <a:noFill/>
                </a:ln>
                <a:solidFill>
                  <a:srgbClr val="181717"/>
                </a:solidFill>
                <a:effectLst/>
                <a:uLnTx/>
                <a:uFillTx/>
                <a:latin typeface="Times New Roman" panose="02020603050405020304" pitchFamily="18" charset="0"/>
                <a:ea typeface="Arial" panose="020B0604020202020204" pitchFamily="34" charset="0"/>
                <a:cs typeface="Times New Roman" panose="02020603050405020304" pitchFamily="18" charset="0"/>
                <a:sym typeface="Calibri" pitchFamily="34" charset="0"/>
              </a:rPr>
              <a:t>+ </a:t>
            </a:r>
            <a:r>
              <a:rPr kumimoji="0" lang="vi-VN" sz="2800" b="0" i="0" u="none" strike="noStrike" kern="100" cap="none" spc="0" normalizeH="0" baseline="0" noProof="0" dirty="0" err="1">
                <a:ln>
                  <a:noFill/>
                </a:ln>
                <a:solidFill>
                  <a:srgbClr val="181717"/>
                </a:solidFill>
                <a:effectLst/>
                <a:uLnTx/>
                <a:uFillTx/>
                <a:latin typeface="Times New Roman" panose="02020603050405020304" pitchFamily="18" charset="0"/>
                <a:ea typeface="Arial" panose="020B0604020202020204" pitchFamily="34" charset="0"/>
                <a:cs typeface="Times New Roman" panose="02020603050405020304" pitchFamily="18" charset="0"/>
                <a:sym typeface="Calibri" pitchFamily="34" charset="0"/>
              </a:rPr>
              <a:t>Polymer</a:t>
            </a:r>
            <a:r>
              <a:rPr kumimoji="0" lang="vi-VN" sz="2800" b="0" i="0" u="none" strike="noStrike" kern="100" cap="none" spc="0" normalizeH="0" baseline="0" noProof="0" dirty="0">
                <a:ln>
                  <a:noFill/>
                </a:ln>
                <a:solidFill>
                  <a:srgbClr val="181717"/>
                </a:solidFill>
                <a:effectLst/>
                <a:uLnTx/>
                <a:uFillTx/>
                <a:latin typeface="Times New Roman" panose="02020603050405020304" pitchFamily="18" charset="0"/>
                <a:ea typeface="Arial" panose="020B0604020202020204" pitchFamily="34" charset="0"/>
                <a:cs typeface="Times New Roman" panose="02020603050405020304" pitchFamily="18" charset="0"/>
                <a:sym typeface="Calibri" pitchFamily="34" charset="0"/>
              </a:rPr>
              <a:t> thiên nhiên: gạo nếp, sợi đay, tơ tằm.</a:t>
            </a:r>
            <a:endParaRPr kumimoji="0" lang="vi-VN" sz="2800" b="0" i="0" u="none" strike="noStrike" kern="1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2800" b="0" i="0" u="none" strike="noStrike" kern="0" cap="none" spc="0" normalizeH="0" baseline="0" noProof="0" dirty="0">
                <a:ln>
                  <a:noFill/>
                </a:ln>
                <a:solidFill>
                  <a:srgbClr val="181717"/>
                </a:solidFill>
                <a:effectLst/>
                <a:uLnTx/>
                <a:uFillTx/>
                <a:latin typeface="Times New Roman" panose="02020603050405020304" pitchFamily="18" charset="0"/>
                <a:ea typeface="Arial" panose="020B0604020202020204" pitchFamily="34" charset="0"/>
                <a:sym typeface="Calibri" pitchFamily="34" charset="0"/>
              </a:rPr>
              <a:t>+ </a:t>
            </a:r>
            <a:r>
              <a:rPr kumimoji="0" lang="vi-VN" sz="2800" b="0" i="0" u="none" strike="noStrike" kern="0" cap="none" spc="0" normalizeH="0" baseline="0" noProof="0" dirty="0" err="1">
                <a:ln>
                  <a:noFill/>
                </a:ln>
                <a:solidFill>
                  <a:srgbClr val="181717"/>
                </a:solidFill>
                <a:effectLst/>
                <a:uLnTx/>
                <a:uFillTx/>
                <a:latin typeface="Times New Roman" panose="02020603050405020304" pitchFamily="18" charset="0"/>
                <a:ea typeface="Arial" panose="020B0604020202020204" pitchFamily="34" charset="0"/>
                <a:sym typeface="Calibri" pitchFamily="34" charset="0"/>
              </a:rPr>
              <a:t>Polymer</a:t>
            </a:r>
            <a:r>
              <a:rPr kumimoji="0" lang="vi-VN" sz="2800" b="0" i="0" u="none" strike="noStrike" kern="0" cap="none" spc="0" normalizeH="0" baseline="0" noProof="0" dirty="0">
                <a:ln>
                  <a:noFill/>
                </a:ln>
                <a:solidFill>
                  <a:srgbClr val="181717"/>
                </a:solidFill>
                <a:effectLst/>
                <a:uLnTx/>
                <a:uFillTx/>
                <a:latin typeface="Times New Roman" panose="02020603050405020304" pitchFamily="18" charset="0"/>
                <a:ea typeface="Arial" panose="020B0604020202020204" pitchFamily="34" charset="0"/>
                <a:sym typeface="Calibri" pitchFamily="34" charset="0"/>
              </a:rPr>
              <a:t> tổng hợp: tơ </a:t>
            </a:r>
            <a:r>
              <a:rPr kumimoji="0" lang="vi-VN" sz="2800" b="0" i="0" u="none" strike="noStrike" kern="0" cap="none" spc="0" normalizeH="0" baseline="0" noProof="0" dirty="0" err="1">
                <a:ln>
                  <a:noFill/>
                </a:ln>
                <a:solidFill>
                  <a:srgbClr val="181717"/>
                </a:solidFill>
                <a:effectLst/>
                <a:uLnTx/>
                <a:uFillTx/>
                <a:latin typeface="Times New Roman" panose="02020603050405020304" pitchFamily="18" charset="0"/>
                <a:ea typeface="Arial" panose="020B0604020202020204" pitchFamily="34" charset="0"/>
                <a:sym typeface="Calibri" pitchFamily="34" charset="0"/>
              </a:rPr>
              <a:t>nylon</a:t>
            </a:r>
            <a:r>
              <a:rPr kumimoji="0" lang="vi-VN" sz="2800" b="0" i="0" u="none" strike="noStrike" kern="0" cap="none" spc="0" normalizeH="0" baseline="0" noProof="0" dirty="0">
                <a:ln>
                  <a:noFill/>
                </a:ln>
                <a:solidFill>
                  <a:srgbClr val="181717"/>
                </a:solidFill>
                <a:effectLst/>
                <a:uLnTx/>
                <a:uFillTx/>
                <a:latin typeface="Times New Roman" panose="02020603050405020304" pitchFamily="18" charset="0"/>
                <a:ea typeface="Arial" panose="020B0604020202020204" pitchFamily="34" charset="0"/>
                <a:sym typeface="Calibri" pitchFamily="34" charset="0"/>
              </a:rPr>
              <a:t>, </a:t>
            </a:r>
            <a:r>
              <a:rPr kumimoji="0" lang="vi-VN" sz="2800" b="0" i="0" u="none" strike="noStrike" kern="0" cap="none" spc="0" normalizeH="0" baseline="0" noProof="0" dirty="0" err="1">
                <a:ln>
                  <a:noFill/>
                </a:ln>
                <a:solidFill>
                  <a:srgbClr val="181717"/>
                </a:solidFill>
                <a:effectLst/>
                <a:uLnTx/>
                <a:uFillTx/>
                <a:latin typeface="Times New Roman" panose="02020603050405020304" pitchFamily="18" charset="0"/>
                <a:ea typeface="Arial" panose="020B0604020202020204" pitchFamily="34" charset="0"/>
                <a:sym typeface="Calibri" pitchFamily="34" charset="0"/>
              </a:rPr>
              <a:t>polyethylene</a:t>
            </a:r>
            <a:r>
              <a:rPr kumimoji="0" lang="vi-VN" sz="2800" b="0" i="0" u="none" strike="noStrike" kern="0" cap="none" spc="0" normalizeH="0" baseline="0" noProof="0" dirty="0">
                <a:ln>
                  <a:noFill/>
                </a:ln>
                <a:solidFill>
                  <a:srgbClr val="181717"/>
                </a:solidFill>
                <a:effectLst/>
                <a:uLnTx/>
                <a:uFillTx/>
                <a:latin typeface="Times New Roman" panose="02020603050405020304" pitchFamily="18" charset="0"/>
                <a:ea typeface="Arial" panose="020B0604020202020204" pitchFamily="34" charset="0"/>
                <a:sym typeface="Calibri" pitchFamily="34" charset="0"/>
              </a:rPr>
              <a:t>, màng bọc thực phẩm (</a:t>
            </a:r>
            <a:r>
              <a:rPr kumimoji="0" lang="vi-VN" sz="2800" b="0" i="0" u="none" strike="noStrike" kern="0" cap="none" spc="0" normalizeH="0" baseline="0" noProof="0" dirty="0" err="1">
                <a:ln>
                  <a:noFill/>
                </a:ln>
                <a:solidFill>
                  <a:srgbClr val="181717"/>
                </a:solidFill>
                <a:effectLst/>
                <a:uLnTx/>
                <a:uFillTx/>
                <a:latin typeface="Times New Roman" panose="02020603050405020304" pitchFamily="18" charset="0"/>
                <a:ea typeface="Arial" panose="020B0604020202020204" pitchFamily="34" charset="0"/>
                <a:sym typeface="Calibri" pitchFamily="34" charset="0"/>
              </a:rPr>
              <a:t>polyvinyl</a:t>
            </a:r>
            <a:r>
              <a:rPr kumimoji="0" lang="vi-VN" sz="2800" b="0" i="0" u="none" strike="noStrike" kern="0" cap="none" spc="0" normalizeH="0" baseline="0" noProof="0" dirty="0">
                <a:ln>
                  <a:noFill/>
                </a:ln>
                <a:solidFill>
                  <a:srgbClr val="181717"/>
                </a:solidFill>
                <a:effectLst/>
                <a:uLnTx/>
                <a:uFillTx/>
                <a:latin typeface="Times New Roman" panose="02020603050405020304" pitchFamily="18" charset="0"/>
                <a:ea typeface="Arial" panose="020B0604020202020204" pitchFamily="34" charset="0"/>
                <a:sym typeface="Calibri" pitchFamily="34" charset="0"/>
              </a:rPr>
              <a:t> </a:t>
            </a:r>
            <a:r>
              <a:rPr kumimoji="0" lang="vi-VN" sz="2800" b="0" i="0" u="none" strike="noStrike" kern="0" cap="none" spc="0" normalizeH="0" baseline="0" noProof="0" dirty="0" err="1">
                <a:ln>
                  <a:noFill/>
                </a:ln>
                <a:solidFill>
                  <a:srgbClr val="181717"/>
                </a:solidFill>
                <a:effectLst/>
                <a:uLnTx/>
                <a:uFillTx/>
                <a:latin typeface="Times New Roman" panose="02020603050405020304" pitchFamily="18" charset="0"/>
                <a:ea typeface="Arial" panose="020B0604020202020204" pitchFamily="34" charset="0"/>
                <a:sym typeface="Calibri" pitchFamily="34" charset="0"/>
              </a:rPr>
              <a:t>chloride</a:t>
            </a:r>
            <a:r>
              <a:rPr kumimoji="0" lang="vi-VN" sz="2800" b="0" i="0" u="none" strike="noStrike" kern="0" cap="none" spc="0" normalizeH="0" baseline="0" noProof="0" dirty="0">
                <a:ln>
                  <a:noFill/>
                </a:ln>
                <a:solidFill>
                  <a:srgbClr val="181717"/>
                </a:solidFill>
                <a:effectLst/>
                <a:uLnTx/>
                <a:uFillTx/>
                <a:latin typeface="Times New Roman" panose="02020603050405020304" pitchFamily="18" charset="0"/>
                <a:ea typeface="Arial" panose="020B0604020202020204" pitchFamily="34" charset="0"/>
                <a:sym typeface="Calibri" pitchFamily="34" charset="0"/>
              </a:rPr>
              <a:t>), cao su lưu </a:t>
            </a:r>
            <a:r>
              <a:rPr kumimoji="0" lang="vi-VN" sz="2800" b="0" i="0" u="none" strike="noStrike" kern="0" cap="none" spc="0" normalizeH="0" baseline="0" noProof="0" dirty="0" err="1">
                <a:ln>
                  <a:noFill/>
                </a:ln>
                <a:solidFill>
                  <a:srgbClr val="181717"/>
                </a:solidFill>
                <a:effectLst/>
                <a:uLnTx/>
                <a:uFillTx/>
                <a:latin typeface="Times New Roman" panose="02020603050405020304" pitchFamily="18" charset="0"/>
                <a:ea typeface="Arial" panose="020B0604020202020204" pitchFamily="34" charset="0"/>
                <a:sym typeface="Calibri" pitchFamily="34" charset="0"/>
              </a:rPr>
              <a:t>hoá</a:t>
            </a:r>
            <a:r>
              <a:rPr kumimoji="0" lang="vi-VN" sz="2800" b="0" i="0" u="none" strike="noStrike" kern="0" cap="none" spc="0" normalizeH="0" baseline="0" noProof="0" dirty="0">
                <a:ln>
                  <a:noFill/>
                </a:ln>
                <a:solidFill>
                  <a:srgbClr val="181717"/>
                </a:solidFill>
                <a:effectLst/>
                <a:uLnTx/>
                <a:uFillTx/>
                <a:latin typeface="Times New Roman" panose="02020603050405020304" pitchFamily="18" charset="0"/>
                <a:ea typeface="Arial" panose="020B0604020202020204" pitchFamily="34" charset="0"/>
                <a:sym typeface="Calibri" pitchFamily="34" charset="0"/>
              </a:rPr>
              <a:t>.</a:t>
            </a:r>
            <a:endParaRPr kumimoji="0" lang="vi-VN" sz="2800" b="0" i="0" u="none" strike="noStrike" kern="0" cap="none" spc="0" normalizeH="0" baseline="0" noProof="0" dirty="0">
              <a:ln>
                <a:noFill/>
              </a:ln>
              <a:solidFill>
                <a:srgbClr val="000000"/>
              </a:solidFill>
              <a:effectLst/>
              <a:uLnTx/>
              <a:uFillTx/>
              <a:latin typeface="Calibri" pitchFamily="34" charset="0"/>
              <a:sym typeface="Calibri" pitchFamily="34" charset="0"/>
            </a:endParaRPr>
          </a:p>
        </p:txBody>
      </p:sp>
    </p:spTree>
    <p:extLst>
      <p:ext uri="{BB962C8B-B14F-4D97-AF65-F5344CB8AC3E}">
        <p14:creationId xmlns:p14="http://schemas.microsoft.com/office/powerpoint/2010/main" val="147085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9BD42-56C0-97A2-F2A9-3E611E6EA15B}"/>
            </a:ext>
          </a:extLst>
        </p:cNvPr>
        <p:cNvGrpSpPr/>
        <p:nvPr/>
      </p:nvGrpSpPr>
      <p:grpSpPr>
        <a:xfrm>
          <a:off x="0" y="0"/>
          <a:ext cx="0" cy="0"/>
          <a:chOff x="0" y="0"/>
          <a:chExt cx="0" cy="0"/>
        </a:xfrm>
      </p:grpSpPr>
      <p:sp>
        <p:nvSpPr>
          <p:cNvPr id="2" name="Tiêu đề 1">
            <a:extLst>
              <a:ext uri="{FF2B5EF4-FFF2-40B4-BE49-F238E27FC236}">
                <a16:creationId xmlns:a16="http://schemas.microsoft.com/office/drawing/2014/main" id="{ABA1D3D3-B44B-C626-AD47-4B2FD0F00ABA}"/>
              </a:ext>
            </a:extLst>
          </p:cNvPr>
          <p:cNvSpPr>
            <a:spLocks noGrp="1"/>
          </p:cNvSpPr>
          <p:nvPr>
            <p:ph type="title"/>
          </p:nvPr>
        </p:nvSpPr>
        <p:spPr>
          <a:xfrm>
            <a:off x="0" y="-7374"/>
            <a:ext cx="9144000" cy="1143000"/>
          </a:xfrm>
        </p:spPr>
        <p:txBody>
          <a:bodyPr/>
          <a:lstStyle/>
          <a:p>
            <a:pPr algn="l"/>
            <a:r>
              <a:rPr lang="vi-VN" sz="4000" dirty="0" err="1">
                <a:solidFill>
                  <a:srgbClr val="181717"/>
                </a:solidFill>
                <a:highlight>
                  <a:srgbClr val="FFFF00"/>
                </a:highlight>
                <a:latin typeface="Times New Roman" panose="02020603050405020304" pitchFamily="18" charset="0"/>
                <a:ea typeface="Arial" panose="020B0604020202020204" pitchFamily="34" charset="0"/>
              </a:rPr>
              <a:t>II.</a:t>
            </a:r>
            <a:r>
              <a:rPr lang="vi-VN" sz="4000" dirty="0" err="1">
                <a:solidFill>
                  <a:srgbClr val="181717"/>
                </a:solidFill>
                <a:effectLst/>
                <a:highlight>
                  <a:srgbClr val="FFFF00"/>
                </a:highlight>
                <a:latin typeface="Times New Roman" panose="02020603050405020304" pitchFamily="18" charset="0"/>
                <a:ea typeface="Arial" panose="020B0604020202020204" pitchFamily="34" charset="0"/>
              </a:rPr>
              <a:t>Tính</a:t>
            </a:r>
            <a:r>
              <a:rPr lang="vi-VN" sz="4000" dirty="0">
                <a:solidFill>
                  <a:srgbClr val="181717"/>
                </a:solidFill>
                <a:effectLst/>
                <a:highlight>
                  <a:srgbClr val="FFFF00"/>
                </a:highlight>
                <a:latin typeface="Times New Roman" panose="02020603050405020304" pitchFamily="18" charset="0"/>
                <a:ea typeface="Arial" panose="020B0604020202020204" pitchFamily="34" charset="0"/>
              </a:rPr>
              <a:t> chất vật lí của </a:t>
            </a:r>
            <a:r>
              <a:rPr lang="vi-VN" sz="4000" dirty="0" err="1">
                <a:solidFill>
                  <a:srgbClr val="181717"/>
                </a:solidFill>
                <a:effectLst/>
                <a:highlight>
                  <a:srgbClr val="FFFF00"/>
                </a:highlight>
                <a:latin typeface="Times New Roman" panose="02020603050405020304" pitchFamily="18" charset="0"/>
                <a:ea typeface="Arial" panose="020B0604020202020204" pitchFamily="34" charset="0"/>
              </a:rPr>
              <a:t>polymer</a:t>
            </a:r>
            <a:r>
              <a:rPr lang="vi-VN" sz="4000" dirty="0">
                <a:solidFill>
                  <a:srgbClr val="181717"/>
                </a:solidFill>
                <a:effectLst/>
                <a:highlight>
                  <a:srgbClr val="FFFF00"/>
                </a:highlight>
                <a:latin typeface="Times New Roman" panose="02020603050405020304" pitchFamily="18" charset="0"/>
                <a:ea typeface="Arial" panose="020B0604020202020204" pitchFamily="34" charset="0"/>
              </a:rPr>
              <a:t>.</a:t>
            </a:r>
            <a:endParaRPr lang="vi-VN" sz="4000" dirty="0">
              <a:highlight>
                <a:srgbClr val="FFFF00"/>
              </a:highlight>
            </a:endParaRPr>
          </a:p>
        </p:txBody>
      </p:sp>
      <p:pic>
        <p:nvPicPr>
          <p:cNvPr id="6" name="Cấu trúc và tính chất vật lý của polime - Hóa học 12- Chương 4 - Bài 13">
            <a:hlinkClick r:id="" action="ppaction://media"/>
            <a:extLst>
              <a:ext uri="{FF2B5EF4-FFF2-40B4-BE49-F238E27FC236}">
                <a16:creationId xmlns:a16="http://schemas.microsoft.com/office/drawing/2014/main" id="{F155517F-B0D9-602D-6360-339F739C65E8}"/>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54163" y="1112838"/>
            <a:ext cx="6034087" cy="4525962"/>
          </a:xfrm>
        </p:spPr>
      </p:pic>
    </p:spTree>
    <p:extLst>
      <p:ext uri="{BB962C8B-B14F-4D97-AF65-F5344CB8AC3E}">
        <p14:creationId xmlns:p14="http://schemas.microsoft.com/office/powerpoint/2010/main" val="310138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0D72130-E51B-C7F9-3417-00F6D702CFFF}"/>
              </a:ext>
            </a:extLst>
          </p:cNvPr>
          <p:cNvSpPr>
            <a:spLocks noGrp="1"/>
          </p:cNvSpPr>
          <p:nvPr>
            <p:ph type="title"/>
          </p:nvPr>
        </p:nvSpPr>
        <p:spPr>
          <a:xfrm>
            <a:off x="0" y="-7374"/>
            <a:ext cx="9144000" cy="1143000"/>
          </a:xfrm>
        </p:spPr>
        <p:txBody>
          <a:bodyPr/>
          <a:lstStyle/>
          <a:p>
            <a:pPr algn="l"/>
            <a:r>
              <a:rPr lang="vi-VN" sz="4000" dirty="0" err="1">
                <a:solidFill>
                  <a:srgbClr val="181717"/>
                </a:solidFill>
                <a:highlight>
                  <a:srgbClr val="FFFF00"/>
                </a:highlight>
                <a:latin typeface="Times New Roman" panose="02020603050405020304" pitchFamily="18" charset="0"/>
                <a:ea typeface="Arial" panose="020B0604020202020204" pitchFamily="34" charset="0"/>
              </a:rPr>
              <a:t>II</a:t>
            </a:r>
            <a:r>
              <a:rPr lang="vi-VN" sz="4000" dirty="0" err="1">
                <a:solidFill>
                  <a:srgbClr val="181717"/>
                </a:solidFill>
                <a:effectLst/>
                <a:highlight>
                  <a:srgbClr val="FFFF00"/>
                </a:highlight>
                <a:latin typeface="Times New Roman" panose="02020603050405020304" pitchFamily="18" charset="0"/>
                <a:ea typeface="Arial" panose="020B0604020202020204" pitchFamily="34" charset="0"/>
              </a:rPr>
              <a:t>.Tính</a:t>
            </a:r>
            <a:r>
              <a:rPr lang="vi-VN" sz="4000" dirty="0">
                <a:solidFill>
                  <a:srgbClr val="181717"/>
                </a:solidFill>
                <a:effectLst/>
                <a:highlight>
                  <a:srgbClr val="FFFF00"/>
                </a:highlight>
                <a:latin typeface="Times New Roman" panose="02020603050405020304" pitchFamily="18" charset="0"/>
                <a:ea typeface="Arial" panose="020B0604020202020204" pitchFamily="34" charset="0"/>
              </a:rPr>
              <a:t> chất vật lí của </a:t>
            </a:r>
            <a:r>
              <a:rPr lang="vi-VN" sz="4000" dirty="0" err="1">
                <a:solidFill>
                  <a:srgbClr val="181717"/>
                </a:solidFill>
                <a:effectLst/>
                <a:highlight>
                  <a:srgbClr val="FFFF00"/>
                </a:highlight>
                <a:latin typeface="Times New Roman" panose="02020603050405020304" pitchFamily="18" charset="0"/>
                <a:ea typeface="Arial" panose="020B0604020202020204" pitchFamily="34" charset="0"/>
              </a:rPr>
              <a:t>polymer</a:t>
            </a:r>
            <a:r>
              <a:rPr lang="vi-VN" sz="4000" dirty="0">
                <a:solidFill>
                  <a:srgbClr val="181717"/>
                </a:solidFill>
                <a:effectLst/>
                <a:highlight>
                  <a:srgbClr val="FFFF00"/>
                </a:highlight>
                <a:latin typeface="Times New Roman" panose="02020603050405020304" pitchFamily="18" charset="0"/>
                <a:ea typeface="Arial" panose="020B0604020202020204" pitchFamily="34" charset="0"/>
              </a:rPr>
              <a:t>.</a:t>
            </a:r>
            <a:endParaRPr lang="vi-VN" sz="4000" dirty="0">
              <a:highlight>
                <a:srgbClr val="FFFF00"/>
              </a:highlight>
            </a:endParaRPr>
          </a:p>
        </p:txBody>
      </p:sp>
      <p:sp>
        <p:nvSpPr>
          <p:cNvPr id="3" name="Chỗ dành sẵn cho Nội dung 2">
            <a:extLst>
              <a:ext uri="{FF2B5EF4-FFF2-40B4-BE49-F238E27FC236}">
                <a16:creationId xmlns:a16="http://schemas.microsoft.com/office/drawing/2014/main" id="{504EEA15-6CF3-21A2-5120-57A8DEDAAF60}"/>
              </a:ext>
            </a:extLst>
          </p:cNvPr>
          <p:cNvSpPr>
            <a:spLocks noGrp="1"/>
          </p:cNvSpPr>
          <p:nvPr>
            <p:ph idx="1"/>
          </p:nvPr>
        </p:nvSpPr>
        <p:spPr>
          <a:xfrm>
            <a:off x="457200" y="2438400"/>
            <a:ext cx="8229600" cy="2743200"/>
          </a:xfrm>
        </p:spPr>
        <p:txBody>
          <a:bodyPr>
            <a:normAutofit fontScale="92500" lnSpcReduction="10000"/>
          </a:bodyPr>
          <a:lstStyle/>
          <a:p>
            <a:pPr marL="0" marR="0" indent="0" algn="just">
              <a:lnSpc>
                <a:spcPct val="97000"/>
              </a:lnSpc>
              <a:spcAft>
                <a:spcPts val="800"/>
              </a:spcAft>
              <a:buNone/>
            </a:pPr>
            <a:r>
              <a:rPr lang="vi-VN" sz="3600" i="1"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Các </a:t>
            </a:r>
            <a:r>
              <a:rPr lang="vi-VN" sz="3600" i="1" kern="100" dirty="0" err="1">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polymer</a:t>
            </a:r>
            <a:r>
              <a:rPr lang="vi-VN" sz="3600" i="1"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thường là chất rắn, không tan trong nước.</a:t>
            </a:r>
            <a:r>
              <a:rPr lang="vi-VN" sz="36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p>
            <a:pPr marL="0" marR="34925" indent="0" algn="just">
              <a:lnSpc>
                <a:spcPct val="97000"/>
              </a:lnSpc>
              <a:spcAft>
                <a:spcPts val="800"/>
              </a:spcAft>
              <a:buNone/>
            </a:pPr>
            <a:r>
              <a:rPr lang="vi-VN" sz="36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Lưu ý: Một số </a:t>
            </a:r>
            <a:r>
              <a:rPr lang="vi-VN" sz="3600" kern="100" dirty="0" err="1">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polymer</a:t>
            </a:r>
            <a:r>
              <a:rPr lang="vi-VN" sz="36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tan trong dung môi hữu cơ. Các </a:t>
            </a:r>
            <a:r>
              <a:rPr lang="vi-VN" sz="3600" kern="100" dirty="0" err="1">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polymer</a:t>
            </a:r>
            <a:r>
              <a:rPr lang="vi-VN" sz="36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không có nhiệt độ nóng chảy xác định.</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p>
            <a:endParaRPr lang="vi-VN" sz="3600" dirty="0"/>
          </a:p>
        </p:txBody>
      </p:sp>
      <p:sp>
        <p:nvSpPr>
          <p:cNvPr id="4" name="Tiêu đề 1">
            <a:extLst>
              <a:ext uri="{FF2B5EF4-FFF2-40B4-BE49-F238E27FC236}">
                <a16:creationId xmlns:a16="http://schemas.microsoft.com/office/drawing/2014/main" id="{D6E1BF25-257C-EF38-A192-1324BA55CCD2}"/>
              </a:ext>
            </a:extLst>
          </p:cNvPr>
          <p:cNvSpPr txBox="1">
            <a:spLocks/>
          </p:cNvSpPr>
          <p:nvPr/>
        </p:nvSpPr>
        <p:spPr>
          <a:xfrm>
            <a:off x="152400" y="1135626"/>
            <a:ext cx="9144000" cy="1143000"/>
          </a:xfrm>
          <a:prstGeom prst="rect">
            <a:avLst/>
          </a:prstGeom>
          <a:noFill/>
          <a:ln>
            <a:noFill/>
          </a:ln>
        </p:spPr>
        <p:txBody>
          <a:bodyPr vert="horz" lIns="91440" tIns="45720" rIns="91440" bIns="45720" anchor="ctr"/>
          <a:lstStyle>
            <a:lvl1pPr marL="0" indent="0" algn="ctr" rtl="0" eaLnBrk="0" fontAlgn="base" latinLnBrk="0" hangingPunct="0">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algn="l"/>
            <a:r>
              <a:rPr lang="vi-VN" sz="4000" dirty="0">
                <a:solidFill>
                  <a:srgbClr val="181717"/>
                </a:solidFill>
                <a:latin typeface="Times New Roman" panose="02020603050405020304" pitchFamily="18" charset="0"/>
                <a:ea typeface="Arial" panose="020B0604020202020204" pitchFamily="34" charset="0"/>
              </a:rPr>
              <a:t>Qua </a:t>
            </a:r>
            <a:r>
              <a:rPr lang="vi-VN" sz="4000" dirty="0" err="1">
                <a:solidFill>
                  <a:srgbClr val="181717"/>
                </a:solidFill>
                <a:latin typeface="Times New Roman" panose="02020603050405020304" pitchFamily="18" charset="0"/>
                <a:ea typeface="Arial" panose="020B0604020202020204" pitchFamily="34" charset="0"/>
              </a:rPr>
              <a:t>Video</a:t>
            </a:r>
            <a:r>
              <a:rPr lang="vi-VN" sz="4000" dirty="0">
                <a:solidFill>
                  <a:srgbClr val="181717"/>
                </a:solidFill>
                <a:latin typeface="Times New Roman" panose="02020603050405020304" pitchFamily="18" charset="0"/>
                <a:ea typeface="Arial" panose="020B0604020202020204" pitchFamily="34" charset="0"/>
              </a:rPr>
              <a:t> cho biết tính chất của </a:t>
            </a:r>
            <a:r>
              <a:rPr lang="vi-VN" sz="4000" dirty="0" err="1">
                <a:solidFill>
                  <a:srgbClr val="181717"/>
                </a:solidFill>
                <a:latin typeface="Times New Roman" panose="02020603050405020304" pitchFamily="18" charset="0"/>
                <a:ea typeface="Arial" panose="020B0604020202020204" pitchFamily="34" charset="0"/>
              </a:rPr>
              <a:t>polyme</a:t>
            </a:r>
            <a:r>
              <a:rPr lang="vi-VN" sz="4000" dirty="0">
                <a:solidFill>
                  <a:srgbClr val="181717"/>
                </a:solidFill>
                <a:latin typeface="Times New Roman" panose="02020603050405020304" pitchFamily="18" charset="0"/>
                <a:ea typeface="Arial" panose="020B0604020202020204" pitchFamily="34" charset="0"/>
              </a:rPr>
              <a:t>? </a:t>
            </a:r>
            <a:endParaRPr lang="vi-VN" sz="4000" dirty="0"/>
          </a:p>
        </p:txBody>
      </p:sp>
    </p:spTree>
    <p:extLst>
      <p:ext uri="{BB962C8B-B14F-4D97-AF65-F5344CB8AC3E}">
        <p14:creationId xmlns:p14="http://schemas.microsoft.com/office/powerpoint/2010/main" val="422286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ACD09-D35F-3137-B0A7-33D71075E966}"/>
            </a:ext>
          </a:extLst>
        </p:cNvPr>
        <p:cNvGrpSpPr/>
        <p:nvPr/>
      </p:nvGrpSpPr>
      <p:grpSpPr>
        <a:xfrm>
          <a:off x="0" y="0"/>
          <a:ext cx="0" cy="0"/>
          <a:chOff x="0" y="0"/>
          <a:chExt cx="0" cy="0"/>
        </a:xfrm>
      </p:grpSpPr>
      <p:sp>
        <p:nvSpPr>
          <p:cNvPr id="5" name="Hộp Văn bản 4">
            <a:extLst>
              <a:ext uri="{FF2B5EF4-FFF2-40B4-BE49-F238E27FC236}">
                <a16:creationId xmlns:a16="http://schemas.microsoft.com/office/drawing/2014/main" id="{170A748E-5B9B-6623-42CC-CA383A283DCD}"/>
              </a:ext>
            </a:extLst>
          </p:cNvPr>
          <p:cNvSpPr txBox="1"/>
          <p:nvPr/>
        </p:nvSpPr>
        <p:spPr>
          <a:xfrm>
            <a:off x="571500" y="228600"/>
            <a:ext cx="8001000" cy="441468"/>
          </a:xfrm>
          <a:prstGeom prst="rect">
            <a:avLst/>
          </a:prstGeom>
          <a:noFill/>
        </p:spPr>
        <p:txBody>
          <a:bodyPr wrap="square">
            <a:spAutoFit/>
          </a:bodyPr>
          <a:lstStyle/>
          <a:p>
            <a:pPr algn="l">
              <a:lnSpc>
                <a:spcPts val="2400"/>
              </a:lnSpc>
              <a:spcBef>
                <a:spcPts val="750"/>
              </a:spcBef>
              <a:spcAft>
                <a:spcPts val="750"/>
              </a:spcAft>
            </a:pPr>
            <a:r>
              <a:rPr lang="vi-VN" sz="3600" b="1" i="0" dirty="0">
                <a:solidFill>
                  <a:srgbClr val="FF0000"/>
                </a:solidFill>
                <a:effectLst/>
                <a:highlight>
                  <a:srgbClr val="003300"/>
                </a:highlight>
                <a:latin typeface="inherit"/>
              </a:rPr>
              <a:t>III. Một số vật liệu </a:t>
            </a:r>
            <a:r>
              <a:rPr lang="vi-VN" sz="3600" b="1" i="0" dirty="0" err="1">
                <a:solidFill>
                  <a:srgbClr val="FF0000"/>
                </a:solidFill>
                <a:effectLst/>
                <a:highlight>
                  <a:srgbClr val="003300"/>
                </a:highlight>
                <a:latin typeface="inherit"/>
              </a:rPr>
              <a:t>polymer</a:t>
            </a:r>
            <a:r>
              <a:rPr lang="vi-VN" sz="3600" b="1" i="0" dirty="0">
                <a:solidFill>
                  <a:srgbClr val="FF0000"/>
                </a:solidFill>
                <a:effectLst/>
                <a:highlight>
                  <a:srgbClr val="003300"/>
                </a:highlight>
                <a:latin typeface="inherit"/>
              </a:rPr>
              <a:t> phổ biến</a:t>
            </a:r>
            <a:endParaRPr lang="vi-VN" sz="3600" b="1" i="0" dirty="0">
              <a:solidFill>
                <a:srgbClr val="FF0000"/>
              </a:solidFill>
              <a:effectLst/>
              <a:highlight>
                <a:srgbClr val="003300"/>
              </a:highlight>
              <a:latin typeface="arial" panose="020B0604020202020204" pitchFamily="34" charset="0"/>
            </a:endParaRPr>
          </a:p>
        </p:txBody>
      </p:sp>
      <p:graphicFrame>
        <p:nvGraphicFramePr>
          <p:cNvPr id="9" name="Bảng 8">
            <a:extLst>
              <a:ext uri="{FF2B5EF4-FFF2-40B4-BE49-F238E27FC236}">
                <a16:creationId xmlns:a16="http://schemas.microsoft.com/office/drawing/2014/main" id="{3869FD67-53FE-AE03-4D2A-E6075B56E529}"/>
              </a:ext>
            </a:extLst>
          </p:cNvPr>
          <p:cNvGraphicFramePr>
            <a:graphicFrameLocks noGrp="1"/>
          </p:cNvGraphicFramePr>
          <p:nvPr>
            <p:extLst>
              <p:ext uri="{D42A27DB-BD31-4B8C-83A1-F6EECF244321}">
                <p14:modId xmlns:p14="http://schemas.microsoft.com/office/powerpoint/2010/main" val="279786848"/>
              </p:ext>
            </p:extLst>
          </p:nvPr>
        </p:nvGraphicFramePr>
        <p:xfrm>
          <a:off x="0" y="1600200"/>
          <a:ext cx="9143999" cy="5029201"/>
        </p:xfrm>
        <a:graphic>
          <a:graphicData uri="http://schemas.openxmlformats.org/drawingml/2006/table">
            <a:tbl>
              <a:tblPr firstRow="1" firstCol="1" bandRow="1"/>
              <a:tblGrid>
                <a:gridCol w="3047159">
                  <a:extLst>
                    <a:ext uri="{9D8B030D-6E8A-4147-A177-3AD203B41FA5}">
                      <a16:colId xmlns:a16="http://schemas.microsoft.com/office/drawing/2014/main" val="761801650"/>
                    </a:ext>
                  </a:extLst>
                </a:gridCol>
                <a:gridCol w="3047159">
                  <a:extLst>
                    <a:ext uri="{9D8B030D-6E8A-4147-A177-3AD203B41FA5}">
                      <a16:colId xmlns:a16="http://schemas.microsoft.com/office/drawing/2014/main" val="1272116214"/>
                    </a:ext>
                  </a:extLst>
                </a:gridCol>
                <a:gridCol w="3049681">
                  <a:extLst>
                    <a:ext uri="{9D8B030D-6E8A-4147-A177-3AD203B41FA5}">
                      <a16:colId xmlns:a16="http://schemas.microsoft.com/office/drawing/2014/main" val="30904077"/>
                    </a:ext>
                  </a:extLst>
                </a:gridCol>
              </a:tblGrid>
              <a:tr h="1716271">
                <a:tc>
                  <a:txBody>
                    <a:bodyPr/>
                    <a:lstStyle/>
                    <a:p>
                      <a:pPr marL="0" marR="0" indent="114300" algn="l">
                        <a:lnSpc>
                          <a:spcPct val="107000"/>
                        </a:lnSpc>
                        <a:spcAft>
                          <a:spcPts val="800"/>
                        </a:spcAft>
                      </a:pP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22225" marR="0" indent="114300" algn="ctr">
                        <a:lnSpc>
                          <a:spcPct val="107000"/>
                        </a:lnSpc>
                        <a:spcAft>
                          <a:spcPts val="800"/>
                        </a:spcAft>
                      </a:pP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gn="ctr">
                        <a:lnSpc>
                          <a:spcPct val="107000"/>
                        </a:lnSpc>
                        <a:spcAft>
                          <a:spcPts val="800"/>
                        </a:spcAft>
                      </a:pP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extLst>
                  <a:ext uri="{0D108BD9-81ED-4DB2-BD59-A6C34878D82A}">
                    <a16:rowId xmlns:a16="http://schemas.microsoft.com/office/drawing/2014/main" val="1814716901"/>
                  </a:ext>
                </a:extLst>
              </a:tr>
              <a:tr h="701370">
                <a:tc>
                  <a:txBody>
                    <a:bodyPr/>
                    <a:lstStyle/>
                    <a:p>
                      <a:pPr marL="0" marR="0" indent="114300" algn="l">
                        <a:lnSpc>
                          <a:spcPct val="107000"/>
                        </a:lnSpc>
                        <a:spcAft>
                          <a:spcPts val="800"/>
                        </a:spcAft>
                      </a:pP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dẻo</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gn="l">
                        <a:lnSpc>
                          <a:spcPct val="107000"/>
                        </a:lnSpc>
                        <a:spcAft>
                          <a:spcPts val="800"/>
                        </a:spcAft>
                      </a:pP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gn="l">
                        <a:lnSpc>
                          <a:spcPct val="107000"/>
                        </a:lnSpc>
                        <a:spcAft>
                          <a:spcPts val="800"/>
                        </a:spcAft>
                      </a:pPr>
                      <a:r>
                        <a:rPr lang="en-US" sz="3200" kern="1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extLst>
                  <a:ext uri="{0D108BD9-81ED-4DB2-BD59-A6C34878D82A}">
                    <a16:rowId xmlns:a16="http://schemas.microsoft.com/office/drawing/2014/main" val="2815374128"/>
                  </a:ext>
                </a:extLst>
              </a:tr>
              <a:tr h="701370">
                <a:tc>
                  <a:txBody>
                    <a:bodyPr/>
                    <a:lstStyle/>
                    <a:p>
                      <a:pPr marL="0" marR="0" indent="114300" algn="l">
                        <a:lnSpc>
                          <a:spcPct val="107000"/>
                        </a:lnSpc>
                        <a:spcAft>
                          <a:spcPts val="800"/>
                        </a:spcAft>
                      </a:pP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Tơ</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gn="l">
                        <a:lnSpc>
                          <a:spcPct val="107000"/>
                        </a:lnSpc>
                        <a:spcAft>
                          <a:spcPts val="800"/>
                        </a:spcAft>
                      </a:pP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gn="l">
                        <a:lnSpc>
                          <a:spcPct val="107000"/>
                        </a:lnSpc>
                        <a:spcAft>
                          <a:spcPts val="800"/>
                        </a:spcAft>
                      </a:pPr>
                      <a:r>
                        <a:rPr lang="en-US" sz="3200" kern="1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extLst>
                  <a:ext uri="{0D108BD9-81ED-4DB2-BD59-A6C34878D82A}">
                    <a16:rowId xmlns:a16="http://schemas.microsoft.com/office/drawing/2014/main" val="2389480264"/>
                  </a:ext>
                </a:extLst>
              </a:tr>
              <a:tr h="701370">
                <a:tc>
                  <a:txBody>
                    <a:bodyPr/>
                    <a:lstStyle/>
                    <a:p>
                      <a:pPr marL="0" marR="0" indent="114300" algn="l">
                        <a:lnSpc>
                          <a:spcPct val="107000"/>
                        </a:lnSpc>
                        <a:spcAft>
                          <a:spcPts val="800"/>
                        </a:spcAft>
                      </a:pP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Cao </a:t>
                      </a: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su</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gn="l">
                        <a:lnSpc>
                          <a:spcPct val="107000"/>
                        </a:lnSpc>
                        <a:spcAft>
                          <a:spcPts val="800"/>
                        </a:spcAft>
                      </a:pP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gn="l">
                        <a:lnSpc>
                          <a:spcPct val="107000"/>
                        </a:lnSpc>
                        <a:spcAft>
                          <a:spcPts val="800"/>
                        </a:spcAft>
                      </a:pPr>
                      <a:r>
                        <a:rPr lang="en-US" sz="3200" kern="1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extLst>
                  <a:ext uri="{0D108BD9-81ED-4DB2-BD59-A6C34878D82A}">
                    <a16:rowId xmlns:a16="http://schemas.microsoft.com/office/drawing/2014/main" val="3966195748"/>
                  </a:ext>
                </a:extLst>
              </a:tr>
              <a:tr h="1208820">
                <a:tc>
                  <a:txBody>
                    <a:bodyPr/>
                    <a:lstStyle/>
                    <a:p>
                      <a:pPr marL="0" marR="0" indent="114300" algn="l">
                        <a:lnSpc>
                          <a:spcPct val="107000"/>
                        </a:lnSpc>
                        <a:spcAft>
                          <a:spcPts val="800"/>
                        </a:spcAft>
                      </a:pP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composite</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gn="l">
                        <a:lnSpc>
                          <a:spcPct val="107000"/>
                        </a:lnSpc>
                        <a:spcAft>
                          <a:spcPts val="800"/>
                        </a:spcAft>
                      </a:pP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gn="l">
                        <a:lnSpc>
                          <a:spcPct val="107000"/>
                        </a:lnSpc>
                        <a:spcAft>
                          <a:spcPts val="800"/>
                        </a:spcAft>
                      </a:pP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extLst>
                  <a:ext uri="{0D108BD9-81ED-4DB2-BD59-A6C34878D82A}">
                    <a16:rowId xmlns:a16="http://schemas.microsoft.com/office/drawing/2014/main" val="2181015144"/>
                  </a:ext>
                </a:extLst>
              </a:tr>
            </a:tbl>
          </a:graphicData>
        </a:graphic>
      </p:graphicFrame>
      <p:sp>
        <p:nvSpPr>
          <p:cNvPr id="10" name="Hộp Văn bản 9">
            <a:extLst>
              <a:ext uri="{FF2B5EF4-FFF2-40B4-BE49-F238E27FC236}">
                <a16:creationId xmlns:a16="http://schemas.microsoft.com/office/drawing/2014/main" id="{7C389E75-B2E2-4D68-2063-0BC4DB2AF741}"/>
              </a:ext>
            </a:extLst>
          </p:cNvPr>
          <p:cNvSpPr txBox="1"/>
          <p:nvPr/>
        </p:nvSpPr>
        <p:spPr>
          <a:xfrm>
            <a:off x="571500" y="914400"/>
            <a:ext cx="8001000" cy="441468"/>
          </a:xfrm>
          <a:prstGeom prst="rect">
            <a:avLst/>
          </a:prstGeom>
          <a:noFill/>
        </p:spPr>
        <p:txBody>
          <a:bodyPr wrap="square">
            <a:spAutoFit/>
          </a:bodyPr>
          <a:lstStyle/>
          <a:p>
            <a:pPr algn="l">
              <a:lnSpc>
                <a:spcPts val="2400"/>
              </a:lnSpc>
              <a:spcBef>
                <a:spcPts val="750"/>
              </a:spcBef>
              <a:spcAft>
                <a:spcPts val="750"/>
              </a:spcAft>
            </a:pPr>
            <a:r>
              <a:rPr lang="vi-VN" sz="3600" b="1" i="0" dirty="0">
                <a:solidFill>
                  <a:srgbClr val="FF0000"/>
                </a:solidFill>
                <a:effectLst/>
                <a:highlight>
                  <a:srgbClr val="003300"/>
                </a:highlight>
                <a:latin typeface="inherit"/>
              </a:rPr>
              <a:t>Hoàn thành bảng sau</a:t>
            </a:r>
            <a:endParaRPr lang="vi-VN" sz="3600" b="1" i="0" dirty="0">
              <a:solidFill>
                <a:srgbClr val="FF0000"/>
              </a:solidFill>
              <a:effectLst/>
              <a:highlight>
                <a:srgbClr val="003300"/>
              </a:highlight>
              <a:latin typeface="arial" panose="020B0604020202020204" pitchFamily="34" charset="0"/>
            </a:endParaRPr>
          </a:p>
        </p:txBody>
      </p:sp>
    </p:spTree>
    <p:extLst>
      <p:ext uri="{BB962C8B-B14F-4D97-AF65-F5344CB8AC3E}">
        <p14:creationId xmlns:p14="http://schemas.microsoft.com/office/powerpoint/2010/main" val="105194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178B7-2591-52AA-8C06-4E6F8003F39A}"/>
            </a:ext>
          </a:extLst>
        </p:cNvPr>
        <p:cNvGrpSpPr/>
        <p:nvPr/>
      </p:nvGrpSpPr>
      <p:grpSpPr>
        <a:xfrm>
          <a:off x="0" y="0"/>
          <a:ext cx="0" cy="0"/>
          <a:chOff x="0" y="0"/>
          <a:chExt cx="0" cy="0"/>
        </a:xfrm>
      </p:grpSpPr>
      <p:sp>
        <p:nvSpPr>
          <p:cNvPr id="5" name="Hộp Văn bản 4">
            <a:extLst>
              <a:ext uri="{FF2B5EF4-FFF2-40B4-BE49-F238E27FC236}">
                <a16:creationId xmlns:a16="http://schemas.microsoft.com/office/drawing/2014/main" id="{75316261-5F41-60C8-1759-6023B9261D2D}"/>
              </a:ext>
            </a:extLst>
          </p:cNvPr>
          <p:cNvSpPr txBox="1"/>
          <p:nvPr/>
        </p:nvSpPr>
        <p:spPr>
          <a:xfrm>
            <a:off x="571500" y="228600"/>
            <a:ext cx="8001000" cy="441468"/>
          </a:xfrm>
          <a:prstGeom prst="rect">
            <a:avLst/>
          </a:prstGeom>
          <a:noFill/>
        </p:spPr>
        <p:txBody>
          <a:bodyPr wrap="square">
            <a:spAutoFit/>
          </a:bodyPr>
          <a:lstStyle/>
          <a:p>
            <a:pPr marL="0" marR="0" lvl="0" indent="0" algn="l" defTabSz="914400" rtl="0" eaLnBrk="0" fontAlgn="base" latinLnBrk="0" hangingPunct="0">
              <a:lnSpc>
                <a:spcPts val="2400"/>
              </a:lnSpc>
              <a:spcBef>
                <a:spcPts val="750"/>
              </a:spcBef>
              <a:spcAft>
                <a:spcPts val="750"/>
              </a:spcAft>
              <a:buClrTx/>
              <a:buSzTx/>
              <a:buFontTx/>
              <a:buNone/>
              <a:tabLst/>
              <a:defRPr/>
            </a:pPr>
            <a:r>
              <a:rPr kumimoji="0" lang="vi-VN" sz="3600" b="1" i="0" u="none" strike="noStrike" kern="0" cap="none" spc="0" normalizeH="0" baseline="0" noProof="0" dirty="0">
                <a:ln>
                  <a:noFill/>
                </a:ln>
                <a:solidFill>
                  <a:srgbClr val="FF0000"/>
                </a:solidFill>
                <a:effectLst/>
                <a:highlight>
                  <a:srgbClr val="003300"/>
                </a:highlight>
                <a:uLnTx/>
                <a:uFillTx/>
                <a:latin typeface="inherit"/>
                <a:sym typeface="Calibri" pitchFamily="34" charset="0"/>
              </a:rPr>
              <a:t>III. Một số vật liệu </a:t>
            </a:r>
            <a:r>
              <a:rPr kumimoji="0" lang="vi-VN" sz="3600" b="1" i="0" u="none" strike="noStrike" kern="0" cap="none" spc="0" normalizeH="0" baseline="0" noProof="0" dirty="0" err="1">
                <a:ln>
                  <a:noFill/>
                </a:ln>
                <a:solidFill>
                  <a:srgbClr val="FF0000"/>
                </a:solidFill>
                <a:effectLst/>
                <a:highlight>
                  <a:srgbClr val="003300"/>
                </a:highlight>
                <a:uLnTx/>
                <a:uFillTx/>
                <a:latin typeface="inherit"/>
                <a:sym typeface="Calibri" pitchFamily="34" charset="0"/>
              </a:rPr>
              <a:t>polymer</a:t>
            </a:r>
            <a:r>
              <a:rPr kumimoji="0" lang="vi-VN" sz="3600" b="1" i="0" u="none" strike="noStrike" kern="0" cap="none" spc="0" normalizeH="0" baseline="0" noProof="0" dirty="0">
                <a:ln>
                  <a:noFill/>
                </a:ln>
                <a:solidFill>
                  <a:srgbClr val="FF0000"/>
                </a:solidFill>
                <a:effectLst/>
                <a:highlight>
                  <a:srgbClr val="003300"/>
                </a:highlight>
                <a:uLnTx/>
                <a:uFillTx/>
                <a:latin typeface="inherit"/>
                <a:sym typeface="Calibri" pitchFamily="34" charset="0"/>
              </a:rPr>
              <a:t> phổ biến</a:t>
            </a:r>
            <a:endParaRPr kumimoji="0" lang="vi-VN" sz="3600" b="1" i="0" u="none" strike="noStrike" kern="0" cap="none" spc="0" normalizeH="0" baseline="0" noProof="0" dirty="0">
              <a:ln>
                <a:noFill/>
              </a:ln>
              <a:solidFill>
                <a:srgbClr val="FF0000"/>
              </a:solidFill>
              <a:effectLst/>
              <a:highlight>
                <a:srgbClr val="003300"/>
              </a:highlight>
              <a:uLnTx/>
              <a:uFillTx/>
              <a:latin typeface="arial" panose="020B0604020202020204" pitchFamily="34" charset="0"/>
              <a:sym typeface="Calibri" pitchFamily="34" charset="0"/>
            </a:endParaRPr>
          </a:p>
        </p:txBody>
      </p:sp>
      <p:graphicFrame>
        <p:nvGraphicFramePr>
          <p:cNvPr id="9" name="Bảng 8">
            <a:extLst>
              <a:ext uri="{FF2B5EF4-FFF2-40B4-BE49-F238E27FC236}">
                <a16:creationId xmlns:a16="http://schemas.microsoft.com/office/drawing/2014/main" id="{33F52C98-733C-0AF8-5D70-CAEEB422B8AB}"/>
              </a:ext>
            </a:extLst>
          </p:cNvPr>
          <p:cNvGraphicFramePr>
            <a:graphicFrameLocks noGrp="1"/>
          </p:cNvGraphicFramePr>
          <p:nvPr>
            <p:extLst>
              <p:ext uri="{D42A27DB-BD31-4B8C-83A1-F6EECF244321}">
                <p14:modId xmlns:p14="http://schemas.microsoft.com/office/powerpoint/2010/main" val="635230901"/>
              </p:ext>
            </p:extLst>
          </p:nvPr>
        </p:nvGraphicFramePr>
        <p:xfrm>
          <a:off x="1" y="762000"/>
          <a:ext cx="9143999" cy="5697728"/>
        </p:xfrm>
        <a:graphic>
          <a:graphicData uri="http://schemas.openxmlformats.org/drawingml/2006/table">
            <a:tbl>
              <a:tblPr firstRow="1" firstCol="1" bandRow="1"/>
              <a:tblGrid>
                <a:gridCol w="1447799">
                  <a:extLst>
                    <a:ext uri="{9D8B030D-6E8A-4147-A177-3AD203B41FA5}">
                      <a16:colId xmlns:a16="http://schemas.microsoft.com/office/drawing/2014/main" val="761801650"/>
                    </a:ext>
                  </a:extLst>
                </a:gridCol>
                <a:gridCol w="3048000">
                  <a:extLst>
                    <a:ext uri="{9D8B030D-6E8A-4147-A177-3AD203B41FA5}">
                      <a16:colId xmlns:a16="http://schemas.microsoft.com/office/drawing/2014/main" val="1272116214"/>
                    </a:ext>
                  </a:extLst>
                </a:gridCol>
                <a:gridCol w="4648200">
                  <a:extLst>
                    <a:ext uri="{9D8B030D-6E8A-4147-A177-3AD203B41FA5}">
                      <a16:colId xmlns:a16="http://schemas.microsoft.com/office/drawing/2014/main" val="30904077"/>
                    </a:ext>
                  </a:extLst>
                </a:gridCol>
              </a:tblGrid>
              <a:tr h="1143000">
                <a:tc>
                  <a:txBody>
                    <a:bodyPr/>
                    <a:lstStyle/>
                    <a:p>
                      <a:pPr marL="0" marR="0" indent="114300" algn="l">
                        <a:lnSpc>
                          <a:spcPct val="107000"/>
                        </a:lnSpc>
                        <a:spcAft>
                          <a:spcPts val="800"/>
                        </a:spcAft>
                      </a:pP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22225" marR="0" indent="114300" algn="ctr">
                        <a:lnSpc>
                          <a:spcPct val="107000"/>
                        </a:lnSpc>
                        <a:spcAft>
                          <a:spcPts val="800"/>
                        </a:spcAft>
                      </a:pP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gn="ctr">
                        <a:lnSpc>
                          <a:spcPct val="107000"/>
                        </a:lnSpc>
                        <a:spcAft>
                          <a:spcPts val="800"/>
                        </a:spcAft>
                      </a:pP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extLst>
                  <a:ext uri="{0D108BD9-81ED-4DB2-BD59-A6C34878D82A}">
                    <a16:rowId xmlns:a16="http://schemas.microsoft.com/office/drawing/2014/main" val="1814716901"/>
                  </a:ext>
                </a:extLst>
              </a:tr>
              <a:tr h="701370">
                <a:tc>
                  <a:txBody>
                    <a:bodyPr/>
                    <a:lstStyle/>
                    <a:p>
                      <a:pPr marL="0" marR="0" indent="114300" algn="l">
                        <a:lnSpc>
                          <a:spcPct val="107000"/>
                        </a:lnSpc>
                        <a:spcAft>
                          <a:spcPts val="800"/>
                        </a:spcAft>
                      </a:pP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dẻo</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11430" indent="114300">
                        <a:lnSpc>
                          <a:spcPct val="107000"/>
                        </a:lnSpc>
                        <a:spcAft>
                          <a:spcPts val="800"/>
                        </a:spcAft>
                      </a:pP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polymer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dẻo</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39370" marT="3556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37465" lvl="0" indent="0" algn="l" fontAlgn="base">
                        <a:lnSpc>
                          <a:spcPct val="110000"/>
                        </a:lnSpc>
                        <a:spcAft>
                          <a:spcPts val="800"/>
                        </a:spcAft>
                        <a:buClr>
                          <a:srgbClr val="181717"/>
                        </a:buClr>
                        <a:buSzPts val="1100"/>
                        <a:buFont typeface="Arial" panose="020B0604020202020204" pitchFamily="34" charset="0"/>
                        <a:buNone/>
                      </a:pPr>
                      <a:r>
                        <a:rPr lang="vi-VN" sz="2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Được dùng làm nguyên liệu để sản xuất nhiều vật dụng trong đời sống hàng ngày và nhiều ngành công nghiệp.</a:t>
                      </a:r>
                    </a:p>
                    <a:p>
                      <a:pPr marL="0" marR="37465" lvl="0" indent="0" algn="l" fontAlgn="base">
                        <a:lnSpc>
                          <a:spcPct val="110000"/>
                        </a:lnSpc>
                        <a:spcAft>
                          <a:spcPts val="800"/>
                        </a:spcAft>
                        <a:buClr>
                          <a:srgbClr val="181717"/>
                        </a:buClr>
                        <a:buSzPts val="1100"/>
                        <a:buFont typeface="Arial" panose="020B0604020202020204" pitchFamily="34" charset="0"/>
                        <a:buNone/>
                      </a:pPr>
                      <a:r>
                        <a:rPr lang="vi-VN" sz="2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 Không để các vật dụng làm từ chất dẻo ở gần nguồn nhiệt cao, hạn chế sử dụng các đồ dùng bằng nhựa đựng thức ăn nóng.</a:t>
                      </a:r>
                      <a:endParaRPr lang="vi-VN" sz="2400"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r>
                        <a:rPr lang="vi-VN" sz="2400" dirty="0">
                          <a:solidFill>
                            <a:srgbClr val="181717"/>
                          </a:solidFill>
                          <a:effectLst/>
                          <a:latin typeface="Times New Roman" panose="02020603050405020304" pitchFamily="18" charset="0"/>
                          <a:ea typeface="Arial" panose="020B0604020202020204" pitchFamily="34" charset="0"/>
                        </a:rPr>
                        <a:t>- Tìm hiểu thông tin trên nhãn để lựa chọn đồ nhựa thích hợp với mục đích sử dụng. </a:t>
                      </a:r>
                      <a:endParaRPr lang="vi-VN" sz="24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extLst>
                  <a:ext uri="{0D108BD9-81ED-4DB2-BD59-A6C34878D82A}">
                    <a16:rowId xmlns:a16="http://schemas.microsoft.com/office/drawing/2014/main" val="2815374128"/>
                  </a:ext>
                </a:extLst>
              </a:tr>
            </a:tbl>
          </a:graphicData>
        </a:graphic>
      </p:graphicFrame>
    </p:spTree>
    <p:extLst>
      <p:ext uri="{BB962C8B-B14F-4D97-AF65-F5344CB8AC3E}">
        <p14:creationId xmlns:p14="http://schemas.microsoft.com/office/powerpoint/2010/main" val="276208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DF5FF-86B9-47D9-5DEE-CC2CD60C6DD0}"/>
            </a:ext>
          </a:extLst>
        </p:cNvPr>
        <p:cNvGrpSpPr/>
        <p:nvPr/>
      </p:nvGrpSpPr>
      <p:grpSpPr>
        <a:xfrm>
          <a:off x="0" y="0"/>
          <a:ext cx="0" cy="0"/>
          <a:chOff x="0" y="0"/>
          <a:chExt cx="0" cy="0"/>
        </a:xfrm>
      </p:grpSpPr>
      <p:sp>
        <p:nvSpPr>
          <p:cNvPr id="5" name="Hộp Văn bản 4">
            <a:extLst>
              <a:ext uri="{FF2B5EF4-FFF2-40B4-BE49-F238E27FC236}">
                <a16:creationId xmlns:a16="http://schemas.microsoft.com/office/drawing/2014/main" id="{74691F31-9F8E-28A8-5E11-FE5320404D55}"/>
              </a:ext>
            </a:extLst>
          </p:cNvPr>
          <p:cNvSpPr txBox="1"/>
          <p:nvPr/>
        </p:nvSpPr>
        <p:spPr>
          <a:xfrm>
            <a:off x="571500" y="228600"/>
            <a:ext cx="8001000" cy="441468"/>
          </a:xfrm>
          <a:prstGeom prst="rect">
            <a:avLst/>
          </a:prstGeom>
          <a:noFill/>
        </p:spPr>
        <p:txBody>
          <a:bodyPr wrap="square">
            <a:spAutoFit/>
          </a:bodyPr>
          <a:lstStyle/>
          <a:p>
            <a:pPr marL="0" marR="0" lvl="0" indent="0" algn="l" defTabSz="914400" rtl="0" eaLnBrk="0" fontAlgn="base" latinLnBrk="0" hangingPunct="0">
              <a:lnSpc>
                <a:spcPts val="2400"/>
              </a:lnSpc>
              <a:spcBef>
                <a:spcPts val="750"/>
              </a:spcBef>
              <a:spcAft>
                <a:spcPts val="750"/>
              </a:spcAft>
              <a:buClrTx/>
              <a:buSzTx/>
              <a:buFontTx/>
              <a:buNone/>
              <a:tabLst/>
              <a:defRPr/>
            </a:pPr>
            <a:r>
              <a:rPr kumimoji="0" lang="vi-VN" sz="3600" b="1" i="0" u="none" strike="noStrike" kern="0" cap="none" spc="0" normalizeH="0" baseline="0" noProof="0" dirty="0">
                <a:ln>
                  <a:noFill/>
                </a:ln>
                <a:solidFill>
                  <a:srgbClr val="FF0000"/>
                </a:solidFill>
                <a:effectLst/>
                <a:highlight>
                  <a:srgbClr val="003300"/>
                </a:highlight>
                <a:uLnTx/>
                <a:uFillTx/>
                <a:latin typeface="inherit"/>
                <a:sym typeface="Calibri" pitchFamily="34" charset="0"/>
              </a:rPr>
              <a:t>III. Một số vật liệu </a:t>
            </a:r>
            <a:r>
              <a:rPr kumimoji="0" lang="vi-VN" sz="3600" b="1" i="0" u="none" strike="noStrike" kern="0" cap="none" spc="0" normalizeH="0" baseline="0" noProof="0" dirty="0" err="1">
                <a:ln>
                  <a:noFill/>
                </a:ln>
                <a:solidFill>
                  <a:srgbClr val="FF0000"/>
                </a:solidFill>
                <a:effectLst/>
                <a:highlight>
                  <a:srgbClr val="003300"/>
                </a:highlight>
                <a:uLnTx/>
                <a:uFillTx/>
                <a:latin typeface="inherit"/>
                <a:sym typeface="Calibri" pitchFamily="34" charset="0"/>
              </a:rPr>
              <a:t>polymer</a:t>
            </a:r>
            <a:r>
              <a:rPr kumimoji="0" lang="vi-VN" sz="3600" b="1" i="0" u="none" strike="noStrike" kern="0" cap="none" spc="0" normalizeH="0" baseline="0" noProof="0" dirty="0">
                <a:ln>
                  <a:noFill/>
                </a:ln>
                <a:solidFill>
                  <a:srgbClr val="FF0000"/>
                </a:solidFill>
                <a:effectLst/>
                <a:highlight>
                  <a:srgbClr val="003300"/>
                </a:highlight>
                <a:uLnTx/>
                <a:uFillTx/>
                <a:latin typeface="inherit"/>
                <a:sym typeface="Calibri" pitchFamily="34" charset="0"/>
              </a:rPr>
              <a:t> phổ biến</a:t>
            </a:r>
            <a:endParaRPr kumimoji="0" lang="vi-VN" sz="3600" b="1" i="0" u="none" strike="noStrike" kern="0" cap="none" spc="0" normalizeH="0" baseline="0" noProof="0" dirty="0">
              <a:ln>
                <a:noFill/>
              </a:ln>
              <a:solidFill>
                <a:srgbClr val="FF0000"/>
              </a:solidFill>
              <a:effectLst/>
              <a:highlight>
                <a:srgbClr val="003300"/>
              </a:highlight>
              <a:uLnTx/>
              <a:uFillTx/>
              <a:latin typeface="arial" panose="020B0604020202020204" pitchFamily="34" charset="0"/>
              <a:sym typeface="Calibri" pitchFamily="34" charset="0"/>
            </a:endParaRPr>
          </a:p>
        </p:txBody>
      </p:sp>
      <p:graphicFrame>
        <p:nvGraphicFramePr>
          <p:cNvPr id="9" name="Bảng 8">
            <a:extLst>
              <a:ext uri="{FF2B5EF4-FFF2-40B4-BE49-F238E27FC236}">
                <a16:creationId xmlns:a16="http://schemas.microsoft.com/office/drawing/2014/main" id="{898C39CC-5075-8BEF-29D1-145C24CC62B5}"/>
              </a:ext>
            </a:extLst>
          </p:cNvPr>
          <p:cNvGraphicFramePr>
            <a:graphicFrameLocks noGrp="1"/>
          </p:cNvGraphicFramePr>
          <p:nvPr>
            <p:extLst>
              <p:ext uri="{D42A27DB-BD31-4B8C-83A1-F6EECF244321}">
                <p14:modId xmlns:p14="http://schemas.microsoft.com/office/powerpoint/2010/main" val="1090316018"/>
              </p:ext>
            </p:extLst>
          </p:nvPr>
        </p:nvGraphicFramePr>
        <p:xfrm>
          <a:off x="1" y="762000"/>
          <a:ext cx="9143999" cy="5038217"/>
        </p:xfrm>
        <a:graphic>
          <a:graphicData uri="http://schemas.openxmlformats.org/drawingml/2006/table">
            <a:tbl>
              <a:tblPr firstRow="1" firstCol="1" bandRow="1"/>
              <a:tblGrid>
                <a:gridCol w="914399">
                  <a:extLst>
                    <a:ext uri="{9D8B030D-6E8A-4147-A177-3AD203B41FA5}">
                      <a16:colId xmlns:a16="http://schemas.microsoft.com/office/drawing/2014/main" val="761801650"/>
                    </a:ext>
                  </a:extLst>
                </a:gridCol>
                <a:gridCol w="3200400">
                  <a:extLst>
                    <a:ext uri="{9D8B030D-6E8A-4147-A177-3AD203B41FA5}">
                      <a16:colId xmlns:a16="http://schemas.microsoft.com/office/drawing/2014/main" val="1272116214"/>
                    </a:ext>
                  </a:extLst>
                </a:gridCol>
                <a:gridCol w="5029200">
                  <a:extLst>
                    <a:ext uri="{9D8B030D-6E8A-4147-A177-3AD203B41FA5}">
                      <a16:colId xmlns:a16="http://schemas.microsoft.com/office/drawing/2014/main" val="30904077"/>
                    </a:ext>
                  </a:extLst>
                </a:gridCol>
              </a:tblGrid>
              <a:tr h="762000">
                <a:tc>
                  <a:txBody>
                    <a:bodyPr/>
                    <a:lstStyle/>
                    <a:p>
                      <a:pPr marL="0" marR="0" indent="114300" algn="l">
                        <a:lnSpc>
                          <a:spcPct val="107000"/>
                        </a:lnSpc>
                        <a:spcAft>
                          <a:spcPts val="800"/>
                        </a:spcAft>
                      </a:pP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22225" marR="0" indent="114300" algn="ctr">
                        <a:lnSpc>
                          <a:spcPct val="107000"/>
                        </a:lnSpc>
                        <a:spcAft>
                          <a:spcPts val="800"/>
                        </a:spcAft>
                      </a:pP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gn="ctr">
                        <a:lnSpc>
                          <a:spcPct val="107000"/>
                        </a:lnSpc>
                        <a:spcAft>
                          <a:spcPts val="800"/>
                        </a:spcAft>
                      </a:pP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extLst>
                  <a:ext uri="{0D108BD9-81ED-4DB2-BD59-A6C34878D82A}">
                    <a16:rowId xmlns:a16="http://schemas.microsoft.com/office/drawing/2014/main" val="1814716901"/>
                  </a:ext>
                </a:extLst>
              </a:tr>
              <a:tr h="701370">
                <a:tc>
                  <a:txBody>
                    <a:bodyPr/>
                    <a:lstStyle/>
                    <a:p>
                      <a:pPr marL="0" marR="0" indent="114300">
                        <a:lnSpc>
                          <a:spcPct val="107000"/>
                        </a:lnSpc>
                        <a:spcAft>
                          <a:spcPts val="800"/>
                        </a:spcAft>
                      </a:pP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Tơ</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39370" marT="3556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nSpc>
                          <a:spcPct val="107000"/>
                        </a:lnSpc>
                        <a:spcAft>
                          <a:spcPts val="800"/>
                        </a:spcAft>
                      </a:pP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p>
                      <a:pPr marL="0" marR="0" indent="114300">
                        <a:lnSpc>
                          <a:spcPct val="107000"/>
                        </a:lnSpc>
                        <a:spcAft>
                          <a:spcPts val="800"/>
                        </a:spcAft>
                      </a:pP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p>
                      <a:pPr marL="0" marR="118745" indent="114300">
                        <a:lnSpc>
                          <a:spcPct val="107000"/>
                        </a:lnSpc>
                        <a:spcAft>
                          <a:spcPts val="800"/>
                        </a:spcAft>
                      </a:pP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polymer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nhánh</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kéo</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sợi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39370"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36195" indent="114300">
                        <a:lnSpc>
                          <a:spcPct val="107000"/>
                        </a:lnSpc>
                        <a:spcAft>
                          <a:spcPts val="800"/>
                        </a:spcAft>
                      </a:pP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dệt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vải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lưới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dây</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kéo</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36195" indent="114300">
                        <a:lnSpc>
                          <a:spcPct val="107000"/>
                        </a:lnSpc>
                        <a:spcAft>
                          <a:spcPts val="800"/>
                        </a:spcAft>
                      </a:pP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giặt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giặt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sấy</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giặt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rửa</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39370"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extLst>
                  <a:ext uri="{0D108BD9-81ED-4DB2-BD59-A6C34878D82A}">
                    <a16:rowId xmlns:a16="http://schemas.microsoft.com/office/drawing/2014/main" val="2815374128"/>
                  </a:ext>
                </a:extLst>
              </a:tr>
            </a:tbl>
          </a:graphicData>
        </a:graphic>
      </p:graphicFrame>
    </p:spTree>
    <p:extLst>
      <p:ext uri="{BB962C8B-B14F-4D97-AF65-F5344CB8AC3E}">
        <p14:creationId xmlns:p14="http://schemas.microsoft.com/office/powerpoint/2010/main" val="185942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06B84-627A-D813-1D3B-B2F937F3539B}"/>
            </a:ext>
          </a:extLst>
        </p:cNvPr>
        <p:cNvGrpSpPr/>
        <p:nvPr/>
      </p:nvGrpSpPr>
      <p:grpSpPr>
        <a:xfrm>
          <a:off x="0" y="0"/>
          <a:ext cx="0" cy="0"/>
          <a:chOff x="0" y="0"/>
          <a:chExt cx="0" cy="0"/>
        </a:xfrm>
      </p:grpSpPr>
      <p:sp>
        <p:nvSpPr>
          <p:cNvPr id="5" name="Hộp Văn bản 4">
            <a:extLst>
              <a:ext uri="{FF2B5EF4-FFF2-40B4-BE49-F238E27FC236}">
                <a16:creationId xmlns:a16="http://schemas.microsoft.com/office/drawing/2014/main" id="{47476CD6-6EA4-6642-203F-5C7A2AECA1E5}"/>
              </a:ext>
            </a:extLst>
          </p:cNvPr>
          <p:cNvSpPr txBox="1"/>
          <p:nvPr/>
        </p:nvSpPr>
        <p:spPr>
          <a:xfrm>
            <a:off x="571500" y="228600"/>
            <a:ext cx="8001000" cy="441468"/>
          </a:xfrm>
          <a:prstGeom prst="rect">
            <a:avLst/>
          </a:prstGeom>
          <a:noFill/>
        </p:spPr>
        <p:txBody>
          <a:bodyPr wrap="square">
            <a:spAutoFit/>
          </a:bodyPr>
          <a:lstStyle/>
          <a:p>
            <a:pPr marL="0" marR="0" lvl="0" indent="0" algn="l" defTabSz="914400" rtl="0" eaLnBrk="0" fontAlgn="base" latinLnBrk="0" hangingPunct="0">
              <a:lnSpc>
                <a:spcPts val="2400"/>
              </a:lnSpc>
              <a:spcBef>
                <a:spcPts val="750"/>
              </a:spcBef>
              <a:spcAft>
                <a:spcPts val="750"/>
              </a:spcAft>
              <a:buClrTx/>
              <a:buSzTx/>
              <a:buFontTx/>
              <a:buNone/>
              <a:tabLst/>
              <a:defRPr/>
            </a:pPr>
            <a:r>
              <a:rPr kumimoji="0" lang="vi-VN" sz="3600" b="1" i="0" u="none" strike="noStrike" kern="0" cap="none" spc="0" normalizeH="0" baseline="0" noProof="0" dirty="0">
                <a:ln>
                  <a:noFill/>
                </a:ln>
                <a:solidFill>
                  <a:srgbClr val="FF0000"/>
                </a:solidFill>
                <a:effectLst/>
                <a:highlight>
                  <a:srgbClr val="003300"/>
                </a:highlight>
                <a:uLnTx/>
                <a:uFillTx/>
                <a:latin typeface="inherit"/>
                <a:sym typeface="Calibri" pitchFamily="34" charset="0"/>
              </a:rPr>
              <a:t>III. Một số vật liệu </a:t>
            </a:r>
            <a:r>
              <a:rPr kumimoji="0" lang="vi-VN" sz="3600" b="1" i="0" u="none" strike="noStrike" kern="0" cap="none" spc="0" normalizeH="0" baseline="0" noProof="0" dirty="0" err="1">
                <a:ln>
                  <a:noFill/>
                </a:ln>
                <a:solidFill>
                  <a:srgbClr val="FF0000"/>
                </a:solidFill>
                <a:effectLst/>
                <a:highlight>
                  <a:srgbClr val="003300"/>
                </a:highlight>
                <a:uLnTx/>
                <a:uFillTx/>
                <a:latin typeface="inherit"/>
                <a:sym typeface="Calibri" pitchFamily="34" charset="0"/>
              </a:rPr>
              <a:t>polymer</a:t>
            </a:r>
            <a:r>
              <a:rPr kumimoji="0" lang="vi-VN" sz="3600" b="1" i="0" u="none" strike="noStrike" kern="0" cap="none" spc="0" normalizeH="0" baseline="0" noProof="0" dirty="0">
                <a:ln>
                  <a:noFill/>
                </a:ln>
                <a:solidFill>
                  <a:srgbClr val="FF0000"/>
                </a:solidFill>
                <a:effectLst/>
                <a:highlight>
                  <a:srgbClr val="003300"/>
                </a:highlight>
                <a:uLnTx/>
                <a:uFillTx/>
                <a:latin typeface="inherit"/>
                <a:sym typeface="Calibri" pitchFamily="34" charset="0"/>
              </a:rPr>
              <a:t> phổ biến</a:t>
            </a:r>
            <a:endParaRPr kumimoji="0" lang="vi-VN" sz="3600" b="1" i="0" u="none" strike="noStrike" kern="0" cap="none" spc="0" normalizeH="0" baseline="0" noProof="0" dirty="0">
              <a:ln>
                <a:noFill/>
              </a:ln>
              <a:solidFill>
                <a:srgbClr val="FF0000"/>
              </a:solidFill>
              <a:effectLst/>
              <a:highlight>
                <a:srgbClr val="003300"/>
              </a:highlight>
              <a:uLnTx/>
              <a:uFillTx/>
              <a:latin typeface="arial" panose="020B0604020202020204" pitchFamily="34" charset="0"/>
              <a:sym typeface="Calibri" pitchFamily="34" charset="0"/>
            </a:endParaRPr>
          </a:p>
        </p:txBody>
      </p:sp>
      <p:graphicFrame>
        <p:nvGraphicFramePr>
          <p:cNvPr id="9" name="Bảng 8">
            <a:extLst>
              <a:ext uri="{FF2B5EF4-FFF2-40B4-BE49-F238E27FC236}">
                <a16:creationId xmlns:a16="http://schemas.microsoft.com/office/drawing/2014/main" id="{E07F521F-9362-FCA2-5257-A48B2E43D8EB}"/>
              </a:ext>
            </a:extLst>
          </p:cNvPr>
          <p:cNvGraphicFramePr>
            <a:graphicFrameLocks noGrp="1"/>
          </p:cNvGraphicFramePr>
          <p:nvPr>
            <p:extLst>
              <p:ext uri="{D42A27DB-BD31-4B8C-83A1-F6EECF244321}">
                <p14:modId xmlns:p14="http://schemas.microsoft.com/office/powerpoint/2010/main" val="2625671757"/>
              </p:ext>
            </p:extLst>
          </p:nvPr>
        </p:nvGraphicFramePr>
        <p:xfrm>
          <a:off x="1" y="762000"/>
          <a:ext cx="9143999" cy="4786694"/>
        </p:xfrm>
        <a:graphic>
          <a:graphicData uri="http://schemas.openxmlformats.org/drawingml/2006/table">
            <a:tbl>
              <a:tblPr firstRow="1" firstCol="1" bandRow="1"/>
              <a:tblGrid>
                <a:gridCol w="1828799">
                  <a:extLst>
                    <a:ext uri="{9D8B030D-6E8A-4147-A177-3AD203B41FA5}">
                      <a16:colId xmlns:a16="http://schemas.microsoft.com/office/drawing/2014/main" val="761801650"/>
                    </a:ext>
                  </a:extLst>
                </a:gridCol>
                <a:gridCol w="2667000">
                  <a:extLst>
                    <a:ext uri="{9D8B030D-6E8A-4147-A177-3AD203B41FA5}">
                      <a16:colId xmlns:a16="http://schemas.microsoft.com/office/drawing/2014/main" val="1272116214"/>
                    </a:ext>
                  </a:extLst>
                </a:gridCol>
                <a:gridCol w="4648200">
                  <a:extLst>
                    <a:ext uri="{9D8B030D-6E8A-4147-A177-3AD203B41FA5}">
                      <a16:colId xmlns:a16="http://schemas.microsoft.com/office/drawing/2014/main" val="30904077"/>
                    </a:ext>
                  </a:extLst>
                </a:gridCol>
              </a:tblGrid>
              <a:tr h="838200">
                <a:tc>
                  <a:txBody>
                    <a:bodyPr/>
                    <a:lstStyle/>
                    <a:p>
                      <a:pPr marL="0" marR="0" indent="114300" algn="l">
                        <a:lnSpc>
                          <a:spcPct val="107000"/>
                        </a:lnSpc>
                        <a:spcAft>
                          <a:spcPts val="800"/>
                        </a:spcAft>
                      </a:pP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22225" marR="0" indent="114300" algn="ctr">
                        <a:lnSpc>
                          <a:spcPct val="107000"/>
                        </a:lnSpc>
                        <a:spcAft>
                          <a:spcPts val="800"/>
                        </a:spcAft>
                      </a:pP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gn="ctr">
                        <a:lnSpc>
                          <a:spcPct val="107000"/>
                        </a:lnSpc>
                        <a:spcAft>
                          <a:spcPts val="800"/>
                        </a:spcAft>
                      </a:pP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extLst>
                  <a:ext uri="{0D108BD9-81ED-4DB2-BD59-A6C34878D82A}">
                    <a16:rowId xmlns:a16="http://schemas.microsoft.com/office/drawing/2014/main" val="1814716901"/>
                  </a:ext>
                </a:extLst>
              </a:tr>
              <a:tr h="701370">
                <a:tc>
                  <a:txBody>
                    <a:bodyPr/>
                    <a:lstStyle/>
                    <a:p>
                      <a:pPr marL="0" marR="0" indent="114300">
                        <a:lnSpc>
                          <a:spcPct val="107000"/>
                        </a:lnSpc>
                        <a:spcAft>
                          <a:spcPts val="800"/>
                        </a:spcAft>
                      </a:pP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composite</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4699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15240" indent="114300">
                        <a:lnSpc>
                          <a:spcPct val="107000"/>
                        </a:lnSpc>
                        <a:spcAft>
                          <a:spcPts val="800"/>
                        </a:spcAft>
                      </a:pP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4699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nSpc>
                          <a:spcPct val="110000"/>
                        </a:lnSpc>
                        <a:spcAft>
                          <a:spcPts val="800"/>
                        </a:spcAft>
                      </a:pP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rãi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bồn</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vỏ</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ô </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p>
                      <a:pPr marL="0" marR="0" indent="114300">
                        <a:lnSpc>
                          <a:spcPct val="107000"/>
                        </a:lnSpc>
                        <a:spcAft>
                          <a:spcPts val="800"/>
                        </a:spcAft>
                      </a:pP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tàu</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4699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extLst>
                  <a:ext uri="{0D108BD9-81ED-4DB2-BD59-A6C34878D82A}">
                    <a16:rowId xmlns:a16="http://schemas.microsoft.com/office/drawing/2014/main" val="2815374128"/>
                  </a:ext>
                </a:extLst>
              </a:tr>
            </a:tbl>
          </a:graphicData>
        </a:graphic>
      </p:graphicFrame>
    </p:spTree>
    <p:extLst>
      <p:ext uri="{BB962C8B-B14F-4D97-AF65-F5344CB8AC3E}">
        <p14:creationId xmlns:p14="http://schemas.microsoft.com/office/powerpoint/2010/main" val="349128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5902E-26CF-882B-C05E-F79CFAE4E977}"/>
            </a:ext>
          </a:extLst>
        </p:cNvPr>
        <p:cNvGrpSpPr/>
        <p:nvPr/>
      </p:nvGrpSpPr>
      <p:grpSpPr>
        <a:xfrm>
          <a:off x="0" y="0"/>
          <a:ext cx="0" cy="0"/>
          <a:chOff x="0" y="0"/>
          <a:chExt cx="0" cy="0"/>
        </a:xfrm>
      </p:grpSpPr>
      <p:sp>
        <p:nvSpPr>
          <p:cNvPr id="5" name="Hộp Văn bản 4">
            <a:extLst>
              <a:ext uri="{FF2B5EF4-FFF2-40B4-BE49-F238E27FC236}">
                <a16:creationId xmlns:a16="http://schemas.microsoft.com/office/drawing/2014/main" id="{1A0E5AFC-E8AB-16CF-A5F8-BE5DACFD49F8}"/>
              </a:ext>
            </a:extLst>
          </p:cNvPr>
          <p:cNvSpPr txBox="1"/>
          <p:nvPr/>
        </p:nvSpPr>
        <p:spPr>
          <a:xfrm>
            <a:off x="571500" y="228600"/>
            <a:ext cx="8001000" cy="441468"/>
          </a:xfrm>
          <a:prstGeom prst="rect">
            <a:avLst/>
          </a:prstGeom>
          <a:noFill/>
        </p:spPr>
        <p:txBody>
          <a:bodyPr wrap="square">
            <a:spAutoFit/>
          </a:bodyPr>
          <a:lstStyle/>
          <a:p>
            <a:pPr marL="0" marR="0" lvl="0" indent="0" algn="l" defTabSz="914400" rtl="0" eaLnBrk="0" fontAlgn="base" latinLnBrk="0" hangingPunct="0">
              <a:lnSpc>
                <a:spcPts val="2400"/>
              </a:lnSpc>
              <a:spcBef>
                <a:spcPts val="750"/>
              </a:spcBef>
              <a:spcAft>
                <a:spcPts val="750"/>
              </a:spcAft>
              <a:buClrTx/>
              <a:buSzTx/>
              <a:buFontTx/>
              <a:buNone/>
              <a:tabLst/>
              <a:defRPr/>
            </a:pPr>
            <a:r>
              <a:rPr kumimoji="0" lang="vi-VN" sz="3600" b="1" i="0" u="none" strike="noStrike" kern="0" cap="none" spc="0" normalizeH="0" baseline="0" noProof="0" dirty="0">
                <a:ln>
                  <a:noFill/>
                </a:ln>
                <a:solidFill>
                  <a:srgbClr val="FF0000"/>
                </a:solidFill>
                <a:effectLst/>
                <a:highlight>
                  <a:srgbClr val="003300"/>
                </a:highlight>
                <a:uLnTx/>
                <a:uFillTx/>
                <a:latin typeface="inherit"/>
                <a:sym typeface="Calibri" pitchFamily="34" charset="0"/>
              </a:rPr>
              <a:t>III. Một số vật liệu </a:t>
            </a:r>
            <a:r>
              <a:rPr kumimoji="0" lang="vi-VN" sz="3600" b="1" i="0" u="none" strike="noStrike" kern="0" cap="none" spc="0" normalizeH="0" baseline="0" noProof="0" dirty="0" err="1">
                <a:ln>
                  <a:noFill/>
                </a:ln>
                <a:solidFill>
                  <a:srgbClr val="FF0000"/>
                </a:solidFill>
                <a:effectLst/>
                <a:highlight>
                  <a:srgbClr val="003300"/>
                </a:highlight>
                <a:uLnTx/>
                <a:uFillTx/>
                <a:latin typeface="inherit"/>
                <a:sym typeface="Calibri" pitchFamily="34" charset="0"/>
              </a:rPr>
              <a:t>polymer</a:t>
            </a:r>
            <a:r>
              <a:rPr kumimoji="0" lang="vi-VN" sz="3600" b="1" i="0" u="none" strike="noStrike" kern="0" cap="none" spc="0" normalizeH="0" baseline="0" noProof="0" dirty="0">
                <a:ln>
                  <a:noFill/>
                </a:ln>
                <a:solidFill>
                  <a:srgbClr val="FF0000"/>
                </a:solidFill>
                <a:effectLst/>
                <a:highlight>
                  <a:srgbClr val="003300"/>
                </a:highlight>
                <a:uLnTx/>
                <a:uFillTx/>
                <a:latin typeface="inherit"/>
                <a:sym typeface="Calibri" pitchFamily="34" charset="0"/>
              </a:rPr>
              <a:t> phổ biến</a:t>
            </a:r>
            <a:endParaRPr kumimoji="0" lang="vi-VN" sz="3600" b="1" i="0" u="none" strike="noStrike" kern="0" cap="none" spc="0" normalizeH="0" baseline="0" noProof="0" dirty="0">
              <a:ln>
                <a:noFill/>
              </a:ln>
              <a:solidFill>
                <a:srgbClr val="FF0000"/>
              </a:solidFill>
              <a:effectLst/>
              <a:highlight>
                <a:srgbClr val="003300"/>
              </a:highlight>
              <a:uLnTx/>
              <a:uFillTx/>
              <a:latin typeface="arial" panose="020B0604020202020204" pitchFamily="34" charset="0"/>
              <a:sym typeface="Calibri" pitchFamily="34" charset="0"/>
            </a:endParaRPr>
          </a:p>
        </p:txBody>
      </p:sp>
      <p:graphicFrame>
        <p:nvGraphicFramePr>
          <p:cNvPr id="9" name="Bảng 8">
            <a:extLst>
              <a:ext uri="{FF2B5EF4-FFF2-40B4-BE49-F238E27FC236}">
                <a16:creationId xmlns:a16="http://schemas.microsoft.com/office/drawing/2014/main" id="{8853D300-1A6A-C1B1-F7B0-FC5CD9C77CED}"/>
              </a:ext>
            </a:extLst>
          </p:cNvPr>
          <p:cNvGraphicFramePr>
            <a:graphicFrameLocks noGrp="1"/>
          </p:cNvGraphicFramePr>
          <p:nvPr>
            <p:extLst>
              <p:ext uri="{D42A27DB-BD31-4B8C-83A1-F6EECF244321}">
                <p14:modId xmlns:p14="http://schemas.microsoft.com/office/powerpoint/2010/main" val="3103287573"/>
              </p:ext>
            </p:extLst>
          </p:nvPr>
        </p:nvGraphicFramePr>
        <p:xfrm>
          <a:off x="1" y="762000"/>
          <a:ext cx="9143999" cy="4548378"/>
        </p:xfrm>
        <a:graphic>
          <a:graphicData uri="http://schemas.openxmlformats.org/drawingml/2006/table">
            <a:tbl>
              <a:tblPr firstRow="1" firstCol="1" bandRow="1"/>
              <a:tblGrid>
                <a:gridCol w="914399">
                  <a:extLst>
                    <a:ext uri="{9D8B030D-6E8A-4147-A177-3AD203B41FA5}">
                      <a16:colId xmlns:a16="http://schemas.microsoft.com/office/drawing/2014/main" val="761801650"/>
                    </a:ext>
                  </a:extLst>
                </a:gridCol>
                <a:gridCol w="2438400">
                  <a:extLst>
                    <a:ext uri="{9D8B030D-6E8A-4147-A177-3AD203B41FA5}">
                      <a16:colId xmlns:a16="http://schemas.microsoft.com/office/drawing/2014/main" val="1272116214"/>
                    </a:ext>
                  </a:extLst>
                </a:gridCol>
                <a:gridCol w="5791200">
                  <a:extLst>
                    <a:ext uri="{9D8B030D-6E8A-4147-A177-3AD203B41FA5}">
                      <a16:colId xmlns:a16="http://schemas.microsoft.com/office/drawing/2014/main" val="30904077"/>
                    </a:ext>
                  </a:extLst>
                </a:gridCol>
              </a:tblGrid>
              <a:tr h="457200">
                <a:tc>
                  <a:txBody>
                    <a:bodyPr/>
                    <a:lstStyle/>
                    <a:p>
                      <a:pPr marL="0" marR="0" indent="114300" algn="l">
                        <a:lnSpc>
                          <a:spcPct val="107000"/>
                        </a:lnSpc>
                        <a:spcAft>
                          <a:spcPts val="800"/>
                        </a:spcAft>
                      </a:pP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22225" marR="0" indent="114300" algn="ctr">
                        <a:lnSpc>
                          <a:spcPct val="107000"/>
                        </a:lnSpc>
                        <a:spcAft>
                          <a:spcPts val="800"/>
                        </a:spcAft>
                      </a:pP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gn="ctr">
                        <a:lnSpc>
                          <a:spcPct val="107000"/>
                        </a:lnSpc>
                        <a:spcAft>
                          <a:spcPts val="800"/>
                        </a:spcAft>
                      </a:pP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extLst>
                  <a:ext uri="{0D108BD9-81ED-4DB2-BD59-A6C34878D82A}">
                    <a16:rowId xmlns:a16="http://schemas.microsoft.com/office/drawing/2014/main" val="1814716901"/>
                  </a:ext>
                </a:extLst>
              </a:tr>
              <a:tr h="701370">
                <a:tc>
                  <a:txBody>
                    <a:bodyPr/>
                    <a:lstStyle/>
                    <a:p>
                      <a:pPr marL="0" marR="0" indent="114300">
                        <a:lnSpc>
                          <a:spcPct val="107000"/>
                        </a:lnSpc>
                        <a:spcAft>
                          <a:spcPts val="800"/>
                        </a:spcAft>
                      </a:pPr>
                      <a:r>
                        <a:rPr lang="en-US" sz="3200" kern="1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Cao su</a:t>
                      </a:r>
                      <a:endParaRPr lang="vi-VN" sz="32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4699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3175" indent="114300">
                        <a:lnSpc>
                          <a:spcPct val="107000"/>
                        </a:lnSpc>
                        <a:spcAft>
                          <a:spcPts val="800"/>
                        </a:spcAft>
                      </a:pP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polymer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4699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342900" marR="39370" lvl="0" indent="-342900" algn="just" fontAlgn="base">
                        <a:lnSpc>
                          <a:spcPct val="110000"/>
                        </a:lnSpc>
                        <a:spcAft>
                          <a:spcPts val="800"/>
                        </a:spcAft>
                        <a:buClr>
                          <a:srgbClr val="181717"/>
                        </a:buClr>
                        <a:buSzPts val="1100"/>
                        <a:buFont typeface="Arial" panose="020B0604020202020204" pitchFamily="34" charset="0"/>
                        <a:buChar char="–"/>
                      </a:pP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sử</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lốp</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114300">
                        <a:lnSpc>
                          <a:spcPct val="110000"/>
                        </a:lnSpc>
                        <a:spcAft>
                          <a:spcPts val="800"/>
                        </a:spcAft>
                      </a:pP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gioăng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đệm</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lặn</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p>
                      <a:pPr marL="342900" marR="39370" lvl="0" indent="-342900" algn="just" fontAlgn="base">
                        <a:lnSpc>
                          <a:spcPct val="112000"/>
                        </a:lnSpc>
                        <a:spcAft>
                          <a:spcPts val="800"/>
                        </a:spcAft>
                        <a:buClr>
                          <a:srgbClr val="181717"/>
                        </a:buClr>
                        <a:buSzPts val="1100"/>
                        <a:buFont typeface="Arial" panose="020B0604020202020204" pitchFamily="34" charset="0"/>
                        <a:buChar char="–"/>
                      </a:pP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nơi</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nhiệt</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quá</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cao</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hay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quá</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thấp</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nơi</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ánh</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sáng</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hạn</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chế</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xăng</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dầu</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mỡ</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hoá</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dính</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vào</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cao</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su</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4699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extLst>
                  <a:ext uri="{0D108BD9-81ED-4DB2-BD59-A6C34878D82A}">
                    <a16:rowId xmlns:a16="http://schemas.microsoft.com/office/drawing/2014/main" val="2815374128"/>
                  </a:ext>
                </a:extLst>
              </a:tr>
            </a:tbl>
          </a:graphicData>
        </a:graphic>
      </p:graphicFrame>
    </p:spTree>
    <p:extLst>
      <p:ext uri="{BB962C8B-B14F-4D97-AF65-F5344CB8AC3E}">
        <p14:creationId xmlns:p14="http://schemas.microsoft.com/office/powerpoint/2010/main" val="375131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E7833-C5AD-6810-EBC9-D47EE3EFE848}"/>
            </a:ext>
          </a:extLst>
        </p:cNvPr>
        <p:cNvGrpSpPr/>
        <p:nvPr/>
      </p:nvGrpSpPr>
      <p:grpSpPr>
        <a:xfrm>
          <a:off x="0" y="0"/>
          <a:ext cx="0" cy="0"/>
          <a:chOff x="0" y="0"/>
          <a:chExt cx="0" cy="0"/>
        </a:xfrm>
      </p:grpSpPr>
      <p:sp>
        <p:nvSpPr>
          <p:cNvPr id="2" name="Tiêu đề 1">
            <a:extLst>
              <a:ext uri="{FF2B5EF4-FFF2-40B4-BE49-F238E27FC236}">
                <a16:creationId xmlns:a16="http://schemas.microsoft.com/office/drawing/2014/main" id="{4E64FAD6-66F6-39C4-D366-043C75E30D99}"/>
              </a:ext>
            </a:extLst>
          </p:cNvPr>
          <p:cNvSpPr>
            <a:spLocks noGrp="1"/>
          </p:cNvSpPr>
          <p:nvPr>
            <p:ph type="title"/>
          </p:nvPr>
        </p:nvSpPr>
        <p:spPr>
          <a:xfrm>
            <a:off x="0" y="274637"/>
            <a:ext cx="8991600" cy="1143000"/>
          </a:xfrm>
        </p:spPr>
        <p:txBody>
          <a:bodyPr>
            <a:normAutofit fontScale="90000"/>
          </a:bodyPr>
          <a:lstStyle/>
          <a:p>
            <a:pPr>
              <a:lnSpc>
                <a:spcPts val="2400"/>
              </a:lnSpc>
              <a:spcBef>
                <a:spcPts val="750"/>
              </a:spcBef>
              <a:spcAft>
                <a:spcPts val="750"/>
              </a:spcAft>
            </a:pPr>
            <a:r>
              <a:rPr lang="vi-VN" sz="3200" b="1" i="0" dirty="0">
                <a:solidFill>
                  <a:srgbClr val="45710A"/>
                </a:solidFill>
                <a:effectLst/>
                <a:highlight>
                  <a:srgbClr val="FFFF00"/>
                </a:highlight>
                <a:latin typeface="inherit"/>
              </a:rPr>
              <a:t/>
            </a:r>
            <a:br>
              <a:rPr lang="vi-VN" sz="3200" b="1" i="0" dirty="0">
                <a:solidFill>
                  <a:srgbClr val="45710A"/>
                </a:solidFill>
                <a:effectLst/>
                <a:highlight>
                  <a:srgbClr val="FFFF00"/>
                </a:highlight>
                <a:latin typeface="inherit"/>
              </a:rPr>
            </a:br>
            <a:r>
              <a:rPr lang="vi-VN" sz="3200" b="1" i="0" dirty="0">
                <a:solidFill>
                  <a:srgbClr val="45710A"/>
                </a:solidFill>
                <a:effectLst/>
                <a:highlight>
                  <a:srgbClr val="FFFF00"/>
                </a:highlight>
                <a:latin typeface="inherit"/>
              </a:rPr>
              <a:t>IV. Ứng dụng của </a:t>
            </a:r>
            <a:r>
              <a:rPr lang="vi-VN" sz="3200" b="1" i="0" dirty="0" err="1">
                <a:solidFill>
                  <a:srgbClr val="45710A"/>
                </a:solidFill>
                <a:effectLst/>
                <a:highlight>
                  <a:srgbClr val="FFFF00"/>
                </a:highlight>
                <a:latin typeface="inherit"/>
              </a:rPr>
              <a:t>polyethylene</a:t>
            </a:r>
            <a:r>
              <a:rPr lang="vi-VN" sz="3200" b="1" i="0" dirty="0">
                <a:solidFill>
                  <a:srgbClr val="45710A"/>
                </a:solidFill>
                <a:effectLst/>
                <a:highlight>
                  <a:srgbClr val="FFFF00"/>
                </a:highlight>
                <a:latin typeface="inherit"/>
              </a:rPr>
              <a:t> và vấn đề ô</a:t>
            </a:r>
            <a:br>
              <a:rPr lang="vi-VN" sz="3200" b="1" i="0" dirty="0">
                <a:solidFill>
                  <a:srgbClr val="45710A"/>
                </a:solidFill>
                <a:effectLst/>
                <a:highlight>
                  <a:srgbClr val="FFFF00"/>
                </a:highlight>
                <a:latin typeface="inherit"/>
              </a:rPr>
            </a:br>
            <a:r>
              <a:rPr lang="vi-VN" sz="3200" b="1" i="0" dirty="0">
                <a:solidFill>
                  <a:srgbClr val="45710A"/>
                </a:solidFill>
                <a:effectLst/>
                <a:highlight>
                  <a:srgbClr val="FFFF00"/>
                </a:highlight>
                <a:latin typeface="inherit"/>
              </a:rPr>
              <a:t/>
            </a:r>
            <a:br>
              <a:rPr lang="vi-VN" sz="3200" b="1" i="0" dirty="0">
                <a:solidFill>
                  <a:srgbClr val="45710A"/>
                </a:solidFill>
                <a:effectLst/>
                <a:highlight>
                  <a:srgbClr val="FFFF00"/>
                </a:highlight>
                <a:latin typeface="inherit"/>
              </a:rPr>
            </a:br>
            <a:r>
              <a:rPr lang="vi-VN" sz="3200" b="1" i="0" dirty="0">
                <a:solidFill>
                  <a:srgbClr val="45710A"/>
                </a:solidFill>
                <a:effectLst/>
                <a:highlight>
                  <a:srgbClr val="FFFF00"/>
                </a:highlight>
                <a:latin typeface="inherit"/>
              </a:rPr>
              <a:t> nhiễm môi trường</a:t>
            </a:r>
            <a:r>
              <a:rPr lang="vi-VN" sz="3200" b="1" i="0" dirty="0">
                <a:solidFill>
                  <a:srgbClr val="45710A"/>
                </a:solidFill>
                <a:effectLst/>
                <a:highlight>
                  <a:srgbClr val="FFFF00"/>
                </a:highlight>
                <a:latin typeface="arial" panose="020B0604020202020204" pitchFamily="34" charset="0"/>
              </a:rPr>
              <a:t/>
            </a:r>
            <a:br>
              <a:rPr lang="vi-VN" sz="3200" b="1" i="0" dirty="0">
                <a:solidFill>
                  <a:srgbClr val="45710A"/>
                </a:solidFill>
                <a:effectLst/>
                <a:highlight>
                  <a:srgbClr val="FFFF00"/>
                </a:highlight>
                <a:latin typeface="arial" panose="020B0604020202020204" pitchFamily="34" charset="0"/>
              </a:rPr>
            </a:br>
            <a:endParaRPr lang="vi-VN" sz="3200" dirty="0">
              <a:highlight>
                <a:srgbClr val="FFFF00"/>
              </a:highlight>
            </a:endParaRPr>
          </a:p>
        </p:txBody>
      </p:sp>
      <p:sp>
        <p:nvSpPr>
          <p:cNvPr id="7" name="Chỗ dành sẵn cho Nội dung 6">
            <a:extLst>
              <a:ext uri="{FF2B5EF4-FFF2-40B4-BE49-F238E27FC236}">
                <a16:creationId xmlns:a16="http://schemas.microsoft.com/office/drawing/2014/main" id="{A8FB5ADC-250C-A2A8-1B68-F37F227091BA}"/>
              </a:ext>
            </a:extLst>
          </p:cNvPr>
          <p:cNvSpPr>
            <a:spLocks noGrp="1"/>
          </p:cNvSpPr>
          <p:nvPr>
            <p:ph idx="1"/>
          </p:nvPr>
        </p:nvSpPr>
        <p:spPr/>
        <p:txBody>
          <a:bodyPr/>
          <a:lstStyle/>
          <a:p>
            <a:r>
              <a:rPr lang="vi-VN" b="0" i="0" dirty="0">
                <a:effectLst/>
                <a:latin typeface="arial" panose="020B0604020202020204" pitchFamily="34" charset="0"/>
              </a:rPr>
              <a:t>Việc lạm dụng các sản phẩm nhựa trong đời sống có ảnh hưởng gì đến môi trường? Hãy trình bày các biện pháp để giảm thiểu rác thải nhựa (túi, chai, lọ, cốc, ống hút, hộp đựng thực phẩm ăn nhanh,…) trong gia đình?</a:t>
            </a:r>
            <a:endParaRPr lang="vi-VN" dirty="0"/>
          </a:p>
        </p:txBody>
      </p:sp>
    </p:spTree>
    <p:extLst>
      <p:ext uri="{BB962C8B-B14F-4D97-AF65-F5344CB8AC3E}">
        <p14:creationId xmlns:p14="http://schemas.microsoft.com/office/powerpoint/2010/main" val="314196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916A3-B15F-D9AD-B587-A6DB9BAD13D0}"/>
            </a:ext>
          </a:extLst>
        </p:cNvPr>
        <p:cNvGrpSpPr/>
        <p:nvPr/>
      </p:nvGrpSpPr>
      <p:grpSpPr>
        <a:xfrm>
          <a:off x="0" y="0"/>
          <a:ext cx="0" cy="0"/>
          <a:chOff x="0" y="0"/>
          <a:chExt cx="0" cy="0"/>
        </a:xfrm>
      </p:grpSpPr>
      <p:sp>
        <p:nvSpPr>
          <p:cNvPr id="2" name="Tiêu đề 1">
            <a:extLst>
              <a:ext uri="{FF2B5EF4-FFF2-40B4-BE49-F238E27FC236}">
                <a16:creationId xmlns:a16="http://schemas.microsoft.com/office/drawing/2014/main" id="{B0DEC657-F772-07EA-145F-E3B333FD92D9}"/>
              </a:ext>
            </a:extLst>
          </p:cNvPr>
          <p:cNvSpPr>
            <a:spLocks noGrp="1"/>
          </p:cNvSpPr>
          <p:nvPr>
            <p:ph type="title"/>
          </p:nvPr>
        </p:nvSpPr>
        <p:spPr>
          <a:xfrm>
            <a:off x="0" y="274637"/>
            <a:ext cx="8991600" cy="1143000"/>
          </a:xfrm>
        </p:spPr>
        <p:txBody>
          <a:bodyPr>
            <a:normAutofit fontScale="90000"/>
          </a:bodyPr>
          <a:lstStyle/>
          <a:p>
            <a:pPr>
              <a:lnSpc>
                <a:spcPts val="2400"/>
              </a:lnSpc>
              <a:spcBef>
                <a:spcPts val="750"/>
              </a:spcBef>
              <a:spcAft>
                <a:spcPts val="750"/>
              </a:spcAft>
            </a:pPr>
            <a:r>
              <a:rPr lang="vi-VN" sz="3200" b="1" i="0" dirty="0">
                <a:solidFill>
                  <a:srgbClr val="45710A"/>
                </a:solidFill>
                <a:effectLst/>
                <a:highlight>
                  <a:srgbClr val="FFFF00"/>
                </a:highlight>
                <a:latin typeface="inherit"/>
              </a:rPr>
              <a:t/>
            </a:r>
            <a:br>
              <a:rPr lang="vi-VN" sz="3200" b="1" i="0" dirty="0">
                <a:solidFill>
                  <a:srgbClr val="45710A"/>
                </a:solidFill>
                <a:effectLst/>
                <a:highlight>
                  <a:srgbClr val="FFFF00"/>
                </a:highlight>
                <a:latin typeface="inherit"/>
              </a:rPr>
            </a:br>
            <a:r>
              <a:rPr lang="vi-VN" sz="3200" b="1" i="0" dirty="0">
                <a:solidFill>
                  <a:srgbClr val="45710A"/>
                </a:solidFill>
                <a:effectLst/>
                <a:highlight>
                  <a:srgbClr val="FFFF00"/>
                </a:highlight>
                <a:latin typeface="inherit"/>
              </a:rPr>
              <a:t>IV. Ứng dụng của </a:t>
            </a:r>
            <a:r>
              <a:rPr lang="vi-VN" sz="3200" b="1" i="0" dirty="0" err="1">
                <a:solidFill>
                  <a:srgbClr val="45710A"/>
                </a:solidFill>
                <a:effectLst/>
                <a:highlight>
                  <a:srgbClr val="FFFF00"/>
                </a:highlight>
                <a:latin typeface="inherit"/>
              </a:rPr>
              <a:t>polyethylene</a:t>
            </a:r>
            <a:r>
              <a:rPr lang="vi-VN" sz="3200" b="1" i="0" dirty="0">
                <a:solidFill>
                  <a:srgbClr val="45710A"/>
                </a:solidFill>
                <a:effectLst/>
                <a:highlight>
                  <a:srgbClr val="FFFF00"/>
                </a:highlight>
                <a:latin typeface="inherit"/>
              </a:rPr>
              <a:t> và vấn đề ô</a:t>
            </a:r>
            <a:br>
              <a:rPr lang="vi-VN" sz="3200" b="1" i="0" dirty="0">
                <a:solidFill>
                  <a:srgbClr val="45710A"/>
                </a:solidFill>
                <a:effectLst/>
                <a:highlight>
                  <a:srgbClr val="FFFF00"/>
                </a:highlight>
                <a:latin typeface="inherit"/>
              </a:rPr>
            </a:br>
            <a:r>
              <a:rPr lang="vi-VN" sz="3200" b="1" i="0" dirty="0">
                <a:solidFill>
                  <a:srgbClr val="45710A"/>
                </a:solidFill>
                <a:effectLst/>
                <a:highlight>
                  <a:srgbClr val="FFFF00"/>
                </a:highlight>
                <a:latin typeface="inherit"/>
              </a:rPr>
              <a:t/>
            </a:r>
            <a:br>
              <a:rPr lang="vi-VN" sz="3200" b="1" i="0" dirty="0">
                <a:solidFill>
                  <a:srgbClr val="45710A"/>
                </a:solidFill>
                <a:effectLst/>
                <a:highlight>
                  <a:srgbClr val="FFFF00"/>
                </a:highlight>
                <a:latin typeface="inherit"/>
              </a:rPr>
            </a:br>
            <a:r>
              <a:rPr lang="vi-VN" sz="3200" b="1" i="0" dirty="0">
                <a:solidFill>
                  <a:srgbClr val="45710A"/>
                </a:solidFill>
                <a:effectLst/>
                <a:highlight>
                  <a:srgbClr val="FFFF00"/>
                </a:highlight>
                <a:latin typeface="inherit"/>
              </a:rPr>
              <a:t> nhiễm môi trường</a:t>
            </a:r>
            <a:r>
              <a:rPr lang="vi-VN" sz="3200" b="1" i="0" dirty="0">
                <a:solidFill>
                  <a:srgbClr val="45710A"/>
                </a:solidFill>
                <a:effectLst/>
                <a:highlight>
                  <a:srgbClr val="FFFF00"/>
                </a:highlight>
                <a:latin typeface="arial" panose="020B0604020202020204" pitchFamily="34" charset="0"/>
              </a:rPr>
              <a:t/>
            </a:r>
            <a:br>
              <a:rPr lang="vi-VN" sz="3200" b="1" i="0" dirty="0">
                <a:solidFill>
                  <a:srgbClr val="45710A"/>
                </a:solidFill>
                <a:effectLst/>
                <a:highlight>
                  <a:srgbClr val="FFFF00"/>
                </a:highlight>
                <a:latin typeface="arial" panose="020B0604020202020204" pitchFamily="34" charset="0"/>
              </a:rPr>
            </a:br>
            <a:endParaRPr lang="vi-VN" sz="3200" dirty="0">
              <a:highlight>
                <a:srgbClr val="FFFF00"/>
              </a:highlight>
            </a:endParaRPr>
          </a:p>
        </p:txBody>
      </p:sp>
      <p:sp>
        <p:nvSpPr>
          <p:cNvPr id="7" name="Chỗ dành sẵn cho Nội dung 6">
            <a:extLst>
              <a:ext uri="{FF2B5EF4-FFF2-40B4-BE49-F238E27FC236}">
                <a16:creationId xmlns:a16="http://schemas.microsoft.com/office/drawing/2014/main" id="{1C1E727B-7532-5F59-8A35-291D51E9BA0F}"/>
              </a:ext>
            </a:extLst>
          </p:cNvPr>
          <p:cNvSpPr>
            <a:spLocks noGrp="1"/>
          </p:cNvSpPr>
          <p:nvPr>
            <p:ph idx="1"/>
          </p:nvPr>
        </p:nvSpPr>
        <p:spPr>
          <a:xfrm>
            <a:off x="0" y="1425011"/>
            <a:ext cx="9144000" cy="4525962"/>
          </a:xfrm>
        </p:spPr>
        <p:txBody>
          <a:bodyPr>
            <a:normAutofit lnSpcReduction="10000"/>
          </a:bodyPr>
          <a:lstStyle/>
          <a:p>
            <a:pPr marL="0" indent="0">
              <a:spcBef>
                <a:spcPts val="0"/>
              </a:spcBef>
              <a:buNone/>
            </a:pPr>
            <a:r>
              <a:rPr lang="vi-VN" sz="3000" b="1" dirty="0">
                <a:latin typeface="+mj-lt"/>
              </a:rPr>
              <a:t>- Các sản phẩm từ nhựa đều rất khó phân hủy. Vì vậy, việc lạm dụng các sản phẩm nhựa trong đời sống có ảnh hưởng nghiêm trọng đến môi trường sinh thái, sự sinh trưởng, phát triển của động, thực vật và sức khỏe con người.</a:t>
            </a:r>
          </a:p>
          <a:p>
            <a:pPr marL="0" indent="0">
              <a:spcBef>
                <a:spcPts val="0"/>
              </a:spcBef>
              <a:buNone/>
            </a:pPr>
            <a:r>
              <a:rPr lang="vi-VN" sz="3000" i="1" dirty="0"/>
              <a:t>- Biện pháp để giảm thiểu rác thải nhựa trong gia đình :</a:t>
            </a:r>
          </a:p>
          <a:p>
            <a:pPr marL="0" indent="0">
              <a:spcBef>
                <a:spcPts val="0"/>
              </a:spcBef>
              <a:buNone/>
            </a:pPr>
            <a:r>
              <a:rPr lang="vi-VN" sz="3000" i="1" dirty="0"/>
              <a:t>Đi chợ không sử dụng túi </a:t>
            </a:r>
            <a:r>
              <a:rPr lang="vi-VN" sz="3000" i="1" dirty="0" err="1"/>
              <a:t>nylon</a:t>
            </a:r>
            <a:r>
              <a:rPr lang="vi-VN" sz="3000" i="1" dirty="0"/>
              <a:t> mà sử dụng làn, túi phân hủy sinh học.</a:t>
            </a:r>
          </a:p>
          <a:p>
            <a:pPr marL="0" indent="0">
              <a:spcBef>
                <a:spcPts val="0"/>
              </a:spcBef>
              <a:buNone/>
            </a:pPr>
            <a:r>
              <a:rPr lang="vi-VN" sz="3000" i="1" dirty="0"/>
              <a:t>Hạn chế mua đồ ăn nhanh.</a:t>
            </a:r>
          </a:p>
          <a:p>
            <a:pPr marL="0" indent="0">
              <a:spcBef>
                <a:spcPts val="0"/>
              </a:spcBef>
              <a:buNone/>
            </a:pPr>
            <a:r>
              <a:rPr lang="vi-VN" sz="3000" i="1" dirty="0"/>
              <a:t>Sử dụng những sản phẩm có thể tái sử dụng lâu dài.</a:t>
            </a:r>
          </a:p>
        </p:txBody>
      </p:sp>
    </p:spTree>
    <p:extLst>
      <p:ext uri="{BB962C8B-B14F-4D97-AF65-F5344CB8AC3E}">
        <p14:creationId xmlns:p14="http://schemas.microsoft.com/office/powerpoint/2010/main" val="343601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anim calcmode="lin" valueType="num">
                                      <p:cBhvr>
                                        <p:cTn id="1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1000"/>
                                        <p:tgtEl>
                                          <p:spTgt spid="7">
                                            <p:txEl>
                                              <p:pRg st="3" end="3"/>
                                            </p:txEl>
                                          </p:spTgt>
                                        </p:tgtEl>
                                      </p:cBhvr>
                                    </p:animEffect>
                                    <p:anim calcmode="lin" valueType="num">
                                      <p:cBhvr>
                                        <p:cTn id="2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1000"/>
                                        <p:tgtEl>
                                          <p:spTgt spid="7">
                                            <p:txEl>
                                              <p:pRg st="4" end="4"/>
                                            </p:txEl>
                                          </p:spTgt>
                                        </p:tgtEl>
                                      </p:cBhvr>
                                    </p:animEffect>
                                    <p:anim calcmode="lin" valueType="num">
                                      <p:cBhvr>
                                        <p:cTn id="3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Text Box 6"/>
          <p:cNvSpPr txBox="1"/>
          <p:nvPr/>
        </p:nvSpPr>
        <p:spPr>
          <a:xfrm>
            <a:off x="0" y="3276600"/>
            <a:ext cx="9144000" cy="2246769"/>
          </a:xfrm>
          <a:prstGeom prst="rect">
            <a:avLst/>
          </a:prstGeom>
          <a:solidFill>
            <a:schemeClr val="accent2">
              <a:lumMod val="40000"/>
              <a:lumOff val="60000"/>
            </a:schemeClr>
          </a:solidFill>
          <a:ln>
            <a:noFill/>
          </a:ln>
        </p:spPr>
        <p:txBody>
          <a:bodyPr vert="horz" wrap="square" lIns="91440" tIns="45720" rIns="91440" bIns="45720" anchor="t">
            <a:spAutoFit/>
          </a:bodyPr>
          <a:lstStyle>
            <a:lvl1pPr marL="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1pPr>
            <a:lvl2pPr marL="4572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2pPr>
            <a:lvl3pPr marL="9144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3pPr>
            <a:lvl4pPr marL="13716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4pPr>
            <a:lvl5pPr marL="18288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5pPr>
          </a:lstStyle>
          <a:p>
            <a:pPr lvl="0" eaLnBrk="1" hangingPunct="1">
              <a:buClr>
                <a:srgbClr val="FF0000"/>
              </a:buClr>
            </a:pPr>
            <a:r>
              <a:rPr lang="vi-VN" sz="2800" dirty="0" err="1">
                <a:solidFill>
                  <a:srgbClr val="333333"/>
                </a:solidFill>
                <a:latin typeface="Roboto" panose="02000000000000000000" pitchFamily="2" charset="0"/>
              </a:rPr>
              <a:t>Polymer</a:t>
            </a:r>
            <a:r>
              <a:rPr lang="vi-VN" sz="2800" dirty="0">
                <a:solidFill>
                  <a:srgbClr val="333333"/>
                </a:solidFill>
                <a:latin typeface="Roboto" panose="02000000000000000000" pitchFamily="2" charset="0"/>
              </a:rPr>
              <a:t> là các chất có khối lượng phân tử lớn được hình thành từ sự liên kết của nhiều đơn vị nhỏ gọi là </a:t>
            </a:r>
            <a:r>
              <a:rPr lang="vi-VN" sz="2800" dirty="0" err="1">
                <a:solidFill>
                  <a:srgbClr val="333333"/>
                </a:solidFill>
                <a:latin typeface="Roboto" panose="02000000000000000000" pitchFamily="2" charset="0"/>
              </a:rPr>
              <a:t>monomer</a:t>
            </a:r>
            <a:r>
              <a:rPr lang="vi-VN" sz="2800" dirty="0">
                <a:solidFill>
                  <a:srgbClr val="333333"/>
                </a:solidFill>
                <a:latin typeface="Roboto" panose="02000000000000000000" pitchFamily="2" charset="0"/>
              </a:rPr>
              <a:t>. Các </a:t>
            </a:r>
            <a:r>
              <a:rPr lang="vi-VN" sz="2800" dirty="0" err="1">
                <a:solidFill>
                  <a:srgbClr val="333333"/>
                </a:solidFill>
                <a:latin typeface="Roboto" panose="02000000000000000000" pitchFamily="2" charset="0"/>
              </a:rPr>
              <a:t>polymer</a:t>
            </a:r>
            <a:r>
              <a:rPr lang="vi-VN" sz="2800" dirty="0">
                <a:solidFill>
                  <a:srgbClr val="333333"/>
                </a:solidFill>
                <a:latin typeface="Roboto" panose="02000000000000000000" pitchFamily="2" charset="0"/>
              </a:rPr>
              <a:t> thường là chất rắn, không tan trong nước và thường không có nhiệt độ nóng chảy cố định.</a:t>
            </a:r>
            <a:endParaRPr lang="en-US" altLang="en-US" sz="2800" b="1" i="1" dirty="0">
              <a:solidFill>
                <a:srgbClr val="002060"/>
              </a:solidFill>
              <a:latin typeface="Times New Roman" pitchFamily="18" charset="0"/>
              <a:ea typeface="Times New Roman" pitchFamily="18" charset="0"/>
            </a:endParaRPr>
          </a:p>
        </p:txBody>
      </p:sp>
      <p:grpSp>
        <p:nvGrpSpPr>
          <p:cNvPr id="75" name="Group 74"/>
          <p:cNvGrpSpPr/>
          <p:nvPr/>
        </p:nvGrpSpPr>
        <p:grpSpPr>
          <a:xfrm>
            <a:off x="177006" y="134649"/>
            <a:ext cx="8789987" cy="2062163"/>
            <a:chOff x="248" y="2592"/>
            <a:chExt cx="5032" cy="1299"/>
          </a:xfrm>
        </p:grpSpPr>
        <p:sp>
          <p:nvSpPr>
            <p:cNvPr id="1048588" name="Text Box 16"/>
            <p:cNvSpPr txBox="1"/>
            <p:nvPr/>
          </p:nvSpPr>
          <p:spPr>
            <a:xfrm>
              <a:off x="248" y="2592"/>
              <a:ext cx="5032" cy="1299"/>
            </a:xfrm>
            <a:prstGeom prst="rect">
              <a:avLst/>
            </a:prstGeom>
            <a:solidFill>
              <a:schemeClr val="accent2">
                <a:lumMod val="40000"/>
                <a:lumOff val="60000"/>
              </a:schemeClr>
            </a:solidFill>
            <a:ln>
              <a:noFill/>
            </a:ln>
          </p:spPr>
          <p:txBody>
            <a:bodyPr vert="horz" wrap="square" lIns="91440" tIns="45720" rIns="91440" bIns="45720" anchor="t">
              <a:spAutoFit/>
            </a:bodyPr>
            <a:lstStyle>
              <a:lvl1pPr marL="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1pPr>
              <a:lvl2pPr marL="4572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2pPr>
              <a:lvl3pPr marL="9144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3pPr>
              <a:lvl4pPr marL="13716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4pPr>
              <a:lvl5pPr marL="18288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5pPr>
            </a:lstStyle>
            <a:p>
              <a:pPr lvl="0" algn="just" eaLnBrk="1" hangingPunct="1">
                <a:spcBef>
                  <a:spcPct val="50000"/>
                </a:spcBef>
              </a:pPr>
              <a:r>
                <a:rPr lang="vi-VN" sz="3200" b="0" i="0" dirty="0">
                  <a:solidFill>
                    <a:srgbClr val="333333"/>
                  </a:solidFill>
                  <a:effectLst/>
                  <a:latin typeface="Roboto" panose="02000000000000000000" pitchFamily="2" charset="0"/>
                </a:rPr>
                <a:t>Vật liệu </a:t>
              </a:r>
              <a:r>
                <a:rPr lang="vi-VN" sz="3200" b="0" i="0" dirty="0" err="1">
                  <a:solidFill>
                    <a:srgbClr val="333333"/>
                  </a:solidFill>
                  <a:effectLst/>
                  <a:latin typeface="Roboto" panose="02000000000000000000" pitchFamily="2" charset="0"/>
                </a:rPr>
                <a:t>polymer</a:t>
              </a:r>
              <a:r>
                <a:rPr lang="vi-VN" sz="3200" b="0" i="0" dirty="0">
                  <a:solidFill>
                    <a:srgbClr val="333333"/>
                  </a:solidFill>
                  <a:effectLst/>
                  <a:latin typeface="Roboto" panose="02000000000000000000" pitchFamily="2" charset="0"/>
                </a:rPr>
                <a:t> được sử dụng rộng rãi trong đời sống hằng ngày cũng như trong công nghiệp. Vậy </a:t>
              </a:r>
              <a:r>
                <a:rPr lang="vi-VN" sz="3200" b="0" i="0" dirty="0" err="1">
                  <a:solidFill>
                    <a:srgbClr val="333333"/>
                  </a:solidFill>
                  <a:effectLst/>
                  <a:latin typeface="Roboto" panose="02000000000000000000" pitchFamily="2" charset="0"/>
                </a:rPr>
                <a:t>polymer</a:t>
              </a:r>
              <a:r>
                <a:rPr lang="vi-VN" sz="3200" b="0" i="0" dirty="0">
                  <a:solidFill>
                    <a:srgbClr val="333333"/>
                  </a:solidFill>
                  <a:effectLst/>
                  <a:latin typeface="Roboto" panose="02000000000000000000" pitchFamily="2" charset="0"/>
                </a:rPr>
                <a:t> là gì và có đặc điểm cấu tạo, tính chất như thế nào?</a:t>
              </a:r>
              <a:endParaRPr lang="en-US" altLang="en-US" sz="3200" b="1" dirty="0">
                <a:solidFill>
                  <a:srgbClr val="002060"/>
                </a:solidFill>
                <a:latin typeface="Times New Roman" pitchFamily="18" charset="0"/>
                <a:ea typeface="Times New Roman" pitchFamily="18" charset="0"/>
              </a:endParaRPr>
            </a:p>
          </p:txBody>
        </p:sp>
        <p:pic>
          <p:nvPicPr>
            <p:cNvPr id="2097154" name="Picture 8" descr="Cau hoi"/>
            <p:cNvPicPr>
              <a:picLocks/>
            </p:cNvPicPr>
            <p:nvPr/>
          </p:nvPicPr>
          <p:blipFill>
            <a:blip r:embed="rId4"/>
            <a:srcRect/>
            <a:stretch>
              <a:fillRect/>
            </a:stretch>
          </p:blipFill>
          <p:spPr>
            <a:xfrm>
              <a:off x="248" y="2630"/>
              <a:ext cx="576" cy="432"/>
            </a:xfrm>
            <a:prstGeom prst="rect">
              <a:avLst/>
            </a:prstGeom>
            <a:noFill/>
            <a:ln>
              <a:noFill/>
            </a:ln>
          </p:spPr>
        </p:pic>
      </p:grpSp>
      <p:pic>
        <p:nvPicPr>
          <p:cNvPr id="7" name="y2mate.com - 1_minute_timer_dong_ho_dem_nguoc_1_phut_LFCPjkqibdM_360p">
            <a:hlinkClick r:id="" action="ppaction://media"/>
            <a:extLst>
              <a:ext uri="{FF2B5EF4-FFF2-40B4-BE49-F238E27FC236}">
                <a16:creationId xmlns:a16="http://schemas.microsoft.com/office/drawing/2014/main" id="{D2E0CFD8-8655-4947-95CB-600E2B6958D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942118" y="2259919"/>
            <a:ext cx="1208809" cy="838180"/>
          </a:xfrm>
          <a:prstGeom prst="roundRect">
            <a:avLst>
              <a:gd name="adj" fmla="val 5299"/>
            </a:avLst>
          </a:prstGeom>
          <a:ln>
            <a:noFill/>
          </a:ln>
          <a:effectLst/>
          <a:scene3d>
            <a:camera prst="orthographicFront"/>
            <a:lightRig rig="balanced" dir="t"/>
          </a:scene3d>
          <a:sp3d prstMaterial="plastic">
            <a:bevelT/>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48587"/>
                                        </p:tgtEl>
                                        <p:attrNameLst>
                                          <p:attrName>style.visibility</p:attrName>
                                        </p:attrNameLst>
                                      </p:cBhvr>
                                      <p:to>
                                        <p:strVal val="visible"/>
                                      </p:to>
                                    </p:set>
                                    <p:anim calcmode="lin" valueType="num">
                                      <p:cBhvr additive="base">
                                        <p:cTn id="11" dur="500" fill="hold"/>
                                        <p:tgtEl>
                                          <p:spTgt spid="1048587"/>
                                        </p:tgtEl>
                                        <p:attrNameLst>
                                          <p:attrName>ppt_x</p:attrName>
                                        </p:attrNameLst>
                                      </p:cBhvr>
                                      <p:tavLst>
                                        <p:tav tm="0">
                                          <p:val>
                                            <p:strVal val="#ppt_x"/>
                                          </p:val>
                                        </p:tav>
                                        <p:tav tm="100000">
                                          <p:val>
                                            <p:strVal val="#ppt_x"/>
                                          </p:val>
                                        </p:tav>
                                      </p:tavLst>
                                    </p:anim>
                                    <p:anim calcmode="lin" valueType="num">
                                      <p:cBhvr additive="base">
                                        <p:cTn id="12" dur="500" fill="hold"/>
                                        <p:tgtEl>
                                          <p:spTgt spid="10485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7"/>
                                        </p:tgtEl>
                                      </p:cBhvr>
                                    </p:cmd>
                                  </p:childTnLst>
                                </p:cTn>
                              </p:par>
                            </p:childTnLst>
                          </p:cTn>
                        </p:par>
                      </p:childTnLst>
                    </p:cTn>
                  </p:par>
                </p:childTnLst>
              </p:cTn>
              <p:nextCondLst>
                <p:cond evt="onClick" delay="0">
                  <p:tgtEl>
                    <p:spTgt spid="7"/>
                  </p:tgtEl>
                </p:cond>
              </p:nextCondLst>
            </p:seq>
            <p:video>
              <p:cMediaNode vol="80000">
                <p:cTn id="18" fill="hold" display="0">
                  <p:stCondLst>
                    <p:cond delay="indefinite"/>
                  </p:stCondLst>
                </p:cTn>
                <p:tgtEl>
                  <p:spTgt spid="7"/>
                </p:tgtEl>
              </p:cMediaNode>
            </p:video>
          </p:childTnLst>
        </p:cTn>
      </p:par>
    </p:tnLst>
    <p:bldLst>
      <p:bldP spid="104858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6E2C2-F4F5-B56F-5273-9E9C29DFBC47}"/>
            </a:ext>
          </a:extLst>
        </p:cNvPr>
        <p:cNvGrpSpPr/>
        <p:nvPr/>
      </p:nvGrpSpPr>
      <p:grpSpPr>
        <a:xfrm>
          <a:off x="0" y="0"/>
          <a:ext cx="0" cy="0"/>
          <a:chOff x="0" y="0"/>
          <a:chExt cx="0" cy="0"/>
        </a:xfrm>
      </p:grpSpPr>
      <p:sp>
        <p:nvSpPr>
          <p:cNvPr id="3" name="Tiêu đề 1">
            <a:extLst>
              <a:ext uri="{FF2B5EF4-FFF2-40B4-BE49-F238E27FC236}">
                <a16:creationId xmlns:a16="http://schemas.microsoft.com/office/drawing/2014/main" id="{71EFBAC9-8526-5E86-56A4-D2F79C974FD7}"/>
              </a:ext>
            </a:extLst>
          </p:cNvPr>
          <p:cNvSpPr txBox="1">
            <a:spLocks/>
          </p:cNvSpPr>
          <p:nvPr/>
        </p:nvSpPr>
        <p:spPr>
          <a:xfrm>
            <a:off x="76200" y="365919"/>
            <a:ext cx="8991600" cy="1143000"/>
          </a:xfrm>
          <a:prstGeom prst="rect">
            <a:avLst/>
          </a:prstGeom>
          <a:noFill/>
          <a:ln>
            <a:noFill/>
          </a:ln>
        </p:spPr>
        <p:txBody>
          <a:bodyPr vert="horz" lIns="91440" tIns="45720" rIns="91440" bIns="45720" anchor="ctr"/>
          <a:lstStyle>
            <a:lvl1pPr marL="0" indent="0" algn="ctr" rtl="0" eaLnBrk="0" fontAlgn="base" latinLnBrk="0" hangingPunct="0">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marL="0" marR="0" lvl="0" indent="0" algn="ctr" defTabSz="914400" rtl="0" eaLnBrk="0" fontAlgn="base" latinLnBrk="0" hangingPunct="0">
              <a:lnSpc>
                <a:spcPts val="2400"/>
              </a:lnSpc>
              <a:spcBef>
                <a:spcPts val="750"/>
              </a:spcBef>
              <a:spcAft>
                <a:spcPts val="750"/>
              </a:spcAft>
              <a:buClrTx/>
              <a:buSzTx/>
              <a:buFontTx/>
              <a:buNone/>
              <a:tabLst/>
              <a:defRPr/>
            </a:pPr>
            <a:r>
              <a:rPr kumimoji="0" lang="vi-VN" sz="3200" b="1" i="0" u="none" strike="noStrike" kern="0" cap="none" spc="0" normalizeH="0" baseline="0" noProof="0" dirty="0">
                <a:ln>
                  <a:noFill/>
                </a:ln>
                <a:solidFill>
                  <a:srgbClr val="45710A"/>
                </a:solidFill>
                <a:effectLst/>
                <a:highlight>
                  <a:srgbClr val="FFFF00"/>
                </a:highlight>
                <a:uLnTx/>
                <a:uFillTx/>
                <a:latin typeface="inherit"/>
                <a:sym typeface="Calibri" pitchFamily="34" charset="0"/>
              </a:rPr>
              <a:t>LUYỆN TẬP</a:t>
            </a:r>
            <a:endParaRPr kumimoji="0" lang="vi-VN" sz="3200" b="0" i="0" u="none" strike="noStrike" kern="0" cap="none" spc="0" normalizeH="0" baseline="0" noProof="0" dirty="0">
              <a:ln>
                <a:noFill/>
              </a:ln>
              <a:solidFill>
                <a:srgbClr val="000000"/>
              </a:solidFill>
              <a:effectLst/>
              <a:highlight>
                <a:srgbClr val="FFFF00"/>
              </a:highlight>
              <a:uLnTx/>
              <a:uFillTx/>
              <a:latin typeface="Calibri" pitchFamily="34" charset="0"/>
              <a:sym typeface="Calibri" pitchFamily="34" charset="0"/>
            </a:endParaRPr>
          </a:p>
        </p:txBody>
      </p:sp>
      <p:sp>
        <p:nvSpPr>
          <p:cNvPr id="4" name="Chỗ dành sẵn cho Nội dung 3">
            <a:extLst>
              <a:ext uri="{FF2B5EF4-FFF2-40B4-BE49-F238E27FC236}">
                <a16:creationId xmlns:a16="http://schemas.microsoft.com/office/drawing/2014/main" id="{A2F1319F-D47D-CA69-8DE3-DD4C3A65F4C5}"/>
              </a:ext>
            </a:extLst>
          </p:cNvPr>
          <p:cNvSpPr>
            <a:spLocks noGrp="1"/>
          </p:cNvSpPr>
          <p:nvPr>
            <p:ph idx="1"/>
          </p:nvPr>
        </p:nvSpPr>
        <p:spPr/>
        <p:txBody>
          <a:bodyPr/>
          <a:lstStyle/>
          <a:p>
            <a:pPr marL="0" indent="0" algn="l">
              <a:buNone/>
            </a:pPr>
            <a:r>
              <a:rPr lang="vi-VN" b="1" i="0" dirty="0">
                <a:solidFill>
                  <a:srgbClr val="333333"/>
                </a:solidFill>
                <a:effectLst/>
                <a:latin typeface="Roboto" panose="02000000000000000000" pitchFamily="2" charset="0"/>
              </a:rPr>
              <a:t>Câu 1:</a:t>
            </a:r>
            <a:r>
              <a:rPr lang="vi-VN" b="0" i="0" dirty="0">
                <a:solidFill>
                  <a:srgbClr val="333333"/>
                </a:solidFill>
                <a:effectLst/>
                <a:latin typeface="Roboto" panose="02000000000000000000" pitchFamily="2" charset="0"/>
              </a:rPr>
              <a:t> Chất nào sau đây là </a:t>
            </a:r>
            <a:r>
              <a:rPr lang="vi-VN" b="0" i="0" dirty="0" err="1">
                <a:solidFill>
                  <a:srgbClr val="333333"/>
                </a:solidFill>
                <a:effectLst/>
                <a:latin typeface="Roboto" panose="02000000000000000000" pitchFamily="2" charset="0"/>
              </a:rPr>
              <a:t>polime</a:t>
            </a:r>
            <a:r>
              <a:rPr lang="vi-VN" b="0" i="0" dirty="0">
                <a:solidFill>
                  <a:srgbClr val="333333"/>
                </a:solidFill>
                <a:effectLst/>
                <a:latin typeface="Roboto" panose="02000000000000000000" pitchFamily="2" charset="0"/>
              </a:rPr>
              <a:t> tổng hợp?</a:t>
            </a:r>
          </a:p>
          <a:p>
            <a:pPr marL="0" indent="0" algn="l">
              <a:lnSpc>
                <a:spcPts val="2550"/>
              </a:lnSpc>
              <a:buNone/>
            </a:pPr>
            <a:r>
              <a:rPr lang="vi-VN" b="0" i="0" dirty="0">
                <a:solidFill>
                  <a:srgbClr val="333333"/>
                </a:solidFill>
                <a:effectLst/>
                <a:latin typeface="Roboto" panose="02000000000000000000" pitchFamily="2" charset="0"/>
              </a:rPr>
              <a:t>A. </a:t>
            </a:r>
            <a:r>
              <a:rPr lang="vi-VN" b="0" i="0" dirty="0" err="1">
                <a:solidFill>
                  <a:srgbClr val="333333"/>
                </a:solidFill>
                <a:effectLst/>
                <a:latin typeface="Roboto" panose="02000000000000000000" pitchFamily="2" charset="0"/>
              </a:rPr>
              <a:t>Cellulose</a:t>
            </a:r>
            <a:endParaRPr lang="vi-VN" b="0" i="0" dirty="0">
              <a:solidFill>
                <a:srgbClr val="333333"/>
              </a:solidFill>
              <a:effectLst/>
              <a:latin typeface="Roboto" panose="02000000000000000000" pitchFamily="2" charset="0"/>
            </a:endParaRPr>
          </a:p>
          <a:p>
            <a:pPr marL="0" indent="0" algn="l">
              <a:lnSpc>
                <a:spcPts val="2550"/>
              </a:lnSpc>
              <a:buNone/>
            </a:pPr>
            <a:r>
              <a:rPr lang="vi-VN" b="0" i="0" dirty="0">
                <a:solidFill>
                  <a:srgbClr val="333333"/>
                </a:solidFill>
                <a:effectLst/>
                <a:latin typeface="Roboto" panose="02000000000000000000" pitchFamily="2" charset="0"/>
              </a:rPr>
              <a:t>B. Tơ tằm</a:t>
            </a:r>
          </a:p>
          <a:p>
            <a:pPr marL="0" indent="0" algn="l">
              <a:lnSpc>
                <a:spcPts val="2550"/>
              </a:lnSpc>
              <a:buNone/>
            </a:pPr>
            <a:r>
              <a:rPr lang="vi-VN" b="0" i="0" dirty="0">
                <a:solidFill>
                  <a:srgbClr val="333333"/>
                </a:solidFill>
                <a:effectLst/>
                <a:latin typeface="Roboto" panose="02000000000000000000" pitchFamily="2" charset="0"/>
              </a:rPr>
              <a:t>C. Cao su thiên nhiên</a:t>
            </a:r>
          </a:p>
          <a:p>
            <a:pPr marL="0" indent="0" algn="l">
              <a:lnSpc>
                <a:spcPts val="2250"/>
              </a:lnSpc>
              <a:buNone/>
            </a:pPr>
            <a:r>
              <a:rPr lang="vi-VN" b="0" i="0" dirty="0">
                <a:solidFill>
                  <a:srgbClr val="333333"/>
                </a:solidFill>
                <a:effectLst/>
                <a:latin typeface="Roboto" panose="02000000000000000000" pitchFamily="2" charset="0"/>
              </a:rPr>
              <a:t>D. </a:t>
            </a:r>
            <a:r>
              <a:rPr lang="vi-VN" b="0" i="0" dirty="0" err="1">
                <a:solidFill>
                  <a:srgbClr val="333333"/>
                </a:solidFill>
                <a:effectLst/>
                <a:latin typeface="Roboto" panose="02000000000000000000" pitchFamily="2" charset="0"/>
              </a:rPr>
              <a:t>Polyethylene</a:t>
            </a:r>
            <a:endParaRPr lang="vi-VN" b="0" i="0" dirty="0">
              <a:solidFill>
                <a:srgbClr val="333333"/>
              </a:solidFill>
              <a:effectLst/>
              <a:latin typeface="Roboto" panose="02000000000000000000" pitchFamily="2" charset="0"/>
            </a:endParaRPr>
          </a:p>
          <a:p>
            <a:endParaRPr lang="vi-VN" dirty="0"/>
          </a:p>
        </p:txBody>
      </p:sp>
    </p:spTree>
    <p:extLst>
      <p:ext uri="{BB962C8B-B14F-4D97-AF65-F5344CB8AC3E}">
        <p14:creationId xmlns:p14="http://schemas.microsoft.com/office/powerpoint/2010/main" val="98196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11CF6-D195-702E-6B6E-BE79B2C21568}"/>
            </a:ext>
          </a:extLst>
        </p:cNvPr>
        <p:cNvGrpSpPr/>
        <p:nvPr/>
      </p:nvGrpSpPr>
      <p:grpSpPr>
        <a:xfrm>
          <a:off x="0" y="0"/>
          <a:ext cx="0" cy="0"/>
          <a:chOff x="0" y="0"/>
          <a:chExt cx="0" cy="0"/>
        </a:xfrm>
      </p:grpSpPr>
      <p:sp>
        <p:nvSpPr>
          <p:cNvPr id="7" name="Chỗ dành sẵn cho Nội dung 6">
            <a:extLst>
              <a:ext uri="{FF2B5EF4-FFF2-40B4-BE49-F238E27FC236}">
                <a16:creationId xmlns:a16="http://schemas.microsoft.com/office/drawing/2014/main" id="{9139D599-AE5C-644B-6E7B-50C45AFC2629}"/>
              </a:ext>
            </a:extLst>
          </p:cNvPr>
          <p:cNvSpPr>
            <a:spLocks noGrp="1"/>
          </p:cNvSpPr>
          <p:nvPr>
            <p:ph idx="1"/>
          </p:nvPr>
        </p:nvSpPr>
        <p:spPr>
          <a:xfrm>
            <a:off x="0" y="1600200"/>
            <a:ext cx="9144000" cy="4525962"/>
          </a:xfrm>
        </p:spPr>
        <p:txBody>
          <a:bodyPr/>
          <a:lstStyle/>
          <a:p>
            <a:pPr marL="0" indent="0" algn="l">
              <a:buNone/>
            </a:pPr>
            <a:r>
              <a:rPr lang="vi-VN" b="0" i="0" dirty="0">
                <a:solidFill>
                  <a:srgbClr val="333333"/>
                </a:solidFill>
                <a:effectLst/>
                <a:latin typeface="Roboto" panose="02000000000000000000" pitchFamily="2" charset="0"/>
              </a:rPr>
              <a:t>Bài 2. Trùng hợp m tấn </a:t>
            </a:r>
            <a:r>
              <a:rPr lang="vi-VN" b="0" i="0" dirty="0" err="1">
                <a:solidFill>
                  <a:srgbClr val="333333"/>
                </a:solidFill>
                <a:effectLst/>
                <a:latin typeface="Roboto" panose="02000000000000000000" pitchFamily="2" charset="0"/>
              </a:rPr>
              <a:t>ethylene</a:t>
            </a:r>
            <a:r>
              <a:rPr lang="vi-VN" b="0" i="0" dirty="0">
                <a:solidFill>
                  <a:srgbClr val="333333"/>
                </a:solidFill>
                <a:effectLst/>
                <a:latin typeface="Roboto" panose="02000000000000000000" pitchFamily="2" charset="0"/>
              </a:rPr>
              <a:t> thu được 1,5 tấn </a:t>
            </a:r>
            <a:r>
              <a:rPr lang="vi-VN" b="0" i="0" dirty="0" err="1">
                <a:solidFill>
                  <a:srgbClr val="333333"/>
                </a:solidFill>
                <a:effectLst/>
                <a:latin typeface="Roboto" panose="02000000000000000000" pitchFamily="2" charset="0"/>
              </a:rPr>
              <a:t>polyethylene</a:t>
            </a:r>
            <a:r>
              <a:rPr lang="vi-VN" b="0" i="0" dirty="0">
                <a:solidFill>
                  <a:srgbClr val="333333"/>
                </a:solidFill>
                <a:effectLst/>
                <a:latin typeface="Roboto" panose="02000000000000000000" pitchFamily="2" charset="0"/>
              </a:rPr>
              <a:t> với hiệu suất phản ứng là 80%. Giá trị của m là</a:t>
            </a:r>
          </a:p>
          <a:p>
            <a:pPr marL="0" indent="0" algn="l">
              <a:lnSpc>
                <a:spcPts val="2550"/>
              </a:lnSpc>
              <a:buNone/>
            </a:pPr>
            <a:r>
              <a:rPr lang="vi-VN" b="0" i="0" dirty="0">
                <a:solidFill>
                  <a:srgbClr val="333333"/>
                </a:solidFill>
                <a:effectLst/>
                <a:latin typeface="Roboto" panose="02000000000000000000" pitchFamily="2" charset="0"/>
              </a:rPr>
              <a:t>A. 1,730 tấn</a:t>
            </a:r>
          </a:p>
          <a:p>
            <a:pPr marL="0" indent="0" algn="l">
              <a:lnSpc>
                <a:spcPts val="2250"/>
              </a:lnSpc>
              <a:buNone/>
            </a:pPr>
            <a:r>
              <a:rPr lang="vi-VN" b="0" i="0" dirty="0">
                <a:solidFill>
                  <a:srgbClr val="333333"/>
                </a:solidFill>
                <a:effectLst/>
                <a:latin typeface="Roboto" panose="02000000000000000000" pitchFamily="2" charset="0"/>
              </a:rPr>
              <a:t>B. 1,875 tấn</a:t>
            </a:r>
          </a:p>
          <a:p>
            <a:pPr marL="0" indent="0" algn="l">
              <a:lnSpc>
                <a:spcPts val="2550"/>
              </a:lnSpc>
              <a:buNone/>
            </a:pPr>
            <a:r>
              <a:rPr lang="vi-VN" b="0" i="0" dirty="0">
                <a:solidFill>
                  <a:srgbClr val="333333"/>
                </a:solidFill>
                <a:effectLst/>
                <a:latin typeface="Roboto" panose="02000000000000000000" pitchFamily="2" charset="0"/>
              </a:rPr>
              <a:t>C. 1,920 tấn</a:t>
            </a:r>
          </a:p>
          <a:p>
            <a:pPr marL="0" indent="0" algn="l">
              <a:lnSpc>
                <a:spcPts val="2550"/>
              </a:lnSpc>
              <a:buNone/>
            </a:pPr>
            <a:r>
              <a:rPr lang="vi-VN" b="0" i="0" dirty="0">
                <a:solidFill>
                  <a:srgbClr val="333333"/>
                </a:solidFill>
                <a:effectLst/>
                <a:latin typeface="Roboto" panose="02000000000000000000" pitchFamily="2" charset="0"/>
              </a:rPr>
              <a:t>D. 2,024 tấn</a:t>
            </a:r>
          </a:p>
          <a:p>
            <a:pPr marL="0" indent="0">
              <a:buNone/>
            </a:pPr>
            <a:endParaRPr lang="vi-VN" dirty="0"/>
          </a:p>
        </p:txBody>
      </p:sp>
      <p:sp>
        <p:nvSpPr>
          <p:cNvPr id="3" name="Tiêu đề 1">
            <a:extLst>
              <a:ext uri="{FF2B5EF4-FFF2-40B4-BE49-F238E27FC236}">
                <a16:creationId xmlns:a16="http://schemas.microsoft.com/office/drawing/2014/main" id="{AF90E023-A02C-6606-7A2D-B7B9B24E43ED}"/>
              </a:ext>
            </a:extLst>
          </p:cNvPr>
          <p:cNvSpPr txBox="1">
            <a:spLocks/>
          </p:cNvSpPr>
          <p:nvPr/>
        </p:nvSpPr>
        <p:spPr>
          <a:xfrm>
            <a:off x="76200" y="365919"/>
            <a:ext cx="8991600" cy="1143000"/>
          </a:xfrm>
          <a:prstGeom prst="rect">
            <a:avLst/>
          </a:prstGeom>
          <a:noFill/>
          <a:ln>
            <a:noFill/>
          </a:ln>
        </p:spPr>
        <p:txBody>
          <a:bodyPr vert="horz" lIns="91440" tIns="45720" rIns="91440" bIns="45720" anchor="ctr"/>
          <a:lstStyle>
            <a:lvl1pPr marL="0" indent="0" algn="ctr" rtl="0" eaLnBrk="0" fontAlgn="base" latinLnBrk="0" hangingPunct="0">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a:lnSpc>
                <a:spcPts val="2400"/>
              </a:lnSpc>
              <a:spcBef>
                <a:spcPts val="750"/>
              </a:spcBef>
              <a:spcAft>
                <a:spcPts val="750"/>
              </a:spcAft>
            </a:pPr>
            <a:r>
              <a:rPr lang="vi-VN" sz="3200" b="1" dirty="0">
                <a:solidFill>
                  <a:srgbClr val="45710A"/>
                </a:solidFill>
                <a:highlight>
                  <a:srgbClr val="FFFF00"/>
                </a:highlight>
                <a:latin typeface="inherit"/>
              </a:rPr>
              <a:t>LUYỆN TẬP</a:t>
            </a:r>
            <a:endParaRPr lang="vi-VN" sz="3200" dirty="0">
              <a:highlight>
                <a:srgbClr val="FFFF00"/>
              </a:highlight>
            </a:endParaRPr>
          </a:p>
        </p:txBody>
      </p:sp>
    </p:spTree>
    <p:extLst>
      <p:ext uri="{BB962C8B-B14F-4D97-AF65-F5344CB8AC3E}">
        <p14:creationId xmlns:p14="http://schemas.microsoft.com/office/powerpoint/2010/main" val="101635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wipe(down)">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wipe(down)">
                                      <p:cBhvr>
                                        <p:cTn id="29" dur="5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wipe(down)">
                                      <p:cBhvr>
                                        <p:cTn id="3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AFF42-9B41-C573-4BF5-0912C9D9E038}"/>
            </a:ext>
          </a:extLst>
        </p:cNvPr>
        <p:cNvGrpSpPr/>
        <p:nvPr/>
      </p:nvGrpSpPr>
      <p:grpSpPr>
        <a:xfrm>
          <a:off x="0" y="0"/>
          <a:ext cx="0" cy="0"/>
          <a:chOff x="0" y="0"/>
          <a:chExt cx="0" cy="0"/>
        </a:xfrm>
      </p:grpSpPr>
      <p:sp>
        <p:nvSpPr>
          <p:cNvPr id="2" name="Tiêu đề 1">
            <a:extLst>
              <a:ext uri="{FF2B5EF4-FFF2-40B4-BE49-F238E27FC236}">
                <a16:creationId xmlns:a16="http://schemas.microsoft.com/office/drawing/2014/main" id="{7AA570D5-CD59-BA2A-460D-BDC5FB37DF10}"/>
              </a:ext>
            </a:extLst>
          </p:cNvPr>
          <p:cNvSpPr>
            <a:spLocks noGrp="1"/>
          </p:cNvSpPr>
          <p:nvPr>
            <p:ph type="title"/>
          </p:nvPr>
        </p:nvSpPr>
        <p:spPr>
          <a:xfrm>
            <a:off x="0" y="274637"/>
            <a:ext cx="8991600" cy="1143000"/>
          </a:xfrm>
        </p:spPr>
        <p:txBody>
          <a:bodyPr/>
          <a:lstStyle/>
          <a:p>
            <a:pPr>
              <a:lnSpc>
                <a:spcPts val="2400"/>
              </a:lnSpc>
              <a:spcBef>
                <a:spcPts val="750"/>
              </a:spcBef>
              <a:spcAft>
                <a:spcPts val="750"/>
              </a:spcAft>
            </a:pPr>
            <a:r>
              <a:rPr lang="vi-VN" sz="3200" b="1" i="0" dirty="0">
                <a:solidFill>
                  <a:srgbClr val="45710A"/>
                </a:solidFill>
                <a:effectLst/>
                <a:highlight>
                  <a:srgbClr val="FFFF00"/>
                </a:highlight>
                <a:latin typeface="inherit"/>
              </a:rPr>
              <a:t>LUYỆN TẬP</a:t>
            </a:r>
            <a:endParaRPr lang="vi-VN" sz="3200" dirty="0">
              <a:highlight>
                <a:srgbClr val="FFFF00"/>
              </a:highlight>
            </a:endParaRPr>
          </a:p>
        </p:txBody>
      </p:sp>
      <p:sp>
        <p:nvSpPr>
          <p:cNvPr id="4" name="Chỗ dành sẵn cho Nội dung 3">
            <a:extLst>
              <a:ext uri="{FF2B5EF4-FFF2-40B4-BE49-F238E27FC236}">
                <a16:creationId xmlns:a16="http://schemas.microsoft.com/office/drawing/2014/main" id="{68D7D603-2261-45C0-14F9-364D43B79ECC}"/>
              </a:ext>
            </a:extLst>
          </p:cNvPr>
          <p:cNvSpPr>
            <a:spLocks noGrp="1"/>
          </p:cNvSpPr>
          <p:nvPr>
            <p:ph idx="1"/>
          </p:nvPr>
        </p:nvSpPr>
        <p:spPr>
          <a:xfrm>
            <a:off x="0" y="1600200"/>
            <a:ext cx="9144000" cy="4525962"/>
          </a:xfrm>
        </p:spPr>
        <p:txBody>
          <a:bodyPr/>
          <a:lstStyle/>
          <a:p>
            <a:pPr marL="0" indent="0" algn="l">
              <a:buNone/>
            </a:pPr>
            <a:r>
              <a:rPr lang="vi-VN" b="1" i="0" dirty="0">
                <a:solidFill>
                  <a:srgbClr val="333333"/>
                </a:solidFill>
                <a:effectLst/>
                <a:latin typeface="+mj-lt"/>
              </a:rPr>
              <a:t>Bài 3. Dạng tơ </a:t>
            </a:r>
            <a:r>
              <a:rPr lang="vi-VN" b="1" i="0" dirty="0" err="1">
                <a:solidFill>
                  <a:srgbClr val="333333"/>
                </a:solidFill>
                <a:effectLst/>
                <a:latin typeface="+mj-lt"/>
              </a:rPr>
              <a:t>nylon</a:t>
            </a:r>
            <a:r>
              <a:rPr lang="vi-VN" b="1" i="0" dirty="0">
                <a:solidFill>
                  <a:srgbClr val="333333"/>
                </a:solidFill>
                <a:effectLst/>
                <a:latin typeface="+mj-lt"/>
              </a:rPr>
              <a:t> phổ biến nhất hiện nay là tơ nylon-6 có chứa 63,68% C; 12,38%N; 9,80%H; 14,4%O. Công thức thực nghiệm của nylon-6 là:</a:t>
            </a:r>
          </a:p>
          <a:p>
            <a:pPr marL="0" indent="0" algn="ctr">
              <a:buNone/>
            </a:pPr>
            <a:endParaRPr lang="vi-VN" b="1" i="0" dirty="0">
              <a:solidFill>
                <a:srgbClr val="333333"/>
              </a:solidFill>
              <a:effectLst/>
              <a:latin typeface="+mj-lt"/>
            </a:endParaRPr>
          </a:p>
          <a:p>
            <a:pPr marL="0" indent="0" algn="ctr">
              <a:lnSpc>
                <a:spcPts val="2250"/>
              </a:lnSpc>
              <a:buNone/>
            </a:pPr>
            <a:r>
              <a:rPr lang="vi-VN" b="0" i="0" dirty="0">
                <a:solidFill>
                  <a:srgbClr val="333333"/>
                </a:solidFill>
                <a:effectLst/>
                <a:latin typeface="+mj-lt"/>
              </a:rPr>
              <a:t>A. C</a:t>
            </a:r>
            <a:r>
              <a:rPr lang="vi-VN" b="0" i="0" baseline="-25000" dirty="0">
                <a:solidFill>
                  <a:srgbClr val="333333"/>
                </a:solidFill>
                <a:effectLst/>
                <a:latin typeface="+mj-lt"/>
              </a:rPr>
              <a:t>6</a:t>
            </a:r>
            <a:r>
              <a:rPr lang="vi-VN" b="0" i="0" dirty="0">
                <a:solidFill>
                  <a:srgbClr val="333333"/>
                </a:solidFill>
                <a:effectLst/>
                <a:latin typeface="+mj-lt"/>
              </a:rPr>
              <a:t>NH</a:t>
            </a:r>
            <a:r>
              <a:rPr lang="vi-VN" b="0" i="0" baseline="-25000" dirty="0">
                <a:solidFill>
                  <a:srgbClr val="333333"/>
                </a:solidFill>
                <a:effectLst/>
                <a:latin typeface="+mj-lt"/>
              </a:rPr>
              <a:t>11</a:t>
            </a:r>
            <a:r>
              <a:rPr lang="vi-VN" b="0" i="0" dirty="0">
                <a:solidFill>
                  <a:srgbClr val="333333"/>
                </a:solidFill>
                <a:effectLst/>
                <a:latin typeface="+mj-lt"/>
              </a:rPr>
              <a:t>O</a:t>
            </a:r>
          </a:p>
          <a:p>
            <a:pPr marL="0" indent="0" algn="ctr">
              <a:lnSpc>
                <a:spcPts val="2550"/>
              </a:lnSpc>
              <a:buNone/>
            </a:pPr>
            <a:r>
              <a:rPr lang="vi-VN" b="0" i="0" dirty="0">
                <a:solidFill>
                  <a:srgbClr val="333333"/>
                </a:solidFill>
                <a:effectLst/>
                <a:latin typeface="+mj-lt"/>
              </a:rPr>
              <a:t>B. C</a:t>
            </a:r>
            <a:r>
              <a:rPr lang="vi-VN" b="0" i="0" baseline="-25000" dirty="0">
                <a:solidFill>
                  <a:srgbClr val="333333"/>
                </a:solidFill>
                <a:effectLst/>
                <a:latin typeface="+mj-lt"/>
              </a:rPr>
              <a:t>5</a:t>
            </a:r>
            <a:r>
              <a:rPr lang="vi-VN" b="0" i="0" dirty="0">
                <a:solidFill>
                  <a:srgbClr val="333333"/>
                </a:solidFill>
                <a:effectLst/>
                <a:latin typeface="+mj-lt"/>
              </a:rPr>
              <a:t>NH</a:t>
            </a:r>
            <a:r>
              <a:rPr lang="vi-VN" b="0" i="0" baseline="-25000" dirty="0">
                <a:solidFill>
                  <a:srgbClr val="333333"/>
                </a:solidFill>
                <a:effectLst/>
                <a:latin typeface="+mj-lt"/>
              </a:rPr>
              <a:t>9</a:t>
            </a:r>
            <a:r>
              <a:rPr lang="vi-VN" b="0" i="0" dirty="0">
                <a:solidFill>
                  <a:srgbClr val="333333"/>
                </a:solidFill>
                <a:effectLst/>
                <a:latin typeface="+mj-lt"/>
              </a:rPr>
              <a:t>O</a:t>
            </a:r>
          </a:p>
          <a:p>
            <a:pPr marL="0" indent="0" algn="ctr">
              <a:lnSpc>
                <a:spcPts val="2550"/>
              </a:lnSpc>
              <a:buNone/>
            </a:pPr>
            <a:r>
              <a:rPr lang="vi-VN" b="0" i="0" dirty="0">
                <a:solidFill>
                  <a:srgbClr val="333333"/>
                </a:solidFill>
                <a:effectLst/>
                <a:latin typeface="+mj-lt"/>
              </a:rPr>
              <a:t>  C. C</a:t>
            </a:r>
            <a:r>
              <a:rPr lang="vi-VN" b="0" i="0" baseline="-25000" dirty="0">
                <a:solidFill>
                  <a:srgbClr val="333333"/>
                </a:solidFill>
                <a:effectLst/>
                <a:latin typeface="+mj-lt"/>
              </a:rPr>
              <a:t>6</a:t>
            </a:r>
            <a:r>
              <a:rPr lang="vi-VN" b="0" i="0" dirty="0">
                <a:solidFill>
                  <a:srgbClr val="333333"/>
                </a:solidFill>
                <a:effectLst/>
                <a:latin typeface="+mj-lt"/>
              </a:rPr>
              <a:t>N</a:t>
            </a:r>
            <a:r>
              <a:rPr lang="vi-VN" b="0" i="0" baseline="-25000" dirty="0">
                <a:solidFill>
                  <a:srgbClr val="333333"/>
                </a:solidFill>
                <a:effectLst/>
                <a:latin typeface="+mj-lt"/>
              </a:rPr>
              <a:t>2</a:t>
            </a:r>
            <a:r>
              <a:rPr lang="vi-VN" b="0" i="0" dirty="0">
                <a:solidFill>
                  <a:srgbClr val="333333"/>
                </a:solidFill>
                <a:effectLst/>
                <a:latin typeface="+mj-lt"/>
              </a:rPr>
              <a:t>H</a:t>
            </a:r>
            <a:r>
              <a:rPr lang="vi-VN" b="0" i="0" baseline="-25000" dirty="0">
                <a:solidFill>
                  <a:srgbClr val="333333"/>
                </a:solidFill>
                <a:effectLst/>
                <a:latin typeface="+mj-lt"/>
              </a:rPr>
              <a:t>10</a:t>
            </a:r>
            <a:r>
              <a:rPr lang="vi-VN" b="0" i="0" dirty="0">
                <a:solidFill>
                  <a:srgbClr val="333333"/>
                </a:solidFill>
                <a:effectLst/>
                <a:latin typeface="+mj-lt"/>
              </a:rPr>
              <a:t>O</a:t>
            </a:r>
          </a:p>
          <a:p>
            <a:pPr marL="0" indent="0" algn="ctr">
              <a:lnSpc>
                <a:spcPts val="2550"/>
              </a:lnSpc>
              <a:buNone/>
            </a:pPr>
            <a:r>
              <a:rPr lang="vi-VN" b="0" i="0" dirty="0">
                <a:solidFill>
                  <a:srgbClr val="333333"/>
                </a:solidFill>
                <a:effectLst/>
                <a:latin typeface="+mj-lt"/>
              </a:rPr>
              <a:t> D. C</a:t>
            </a:r>
            <a:r>
              <a:rPr lang="vi-VN" b="0" i="0" baseline="-25000" dirty="0">
                <a:solidFill>
                  <a:srgbClr val="333333"/>
                </a:solidFill>
                <a:effectLst/>
                <a:latin typeface="+mj-lt"/>
              </a:rPr>
              <a:t>­6</a:t>
            </a:r>
            <a:r>
              <a:rPr lang="vi-VN" b="0" i="0" dirty="0">
                <a:solidFill>
                  <a:srgbClr val="333333"/>
                </a:solidFill>
                <a:effectLst/>
                <a:latin typeface="+mj-lt"/>
              </a:rPr>
              <a:t>NH</a:t>
            </a:r>
            <a:r>
              <a:rPr lang="vi-VN" b="0" i="0" baseline="-25000" dirty="0">
                <a:solidFill>
                  <a:srgbClr val="333333"/>
                </a:solidFill>
                <a:effectLst/>
                <a:latin typeface="+mj-lt"/>
              </a:rPr>
              <a:t>11</a:t>
            </a:r>
            <a:r>
              <a:rPr lang="vi-VN" b="0" i="0" dirty="0">
                <a:solidFill>
                  <a:srgbClr val="333333"/>
                </a:solidFill>
                <a:effectLst/>
                <a:latin typeface="+mj-lt"/>
              </a:rPr>
              <a:t>O</a:t>
            </a:r>
            <a:r>
              <a:rPr lang="vi-VN" b="0" i="0" baseline="-25000" dirty="0">
                <a:solidFill>
                  <a:srgbClr val="333333"/>
                </a:solidFill>
                <a:effectLst/>
                <a:latin typeface="+mj-lt"/>
              </a:rPr>
              <a:t>2</a:t>
            </a:r>
            <a:endParaRPr lang="vi-VN" b="0" i="0" dirty="0">
              <a:solidFill>
                <a:srgbClr val="333333"/>
              </a:solidFill>
              <a:effectLst/>
              <a:latin typeface="+mj-lt"/>
            </a:endParaRPr>
          </a:p>
          <a:p>
            <a:endParaRPr lang="vi-VN" dirty="0">
              <a:latin typeface="+mj-lt"/>
            </a:endParaRPr>
          </a:p>
        </p:txBody>
      </p:sp>
    </p:spTree>
    <p:extLst>
      <p:ext uri="{BB962C8B-B14F-4D97-AF65-F5344CB8AC3E}">
        <p14:creationId xmlns:p14="http://schemas.microsoft.com/office/powerpoint/2010/main" val="293877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additive="base">
                                        <p:cTn id="2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 calcmode="lin" valueType="num">
                                      <p:cBhvr additive="base">
                                        <p:cTn id="3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Cloud Callout 15"/>
          <p:cNvSpPr/>
          <p:nvPr/>
        </p:nvSpPr>
        <p:spPr>
          <a:xfrm>
            <a:off x="-152400" y="111075"/>
            <a:ext cx="9296400" cy="2059141"/>
          </a:xfrm>
          <a:prstGeom prst="cloudCallout">
            <a:avLst>
              <a:gd name="adj1" fmla="val -71139"/>
              <a:gd name="adj2" fmla="val -15676"/>
            </a:avLst>
          </a:prstGeom>
          <a:gradFill rotWithShape="1">
            <a:gsLst>
              <a:gs pos="0">
                <a:srgbClr val="A3C4FF">
                  <a:alpha val="100000"/>
                </a:srgbClr>
              </a:gs>
              <a:gs pos="0">
                <a:srgbClr val="A3C4FF">
                  <a:alpha val="100000"/>
                </a:srgbClr>
              </a:gs>
              <a:gs pos="35001">
                <a:srgbClr val="BFD5FF">
                  <a:alpha val="100000"/>
                </a:srgbClr>
              </a:gs>
              <a:gs pos="100000">
                <a:srgbClr val="E5EEFF">
                  <a:alpha val="100000"/>
                </a:srgbClr>
              </a:gs>
            </a:gsLst>
            <a:lin ang="16200000" scaled="1"/>
          </a:gradFill>
          <a:ln w="9525" cap="flat" cmpd="sng">
            <a:solidFill>
              <a:srgbClr val="4A7EBB">
                <a:alpha val="100000"/>
              </a:srgbClr>
            </a:solidFill>
            <a:prstDash val="solid"/>
            <a:round/>
          </a:ln>
          <a:effectLst>
            <a:outerShdw dist="20000" dir="5400000">
              <a:srgbClr val="000000">
                <a:alpha val="37999"/>
              </a:srgbClr>
            </a:outerShdw>
          </a:effectLst>
        </p:spPr>
        <p:txBody>
          <a:bodyPr vert="horz" lIns="91440" tIns="45720" rIns="91440" bIns="45720" anchor="ctr"/>
          <a:lstStyle>
            <a:lvl1pPr marL="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1pPr>
            <a:lvl2pPr marL="4572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2pPr>
            <a:lvl3pPr marL="9144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3pPr>
            <a:lvl4pPr marL="13716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4pPr>
            <a:lvl5pPr marL="18288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5pPr>
          </a:lstStyle>
          <a:p>
            <a:pPr>
              <a:spcBef>
                <a:spcPts val="1125"/>
              </a:spcBef>
              <a:spcAft>
                <a:spcPts val="1125"/>
              </a:spcAft>
            </a:pPr>
            <a:r>
              <a:rPr lang="vi-VN" sz="3600" dirty="0">
                <a:solidFill>
                  <a:srgbClr val="116AB1"/>
                </a:solidFill>
                <a:latin typeface="Roboto" panose="02000000000000000000" pitchFamily="2" charset="0"/>
              </a:rPr>
              <a:t>I. KHÁI NIỆM, ĐẶC ĐIỂM CẤU TẠO VÀ PHÂN LOẠI</a:t>
            </a:r>
          </a:p>
        </p:txBody>
      </p:sp>
      <p:sp>
        <p:nvSpPr>
          <p:cNvPr id="3" name="Hộp Văn bản 2">
            <a:extLst>
              <a:ext uri="{FF2B5EF4-FFF2-40B4-BE49-F238E27FC236}">
                <a16:creationId xmlns:a16="http://schemas.microsoft.com/office/drawing/2014/main" id="{3203D6D4-7EB1-A6E6-95C2-BE09246DA61F}"/>
              </a:ext>
            </a:extLst>
          </p:cNvPr>
          <p:cNvSpPr txBox="1"/>
          <p:nvPr/>
        </p:nvSpPr>
        <p:spPr>
          <a:xfrm>
            <a:off x="-76200" y="2153010"/>
            <a:ext cx="9220200" cy="2554545"/>
          </a:xfrm>
          <a:prstGeom prst="rect">
            <a:avLst/>
          </a:prstGeom>
          <a:noFill/>
        </p:spPr>
        <p:txBody>
          <a:bodyPr wrap="square">
            <a:spAutoFit/>
          </a:bodyPr>
          <a:lstStyle/>
          <a:p>
            <a:pPr algn="l"/>
            <a:r>
              <a:rPr lang="vi-VN" sz="3200" b="0" i="0" dirty="0">
                <a:solidFill>
                  <a:srgbClr val="333333"/>
                </a:solidFill>
                <a:effectLst/>
                <a:latin typeface="Roboto" panose="02000000000000000000" pitchFamily="2" charset="0"/>
              </a:rPr>
              <a:t>Tinh bột có công thức chung (C</a:t>
            </a:r>
            <a:r>
              <a:rPr lang="vi-VN" sz="3200" b="0" i="0" baseline="-25000" dirty="0">
                <a:solidFill>
                  <a:srgbClr val="333333"/>
                </a:solidFill>
                <a:effectLst/>
                <a:latin typeface="Roboto" panose="02000000000000000000" pitchFamily="2" charset="0"/>
              </a:rPr>
              <a:t>6</a:t>
            </a:r>
            <a:r>
              <a:rPr lang="vi-VN" sz="3200" b="0" i="0" dirty="0">
                <a:solidFill>
                  <a:srgbClr val="333333"/>
                </a:solidFill>
                <a:effectLst/>
                <a:latin typeface="Roboto" panose="02000000000000000000" pitchFamily="2" charset="0"/>
              </a:rPr>
              <a:t>H</a:t>
            </a:r>
            <a:r>
              <a:rPr lang="vi-VN" sz="3200" b="0" i="0" baseline="-25000" dirty="0">
                <a:solidFill>
                  <a:srgbClr val="333333"/>
                </a:solidFill>
                <a:effectLst/>
                <a:latin typeface="Roboto" panose="02000000000000000000" pitchFamily="2" charset="0"/>
              </a:rPr>
              <a:t>10</a:t>
            </a:r>
            <a:r>
              <a:rPr lang="vi-VN" sz="3200" b="0" i="0" dirty="0">
                <a:solidFill>
                  <a:srgbClr val="333333"/>
                </a:solidFill>
                <a:effectLst/>
                <a:latin typeface="Roboto" panose="02000000000000000000" pitchFamily="2" charset="0"/>
              </a:rPr>
              <a:t>O</a:t>
            </a:r>
            <a:r>
              <a:rPr lang="vi-VN" sz="3200" b="0" i="0" baseline="-25000" dirty="0">
                <a:solidFill>
                  <a:srgbClr val="333333"/>
                </a:solidFill>
                <a:effectLst/>
                <a:latin typeface="Roboto" panose="02000000000000000000" pitchFamily="2" charset="0"/>
              </a:rPr>
              <a:t>5</a:t>
            </a:r>
            <a:r>
              <a:rPr lang="vi-VN" sz="3200" b="0" i="0" dirty="0">
                <a:solidFill>
                  <a:srgbClr val="333333"/>
                </a:solidFill>
                <a:effectLst/>
                <a:latin typeface="Roboto" panose="02000000000000000000" pitchFamily="2" charset="0"/>
              </a:rPr>
              <a:t>)</a:t>
            </a:r>
            <a:r>
              <a:rPr lang="vi-VN" sz="3200" b="0" i="0" baseline="-25000" dirty="0">
                <a:solidFill>
                  <a:srgbClr val="333333"/>
                </a:solidFill>
                <a:effectLst/>
                <a:latin typeface="Roboto" panose="02000000000000000000" pitchFamily="2" charset="0"/>
              </a:rPr>
              <a:t>n</a:t>
            </a:r>
            <a:r>
              <a:rPr lang="vi-VN" sz="3200" b="0" i="0" dirty="0">
                <a:solidFill>
                  <a:srgbClr val="333333"/>
                </a:solidFill>
                <a:effectLst/>
                <a:latin typeface="Roboto" panose="02000000000000000000" pitchFamily="2" charset="0"/>
              </a:rPr>
              <a:t>, tinh bột được tạo thành do hàng nghìn đơn vị </a:t>
            </a:r>
            <a:r>
              <a:rPr lang="vi-VN" sz="3200" b="0" i="0" dirty="0" err="1">
                <a:solidFill>
                  <a:srgbClr val="333333"/>
                </a:solidFill>
                <a:effectLst/>
                <a:latin typeface="Roboto" panose="02000000000000000000" pitchFamily="2" charset="0"/>
              </a:rPr>
              <a:t>glucose</a:t>
            </a:r>
            <a:r>
              <a:rPr lang="vi-VN" sz="3200" b="0" i="0" dirty="0">
                <a:solidFill>
                  <a:srgbClr val="333333"/>
                </a:solidFill>
                <a:effectLst/>
                <a:latin typeface="Roboto" panose="02000000000000000000" pitchFamily="2" charset="0"/>
              </a:rPr>
              <a:t> kết hợp với nhau tạo nên. Các đơn vị </a:t>
            </a:r>
            <a:r>
              <a:rPr lang="vi-VN" sz="3200" b="0" i="0" dirty="0" err="1">
                <a:solidFill>
                  <a:srgbClr val="333333"/>
                </a:solidFill>
                <a:effectLst/>
                <a:latin typeface="Roboto" panose="02000000000000000000" pitchFamily="2" charset="0"/>
              </a:rPr>
              <a:t>glucose</a:t>
            </a:r>
            <a:r>
              <a:rPr lang="vi-VN" sz="3200" b="0" i="0" dirty="0">
                <a:solidFill>
                  <a:srgbClr val="333333"/>
                </a:solidFill>
                <a:effectLst/>
                <a:latin typeface="Roboto" panose="02000000000000000000" pitchFamily="2" charset="0"/>
              </a:rPr>
              <a:t> (C</a:t>
            </a:r>
            <a:r>
              <a:rPr lang="vi-VN" sz="3200" b="0" i="0" baseline="-25000" dirty="0">
                <a:solidFill>
                  <a:srgbClr val="333333"/>
                </a:solidFill>
                <a:effectLst/>
                <a:latin typeface="Roboto" panose="02000000000000000000" pitchFamily="2" charset="0"/>
              </a:rPr>
              <a:t>6</a:t>
            </a:r>
            <a:r>
              <a:rPr lang="vi-VN" sz="3200" b="0" i="0" dirty="0">
                <a:solidFill>
                  <a:srgbClr val="333333"/>
                </a:solidFill>
                <a:effectLst/>
                <a:latin typeface="Roboto" panose="02000000000000000000" pitchFamily="2" charset="0"/>
              </a:rPr>
              <a:t>H</a:t>
            </a:r>
            <a:r>
              <a:rPr lang="vi-VN" sz="3200" b="0" i="0" baseline="-25000" dirty="0">
                <a:solidFill>
                  <a:srgbClr val="333333"/>
                </a:solidFill>
                <a:effectLst/>
                <a:latin typeface="Roboto" panose="02000000000000000000" pitchFamily="2" charset="0"/>
              </a:rPr>
              <a:t>10</a:t>
            </a:r>
            <a:r>
              <a:rPr lang="vi-VN" sz="3200" b="0" i="0" dirty="0">
                <a:solidFill>
                  <a:srgbClr val="333333"/>
                </a:solidFill>
                <a:effectLst/>
                <a:latin typeface="Roboto" panose="02000000000000000000" pitchFamily="2" charset="0"/>
              </a:rPr>
              <a:t>O</a:t>
            </a:r>
            <a:r>
              <a:rPr lang="vi-VN" sz="3200" b="0" i="0" baseline="-25000" dirty="0">
                <a:solidFill>
                  <a:srgbClr val="333333"/>
                </a:solidFill>
                <a:effectLst/>
                <a:latin typeface="Roboto" panose="02000000000000000000" pitchFamily="2" charset="0"/>
              </a:rPr>
              <a:t>5</a:t>
            </a:r>
            <a:r>
              <a:rPr lang="vi-VN" sz="3200" b="0" i="0" dirty="0">
                <a:solidFill>
                  <a:srgbClr val="333333"/>
                </a:solidFill>
                <a:effectLst/>
                <a:latin typeface="Roboto" panose="02000000000000000000" pitchFamily="2" charset="0"/>
              </a:rPr>
              <a:t>) này được gọi là mắt xích.</a:t>
            </a:r>
          </a:p>
          <a:p>
            <a:pPr algn="l"/>
            <a:r>
              <a:rPr lang="vi-VN" sz="3200" b="0" i="0" dirty="0">
                <a:solidFill>
                  <a:srgbClr val="333333"/>
                </a:solidFill>
                <a:effectLst/>
                <a:latin typeface="Roboto" panose="02000000000000000000" pitchFamily="2" charset="0"/>
              </a:rPr>
              <a:t>Có nhận xét gì về khối lượng phân tử của tinh bột?</a:t>
            </a:r>
          </a:p>
        </p:txBody>
      </p:sp>
      <p:sp>
        <p:nvSpPr>
          <p:cNvPr id="5" name="Hộp Văn bản 4">
            <a:extLst>
              <a:ext uri="{FF2B5EF4-FFF2-40B4-BE49-F238E27FC236}">
                <a16:creationId xmlns:a16="http://schemas.microsoft.com/office/drawing/2014/main" id="{AF942DC0-7564-8CB0-B7BE-90390AEEAC0A}"/>
              </a:ext>
            </a:extLst>
          </p:cNvPr>
          <p:cNvSpPr txBox="1"/>
          <p:nvPr/>
        </p:nvSpPr>
        <p:spPr>
          <a:xfrm>
            <a:off x="-152400" y="4953000"/>
            <a:ext cx="9144000" cy="1446550"/>
          </a:xfrm>
          <a:prstGeom prst="rect">
            <a:avLst/>
          </a:prstGeom>
          <a:noFill/>
        </p:spPr>
        <p:txBody>
          <a:bodyPr wrap="square">
            <a:spAutoFit/>
          </a:bodyPr>
          <a:lstStyle/>
          <a:p>
            <a:pPr algn="ctr"/>
            <a:r>
              <a:rPr lang="vi-VN" sz="4400" b="0" i="0" dirty="0">
                <a:solidFill>
                  <a:srgbClr val="FF0000"/>
                </a:solidFill>
                <a:effectLst/>
                <a:latin typeface="Roboto" panose="02000000000000000000" pitchFamily="2" charset="0"/>
              </a:rPr>
              <a:t>Khối lượng phân tử của tinh bột rất lớn khoảng 162.n   g/</a:t>
            </a:r>
            <a:r>
              <a:rPr lang="vi-VN" sz="4400" b="0" i="0" dirty="0" err="1">
                <a:solidFill>
                  <a:srgbClr val="FF0000"/>
                </a:solidFill>
                <a:effectLst/>
                <a:latin typeface="Roboto" panose="02000000000000000000" pitchFamily="2" charset="0"/>
              </a:rPr>
              <a:t>mol</a:t>
            </a:r>
            <a:r>
              <a:rPr lang="vi-VN" sz="4400" b="0" i="0" dirty="0">
                <a:solidFill>
                  <a:srgbClr val="FF0000"/>
                </a:solidFill>
                <a:effectLst/>
                <a:latin typeface="Roboto" panose="02000000000000000000" pitchFamily="2" charset="0"/>
              </a:rPr>
              <a:t>.</a:t>
            </a:r>
            <a:endParaRPr lang="vi-VN" sz="4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48595"/>
                                        </p:tgtEl>
                                        <p:attrNameLst>
                                          <p:attrName>style.visibility</p:attrName>
                                        </p:attrNameLst>
                                      </p:cBhvr>
                                      <p:to>
                                        <p:strVal val="visible"/>
                                      </p:to>
                                    </p:set>
                                    <p:animEffect transition="in" filter="wheel(1)">
                                      <p:cBhvr>
                                        <p:cTn id="7" dur="2000"/>
                                        <p:tgtEl>
                                          <p:spTgt spid="104859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5" grpId="0" animBg="1"/>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Callout 15">
            <a:extLst>
              <a:ext uri="{FF2B5EF4-FFF2-40B4-BE49-F238E27FC236}">
                <a16:creationId xmlns:a16="http://schemas.microsoft.com/office/drawing/2014/main" id="{5326089A-F4D9-A797-C6A1-CBEF19B6AE6E}"/>
              </a:ext>
            </a:extLst>
          </p:cNvPr>
          <p:cNvSpPr/>
          <p:nvPr/>
        </p:nvSpPr>
        <p:spPr>
          <a:xfrm>
            <a:off x="112413" y="-54108"/>
            <a:ext cx="9296400" cy="2059141"/>
          </a:xfrm>
          <a:prstGeom prst="cloudCallout">
            <a:avLst>
              <a:gd name="adj1" fmla="val -71139"/>
              <a:gd name="adj2" fmla="val -15676"/>
            </a:avLst>
          </a:prstGeom>
          <a:gradFill rotWithShape="1">
            <a:gsLst>
              <a:gs pos="0">
                <a:srgbClr val="A3C4FF">
                  <a:alpha val="100000"/>
                </a:srgbClr>
              </a:gs>
              <a:gs pos="0">
                <a:srgbClr val="A3C4FF">
                  <a:alpha val="100000"/>
                </a:srgbClr>
              </a:gs>
              <a:gs pos="35001">
                <a:srgbClr val="BFD5FF">
                  <a:alpha val="100000"/>
                </a:srgbClr>
              </a:gs>
              <a:gs pos="100000">
                <a:srgbClr val="E5EEFF">
                  <a:alpha val="100000"/>
                </a:srgbClr>
              </a:gs>
            </a:gsLst>
            <a:lin ang="16200000" scaled="1"/>
          </a:gradFill>
          <a:ln w="9525" cap="flat" cmpd="sng">
            <a:solidFill>
              <a:srgbClr val="4A7EBB">
                <a:alpha val="100000"/>
              </a:srgbClr>
            </a:solidFill>
            <a:prstDash val="solid"/>
            <a:round/>
          </a:ln>
          <a:effectLst>
            <a:outerShdw dist="20000" dir="5400000">
              <a:srgbClr val="000000">
                <a:alpha val="37999"/>
              </a:srgbClr>
            </a:outerShdw>
          </a:effectLst>
        </p:spPr>
        <p:txBody>
          <a:bodyPr vert="horz" lIns="91440" tIns="45720" rIns="91440" bIns="45720" anchor="ctr"/>
          <a:lstStyle>
            <a:lvl1pPr marL="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1pPr>
            <a:lvl2pPr marL="4572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2pPr>
            <a:lvl3pPr marL="9144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3pPr>
            <a:lvl4pPr marL="13716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4pPr>
            <a:lvl5pPr marL="18288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5pPr>
          </a:lstStyle>
          <a:p>
            <a:pPr>
              <a:spcBef>
                <a:spcPts val="1125"/>
              </a:spcBef>
              <a:spcAft>
                <a:spcPts val="1125"/>
              </a:spcAft>
            </a:pPr>
            <a:r>
              <a:rPr lang="vi-VN" sz="3600" dirty="0">
                <a:solidFill>
                  <a:srgbClr val="116AB1"/>
                </a:solidFill>
                <a:latin typeface="Roboto" panose="02000000000000000000" pitchFamily="2" charset="0"/>
              </a:rPr>
              <a:t>I. KHÁI NIỆM, ĐẶC ĐIỂM CẤU TẠO VÀ PHÂN LOẠI</a:t>
            </a:r>
          </a:p>
        </p:txBody>
      </p:sp>
      <p:sp>
        <p:nvSpPr>
          <p:cNvPr id="15" name="Hộp Văn bản 14">
            <a:extLst>
              <a:ext uri="{FF2B5EF4-FFF2-40B4-BE49-F238E27FC236}">
                <a16:creationId xmlns:a16="http://schemas.microsoft.com/office/drawing/2014/main" id="{F4411CD3-ABEC-9F3E-E697-839AF23BF5ED}"/>
              </a:ext>
            </a:extLst>
          </p:cNvPr>
          <p:cNvSpPr txBox="1"/>
          <p:nvPr/>
        </p:nvSpPr>
        <p:spPr>
          <a:xfrm>
            <a:off x="22123" y="3048000"/>
            <a:ext cx="9031587" cy="2308324"/>
          </a:xfrm>
          <a:prstGeom prst="rect">
            <a:avLst/>
          </a:prstGeom>
          <a:noFill/>
        </p:spPr>
        <p:txBody>
          <a:bodyPr wrap="square">
            <a:spAutoFit/>
          </a:bodyPr>
          <a:lstStyle/>
          <a:p>
            <a:r>
              <a:rPr lang="vi-VN" sz="3600" b="0" i="0" dirty="0">
                <a:solidFill>
                  <a:srgbClr val="333333"/>
                </a:solidFill>
                <a:effectLst/>
                <a:latin typeface="Roboto" panose="02000000000000000000" pitchFamily="2" charset="0"/>
              </a:rPr>
              <a:t>? Vận dụng kiến thức đã học ở </a:t>
            </a:r>
          </a:p>
          <a:p>
            <a:r>
              <a:rPr lang="vi-VN" sz="3600" b="0" i="0" dirty="0">
                <a:solidFill>
                  <a:srgbClr val="333333"/>
                </a:solidFill>
                <a:effectLst/>
                <a:latin typeface="Roboto" panose="02000000000000000000" pitchFamily="2" charset="0"/>
              </a:rPr>
              <a:t>Bài 24. </a:t>
            </a:r>
            <a:r>
              <a:rPr lang="vi-VN" sz="3600" b="0" i="0" dirty="0" err="1">
                <a:solidFill>
                  <a:srgbClr val="333333"/>
                </a:solidFill>
                <a:effectLst/>
                <a:latin typeface="Roboto" panose="02000000000000000000" pitchFamily="2" charset="0"/>
              </a:rPr>
              <a:t>Alkene</a:t>
            </a:r>
            <a:r>
              <a:rPr lang="vi-VN" sz="3600" b="0" i="0" dirty="0">
                <a:solidFill>
                  <a:srgbClr val="333333"/>
                </a:solidFill>
                <a:effectLst/>
                <a:latin typeface="Roboto" panose="02000000000000000000" pitchFamily="2" charset="0"/>
              </a:rPr>
              <a:t>, hãy viết phương trình hóa học của phản ứng tổng hợp các </a:t>
            </a:r>
            <a:r>
              <a:rPr lang="vi-VN" sz="3600" b="0" i="0" dirty="0" err="1">
                <a:solidFill>
                  <a:srgbClr val="333333"/>
                </a:solidFill>
                <a:effectLst/>
                <a:latin typeface="Roboto" panose="02000000000000000000" pitchFamily="2" charset="0"/>
              </a:rPr>
              <a:t>polymer</a:t>
            </a:r>
            <a:r>
              <a:rPr lang="vi-VN" sz="3600" b="0" i="0" dirty="0">
                <a:solidFill>
                  <a:srgbClr val="333333"/>
                </a:solidFill>
                <a:effectLst/>
                <a:latin typeface="Roboto" panose="02000000000000000000" pitchFamily="2" charset="0"/>
              </a:rPr>
              <a:t> PE, PP từ các </a:t>
            </a:r>
            <a:r>
              <a:rPr lang="vi-VN" sz="3600" b="0" i="0" dirty="0" err="1">
                <a:solidFill>
                  <a:srgbClr val="333333"/>
                </a:solidFill>
                <a:effectLst/>
                <a:latin typeface="Roboto" panose="02000000000000000000" pitchFamily="2" charset="0"/>
              </a:rPr>
              <a:t>monomer</a:t>
            </a:r>
            <a:r>
              <a:rPr lang="vi-VN" sz="3600" b="0" i="0" dirty="0">
                <a:solidFill>
                  <a:srgbClr val="333333"/>
                </a:solidFill>
                <a:effectLst/>
                <a:latin typeface="Roboto" panose="02000000000000000000" pitchFamily="2" charset="0"/>
              </a:rPr>
              <a:t> tương ứng. </a:t>
            </a:r>
            <a:endParaRPr lang="vi-VN" sz="3600" dirty="0"/>
          </a:p>
        </p:txBody>
      </p:sp>
      <p:sp>
        <p:nvSpPr>
          <p:cNvPr id="30" name="Hộp Văn bản 29">
            <a:extLst>
              <a:ext uri="{FF2B5EF4-FFF2-40B4-BE49-F238E27FC236}">
                <a16:creationId xmlns:a16="http://schemas.microsoft.com/office/drawing/2014/main" id="{C4596FC3-66D3-B31D-91BC-037873144DD6}"/>
              </a:ext>
            </a:extLst>
          </p:cNvPr>
          <p:cNvSpPr txBox="1"/>
          <p:nvPr/>
        </p:nvSpPr>
        <p:spPr>
          <a:xfrm>
            <a:off x="22123" y="1880185"/>
            <a:ext cx="9031587" cy="646331"/>
          </a:xfrm>
          <a:prstGeom prst="rect">
            <a:avLst/>
          </a:prstGeom>
          <a:noFill/>
        </p:spPr>
        <p:txBody>
          <a:bodyPr wrap="square">
            <a:spAutoFit/>
          </a:bodyPr>
          <a:lstStyle/>
          <a:p>
            <a:r>
              <a:rPr lang="vi-VN" sz="3600" b="0" i="0" dirty="0">
                <a:solidFill>
                  <a:srgbClr val="FF0000"/>
                </a:solidFill>
                <a:effectLst/>
                <a:latin typeface="Roboto" panose="02000000000000000000" pitchFamily="2" charset="0"/>
              </a:rPr>
              <a:t>1.KHÁI NIỆM </a:t>
            </a:r>
            <a:endParaRPr lang="vi-VN" sz="3600" dirty="0">
              <a:solidFill>
                <a:srgbClr val="FF0000"/>
              </a:solidFill>
            </a:endParaRPr>
          </a:p>
        </p:txBody>
      </p:sp>
    </p:spTree>
    <p:extLst>
      <p:ext uri="{BB962C8B-B14F-4D97-AF65-F5344CB8AC3E}">
        <p14:creationId xmlns:p14="http://schemas.microsoft.com/office/powerpoint/2010/main" val="321147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15">
            <a:extLst>
              <a:ext uri="{FF2B5EF4-FFF2-40B4-BE49-F238E27FC236}">
                <a16:creationId xmlns:a16="http://schemas.microsoft.com/office/drawing/2014/main" id="{BA634405-96E1-7D59-5378-F7D507E8A5BC}"/>
              </a:ext>
            </a:extLst>
          </p:cNvPr>
          <p:cNvSpPr>
            <a:spLocks noGrp="1"/>
          </p:cNvSpPr>
          <p:nvPr>
            <p:ph type="ctrTitle"/>
          </p:nvPr>
        </p:nvSpPr>
        <p:spPr>
          <a:xfrm>
            <a:off x="0" y="228600"/>
            <a:ext cx="9144000" cy="1524000"/>
          </a:xfrm>
          <a:prstGeom prst="cloudCallout">
            <a:avLst>
              <a:gd name="adj1" fmla="val -71139"/>
              <a:gd name="adj2" fmla="val -15676"/>
            </a:avLst>
          </a:prstGeom>
          <a:gradFill rotWithShape="1">
            <a:gsLst>
              <a:gs pos="0">
                <a:srgbClr val="A3C4FF">
                  <a:alpha val="100000"/>
                </a:srgbClr>
              </a:gs>
              <a:gs pos="0">
                <a:srgbClr val="A3C4FF">
                  <a:alpha val="100000"/>
                </a:srgbClr>
              </a:gs>
              <a:gs pos="35001">
                <a:srgbClr val="BFD5FF">
                  <a:alpha val="100000"/>
                </a:srgbClr>
              </a:gs>
              <a:gs pos="100000">
                <a:srgbClr val="E5EEFF">
                  <a:alpha val="100000"/>
                </a:srgbClr>
              </a:gs>
            </a:gsLst>
            <a:lin ang="16200000" scaled="1"/>
          </a:gradFill>
          <a:ln w="9525" cap="flat" cmpd="sng">
            <a:solidFill>
              <a:srgbClr val="4A7EBB">
                <a:alpha val="100000"/>
              </a:srgbClr>
            </a:solidFill>
            <a:prstDash val="solid"/>
            <a:round/>
          </a:ln>
          <a:effectLst>
            <a:outerShdw dist="20000" dir="5400000">
              <a:srgbClr val="000000">
                <a:alpha val="37999"/>
              </a:srgbClr>
            </a:outerShdw>
          </a:effectLst>
        </p:spPr>
        <p:txBody>
          <a:bodyPr vert="horz" lIns="91440" tIns="45720" rIns="91440" bIns="45720" anchor="ctr">
            <a:normAutofit fontScale="90000"/>
          </a:bodyPr>
          <a:lstStyle>
            <a:lvl1pPr marL="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1pPr>
            <a:lvl2pPr marL="4572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2pPr>
            <a:lvl3pPr marL="9144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3pPr>
            <a:lvl4pPr marL="13716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4pPr>
            <a:lvl5pPr marL="18288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5pPr>
          </a:lstStyle>
          <a:p>
            <a:pPr>
              <a:spcBef>
                <a:spcPts val="1125"/>
              </a:spcBef>
              <a:spcAft>
                <a:spcPts val="1125"/>
              </a:spcAft>
            </a:pPr>
            <a:r>
              <a:rPr lang="vi-VN" sz="3600" dirty="0">
                <a:solidFill>
                  <a:srgbClr val="116AB1"/>
                </a:solidFill>
                <a:latin typeface="Roboto" panose="02000000000000000000" pitchFamily="2" charset="0"/>
              </a:rPr>
              <a:t>I. KHÁI NIỆM, ĐẶC ĐIỂM CẤU TẠO VÀ PHÂN LOẠI</a:t>
            </a:r>
          </a:p>
        </p:txBody>
      </p:sp>
      <p:sp>
        <p:nvSpPr>
          <p:cNvPr id="4" name="Tiêu đề phụ 3">
            <a:extLst>
              <a:ext uri="{FF2B5EF4-FFF2-40B4-BE49-F238E27FC236}">
                <a16:creationId xmlns:a16="http://schemas.microsoft.com/office/drawing/2014/main" id="{C8DE97B8-4AE3-8C06-5988-E2AA4C8665A9}"/>
              </a:ext>
            </a:extLst>
          </p:cNvPr>
          <p:cNvSpPr txBox="1">
            <a:spLocks noGrp="1"/>
          </p:cNvSpPr>
          <p:nvPr>
            <p:ph type="subTitle" idx="1"/>
          </p:nvPr>
        </p:nvSpPr>
        <p:spPr>
          <a:xfrm>
            <a:off x="0" y="1884362"/>
            <a:ext cx="6858000" cy="1655762"/>
          </a:xfrm>
          <a:prstGeom prst="rect">
            <a:avLst/>
          </a:prstGeom>
          <a:noFill/>
        </p:spPr>
        <p:txBody>
          <a:bodyPr wrap="square">
            <a:spAutoFit/>
          </a:bodyPr>
          <a:lstStyle/>
          <a:p>
            <a:r>
              <a:rPr lang="vi-VN" sz="4800" b="0" i="0" dirty="0">
                <a:solidFill>
                  <a:srgbClr val="FF0000"/>
                </a:solidFill>
                <a:effectLst/>
                <a:latin typeface="Roboto" panose="02000000000000000000" pitchFamily="2" charset="0"/>
              </a:rPr>
              <a:t>Phản ứng tổng hợp PE</a:t>
            </a:r>
            <a:endParaRPr lang="vi-VN" sz="4800" dirty="0">
              <a:solidFill>
                <a:srgbClr val="FF0000"/>
              </a:solidFill>
            </a:endParaRPr>
          </a:p>
        </p:txBody>
      </p:sp>
      <p:pic>
        <p:nvPicPr>
          <p:cNvPr id="1026" name="Picture 2" descr="BÀI 32. POLYMER">
            <a:extLst>
              <a:ext uri="{FF2B5EF4-FFF2-40B4-BE49-F238E27FC236}">
                <a16:creationId xmlns:a16="http://schemas.microsoft.com/office/drawing/2014/main" id="{6B686A6F-FF0E-FBD9-F47E-36669132E3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97152"/>
            <a:ext cx="6783687" cy="1463696"/>
          </a:xfrm>
          <a:prstGeom prst="rect">
            <a:avLst/>
          </a:prstGeom>
          <a:noFill/>
          <a:extLst>
            <a:ext uri="{909E8E84-426E-40DD-AFC4-6F175D3DCCD1}">
              <a14:hiddenFill xmlns:a14="http://schemas.microsoft.com/office/drawing/2010/main">
                <a:solidFill>
                  <a:srgbClr val="FFFFFF"/>
                </a:solidFill>
              </a14:hiddenFill>
            </a:ext>
          </a:extLst>
        </p:spPr>
      </p:pic>
      <p:sp>
        <p:nvSpPr>
          <p:cNvPr id="27" name="Hộp Văn bản 26">
            <a:extLst>
              <a:ext uri="{FF2B5EF4-FFF2-40B4-BE49-F238E27FC236}">
                <a16:creationId xmlns:a16="http://schemas.microsoft.com/office/drawing/2014/main" id="{820EF9C5-04EF-0E51-1D8D-4A3639A74B5C}"/>
              </a:ext>
            </a:extLst>
          </p:cNvPr>
          <p:cNvSpPr txBox="1"/>
          <p:nvPr/>
        </p:nvSpPr>
        <p:spPr>
          <a:xfrm>
            <a:off x="152400" y="4126435"/>
            <a:ext cx="7612625" cy="769441"/>
          </a:xfrm>
          <a:prstGeom prst="rect">
            <a:avLst/>
          </a:prstGeom>
          <a:noFill/>
        </p:spPr>
        <p:txBody>
          <a:bodyPr wrap="square">
            <a:spAutoFit/>
          </a:bodyPr>
          <a:lstStyle/>
          <a:p>
            <a:r>
              <a:rPr lang="vi-VN" sz="4400" b="0" i="0" dirty="0">
                <a:solidFill>
                  <a:srgbClr val="FF0000"/>
                </a:solidFill>
                <a:effectLst/>
                <a:latin typeface="Roboto" panose="02000000000000000000" pitchFamily="2" charset="0"/>
              </a:rPr>
              <a:t>Phản ứng tổng hợp PP</a:t>
            </a:r>
            <a:r>
              <a:rPr lang="vi-VN" b="0" i="0" dirty="0">
                <a:solidFill>
                  <a:srgbClr val="333333"/>
                </a:solidFill>
                <a:effectLst/>
                <a:latin typeface="Roboto" panose="02000000000000000000" pitchFamily="2" charset="0"/>
              </a:rPr>
              <a:t>:</a:t>
            </a:r>
            <a:endParaRPr lang="vi-VN" dirty="0"/>
          </a:p>
        </p:txBody>
      </p:sp>
      <p:pic>
        <p:nvPicPr>
          <p:cNvPr id="1027" name="Picture 3" descr="BÀI 32. POLYMER">
            <a:extLst>
              <a:ext uri="{FF2B5EF4-FFF2-40B4-BE49-F238E27FC236}">
                <a16:creationId xmlns:a16="http://schemas.microsoft.com/office/drawing/2014/main" id="{2F89EB4E-823D-4D48-3C20-18B13C136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338" y="4976781"/>
            <a:ext cx="6783687" cy="1463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02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animEffect transition="in" filter="barn(inVertical)">
                                      <p:cBhvr>
                                        <p:cTn id="2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build="p"/>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252359"/>
            <a:ext cx="4419600" cy="584775"/>
          </a:xfrm>
          <a:prstGeom prst="rect">
            <a:avLst/>
          </a:prstGeom>
          <a:solidFill>
            <a:schemeClr val="accent2">
              <a:lumMod val="20000"/>
              <a:lumOff val="80000"/>
            </a:schemeClr>
          </a:solidFill>
        </p:spPr>
        <p:txBody>
          <a:bodyPr wrap="square" rtlCol="0">
            <a:spAutoFit/>
          </a:bodyPr>
          <a:lstStyle/>
          <a:p>
            <a:r>
              <a:rPr lang="en-US" sz="3200" b="1" u="sng" dirty="0" err="1">
                <a:solidFill>
                  <a:srgbClr val="003300"/>
                </a:solidFill>
                <a:latin typeface="Times New Roman" pitchFamily="18" charset="0"/>
                <a:cs typeface="Times New Roman" pitchFamily="18" charset="0"/>
              </a:rPr>
              <a:t>Kết</a:t>
            </a:r>
            <a:r>
              <a:rPr lang="en-US" sz="3200" b="1" u="sng" dirty="0">
                <a:solidFill>
                  <a:srgbClr val="003300"/>
                </a:solidFill>
                <a:latin typeface="Times New Roman" pitchFamily="18" charset="0"/>
                <a:cs typeface="Times New Roman" pitchFamily="18" charset="0"/>
              </a:rPr>
              <a:t> </a:t>
            </a:r>
            <a:r>
              <a:rPr lang="en-US" sz="3200" b="1" u="sng" dirty="0" err="1">
                <a:solidFill>
                  <a:srgbClr val="003300"/>
                </a:solidFill>
                <a:latin typeface="Times New Roman" pitchFamily="18" charset="0"/>
                <a:cs typeface="Times New Roman" pitchFamily="18" charset="0"/>
              </a:rPr>
              <a:t>luận</a:t>
            </a:r>
            <a:endParaRPr lang="en-US" sz="3200" b="1" u="sng" dirty="0">
              <a:solidFill>
                <a:srgbClr val="003300"/>
              </a:solidFill>
              <a:latin typeface="Times New Roman" pitchFamily="18" charset="0"/>
              <a:cs typeface="Times New Roman" pitchFamily="18" charset="0"/>
            </a:endParaRPr>
          </a:p>
        </p:txBody>
      </p:sp>
      <p:sp>
        <p:nvSpPr>
          <p:cNvPr id="7" name="Hộp Văn bản 6">
            <a:extLst>
              <a:ext uri="{FF2B5EF4-FFF2-40B4-BE49-F238E27FC236}">
                <a16:creationId xmlns:a16="http://schemas.microsoft.com/office/drawing/2014/main" id="{38E627DC-37C3-BF1E-1A4A-925D08652FBA}"/>
              </a:ext>
            </a:extLst>
          </p:cNvPr>
          <p:cNvSpPr txBox="1"/>
          <p:nvPr/>
        </p:nvSpPr>
        <p:spPr>
          <a:xfrm>
            <a:off x="-1219200" y="2361591"/>
            <a:ext cx="10363200" cy="3929409"/>
          </a:xfrm>
          <a:prstGeom prst="rect">
            <a:avLst/>
          </a:prstGeom>
          <a:noFill/>
        </p:spPr>
        <p:txBody>
          <a:bodyPr wrap="square">
            <a:spAutoFit/>
          </a:bodyPr>
          <a:lstStyle/>
          <a:p>
            <a:pPr marL="1143000" marR="0" lvl="2" indent="-228600" algn="just" fontAlgn="base">
              <a:lnSpc>
                <a:spcPct val="112000"/>
              </a:lnSpc>
              <a:spcAft>
                <a:spcPts val="800"/>
              </a:spcAft>
              <a:buClr>
                <a:srgbClr val="181717"/>
              </a:buClr>
              <a:buSzPts val="1250"/>
              <a:buFont typeface="Arial" panose="020B0604020202020204" pitchFamily="34" charset="0"/>
              <a:buChar char="–"/>
            </a:pP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Polymer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phân</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tử</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rất</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lớn</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do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mắt</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xích</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liên</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nhau</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endParaRPr lang="vi-VN" sz="4400"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lgn="just" fontAlgn="base">
              <a:lnSpc>
                <a:spcPct val="112000"/>
              </a:lnSpc>
              <a:spcAft>
                <a:spcPts val="800"/>
              </a:spcAft>
              <a:buClr>
                <a:srgbClr val="181717"/>
              </a:buClr>
              <a:buSzPts val="1250"/>
              <a:buFont typeface="Arial" panose="020B0604020202020204" pitchFamily="34" charset="0"/>
              <a:buChar char="–"/>
            </a:pP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phân</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tử</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nhỏ</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nhau</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tạo</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nên</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polymer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gọi</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monomer.</a:t>
            </a:r>
            <a:endParaRPr lang="vi-VN" sz="4400"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1">
            <a:extLst>
              <a:ext uri="{FF2B5EF4-FFF2-40B4-BE49-F238E27FC236}">
                <a16:creationId xmlns:a16="http://schemas.microsoft.com/office/drawing/2014/main" id="{C69E833E-3471-B26B-75DE-CDB3C9177E05}"/>
              </a:ext>
            </a:extLst>
          </p:cNvPr>
          <p:cNvSpPr txBox="1"/>
          <p:nvPr/>
        </p:nvSpPr>
        <p:spPr>
          <a:xfrm>
            <a:off x="457200" y="188188"/>
            <a:ext cx="4419600" cy="584775"/>
          </a:xfrm>
          <a:prstGeom prst="rect">
            <a:avLst/>
          </a:prstGeom>
          <a:solidFill>
            <a:schemeClr val="accent2">
              <a:lumMod val="20000"/>
              <a:lumOff val="80000"/>
            </a:schemeClr>
          </a:solidFill>
        </p:spPr>
        <p:txBody>
          <a:bodyPr wrap="square" rtlCol="0">
            <a:spAutoFit/>
          </a:bodyPr>
          <a:lstStyle/>
          <a:p>
            <a:r>
              <a:rPr lang="en-US" sz="3200" b="1" u="sng" dirty="0">
                <a:solidFill>
                  <a:srgbClr val="003300"/>
                </a:solidFill>
                <a:latin typeface="Times New Roman" pitchFamily="18" charset="0"/>
                <a:cs typeface="Times New Roman" pitchFamily="18" charset="0"/>
              </a:rPr>
              <a:t>1. KHÁI NIỆM</a:t>
            </a:r>
          </a:p>
        </p:txBody>
      </p:sp>
    </p:spTree>
    <p:extLst>
      <p:ext uri="{BB962C8B-B14F-4D97-AF65-F5344CB8AC3E}">
        <p14:creationId xmlns:p14="http://schemas.microsoft.com/office/powerpoint/2010/main" val="29143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5">
            <a:extLst>
              <a:ext uri="{FF2B5EF4-FFF2-40B4-BE49-F238E27FC236}">
                <a16:creationId xmlns:a16="http://schemas.microsoft.com/office/drawing/2014/main" id="{05C7FDDC-A9D8-F1EF-1021-B7CE2803CFF5}"/>
              </a:ext>
            </a:extLst>
          </p:cNvPr>
          <p:cNvSpPr txBox="1">
            <a:spLocks/>
          </p:cNvSpPr>
          <p:nvPr/>
        </p:nvSpPr>
        <p:spPr>
          <a:xfrm>
            <a:off x="0" y="228600"/>
            <a:ext cx="9144000" cy="1524000"/>
          </a:xfrm>
          <a:prstGeom prst="cloudCallout">
            <a:avLst>
              <a:gd name="adj1" fmla="val -71139"/>
              <a:gd name="adj2" fmla="val -15676"/>
            </a:avLst>
          </a:prstGeom>
          <a:gradFill rotWithShape="1">
            <a:gsLst>
              <a:gs pos="0">
                <a:srgbClr val="A3C4FF">
                  <a:alpha val="100000"/>
                </a:srgbClr>
              </a:gs>
              <a:gs pos="0">
                <a:srgbClr val="A3C4FF">
                  <a:alpha val="100000"/>
                </a:srgbClr>
              </a:gs>
              <a:gs pos="35001">
                <a:srgbClr val="BFD5FF">
                  <a:alpha val="100000"/>
                </a:srgbClr>
              </a:gs>
              <a:gs pos="100000">
                <a:srgbClr val="E5EEFF">
                  <a:alpha val="100000"/>
                </a:srgbClr>
              </a:gs>
            </a:gsLst>
            <a:lin ang="16200000" scaled="1"/>
          </a:gradFill>
          <a:ln w="9525" cap="flat" cmpd="sng">
            <a:solidFill>
              <a:srgbClr val="4A7EBB">
                <a:alpha val="100000"/>
              </a:srgbClr>
            </a:solidFill>
            <a:prstDash val="solid"/>
            <a:round/>
          </a:ln>
          <a:effectLst>
            <a:outerShdw dist="20000" dir="5400000">
              <a:srgbClr val="000000">
                <a:alpha val="37999"/>
              </a:srgbClr>
            </a:outerShdw>
          </a:effectLst>
        </p:spPr>
        <p:txBody>
          <a:bodyPr vert="horz" lIns="91440" tIns="45720" rIns="91440" bIns="45720" anchor="ctr"/>
          <a:lstStyle>
            <a:lvl1pPr marL="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1pPr>
            <a:lvl2pPr marL="4572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2pPr>
            <a:lvl3pPr marL="9144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3pPr>
            <a:lvl4pPr marL="13716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4pPr>
            <a:lvl5pPr marL="18288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5pPr>
          </a:lstStyle>
          <a:p>
            <a:pPr>
              <a:spcBef>
                <a:spcPts val="1125"/>
              </a:spcBef>
              <a:spcAft>
                <a:spcPts val="1125"/>
              </a:spcAft>
            </a:pPr>
            <a:r>
              <a:rPr lang="vi-VN" sz="3600" dirty="0">
                <a:solidFill>
                  <a:srgbClr val="116AB1"/>
                </a:solidFill>
                <a:latin typeface="Roboto" panose="02000000000000000000" pitchFamily="2" charset="0"/>
              </a:rPr>
              <a:t>I. KHÁI NIỆM, ĐẶC ĐIỂM CẤU TẠO VÀ PHÂN LOẠI</a:t>
            </a:r>
          </a:p>
        </p:txBody>
      </p:sp>
      <p:sp>
        <p:nvSpPr>
          <p:cNvPr id="3" name="TextBox 1">
            <a:extLst>
              <a:ext uri="{FF2B5EF4-FFF2-40B4-BE49-F238E27FC236}">
                <a16:creationId xmlns:a16="http://schemas.microsoft.com/office/drawing/2014/main" id="{8B3F5F54-954D-D812-193A-54735A6DD105}"/>
              </a:ext>
            </a:extLst>
          </p:cNvPr>
          <p:cNvSpPr txBox="1"/>
          <p:nvPr/>
        </p:nvSpPr>
        <p:spPr>
          <a:xfrm>
            <a:off x="152400" y="1752600"/>
            <a:ext cx="5562600" cy="584775"/>
          </a:xfrm>
          <a:prstGeom prst="rect">
            <a:avLst/>
          </a:prstGeom>
          <a:solidFill>
            <a:schemeClr val="accent2">
              <a:lumMod val="20000"/>
              <a:lumOff val="80000"/>
            </a:schemeClr>
          </a:solidFill>
        </p:spPr>
        <p:txBody>
          <a:bodyPr wrap="square" rtlCol="0">
            <a:spAutoFit/>
          </a:bodyPr>
          <a:lstStyle/>
          <a:p>
            <a:r>
              <a:rPr lang="en-US" sz="3200" b="1" u="sng" dirty="0">
                <a:solidFill>
                  <a:srgbClr val="003300"/>
                </a:solidFill>
                <a:latin typeface="Times New Roman" pitchFamily="18" charset="0"/>
                <a:cs typeface="Times New Roman" pitchFamily="18" charset="0"/>
              </a:rPr>
              <a:t>2. CẤU TẠO, PHÂN LOẠI</a:t>
            </a:r>
          </a:p>
        </p:txBody>
      </p:sp>
      <p:sp>
        <p:nvSpPr>
          <p:cNvPr id="8" name="Hộp Văn bản 7">
            <a:extLst>
              <a:ext uri="{FF2B5EF4-FFF2-40B4-BE49-F238E27FC236}">
                <a16:creationId xmlns:a16="http://schemas.microsoft.com/office/drawing/2014/main" id="{8ED86792-3125-A655-9CF3-5EFC8C59B603}"/>
              </a:ext>
            </a:extLst>
          </p:cNvPr>
          <p:cNvSpPr txBox="1"/>
          <p:nvPr/>
        </p:nvSpPr>
        <p:spPr>
          <a:xfrm>
            <a:off x="-152400" y="2209800"/>
            <a:ext cx="9143999" cy="3577261"/>
          </a:xfrm>
          <a:prstGeom prst="rect">
            <a:avLst/>
          </a:prstGeom>
          <a:noFill/>
        </p:spPr>
        <p:txBody>
          <a:bodyPr wrap="square">
            <a:spAutoFit/>
          </a:bodyPr>
          <a:lstStyle/>
          <a:p>
            <a:pPr marL="0" marR="0" indent="114300" algn="just">
              <a:lnSpc>
                <a:spcPct val="97000"/>
              </a:lnSpc>
              <a:spcAft>
                <a:spcPts val="800"/>
              </a:spcAft>
            </a:pPr>
            <a:r>
              <a:rPr lang="vi-VN" sz="36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Nghiên cứu thông tin trong SGK, trang 142.</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p>
            <a:pPr marL="0" marR="0" indent="114300">
              <a:lnSpc>
                <a:spcPct val="107000"/>
              </a:lnSpc>
              <a:spcAft>
                <a:spcPts val="800"/>
              </a:spcAft>
            </a:pPr>
            <a:r>
              <a:rPr lang="vi-VN" sz="36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Trả lời câu hỏi:</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p>
            <a:pPr marL="0" marR="34925" indent="114300" algn="just">
              <a:lnSpc>
                <a:spcPct val="97000"/>
              </a:lnSpc>
              <a:spcAft>
                <a:spcPts val="800"/>
              </a:spcAft>
            </a:pPr>
            <a:r>
              <a:rPr lang="vi-VN" sz="36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Các mắt xích trong phân tử </a:t>
            </a:r>
            <a:r>
              <a:rPr lang="vi-VN" sz="3600" kern="100" dirty="0" err="1">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polymer</a:t>
            </a:r>
            <a:r>
              <a:rPr lang="vi-VN" sz="36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có thể liên kết với nhau tạo thành mấy loại mạch? Đó là những loại mạch nào? Nêu ví dụ cho mỗi loại mạch.</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3746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C99CD-937F-92D2-A4C7-DEE9BE7378C0}"/>
            </a:ext>
          </a:extLst>
        </p:cNvPr>
        <p:cNvGrpSpPr/>
        <p:nvPr/>
      </p:nvGrpSpPr>
      <p:grpSpPr>
        <a:xfrm>
          <a:off x="0" y="0"/>
          <a:ext cx="0" cy="0"/>
          <a:chOff x="0" y="0"/>
          <a:chExt cx="0" cy="0"/>
        </a:xfrm>
      </p:grpSpPr>
      <p:sp>
        <p:nvSpPr>
          <p:cNvPr id="2" name="Cloud Callout 15">
            <a:extLst>
              <a:ext uri="{FF2B5EF4-FFF2-40B4-BE49-F238E27FC236}">
                <a16:creationId xmlns:a16="http://schemas.microsoft.com/office/drawing/2014/main" id="{A64CBE3E-50DB-B40B-895F-EE7CA177265C}"/>
              </a:ext>
            </a:extLst>
          </p:cNvPr>
          <p:cNvSpPr txBox="1">
            <a:spLocks/>
          </p:cNvSpPr>
          <p:nvPr/>
        </p:nvSpPr>
        <p:spPr>
          <a:xfrm>
            <a:off x="0" y="228600"/>
            <a:ext cx="9144000" cy="1524000"/>
          </a:xfrm>
          <a:prstGeom prst="cloudCallout">
            <a:avLst>
              <a:gd name="adj1" fmla="val -71139"/>
              <a:gd name="adj2" fmla="val -15676"/>
            </a:avLst>
          </a:prstGeom>
          <a:gradFill rotWithShape="1">
            <a:gsLst>
              <a:gs pos="0">
                <a:srgbClr val="A3C4FF">
                  <a:alpha val="100000"/>
                </a:srgbClr>
              </a:gs>
              <a:gs pos="0">
                <a:srgbClr val="A3C4FF">
                  <a:alpha val="100000"/>
                </a:srgbClr>
              </a:gs>
              <a:gs pos="35001">
                <a:srgbClr val="BFD5FF">
                  <a:alpha val="100000"/>
                </a:srgbClr>
              </a:gs>
              <a:gs pos="100000">
                <a:srgbClr val="E5EEFF">
                  <a:alpha val="100000"/>
                </a:srgbClr>
              </a:gs>
            </a:gsLst>
            <a:lin ang="16200000" scaled="1"/>
          </a:gradFill>
          <a:ln w="9525" cap="flat" cmpd="sng">
            <a:solidFill>
              <a:srgbClr val="4A7EBB">
                <a:alpha val="100000"/>
              </a:srgbClr>
            </a:solidFill>
            <a:prstDash val="solid"/>
            <a:round/>
          </a:ln>
          <a:effectLst>
            <a:outerShdw dist="20000" dir="5400000">
              <a:srgbClr val="000000">
                <a:alpha val="37999"/>
              </a:srgbClr>
            </a:outerShdw>
          </a:effectLst>
        </p:spPr>
        <p:txBody>
          <a:bodyPr vert="horz" lIns="91440" tIns="45720" rIns="91440" bIns="45720" anchor="ctr"/>
          <a:lstStyle>
            <a:lvl1pPr marL="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1pPr>
            <a:lvl2pPr marL="4572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2pPr>
            <a:lvl3pPr marL="9144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3pPr>
            <a:lvl4pPr marL="13716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4pPr>
            <a:lvl5pPr marL="18288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5pPr>
          </a:lstStyle>
          <a:p>
            <a:pPr marL="0" marR="0" lvl="0" indent="0" algn="l" defTabSz="914400" rtl="0" eaLnBrk="0" fontAlgn="base" latinLnBrk="0" hangingPunct="0">
              <a:lnSpc>
                <a:spcPct val="100000"/>
              </a:lnSpc>
              <a:spcBef>
                <a:spcPts val="1125"/>
              </a:spcBef>
              <a:spcAft>
                <a:spcPts val="1125"/>
              </a:spcAft>
              <a:buClrTx/>
              <a:buSzTx/>
              <a:buFontTx/>
              <a:buNone/>
              <a:tabLst/>
              <a:defRPr/>
            </a:pPr>
            <a:r>
              <a:rPr kumimoji="0" lang="vi-VN" sz="3600" b="0" i="0" u="none" strike="noStrike" kern="0" cap="none" spc="0" normalizeH="0" baseline="0" noProof="0" dirty="0">
                <a:ln>
                  <a:noFill/>
                </a:ln>
                <a:solidFill>
                  <a:srgbClr val="116AB1"/>
                </a:solidFill>
                <a:effectLst/>
                <a:uLnTx/>
                <a:uFillTx/>
                <a:latin typeface="Roboto" panose="02000000000000000000" pitchFamily="2" charset="0"/>
                <a:sym typeface="Calibri" pitchFamily="34" charset="0"/>
              </a:rPr>
              <a:t>I. KHÁI NIỆM, ĐẶC ĐIỂM CẤU TẠO VÀ PHÂN LOẠI</a:t>
            </a:r>
          </a:p>
        </p:txBody>
      </p:sp>
      <p:sp>
        <p:nvSpPr>
          <p:cNvPr id="3" name="TextBox 1">
            <a:extLst>
              <a:ext uri="{FF2B5EF4-FFF2-40B4-BE49-F238E27FC236}">
                <a16:creationId xmlns:a16="http://schemas.microsoft.com/office/drawing/2014/main" id="{085D4650-62AF-64CB-76C5-BC29588EF308}"/>
              </a:ext>
            </a:extLst>
          </p:cNvPr>
          <p:cNvSpPr txBox="1"/>
          <p:nvPr/>
        </p:nvSpPr>
        <p:spPr>
          <a:xfrm>
            <a:off x="152400" y="1752600"/>
            <a:ext cx="5562600" cy="584775"/>
          </a:xfrm>
          <a:prstGeom prst="rect">
            <a:avLst/>
          </a:prstGeom>
          <a:solidFill>
            <a:schemeClr val="accent2">
              <a:lumMod val="20000"/>
              <a:lumOff val="80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sng" strike="noStrike" kern="0" cap="none" spc="0" normalizeH="0" baseline="0" noProof="0" dirty="0">
                <a:ln>
                  <a:noFill/>
                </a:ln>
                <a:solidFill>
                  <a:srgbClr val="003300"/>
                </a:solidFill>
                <a:effectLst/>
                <a:uLnTx/>
                <a:uFillTx/>
                <a:latin typeface="Times New Roman" pitchFamily="18" charset="0"/>
                <a:cs typeface="Times New Roman" pitchFamily="18" charset="0"/>
                <a:sym typeface="Calibri" pitchFamily="34" charset="0"/>
              </a:rPr>
              <a:t>2. CẤU TẠO, PHÂN LOẠI</a:t>
            </a:r>
          </a:p>
        </p:txBody>
      </p:sp>
      <p:sp>
        <p:nvSpPr>
          <p:cNvPr id="5" name="Hộp Văn bản 4">
            <a:extLst>
              <a:ext uri="{FF2B5EF4-FFF2-40B4-BE49-F238E27FC236}">
                <a16:creationId xmlns:a16="http://schemas.microsoft.com/office/drawing/2014/main" id="{6F40DC51-B27E-C0EE-DC03-C8AEDA1BBDE6}"/>
              </a:ext>
            </a:extLst>
          </p:cNvPr>
          <p:cNvSpPr txBox="1"/>
          <p:nvPr/>
        </p:nvSpPr>
        <p:spPr>
          <a:xfrm>
            <a:off x="0" y="2379210"/>
            <a:ext cx="9144000" cy="2510111"/>
          </a:xfrm>
          <a:prstGeom prst="rect">
            <a:avLst/>
          </a:prstGeom>
          <a:noFill/>
        </p:spPr>
        <p:txBody>
          <a:bodyPr wrap="square">
            <a:spAutoFit/>
          </a:bodyPr>
          <a:lstStyle/>
          <a:p>
            <a:pPr marL="0" marR="34925" indent="114300" algn="just">
              <a:lnSpc>
                <a:spcPct val="97000"/>
              </a:lnSpc>
              <a:spcAft>
                <a:spcPts val="800"/>
              </a:spcAft>
            </a:pPr>
            <a:r>
              <a:rPr lang="vi-VN" sz="28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Các mắt xích trong phân tử </a:t>
            </a:r>
            <a:r>
              <a:rPr lang="vi-VN" sz="2800" kern="100" dirty="0" err="1">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polymer</a:t>
            </a:r>
            <a:r>
              <a:rPr lang="vi-VN" sz="28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có thể liên kết với nhau tạo thành 3 loại mạch:</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p>
            <a:pPr marL="0" marR="0" indent="114300">
              <a:lnSpc>
                <a:spcPct val="97000"/>
              </a:lnSpc>
              <a:spcAft>
                <a:spcPts val="800"/>
              </a:spcAft>
            </a:pPr>
            <a:r>
              <a:rPr lang="vi-VN" sz="28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Mạch không phân nhánh: </a:t>
            </a:r>
            <a:r>
              <a:rPr lang="vi-VN" sz="2800" kern="100" dirty="0" err="1">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amylose</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p>
            <a:pPr marL="0" marR="0" indent="114300">
              <a:lnSpc>
                <a:spcPct val="97000"/>
              </a:lnSpc>
              <a:spcAft>
                <a:spcPts val="800"/>
              </a:spcAft>
            </a:pPr>
            <a:r>
              <a:rPr lang="vi-VN" sz="28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Mạch nhánh: </a:t>
            </a:r>
            <a:r>
              <a:rPr lang="vi-VN" sz="2800" kern="100" dirty="0" err="1">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amylopectin</a:t>
            </a:r>
            <a:r>
              <a:rPr lang="vi-VN" sz="28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kern="100" dirty="0" err="1">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glycogen</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p>
            <a:pPr marL="0" marR="34925" indent="114300" algn="just">
              <a:lnSpc>
                <a:spcPct val="107000"/>
              </a:lnSpc>
              <a:spcAft>
                <a:spcPts val="800"/>
              </a:spcAft>
            </a:pPr>
            <a:r>
              <a:rPr lang="vi-VN" sz="28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Mạch không gian: nhựa </a:t>
            </a:r>
            <a:r>
              <a:rPr lang="vi-VN" sz="2800" kern="100" dirty="0" err="1">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bakelite</a:t>
            </a:r>
            <a:r>
              <a:rPr lang="vi-VN" sz="28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cao sư lưu </a:t>
            </a:r>
            <a:r>
              <a:rPr lang="vi-VN" sz="2800" kern="100" dirty="0" err="1">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hoá</a:t>
            </a:r>
            <a:r>
              <a:rPr lang="vi-VN" sz="28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 Sản</a:t>
            </a:r>
            <a:endParaRPr lang="vi-VN" sz="2800" dirty="0"/>
          </a:p>
        </p:txBody>
      </p:sp>
    </p:spTree>
    <p:extLst>
      <p:ext uri="{BB962C8B-B14F-4D97-AF65-F5344CB8AC3E}">
        <p14:creationId xmlns:p14="http://schemas.microsoft.com/office/powerpoint/2010/main" val="356534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29A02-E9EF-7D1D-89BD-47C10D7F4F0A}"/>
            </a:ext>
          </a:extLst>
        </p:cNvPr>
        <p:cNvGrpSpPr/>
        <p:nvPr/>
      </p:nvGrpSpPr>
      <p:grpSpPr>
        <a:xfrm>
          <a:off x="0" y="0"/>
          <a:ext cx="0" cy="0"/>
          <a:chOff x="0" y="0"/>
          <a:chExt cx="0" cy="0"/>
        </a:xfrm>
      </p:grpSpPr>
      <p:sp>
        <p:nvSpPr>
          <p:cNvPr id="2" name="Cloud Callout 15">
            <a:extLst>
              <a:ext uri="{FF2B5EF4-FFF2-40B4-BE49-F238E27FC236}">
                <a16:creationId xmlns:a16="http://schemas.microsoft.com/office/drawing/2014/main" id="{30D46854-008F-C86B-9836-E3051641C19B}"/>
              </a:ext>
            </a:extLst>
          </p:cNvPr>
          <p:cNvSpPr txBox="1">
            <a:spLocks/>
          </p:cNvSpPr>
          <p:nvPr/>
        </p:nvSpPr>
        <p:spPr>
          <a:xfrm>
            <a:off x="0" y="228600"/>
            <a:ext cx="9144000" cy="1524000"/>
          </a:xfrm>
          <a:prstGeom prst="cloudCallout">
            <a:avLst>
              <a:gd name="adj1" fmla="val -71139"/>
              <a:gd name="adj2" fmla="val -15676"/>
            </a:avLst>
          </a:prstGeom>
          <a:gradFill rotWithShape="1">
            <a:gsLst>
              <a:gs pos="0">
                <a:srgbClr val="A3C4FF">
                  <a:alpha val="100000"/>
                </a:srgbClr>
              </a:gs>
              <a:gs pos="0">
                <a:srgbClr val="A3C4FF">
                  <a:alpha val="100000"/>
                </a:srgbClr>
              </a:gs>
              <a:gs pos="35001">
                <a:srgbClr val="BFD5FF">
                  <a:alpha val="100000"/>
                </a:srgbClr>
              </a:gs>
              <a:gs pos="100000">
                <a:srgbClr val="E5EEFF">
                  <a:alpha val="100000"/>
                </a:srgbClr>
              </a:gs>
            </a:gsLst>
            <a:lin ang="16200000" scaled="1"/>
          </a:gradFill>
          <a:ln w="9525" cap="flat" cmpd="sng">
            <a:solidFill>
              <a:srgbClr val="4A7EBB">
                <a:alpha val="100000"/>
              </a:srgbClr>
            </a:solidFill>
            <a:prstDash val="solid"/>
            <a:round/>
          </a:ln>
          <a:effectLst>
            <a:outerShdw dist="20000" dir="5400000">
              <a:srgbClr val="000000">
                <a:alpha val="37999"/>
              </a:srgbClr>
            </a:outerShdw>
          </a:effectLst>
        </p:spPr>
        <p:txBody>
          <a:bodyPr vert="horz" lIns="91440" tIns="45720" rIns="91440" bIns="45720" anchor="ctr"/>
          <a:lstStyle>
            <a:lvl1pPr marL="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1pPr>
            <a:lvl2pPr marL="4572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2pPr>
            <a:lvl3pPr marL="9144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3pPr>
            <a:lvl4pPr marL="13716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4pPr>
            <a:lvl5pPr marL="18288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5pPr>
          </a:lstStyle>
          <a:p>
            <a:pPr marL="0" marR="0" lvl="0" indent="0" algn="l" defTabSz="914400" rtl="0" eaLnBrk="0" fontAlgn="base" latinLnBrk="0" hangingPunct="0">
              <a:lnSpc>
                <a:spcPct val="100000"/>
              </a:lnSpc>
              <a:spcBef>
                <a:spcPts val="1125"/>
              </a:spcBef>
              <a:spcAft>
                <a:spcPts val="1125"/>
              </a:spcAft>
              <a:buClrTx/>
              <a:buSzTx/>
              <a:buFontTx/>
              <a:buNone/>
              <a:tabLst/>
              <a:defRPr/>
            </a:pPr>
            <a:r>
              <a:rPr kumimoji="0" lang="vi-VN" sz="3600" b="0" i="0" u="none" strike="noStrike" kern="0" cap="none" spc="0" normalizeH="0" baseline="0" noProof="0" dirty="0">
                <a:ln>
                  <a:noFill/>
                </a:ln>
                <a:solidFill>
                  <a:srgbClr val="116AB1"/>
                </a:solidFill>
                <a:effectLst/>
                <a:uLnTx/>
                <a:uFillTx/>
                <a:latin typeface="Roboto" panose="02000000000000000000" pitchFamily="2" charset="0"/>
                <a:sym typeface="Calibri" pitchFamily="34" charset="0"/>
              </a:rPr>
              <a:t>I. KHÁI NIỆM, ĐẶC ĐIỂM CẤU TẠO VÀ PHÂN LOẠI</a:t>
            </a:r>
          </a:p>
        </p:txBody>
      </p:sp>
      <p:sp>
        <p:nvSpPr>
          <p:cNvPr id="3" name="TextBox 1">
            <a:extLst>
              <a:ext uri="{FF2B5EF4-FFF2-40B4-BE49-F238E27FC236}">
                <a16:creationId xmlns:a16="http://schemas.microsoft.com/office/drawing/2014/main" id="{4C9EB0AF-CCBC-4753-CB59-D19C4F88DD01}"/>
              </a:ext>
            </a:extLst>
          </p:cNvPr>
          <p:cNvSpPr txBox="1"/>
          <p:nvPr/>
        </p:nvSpPr>
        <p:spPr>
          <a:xfrm>
            <a:off x="152400" y="1752600"/>
            <a:ext cx="5562600" cy="584775"/>
          </a:xfrm>
          <a:prstGeom prst="rect">
            <a:avLst/>
          </a:prstGeom>
          <a:solidFill>
            <a:schemeClr val="accent2">
              <a:lumMod val="20000"/>
              <a:lumOff val="80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sng" strike="noStrike" kern="0" cap="none" spc="0" normalizeH="0" baseline="0" noProof="0" dirty="0">
                <a:ln>
                  <a:noFill/>
                </a:ln>
                <a:solidFill>
                  <a:srgbClr val="003300"/>
                </a:solidFill>
                <a:effectLst/>
                <a:uLnTx/>
                <a:uFillTx/>
                <a:latin typeface="Times New Roman" pitchFamily="18" charset="0"/>
                <a:cs typeface="Times New Roman" pitchFamily="18" charset="0"/>
                <a:sym typeface="Calibri" pitchFamily="34" charset="0"/>
              </a:rPr>
              <a:t>2. CẤU TẠO, PHÂN LOẠI</a:t>
            </a:r>
          </a:p>
        </p:txBody>
      </p:sp>
      <p:sp>
        <p:nvSpPr>
          <p:cNvPr id="6" name="Hộp Văn bản 5">
            <a:extLst>
              <a:ext uri="{FF2B5EF4-FFF2-40B4-BE49-F238E27FC236}">
                <a16:creationId xmlns:a16="http://schemas.microsoft.com/office/drawing/2014/main" id="{AC305FBA-352B-8475-075F-6060DD9BA527}"/>
              </a:ext>
            </a:extLst>
          </p:cNvPr>
          <p:cNvSpPr txBox="1"/>
          <p:nvPr/>
        </p:nvSpPr>
        <p:spPr>
          <a:xfrm>
            <a:off x="36871" y="2521059"/>
            <a:ext cx="8991600" cy="1815882"/>
          </a:xfrm>
          <a:prstGeom prst="rect">
            <a:avLst/>
          </a:prstGeom>
          <a:noFill/>
        </p:spPr>
        <p:txBody>
          <a:bodyPr wrap="square">
            <a:spAutoFit/>
          </a:bodyPr>
          <a:lstStyle/>
          <a:p>
            <a:r>
              <a:rPr lang="vi-VN" sz="2800" dirty="0">
                <a:solidFill>
                  <a:srgbClr val="181717"/>
                </a:solidFill>
                <a:effectLst/>
                <a:latin typeface="Times New Roman" panose="02020603050405020304" pitchFamily="18" charset="0"/>
                <a:ea typeface="Arial" panose="020B0604020202020204" pitchFamily="34" charset="0"/>
              </a:rPr>
              <a:t>- Phân loại các mẫu vật có thành phần chính là các </a:t>
            </a:r>
            <a:r>
              <a:rPr lang="vi-VN" sz="2800" dirty="0" err="1">
                <a:solidFill>
                  <a:srgbClr val="181717"/>
                </a:solidFill>
                <a:effectLst/>
                <a:latin typeface="Times New Roman" panose="02020603050405020304" pitchFamily="18" charset="0"/>
                <a:ea typeface="Arial" panose="020B0604020202020204" pitchFamily="34" charset="0"/>
              </a:rPr>
              <a:t>polymer</a:t>
            </a:r>
            <a:r>
              <a:rPr lang="vi-VN" sz="2800" dirty="0">
                <a:solidFill>
                  <a:srgbClr val="181717"/>
                </a:solidFill>
                <a:effectLst/>
                <a:latin typeface="Times New Roman" panose="02020603050405020304" pitchFamily="18" charset="0"/>
                <a:ea typeface="Arial" panose="020B0604020202020204" pitchFamily="34" charset="0"/>
              </a:rPr>
              <a:t> sau dựa vào nguồn gốc: gạo nếp, sợi đay, tơ tằm, tơ </a:t>
            </a:r>
            <a:r>
              <a:rPr lang="vi-VN" sz="2800" dirty="0" err="1">
                <a:solidFill>
                  <a:srgbClr val="181717"/>
                </a:solidFill>
                <a:effectLst/>
                <a:latin typeface="Times New Roman" panose="02020603050405020304" pitchFamily="18" charset="0"/>
                <a:ea typeface="Arial" panose="020B0604020202020204" pitchFamily="34" charset="0"/>
              </a:rPr>
              <a:t>nylon</a:t>
            </a:r>
            <a:r>
              <a:rPr lang="vi-VN" sz="2800" dirty="0">
                <a:solidFill>
                  <a:srgbClr val="181717"/>
                </a:solidFill>
                <a:effectLst/>
                <a:latin typeface="Times New Roman" panose="02020603050405020304" pitchFamily="18" charset="0"/>
                <a:ea typeface="Arial" panose="020B0604020202020204" pitchFamily="34" charset="0"/>
              </a:rPr>
              <a:t>, </a:t>
            </a:r>
            <a:r>
              <a:rPr lang="vi-VN" sz="2800" dirty="0" err="1">
                <a:solidFill>
                  <a:srgbClr val="181717"/>
                </a:solidFill>
                <a:effectLst/>
                <a:latin typeface="Times New Roman" panose="02020603050405020304" pitchFamily="18" charset="0"/>
                <a:ea typeface="Arial" panose="020B0604020202020204" pitchFamily="34" charset="0"/>
              </a:rPr>
              <a:t>polyethylene</a:t>
            </a:r>
            <a:r>
              <a:rPr lang="vi-VN" sz="2800" dirty="0">
                <a:solidFill>
                  <a:srgbClr val="181717"/>
                </a:solidFill>
                <a:effectLst/>
                <a:latin typeface="Times New Roman" panose="02020603050405020304" pitchFamily="18" charset="0"/>
                <a:ea typeface="Arial" panose="020B0604020202020204" pitchFamily="34" charset="0"/>
              </a:rPr>
              <a:t>, màng bọc thực phẩm (</a:t>
            </a:r>
            <a:r>
              <a:rPr lang="vi-VN" sz="2800" dirty="0" err="1">
                <a:solidFill>
                  <a:srgbClr val="181717"/>
                </a:solidFill>
                <a:effectLst/>
                <a:latin typeface="Times New Roman" panose="02020603050405020304" pitchFamily="18" charset="0"/>
                <a:ea typeface="Arial" panose="020B0604020202020204" pitchFamily="34" charset="0"/>
              </a:rPr>
              <a:t>polyvinyl</a:t>
            </a:r>
            <a:r>
              <a:rPr lang="vi-VN" sz="2800" dirty="0">
                <a:solidFill>
                  <a:srgbClr val="181717"/>
                </a:solidFill>
                <a:effectLst/>
                <a:latin typeface="Times New Roman" panose="02020603050405020304" pitchFamily="18" charset="0"/>
                <a:ea typeface="Arial" panose="020B0604020202020204" pitchFamily="34" charset="0"/>
              </a:rPr>
              <a:t> </a:t>
            </a:r>
            <a:r>
              <a:rPr lang="vi-VN" sz="2800" dirty="0" err="1">
                <a:solidFill>
                  <a:srgbClr val="181717"/>
                </a:solidFill>
                <a:effectLst/>
                <a:latin typeface="Times New Roman" panose="02020603050405020304" pitchFamily="18" charset="0"/>
                <a:ea typeface="Arial" panose="020B0604020202020204" pitchFamily="34" charset="0"/>
              </a:rPr>
              <a:t>chloride</a:t>
            </a:r>
            <a:r>
              <a:rPr lang="vi-VN" sz="2800" dirty="0">
                <a:solidFill>
                  <a:srgbClr val="181717"/>
                </a:solidFill>
                <a:effectLst/>
                <a:latin typeface="Times New Roman" panose="02020603050405020304" pitchFamily="18" charset="0"/>
                <a:ea typeface="Arial" panose="020B0604020202020204" pitchFamily="34" charset="0"/>
              </a:rPr>
              <a:t>), cao su lưu </a:t>
            </a:r>
            <a:r>
              <a:rPr lang="vi-VN" sz="2800" dirty="0" err="1">
                <a:solidFill>
                  <a:srgbClr val="181717"/>
                </a:solidFill>
                <a:effectLst/>
                <a:latin typeface="Times New Roman" panose="02020603050405020304" pitchFamily="18" charset="0"/>
                <a:ea typeface="Arial" panose="020B0604020202020204" pitchFamily="34" charset="0"/>
              </a:rPr>
              <a:t>hoá</a:t>
            </a:r>
            <a:r>
              <a:rPr lang="vi-VN" sz="2800" dirty="0">
                <a:solidFill>
                  <a:srgbClr val="181717"/>
                </a:solidFill>
                <a:effectLst/>
                <a:latin typeface="Times New Roman" panose="02020603050405020304" pitchFamily="18" charset="0"/>
                <a:ea typeface="Arial" panose="020B0604020202020204" pitchFamily="34" charset="0"/>
              </a:rPr>
              <a:t>?</a:t>
            </a:r>
            <a:endParaRPr lang="vi-VN" sz="2800" dirty="0"/>
          </a:p>
        </p:txBody>
      </p:sp>
    </p:spTree>
    <p:extLst>
      <p:ext uri="{BB962C8B-B14F-4D97-AF65-F5344CB8AC3E}">
        <p14:creationId xmlns:p14="http://schemas.microsoft.com/office/powerpoint/2010/main" val="88099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771</TotalTime>
  <Words>1259</Words>
  <Application>Microsoft Office PowerPoint</Application>
  <PresentationFormat>On-screen Show (4:3)</PresentationFormat>
  <Paragraphs>123</Paragraphs>
  <Slides>22</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Microsoft YaHei</vt:lpstr>
      <vt:lpstr>Arial</vt:lpstr>
      <vt:lpstr>Arial</vt:lpstr>
      <vt:lpstr>Calibri</vt:lpstr>
      <vt:lpstr>Calibri Light</vt:lpstr>
      <vt:lpstr>inherit</vt:lpstr>
      <vt:lpstr>Roboto</vt:lpstr>
      <vt:lpstr>Times New Roman</vt:lpstr>
      <vt:lpstr>Office Theme</vt:lpstr>
      <vt:lpstr>PowerPoint Presentation</vt:lpstr>
      <vt:lpstr>PowerPoint Presentation</vt:lpstr>
      <vt:lpstr>PowerPoint Presentation</vt:lpstr>
      <vt:lpstr>PowerPoint Presentation</vt:lpstr>
      <vt:lpstr>I. KHÁI NIỆM, ĐẶC ĐIỂM CẤU TẠO VÀ PHÂN LOẠI</vt:lpstr>
      <vt:lpstr>PowerPoint Presentation</vt:lpstr>
      <vt:lpstr>PowerPoint Presentation</vt:lpstr>
      <vt:lpstr>PowerPoint Presentation</vt:lpstr>
      <vt:lpstr>PowerPoint Presentation</vt:lpstr>
      <vt:lpstr>PowerPoint Presentation</vt:lpstr>
      <vt:lpstr>II.Tính chất vật lí của polymer.</vt:lpstr>
      <vt:lpstr>II.Tính chất vật lí của polymer.</vt:lpstr>
      <vt:lpstr>PowerPoint Presentation</vt:lpstr>
      <vt:lpstr>PowerPoint Presentation</vt:lpstr>
      <vt:lpstr>PowerPoint Presentation</vt:lpstr>
      <vt:lpstr>PowerPoint Presentation</vt:lpstr>
      <vt:lpstr>PowerPoint Presentation</vt:lpstr>
      <vt:lpstr> IV. Ứng dụng của polyethylene và vấn đề ô   nhiễm môi trường </vt:lpstr>
      <vt:lpstr> IV. Ứng dụng của polyethylene và vấn đề ô   nhiễm môi trường </vt:lpstr>
      <vt:lpstr>PowerPoint Presentation</vt:lpstr>
      <vt:lpstr>PowerPoint Presentation</vt:lpstr>
      <vt:lpstr>LUYỆN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Thèn Tươi</dc:creator>
  <cp:keywords>VnTeach.Com</cp:keywords>
  <cp:lastModifiedBy>Admin</cp:lastModifiedBy>
  <cp:revision>22</cp:revision>
  <dcterms:created xsi:type="dcterms:W3CDTF">2016-04-08T20:50:43Z</dcterms:created>
  <dcterms:modified xsi:type="dcterms:W3CDTF">2025-05-17T15:36:49Z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c43a642c18114fe2b65eb92d3cd5b4ed</vt:lpwstr>
  </property>
</Properties>
</file>