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07" r:id="rId2"/>
    <p:sldId id="259" r:id="rId3"/>
    <p:sldId id="284" r:id="rId4"/>
    <p:sldId id="323" r:id="rId5"/>
    <p:sldId id="361" r:id="rId6"/>
    <p:sldId id="360" r:id="rId7"/>
    <p:sldId id="335" r:id="rId8"/>
    <p:sldId id="340" r:id="rId9"/>
    <p:sldId id="362" r:id="rId10"/>
    <p:sldId id="363" r:id="rId11"/>
    <p:sldId id="359" r:id="rId12"/>
    <p:sldId id="358" r:id="rId13"/>
    <p:sldId id="364" r:id="rId14"/>
    <p:sldId id="35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0000FF"/>
    <a:srgbClr val="66FF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43" autoAdjust="0"/>
    <p:restoredTop sz="82368" autoAdjust="0"/>
  </p:normalViewPr>
  <p:slideViewPr>
    <p:cSldViewPr snapToGrid="0">
      <p:cViewPr varScale="1">
        <p:scale>
          <a:sx n="60" d="100"/>
          <a:sy n="60" d="100"/>
        </p:scale>
        <p:origin x="-1356"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F7836-AD41-4138-B10B-73DB379890DE}" type="datetimeFigureOut">
              <a:rPr lang="en-US" smtClean="0"/>
              <a:t>5/17/2025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EC9665-9356-4496-A605-2AEADAF11466}" type="slidenum">
              <a:rPr lang="en-US" smtClean="0"/>
              <a:t>‹#›</a:t>
            </a:fld>
            <a:endParaRPr lang="en-US"/>
          </a:p>
        </p:txBody>
      </p:sp>
    </p:spTree>
    <p:extLst>
      <p:ext uri="{BB962C8B-B14F-4D97-AF65-F5344CB8AC3E}">
        <p14:creationId xmlns:p14="http://schemas.microsoft.com/office/powerpoint/2010/main" val="300035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C9665-9356-4496-A605-2AEADAF11466}" type="slidenum">
              <a:rPr lang="en-US" smtClean="0"/>
              <a:t>4</a:t>
            </a:fld>
            <a:endParaRPr lang="en-US"/>
          </a:p>
        </p:txBody>
      </p:sp>
    </p:spTree>
    <p:extLst>
      <p:ext uri="{BB962C8B-B14F-4D97-AF65-F5344CB8AC3E}">
        <p14:creationId xmlns:p14="http://schemas.microsoft.com/office/powerpoint/2010/main" val="1157921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9724FA8-C363-4CE1-AB1F-DF7540A835C6}"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B6CEA-8B69-4A84-93E5-A2425AF65ABF}" type="slidenum">
              <a:rPr lang="en-US" smtClean="0"/>
              <a:t>‹#›</a:t>
            </a:fld>
            <a:endParaRPr lang="en-US"/>
          </a:p>
        </p:txBody>
      </p:sp>
    </p:spTree>
    <p:extLst>
      <p:ext uri="{BB962C8B-B14F-4D97-AF65-F5344CB8AC3E}">
        <p14:creationId xmlns:p14="http://schemas.microsoft.com/office/powerpoint/2010/main" val="35774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724FA8-C363-4CE1-AB1F-DF7540A835C6}"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B6CEA-8B69-4A84-93E5-A2425AF65ABF}" type="slidenum">
              <a:rPr lang="en-US" smtClean="0"/>
              <a:t>‹#›</a:t>
            </a:fld>
            <a:endParaRPr lang="en-US"/>
          </a:p>
        </p:txBody>
      </p:sp>
    </p:spTree>
    <p:extLst>
      <p:ext uri="{BB962C8B-B14F-4D97-AF65-F5344CB8AC3E}">
        <p14:creationId xmlns:p14="http://schemas.microsoft.com/office/powerpoint/2010/main" val="836973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724FA8-C363-4CE1-AB1F-DF7540A835C6}"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B6CEA-8B69-4A84-93E5-A2425AF65ABF}" type="slidenum">
              <a:rPr lang="en-US" smtClean="0"/>
              <a:t>‹#›</a:t>
            </a:fld>
            <a:endParaRPr lang="en-US"/>
          </a:p>
        </p:txBody>
      </p:sp>
    </p:spTree>
    <p:extLst>
      <p:ext uri="{BB962C8B-B14F-4D97-AF65-F5344CB8AC3E}">
        <p14:creationId xmlns:p14="http://schemas.microsoft.com/office/powerpoint/2010/main" val="249138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724FA8-C363-4CE1-AB1F-DF7540A835C6}"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B6CEA-8B69-4A84-93E5-A2425AF65ABF}" type="slidenum">
              <a:rPr lang="en-US" smtClean="0"/>
              <a:t>‹#›</a:t>
            </a:fld>
            <a:endParaRPr lang="en-US"/>
          </a:p>
        </p:txBody>
      </p:sp>
    </p:spTree>
    <p:extLst>
      <p:ext uri="{BB962C8B-B14F-4D97-AF65-F5344CB8AC3E}">
        <p14:creationId xmlns:p14="http://schemas.microsoft.com/office/powerpoint/2010/main" val="2259630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724FA8-C363-4CE1-AB1F-DF7540A835C6}"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B6CEA-8B69-4A84-93E5-A2425AF65ABF}" type="slidenum">
              <a:rPr lang="en-US" smtClean="0"/>
              <a:t>‹#›</a:t>
            </a:fld>
            <a:endParaRPr lang="en-US"/>
          </a:p>
        </p:txBody>
      </p:sp>
    </p:spTree>
    <p:extLst>
      <p:ext uri="{BB962C8B-B14F-4D97-AF65-F5344CB8AC3E}">
        <p14:creationId xmlns:p14="http://schemas.microsoft.com/office/powerpoint/2010/main" val="188671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724FA8-C363-4CE1-AB1F-DF7540A835C6}"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B6CEA-8B69-4A84-93E5-A2425AF65ABF}" type="slidenum">
              <a:rPr lang="en-US" smtClean="0"/>
              <a:t>‹#›</a:t>
            </a:fld>
            <a:endParaRPr lang="en-US"/>
          </a:p>
        </p:txBody>
      </p:sp>
    </p:spTree>
    <p:extLst>
      <p:ext uri="{BB962C8B-B14F-4D97-AF65-F5344CB8AC3E}">
        <p14:creationId xmlns:p14="http://schemas.microsoft.com/office/powerpoint/2010/main" val="1598032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724FA8-C363-4CE1-AB1F-DF7540A835C6}" type="datetimeFigureOut">
              <a:rPr lang="en-US" smtClean="0"/>
              <a:t>5/17/2025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CB6CEA-8B69-4A84-93E5-A2425AF65ABF}" type="slidenum">
              <a:rPr lang="en-US" smtClean="0"/>
              <a:t>‹#›</a:t>
            </a:fld>
            <a:endParaRPr lang="en-US"/>
          </a:p>
        </p:txBody>
      </p:sp>
    </p:spTree>
    <p:extLst>
      <p:ext uri="{BB962C8B-B14F-4D97-AF65-F5344CB8AC3E}">
        <p14:creationId xmlns:p14="http://schemas.microsoft.com/office/powerpoint/2010/main" val="1176769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724FA8-C363-4CE1-AB1F-DF7540A835C6}" type="datetimeFigureOut">
              <a:rPr lang="en-US" smtClean="0"/>
              <a:t>5/17/2025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CB6CEA-8B69-4A84-93E5-A2425AF65ABF}" type="slidenum">
              <a:rPr lang="en-US" smtClean="0"/>
              <a:t>‹#›</a:t>
            </a:fld>
            <a:endParaRPr lang="en-US"/>
          </a:p>
        </p:txBody>
      </p:sp>
    </p:spTree>
    <p:extLst>
      <p:ext uri="{BB962C8B-B14F-4D97-AF65-F5344CB8AC3E}">
        <p14:creationId xmlns:p14="http://schemas.microsoft.com/office/powerpoint/2010/main" val="1258547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724FA8-C363-4CE1-AB1F-DF7540A835C6}" type="datetimeFigureOut">
              <a:rPr lang="en-US" smtClean="0"/>
              <a:t>5/17/2025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CB6CEA-8B69-4A84-93E5-A2425AF65ABF}" type="slidenum">
              <a:rPr lang="en-US" smtClean="0"/>
              <a:t>‹#›</a:t>
            </a:fld>
            <a:endParaRPr lang="en-US"/>
          </a:p>
        </p:txBody>
      </p:sp>
    </p:spTree>
    <p:extLst>
      <p:ext uri="{BB962C8B-B14F-4D97-AF65-F5344CB8AC3E}">
        <p14:creationId xmlns:p14="http://schemas.microsoft.com/office/powerpoint/2010/main" val="251863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724FA8-C363-4CE1-AB1F-DF7540A835C6}"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B6CEA-8B69-4A84-93E5-A2425AF65ABF}" type="slidenum">
              <a:rPr lang="en-US" smtClean="0"/>
              <a:t>‹#›</a:t>
            </a:fld>
            <a:endParaRPr lang="en-US"/>
          </a:p>
        </p:txBody>
      </p:sp>
    </p:spTree>
    <p:extLst>
      <p:ext uri="{BB962C8B-B14F-4D97-AF65-F5344CB8AC3E}">
        <p14:creationId xmlns:p14="http://schemas.microsoft.com/office/powerpoint/2010/main" val="320847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724FA8-C363-4CE1-AB1F-DF7540A835C6}"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B6CEA-8B69-4A84-93E5-A2425AF65ABF}" type="slidenum">
              <a:rPr lang="en-US" smtClean="0"/>
              <a:t>‹#›</a:t>
            </a:fld>
            <a:endParaRPr lang="en-US"/>
          </a:p>
        </p:txBody>
      </p:sp>
    </p:spTree>
    <p:extLst>
      <p:ext uri="{BB962C8B-B14F-4D97-AF65-F5344CB8AC3E}">
        <p14:creationId xmlns:p14="http://schemas.microsoft.com/office/powerpoint/2010/main" val="688164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24FA8-C363-4CE1-AB1F-DF7540A835C6}" type="datetimeFigureOut">
              <a:rPr lang="en-US" smtClean="0"/>
              <a:t>5/17/2025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B6CEA-8B69-4A84-93E5-A2425AF65ABF}" type="slidenum">
              <a:rPr lang="en-US" smtClean="0"/>
              <a:t>‹#›</a:t>
            </a:fld>
            <a:endParaRPr lang="en-US"/>
          </a:p>
        </p:txBody>
      </p:sp>
    </p:spTree>
    <p:extLst>
      <p:ext uri="{BB962C8B-B14F-4D97-AF65-F5344CB8AC3E}">
        <p14:creationId xmlns:p14="http://schemas.microsoft.com/office/powerpoint/2010/main" val="718475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3007" y="1781503"/>
            <a:ext cx="5612524" cy="1323439"/>
          </a:xfrm>
          <a:prstGeom prst="rect">
            <a:avLst/>
          </a:prstGeom>
          <a:noFill/>
        </p:spPr>
        <p:txBody>
          <a:bodyPr wrap="square" rtlCol="0">
            <a:spAutoFit/>
          </a:bodyPr>
          <a:lstStyle/>
          <a:p>
            <a:pPr algn="ctr"/>
            <a:r>
              <a:rPr lang="en-US" sz="8000" b="1" dirty="0" smtClean="0">
                <a:solidFill>
                  <a:srgbClr val="FF0000"/>
                </a:solidFill>
              </a:rPr>
              <a:t>MĨ THUẬT 9</a:t>
            </a:r>
            <a:endParaRPr lang="en-US" sz="8000" b="1" dirty="0">
              <a:solidFill>
                <a:srgbClr val="FF0000"/>
              </a:solidFill>
            </a:endParaRPr>
          </a:p>
        </p:txBody>
      </p:sp>
      <p:sp>
        <p:nvSpPr>
          <p:cNvPr id="3" name="TextBox 2"/>
          <p:cNvSpPr txBox="1"/>
          <p:nvPr/>
        </p:nvSpPr>
        <p:spPr>
          <a:xfrm>
            <a:off x="3767959" y="4225159"/>
            <a:ext cx="4903075" cy="369332"/>
          </a:xfrm>
          <a:prstGeom prst="rect">
            <a:avLst/>
          </a:prstGeom>
          <a:noFill/>
        </p:spPr>
        <p:txBody>
          <a:bodyPr wrap="square" rtlCol="0">
            <a:spAutoFit/>
          </a:bodyPr>
          <a:lstStyle/>
          <a:p>
            <a:pPr algn="ctr"/>
            <a:r>
              <a:rPr lang="en-US" b="1" dirty="0" smtClean="0">
                <a:solidFill>
                  <a:srgbClr val="FF0000"/>
                </a:solidFill>
              </a:rPr>
              <a:t>GIÁO VIÊN : BÙI HÒNG PHONG</a:t>
            </a:r>
            <a:endParaRPr lang="en-US" b="1" dirty="0">
              <a:solidFill>
                <a:srgbClr val="FF0000"/>
              </a:solidFill>
            </a:endParaRPr>
          </a:p>
        </p:txBody>
      </p:sp>
    </p:spTree>
    <p:extLst>
      <p:ext uri="{BB962C8B-B14F-4D97-AF65-F5344CB8AC3E}">
        <p14:creationId xmlns:p14="http://schemas.microsoft.com/office/powerpoint/2010/main" val="655292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6784" y="941070"/>
            <a:ext cx="9625965" cy="4911090"/>
          </a:xfrm>
          <a:prstGeom prst="rect">
            <a:avLst/>
          </a:prstGeom>
        </p:spPr>
      </p:pic>
    </p:spTree>
    <p:extLst>
      <p:ext uri="{BB962C8B-B14F-4D97-AF65-F5344CB8AC3E}">
        <p14:creationId xmlns:p14="http://schemas.microsoft.com/office/powerpoint/2010/main" val="2348141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44143" y="435429"/>
            <a:ext cx="3472543"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LUYỆN TẬP</a:t>
            </a:r>
          </a:p>
        </p:txBody>
      </p:sp>
      <p:pic>
        <p:nvPicPr>
          <p:cNvPr id="3" name="Picture 2"/>
          <p:cNvPicPr>
            <a:picLocks noChangeAspect="1"/>
          </p:cNvPicPr>
          <p:nvPr/>
        </p:nvPicPr>
        <p:blipFill>
          <a:blip r:embed="rId2"/>
          <a:stretch>
            <a:fillRect/>
          </a:stretch>
        </p:blipFill>
        <p:spPr>
          <a:xfrm>
            <a:off x="400051" y="1764030"/>
            <a:ext cx="11430000" cy="3139440"/>
          </a:xfrm>
          <a:prstGeom prst="rect">
            <a:avLst/>
          </a:prstGeom>
        </p:spPr>
      </p:pic>
    </p:spTree>
    <p:extLst>
      <p:ext uri="{BB962C8B-B14F-4D97-AF65-F5344CB8AC3E}">
        <p14:creationId xmlns:p14="http://schemas.microsoft.com/office/powerpoint/2010/main" val="209414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7142" y="370114"/>
            <a:ext cx="5845629"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BÀI VẼ THAM </a:t>
            </a:r>
            <a:r>
              <a:rPr lang="en-US" sz="2400" b="1" dirty="0" smtClean="0">
                <a:solidFill>
                  <a:srgbClr val="FF0000"/>
                </a:solidFill>
                <a:latin typeface="Times New Roman" panose="02020603050405020304" pitchFamily="18" charset="0"/>
                <a:cs typeface="Times New Roman" panose="02020603050405020304" pitchFamily="18" charset="0"/>
              </a:rPr>
              <a:t>KHẢO CỦA HỌC SINH</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357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0" y="1049654"/>
            <a:ext cx="10755630" cy="4802506"/>
          </a:xfrm>
          <a:prstGeom prst="rect">
            <a:avLst/>
          </a:prstGeom>
        </p:spPr>
      </p:pic>
    </p:spTree>
    <p:extLst>
      <p:ext uri="{BB962C8B-B14F-4D97-AF65-F5344CB8AC3E}">
        <p14:creationId xmlns:p14="http://schemas.microsoft.com/office/powerpoint/2010/main" val="409903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7403" y="1070069"/>
            <a:ext cx="11419113" cy="675762"/>
          </a:xfrm>
          <a:prstGeom prst="rect">
            <a:avLst/>
          </a:prstGeom>
        </p:spPr>
        <p:txBody>
          <a:bodyPr wrap="square">
            <a:spAutoFit/>
          </a:bodyPr>
          <a:lstStyle/>
          <a:p>
            <a:pPr indent="288290" algn="ctr">
              <a:lnSpc>
                <a:spcPct val="115000"/>
              </a:lnSpc>
              <a:spcBef>
                <a:spcPts val="300"/>
              </a:spcBef>
              <a:spcAft>
                <a:spcPts val="0"/>
              </a:spcAft>
            </a:pPr>
            <a:r>
              <a:rPr lang="en-US" sz="3600" b="1" dirty="0">
                <a:solidFill>
                  <a:srgbClr val="FF0000"/>
                </a:solidFill>
                <a:latin typeface="Times New Roman" panose="02020603050405020304" pitchFamily="18" charset="0"/>
                <a:ea typeface="Tahoma" panose="020B0604030504040204" pitchFamily="34" charset="0"/>
              </a:rPr>
              <a:t>* </a:t>
            </a:r>
            <a:r>
              <a:rPr lang="en-US" sz="3600" b="1" u="sng" dirty="0" err="1">
                <a:solidFill>
                  <a:srgbClr val="FF0000"/>
                </a:solidFill>
                <a:latin typeface="Times New Roman" panose="02020603050405020304" pitchFamily="18" charset="0"/>
                <a:ea typeface="Tahoma" panose="020B0604030504040204" pitchFamily="34" charset="0"/>
              </a:rPr>
              <a:t>Dặn</a:t>
            </a:r>
            <a:r>
              <a:rPr lang="en-US" sz="3600" b="1" u="sng" dirty="0">
                <a:solidFill>
                  <a:srgbClr val="FF0000"/>
                </a:solidFill>
                <a:latin typeface="Times New Roman" panose="02020603050405020304" pitchFamily="18" charset="0"/>
                <a:ea typeface="Tahoma" panose="020B0604030504040204" pitchFamily="34" charset="0"/>
              </a:rPr>
              <a:t> </a:t>
            </a:r>
            <a:r>
              <a:rPr lang="en-US" sz="3600" b="1" u="sng" err="1">
                <a:solidFill>
                  <a:srgbClr val="FF0000"/>
                </a:solidFill>
                <a:latin typeface="Times New Roman" panose="02020603050405020304" pitchFamily="18" charset="0"/>
                <a:ea typeface="Tahoma" panose="020B0604030504040204" pitchFamily="34" charset="0"/>
              </a:rPr>
              <a:t>dò</a:t>
            </a:r>
            <a:r>
              <a:rPr lang="en-US" sz="3600" b="1" smtClean="0">
                <a:solidFill>
                  <a:srgbClr val="FF0000"/>
                </a:solidFill>
                <a:latin typeface="Times New Roman" panose="02020603050405020304" pitchFamily="18" charset="0"/>
                <a:ea typeface="Tahoma" panose="020B0604030504040204" pitchFamily="34" charset="0"/>
              </a:rPr>
              <a:t>:</a:t>
            </a:r>
            <a:endParaRPr lang="en-US" sz="3600" b="1" dirty="0">
              <a:solidFill>
                <a:srgbClr val="FF0000"/>
              </a:solidFill>
              <a:latin typeface="Tahoma" panose="020B0604030504040204" pitchFamily="34" charset="0"/>
              <a:ea typeface="Tahoma" panose="020B0604030504040204" pitchFamily="34" charset="0"/>
            </a:endParaRPr>
          </a:p>
        </p:txBody>
      </p:sp>
      <p:sp>
        <p:nvSpPr>
          <p:cNvPr id="3" name="Rectangle 2"/>
          <p:cNvSpPr/>
          <p:nvPr/>
        </p:nvSpPr>
        <p:spPr>
          <a:xfrm>
            <a:off x="739140" y="2125420"/>
            <a:ext cx="9650730" cy="2139625"/>
          </a:xfrm>
          <a:prstGeom prst="rect">
            <a:avLst/>
          </a:prstGeom>
        </p:spPr>
        <p:txBody>
          <a:bodyPr wrap="square">
            <a:spAutoFit/>
          </a:bodyPr>
          <a:lstStyle/>
          <a:p>
            <a:pPr>
              <a:lnSpc>
                <a:spcPct val="107000"/>
              </a:lnSpc>
              <a:spcAft>
                <a:spcPts val="0"/>
              </a:spcAft>
            </a:pP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Hoàn thiện sản phẩm ở nhà nếu trên lớp chưa làm xong.</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nl-NL" sz="3200">
                <a:solidFill>
                  <a:srgbClr val="000000"/>
                </a:solidFill>
                <a:latin typeface="Times New Roman" panose="02020603050405020304" pitchFamily="18" charset="0"/>
                <a:ea typeface="Symbol" panose="05050102010706020507" pitchFamily="18" charset="2"/>
                <a:cs typeface="Symbol" panose="05050102010706020507" pitchFamily="18" charset="2"/>
              </a:rPr>
              <a:t>- Xem trước bài 15, SGK Mĩ thuật 9</a:t>
            </a:r>
            <a:endParaRPr lang="en-US" sz="3200">
              <a:latin typeface="Symbol" panose="05050102010706020507" pitchFamily="18" charset="2"/>
              <a:ea typeface="Symbol" panose="05050102010706020507" pitchFamily="18" charset="2"/>
              <a:cs typeface="Symbol" panose="05050102010706020507" pitchFamily="18" charset="2"/>
            </a:endParaRPr>
          </a:p>
          <a:p>
            <a:pPr>
              <a:lnSpc>
                <a:spcPct val="107000"/>
              </a:lnSpc>
              <a:spcAft>
                <a:spcPts val="0"/>
              </a:spcAft>
            </a:pP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Chuẩn bị đầy đủ ĐDHT cho giờ  học sau; </a:t>
            </a: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 động cuối học kì 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2167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649749" y="1520152"/>
            <a:ext cx="6591869" cy="718466"/>
          </a:xfrm>
          <a:prstGeom prst="rect">
            <a:avLst/>
          </a:prstGeom>
        </p:spPr>
        <p:txBody>
          <a:bodyPr wrap="none">
            <a:spAutoFit/>
          </a:bodyPr>
          <a:lstStyle/>
          <a:p>
            <a:pPr algn="ctr">
              <a:lnSpc>
                <a:spcPct val="107000"/>
              </a:lnSpc>
              <a:spcAft>
                <a:spcPts val="0"/>
              </a:spcAft>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CHỦ ĐỀ: HƯỚNG NGHIỆP</a:t>
            </a:r>
            <a:endParaRPr lang="en-US" sz="4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329547" y="2697442"/>
            <a:ext cx="9232272" cy="1634037"/>
          </a:xfrm>
          <a:prstGeom prst="rect">
            <a:avLst/>
          </a:prstGeom>
        </p:spPr>
        <p:txBody>
          <a:bodyPr wrap="none">
            <a:spAutoFit/>
          </a:bodyPr>
          <a:lstStyle/>
          <a:p>
            <a:pPr algn="ctr">
              <a:lnSpc>
                <a:spcPct val="107000"/>
              </a:lnSpc>
              <a:spcAft>
                <a:spcPts val="0"/>
              </a:spcAft>
            </a:pPr>
            <a:r>
              <a:rPr lang="en-US" sz="4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 15: MĨ THUẬT ỨNG DỤNG </a:t>
            </a:r>
            <a:endParaRPr lang="vi-VN" sz="48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48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 </a:t>
            </a:r>
            <a:r>
              <a:rPr lang="en-US" sz="4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ĐỜI SỐNG </a:t>
            </a:r>
            <a:r>
              <a:rPr lang="vi-VN" sz="48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tiết)</a:t>
            </a:r>
            <a:r>
              <a:rPr lang="en-US" sz="48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8841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56735" y="76200"/>
            <a:ext cx="4806124" cy="70788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Quan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sát</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nhận</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thức</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I-Cooper" pitchFamily="2" charset="0"/>
            </a:endParaRPr>
          </a:p>
        </p:txBody>
      </p:sp>
      <p:sp>
        <p:nvSpPr>
          <p:cNvPr id="2" name="Rectangle 1"/>
          <p:cNvSpPr/>
          <p:nvPr/>
        </p:nvSpPr>
        <p:spPr>
          <a:xfrm>
            <a:off x="304800" y="914401"/>
            <a:ext cx="11683267" cy="1323439"/>
          </a:xfrm>
          <a:prstGeom prst="rect">
            <a:avLst/>
          </a:prstGeom>
        </p:spPr>
        <p:txBody>
          <a:bodyPr wrap="square">
            <a:spAutoFit/>
          </a:bodyPr>
          <a:lstStyle/>
          <a:p>
            <a:r>
              <a:rPr lang="en-US" sz="4000" b="1" dirty="0">
                <a:latin typeface="Times New Roman" panose="02020603050405020304" pitchFamily="18" charset="0"/>
                <a:cs typeface="Times New Roman" panose="02020603050405020304" pitchFamily="18" charset="0"/>
              </a:rPr>
              <a:t>Em </a:t>
            </a:r>
            <a:r>
              <a:rPr lang="en-US" sz="4000" b="1" dirty="0" err="1">
                <a:latin typeface="Times New Roman" panose="02020603050405020304" pitchFamily="18" charset="0"/>
                <a:cs typeface="Times New Roman" panose="02020603050405020304" pitchFamily="18" charset="0"/>
              </a:rPr>
              <a:t>hãy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quan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sát</a:t>
            </a:r>
            <a:r>
              <a:rPr lang="en-US" sz="4000" b="1" dirty="0">
                <a:latin typeface="Times New Roman" panose="02020603050405020304" pitchFamily="18" charset="0"/>
                <a:cs typeface="Times New Roman" panose="02020603050405020304" pitchFamily="18" charset="0"/>
              </a:rPr>
              <a:t> 1 </a:t>
            </a:r>
            <a:r>
              <a:rPr lang="en-US" sz="4000" b="1" dirty="0" err="1">
                <a:latin typeface="Times New Roman" panose="02020603050405020304" pitchFamily="18" charset="0"/>
                <a:cs typeface="Times New Roman" panose="02020603050405020304" pitchFamily="18" charset="0"/>
              </a:rPr>
              <a:t>sô</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ảnh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thảo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luận</a:t>
            </a:r>
            <a:r>
              <a:rPr lang="en-US" sz="4000" b="1" dirty="0">
                <a:latin typeface="Times New Roman" panose="02020603050405020304" pitchFamily="18" charset="0"/>
                <a:cs typeface="Times New Roman" panose="02020603050405020304" pitchFamily="18" charset="0"/>
              </a:rPr>
              <a:t>.</a:t>
            </a:r>
          </a:p>
          <a:p>
            <a:endParaRPr lang="en-US" sz="4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203934" y="1622287"/>
            <a:ext cx="11988066" cy="5016758"/>
          </a:xfrm>
          <a:prstGeom prst="rect">
            <a:avLst/>
          </a:prstGeom>
        </p:spPr>
        <p:txBody>
          <a:bodyPr wrap="square">
            <a:spAutoFit/>
          </a:bodyPr>
          <a:lstStyle/>
          <a:p>
            <a:r>
              <a:rPr lang="en-US"/>
              <a:t> </a:t>
            </a:r>
            <a:r>
              <a:rPr lang="en-US" sz="4000">
                <a:latin typeface="Times New Roman" panose="02020603050405020304" pitchFamily="18" charset="0"/>
                <a:cs typeface="Times New Roman" panose="02020603050405020304" pitchFamily="18" charset="0"/>
              </a:rPr>
              <a:t>1. Chọn nhóm hình ảnh từ 1 - 7 phù hợp với từng nội dung (a. b, c</a:t>
            </a:r>
            <a:r>
              <a:rPr lang="en-US" sz="4000" smtClean="0">
                <a:latin typeface="Times New Roman" panose="02020603050405020304" pitchFamily="18" charset="0"/>
                <a:cs typeface="Times New Roman" panose="02020603050405020304" pitchFamily="18" charset="0"/>
              </a:rPr>
              <a:t>).</a:t>
            </a:r>
            <a:endParaRPr lang="vi-VN" sz="4000" smtClean="0">
              <a:latin typeface="Times New Roman" panose="02020603050405020304" pitchFamily="18" charset="0"/>
              <a:cs typeface="Times New Roman" panose="02020603050405020304" pitchFamily="18" charset="0"/>
            </a:endParaRPr>
          </a:p>
          <a:p>
            <a:r>
              <a:rPr lang="en-US" sz="4000" smtClean="0">
                <a:latin typeface="Times New Roman" panose="02020603050405020304" pitchFamily="18" charset="0"/>
                <a:cs typeface="Times New Roman" panose="02020603050405020304" pitchFamily="18" charset="0"/>
              </a:rPr>
              <a:t>2</a:t>
            </a:r>
            <a:r>
              <a:rPr lang="en-US" sz="4000">
                <a:latin typeface="Times New Roman" panose="02020603050405020304" pitchFamily="18" charset="0"/>
                <a:cs typeface="Times New Roman" panose="02020603050405020304" pitchFamily="18" charset="0"/>
              </a:rPr>
              <a:t>. Gọi tên ngành thiết kế tạo ra những sản phâm có trong hình</a:t>
            </a:r>
            <a:r>
              <a:rPr lang="en-US" sz="4000" smtClean="0">
                <a:latin typeface="Times New Roman" panose="02020603050405020304" pitchFamily="18" charset="0"/>
                <a:cs typeface="Times New Roman" panose="02020603050405020304" pitchFamily="18" charset="0"/>
              </a:rPr>
              <a:t>.</a:t>
            </a:r>
            <a:endParaRPr lang="vi-VN" sz="4000" smtClean="0">
              <a:latin typeface="Times New Roman" panose="02020603050405020304" pitchFamily="18" charset="0"/>
              <a:cs typeface="Times New Roman" panose="02020603050405020304" pitchFamily="18" charset="0"/>
            </a:endParaRPr>
          </a:p>
          <a:p>
            <a:r>
              <a:rPr lang="en-US" sz="4000" smtClean="0">
                <a:latin typeface="Times New Roman" panose="02020603050405020304" pitchFamily="18" charset="0"/>
                <a:cs typeface="Times New Roman" panose="02020603050405020304" pitchFamily="18" charset="0"/>
              </a:rPr>
              <a:t>3</a:t>
            </a:r>
            <a:r>
              <a:rPr lang="en-US" sz="4000">
                <a:latin typeface="Times New Roman" panose="02020603050405020304" pitchFamily="18" charset="0"/>
                <a:cs typeface="Times New Roman" panose="02020603050405020304" pitchFamily="18" charset="0"/>
              </a:rPr>
              <a:t>. Chỉ ra dấu ấn sáng tạo của nhà thiết kế trong các sản phẩm</a:t>
            </a:r>
            <a:r>
              <a:rPr lang="en-US" sz="4000" smtClean="0">
                <a:latin typeface="Times New Roman" panose="02020603050405020304" pitchFamily="18" charset="0"/>
                <a:cs typeface="Times New Roman" panose="02020603050405020304" pitchFamily="18" charset="0"/>
              </a:rPr>
              <a:t>.</a:t>
            </a:r>
            <a:endParaRPr lang="vi-VN" sz="4000" smtClean="0">
              <a:latin typeface="Times New Roman" panose="02020603050405020304" pitchFamily="18" charset="0"/>
              <a:cs typeface="Times New Roman" panose="02020603050405020304" pitchFamily="18" charset="0"/>
            </a:endParaRPr>
          </a:p>
          <a:p>
            <a:r>
              <a:rPr lang="en-US" sz="4000" smtClean="0">
                <a:latin typeface="Times New Roman" panose="02020603050405020304" pitchFamily="18" charset="0"/>
                <a:cs typeface="Times New Roman" panose="02020603050405020304" pitchFamily="18" charset="0"/>
              </a:rPr>
              <a:t>4</a:t>
            </a:r>
            <a:r>
              <a:rPr lang="en-US" sz="4000">
                <a:latin typeface="Times New Roman" panose="02020603050405020304" pitchFamily="18" charset="0"/>
                <a:cs typeface="Times New Roman" panose="02020603050405020304" pitchFamily="18" charset="0"/>
              </a:rPr>
              <a:t>. Giới thiệu thêm về vai trò của thiết kế mĩ thuật trong đời sống.</a:t>
            </a:r>
            <a:endParaRPr lang="vi-VN"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18328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1000"/>
                                        <p:tgtEl>
                                          <p:spTgt spid="5">
                                            <p:txEl>
                                              <p:pRg st="0" end="0"/>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barn(inVertical)">
                                      <p:cBhvr>
                                        <p:cTn id="23" dur="1000"/>
                                        <p:tgtEl>
                                          <p:spTgt spid="5">
                                            <p:txEl>
                                              <p:pRg st="1" end="1"/>
                                            </p:txEl>
                                          </p:spTgt>
                                        </p:tgtEl>
                                      </p:cBhvr>
                                    </p:animEffect>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barn(inVertical)">
                                      <p:cBhvr>
                                        <p:cTn id="27" dur="1000"/>
                                        <p:tgtEl>
                                          <p:spTgt spid="5">
                                            <p:txEl>
                                              <p:pRg st="2" end="2"/>
                                            </p:txEl>
                                          </p:spTgt>
                                        </p:tgtEl>
                                      </p:cBhvr>
                                    </p:animEffect>
                                  </p:childTnLst>
                                </p:cTn>
                              </p:par>
                            </p:childTnLst>
                          </p:cTn>
                        </p:par>
                        <p:par>
                          <p:cTn id="28" fill="hold">
                            <p:stCondLst>
                              <p:cond delay="4000"/>
                            </p:stCondLst>
                            <p:childTnLst>
                              <p:par>
                                <p:cTn id="29" presetID="16" presetClass="entr" presetSubtype="21" fill="hold" grpId="0" nodeType="after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barn(inVertical)">
                                      <p:cBhvr>
                                        <p:cTn id="31"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11455"/>
            <a:ext cx="7818120" cy="6429375"/>
          </a:xfrm>
          <a:prstGeom prst="rect">
            <a:avLst/>
          </a:prstGeom>
        </p:spPr>
      </p:pic>
      <p:pic>
        <p:nvPicPr>
          <p:cNvPr id="8" name="Picture 7"/>
          <p:cNvPicPr>
            <a:picLocks noChangeAspect="1"/>
          </p:cNvPicPr>
          <p:nvPr/>
        </p:nvPicPr>
        <p:blipFill>
          <a:blip r:embed="rId4"/>
          <a:stretch>
            <a:fillRect/>
          </a:stretch>
        </p:blipFill>
        <p:spPr>
          <a:xfrm>
            <a:off x="7959090" y="400050"/>
            <a:ext cx="3886200" cy="2286000"/>
          </a:xfrm>
          <a:prstGeom prst="rect">
            <a:avLst/>
          </a:prstGeom>
        </p:spPr>
      </p:pic>
      <p:pic>
        <p:nvPicPr>
          <p:cNvPr id="9" name="Picture 8"/>
          <p:cNvPicPr>
            <a:picLocks noChangeAspect="1"/>
          </p:cNvPicPr>
          <p:nvPr/>
        </p:nvPicPr>
        <p:blipFill>
          <a:blip r:embed="rId5"/>
          <a:stretch>
            <a:fillRect/>
          </a:stretch>
        </p:blipFill>
        <p:spPr>
          <a:xfrm>
            <a:off x="7720012" y="3783330"/>
            <a:ext cx="4471988" cy="2857500"/>
          </a:xfrm>
          <a:prstGeom prst="rect">
            <a:avLst/>
          </a:prstGeom>
        </p:spPr>
      </p:pic>
      <p:pic>
        <p:nvPicPr>
          <p:cNvPr id="10" name="Picture 9"/>
          <p:cNvPicPr>
            <a:picLocks noChangeAspect="1"/>
          </p:cNvPicPr>
          <p:nvPr/>
        </p:nvPicPr>
        <p:blipFill>
          <a:blip r:embed="rId6"/>
          <a:stretch>
            <a:fillRect/>
          </a:stretch>
        </p:blipFill>
        <p:spPr>
          <a:xfrm>
            <a:off x="0" y="0"/>
            <a:ext cx="3971925" cy="809625"/>
          </a:xfrm>
          <a:prstGeom prst="rect">
            <a:avLst/>
          </a:prstGeom>
        </p:spPr>
      </p:pic>
      <p:pic>
        <p:nvPicPr>
          <p:cNvPr id="11" name="Picture 10"/>
          <p:cNvPicPr>
            <a:picLocks noChangeAspect="1"/>
          </p:cNvPicPr>
          <p:nvPr/>
        </p:nvPicPr>
        <p:blipFill>
          <a:blip r:embed="rId7"/>
          <a:stretch>
            <a:fillRect/>
          </a:stretch>
        </p:blipFill>
        <p:spPr>
          <a:xfrm>
            <a:off x="4196715" y="123825"/>
            <a:ext cx="3762375" cy="276225"/>
          </a:xfrm>
          <a:prstGeom prst="rect">
            <a:avLst/>
          </a:prstGeom>
        </p:spPr>
      </p:pic>
      <p:pic>
        <p:nvPicPr>
          <p:cNvPr id="12" name="Picture 11"/>
          <p:cNvPicPr>
            <a:picLocks noChangeAspect="1"/>
          </p:cNvPicPr>
          <p:nvPr/>
        </p:nvPicPr>
        <p:blipFill>
          <a:blip r:embed="rId8"/>
          <a:stretch>
            <a:fillRect/>
          </a:stretch>
        </p:blipFill>
        <p:spPr>
          <a:xfrm>
            <a:off x="0" y="6488430"/>
            <a:ext cx="3533775" cy="304800"/>
          </a:xfrm>
          <a:prstGeom prst="rect">
            <a:avLst/>
          </a:prstGeom>
        </p:spPr>
      </p:pic>
      <p:pic>
        <p:nvPicPr>
          <p:cNvPr id="13" name="Picture 12"/>
          <p:cNvPicPr>
            <a:picLocks noChangeAspect="1"/>
          </p:cNvPicPr>
          <p:nvPr/>
        </p:nvPicPr>
        <p:blipFill>
          <a:blip r:embed="rId9"/>
          <a:stretch>
            <a:fillRect/>
          </a:stretch>
        </p:blipFill>
        <p:spPr>
          <a:xfrm>
            <a:off x="8361997" y="2714625"/>
            <a:ext cx="3286125" cy="495300"/>
          </a:xfrm>
          <a:prstGeom prst="rect">
            <a:avLst/>
          </a:prstGeom>
        </p:spPr>
      </p:pic>
      <p:pic>
        <p:nvPicPr>
          <p:cNvPr id="14" name="Picture 13"/>
          <p:cNvPicPr>
            <a:picLocks noChangeAspect="1"/>
          </p:cNvPicPr>
          <p:nvPr/>
        </p:nvPicPr>
        <p:blipFill>
          <a:blip r:embed="rId10"/>
          <a:stretch>
            <a:fillRect/>
          </a:stretch>
        </p:blipFill>
        <p:spPr>
          <a:xfrm>
            <a:off x="3707606" y="6378892"/>
            <a:ext cx="3838575" cy="523875"/>
          </a:xfrm>
          <a:prstGeom prst="rect">
            <a:avLst/>
          </a:prstGeom>
        </p:spPr>
      </p:pic>
      <p:pic>
        <p:nvPicPr>
          <p:cNvPr id="15" name="Picture 14"/>
          <p:cNvPicPr>
            <a:picLocks noChangeAspect="1"/>
          </p:cNvPicPr>
          <p:nvPr/>
        </p:nvPicPr>
        <p:blipFill>
          <a:blip r:embed="rId11"/>
          <a:stretch>
            <a:fillRect/>
          </a:stretch>
        </p:blipFill>
        <p:spPr>
          <a:xfrm>
            <a:off x="7991951" y="6512243"/>
            <a:ext cx="3438525" cy="257175"/>
          </a:xfrm>
          <a:prstGeom prst="rect">
            <a:avLst/>
          </a:prstGeom>
        </p:spPr>
      </p:pic>
    </p:spTree>
    <p:extLst>
      <p:ext uri="{BB962C8B-B14F-4D97-AF65-F5344CB8AC3E}">
        <p14:creationId xmlns:p14="http://schemas.microsoft.com/office/powerpoint/2010/main" val="4181660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08860" y="822961"/>
            <a:ext cx="7349489" cy="4211002"/>
          </a:xfrm>
          <a:prstGeom prst="rect">
            <a:avLst/>
          </a:prstGeom>
        </p:spPr>
      </p:pic>
    </p:spTree>
    <p:extLst>
      <p:ext uri="{BB962C8B-B14F-4D97-AF65-F5344CB8AC3E}">
        <p14:creationId xmlns:p14="http://schemas.microsoft.com/office/powerpoint/2010/main" val="1337792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2694498"/>
              </p:ext>
            </p:extLst>
          </p:nvPr>
        </p:nvGraphicFramePr>
        <p:xfrm>
          <a:off x="1154429" y="445770"/>
          <a:ext cx="9338310" cy="5714111"/>
        </p:xfrm>
        <a:graphic>
          <a:graphicData uri="http://schemas.openxmlformats.org/drawingml/2006/table">
            <a:tbl>
              <a:tblPr firstRow="1" firstCol="1" bandRow="1">
                <a:tableStyleId>{5C22544A-7EE6-4342-B048-85BDC9FD1C3A}</a:tableStyleId>
              </a:tblPr>
              <a:tblGrid>
                <a:gridCol w="3112770">
                  <a:extLst>
                    <a:ext uri="{9D8B030D-6E8A-4147-A177-3AD203B41FA5}">
                      <a16:colId xmlns:a16="http://schemas.microsoft.com/office/drawing/2014/main" xmlns="" val="2562097409"/>
                    </a:ext>
                  </a:extLst>
                </a:gridCol>
                <a:gridCol w="3112770">
                  <a:extLst>
                    <a:ext uri="{9D8B030D-6E8A-4147-A177-3AD203B41FA5}">
                      <a16:colId xmlns:a16="http://schemas.microsoft.com/office/drawing/2014/main" xmlns="" val="1155297800"/>
                    </a:ext>
                  </a:extLst>
                </a:gridCol>
                <a:gridCol w="3112770">
                  <a:extLst>
                    <a:ext uri="{9D8B030D-6E8A-4147-A177-3AD203B41FA5}">
                      <a16:colId xmlns:a16="http://schemas.microsoft.com/office/drawing/2014/main" xmlns="" val="371106514"/>
                    </a:ext>
                  </a:extLst>
                </a:gridCol>
              </a:tblGrid>
              <a:tr h="5714111">
                <a:tc>
                  <a:txBody>
                    <a:bodyPr/>
                    <a:lstStyle/>
                    <a:p>
                      <a:pPr>
                        <a:lnSpc>
                          <a:spcPct val="107000"/>
                        </a:lnSpc>
                        <a:spcAft>
                          <a:spcPts val="0"/>
                        </a:spcAft>
                      </a:pPr>
                      <a:r>
                        <a:rPr lang="en-US" sz="2000">
                          <a:effectLst/>
                          <a:latin typeface="Times New Roman" panose="02020603050405020304" pitchFamily="18" charset="0"/>
                          <a:cs typeface="Times New Roman" panose="02020603050405020304" pitchFamily="18" charset="0"/>
                        </a:rPr>
                        <a:t>Thiết kế đồ hoạ tạo ra</a:t>
                      </a:r>
                    </a:p>
                    <a:p>
                      <a:pPr>
                        <a:lnSpc>
                          <a:spcPct val="107000"/>
                        </a:lnSpc>
                        <a:spcAft>
                          <a:spcPts val="0"/>
                        </a:spcAft>
                      </a:pPr>
                      <a:r>
                        <a:rPr lang="en-US" sz="2000">
                          <a:effectLst/>
                          <a:latin typeface="Times New Roman" panose="02020603050405020304" pitchFamily="18" charset="0"/>
                          <a:cs typeface="Times New Roman" panose="02020603050405020304" pitchFamily="18" charset="0"/>
                        </a:rPr>
                        <a:t>những sản phẩm in ấn xuất bản đẹp mắt và hắp dẫn, có khả năng truyền tải thông điệp và gây ấn tượng mạnh mẽ, giúp người tiêu dùng tiếp cận thông tin nhanh chóng, dễ nhớ. Những sản phẩm tiêu dùng được thiết kế mĩ thuật tốt có khả </a:t>
                      </a:r>
                      <a:r>
                        <a:rPr lang="en-US" sz="2000" smtClean="0">
                          <a:effectLst/>
                          <a:latin typeface="Times New Roman" panose="02020603050405020304" pitchFamily="18" charset="0"/>
                          <a:cs typeface="Times New Roman" panose="02020603050405020304" pitchFamily="18" charset="0"/>
                        </a:rPr>
                        <a:t>năng</a:t>
                      </a:r>
                      <a:r>
                        <a:rPr lang="vi-VN" sz="2000" smtClean="0">
                          <a:effectLst/>
                          <a:latin typeface="Times New Roman" panose="02020603050405020304" pitchFamily="18" charset="0"/>
                          <a:cs typeface="Times New Roman" panose="02020603050405020304" pitchFamily="18" charset="0"/>
                        </a:rPr>
                        <a:t> </a:t>
                      </a:r>
                      <a:r>
                        <a:rPr lang="en-US" sz="2000" smtClean="0">
                          <a:effectLst/>
                          <a:latin typeface="Times New Roman" panose="02020603050405020304" pitchFamily="18" charset="0"/>
                          <a:cs typeface="Times New Roman" panose="02020603050405020304" pitchFamily="18" charset="0"/>
                        </a:rPr>
                        <a:t>tạo </a:t>
                      </a:r>
                      <a:r>
                        <a:rPr lang="en-US" sz="2000">
                          <a:effectLst/>
                          <a:latin typeface="Times New Roman" panose="02020603050405020304" pitchFamily="18" charset="0"/>
                          <a:cs typeface="Times New Roman" panose="02020603050405020304" pitchFamily="18" charset="0"/>
                        </a:rPr>
                        <a:t>ra sự tin tưởng, gây ấn tượng mạnh để người tiêu dùng quyết định lựa chọn sản phẩm.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a:effectLst/>
                          <a:latin typeface="Times New Roman" panose="02020603050405020304" pitchFamily="18" charset="0"/>
                          <a:cs typeface="Times New Roman" panose="02020603050405020304" pitchFamily="18" charset="0"/>
                        </a:rPr>
                        <a:t>Thiết kế thời trang là lĩnh vực tác động đến mọi mặt trong đời sống xã hội. Các nhà thiết kế thời trang sáng tạo ra những kiểu trang phục, mẫu thời trang, hình thành và định </a:t>
                      </a:r>
                      <a:r>
                        <a:rPr lang="en-US" sz="2000" smtClean="0">
                          <a:effectLst/>
                          <a:latin typeface="Times New Roman" panose="02020603050405020304" pitchFamily="18" charset="0"/>
                          <a:cs typeface="Times New Roman" panose="02020603050405020304" pitchFamily="18" charset="0"/>
                        </a:rPr>
                        <a:t>hướng</a:t>
                      </a:r>
                      <a:r>
                        <a:rPr lang="vi-VN" sz="2000" smtClean="0">
                          <a:effectLst/>
                          <a:latin typeface="Times New Roman" panose="02020603050405020304" pitchFamily="18" charset="0"/>
                          <a:cs typeface="Times New Roman" panose="02020603050405020304" pitchFamily="18" charset="0"/>
                        </a:rPr>
                        <a:t> </a:t>
                      </a:r>
                      <a:r>
                        <a:rPr lang="en-US" sz="2000" smtClean="0">
                          <a:effectLst/>
                          <a:latin typeface="Times New Roman" panose="02020603050405020304" pitchFamily="18" charset="0"/>
                          <a:cs typeface="Times New Roman" panose="02020603050405020304" pitchFamily="18" charset="0"/>
                        </a:rPr>
                        <a:t>mốt </a:t>
                      </a:r>
                      <a:r>
                        <a:rPr lang="en-US" sz="2000">
                          <a:effectLst/>
                          <a:latin typeface="Times New Roman" panose="02020603050405020304" pitchFamily="18" charset="0"/>
                          <a:cs typeface="Times New Roman" panose="02020603050405020304" pitchFamily="18" charset="0"/>
                        </a:rPr>
                        <a:t>thời trang. Bên cạnh vai trò thiết kế trang phục dân dụng, ngành thời trang còn là môi trường sáng </a:t>
                      </a:r>
                      <a:r>
                        <a:rPr lang="en-US" sz="2000" smtClean="0">
                          <a:effectLst/>
                          <a:latin typeface="Times New Roman" panose="02020603050405020304" pitchFamily="18" charset="0"/>
                          <a:cs typeface="Times New Roman" panose="02020603050405020304" pitchFamily="18" charset="0"/>
                        </a:rPr>
                        <a:t>tạo</a:t>
                      </a:r>
                      <a:r>
                        <a:rPr lang="vi-VN" sz="2000" smtClean="0">
                          <a:effectLst/>
                          <a:latin typeface="Times New Roman" panose="02020603050405020304" pitchFamily="18" charset="0"/>
                          <a:cs typeface="Times New Roman" panose="02020603050405020304" pitchFamily="18" charset="0"/>
                        </a:rPr>
                        <a:t> </a:t>
                      </a:r>
                      <a:r>
                        <a:rPr lang="en-US" sz="2000" smtClean="0">
                          <a:effectLst/>
                          <a:latin typeface="Times New Roman" panose="02020603050405020304" pitchFamily="18" charset="0"/>
                          <a:cs typeface="Times New Roman" panose="02020603050405020304" pitchFamily="18" charset="0"/>
                        </a:rPr>
                        <a:t>nghệ </a:t>
                      </a:r>
                      <a:r>
                        <a:rPr lang="en-US" sz="2000">
                          <a:effectLst/>
                          <a:latin typeface="Times New Roman" panose="02020603050405020304" pitchFamily="18" charset="0"/>
                          <a:cs typeface="Times New Roman" panose="02020603050405020304" pitchFamily="18" charset="0"/>
                        </a:rPr>
                        <a:t>thuật có ảnh hưởng đến lĩnh vực văn hoá nghệ thuật và giải trí.</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a:effectLst/>
                          <a:latin typeface="Times New Roman" panose="02020603050405020304" pitchFamily="18" charset="0"/>
                          <a:cs typeface="Times New Roman" panose="02020603050405020304" pitchFamily="18" charset="0"/>
                        </a:rPr>
                        <a:t>Là sản phẩm của ngành</a:t>
                      </a:r>
                    </a:p>
                    <a:p>
                      <a:pPr>
                        <a:lnSpc>
                          <a:spcPct val="107000"/>
                        </a:lnSpc>
                        <a:spcAft>
                          <a:spcPts val="0"/>
                        </a:spcAft>
                      </a:pPr>
                      <a:r>
                        <a:rPr lang="en-US" sz="2000">
                          <a:effectLst/>
                          <a:latin typeface="Times New Roman" panose="02020603050405020304" pitchFamily="18" charset="0"/>
                          <a:cs typeface="Times New Roman" panose="02020603050405020304" pitchFamily="18" charset="0"/>
                        </a:rPr>
                        <a:t>thiết kế công nghiệp, các đồ dùng, công cụ, thiết bị đều trở nên tiện dụng, đẹp mắt hơn bởi được cải tiền về màu sắc và kiểu dáng,</a:t>
                      </a:r>
                    </a:p>
                    <a:p>
                      <a:pPr>
                        <a:lnSpc>
                          <a:spcPct val="107000"/>
                        </a:lnSpc>
                        <a:spcAft>
                          <a:spcPts val="0"/>
                        </a:spcAft>
                      </a:pPr>
                      <a:r>
                        <a:rPr lang="en-US" sz="2000">
                          <a:effectLst/>
                          <a:latin typeface="Times New Roman" panose="02020603050405020304" pitchFamily="18" charset="0"/>
                          <a:cs typeface="Times New Roman" panose="02020603050405020304" pitchFamily="18" charset="0"/>
                        </a:rPr>
                        <a:t>mang đến cho người dùng những trải nghiệm tuyệt vời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47016708"/>
                  </a:ext>
                </a:extLst>
              </a:tr>
            </a:tbl>
          </a:graphicData>
        </a:graphic>
      </p:graphicFrame>
    </p:spTree>
    <p:extLst>
      <p:ext uri="{BB962C8B-B14F-4D97-AF65-F5344CB8AC3E}">
        <p14:creationId xmlns:p14="http://schemas.microsoft.com/office/powerpoint/2010/main" val="2044582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CD9D190-8780-5C3D-2BA2-FB07A992EA98}"/>
              </a:ext>
            </a:extLst>
          </p:cNvPr>
          <p:cNvSpPr>
            <a:spLocks noGrp="1"/>
          </p:cNvSpPr>
          <p:nvPr>
            <p:ph idx="1"/>
          </p:nvPr>
        </p:nvSpPr>
        <p:spPr>
          <a:xfrm>
            <a:off x="152400" y="161365"/>
            <a:ext cx="11942618" cy="6015598"/>
          </a:xfrm>
        </p:spPr>
        <p:txBody>
          <a:bodyPr>
            <a:normAutofit/>
          </a:bodyPr>
          <a:lstStyle/>
          <a:p>
            <a:pPr marL="0" indent="0">
              <a:buNone/>
            </a:pPr>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Sáng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tạo</a:t>
            </a:r>
            <a:endParaRPr lang="en-US" sz="3200"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37184" y="720090"/>
            <a:ext cx="10144125" cy="3543300"/>
          </a:xfrm>
          <a:prstGeom prst="rect">
            <a:avLst/>
          </a:prstGeom>
        </p:spPr>
      </p:pic>
      <p:sp>
        <p:nvSpPr>
          <p:cNvPr id="4" name="Rectangle 3"/>
          <p:cNvSpPr/>
          <p:nvPr/>
        </p:nvSpPr>
        <p:spPr>
          <a:xfrm>
            <a:off x="468630" y="4822115"/>
            <a:ext cx="11441430" cy="1569660"/>
          </a:xfrm>
          <a:prstGeom prst="rect">
            <a:avLst/>
          </a:prstGeom>
        </p:spPr>
        <p:txBody>
          <a:bodyPr wrap="square">
            <a:spAutoFit/>
          </a:bodyPr>
          <a:lstStyle/>
          <a:p>
            <a:r>
              <a:rPr lang="vi-VN" sz="3200" smtClean="0">
                <a:latin typeface="+mj-lt"/>
              </a:rPr>
              <a:t>- Tên </a:t>
            </a:r>
            <a:r>
              <a:rPr lang="vi-VN" sz="3200">
                <a:latin typeface="+mj-lt"/>
              </a:rPr>
              <a:t>ngành nghề được nêu trongsản phâm</a:t>
            </a:r>
            <a:r>
              <a:rPr lang="vi-VN" sz="3200" smtClean="0">
                <a:latin typeface="+mj-lt"/>
              </a:rPr>
              <a:t>?</a:t>
            </a:r>
          </a:p>
          <a:p>
            <a:pPr marL="285750" indent="-285750">
              <a:buFontTx/>
              <a:buChar char="-"/>
            </a:pPr>
            <a:r>
              <a:rPr lang="vi-VN" sz="3200" smtClean="0">
                <a:latin typeface="+mj-lt"/>
              </a:rPr>
              <a:t>Giải </a:t>
            </a:r>
            <a:r>
              <a:rPr lang="vi-VN" sz="3200">
                <a:latin typeface="+mj-lt"/>
              </a:rPr>
              <a:t>thích vị trí và nội dung thôngtin trong sơ đô</a:t>
            </a:r>
            <a:r>
              <a:rPr lang="vi-VN" sz="3200" smtClean="0">
                <a:latin typeface="+mj-lt"/>
              </a:rPr>
              <a:t>.</a:t>
            </a:r>
          </a:p>
          <a:p>
            <a:r>
              <a:rPr lang="vi-VN" sz="3200">
                <a:latin typeface="+mj-lt"/>
              </a:rPr>
              <a:t>-</a:t>
            </a:r>
            <a:r>
              <a:rPr lang="vi-VN" sz="3200" smtClean="0">
                <a:latin typeface="+mj-lt"/>
              </a:rPr>
              <a:t> </a:t>
            </a:r>
            <a:r>
              <a:rPr lang="vi-VN" sz="3200">
                <a:latin typeface="+mj-lt"/>
              </a:rPr>
              <a:t>Chia sẻ về ngành nghề và việc </a:t>
            </a:r>
            <a:r>
              <a:rPr lang="vi-VN" sz="3200" smtClean="0">
                <a:latin typeface="+mj-lt"/>
              </a:rPr>
              <a:t>chọn ngành </a:t>
            </a:r>
            <a:r>
              <a:rPr lang="vi-VN" sz="3200">
                <a:latin typeface="+mj-lt"/>
              </a:rPr>
              <a:t>nghê trong tương lai.</a:t>
            </a:r>
            <a:endParaRPr lang="en-US" sz="3200">
              <a:latin typeface="+mj-lt"/>
            </a:endParaRPr>
          </a:p>
        </p:txBody>
      </p:sp>
    </p:spTree>
    <p:extLst>
      <p:ext uri="{BB962C8B-B14F-4D97-AF65-F5344CB8AC3E}">
        <p14:creationId xmlns:p14="http://schemas.microsoft.com/office/powerpoint/2010/main" val="116033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ECC0B65C-0603-4D8C-FE8D-24D6B518A6A2}"/>
              </a:ext>
            </a:extLst>
          </p:cNvPr>
          <p:cNvGraphicFramePr>
            <a:graphicFrameLocks noGrp="1"/>
          </p:cNvGraphicFramePr>
          <p:nvPr>
            <p:ph idx="1"/>
            <p:extLst>
              <p:ext uri="{D42A27DB-BD31-4B8C-83A1-F6EECF244321}">
                <p14:modId xmlns:p14="http://schemas.microsoft.com/office/powerpoint/2010/main" val="2982782258"/>
              </p:ext>
            </p:extLst>
          </p:nvPr>
        </p:nvGraphicFramePr>
        <p:xfrm>
          <a:off x="290945" y="484909"/>
          <a:ext cx="11083637" cy="5832764"/>
        </p:xfrm>
        <a:graphic>
          <a:graphicData uri="http://schemas.openxmlformats.org/drawingml/2006/table">
            <a:tbl>
              <a:tblPr firstRow="1" firstCol="1" bandRow="1"/>
              <a:tblGrid>
                <a:gridCol w="11083637">
                  <a:extLst>
                    <a:ext uri="{9D8B030D-6E8A-4147-A177-3AD203B41FA5}">
                      <a16:colId xmlns:a16="http://schemas.microsoft.com/office/drawing/2014/main" xmlns="" val="1071894934"/>
                    </a:ext>
                  </a:extLst>
                </a:gridCol>
              </a:tblGrid>
              <a:tr h="5832764">
                <a:tc>
                  <a:txBody>
                    <a:bodyPr/>
                    <a:lstStyle/>
                    <a:p>
                      <a:pPr algn="just">
                        <a:lnSpc>
                          <a:spcPct val="150000"/>
                        </a:lnSpc>
                        <a:spcAft>
                          <a:spcPts val="1000"/>
                        </a:spcAft>
                      </a:pPr>
                      <a:r>
                        <a:rPr lang="vi-VN" sz="3200" b="1" i="1" dirty="0">
                          <a:solidFill>
                            <a:srgbClr val="000000"/>
                          </a:solidFill>
                          <a:effectLst/>
                          <a:latin typeface="+mj-lt"/>
                          <a:ea typeface="Calibri" panose="020F0502020204030204" pitchFamily="34" charset="0"/>
                          <a:cs typeface="Calibri" panose="020F0502020204030204" pitchFamily="34" charset="0"/>
                        </a:rPr>
                        <a:t>2.2. Các bước thực hành bài </a:t>
                      </a:r>
                      <a:r>
                        <a:rPr lang="vi-VN" sz="3200" b="1" i="1" dirty="0" smtClean="0">
                          <a:solidFill>
                            <a:srgbClr val="000000"/>
                          </a:solidFill>
                          <a:effectLst/>
                          <a:latin typeface="+mj-lt"/>
                          <a:ea typeface="Calibri" panose="020F0502020204030204" pitchFamily="34" charset="0"/>
                          <a:cs typeface="Calibri" panose="020F0502020204030204" pitchFamily="34" charset="0"/>
                        </a:rPr>
                        <a:t>vẽ</a:t>
                      </a:r>
                      <a:endParaRPr lang="en-US" sz="3200" b="1" i="1" dirty="0" smtClean="0">
                        <a:solidFill>
                          <a:srgbClr val="000000"/>
                        </a:solidFill>
                        <a:effectLst/>
                        <a:latin typeface="+mj-lt"/>
                        <a:ea typeface="Calibri" panose="020F0502020204030204" pitchFamily="34" charset="0"/>
                        <a:cs typeface="Calibri" panose="020F0502020204030204" pitchFamily="34" charset="0"/>
                      </a:endParaRPr>
                    </a:p>
                    <a:p>
                      <a:pPr algn="just">
                        <a:lnSpc>
                          <a:spcPct val="150000"/>
                        </a:lnSpc>
                        <a:spcAft>
                          <a:spcPts val="1000"/>
                        </a:spcAft>
                      </a:pPr>
                      <a:endParaRPr lang="en-US" sz="3200" b="1" i="1" dirty="0" smtClean="0">
                        <a:solidFill>
                          <a:srgbClr val="000000"/>
                        </a:solidFill>
                        <a:effectLst/>
                        <a:latin typeface="+mj-lt"/>
                        <a:ea typeface="Calibri" panose="020F0502020204030204" pitchFamily="34" charset="0"/>
                        <a:cs typeface="Calibri" panose="020F0502020204030204" pitchFamily="34" charset="0"/>
                      </a:endParaRPr>
                    </a:p>
                    <a:p>
                      <a:pPr algn="just">
                        <a:lnSpc>
                          <a:spcPct val="150000"/>
                        </a:lnSpc>
                        <a:spcAft>
                          <a:spcPts val="1000"/>
                        </a:spcAft>
                      </a:pPr>
                      <a:r>
                        <a:rPr lang="en-US" sz="3200" smtClean="0">
                          <a:effectLst/>
                          <a:latin typeface="+mj-lt"/>
                          <a:ea typeface="Calibri" panose="020F0502020204030204" pitchFamily="34" charset="0"/>
                          <a:cs typeface="Calibri" panose="020F0502020204030204" pitchFamily="34" charset="0"/>
                        </a:rPr>
                        <a:t>                        </a:t>
                      </a:r>
                      <a:endParaRPr lang="en-US" sz="3200" dirty="0">
                        <a:effectLst/>
                        <a:latin typeface="+mj-lt"/>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311787540"/>
                  </a:ext>
                </a:extLst>
              </a:tr>
            </a:tbl>
          </a:graphicData>
        </a:graphic>
      </p:graphicFrame>
      <p:pic>
        <p:nvPicPr>
          <p:cNvPr id="2" name="Picture 1"/>
          <p:cNvPicPr>
            <a:picLocks noChangeAspect="1"/>
          </p:cNvPicPr>
          <p:nvPr/>
        </p:nvPicPr>
        <p:blipFill>
          <a:blip r:embed="rId2"/>
          <a:stretch>
            <a:fillRect/>
          </a:stretch>
        </p:blipFill>
        <p:spPr>
          <a:xfrm>
            <a:off x="1239202" y="1677266"/>
            <a:ext cx="9310688" cy="3900574"/>
          </a:xfrm>
          <a:prstGeom prst="rect">
            <a:avLst/>
          </a:prstGeom>
        </p:spPr>
      </p:pic>
    </p:spTree>
    <p:extLst>
      <p:ext uri="{BB962C8B-B14F-4D97-AF65-F5344CB8AC3E}">
        <p14:creationId xmlns:p14="http://schemas.microsoft.com/office/powerpoint/2010/main" val="408034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3457" y="1016317"/>
            <a:ext cx="10082213" cy="4298633"/>
          </a:xfrm>
          <a:prstGeom prst="rect">
            <a:avLst/>
          </a:prstGeom>
        </p:spPr>
      </p:pic>
    </p:spTree>
    <p:extLst>
      <p:ext uri="{BB962C8B-B14F-4D97-AF65-F5344CB8AC3E}">
        <p14:creationId xmlns:p14="http://schemas.microsoft.com/office/powerpoint/2010/main" val="1014415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1523</TotalTime>
  <Words>435</Words>
  <Application>Microsoft Office PowerPoint</Application>
  <PresentationFormat>Custom</PresentationFormat>
  <Paragraphs>31</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MY PC</cp:lastModifiedBy>
  <cp:revision>212</cp:revision>
  <dcterms:created xsi:type="dcterms:W3CDTF">2021-09-04T09:00:35Z</dcterms:created>
  <dcterms:modified xsi:type="dcterms:W3CDTF">2025-05-17T07:28:37Z</dcterms:modified>
</cp:coreProperties>
</file>