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0" r:id="rId3"/>
    <p:sldId id="273" r:id="rId4"/>
    <p:sldId id="257" r:id="rId5"/>
    <p:sldId id="270" r:id="rId6"/>
    <p:sldId id="258" r:id="rId7"/>
    <p:sldId id="264" r:id="rId8"/>
    <p:sldId id="265" r:id="rId9"/>
    <p:sldId id="263" r:id="rId10"/>
    <p:sldId id="286" r:id="rId11"/>
    <p:sldId id="259" r:id="rId12"/>
    <p:sldId id="268" r:id="rId13"/>
    <p:sldId id="287" r:id="rId14"/>
    <p:sldId id="290" r:id="rId15"/>
    <p:sldId id="288" r:id="rId16"/>
    <p:sldId id="275" r:id="rId17"/>
    <p:sldId id="289" r:id="rId18"/>
    <p:sldId id="262" r:id="rId19"/>
  </p:sldIdLst>
  <p:sldSz cx="18288000" cy="10287000"/>
  <p:notesSz cx="6858000" cy="9144000"/>
  <p:embeddedFontLst>
    <p:embeddedFont>
      <p:font typeface="Calibri"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2450" autoAdjust="0"/>
  </p:normalViewPr>
  <p:slideViewPr>
    <p:cSldViewPr showGuides="1">
      <p:cViewPr varScale="1">
        <p:scale>
          <a:sx n="49" d="100"/>
          <a:sy n="49" d="100"/>
        </p:scale>
        <p:origin x="-5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55DBE-4BD2-47DA-A307-248C2FE95725}"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9C278-30D5-4B2C-8F1F-67AD30AF4DAB}" type="slidenum">
              <a:rPr lang="en-US" smtClean="0"/>
              <a:t>‹#›</a:t>
            </a:fld>
            <a:endParaRPr lang="en-US"/>
          </a:p>
        </p:txBody>
      </p:sp>
    </p:spTree>
    <p:extLst>
      <p:ext uri="{BB962C8B-B14F-4D97-AF65-F5344CB8AC3E}">
        <p14:creationId xmlns:p14="http://schemas.microsoft.com/office/powerpoint/2010/main" val="135171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B9C278-30D5-4B2C-8F1F-67AD30AF4DA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5/17/2025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4.svg"/><Relationship Id="rId4" Type="http://schemas.openxmlformats.org/officeDocument/2006/relationships/image" Target="../media/image2.jpe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6.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8.svg"/><Relationship Id="rId5" Type="http://schemas.openxmlformats.org/officeDocument/2006/relationships/image" Target="../media/image12.svg"/><Relationship Id="rId10" Type="http://schemas.openxmlformats.org/officeDocument/2006/relationships/image" Target="../media/image20.jpeg"/><Relationship Id="rId4" Type="http://schemas.openxmlformats.org/officeDocument/2006/relationships/image" Target="../media/image6.jpe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58.svg"/><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6.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8.svg"/><Relationship Id="rId5" Type="http://schemas.openxmlformats.org/officeDocument/2006/relationships/image" Target="../media/image12.svg"/><Relationship Id="rId10" Type="http://schemas.openxmlformats.org/officeDocument/2006/relationships/image" Target="../media/image20.jpeg"/><Relationship Id="rId4" Type="http://schemas.openxmlformats.org/officeDocument/2006/relationships/image" Target="../media/image6.jpeg"/><Relationship Id="rId9" Type="http://schemas.openxmlformats.org/officeDocument/2006/relationships/image" Target="../media/image36.svg"/></Relationships>
</file>

<file path=ppt/slides/_rels/slide16.xml.rels><?xml version="1.0" encoding="UTF-8" standalone="yes"?>
<Relationships xmlns="http://schemas.openxmlformats.org/package/2006/relationships"><Relationship Id="rId3" Type="http://schemas.openxmlformats.org/officeDocument/2006/relationships/image" Target="../media/image71.svg"/><Relationship Id="rId7" Type="http://schemas.openxmlformats.org/officeDocument/2006/relationships/image" Target="../media/image73.sv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0.sv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6.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8.svg"/><Relationship Id="rId5" Type="http://schemas.openxmlformats.org/officeDocument/2006/relationships/image" Target="../media/image12.svg"/><Relationship Id="rId10" Type="http://schemas.openxmlformats.org/officeDocument/2006/relationships/image" Target="../media/image20.jpeg"/><Relationship Id="rId4" Type="http://schemas.openxmlformats.org/officeDocument/2006/relationships/image" Target="../media/image6.jpeg"/><Relationship Id="rId9"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svg"/><Relationship Id="rId7" Type="http://schemas.openxmlformats.org/officeDocument/2006/relationships/image" Target="../media/image20.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4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2.svg"/><Relationship Id="rId10" Type="http://schemas.openxmlformats.org/officeDocument/2006/relationships/hyperlink" Target="https://www.youtube.com/watch?v=lBPD-FBvx9M" TargetMode="External"/><Relationship Id="rId4" Type="http://schemas.openxmlformats.org/officeDocument/2006/relationships/image" Target="../media/image6.jpe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2.svg"/><Relationship Id="rId7" Type="http://schemas.openxmlformats.org/officeDocument/2006/relationships/image" Target="../media/image10.sv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svg"/><Relationship Id="rId4" Type="http://schemas.openxmlformats.org/officeDocument/2006/relationships/image" Target="../media/image12.jpe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0.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8.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6.sv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8.svg"/><Relationship Id="rId5" Type="http://schemas.openxmlformats.org/officeDocument/2006/relationships/image" Target="../media/image12.svg"/><Relationship Id="rId10" Type="http://schemas.openxmlformats.org/officeDocument/2006/relationships/image" Target="../media/image20.jpeg"/><Relationship Id="rId4" Type="http://schemas.openxmlformats.org/officeDocument/2006/relationships/image" Target="../media/image6.jpeg"/><Relationship Id="rId9" Type="http://schemas.openxmlformats.org/officeDocument/2006/relationships/image" Target="../media/image36.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sv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40.sv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5.svg"/><Relationship Id="rId7" Type="http://schemas.openxmlformats.org/officeDocument/2006/relationships/image" Target="../media/image47.sv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51.svg"/><Relationship Id="rId5" Type="http://schemas.openxmlformats.org/officeDocument/2006/relationships/image" Target="../media/image30.svg"/><Relationship Id="rId10" Type="http://schemas.openxmlformats.org/officeDocument/2006/relationships/image" Target="../media/image28.png"/><Relationship Id="rId4" Type="http://schemas.openxmlformats.org/officeDocument/2006/relationships/image" Target="../media/image16.jpeg"/><Relationship Id="rId9" Type="http://schemas.openxmlformats.org/officeDocument/2006/relationships/image" Target="../media/image4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46958"/>
            <a:ext cx="2745692" cy="36916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971717" y="6422517"/>
            <a:ext cx="4800600" cy="38644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808" y="7610015"/>
            <a:ext cx="3341816" cy="241028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48038" y="0"/>
            <a:ext cx="2439962" cy="2662987"/>
          </a:xfrm>
          <a:prstGeom prst="rect">
            <a:avLst/>
          </a:prstGeom>
        </p:spPr>
      </p:pic>
      <p:sp>
        <p:nvSpPr>
          <p:cNvPr id="10" name="TextBox 6"/>
          <p:cNvSpPr txBox="1"/>
          <p:nvPr/>
        </p:nvSpPr>
        <p:spPr>
          <a:xfrm>
            <a:off x="4800600" y="3162300"/>
            <a:ext cx="9448800" cy="2215991"/>
          </a:xfrm>
          <a:prstGeom prst="rect">
            <a:avLst/>
          </a:prstGeom>
        </p:spPr>
        <p:txBody>
          <a:bodyPr wrap="square" lIns="0" tIns="0" rIns="0" bIns="0" rtlCol="0" anchor="t">
            <a:spAutoFit/>
          </a:bodyPr>
          <a:lstStyle/>
          <a:p>
            <a:pPr algn="ctr">
              <a:lnSpc>
                <a:spcPct val="150000"/>
              </a:lnSpc>
            </a:pPr>
            <a:r>
              <a:rPr lang="en-US" sz="9600" b="1" dirty="0" smtClean="0">
                <a:solidFill>
                  <a:srgbClr val="FF0000"/>
                </a:solidFill>
                <a:latin typeface="Times New Roman" panose="02020603050405020304" pitchFamily="18" charset="0"/>
                <a:cs typeface="Times New Roman" panose="02020603050405020304" pitchFamily="18" charset="0"/>
              </a:rPr>
              <a:t>MĨ THUẬT 9</a:t>
            </a:r>
            <a:endParaRPr lang="en-US" sz="9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829300" y="7895126"/>
            <a:ext cx="7391400" cy="523220"/>
          </a:xfrm>
          <a:prstGeom prst="rect">
            <a:avLst/>
          </a:prstGeom>
          <a:noFill/>
        </p:spPr>
        <p:txBody>
          <a:bodyPr wrap="square" rtlCol="0">
            <a:spAutoFit/>
          </a:bodyPr>
          <a:lstStyle/>
          <a:p>
            <a:pPr algn="ctr"/>
            <a:r>
              <a:rPr lang="en-US" sz="2800" b="1" dirty="0" smtClean="0"/>
              <a:t>GIÁO VIÊN: BÙI HOÀNG PHONG</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7004304"/>
            <a:ext cx="7315200" cy="328269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00718" y="314120"/>
            <a:ext cx="1879949" cy="20574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50367" y="5395576"/>
            <a:ext cx="6342715" cy="493146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7223" y="574371"/>
            <a:ext cx="2573595" cy="273423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29810" y="7022275"/>
            <a:ext cx="3341816" cy="241028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59645">
            <a:off x="16797146" y="3787627"/>
            <a:ext cx="481212" cy="2036876"/>
          </a:xfrm>
          <a:prstGeom prst="rect">
            <a:avLst/>
          </a:prstGeom>
        </p:spPr>
      </p:pic>
      <p:grpSp>
        <p:nvGrpSpPr>
          <p:cNvPr id="11" name="Group 10"/>
          <p:cNvGrpSpPr/>
          <p:nvPr/>
        </p:nvGrpSpPr>
        <p:grpSpPr>
          <a:xfrm>
            <a:off x="3550548" y="2301866"/>
            <a:ext cx="11765652" cy="4545358"/>
            <a:chOff x="3640399" y="2296482"/>
            <a:chExt cx="11765652" cy="4545358"/>
          </a:xfrm>
        </p:grpSpPr>
        <p:sp>
          <p:nvSpPr>
            <p:cNvPr id="12" name="Rectangle 11"/>
            <p:cNvSpPr/>
            <p:nvPr/>
          </p:nvSpPr>
          <p:spPr>
            <a:xfrm>
              <a:off x="3646802" y="2471533"/>
              <a:ext cx="11759249" cy="437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p:cNvSpPr txBox="1"/>
            <p:nvPr/>
          </p:nvSpPr>
          <p:spPr>
            <a:xfrm>
              <a:off x="3640399" y="2296482"/>
              <a:ext cx="11506200" cy="4315861"/>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PHẦN 2.</a:t>
              </a: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HOẠT ĐỘNG THỂ HIỆN SÁNG TẠO</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2051" name="Picture 3" descr="E:\A. TÀI LIỆU GIÁO DỤC\2024 - 2025\GIÁO ÁN\MT 9\Captuc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599" y="1254204"/>
            <a:ext cx="9666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66511" y="437971"/>
            <a:ext cx="16478778" cy="646331"/>
          </a:xfrm>
          <a:prstGeom prst="rect">
            <a:avLst/>
          </a:prstGeom>
          <a:noFill/>
        </p:spPr>
        <p:txBody>
          <a:bodyPr wrap="square" rtlCol="0">
            <a:spAutoFit/>
          </a:bodyPr>
          <a:lstStyle/>
          <a:p>
            <a:r>
              <a:rPr lang="en-US" sz="3600" b="1">
                <a:latin typeface="Arial" panose="020B0604020202020204" pitchFamily="34" charset="0"/>
                <a:cs typeface="Arial" panose="020B0604020202020204" pitchFamily="34" charset="0"/>
              </a:rPr>
              <a:t>Học sinh quan sát và trả lời các câu hỏi:</a:t>
            </a:r>
            <a:endParaRPr lang="vi-VN" sz="3600">
              <a:latin typeface="Arial" panose="020B0604020202020204" pitchFamily="34" charset="0"/>
              <a:cs typeface="Arial" panose="020B0604020202020204" pitchFamily="34" charset="0"/>
            </a:endParaRPr>
          </a:p>
        </p:txBody>
      </p:sp>
      <p:sp>
        <p:nvSpPr>
          <p:cNvPr id="2" name="Rectangle 1"/>
          <p:cNvSpPr/>
          <p:nvPr/>
        </p:nvSpPr>
        <p:spPr>
          <a:xfrm>
            <a:off x="866510" y="2555776"/>
            <a:ext cx="7210689" cy="1323439"/>
          </a:xfrm>
          <a:prstGeom prst="rect">
            <a:avLst/>
          </a:prstGeom>
        </p:spPr>
        <p:txBody>
          <a:bodyPr wrap="square">
            <a:spAutoFit/>
          </a:bodyPr>
          <a:lstStyle/>
          <a:p>
            <a:r>
              <a:rPr lang="vi-VN" sz="3600" dirty="0"/>
              <a:t>  </a:t>
            </a:r>
            <a:r>
              <a:rPr lang="vi-VN" sz="3600" dirty="0">
                <a:solidFill>
                  <a:schemeClr val="tx2"/>
                </a:solidFill>
              </a:rPr>
              <a:t>- </a:t>
            </a:r>
            <a:r>
              <a:rPr lang="vi-VN" sz="4000" dirty="0">
                <a:solidFill>
                  <a:schemeClr val="tx2"/>
                </a:solidFill>
                <a:latin typeface="+mj-lt"/>
              </a:rPr>
              <a:t>Em hãy trình bày ý tưởng trang trí bằng khuôn in trổ thủng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54400" y="-342900"/>
            <a:ext cx="3956194" cy="3380747"/>
          </a:xfrm>
          <a:prstGeom prst="rect">
            <a:avLst/>
          </a:prstGeom>
        </p:spPr>
      </p:pic>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22027" y="-1200881"/>
            <a:ext cx="1626449" cy="3771477"/>
          </a:xfrm>
          <a:prstGeom prst="rect">
            <a:avLst/>
          </a:prstGeom>
        </p:spPr>
      </p:pic>
      <p:sp>
        <p:nvSpPr>
          <p:cNvPr id="32" name="Rectangle 31"/>
          <p:cNvSpPr/>
          <p:nvPr/>
        </p:nvSpPr>
        <p:spPr>
          <a:xfrm>
            <a:off x="2776738" y="944783"/>
            <a:ext cx="13191432" cy="738664"/>
          </a:xfrm>
          <a:prstGeom prst="rect">
            <a:avLst/>
          </a:prstGeom>
        </p:spPr>
        <p:txBody>
          <a:bodyPr wrap="none">
            <a:spAutoFit/>
          </a:bodyPr>
          <a:lstStyle/>
          <a:p>
            <a:pPr algn="just">
              <a:spcBef>
                <a:spcPts val="300"/>
              </a:spcBef>
              <a:spcAft>
                <a:spcPts val="300"/>
              </a:spcAft>
            </a:pP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a:t>
            </a:r>
            <a:r>
              <a:rPr lang="en-US" sz="4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 ý tưởngtrang trí bằng khuôn in trổ thủng  </a:t>
            </a:r>
            <a:endParaRPr lang="en-US" sz="4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Rectangle 36"/>
          <p:cNvSpPr/>
          <p:nvPr/>
        </p:nvSpPr>
        <p:spPr>
          <a:xfrm>
            <a:off x="866510" y="2555776"/>
            <a:ext cx="11706490" cy="707886"/>
          </a:xfrm>
          <a:prstGeom prst="rect">
            <a:avLst/>
          </a:prstGeom>
        </p:spPr>
        <p:txBody>
          <a:bodyPr wrap="square">
            <a:spAutoFit/>
          </a:bodyPr>
          <a:lstStyle/>
          <a:p>
            <a:r>
              <a:rPr lang="vi-VN" sz="3600" dirty="0"/>
              <a:t>  </a:t>
            </a:r>
            <a:r>
              <a:rPr lang="vi-VN" sz="4000" dirty="0">
                <a:solidFill>
                  <a:schemeClr val="tx2"/>
                </a:solidFill>
              </a:rPr>
              <a:t>Bước 1: Chọn chủ đề mà mục đích trang trí</a:t>
            </a:r>
          </a:p>
        </p:txBody>
      </p:sp>
      <p:sp>
        <p:nvSpPr>
          <p:cNvPr id="38" name="Rectangle 37"/>
          <p:cNvSpPr/>
          <p:nvPr/>
        </p:nvSpPr>
        <p:spPr>
          <a:xfrm>
            <a:off x="914400" y="3467100"/>
            <a:ext cx="11706490" cy="707886"/>
          </a:xfrm>
          <a:prstGeom prst="rect">
            <a:avLst/>
          </a:prstGeom>
        </p:spPr>
        <p:txBody>
          <a:bodyPr wrap="square">
            <a:spAutoFit/>
          </a:bodyPr>
          <a:lstStyle/>
          <a:p>
            <a:r>
              <a:rPr lang="vi-VN" sz="3600" dirty="0"/>
              <a:t>  </a:t>
            </a:r>
            <a:r>
              <a:rPr lang="vi-VN" sz="4000" dirty="0">
                <a:solidFill>
                  <a:schemeClr val="tx2"/>
                </a:solidFill>
              </a:rPr>
              <a:t>Bước 2: </a:t>
            </a:r>
            <a:r>
              <a:rPr lang="vi-VN" sz="4000" dirty="0"/>
              <a:t>Chọn hình ảnh, mô típ trang trí</a:t>
            </a:r>
          </a:p>
        </p:txBody>
      </p:sp>
      <p:sp>
        <p:nvSpPr>
          <p:cNvPr id="41" name="Rectangle 40"/>
          <p:cNvSpPr/>
          <p:nvPr/>
        </p:nvSpPr>
        <p:spPr>
          <a:xfrm>
            <a:off x="914400" y="4420969"/>
            <a:ext cx="11706490" cy="707886"/>
          </a:xfrm>
          <a:prstGeom prst="rect">
            <a:avLst/>
          </a:prstGeom>
        </p:spPr>
        <p:txBody>
          <a:bodyPr wrap="square">
            <a:spAutoFit/>
          </a:bodyPr>
          <a:lstStyle/>
          <a:p>
            <a:r>
              <a:rPr lang="vi-VN" sz="3600" dirty="0"/>
              <a:t>  </a:t>
            </a:r>
            <a:r>
              <a:rPr lang="vi-VN" sz="4000" dirty="0">
                <a:solidFill>
                  <a:schemeClr val="tx2"/>
                </a:solidFill>
              </a:rPr>
              <a:t>Bước 3: </a:t>
            </a:r>
            <a:r>
              <a:rPr lang="vi-VN" sz="4000" dirty="0"/>
              <a:t>Chọn vật liệu thực hành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55983">
            <a:off x="801681" y="7382300"/>
            <a:ext cx="1916620" cy="4444336"/>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659645">
            <a:off x="17066942" y="9125312"/>
            <a:ext cx="367206" cy="1554309"/>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5800" y="-318225"/>
            <a:ext cx="1970744" cy="2093752"/>
          </a:xfrm>
          <a:prstGeom prst="rect">
            <a:avLst/>
          </a:prstGeom>
        </p:spPr>
      </p:pic>
      <p:sp>
        <p:nvSpPr>
          <p:cNvPr id="37" name="Rectangle 36"/>
          <p:cNvSpPr/>
          <p:nvPr/>
        </p:nvSpPr>
        <p:spPr>
          <a:xfrm>
            <a:off x="2137487" y="1518294"/>
            <a:ext cx="13226913" cy="830997"/>
          </a:xfrm>
          <a:prstGeom prst="rect">
            <a:avLst/>
          </a:prstGeom>
        </p:spPr>
        <p:txBody>
          <a:bodyPr wrap="square">
            <a:spAutoFit/>
          </a:bodyPr>
          <a:lstStyle/>
          <a:p>
            <a:pPr algn="ctr">
              <a:spcBef>
                <a:spcPts val="300"/>
              </a:spcBef>
              <a:spcAft>
                <a:spcPts val="300"/>
              </a:spcAft>
            </a:pP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một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khuôn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in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trổ</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thủng</a:t>
            </a:r>
            <a:endPar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E:\A. TÀI LIỆU GIÁO DỤC\2024 - 2025\GIÁO ÁN\MT 9\Captudf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8693" y="2836068"/>
            <a:ext cx="5564500" cy="50053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A. TÀI LIỆU GIÁO DỤC\2024 - 2025\GIÁO ÁN\MT 9\41ysO3adsyL._AC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9572" y="2652712"/>
            <a:ext cx="5339227" cy="5372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A. TÀI LIỆU GIÁO DỤC\2024 - 2025\GIÁO ÁN\MT 9\1421-600x564.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68008" y="2652712"/>
            <a:ext cx="5715000" cy="537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1028700"/>
            <a:ext cx="4800600" cy="3886200"/>
          </a:xfrm>
          <a:prstGeom prst="rect">
            <a:avLst/>
          </a:prstGeom>
        </p:spPr>
      </p:pic>
      <p:pic>
        <p:nvPicPr>
          <p:cNvPr id="3" name="Picture 2"/>
          <p:cNvPicPr>
            <a:picLocks noChangeAspect="1"/>
          </p:cNvPicPr>
          <p:nvPr/>
        </p:nvPicPr>
        <p:blipFill>
          <a:blip r:embed="rId3"/>
          <a:stretch>
            <a:fillRect/>
          </a:stretch>
        </p:blipFill>
        <p:spPr>
          <a:xfrm>
            <a:off x="6553200" y="1028700"/>
            <a:ext cx="5257800" cy="3886200"/>
          </a:xfrm>
          <a:prstGeom prst="rect">
            <a:avLst/>
          </a:prstGeom>
        </p:spPr>
      </p:pic>
      <p:pic>
        <p:nvPicPr>
          <p:cNvPr id="4" name="Picture 3"/>
          <p:cNvPicPr>
            <a:picLocks noChangeAspect="1"/>
          </p:cNvPicPr>
          <p:nvPr/>
        </p:nvPicPr>
        <p:blipFill>
          <a:blip r:embed="rId4"/>
          <a:stretch>
            <a:fillRect/>
          </a:stretch>
        </p:blipFill>
        <p:spPr>
          <a:xfrm>
            <a:off x="1295400" y="5657850"/>
            <a:ext cx="4800600" cy="3886200"/>
          </a:xfrm>
          <a:prstGeom prst="rect">
            <a:avLst/>
          </a:prstGeom>
        </p:spPr>
      </p:pic>
      <p:pic>
        <p:nvPicPr>
          <p:cNvPr id="5" name="Picture 4"/>
          <p:cNvPicPr>
            <a:picLocks noChangeAspect="1"/>
          </p:cNvPicPr>
          <p:nvPr/>
        </p:nvPicPr>
        <p:blipFill>
          <a:blip r:embed="rId5"/>
          <a:stretch>
            <a:fillRect/>
          </a:stretch>
        </p:blipFill>
        <p:spPr>
          <a:xfrm>
            <a:off x="6553200" y="5657850"/>
            <a:ext cx="5257800" cy="3886200"/>
          </a:xfrm>
          <a:prstGeom prst="rect">
            <a:avLst/>
          </a:prstGeom>
        </p:spPr>
      </p:pic>
      <p:pic>
        <p:nvPicPr>
          <p:cNvPr id="6" name="Picture 5"/>
          <p:cNvPicPr>
            <a:picLocks noChangeAspect="1"/>
          </p:cNvPicPr>
          <p:nvPr/>
        </p:nvPicPr>
        <p:blipFill>
          <a:blip r:embed="rId6"/>
          <a:stretch>
            <a:fillRect/>
          </a:stretch>
        </p:blipFill>
        <p:spPr>
          <a:xfrm>
            <a:off x="12268200" y="1059874"/>
            <a:ext cx="5181600" cy="3886200"/>
          </a:xfrm>
          <a:prstGeom prst="rect">
            <a:avLst/>
          </a:prstGeom>
        </p:spPr>
      </p:pic>
      <p:pic>
        <p:nvPicPr>
          <p:cNvPr id="7" name="Picture 6"/>
          <p:cNvPicPr>
            <a:picLocks noChangeAspect="1"/>
          </p:cNvPicPr>
          <p:nvPr/>
        </p:nvPicPr>
        <p:blipFill>
          <a:blip r:embed="rId7"/>
          <a:stretch>
            <a:fillRect/>
          </a:stretch>
        </p:blipFill>
        <p:spPr>
          <a:xfrm>
            <a:off x="12268200" y="5657850"/>
            <a:ext cx="5181600" cy="38688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7004304"/>
            <a:ext cx="7315200" cy="328269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00718" y="314120"/>
            <a:ext cx="1879949" cy="20574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50367" y="5395576"/>
            <a:ext cx="6342715" cy="493146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7223" y="574371"/>
            <a:ext cx="2573595" cy="273423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29810" y="7022275"/>
            <a:ext cx="3341816" cy="241028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59645">
            <a:off x="16797146" y="3787627"/>
            <a:ext cx="481212" cy="2036876"/>
          </a:xfrm>
          <a:prstGeom prst="rect">
            <a:avLst/>
          </a:prstGeom>
        </p:spPr>
      </p:pic>
      <p:grpSp>
        <p:nvGrpSpPr>
          <p:cNvPr id="11" name="Group 10"/>
          <p:cNvGrpSpPr/>
          <p:nvPr/>
        </p:nvGrpSpPr>
        <p:grpSpPr>
          <a:xfrm>
            <a:off x="3550548" y="2301866"/>
            <a:ext cx="11765652" cy="4545358"/>
            <a:chOff x="3640399" y="2296482"/>
            <a:chExt cx="11765652" cy="4545358"/>
          </a:xfrm>
        </p:grpSpPr>
        <p:sp>
          <p:nvSpPr>
            <p:cNvPr id="12" name="Rectangle 11"/>
            <p:cNvSpPr/>
            <p:nvPr/>
          </p:nvSpPr>
          <p:spPr>
            <a:xfrm>
              <a:off x="3646802" y="2471533"/>
              <a:ext cx="11759249" cy="437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p:cNvSpPr txBox="1"/>
            <p:nvPr/>
          </p:nvSpPr>
          <p:spPr>
            <a:xfrm>
              <a:off x="3640399" y="2296482"/>
              <a:ext cx="11506200" cy="2821093"/>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PHẦN 3.</a:t>
              </a: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HOẠT ĐỘNG LUYỆN TẬP</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697200" y="7706833"/>
            <a:ext cx="2357628" cy="258016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52564" y="8374742"/>
            <a:ext cx="2651311" cy="1912258"/>
          </a:xfrm>
          <a:prstGeom prst="rect">
            <a:avLst/>
          </a:prstGeom>
        </p:spPr>
      </p:pic>
      <p:pic>
        <p:nvPicPr>
          <p:cNvPr id="17"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17491" y="427865"/>
            <a:ext cx="4559417" cy="1666087"/>
          </a:xfrm>
          <a:prstGeom prst="rect">
            <a:avLst/>
          </a:prstGeom>
        </p:spPr>
      </p:pic>
      <p:sp>
        <p:nvSpPr>
          <p:cNvPr id="2" name="Rectangle 1"/>
          <p:cNvSpPr>
            <a:spLocks noChangeArrowheads="1"/>
          </p:cNvSpPr>
          <p:nvPr/>
        </p:nvSpPr>
        <p:spPr bwMode="auto">
          <a:xfrm>
            <a:off x="649309" y="2348469"/>
            <a:ext cx="172947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GV giao nhiệm vụ HS:</a:t>
            </a:r>
          </a:p>
          <a:p>
            <a:pPr marL="0" marR="0" lvl="0" indent="0" algn="just" defTabSz="914400" rtl="0" eaLnBrk="1" fontAlgn="base" latinLnBrk="0" hangingPunct="1">
              <a:lnSpc>
                <a:spcPct val="100000"/>
              </a:lnSpc>
              <a:spcBef>
                <a:spcPct val="0"/>
              </a:spcBef>
              <a:spcAft>
                <a:spcPct val="0"/>
              </a:spcAft>
              <a:buClrTx/>
              <a:buSzTx/>
              <a:buFontTx/>
              <a:buNone/>
            </a:pPr>
            <a:r>
              <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       Em hãy xây dựng một hình tượng hoa văn để làm khuôn in và phác thảo phương án sử dụng khuôn in đó để tạo ra sản phẩm trang trí</a:t>
            </a:r>
            <a:r>
              <a:rPr kumimoji="0" lang="vi-VN" sz="4000" b="0"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vi-VN" sz="4000" b="0" i="0" u="none" strike="noStrike" cap="none" normalizeH="0" baseline="0" dirty="0">
              <a:ln>
                <a:noFill/>
              </a:ln>
              <a:solidFill>
                <a:schemeClr val="tx1"/>
              </a:solidFill>
              <a:effectLst/>
              <a:latin typeface="+mj-lt"/>
              <a:cs typeface="Arial" panose="020B0604020202020204" pitchFamily="34" charset="0"/>
            </a:endParaRPr>
          </a:p>
        </p:txBody>
      </p:sp>
      <p:sp>
        <p:nvSpPr>
          <p:cNvPr id="18" name="Rectangle 17"/>
          <p:cNvSpPr>
            <a:spLocks noChangeArrowheads="1"/>
          </p:cNvSpPr>
          <p:nvPr/>
        </p:nvSpPr>
        <p:spPr bwMode="auto">
          <a:xfrm>
            <a:off x="801709" y="4255195"/>
            <a:ext cx="172947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Yêu</a:t>
            </a:r>
            <a:r>
              <a:rPr kumimoji="0" lang="vi-VN" sz="4000" b="0" u="none" strike="noStrike" cap="none" normalizeH="0" dirty="0">
                <a:ln>
                  <a:noFill/>
                </a:ln>
                <a:solidFill>
                  <a:srgbClr val="000000"/>
                </a:solidFill>
                <a:effectLst/>
                <a:latin typeface="+mj-lt"/>
                <a:ea typeface="Calibri" panose="020F0502020204030204" pitchFamily="34" charset="0"/>
                <a:cs typeface="Arial" panose="020B0604020202020204" pitchFamily="34" charset="0"/>
              </a:rPr>
              <a:t> cầu:</a:t>
            </a:r>
            <a:endPar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endParaRPr>
          </a:p>
          <a:p>
            <a:r>
              <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       </a:t>
            </a:r>
            <a:r>
              <a:rPr lang="vi-VN" sz="4000" i="1" dirty="0">
                <a:latin typeface="+mj-lt"/>
              </a:rPr>
              <a:t>+ </a:t>
            </a:r>
            <a:r>
              <a:rPr lang="vi-VN" sz="4000" dirty="0">
                <a:latin typeface="+mj-lt"/>
              </a:rPr>
              <a:t>Lựa chọn hình tượng hoa văn phù hợp với chủ đề và sản phẩm trang trí</a:t>
            </a:r>
          </a:p>
          <a:p>
            <a:r>
              <a:rPr lang="vi-VN" sz="4000" dirty="0">
                <a:latin typeface="+mj-lt"/>
              </a:rPr>
              <a:t>       + In được hình trang trí.</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7004304"/>
            <a:ext cx="7315200" cy="328269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00718" y="314120"/>
            <a:ext cx="1879949" cy="20574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50367" y="5395576"/>
            <a:ext cx="6342715" cy="493146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7223" y="574371"/>
            <a:ext cx="2573595" cy="273423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29810" y="7022275"/>
            <a:ext cx="3341816" cy="241028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59645">
            <a:off x="16797146" y="3787627"/>
            <a:ext cx="481212" cy="2036876"/>
          </a:xfrm>
          <a:prstGeom prst="rect">
            <a:avLst/>
          </a:prstGeom>
        </p:spPr>
      </p:pic>
      <p:grpSp>
        <p:nvGrpSpPr>
          <p:cNvPr id="11" name="Group 10"/>
          <p:cNvGrpSpPr/>
          <p:nvPr/>
        </p:nvGrpSpPr>
        <p:grpSpPr>
          <a:xfrm>
            <a:off x="3264375" y="3282696"/>
            <a:ext cx="11759249" cy="3080004"/>
            <a:chOff x="3634956" y="2296482"/>
            <a:chExt cx="11759249" cy="2990504"/>
          </a:xfrm>
        </p:grpSpPr>
        <p:sp>
          <p:nvSpPr>
            <p:cNvPr id="12" name="Rectangle 11"/>
            <p:cNvSpPr/>
            <p:nvPr/>
          </p:nvSpPr>
          <p:spPr>
            <a:xfrm>
              <a:off x="3634956" y="2471535"/>
              <a:ext cx="11759249" cy="2815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p:cNvSpPr txBox="1"/>
            <p:nvPr/>
          </p:nvSpPr>
          <p:spPr>
            <a:xfrm>
              <a:off x="3640399" y="2296482"/>
              <a:ext cx="11613252" cy="2815451"/>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PHẦN 4.</a:t>
              </a: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HOẠT ĐỘNG VẬN DỤNG</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14400" y="-464724"/>
            <a:ext cx="3341816" cy="241028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570931" y="-266700"/>
            <a:ext cx="2439962" cy="266298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6888575"/>
            <a:ext cx="1626449" cy="377147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11200" y="6888575"/>
            <a:ext cx="6759425" cy="4114800"/>
          </a:xfrm>
          <a:prstGeom prst="rect">
            <a:avLst/>
          </a:prstGeom>
        </p:spPr>
      </p:pic>
      <p:sp>
        <p:nvSpPr>
          <p:cNvPr id="18" name="TextBox 17"/>
          <p:cNvSpPr txBox="1"/>
          <p:nvPr/>
        </p:nvSpPr>
        <p:spPr>
          <a:xfrm>
            <a:off x="4648200" y="1315656"/>
            <a:ext cx="9220200" cy="1427570"/>
          </a:xfrm>
          <a:prstGeom prst="rect">
            <a:avLst/>
          </a:prstGeom>
          <a:noFill/>
        </p:spPr>
        <p:txBody>
          <a:bodyPr wrap="square" rtlCol="0">
            <a:spAutoFit/>
          </a:bodyPr>
          <a:lstStyle/>
          <a:p>
            <a:pPr algn="ctr">
              <a:lnSpc>
                <a:spcPct val="150000"/>
              </a:lnSpc>
            </a:pPr>
            <a:r>
              <a:rPr lang="en-US" sz="6600" b="1" dirty="0">
                <a:solidFill>
                  <a:schemeClr val="accent2">
                    <a:lumMod val="75000"/>
                  </a:schemeClr>
                </a:solidFill>
                <a:latin typeface="Times New Roman" panose="02020603050405020304" pitchFamily="18" charset="0"/>
                <a:cs typeface="Times New Roman" panose="02020603050405020304" pitchFamily="18" charset="0"/>
              </a:rPr>
              <a:t>HƯỚNG DẪN VỀ NHÀ</a:t>
            </a:r>
          </a:p>
        </p:txBody>
      </p:sp>
      <p:grpSp>
        <p:nvGrpSpPr>
          <p:cNvPr id="24" name="Group 23"/>
          <p:cNvGrpSpPr/>
          <p:nvPr/>
        </p:nvGrpSpPr>
        <p:grpSpPr>
          <a:xfrm>
            <a:off x="2330131" y="3301818"/>
            <a:ext cx="6159761" cy="5235372"/>
            <a:chOff x="352281" y="3408745"/>
            <a:chExt cx="8457976" cy="5273311"/>
          </a:xfrm>
        </p:grpSpPr>
        <p:grpSp>
          <p:nvGrpSpPr>
            <p:cNvPr id="25" name="Group 7"/>
            <p:cNvGrpSpPr/>
            <p:nvPr/>
          </p:nvGrpSpPr>
          <p:grpSpPr>
            <a:xfrm>
              <a:off x="352281" y="3408745"/>
              <a:ext cx="8457976" cy="5273311"/>
              <a:chOff x="-178317" y="-38100"/>
              <a:chExt cx="1000891" cy="1388856"/>
            </a:xfrm>
          </p:grpSpPr>
          <p:sp>
            <p:nvSpPr>
              <p:cNvPr id="27" name="Freeform 8"/>
              <p:cNvSpPr/>
              <p:nvPr/>
            </p:nvSpPr>
            <p:spPr>
              <a:xfrm>
                <a:off x="-178317" y="0"/>
                <a:ext cx="1000891" cy="1350756"/>
              </a:xfrm>
              <a:custGeom>
                <a:avLst/>
                <a:gdLst/>
                <a:ahLst/>
                <a:cxnLst/>
                <a:rect l="l" t="t" r="r" b="b"/>
                <a:pathLst>
                  <a:path w="889120" h="1350756">
                    <a:moveTo>
                      <a:pt x="27520" y="0"/>
                    </a:moveTo>
                    <a:lnTo>
                      <a:pt x="861600" y="0"/>
                    </a:lnTo>
                    <a:cubicBezTo>
                      <a:pt x="876799" y="0"/>
                      <a:pt x="889120" y="12321"/>
                      <a:pt x="889120" y="27520"/>
                    </a:cubicBezTo>
                    <a:lnTo>
                      <a:pt x="889120" y="1323236"/>
                    </a:lnTo>
                    <a:cubicBezTo>
                      <a:pt x="889120" y="1338435"/>
                      <a:pt x="876799" y="1350756"/>
                      <a:pt x="861600" y="1350756"/>
                    </a:cubicBezTo>
                    <a:lnTo>
                      <a:pt x="27520" y="1350756"/>
                    </a:lnTo>
                    <a:cubicBezTo>
                      <a:pt x="20221" y="1350756"/>
                      <a:pt x="13221" y="1347856"/>
                      <a:pt x="8060" y="1342695"/>
                    </a:cubicBezTo>
                    <a:cubicBezTo>
                      <a:pt x="2899" y="1337534"/>
                      <a:pt x="0" y="1330535"/>
                      <a:pt x="0" y="1323236"/>
                    </a:cubicBezTo>
                    <a:lnTo>
                      <a:pt x="0" y="27520"/>
                    </a:lnTo>
                    <a:cubicBezTo>
                      <a:pt x="0" y="12321"/>
                      <a:pt x="12321" y="0"/>
                      <a:pt x="27520" y="0"/>
                    </a:cubicBezTo>
                    <a:close/>
                  </a:path>
                </a:pathLst>
              </a:custGeom>
              <a:solidFill>
                <a:srgbClr val="FFF6E5"/>
              </a:solidFill>
              <a:ln>
                <a:solidFill>
                  <a:schemeClr val="accent6">
                    <a:lumMod val="75000"/>
                  </a:schemeClr>
                </a:solidFill>
              </a:ln>
            </p:spPr>
          </p:sp>
          <p:sp>
            <p:nvSpPr>
              <p:cNvPr id="28" name="TextBox 9"/>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sp>
          <p:nvSpPr>
            <p:cNvPr id="26" name="TextBox 25"/>
            <p:cNvSpPr txBox="1"/>
            <p:nvPr/>
          </p:nvSpPr>
          <p:spPr>
            <a:xfrm>
              <a:off x="895286" y="4733646"/>
              <a:ext cx="7401637" cy="2883064"/>
            </a:xfrm>
            <a:prstGeom prst="rect">
              <a:avLst/>
            </a:prstGeom>
            <a:noFill/>
          </p:spPr>
          <p:txBody>
            <a:bodyPr wrap="square">
              <a:spAutoFit/>
            </a:bodyPr>
            <a:lstStyle/>
            <a:p>
              <a:pPr algn="ctr">
                <a:lnSpc>
                  <a:spcPct val="150000"/>
                </a:lnSpc>
              </a:pPr>
              <a:r>
                <a:rPr lang="vi-VN" sz="4000" i="1" dirty="0">
                  <a:solidFill>
                    <a:schemeClr val="tx1"/>
                  </a:solidFill>
                  <a:latin typeface="+mj-lt"/>
                  <a:cs typeface="Arial" panose="020B0604020202020204" pitchFamily="34" charset="0"/>
                </a:rPr>
                <a:t>Hoàn thành sản phẩm trang trí bằng khuôn in trổ thủng.</a:t>
              </a:r>
              <a:endParaRPr lang="en-US" sz="4000" i="1" dirty="0">
                <a:solidFill>
                  <a:schemeClr val="tx1"/>
                </a:solidFill>
                <a:latin typeface="+mj-lt"/>
                <a:cs typeface="Arial" panose="020B0604020202020204" pitchFamily="34" charset="0"/>
              </a:endParaRPr>
            </a:p>
          </p:txBody>
        </p:sp>
      </p:grpSp>
      <p:grpSp>
        <p:nvGrpSpPr>
          <p:cNvPr id="30" name="Group 7"/>
          <p:cNvGrpSpPr/>
          <p:nvPr/>
        </p:nvGrpSpPr>
        <p:grpSpPr>
          <a:xfrm>
            <a:off x="9456949" y="3301818"/>
            <a:ext cx="6159760" cy="5235372"/>
            <a:chOff x="0" y="-38100"/>
            <a:chExt cx="1000891" cy="1388856"/>
          </a:xfrm>
        </p:grpSpPr>
        <p:sp>
          <p:nvSpPr>
            <p:cNvPr id="32" name="Freeform 8"/>
            <p:cNvSpPr/>
            <p:nvPr/>
          </p:nvSpPr>
          <p:spPr>
            <a:xfrm>
              <a:off x="0" y="0"/>
              <a:ext cx="1000891" cy="1350756"/>
            </a:xfrm>
            <a:custGeom>
              <a:avLst/>
              <a:gdLst/>
              <a:ahLst/>
              <a:cxnLst/>
              <a:rect l="l" t="t" r="r" b="b"/>
              <a:pathLst>
                <a:path w="889120" h="1350756">
                  <a:moveTo>
                    <a:pt x="27520" y="0"/>
                  </a:moveTo>
                  <a:lnTo>
                    <a:pt x="861600" y="0"/>
                  </a:lnTo>
                  <a:cubicBezTo>
                    <a:pt x="876799" y="0"/>
                    <a:pt x="889120" y="12321"/>
                    <a:pt x="889120" y="27520"/>
                  </a:cubicBezTo>
                  <a:lnTo>
                    <a:pt x="889120" y="1323236"/>
                  </a:lnTo>
                  <a:cubicBezTo>
                    <a:pt x="889120" y="1338435"/>
                    <a:pt x="876799" y="1350756"/>
                    <a:pt x="861600" y="1350756"/>
                  </a:cubicBezTo>
                  <a:lnTo>
                    <a:pt x="27520" y="1350756"/>
                  </a:lnTo>
                  <a:cubicBezTo>
                    <a:pt x="20221" y="1350756"/>
                    <a:pt x="13221" y="1347856"/>
                    <a:pt x="8060" y="1342695"/>
                  </a:cubicBezTo>
                  <a:cubicBezTo>
                    <a:pt x="2899" y="1337534"/>
                    <a:pt x="0" y="1330535"/>
                    <a:pt x="0" y="1323236"/>
                  </a:cubicBezTo>
                  <a:lnTo>
                    <a:pt x="0" y="27520"/>
                  </a:lnTo>
                  <a:cubicBezTo>
                    <a:pt x="0" y="12321"/>
                    <a:pt x="12321" y="0"/>
                    <a:pt x="27520" y="0"/>
                  </a:cubicBezTo>
                  <a:close/>
                </a:path>
              </a:pathLst>
            </a:custGeom>
            <a:solidFill>
              <a:srgbClr val="FFF6E5"/>
            </a:solidFill>
            <a:ln>
              <a:solidFill>
                <a:schemeClr val="accent6">
                  <a:lumMod val="75000"/>
                </a:schemeClr>
              </a:solidFill>
            </a:ln>
          </p:spPr>
        </p:sp>
        <p:sp>
          <p:nvSpPr>
            <p:cNvPr id="33" name="TextBox 9"/>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endParaRPr/>
            </a:p>
          </p:txBody>
        </p:sp>
      </p:grpSp>
      <p:sp>
        <p:nvSpPr>
          <p:cNvPr id="3" name="Rectangle 2"/>
          <p:cNvSpPr/>
          <p:nvPr/>
        </p:nvSpPr>
        <p:spPr>
          <a:xfrm>
            <a:off x="9889009" y="4734816"/>
            <a:ext cx="5727700" cy="1754326"/>
          </a:xfrm>
          <a:prstGeom prst="rect">
            <a:avLst/>
          </a:prstGeom>
        </p:spPr>
        <p:txBody>
          <a:bodyPr wrap="square">
            <a:spAutoFit/>
          </a:bodyPr>
          <a:lstStyle/>
          <a:p>
            <a:r>
              <a:rPr lang="vi-VN" sz="3600" dirty="0">
                <a:latin typeface="+mj-lt"/>
                <a:cs typeface="Arial" panose="020B0604020202020204" pitchFamily="34" charset="0"/>
              </a:rPr>
              <a:t>Đọc và tìm hiểu trước nội dung Bài 7: THIẾT KẾ KHẨU HIỆ,  BIỂU NGỮ</a:t>
            </a:r>
            <a:r>
              <a:rPr lang="vi-VN" sz="3600" dirty="0">
                <a:latin typeface="Arial" panose="020B0604020202020204" pitchFamily="34"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726" y="105478"/>
            <a:ext cx="2076261" cy="2266042"/>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00718" y="141202"/>
            <a:ext cx="1879949"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3119" y="7810500"/>
            <a:ext cx="2497106" cy="2652968"/>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659645">
            <a:off x="16797145" y="8537849"/>
            <a:ext cx="481212" cy="2036876"/>
          </a:xfrm>
          <a:prstGeom prst="rect">
            <a:avLst/>
          </a:prstGeom>
        </p:spPr>
      </p:pic>
      <p:sp>
        <p:nvSpPr>
          <p:cNvPr id="19" name="TextBox 8"/>
          <p:cNvSpPr txBox="1"/>
          <p:nvPr/>
        </p:nvSpPr>
        <p:spPr>
          <a:xfrm>
            <a:off x="4800600" y="1212205"/>
            <a:ext cx="9006996" cy="1015663"/>
          </a:xfrm>
          <a:prstGeom prst="rect">
            <a:avLst/>
          </a:prstGeom>
        </p:spPr>
        <p:txBody>
          <a:bodyPr wrap="square" lIns="0" tIns="0" rIns="0" bIns="0" rtlCol="0" anchor="t">
            <a:spAutoFit/>
          </a:bodyPr>
          <a:lstStyle/>
          <a:p>
            <a:pPr algn="ctr"/>
            <a:r>
              <a:rPr lang="en-US" sz="6600" b="1" dirty="0">
                <a:solidFill>
                  <a:schemeClr val="accent2">
                    <a:lumMod val="75000"/>
                  </a:schemeClr>
                </a:solidFill>
                <a:latin typeface="Times New Roman" panose="02020603050405020304" pitchFamily="18" charset="0"/>
                <a:cs typeface="Times New Roman" panose="02020603050405020304" pitchFamily="18" charset="0"/>
              </a:rPr>
              <a:t>KHỞI ĐỘNG </a:t>
            </a:r>
          </a:p>
        </p:txBody>
      </p:sp>
      <p:sp>
        <p:nvSpPr>
          <p:cNvPr id="20" name="TextBox 19"/>
          <p:cNvSpPr txBox="1"/>
          <p:nvPr/>
        </p:nvSpPr>
        <p:spPr>
          <a:xfrm>
            <a:off x="3885929" y="2705109"/>
            <a:ext cx="10884806" cy="5324535"/>
          </a:xfrm>
          <a:prstGeom prst="rect">
            <a:avLst/>
          </a:prstGeom>
          <a:noFill/>
        </p:spPr>
        <p:txBody>
          <a:bodyPr wrap="square" rtlCol="0">
            <a:spAutoFit/>
          </a:bodyPr>
          <a:lstStyle/>
          <a:p>
            <a:pPr algn="ctr">
              <a:lnSpc>
                <a:spcPct val="150000"/>
              </a:lnSpc>
            </a:pPr>
            <a:r>
              <a:rPr lang="en-US" sz="4000" b="1" dirty="0" err="1">
                <a:latin typeface="Times New Roman" panose="02020603050405020304" pitchFamily="18" charset="0"/>
                <a:cs typeface="Times New Roman" panose="02020603050405020304" pitchFamily="18" charset="0"/>
              </a:rPr>
              <a:t>Hãy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video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hỏi</a:t>
            </a:r>
            <a:r>
              <a:rPr lang="en-US" sz="4000" b="1" dirty="0">
                <a:latin typeface="Times New Roman" panose="02020603050405020304" pitchFamily="18" charset="0"/>
                <a:cs typeface="Times New Roman" panose="02020603050405020304" pitchFamily="18" charset="0"/>
              </a:rPr>
              <a:t>:</a:t>
            </a:r>
          </a:p>
          <a:p>
            <a:pPr algn="ctr">
              <a:lnSpc>
                <a:spcPct val="150000"/>
              </a:lnSpc>
            </a:pPr>
            <a:r>
              <a:rPr lang="en-US" sz="4000" dirty="0">
                <a:latin typeface="Times New Roman" panose="02020603050405020304" pitchFamily="18" charset="0"/>
                <a:cs typeface="Times New Roman" panose="02020603050405020304" pitchFamily="18" charset="0"/>
                <a:hlinkClick r:id="rId10"/>
              </a:rPr>
              <a:t>https://www.youtube.com/watch?v=lBPD-FBvx9M</a:t>
            </a:r>
            <a:r>
              <a:rPr lang="en-US" sz="4000" dirty="0">
                <a:latin typeface="Times New Roman" panose="02020603050405020304" pitchFamily="18" charset="0"/>
                <a:cs typeface="Times New Roman" panose="02020603050405020304" pitchFamily="18" charset="0"/>
              </a:rPr>
              <a:t> </a:t>
            </a:r>
          </a:p>
          <a:p>
            <a:pPr algn="ctr">
              <a:lnSpc>
                <a:spcPct val="150000"/>
              </a:lnSpc>
            </a:pPr>
            <a:endParaRPr lang="en-US" sz="4000" b="1"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Em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video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khuôn</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thủng</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blinds(horizontal)">
                                      <p:cBhvr>
                                        <p:cTn id="10" dur="500"/>
                                        <p:tgtEl>
                                          <p:spTgt spid="2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 calcmode="lin" valueType="num">
                                      <p:cBhvr additive="base">
                                        <p:cTn id="1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 calcmode="lin" valueType="num">
                                      <p:cBhvr additive="base">
                                        <p:cTn id="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52246" y="-656350"/>
            <a:ext cx="3956194" cy="3380747"/>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2261">
            <a:off x="-1067082" y="5906126"/>
            <a:ext cx="2110012" cy="4892781"/>
          </a:xfrm>
          <a:prstGeom prst="rect">
            <a:avLst/>
          </a:prstGeom>
        </p:spPr>
      </p:pic>
      <p:sp>
        <p:nvSpPr>
          <p:cNvPr id="24" name="TextBox 9"/>
          <p:cNvSpPr txBox="1"/>
          <p:nvPr/>
        </p:nvSpPr>
        <p:spPr>
          <a:xfrm>
            <a:off x="5105400" y="593134"/>
            <a:ext cx="8572501" cy="769441"/>
          </a:xfrm>
          <a:prstGeom prst="rect">
            <a:avLst/>
          </a:prstGeom>
        </p:spPr>
        <p:txBody>
          <a:bodyPr wrap="square" lIns="0" tIns="0" rIns="0" bIns="0" rtlCol="0" anchor="t">
            <a:spAutoFit/>
          </a:bodyPr>
          <a:lstStyle/>
          <a:p>
            <a:pPr algn="ctr"/>
            <a:r>
              <a:rPr lang="en-US" sz="5000" b="1" dirty="0" err="1">
                <a:solidFill>
                  <a:schemeClr val="accent2">
                    <a:lumMod val="75000"/>
                  </a:schemeClr>
                </a:solidFill>
                <a:latin typeface="Arial" panose="020B0604020202020204" pitchFamily="34" charset="0"/>
                <a:cs typeface="Arial" panose="020B0604020202020204" pitchFamily="34" charset="0"/>
              </a:rPr>
              <a:t>Gợi</a:t>
            </a:r>
            <a:r>
              <a:rPr lang="en-US" sz="5000" b="1" dirty="0">
                <a:solidFill>
                  <a:schemeClr val="accent2">
                    <a:lumMod val="75000"/>
                  </a:schemeClr>
                </a:solidFill>
                <a:latin typeface="Arial" panose="020B0604020202020204" pitchFamily="34" charset="0"/>
                <a:cs typeface="Arial" panose="020B0604020202020204" pitchFamily="34" charset="0"/>
              </a:rPr>
              <a:t> ý </a:t>
            </a:r>
            <a:r>
              <a:rPr lang="en-US" sz="5000" b="1" dirty="0" err="1">
                <a:solidFill>
                  <a:schemeClr val="accent2">
                    <a:lumMod val="75000"/>
                  </a:schemeClr>
                </a:solidFill>
                <a:latin typeface="Arial" panose="020B0604020202020204" pitchFamily="34" charset="0"/>
                <a:cs typeface="Arial" panose="020B0604020202020204" pitchFamily="34" charset="0"/>
              </a:rPr>
              <a:t>trả</a:t>
            </a:r>
            <a:r>
              <a:rPr lang="en-US" sz="5000" b="1" dirty="0">
                <a:solidFill>
                  <a:schemeClr val="accent2">
                    <a:lumMod val="75000"/>
                  </a:schemeClr>
                </a:solidFill>
                <a:latin typeface="Arial" panose="020B0604020202020204" pitchFamily="34" charset="0"/>
                <a:cs typeface="Arial" panose="020B0604020202020204" pitchFamily="34" charset="0"/>
              </a:rPr>
              <a:t> </a:t>
            </a:r>
            <a:r>
              <a:rPr lang="en-US" sz="5000" b="1" dirty="0" err="1">
                <a:solidFill>
                  <a:schemeClr val="accent2">
                    <a:lumMod val="75000"/>
                  </a:schemeClr>
                </a:solidFill>
                <a:latin typeface="Arial" panose="020B0604020202020204" pitchFamily="34" charset="0"/>
                <a:cs typeface="Arial" panose="020B0604020202020204" pitchFamily="34" charset="0"/>
              </a:rPr>
              <a:t>lời</a:t>
            </a:r>
            <a:endParaRPr lang="en-US" sz="5000" dirty="0">
              <a:solidFill>
                <a:schemeClr val="accent2">
                  <a:lumMod val="75000"/>
                </a:schemeClr>
              </a:solidFill>
              <a:latin typeface="Arial" panose="020B0604020202020204" pitchFamily="34" charset="0"/>
              <a:cs typeface="Arial" panose="020B0604020202020204" pitchFamily="34" charset="0"/>
            </a:endParaRPr>
          </a:p>
        </p:txBody>
      </p:sp>
      <p:sp>
        <p:nvSpPr>
          <p:cNvPr id="59" name="Rectangle 58"/>
          <p:cNvSpPr/>
          <p:nvPr/>
        </p:nvSpPr>
        <p:spPr>
          <a:xfrm>
            <a:off x="4419600" y="2171700"/>
            <a:ext cx="10972800" cy="19050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Tranh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video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trang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Bức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bằng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khuôn</a:t>
            </a:r>
            <a:r>
              <a:rPr lang="en-US" sz="3600" dirty="0">
                <a:solidFill>
                  <a:schemeClr val="tx1"/>
                </a:solidFill>
                <a:latin typeface="Times New Roman" panose="02020603050405020304" pitchFamily="18" charset="0"/>
                <a:cs typeface="Times New Roman" panose="02020603050405020304" pitchFamily="18" charset="0"/>
              </a:rPr>
              <a:t> in </a:t>
            </a:r>
            <a:r>
              <a:rPr lang="en-US" sz="3600" dirty="0" err="1">
                <a:solidFill>
                  <a:schemeClr val="tx1"/>
                </a:solidFill>
                <a:latin typeface="Times New Roman" panose="02020603050405020304" pitchFamily="18" charset="0"/>
                <a:cs typeface="Times New Roman" panose="02020603050405020304" pitchFamily="18" charset="0"/>
              </a:rPr>
              <a:t>trổ</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thủng</a:t>
            </a:r>
            <a:r>
              <a:rPr lang="en-US" sz="3600" dirty="0">
                <a:solidFill>
                  <a:schemeClr val="tx1"/>
                </a:solidFill>
                <a:latin typeface="Times New Roman" panose="02020603050405020304" pitchFamily="18" charset="0"/>
                <a:cs typeface="Times New Roman" panose="02020603050405020304" pitchFamily="18" charset="0"/>
              </a:rPr>
              <a:t>.</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82600" y="4229100"/>
            <a:ext cx="17119600" cy="26670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t>+ </a:t>
            </a:r>
            <a:r>
              <a:rPr lang="en-US" sz="3600" dirty="0" err="1">
                <a:solidFill>
                  <a:schemeClr val="tx1"/>
                </a:solidFill>
                <a:latin typeface="Times New Roman" panose="02020603050405020304" pitchFamily="18" charset="0"/>
                <a:cs typeface="Times New Roman" panose="02020603050405020304" pitchFamily="18" charset="0"/>
              </a:rPr>
              <a:t>Khuôn</a:t>
            </a:r>
            <a:r>
              <a:rPr lang="en-US" sz="3600" dirty="0">
                <a:solidFill>
                  <a:schemeClr val="tx1"/>
                </a:solidFill>
                <a:latin typeface="Times New Roman" panose="02020603050405020304" pitchFamily="18" charset="0"/>
                <a:cs typeface="Times New Roman" panose="02020603050405020304" pitchFamily="18" charset="0"/>
              </a:rPr>
              <a:t> in </a:t>
            </a:r>
            <a:r>
              <a:rPr lang="en-US" sz="3600" dirty="0" err="1">
                <a:solidFill>
                  <a:schemeClr val="tx1"/>
                </a:solidFill>
                <a:latin typeface="Times New Roman" panose="02020603050405020304" pitchFamily="18" charset="0"/>
                <a:cs typeface="Times New Roman" panose="02020603050405020304" pitchFamily="18" charset="0"/>
              </a:rPr>
              <a:t>trổ</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thủng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kỹ</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thuật</a:t>
            </a:r>
            <a:r>
              <a:rPr lang="en-US" sz="3600" dirty="0">
                <a:solidFill>
                  <a:schemeClr val="tx1"/>
                </a:solidFill>
                <a:latin typeface="Times New Roman" panose="02020603050405020304" pitchFamily="18" charset="0"/>
                <a:cs typeface="Times New Roman" panose="02020603050405020304" pitchFamily="18" charset="0"/>
              </a:rPr>
              <a:t> in </a:t>
            </a:r>
            <a:r>
              <a:rPr lang="en-US" sz="3600" dirty="0" err="1">
                <a:solidFill>
                  <a:schemeClr val="tx1"/>
                </a:solidFill>
                <a:latin typeface="Times New Roman" panose="02020603050405020304" pitchFamily="18" charset="0"/>
                <a:cs typeface="Times New Roman" panose="02020603050405020304" pitchFamily="18" charset="0"/>
              </a:rPr>
              <a:t>ấn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linh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phù</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hợp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nhiều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dụng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nghệ</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nghiệp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giản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năng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kỹ</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tiếp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lựa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chọn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phổ</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nghệ</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sản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xuất</a:t>
            </a:r>
            <a:r>
              <a:rPr lang="en-US" sz="3600" dirty="0">
                <a:solidFill>
                  <a:schemeClr val="tx1"/>
                </a:solidFill>
                <a:latin typeface="Times New Roman" panose="02020603050405020304" pitchFamily="18" charset="0"/>
                <a:cs typeface="Times New Roman" panose="02020603050405020304" pitchFamily="18" charset="0"/>
              </a:rPr>
              <a:t>.</a:t>
            </a:r>
            <a:endParaRPr lang="vi-VN"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9" grpId="0" bldLvl="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310" y="7029372"/>
            <a:ext cx="3231280" cy="346517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29048" y="7837628"/>
            <a:ext cx="4223619" cy="246025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274157" y="-419100"/>
            <a:ext cx="2024729" cy="220980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0"/>
            <a:ext cx="3341816" cy="2410285"/>
          </a:xfrm>
          <a:prstGeom prst="rect">
            <a:avLst/>
          </a:prstGeom>
        </p:spPr>
      </p:pic>
      <p:sp>
        <p:nvSpPr>
          <p:cNvPr id="9" name="TextBox 5"/>
          <p:cNvSpPr txBox="1"/>
          <p:nvPr/>
        </p:nvSpPr>
        <p:spPr>
          <a:xfrm>
            <a:off x="1448023" y="4076731"/>
            <a:ext cx="15157209" cy="3693160"/>
          </a:xfrm>
          <a:prstGeom prst="rect">
            <a:avLst/>
          </a:prstGeom>
        </p:spPr>
        <p:txBody>
          <a:bodyPr wrap="square" lIns="0" tIns="0" rIns="0" bIns="0" rtlCol="0" anchor="t">
            <a:spAutoFit/>
          </a:bodyPr>
          <a:lstStyle/>
          <a:p>
            <a:pPr algn="ctr">
              <a:lnSpc>
                <a:spcPct val="150000"/>
              </a:lnSpc>
            </a:pPr>
            <a:r>
              <a:rPr lang="en-US" sz="8000" b="1" dirty="0">
                <a:solidFill>
                  <a:schemeClr val="accent2">
                    <a:lumMod val="75000"/>
                  </a:schemeClr>
                </a:solidFill>
                <a:latin typeface="Times New Roman" panose="02020603050405020304" pitchFamily="18" charset="0"/>
                <a:cs typeface="Times New Roman" panose="02020603050405020304" pitchFamily="18" charset="0"/>
              </a:rPr>
              <a:t>BÀI 6: TRANG TRÍ </a:t>
            </a:r>
          </a:p>
          <a:p>
            <a:pPr algn="ctr">
              <a:lnSpc>
                <a:spcPct val="150000"/>
              </a:lnSpc>
            </a:pPr>
            <a:r>
              <a:rPr lang="en-US" sz="8000" b="1" dirty="0">
                <a:solidFill>
                  <a:schemeClr val="accent2">
                    <a:lumMod val="75000"/>
                  </a:schemeClr>
                </a:solidFill>
                <a:latin typeface="Times New Roman" panose="02020603050405020304" pitchFamily="18" charset="0"/>
                <a:cs typeface="Times New Roman" panose="02020603050405020304" pitchFamily="18" charset="0"/>
              </a:rPr>
              <a:t>BẰNG KHUÔN IN TRỔ THỦNG</a:t>
            </a:r>
          </a:p>
        </p:txBody>
      </p:sp>
      <p:sp>
        <p:nvSpPr>
          <p:cNvPr id="10" name="TextBox 6"/>
          <p:cNvSpPr txBox="1"/>
          <p:nvPr/>
        </p:nvSpPr>
        <p:spPr>
          <a:xfrm>
            <a:off x="2895600" y="266509"/>
            <a:ext cx="12179918" cy="3124894"/>
          </a:xfrm>
          <a:prstGeom prst="rect">
            <a:avLst/>
          </a:prstGeom>
        </p:spPr>
        <p:txBody>
          <a:bodyPr wrap="square" lIns="0" tIns="0" rIns="0" bIns="0" rtlCol="0" anchor="t">
            <a:spAutoFit/>
          </a:bodyPr>
          <a:lstStyle/>
          <a:p>
            <a:pPr algn="ctr">
              <a:lnSpc>
                <a:spcPct val="150000"/>
              </a:lnSpc>
            </a:pPr>
            <a:r>
              <a:rPr lang="en-US" sz="7200" b="1" dirty="0">
                <a:solidFill>
                  <a:srgbClr val="FF0000"/>
                </a:solidFill>
                <a:latin typeface="Times New Roman" panose="02020603050405020304" pitchFamily="18" charset="0"/>
                <a:cs typeface="Times New Roman" panose="02020603050405020304" pitchFamily="18" charset="0"/>
              </a:rPr>
              <a:t>CHỦ ĐỀ. </a:t>
            </a:r>
          </a:p>
          <a:p>
            <a:pPr algn="ctr">
              <a:lnSpc>
                <a:spcPct val="150000"/>
              </a:lnSpc>
            </a:pPr>
            <a:r>
              <a:rPr lang="en-US" sz="7200" b="1" dirty="0">
                <a:solidFill>
                  <a:srgbClr val="FF0000"/>
                </a:solidFill>
                <a:latin typeface="Times New Roman" panose="02020603050405020304" pitchFamily="18" charset="0"/>
                <a:cs typeface="Times New Roman" panose="02020603050405020304" pitchFamily="18" charset="0"/>
              </a:rPr>
              <a:t>NGHỆ THUẬT THIẾT KẾ 2D</a:t>
            </a:r>
          </a:p>
        </p:txBody>
      </p:sp>
      <p:cxnSp>
        <p:nvCxnSpPr>
          <p:cNvPr id="11" name="Straight Connector 10"/>
          <p:cNvCxnSpPr/>
          <p:nvPr/>
        </p:nvCxnSpPr>
        <p:spPr>
          <a:xfrm>
            <a:off x="3948412" y="3772157"/>
            <a:ext cx="1039044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9140" y="177582"/>
            <a:ext cx="5009533" cy="6735507"/>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544800" y="-911143"/>
            <a:ext cx="3956194" cy="3380747"/>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6030" y="8053158"/>
            <a:ext cx="3341816" cy="2410285"/>
          </a:xfrm>
          <a:prstGeom prst="rect">
            <a:avLst/>
          </a:prstGeom>
        </p:spPr>
      </p:pic>
      <p:grpSp>
        <p:nvGrpSpPr>
          <p:cNvPr id="20" name="Group 19"/>
          <p:cNvGrpSpPr/>
          <p:nvPr/>
        </p:nvGrpSpPr>
        <p:grpSpPr>
          <a:xfrm>
            <a:off x="7690093" y="1406273"/>
            <a:ext cx="8844819" cy="1293192"/>
            <a:chOff x="2133600" y="1901917"/>
            <a:chExt cx="8844819" cy="1293192"/>
          </a:xfrm>
        </p:grpSpPr>
        <p:grpSp>
          <p:nvGrpSpPr>
            <p:cNvPr id="21" name="Group 20"/>
            <p:cNvGrpSpPr/>
            <p:nvPr/>
          </p:nvGrpSpPr>
          <p:grpSpPr>
            <a:xfrm>
              <a:off x="2133600" y="1901917"/>
              <a:ext cx="1239263" cy="1293192"/>
              <a:chOff x="4147478" y="1627244"/>
              <a:chExt cx="1239263" cy="1293192"/>
            </a:xfrm>
          </p:grpSpPr>
          <p:grpSp>
            <p:nvGrpSpPr>
              <p:cNvPr id="23" name="Group 12"/>
              <p:cNvGrpSpPr/>
              <p:nvPr/>
            </p:nvGrpSpPr>
            <p:grpSpPr>
              <a:xfrm>
                <a:off x="4153008" y="1681173"/>
                <a:ext cx="1233733" cy="1239263"/>
                <a:chOff x="14167" y="0"/>
                <a:chExt cx="6321664" cy="6350000"/>
              </a:xfrm>
            </p:grpSpPr>
            <p:sp>
              <p:nvSpPr>
                <p:cNvPr id="25" name="Freeform 13"/>
                <p:cNvSpPr/>
                <p:nvPr/>
              </p:nvSpPr>
              <p:spPr>
                <a:xfrm>
                  <a:off x="14167"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24" name="TextBox 20"/>
              <p:cNvSpPr txBox="1"/>
              <p:nvPr/>
            </p:nvSpPr>
            <p:spPr>
              <a:xfrm>
                <a:off x="4147478" y="1627244"/>
                <a:ext cx="1239263" cy="1148584"/>
              </a:xfrm>
              <a:prstGeom prst="rect">
                <a:avLst/>
              </a:prstGeom>
            </p:spPr>
            <p:txBody>
              <a:bodyPr lIns="0" tIns="0" rIns="0" bIns="0" rtlCol="0" anchor="t">
                <a:spAutoFit/>
              </a:bodyPr>
              <a:lstStyle/>
              <a:p>
                <a:pPr marL="0" lvl="1" indent="0" algn="ctr">
                  <a:lnSpc>
                    <a:spcPts val="10045"/>
                  </a:lnSpc>
                  <a:spcBef>
                    <a:spcPct val="0"/>
                  </a:spcBef>
                </a:pPr>
                <a:r>
                  <a:rPr lang="en-US" sz="6400" b="1" dirty="0">
                    <a:solidFill>
                      <a:schemeClr val="bg1"/>
                    </a:solidFill>
                    <a:latin typeface="Arial" panose="020B0604020202020204" pitchFamily="34" charset="0"/>
                    <a:cs typeface="Arial" panose="020B0604020202020204" pitchFamily="34" charset="0"/>
                  </a:rPr>
                  <a:t>1</a:t>
                </a:r>
              </a:p>
            </p:txBody>
          </p:sp>
        </p:grpSp>
        <p:sp>
          <p:nvSpPr>
            <p:cNvPr id="22" name="TextBox 21"/>
            <p:cNvSpPr txBox="1"/>
            <p:nvPr/>
          </p:nvSpPr>
          <p:spPr>
            <a:xfrm>
              <a:off x="2817881" y="2250082"/>
              <a:ext cx="8160538" cy="738664"/>
            </a:xfrm>
            <a:prstGeom prst="rect">
              <a:avLst/>
            </a:prstGeom>
          </p:spPr>
          <p:txBody>
            <a:bodyPr wrap="square" lIns="0" tIns="0" rIns="0" bIns="0" rtlCol="0" anchor="t">
              <a:spAutoFit/>
            </a:bodyPr>
            <a:lstStyle/>
            <a:p>
              <a:pPr algn="ctr"/>
              <a:r>
                <a:rPr lang="en-US" sz="4800" b="1" dirty="0">
                  <a:latin typeface="Times New Roman" panose="02020603050405020304" pitchFamily="18" charset="0"/>
                  <a:cs typeface="Times New Roman" panose="02020603050405020304" pitchFamily="18" charset="0"/>
                </a:rPr>
                <a:t>Quan </a:t>
              </a:r>
              <a:r>
                <a:rPr lang="en-US" sz="4800" b="1" dirty="0" err="1">
                  <a:latin typeface="Times New Roman" panose="02020603050405020304" pitchFamily="18" charset="0"/>
                  <a:cs typeface="Times New Roman" panose="02020603050405020304" pitchFamily="18" charset="0"/>
                </a:rPr>
                <a:t>sát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thức</a:t>
              </a:r>
              <a:endParaRPr lang="vi-VN" sz="4800" b="1" dirty="0">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7690093" y="3491407"/>
            <a:ext cx="5628563" cy="1293192"/>
            <a:chOff x="2133600" y="1901917"/>
            <a:chExt cx="5628563" cy="1293192"/>
          </a:xfrm>
        </p:grpSpPr>
        <p:grpSp>
          <p:nvGrpSpPr>
            <p:cNvPr id="27" name="Group 26"/>
            <p:cNvGrpSpPr/>
            <p:nvPr/>
          </p:nvGrpSpPr>
          <p:grpSpPr>
            <a:xfrm>
              <a:off x="2133600" y="1901917"/>
              <a:ext cx="1239263" cy="1293192"/>
              <a:chOff x="4147478" y="1627244"/>
              <a:chExt cx="1239263" cy="1293192"/>
            </a:xfrm>
          </p:grpSpPr>
          <p:grpSp>
            <p:nvGrpSpPr>
              <p:cNvPr id="29" name="Group 12"/>
              <p:cNvGrpSpPr/>
              <p:nvPr/>
            </p:nvGrpSpPr>
            <p:grpSpPr>
              <a:xfrm>
                <a:off x="4153008" y="1681173"/>
                <a:ext cx="1233733" cy="1239263"/>
                <a:chOff x="14167" y="0"/>
                <a:chExt cx="6321664" cy="6350000"/>
              </a:xfrm>
            </p:grpSpPr>
            <p:sp>
              <p:nvSpPr>
                <p:cNvPr id="31" name="Freeform 13"/>
                <p:cNvSpPr/>
                <p:nvPr/>
              </p:nvSpPr>
              <p:spPr>
                <a:xfrm>
                  <a:off x="14167"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30" name="TextBox 20"/>
              <p:cNvSpPr txBox="1"/>
              <p:nvPr/>
            </p:nvSpPr>
            <p:spPr>
              <a:xfrm>
                <a:off x="4147478" y="1627244"/>
                <a:ext cx="1239263" cy="1148584"/>
              </a:xfrm>
              <a:prstGeom prst="rect">
                <a:avLst/>
              </a:prstGeom>
            </p:spPr>
            <p:txBody>
              <a:bodyPr lIns="0" tIns="0" rIns="0" bIns="0" rtlCol="0" anchor="t">
                <a:spAutoFit/>
              </a:bodyPr>
              <a:lstStyle/>
              <a:p>
                <a:pPr marL="0" lvl="1" indent="0" algn="ctr">
                  <a:lnSpc>
                    <a:spcPts val="10045"/>
                  </a:lnSpc>
                  <a:spcBef>
                    <a:spcPct val="0"/>
                  </a:spcBef>
                </a:pPr>
                <a:r>
                  <a:rPr lang="en-US" sz="6400" b="1" dirty="0">
                    <a:solidFill>
                      <a:srgbClr val="FFFFFF"/>
                    </a:solidFill>
                    <a:latin typeface="Arial" panose="020B0604020202020204" pitchFamily="34" charset="0"/>
                    <a:cs typeface="Arial" panose="020B0604020202020204" pitchFamily="34" charset="0"/>
                  </a:rPr>
                  <a:t>2</a:t>
                </a:r>
              </a:p>
            </p:txBody>
          </p:sp>
        </p:grpSp>
        <p:sp>
          <p:nvSpPr>
            <p:cNvPr id="28" name="TextBox 21"/>
            <p:cNvSpPr txBox="1"/>
            <p:nvPr/>
          </p:nvSpPr>
          <p:spPr>
            <a:xfrm>
              <a:off x="2683138" y="2185707"/>
              <a:ext cx="5079025" cy="738664"/>
            </a:xfrm>
            <a:prstGeom prst="rect">
              <a:avLst/>
            </a:prstGeom>
          </p:spPr>
          <p:txBody>
            <a:bodyPr wrap="square" lIns="0" tIns="0" rIns="0" bIns="0" rtlCol="0" anchor="t">
              <a:spAutoFit/>
            </a:bodyPr>
            <a:lstStyle/>
            <a:p>
              <a:pPr algn="ctr"/>
              <a:r>
                <a:rPr lang="en-US" sz="4800" b="1" dirty="0" err="1">
                  <a:latin typeface="Times New Roman" panose="02020603050405020304" pitchFamily="18" charset="0"/>
                  <a:cs typeface="Times New Roman" panose="02020603050405020304" pitchFamily="18" charset="0"/>
                </a:rPr>
                <a:t>Sáng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tạo</a:t>
              </a:r>
              <a:endParaRPr lang="vi-VN" sz="4800" b="1" dirty="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7690093" y="5587747"/>
            <a:ext cx="8707185" cy="1293192"/>
            <a:chOff x="2133600" y="1901917"/>
            <a:chExt cx="8707185" cy="1293192"/>
          </a:xfrm>
        </p:grpSpPr>
        <p:grpSp>
          <p:nvGrpSpPr>
            <p:cNvPr id="33" name="Group 32"/>
            <p:cNvGrpSpPr/>
            <p:nvPr/>
          </p:nvGrpSpPr>
          <p:grpSpPr>
            <a:xfrm>
              <a:off x="2133600" y="1901917"/>
              <a:ext cx="1239263" cy="1293192"/>
              <a:chOff x="4147478" y="1627244"/>
              <a:chExt cx="1239263" cy="1293192"/>
            </a:xfrm>
          </p:grpSpPr>
          <p:grpSp>
            <p:nvGrpSpPr>
              <p:cNvPr id="35" name="Group 12"/>
              <p:cNvGrpSpPr/>
              <p:nvPr/>
            </p:nvGrpSpPr>
            <p:grpSpPr>
              <a:xfrm>
                <a:off x="4153008" y="1681173"/>
                <a:ext cx="1233733" cy="1239263"/>
                <a:chOff x="14167" y="0"/>
                <a:chExt cx="6321664" cy="6350000"/>
              </a:xfrm>
            </p:grpSpPr>
            <p:sp>
              <p:nvSpPr>
                <p:cNvPr id="37" name="Freeform 13"/>
                <p:cNvSpPr/>
                <p:nvPr/>
              </p:nvSpPr>
              <p:spPr>
                <a:xfrm>
                  <a:off x="14167"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36" name="TextBox 20"/>
              <p:cNvSpPr txBox="1"/>
              <p:nvPr/>
            </p:nvSpPr>
            <p:spPr>
              <a:xfrm>
                <a:off x="4147478" y="1627244"/>
                <a:ext cx="1239263" cy="1148584"/>
              </a:xfrm>
              <a:prstGeom prst="rect">
                <a:avLst/>
              </a:prstGeom>
            </p:spPr>
            <p:txBody>
              <a:bodyPr lIns="0" tIns="0" rIns="0" bIns="0" rtlCol="0" anchor="t">
                <a:spAutoFit/>
              </a:bodyPr>
              <a:lstStyle/>
              <a:p>
                <a:pPr marL="0" lvl="1" indent="0" algn="ctr">
                  <a:lnSpc>
                    <a:spcPts val="10045"/>
                  </a:lnSpc>
                  <a:spcBef>
                    <a:spcPct val="0"/>
                  </a:spcBef>
                </a:pPr>
                <a:r>
                  <a:rPr lang="en-US" sz="6400" b="1" dirty="0">
                    <a:solidFill>
                      <a:srgbClr val="FFFFFF"/>
                    </a:solidFill>
                    <a:latin typeface="Arial" panose="020B0604020202020204" pitchFamily="34" charset="0"/>
                    <a:cs typeface="Arial" panose="020B0604020202020204" pitchFamily="34" charset="0"/>
                  </a:rPr>
                  <a:t>3</a:t>
                </a:r>
              </a:p>
            </p:txBody>
          </p:sp>
        </p:grpSp>
        <p:sp>
          <p:nvSpPr>
            <p:cNvPr id="34" name="TextBox 21"/>
            <p:cNvSpPr txBox="1"/>
            <p:nvPr/>
          </p:nvSpPr>
          <p:spPr>
            <a:xfrm>
              <a:off x="3086100" y="2191681"/>
              <a:ext cx="7754685" cy="738664"/>
            </a:xfrm>
            <a:prstGeom prst="rect">
              <a:avLst/>
            </a:prstGeom>
          </p:spPr>
          <p:txBody>
            <a:bodyPr wrap="square" lIns="0" tIns="0" rIns="0" bIns="0" rtlCol="0" anchor="t">
              <a:spAutoFit/>
            </a:bodyPr>
            <a:lstStyle/>
            <a:p>
              <a:pPr algn="ctr"/>
              <a:r>
                <a:rPr lang="en-US" sz="4800" b="1" dirty="0" err="1">
                  <a:latin typeface="Times New Roman" panose="02020603050405020304" pitchFamily="18" charset="0"/>
                  <a:cs typeface="Times New Roman" panose="02020603050405020304" pitchFamily="18" charset="0"/>
                </a:rPr>
                <a:t>Thảo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luyện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tập</a:t>
              </a:r>
              <a:endParaRPr lang="vi-VN" sz="4800" b="1" dirty="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7690093" y="7587535"/>
            <a:ext cx="5841151" cy="1293192"/>
            <a:chOff x="2133600" y="1901917"/>
            <a:chExt cx="5841151" cy="1293192"/>
          </a:xfrm>
        </p:grpSpPr>
        <p:grpSp>
          <p:nvGrpSpPr>
            <p:cNvPr id="39" name="Group 38"/>
            <p:cNvGrpSpPr/>
            <p:nvPr/>
          </p:nvGrpSpPr>
          <p:grpSpPr>
            <a:xfrm>
              <a:off x="2133600" y="1901917"/>
              <a:ext cx="1239263" cy="1293192"/>
              <a:chOff x="4147478" y="1627244"/>
              <a:chExt cx="1239263" cy="1293192"/>
            </a:xfrm>
          </p:grpSpPr>
          <p:grpSp>
            <p:nvGrpSpPr>
              <p:cNvPr id="41" name="Group 12"/>
              <p:cNvGrpSpPr/>
              <p:nvPr/>
            </p:nvGrpSpPr>
            <p:grpSpPr>
              <a:xfrm>
                <a:off x="4153008" y="1681173"/>
                <a:ext cx="1233733" cy="1239263"/>
                <a:chOff x="14167" y="0"/>
                <a:chExt cx="6321664" cy="6350000"/>
              </a:xfrm>
            </p:grpSpPr>
            <p:sp>
              <p:nvSpPr>
                <p:cNvPr id="43" name="Freeform 13"/>
                <p:cNvSpPr/>
                <p:nvPr/>
              </p:nvSpPr>
              <p:spPr>
                <a:xfrm>
                  <a:off x="14167"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42" name="TextBox 20"/>
              <p:cNvSpPr txBox="1"/>
              <p:nvPr/>
            </p:nvSpPr>
            <p:spPr>
              <a:xfrm>
                <a:off x="4147478" y="1627244"/>
                <a:ext cx="1239263" cy="1148584"/>
              </a:xfrm>
              <a:prstGeom prst="rect">
                <a:avLst/>
              </a:prstGeom>
            </p:spPr>
            <p:txBody>
              <a:bodyPr lIns="0" tIns="0" rIns="0" bIns="0" rtlCol="0" anchor="t">
                <a:spAutoFit/>
              </a:bodyPr>
              <a:lstStyle/>
              <a:p>
                <a:pPr marL="0" lvl="1" indent="0" algn="ctr">
                  <a:lnSpc>
                    <a:spcPts val="10045"/>
                  </a:lnSpc>
                  <a:spcBef>
                    <a:spcPct val="0"/>
                  </a:spcBef>
                </a:pPr>
                <a:r>
                  <a:rPr lang="en-US" sz="6400" b="1" dirty="0">
                    <a:solidFill>
                      <a:srgbClr val="FFFFFF"/>
                    </a:solidFill>
                    <a:latin typeface="Arial" panose="020B0604020202020204" pitchFamily="34" charset="0"/>
                    <a:cs typeface="Arial" panose="020B0604020202020204" pitchFamily="34" charset="0"/>
                  </a:rPr>
                  <a:t>4</a:t>
                </a:r>
              </a:p>
            </p:txBody>
          </p:sp>
        </p:grpSp>
        <p:sp>
          <p:nvSpPr>
            <p:cNvPr id="40" name="TextBox 21"/>
            <p:cNvSpPr txBox="1"/>
            <p:nvPr/>
          </p:nvSpPr>
          <p:spPr>
            <a:xfrm>
              <a:off x="3039466" y="2206145"/>
              <a:ext cx="4935285" cy="738664"/>
            </a:xfrm>
            <a:prstGeom prst="rect">
              <a:avLst/>
            </a:prstGeom>
          </p:spPr>
          <p:txBody>
            <a:bodyPr wrap="square" lIns="0" tIns="0" rIns="0" bIns="0" rtlCol="0" anchor="t">
              <a:spAutoFit/>
            </a:bodyPr>
            <a:lstStyle/>
            <a:p>
              <a:pPr algn="ctr"/>
              <a:r>
                <a:rPr lang="en-US" sz="4800" b="1" dirty="0" err="1">
                  <a:latin typeface="Times New Roman" panose="02020603050405020304" pitchFamily="18" charset="0"/>
                  <a:cs typeface="Times New Roman" panose="02020603050405020304" pitchFamily="18" charset="0"/>
                </a:rPr>
                <a:t>Vận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dụng</a:t>
              </a:r>
              <a:endParaRPr lang="en-US" sz="4800" b="1" dirty="0">
                <a:latin typeface="Times New Roman" panose="02020603050405020304" pitchFamily="18" charset="0"/>
                <a:cs typeface="Times New Roman" panose="02020603050405020304" pitchFamily="18" charset="0"/>
              </a:endParaRPr>
            </a:p>
          </p:txBody>
        </p:sp>
      </p:grpSp>
      <p:sp>
        <p:nvSpPr>
          <p:cNvPr id="44" name="TextBox 8"/>
          <p:cNvSpPr txBox="1"/>
          <p:nvPr/>
        </p:nvSpPr>
        <p:spPr>
          <a:xfrm>
            <a:off x="604504" y="1072948"/>
            <a:ext cx="5395758" cy="2858731"/>
          </a:xfrm>
          <a:prstGeom prst="rect">
            <a:avLst/>
          </a:prstGeom>
        </p:spPr>
        <p:txBody>
          <a:bodyPr wrap="square" lIns="0" tIns="0" rIns="0" bIns="0" rtlCol="0" anchor="t">
            <a:spAutoFit/>
          </a:bodyPr>
          <a:lstStyle/>
          <a:p>
            <a:pPr algn="ctr">
              <a:lnSpc>
                <a:spcPct val="150000"/>
              </a:lnSpc>
            </a:pPr>
            <a:r>
              <a:rPr lang="en-US" sz="6600" b="1" dirty="0">
                <a:solidFill>
                  <a:schemeClr val="accent2">
                    <a:lumMod val="75000"/>
                  </a:schemeClr>
                </a:solidFill>
                <a:latin typeface="Times New Roman" panose="02020603050405020304" pitchFamily="18" charset="0"/>
                <a:cs typeface="Times New Roman" panose="02020603050405020304" pitchFamily="18" charset="0"/>
              </a:rPr>
              <a:t>NỘI DUNG BÀI HỌC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7004304"/>
            <a:ext cx="7315200" cy="328269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00718" y="314120"/>
            <a:ext cx="1879949" cy="2057400"/>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50367" y="5395576"/>
            <a:ext cx="6342715" cy="493146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7223" y="574371"/>
            <a:ext cx="2573595" cy="273423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29810" y="7022275"/>
            <a:ext cx="3341816" cy="241028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59645">
            <a:off x="16797146" y="3787627"/>
            <a:ext cx="481212" cy="2036876"/>
          </a:xfrm>
          <a:prstGeom prst="rect">
            <a:avLst/>
          </a:prstGeom>
        </p:spPr>
      </p:pic>
      <p:grpSp>
        <p:nvGrpSpPr>
          <p:cNvPr id="11" name="Group 10"/>
          <p:cNvGrpSpPr/>
          <p:nvPr/>
        </p:nvGrpSpPr>
        <p:grpSpPr>
          <a:xfrm>
            <a:off x="3352800" y="2322072"/>
            <a:ext cx="12160974" cy="4525152"/>
            <a:chOff x="3442651" y="2316688"/>
            <a:chExt cx="12160974" cy="4525152"/>
          </a:xfrm>
        </p:grpSpPr>
        <p:sp>
          <p:nvSpPr>
            <p:cNvPr id="12" name="Rectangle 11"/>
            <p:cNvSpPr/>
            <p:nvPr/>
          </p:nvSpPr>
          <p:spPr>
            <a:xfrm>
              <a:off x="3646802" y="2471533"/>
              <a:ext cx="11956823" cy="437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p:cNvSpPr txBox="1"/>
            <p:nvPr/>
          </p:nvSpPr>
          <p:spPr>
            <a:xfrm>
              <a:off x="3442651" y="2316688"/>
              <a:ext cx="11963400" cy="4500880"/>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PHẦN 1.</a:t>
              </a: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HOẠT ĐỘNG </a:t>
              </a: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QUAN SÁT VÀ NHẬN THỨC</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3000" y="-723900"/>
            <a:ext cx="3956194" cy="338074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671972" y="8077200"/>
            <a:ext cx="1879949" cy="2057400"/>
          </a:xfrm>
          <a:prstGeom prst="rect">
            <a:avLst/>
          </a:prstGeom>
        </p:spPr>
      </p:pic>
      <p:sp>
        <p:nvSpPr>
          <p:cNvPr id="11" name="TextBox 10"/>
          <p:cNvSpPr txBox="1"/>
          <p:nvPr/>
        </p:nvSpPr>
        <p:spPr>
          <a:xfrm>
            <a:off x="1101215" y="420372"/>
            <a:ext cx="16272385" cy="986360"/>
          </a:xfrm>
          <a:prstGeom prst="rect">
            <a:avLst/>
          </a:prstGeom>
          <a:noFill/>
        </p:spPr>
        <p:txBody>
          <a:bodyPr wrap="square" rtlCol="0">
            <a:spAutoFit/>
          </a:bodyPr>
          <a:lstStyle/>
          <a:p>
            <a:pPr algn="ctr">
              <a:lnSpc>
                <a:spcPct val="150000"/>
              </a:lnSpc>
            </a:pPr>
            <a:r>
              <a:rPr lang="en-US" sz="4400" b="1" dirty="0" err="1">
                <a:latin typeface="Times New Roman" panose="02020603050405020304" pitchFamily="18" charset="0"/>
                <a:cs typeface="Times New Roman" panose="02020603050405020304" pitchFamily="18" charset="0"/>
              </a:rPr>
              <a:t>Hãy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sát</a:t>
            </a:r>
            <a:r>
              <a:rPr lang="en-US" sz="4400" b="1" dirty="0">
                <a:latin typeface="Times New Roman" panose="02020603050405020304" pitchFamily="18" charset="0"/>
                <a:cs typeface="Times New Roman" panose="02020603050405020304" pitchFamily="18" charset="0"/>
              </a:rPr>
              <a:t> một </a:t>
            </a:r>
            <a:r>
              <a:rPr lang="en-US" sz="4400" b="1" dirty="0" err="1">
                <a:latin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thực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cầu</a:t>
            </a:r>
            <a:r>
              <a:rPr lang="en-US" sz="4400" b="1" dirty="0">
                <a:latin typeface="Times New Roman" panose="02020603050405020304" pitchFamily="18" charset="0"/>
                <a:cs typeface="Times New Roman" panose="02020603050405020304" pitchFamily="18" charset="0"/>
              </a:rPr>
              <a:t> </a:t>
            </a:r>
            <a:endParaRPr lang="en-US" sz="4400" b="1" i="1" dirty="0">
              <a:latin typeface="Times New Roman" panose="02020603050405020304" pitchFamily="18" charset="0"/>
              <a:cs typeface="Times New Roman" panose="02020603050405020304" pitchFamily="18" charset="0"/>
            </a:endParaRPr>
          </a:p>
        </p:txBody>
      </p:sp>
      <p:pic>
        <p:nvPicPr>
          <p:cNvPr id="1026" name="Picture 2" descr="E:\A. TÀI LIỆU GIÁO DỤC\2024 - 2025\GIÁO ÁN\MT 9\unnamed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215" y="2247900"/>
            <a:ext cx="5023360" cy="43127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A. TÀI LIỆU GIÁO DỤC\2024 - 2025\GIÁO ÁN\MT 9\unnamed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32829" y="2247900"/>
            <a:ext cx="5349571" cy="3941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 TÀI LIỆU GIÁO DỤC\2024 - 2025\GIÁO ÁN\MT 9\unnam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9415" y="2095500"/>
            <a:ext cx="4602532" cy="4299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8200" y="107077"/>
            <a:ext cx="6158383" cy="47727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04800" y="8728388"/>
            <a:ext cx="2012527" cy="145153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12345" y="-342900"/>
            <a:ext cx="2175655" cy="237452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88312" y="7700278"/>
            <a:ext cx="6759425" cy="4114800"/>
          </a:xfrm>
          <a:prstGeom prst="rect">
            <a:avLst/>
          </a:prstGeom>
        </p:spPr>
      </p:pic>
      <p:grpSp>
        <p:nvGrpSpPr>
          <p:cNvPr id="10" name="Group 9"/>
          <p:cNvGrpSpPr/>
          <p:nvPr/>
        </p:nvGrpSpPr>
        <p:grpSpPr>
          <a:xfrm>
            <a:off x="0" y="678406"/>
            <a:ext cx="7523622" cy="1220890"/>
            <a:chOff x="-1" y="246145"/>
            <a:chExt cx="7523622" cy="1220890"/>
          </a:xfrm>
        </p:grpSpPr>
        <p:sp>
          <p:nvSpPr>
            <p:cNvPr id="11" name="Rectangle 10"/>
            <p:cNvSpPr/>
            <p:nvPr/>
          </p:nvSpPr>
          <p:spPr>
            <a:xfrm>
              <a:off x="-1" y="476250"/>
              <a:ext cx="6919463" cy="93345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7303" y="590496"/>
              <a:ext cx="714806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nhóm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đôi</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3"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37243" y="246145"/>
              <a:ext cx="1286378" cy="1220890"/>
            </a:xfrm>
            <a:prstGeom prst="rect">
              <a:avLst/>
            </a:prstGeom>
          </p:spPr>
        </p:pic>
      </p:grpSp>
      <p:sp>
        <p:nvSpPr>
          <p:cNvPr id="14" name="AutoShape 24"/>
          <p:cNvSpPr/>
          <p:nvPr/>
        </p:nvSpPr>
        <p:spPr>
          <a:xfrm>
            <a:off x="0" y="2423816"/>
            <a:ext cx="17846877" cy="1451535"/>
          </a:xfrm>
          <a:prstGeom prst="rect">
            <a:avLst/>
          </a:prstGeom>
          <a:solidFill>
            <a:schemeClr val="bg1"/>
          </a:solidFill>
          <a:ln>
            <a:solidFill>
              <a:schemeClr val="accent2">
                <a:lumMod val="75000"/>
              </a:schemeClr>
            </a:solidFill>
          </a:ln>
        </p:spPr>
      </p:sp>
      <p:sp>
        <p:nvSpPr>
          <p:cNvPr id="15" name="Rectangle 14"/>
          <p:cNvSpPr/>
          <p:nvPr/>
        </p:nvSpPr>
        <p:spPr>
          <a:xfrm>
            <a:off x="324118" y="2541868"/>
            <a:ext cx="17220663" cy="901593"/>
          </a:xfrm>
          <a:prstGeom prst="rect">
            <a:avLst/>
          </a:prstGeom>
        </p:spPr>
        <p:txBody>
          <a:bodyPr wrap="square">
            <a:spAutoFit/>
          </a:bodyPr>
          <a:lstStyle/>
          <a:p>
            <a:pPr algn="just">
              <a:lnSpc>
                <a:spcPct val="150000"/>
              </a:lnSpc>
              <a:spcBef>
                <a:spcPts val="300"/>
              </a:spcBef>
              <a:spcAft>
                <a:spcPts val="300"/>
              </a:spcAft>
            </a:pPr>
            <a:r>
              <a:rPr lang="en-US" sz="4000" b="1" dirty="0">
                <a:latin typeface="Arial" panose="020B0604020202020204" pitchFamily="34" charset="0"/>
                <a:ea typeface="Calibri" panose="020F0502020204030204" pitchFamily="34" charset="0"/>
                <a:cs typeface="Arial" panose="020B0604020202020204" pitchFamily="34" charset="0"/>
              </a:rPr>
              <a:t>1</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luận</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và</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trả</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lời</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các</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câu</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hỏi</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dưới</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đây</a:t>
            </a:r>
            <a:r>
              <a:rPr lang="fr-FR" sz="4000" b="1"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701463" y="4229100"/>
            <a:ext cx="16138737" cy="1261884"/>
          </a:xfrm>
          <a:prstGeom prst="rect">
            <a:avLst/>
          </a:prstGeom>
        </p:spPr>
        <p:txBody>
          <a:bodyPr wrap="square">
            <a:spAutoFit/>
          </a:bodyPr>
          <a:lstStyle/>
          <a:p>
            <a:r>
              <a:rPr lang="vi-VN" sz="3600" dirty="0">
                <a:latin typeface="+mj-lt"/>
              </a:rPr>
              <a:t>    - </a:t>
            </a:r>
            <a:r>
              <a:rPr lang="vi-VN" sz="4000" dirty="0">
                <a:latin typeface="+mj-lt"/>
              </a:rPr>
              <a:t>Gọi tên những hình ảnh và sản phẩm tạo hình từ khuôn in trổ thủng?</a:t>
            </a:r>
          </a:p>
          <a:p>
            <a:endParaRPr lang="vi-VN" sz="3600" dirty="0"/>
          </a:p>
        </p:txBody>
      </p:sp>
      <p:sp>
        <p:nvSpPr>
          <p:cNvPr id="20" name="Rectangle 19"/>
          <p:cNvSpPr/>
          <p:nvPr/>
        </p:nvSpPr>
        <p:spPr>
          <a:xfrm>
            <a:off x="701463" y="4981664"/>
            <a:ext cx="16138737" cy="1323439"/>
          </a:xfrm>
          <a:prstGeom prst="rect">
            <a:avLst/>
          </a:prstGeom>
        </p:spPr>
        <p:txBody>
          <a:bodyPr wrap="square">
            <a:spAutoFit/>
          </a:bodyPr>
          <a:lstStyle/>
          <a:p>
            <a:r>
              <a:rPr lang="vi-VN" sz="3600" dirty="0"/>
              <a:t>   </a:t>
            </a:r>
            <a:r>
              <a:rPr lang="vi-VN" sz="3600" dirty="0">
                <a:latin typeface="+mj-lt"/>
              </a:rPr>
              <a:t> - </a:t>
            </a:r>
            <a:r>
              <a:rPr lang="vi-VN" sz="4000" dirty="0">
                <a:latin typeface="+mj-lt"/>
              </a:rPr>
              <a:t>Tại sao những nét tách rời các mảng hình của đối tượng in không dính liền với nhau?</a:t>
            </a:r>
          </a:p>
        </p:txBody>
      </p:sp>
      <p:sp>
        <p:nvSpPr>
          <p:cNvPr id="22" name="Rectangle 21"/>
          <p:cNvSpPr/>
          <p:nvPr/>
        </p:nvSpPr>
        <p:spPr>
          <a:xfrm>
            <a:off x="701462" y="6181993"/>
            <a:ext cx="16138737" cy="4339650"/>
          </a:xfrm>
          <a:prstGeom prst="rect">
            <a:avLst/>
          </a:prstGeom>
        </p:spPr>
        <p:txBody>
          <a:bodyPr wrap="square">
            <a:spAutoFit/>
          </a:bodyPr>
          <a:lstStyle/>
          <a:p>
            <a:r>
              <a:rPr lang="vi-VN" sz="4000" dirty="0">
                <a:latin typeface="+mj-lt"/>
              </a:rPr>
              <a:t>    -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tương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a:t>
            </a:r>
          </a:p>
          <a:p>
            <a:r>
              <a:rPr lang="en-US" sz="4000" dirty="0">
                <a:latin typeface="+mj-lt"/>
                <a:cs typeface="Arial" panose="020B0604020202020204" pitchFamily="34" charset="0"/>
              </a:rPr>
              <a:t>    </a:t>
            </a:r>
          </a:p>
          <a:p>
            <a:r>
              <a:rPr lang="en-US" sz="4000" dirty="0">
                <a:latin typeface="+mj-lt"/>
                <a:cs typeface="Arial" panose="020B0604020202020204" pitchFamily="34" charset="0"/>
              </a:rPr>
              <a:t>    </a:t>
            </a:r>
            <a:r>
              <a:rPr lang="vi-VN" sz="4000" dirty="0">
                <a:latin typeface="+mj-lt"/>
              </a:rPr>
              <a:t>- Nhận xét về cách tạo hình khuôn in của các sản phẩm theo gợi ý sau:</a:t>
            </a:r>
          </a:p>
          <a:p>
            <a:r>
              <a:rPr lang="en-US" sz="4000" dirty="0">
                <a:latin typeface="+mj-lt"/>
              </a:rPr>
              <a:t>     </a:t>
            </a:r>
            <a:r>
              <a:rPr lang="vi-VN" sz="4000" dirty="0">
                <a:latin typeface="+mj-lt"/>
              </a:rPr>
              <a:t>- Cách đơn giản để cắt các hình đối xứng là gì?</a:t>
            </a:r>
          </a:p>
          <a:p>
            <a:r>
              <a:rPr lang="en-US" sz="4000" dirty="0">
                <a:latin typeface="+mj-lt"/>
              </a:rPr>
              <a:t>     </a:t>
            </a:r>
            <a:r>
              <a:rPr lang="vi-VN" sz="4000" dirty="0">
                <a:latin typeface="+mj-lt"/>
              </a:rPr>
              <a:t>- Chi tiết nào giúp các thành phần của khuôn in không bị tách rời?</a:t>
            </a:r>
          </a:p>
          <a:p>
            <a:r>
              <a:rPr lang="en-US" sz="4000" dirty="0">
                <a:latin typeface="+mj-lt"/>
              </a:rPr>
              <a:t>     </a:t>
            </a:r>
            <a:r>
              <a:rPr lang="vi-VN" sz="4000" dirty="0">
                <a:latin typeface="+mj-lt"/>
              </a:rPr>
              <a:t>- Khuôn in được sử dụng như thế nào?</a:t>
            </a:r>
          </a:p>
          <a:p>
            <a:endParaRPr lang="vi-VN" sz="3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sp>
        <p:nvSpPr>
          <p:cNvPr id="19" name="TextBox 18"/>
          <p:cNvSpPr txBox="1"/>
          <p:nvPr/>
        </p:nvSpPr>
        <p:spPr>
          <a:xfrm>
            <a:off x="1143000" y="2552700"/>
            <a:ext cx="16478778" cy="1323439"/>
          </a:xfrm>
          <a:prstGeom prst="rect">
            <a:avLst/>
          </a:prstGeom>
          <a:noFill/>
        </p:spPr>
        <p:txBody>
          <a:bodyPr wrap="square" rtlCol="0">
            <a:spAutoFit/>
          </a:bodyPr>
          <a:lstStyle/>
          <a:p>
            <a:r>
              <a:rPr lang="vi-VN" sz="3600" dirty="0"/>
              <a:t>-</a:t>
            </a:r>
            <a:r>
              <a:rPr lang="en-US" sz="3600" b="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thủng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a:t>
            </a:r>
            <a:r>
              <a:rPr lang="en-US" sz="4000" dirty="0">
                <a:latin typeface="Times New Roman" panose="02020603050405020304" pitchFamily="18" charset="0"/>
                <a:cs typeface="Times New Roman" panose="02020603050405020304" pitchFamily="18" charset="0"/>
              </a:rPr>
              <a:t>ẽ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thủng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lỗ</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143000" y="4079965"/>
            <a:ext cx="16478778" cy="1938992"/>
          </a:xfrm>
          <a:prstGeom prst="rect">
            <a:avLst/>
          </a:prstGeom>
          <a:noFill/>
        </p:spPr>
        <p:txBody>
          <a:bodyPr wrap="square" rtlCol="0">
            <a:spAutoFit/>
          </a:bodyPr>
          <a:lstStyle/>
          <a:p>
            <a:r>
              <a:rPr lang="vi-VN" sz="3600" dirty="0"/>
              <a:t>- </a:t>
            </a:r>
            <a:r>
              <a:rPr lang="vi-VN" sz="4000" dirty="0">
                <a:latin typeface="+mj-lt"/>
              </a:rPr>
              <a:t>Để tạo được khuôn in người ta dùng các đoạn thẳng để nối những thành phần tách rời của đối tượng in. Khi tạo hoa văn trang trí đối xứng , người ta gấp giấy theo trục đối xứngddeer cắt và tạo sự cân đối.</a:t>
            </a:r>
          </a:p>
        </p:txBody>
      </p:sp>
      <p:sp>
        <p:nvSpPr>
          <p:cNvPr id="21" name="TextBox 20"/>
          <p:cNvSpPr txBox="1"/>
          <p:nvPr/>
        </p:nvSpPr>
        <p:spPr>
          <a:xfrm>
            <a:off x="1143000" y="6137365"/>
            <a:ext cx="16478778" cy="1938992"/>
          </a:xfrm>
          <a:prstGeom prst="rect">
            <a:avLst/>
          </a:prstGeom>
          <a:noFill/>
        </p:spPr>
        <p:txBody>
          <a:bodyPr wrap="square" rtlCol="0">
            <a:spAutoFit/>
          </a:bodyPr>
          <a:lstStyle/>
          <a:p>
            <a:r>
              <a:rPr lang="vi-VN" sz="4000" dirty="0">
                <a:latin typeface="+mj-lt"/>
              </a:rPr>
              <a:t>- Vật liệu làm khuôn in rất phong phú có thể lá các loại giấy, bìa,mica...Một số loại khuôn in làm bằng kim loại, nhựa để dùng lâu dài. Hiện nay có một số loại máy cắt bằng công nghệ CNC và tia la de (láer) dùng để cắt giấy, gỗ, kim loại.</a:t>
            </a:r>
          </a:p>
        </p:txBody>
      </p:sp>
      <p:sp>
        <p:nvSpPr>
          <p:cNvPr id="22" name="TextBox 21"/>
          <p:cNvSpPr txBox="1"/>
          <p:nvPr/>
        </p:nvSpPr>
        <p:spPr>
          <a:xfrm>
            <a:off x="1320800" y="1104900"/>
            <a:ext cx="16478778" cy="707886"/>
          </a:xfrm>
          <a:prstGeom prst="rect">
            <a:avLst/>
          </a:prstGeom>
          <a:noFill/>
        </p:spPr>
        <p:txBody>
          <a:bodyPr wrap="square" rtlCol="0">
            <a:spAutoFit/>
          </a:bodyPr>
          <a:lstStyle/>
          <a:p>
            <a:r>
              <a:rPr lang="vi-VN" sz="4000" u="sng" dirty="0">
                <a:latin typeface="+mj-lt"/>
              </a:rPr>
              <a:t>Kết luận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531</Words>
  <Application>Microsoft Office PowerPoint</Application>
  <PresentationFormat>Custom</PresentationFormat>
  <Paragraphs>64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Colorful Art Class Kids Education Presentation</dc:title>
  <dc:creator>Administrator</dc:creator>
  <cp:lastModifiedBy>MY PC</cp:lastModifiedBy>
  <cp:revision>32</cp:revision>
  <dcterms:created xsi:type="dcterms:W3CDTF">2006-08-16T00:00:00Z</dcterms:created>
  <dcterms:modified xsi:type="dcterms:W3CDTF">2025-05-17T07:18:32Z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546564462FA84CFB83569AFC76BC5216_13</vt:lpwstr>
  </property>
  <property fmtid="{D5CDD505-2E9C-101B-9397-08002B2CF9AE}" pid="3" name="KSOProductBuildVer">
    <vt:lpwstr>1033-12.2.0.17545</vt:lpwstr>
  </property>
</Properties>
</file>