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84" r:id="rId2"/>
    <p:sldId id="266" r:id="rId3"/>
    <p:sldId id="291" r:id="rId4"/>
    <p:sldId id="256" r:id="rId5"/>
    <p:sldId id="258" r:id="rId6"/>
    <p:sldId id="267" r:id="rId7"/>
    <p:sldId id="306" r:id="rId8"/>
    <p:sldId id="275" r:id="rId9"/>
    <p:sldId id="262" r:id="rId10"/>
    <p:sldId id="260" r:id="rId11"/>
    <p:sldId id="278" r:id="rId12"/>
    <p:sldId id="289" r:id="rId13"/>
    <p:sldId id="265" r:id="rId14"/>
    <p:sldId id="271" r:id="rId15"/>
    <p:sldId id="307" r:id="rId16"/>
    <p:sldId id="279" r:id="rId17"/>
    <p:sldId id="294" r:id="rId18"/>
    <p:sldId id="293" r:id="rId19"/>
    <p:sldId id="264" r:id="rId20"/>
    <p:sldId id="276" r:id="rId21"/>
    <p:sldId id="295" r:id="rId22"/>
    <p:sldId id="298" r:id="rId23"/>
    <p:sldId id="299" r:id="rId24"/>
    <p:sldId id="308" r:id="rId25"/>
    <p:sldId id="300" r:id="rId26"/>
    <p:sldId id="309" r:id="rId27"/>
    <p:sldId id="310" r:id="rId28"/>
    <p:sldId id="301" r:id="rId29"/>
    <p:sldId id="268" r:id="rId30"/>
    <p:sldId id="302" r:id="rId31"/>
    <p:sldId id="303" r:id="rId32"/>
    <p:sldId id="304" r:id="rId33"/>
    <p:sldId id="305" r:id="rId34"/>
  </p:sldIdLst>
  <p:sldSz cx="18288000" cy="10287000"/>
  <p:notesSz cx="6858000" cy="9144000"/>
  <p:embeddedFontLst>
    <p:embeddedFont>
      <p:font typeface="Montserrat Semi-Bold Bold" panose="020B0604020202020204" charset="0"/>
      <p:regular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07A88-39E9-4E44-9630-C181469DE90C}" type="datetimeFigureOut">
              <a:rPr lang="en-US" smtClean="0"/>
              <a:t>15/5/2025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3DA09-83CA-4AF3-9F6F-1CBEB5A14209}" type="slidenum">
              <a:rPr lang="en-US" smtClean="0"/>
              <a:t>‹#›</a:t>
            </a:fld>
            <a:endParaRPr lang="en-US"/>
          </a:p>
        </p:txBody>
      </p:sp>
    </p:spTree>
    <p:extLst>
      <p:ext uri="{BB962C8B-B14F-4D97-AF65-F5344CB8AC3E}">
        <p14:creationId xmlns:p14="http://schemas.microsoft.com/office/powerpoint/2010/main" val="926336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3DA09-83CA-4AF3-9F6F-1CBEB5A14209}" type="slidenum">
              <a:rPr lang="en-US" smtClean="0"/>
              <a:t>4</a:t>
            </a:fld>
            <a:endParaRPr lang="en-US"/>
          </a:p>
        </p:txBody>
      </p:sp>
    </p:spTree>
    <p:extLst>
      <p:ext uri="{BB962C8B-B14F-4D97-AF65-F5344CB8AC3E}">
        <p14:creationId xmlns:p14="http://schemas.microsoft.com/office/powerpoint/2010/main" val="240567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3DA09-83CA-4AF3-9F6F-1CBEB5A14209}" type="slidenum">
              <a:rPr lang="en-US" smtClean="0"/>
              <a:t>21</a:t>
            </a:fld>
            <a:endParaRPr lang="en-US"/>
          </a:p>
        </p:txBody>
      </p:sp>
    </p:spTree>
    <p:extLst>
      <p:ext uri="{BB962C8B-B14F-4D97-AF65-F5344CB8AC3E}">
        <p14:creationId xmlns:p14="http://schemas.microsoft.com/office/powerpoint/2010/main" val="1682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3DA09-83CA-4AF3-9F6F-1CBEB5A14209}" type="slidenum">
              <a:rPr lang="en-US" smtClean="0"/>
              <a:t>28</a:t>
            </a:fld>
            <a:endParaRPr lang="en-US"/>
          </a:p>
        </p:txBody>
      </p:sp>
    </p:spTree>
    <p:extLst>
      <p:ext uri="{BB962C8B-B14F-4D97-AF65-F5344CB8AC3E}">
        <p14:creationId xmlns:p14="http://schemas.microsoft.com/office/powerpoint/2010/main" val="238872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22.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4.svg"/></Relationships>
</file>

<file path=ppt/slides/_rels/slide22.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22.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svg"/><Relationship Id="rId7"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0.sv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svg"/><Relationship Id="rId7" Type="http://schemas.openxmlformats.org/officeDocument/2006/relationships/image" Target="../media/image2.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0.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2.svg"/><Relationship Id="rId5" Type="http://schemas.openxmlformats.org/officeDocument/2006/relationships/image" Target="../media/image32.svg"/><Relationship Id="rId10" Type="http://schemas.openxmlformats.org/officeDocument/2006/relationships/image" Target="../media/image40.png"/><Relationship Id="rId9" Type="http://schemas.openxmlformats.org/officeDocument/2006/relationships/image" Target="../media/image41.svg"/></Relationships>
</file>

<file path=ppt/slides/_rels/slide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0.svg"/><Relationship Id="rId9"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D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889849">
            <a:off x="15900806" y="-77282"/>
            <a:ext cx="3206898" cy="4008622"/>
          </a:xfrm>
          <a:prstGeom prst="rect">
            <a:avLst/>
          </a:prstGeom>
        </p:spPr>
      </p:pic>
      <p:pic>
        <p:nvPicPr>
          <p:cNvPr id="3" name="Picture 3"/>
          <p:cNvPicPr>
            <a:picLocks noChangeAspect="1"/>
          </p:cNvPicPr>
          <p:nvPr/>
        </p:nvPicPr>
        <p:blipFill>
          <a:blip r:embed="rId3"/>
          <a:srcRect/>
          <a:stretch>
            <a:fillRect/>
          </a:stretch>
        </p:blipFill>
        <p:spPr>
          <a:xfrm rot="2729822">
            <a:off x="16278555" y="-1691388"/>
            <a:ext cx="1154392" cy="4965125"/>
          </a:xfrm>
          <a:prstGeom prst="rect">
            <a:avLst/>
          </a:prstGeom>
        </p:spPr>
      </p:pic>
      <p:pic>
        <p:nvPicPr>
          <p:cNvPr id="4" name="Picture 4"/>
          <p:cNvPicPr>
            <a:picLocks noChangeAspect="1"/>
          </p:cNvPicPr>
          <p:nvPr/>
        </p:nvPicPr>
        <p:blipFill>
          <a:blip r:embed="rId3"/>
          <a:srcRect/>
          <a:stretch>
            <a:fillRect/>
          </a:stretch>
        </p:blipFill>
        <p:spPr>
          <a:xfrm rot="1183604">
            <a:off x="15480278" y="-820308"/>
            <a:ext cx="749339" cy="3222965"/>
          </a:xfrm>
          <a:prstGeom prst="rect">
            <a:avLst/>
          </a:prstGeom>
        </p:spPr>
      </p:pic>
      <p:pic>
        <p:nvPicPr>
          <p:cNvPr id="5" name="Picture 5"/>
          <p:cNvPicPr>
            <a:picLocks noChangeAspect="1"/>
          </p:cNvPicPr>
          <p:nvPr/>
        </p:nvPicPr>
        <p:blipFill>
          <a:blip r:embed="rId3"/>
          <a:srcRect/>
          <a:stretch>
            <a:fillRect/>
          </a:stretch>
        </p:blipFill>
        <p:spPr>
          <a:xfrm rot="-10329713">
            <a:off x="1882539" y="7933411"/>
            <a:ext cx="720354" cy="3098295"/>
          </a:xfrm>
          <a:prstGeom prst="rect">
            <a:avLst/>
          </a:prstGeom>
        </p:spPr>
      </p:pic>
      <p:pic>
        <p:nvPicPr>
          <p:cNvPr id="6" name="Picture 6"/>
          <p:cNvPicPr>
            <a:picLocks noChangeAspect="1"/>
          </p:cNvPicPr>
          <p:nvPr/>
        </p:nvPicPr>
        <p:blipFill>
          <a:blip r:embed="rId3"/>
          <a:srcRect/>
          <a:stretch>
            <a:fillRect/>
          </a:stretch>
        </p:blipFill>
        <p:spPr>
          <a:xfrm rot="-8916954">
            <a:off x="1064784" y="6510893"/>
            <a:ext cx="1146259" cy="4930148"/>
          </a:xfrm>
          <a:prstGeom prst="rect">
            <a:avLst/>
          </a:prstGeom>
        </p:spPr>
      </p:pic>
      <p:pic>
        <p:nvPicPr>
          <p:cNvPr id="7" name="Picture 7"/>
          <p:cNvPicPr>
            <a:picLocks noChangeAspect="1"/>
          </p:cNvPicPr>
          <p:nvPr/>
        </p:nvPicPr>
        <p:blipFill>
          <a:blip r:embed="rId4"/>
          <a:srcRect/>
          <a:stretch>
            <a:fillRect/>
          </a:stretch>
        </p:blipFill>
        <p:spPr>
          <a:xfrm rot="-6229280">
            <a:off x="-474881" y="4572149"/>
            <a:ext cx="2362173" cy="5832526"/>
          </a:xfrm>
          <a:prstGeom prst="rect">
            <a:avLst/>
          </a:prstGeom>
        </p:spPr>
      </p:pic>
      <p:pic>
        <p:nvPicPr>
          <p:cNvPr id="8" name="Picture 8"/>
          <p:cNvPicPr>
            <a:picLocks noChangeAspect="1"/>
          </p:cNvPicPr>
          <p:nvPr/>
        </p:nvPicPr>
        <p:blipFill>
          <a:blip r:embed="rId4"/>
          <a:srcRect/>
          <a:stretch>
            <a:fillRect/>
          </a:stretch>
        </p:blipFill>
        <p:spPr>
          <a:xfrm rot="-4328654">
            <a:off x="226712" y="4324450"/>
            <a:ext cx="1683555" cy="4156926"/>
          </a:xfrm>
          <a:prstGeom prst="rect">
            <a:avLst/>
          </a:prstGeom>
        </p:spPr>
      </p:pic>
      <p:pic>
        <p:nvPicPr>
          <p:cNvPr id="9" name="Picture 9"/>
          <p:cNvPicPr>
            <a:picLocks noChangeAspect="1"/>
          </p:cNvPicPr>
          <p:nvPr/>
        </p:nvPicPr>
        <p:blipFill>
          <a:blip r:embed="rId5"/>
          <a:srcRect/>
          <a:stretch>
            <a:fillRect/>
          </a:stretch>
        </p:blipFill>
        <p:spPr>
          <a:xfrm rot="-9344951">
            <a:off x="-179249" y="6343409"/>
            <a:ext cx="2824869" cy="3817390"/>
          </a:xfrm>
          <a:prstGeom prst="rect">
            <a:avLst/>
          </a:prstGeom>
        </p:spPr>
      </p:pic>
      <p:pic>
        <p:nvPicPr>
          <p:cNvPr id="10" name="Picture 10"/>
          <p:cNvPicPr>
            <a:picLocks noChangeAspect="1"/>
          </p:cNvPicPr>
          <p:nvPr/>
        </p:nvPicPr>
        <p:blipFill>
          <a:blip r:embed="rId5"/>
          <a:srcRect/>
          <a:stretch>
            <a:fillRect/>
          </a:stretch>
        </p:blipFill>
        <p:spPr>
          <a:xfrm rot="1603730">
            <a:off x="15999582" y="-471121"/>
            <a:ext cx="2424169" cy="3275904"/>
          </a:xfrm>
          <a:prstGeom prst="rect">
            <a:avLst/>
          </a:prstGeom>
        </p:spPr>
      </p:pic>
      <p:pic>
        <p:nvPicPr>
          <p:cNvPr id="11" name="Picture 11"/>
          <p:cNvPicPr>
            <a:picLocks noChangeAspect="1"/>
          </p:cNvPicPr>
          <p:nvPr/>
        </p:nvPicPr>
        <p:blipFill>
          <a:blip r:embed="rId6"/>
          <a:srcRect l="1281" r="1281"/>
          <a:stretch>
            <a:fillRect/>
          </a:stretch>
        </p:blipFill>
        <p:spPr>
          <a:xfrm rot="734689">
            <a:off x="182846" y="4748882"/>
            <a:ext cx="1771287" cy="1772431"/>
          </a:xfrm>
          <a:prstGeom prst="rect">
            <a:avLst/>
          </a:prstGeom>
        </p:spPr>
      </p:pic>
      <p:pic>
        <p:nvPicPr>
          <p:cNvPr id="12" name="Picture 12"/>
          <p:cNvPicPr>
            <a:picLocks noChangeAspect="1"/>
          </p:cNvPicPr>
          <p:nvPr/>
        </p:nvPicPr>
        <p:blipFill>
          <a:blip r:embed="rId6"/>
          <a:srcRect l="1281" r="1281"/>
          <a:stretch>
            <a:fillRect/>
          </a:stretch>
        </p:blipFill>
        <p:spPr>
          <a:xfrm rot="10702327">
            <a:off x="16538855" y="2159190"/>
            <a:ext cx="2227441" cy="2228880"/>
          </a:xfrm>
          <a:prstGeom prst="rect">
            <a:avLst/>
          </a:prstGeom>
        </p:spPr>
      </p:pic>
      <p:sp>
        <p:nvSpPr>
          <p:cNvPr id="18" name="AutoShape 18"/>
          <p:cNvSpPr/>
          <p:nvPr/>
        </p:nvSpPr>
        <p:spPr>
          <a:xfrm rot="-5400000">
            <a:off x="9554597" y="4242611"/>
            <a:ext cx="9525" cy="3743692"/>
          </a:xfrm>
          <a:prstGeom prst="rect">
            <a:avLst/>
          </a:prstGeom>
          <a:solidFill>
            <a:srgbClr val="EFE9CE"/>
          </a:solidFill>
        </p:spPr>
      </p:sp>
      <p:sp>
        <p:nvSpPr>
          <p:cNvPr id="27" name="Freeform 15"/>
          <p:cNvSpPr/>
          <p:nvPr/>
        </p:nvSpPr>
        <p:spPr>
          <a:xfrm>
            <a:off x="1674640" y="1474935"/>
            <a:ext cx="15241760" cy="5929979"/>
          </a:xfrm>
          <a:custGeom>
            <a:avLst/>
            <a:gdLst/>
            <a:ahLst/>
            <a:cxnLst/>
            <a:rect l="l" t="t" r="r" b="b"/>
            <a:pathLst>
              <a:path w="3526634" h="1745921">
                <a:moveTo>
                  <a:pt x="0" y="0"/>
                </a:moveTo>
                <a:lnTo>
                  <a:pt x="3526634" y="0"/>
                </a:lnTo>
                <a:lnTo>
                  <a:pt x="3526634" y="1745921"/>
                </a:lnTo>
                <a:lnTo>
                  <a:pt x="0" y="1745921"/>
                </a:lnTo>
                <a:close/>
              </a:path>
            </a:pathLst>
          </a:custGeom>
          <a:solidFill>
            <a:srgbClr val="2A4737"/>
          </a:solidFill>
        </p:spPr>
      </p:sp>
      <p:sp>
        <p:nvSpPr>
          <p:cNvPr id="28" name="TextBox 20"/>
          <p:cNvSpPr txBox="1"/>
          <p:nvPr/>
        </p:nvSpPr>
        <p:spPr>
          <a:xfrm>
            <a:off x="1674639" y="3174918"/>
            <a:ext cx="15241761" cy="2448555"/>
          </a:xfrm>
          <a:prstGeom prst="rect">
            <a:avLst/>
          </a:prstGeom>
        </p:spPr>
        <p:txBody>
          <a:bodyPr wrap="square" lIns="0" tIns="0" rIns="0" bIns="0" rtlCol="0" anchor="t">
            <a:spAutoFit/>
          </a:bodyPr>
          <a:lstStyle/>
          <a:p>
            <a:pPr algn="ctr">
              <a:lnSpc>
                <a:spcPts val="10000"/>
              </a:lnSpc>
            </a:pPr>
            <a:r>
              <a:rPr lang="en-US" sz="7000" b="1" dirty="0" smtClean="0">
                <a:solidFill>
                  <a:srgbClr val="EFE9CE"/>
                </a:solidFill>
                <a:latin typeface="Arial" panose="020B0604020202020204" pitchFamily="34" charset="0"/>
                <a:cs typeface="Arial" panose="020B0604020202020204" pitchFamily="34" charset="0"/>
              </a:rPr>
              <a:t>CHÀO MỪNG CÁC EM</a:t>
            </a:r>
          </a:p>
          <a:p>
            <a:pPr algn="ctr">
              <a:lnSpc>
                <a:spcPts val="10000"/>
              </a:lnSpc>
            </a:pPr>
            <a:r>
              <a:rPr lang="en-US" sz="7000" b="1" dirty="0" smtClean="0">
                <a:solidFill>
                  <a:srgbClr val="EFE9CE"/>
                </a:solidFill>
                <a:latin typeface="Arial" panose="020B0604020202020204" pitchFamily="34" charset="0"/>
                <a:cs typeface="Arial" panose="020B0604020202020204" pitchFamily="34" charset="0"/>
              </a:rPr>
              <a:t>ĐẾN VỚI BÀI HỌC NGÀY HÔM NAY!</a:t>
            </a:r>
            <a:endParaRPr lang="en-US" sz="7000" b="1" dirty="0">
              <a:solidFill>
                <a:srgbClr val="EFE9CE"/>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alphaModFix amt="19999"/>
          </a:blip>
          <a:srcRect/>
          <a:stretch>
            <a:fillRect/>
          </a:stretch>
        </p:blipFill>
        <p:spPr>
          <a:xfrm rot="5718379">
            <a:off x="11374845" y="-4997135"/>
            <a:ext cx="4448708" cy="11443623"/>
          </a:xfrm>
          <a:prstGeom prst="rect">
            <a:avLst/>
          </a:prstGeom>
        </p:spPr>
      </p:pic>
      <p:pic>
        <p:nvPicPr>
          <p:cNvPr id="3074" name="Picture 2" descr="Di Chỉ Óc Eo,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99787"/>
            <a:ext cx="8153400" cy="7126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Du Lịch An Giang – Di Chỉ Óc Eo | Viet Fun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1399787"/>
            <a:ext cx="7467600" cy="7126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533400" y="8724900"/>
            <a:ext cx="16002000" cy="784830"/>
          </a:xfrm>
          <a:prstGeom prst="rect">
            <a:avLst/>
          </a:prstGeom>
        </p:spPr>
        <p:txBody>
          <a:bodyPr wrap="square">
            <a:spAutoFit/>
          </a:bodyPr>
          <a:lstStyle/>
          <a:p>
            <a:pPr algn="ctr"/>
            <a:r>
              <a:rPr lang="nl-NL" sz="4500" b="1"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Di </a:t>
            </a:r>
            <a:r>
              <a:rPr lang="nl-NL" sz="4500" b="1"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chỉ Óc Eo (thuộc An Giang ngày nay)</a:t>
            </a:r>
            <a:endParaRPr lang="en-US" sz="4500" b="1"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wipe(down)">
                                      <p:cBhvr>
                                        <p:cTn id="10" dur="500"/>
                                        <p:tgtEl>
                                          <p:spTgt spid="308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7183342" y="0"/>
            <a:ext cx="11104658" cy="10287000"/>
          </a:xfrm>
          <a:prstGeom prst="rect">
            <a:avLst/>
          </a:prstGeom>
          <a:solidFill>
            <a:srgbClr val="F3F5F0"/>
          </a:solidFill>
        </p:spPr>
      </p:sp>
      <p:sp>
        <p:nvSpPr>
          <p:cNvPr id="3" name="TextBox 3"/>
          <p:cNvSpPr txBox="1"/>
          <p:nvPr/>
        </p:nvSpPr>
        <p:spPr>
          <a:xfrm>
            <a:off x="0" y="1481132"/>
            <a:ext cx="7202149" cy="1795363"/>
          </a:xfrm>
          <a:prstGeom prst="rect">
            <a:avLst/>
          </a:prstGeom>
        </p:spPr>
        <p:txBody>
          <a:bodyPr wrap="square" lIns="0" tIns="0" rIns="0" bIns="0" rtlCol="0" anchor="t">
            <a:spAutoFit/>
          </a:bodyPr>
          <a:lstStyle/>
          <a:p>
            <a:pPr algn="ctr">
              <a:lnSpc>
                <a:spcPts val="7000"/>
              </a:lnSpc>
            </a:pPr>
            <a:r>
              <a:rPr lang="nl-NL" sz="5000" dirty="0" smtClean="0">
                <a:latin typeface="Arial" panose="020B0604020202020204" pitchFamily="34" charset="0"/>
                <a:cs typeface="Arial" panose="020B0604020202020204" pitchFamily="34" charset="0"/>
              </a:rPr>
              <a:t>Phù </a:t>
            </a:r>
            <a:r>
              <a:rPr lang="nl-NL" sz="5000" dirty="0">
                <a:latin typeface="Arial" panose="020B0604020202020204" pitchFamily="34" charset="0"/>
                <a:cs typeface="Arial" panose="020B0604020202020204" pitchFamily="34" charset="0"/>
              </a:rPr>
              <a:t>Nam lại bị suy yếu và bị xâm chiếm vì:</a:t>
            </a:r>
            <a:endParaRPr lang="en-US" sz="5000" dirty="0">
              <a:solidFill>
                <a:srgbClr val="34524F"/>
              </a:solidFill>
              <a:latin typeface="Arial" panose="020B0604020202020204" pitchFamily="34" charset="0"/>
              <a:cs typeface="Arial" panose="020B0604020202020204" pitchFamily="34" charset="0"/>
            </a:endParaRPr>
          </a:p>
        </p:txBody>
      </p:sp>
      <p:sp>
        <p:nvSpPr>
          <p:cNvPr id="10" name="Rectangle 9"/>
          <p:cNvSpPr/>
          <p:nvPr/>
        </p:nvSpPr>
        <p:spPr>
          <a:xfrm>
            <a:off x="7543800" y="3467100"/>
            <a:ext cx="10744200" cy="4580741"/>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a:t>
            </a:r>
            <a:r>
              <a:rPr lang="nl-NL" sz="5000"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ất </a:t>
            </a:r>
            <a:r>
              <a:rPr lang="nl-NL"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đai bị nhiễm mặn bởi những đợt biến tiến, </a:t>
            </a:r>
            <a:r>
              <a:rPr lang="nl-NL" sz="5000"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diện </a:t>
            </a:r>
            <a:r>
              <a:rPr lang="nl-NL"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tích đất canh tác cũng mất </a:t>
            </a:r>
            <a:r>
              <a:rPr lang="nl-NL" sz="5000"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dần.</a:t>
            </a:r>
          </a:p>
          <a:p>
            <a:pPr marL="685800" indent="-685800" algn="just">
              <a:lnSpc>
                <a:spcPts val="7000"/>
              </a:lnSpc>
              <a:buFont typeface="Arial" panose="020B0604020202020204" pitchFamily="34" charset="0"/>
              <a:buChar char="•"/>
            </a:pPr>
            <a:r>
              <a:rPr lang="en-US" sz="5000" dirty="0" smtClean="0">
                <a:solidFill>
                  <a:schemeClr val="accent4">
                    <a:lumMod val="50000"/>
                  </a:schemeClr>
                </a:solidFill>
                <a:latin typeface="Arial" panose="020B0604020202020204" pitchFamily="34" charset="0"/>
                <a:cs typeface="Arial" panose="020B0604020202020204" pitchFamily="34" charset="0"/>
              </a:rPr>
              <a:t>T</a:t>
            </a:r>
            <a:r>
              <a:rPr lang="vi-VN" sz="5000" dirty="0" smtClean="0">
                <a:solidFill>
                  <a:schemeClr val="accent4">
                    <a:lumMod val="50000"/>
                  </a:schemeClr>
                </a:solidFill>
                <a:latin typeface="Arial" panose="020B0604020202020204" pitchFamily="34" charset="0"/>
                <a:cs typeface="Arial" panose="020B0604020202020204" pitchFamily="34" charset="0"/>
              </a:rPr>
              <a:t>uyến</a:t>
            </a:r>
            <a:r>
              <a:rPr lang="en-US" sz="5000" dirty="0" smtClean="0">
                <a:solidFill>
                  <a:schemeClr val="accent4">
                    <a:lumMod val="50000"/>
                  </a:schemeClr>
                </a:solidFill>
                <a:latin typeface="Arial" panose="020B0604020202020204" pitchFamily="34" charset="0"/>
                <a:cs typeface="Arial" panose="020B0604020202020204" pitchFamily="34" charset="0"/>
              </a:rPr>
              <a:t> </a:t>
            </a:r>
            <a:r>
              <a:rPr lang="vi-VN" sz="5000" dirty="0" smtClean="0">
                <a:solidFill>
                  <a:schemeClr val="accent4">
                    <a:lumMod val="50000"/>
                  </a:schemeClr>
                </a:solidFill>
                <a:latin typeface="Arial" panose="020B0604020202020204" pitchFamily="34" charset="0"/>
                <a:cs typeface="Arial" panose="020B0604020202020204" pitchFamily="34" charset="0"/>
              </a:rPr>
              <a:t>đường </a:t>
            </a:r>
            <a:r>
              <a:rPr lang="vi-VN" sz="5000" dirty="0">
                <a:solidFill>
                  <a:schemeClr val="accent4">
                    <a:lumMod val="50000"/>
                  </a:schemeClr>
                </a:solidFill>
                <a:latin typeface="Arial" panose="020B0604020202020204" pitchFamily="34" charset="0"/>
                <a:cs typeface="Arial" panose="020B0604020202020204" pitchFamily="34" charset="0"/>
              </a:rPr>
              <a:t>giao thương trên biển không còn đi qua Phù </a:t>
            </a:r>
            <a:r>
              <a:rPr lang="vi-VN" sz="5000" dirty="0" smtClean="0">
                <a:solidFill>
                  <a:schemeClr val="accent4">
                    <a:lumMod val="50000"/>
                  </a:schemeClr>
                </a:solidFill>
                <a:latin typeface="Arial" panose="020B0604020202020204" pitchFamily="34" charset="0"/>
                <a:cs typeface="Arial" panose="020B0604020202020204" pitchFamily="34" charset="0"/>
              </a:rPr>
              <a:t>Nam</a:t>
            </a:r>
            <a:r>
              <a:rPr lang="en-US" sz="5000" dirty="0" smtClean="0">
                <a:solidFill>
                  <a:schemeClr val="accent4">
                    <a:lumMod val="50000"/>
                  </a:schemeClr>
                </a:solidFill>
                <a:latin typeface="Arial" panose="020B0604020202020204" pitchFamily="34" charset="0"/>
                <a:cs typeface="Arial" panose="020B0604020202020204" pitchFamily="34" charset="0"/>
              </a:rPr>
              <a:t>.</a:t>
            </a:r>
            <a:endParaRPr lang="en-US" sz="5000" dirty="0">
              <a:solidFill>
                <a:schemeClr val="accent4">
                  <a:lumMod val="50000"/>
                </a:schemeClr>
              </a:solidFill>
              <a:latin typeface="Arial" panose="020B0604020202020204" pitchFamily="34" charset="0"/>
              <a:cs typeface="Arial" panose="020B0604020202020204" pitchFamily="34" charset="0"/>
            </a:endParaRPr>
          </a:p>
        </p:txBody>
      </p:sp>
      <p:pic>
        <p:nvPicPr>
          <p:cNvPr id="11" name="Picture 4" descr="An Giang: Phát hành bộ tem &amp;#39;Văn hóa Óc Eo&amp;#39; năm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71" y="3458029"/>
            <a:ext cx="6477000" cy="6638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down)">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1183471" y="2737880"/>
            <a:ext cx="15123329" cy="7434819"/>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590800" y="1485900"/>
            <a:ext cx="11887200" cy="212231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3576907" y="1724083"/>
            <a:ext cx="10328727" cy="1795363"/>
          </a:xfrm>
          <a:prstGeom prst="rect">
            <a:avLst/>
          </a:prstGeom>
        </p:spPr>
        <p:txBody>
          <a:bodyPr wrap="square" lIns="0" tIns="0" rIns="0" bIns="0" rtlCol="0" anchor="t">
            <a:spAutoFit/>
          </a:bodyPr>
          <a:lstStyle/>
          <a:p>
            <a:pPr algn="ctr">
              <a:lnSpc>
                <a:spcPts val="7000"/>
              </a:lnSpc>
            </a:pPr>
            <a:r>
              <a:rPr lang="en-US" sz="5500" b="1" dirty="0" smtClean="0">
                <a:solidFill>
                  <a:srgbClr val="000000"/>
                </a:solidFill>
                <a:latin typeface="Arial" panose="020B0604020202020204" pitchFamily="34" charset="0"/>
                <a:cs typeface="Arial" panose="020B0604020202020204" pitchFamily="34" charset="0"/>
              </a:rPr>
              <a:t>2. HOẠT ĐỘNG KINH TẾ VÀ TỔ CHỨC XÃ HỘI </a:t>
            </a:r>
            <a:endParaRPr lang="en-US" sz="5500" b="1" dirty="0">
              <a:solidFill>
                <a:srgbClr val="000000"/>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162800" y="126442"/>
            <a:ext cx="2402117" cy="149107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07245" flipV="1">
            <a:off x="15151290" y="7382300"/>
            <a:ext cx="1912478" cy="3206898"/>
          </a:xfrm>
          <a:prstGeom prst="rect">
            <a:avLst/>
          </a:prstGeom>
        </p:spPr>
      </p:pic>
      <p:sp>
        <p:nvSpPr>
          <p:cNvPr id="13" name="TextBox 2"/>
          <p:cNvSpPr txBox="1"/>
          <p:nvPr/>
        </p:nvSpPr>
        <p:spPr>
          <a:xfrm>
            <a:off x="1880301" y="3639083"/>
            <a:ext cx="13335000" cy="6463308"/>
          </a:xfrm>
          <a:prstGeom prst="rect">
            <a:avLst/>
          </a:prstGeom>
        </p:spPr>
        <p:txBody>
          <a:bodyPr wrap="square" lIns="0" tIns="0" rIns="0" bIns="0" rtlCol="0" anchor="t">
            <a:spAutoFit/>
          </a:bodyPr>
          <a:lstStyle/>
          <a:p>
            <a:pPr algn="ctr">
              <a:lnSpc>
                <a:spcPts val="6800"/>
              </a:lnSpc>
            </a:pPr>
            <a:r>
              <a:rPr lang="nl-NL" sz="5000" b="1" dirty="0">
                <a:latin typeface="Arial" panose="020B0604020202020204" pitchFamily="34" charset="0"/>
                <a:cs typeface="Arial" panose="020B0604020202020204" pitchFamily="34" charset="0"/>
              </a:rPr>
              <a:t>Đ</a:t>
            </a:r>
            <a:r>
              <a:rPr lang="nl-NL" sz="5000" b="1" dirty="0" smtClean="0">
                <a:latin typeface="Arial" panose="020B0604020202020204" pitchFamily="34" charset="0"/>
                <a:cs typeface="Arial" panose="020B0604020202020204" pitchFamily="34" charset="0"/>
              </a:rPr>
              <a:t>iều </a:t>
            </a:r>
            <a:r>
              <a:rPr lang="nl-NL" sz="5000" b="1" dirty="0">
                <a:latin typeface="Arial" panose="020B0604020202020204" pitchFamily="34" charset="0"/>
                <a:cs typeface="Arial" panose="020B0604020202020204" pitchFamily="34" charset="0"/>
              </a:rPr>
              <a:t>kiện tự nhiên </a:t>
            </a:r>
            <a:r>
              <a:rPr lang="nl-NL" sz="5000" b="1" dirty="0" smtClean="0">
                <a:latin typeface="Arial" panose="020B0604020202020204" pitchFamily="34" charset="0"/>
                <a:cs typeface="Arial" panose="020B0604020202020204" pitchFamily="34" charset="0"/>
              </a:rPr>
              <a:t>của</a:t>
            </a:r>
          </a:p>
          <a:p>
            <a:pPr algn="ctr">
              <a:lnSpc>
                <a:spcPts val="6800"/>
              </a:lnSpc>
            </a:pPr>
            <a:r>
              <a:rPr lang="nl-NL" sz="5000" b="1" dirty="0" smtClean="0">
                <a:latin typeface="Arial" panose="020B0604020202020204" pitchFamily="34" charset="0"/>
                <a:cs typeface="Arial" panose="020B0604020202020204" pitchFamily="34" charset="0"/>
              </a:rPr>
              <a:t> </a:t>
            </a:r>
            <a:r>
              <a:rPr lang="nl-NL" sz="5000" b="1" dirty="0">
                <a:latin typeface="Arial" panose="020B0604020202020204" pitchFamily="34" charset="0"/>
                <a:cs typeface="Arial" panose="020B0604020202020204" pitchFamily="34" charset="0"/>
              </a:rPr>
              <a:t>vương quốc Phù Nam: </a:t>
            </a:r>
            <a:endParaRPr lang="en-US" sz="5000" b="1" dirty="0">
              <a:latin typeface="Arial" panose="020B060402020202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nl-NL" sz="5000" dirty="0" smtClean="0">
                <a:latin typeface="Arial" panose="020B0604020202020204" pitchFamily="34" charset="0"/>
                <a:cs typeface="Arial" panose="020B0604020202020204" pitchFamily="34" charset="0"/>
              </a:rPr>
              <a:t>Có </a:t>
            </a:r>
            <a:r>
              <a:rPr lang="nl-NL" sz="5000" dirty="0">
                <a:latin typeface="Arial" panose="020B0604020202020204" pitchFamily="34" charset="0"/>
                <a:cs typeface="Arial" panose="020B0604020202020204" pitchFamily="34" charset="0"/>
              </a:rPr>
              <a:t>mạng lưới sông ngòi dày đặc và lượng lớn phù sa bồi đắp hằng năm của hệ thống sông Đồng Nai, sông Cửu Long. </a:t>
            </a:r>
            <a:endParaRPr lang="en-US" sz="5000" dirty="0">
              <a:latin typeface="Arial" panose="020B060402020202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nl-NL" sz="5000" dirty="0" smtClean="0">
                <a:latin typeface="Arial" panose="020B0604020202020204" pitchFamily="34" charset="0"/>
                <a:cs typeface="Arial" panose="020B0604020202020204" pitchFamily="34" charset="0"/>
              </a:rPr>
              <a:t>Vị </a:t>
            </a:r>
            <a:r>
              <a:rPr lang="nl-NL" sz="5000" dirty="0">
                <a:latin typeface="Arial" panose="020B0604020202020204" pitchFamily="34" charset="0"/>
                <a:cs typeface="Arial" panose="020B0604020202020204" pitchFamily="34" charset="0"/>
              </a:rPr>
              <a:t>trí nằm sát biển, đường bờ biển dài với những vịnh biển.</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F5F4"/>
        </a:solidFill>
        <a:effectLst/>
      </p:bgPr>
    </p:bg>
    <p:spTree>
      <p:nvGrpSpPr>
        <p:cNvPr id="1" name=""/>
        <p:cNvGrpSpPr/>
        <p:nvPr/>
      </p:nvGrpSpPr>
      <p:grpSpPr>
        <a:xfrm>
          <a:off x="0" y="0"/>
          <a:ext cx="0" cy="0"/>
          <a:chOff x="0" y="0"/>
          <a:chExt cx="0" cy="0"/>
        </a:xfrm>
      </p:grpSpPr>
      <p:grpSp>
        <p:nvGrpSpPr>
          <p:cNvPr id="2" name="Group 2"/>
          <p:cNvGrpSpPr/>
          <p:nvPr/>
        </p:nvGrpSpPr>
        <p:grpSpPr>
          <a:xfrm>
            <a:off x="4191000" y="4621976"/>
            <a:ext cx="933786" cy="93378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66AB8"/>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1485900"/>
            <a:ext cx="2576757" cy="5429948"/>
          </a:xfrm>
          <a:prstGeom prst="rect">
            <a:avLst/>
          </a:prstGeom>
        </p:spPr>
      </p:pic>
      <p:sp>
        <p:nvSpPr>
          <p:cNvPr id="11" name="TextBox 5"/>
          <p:cNvSpPr txBox="1"/>
          <p:nvPr/>
        </p:nvSpPr>
        <p:spPr>
          <a:xfrm>
            <a:off x="0" y="2781300"/>
            <a:ext cx="18288000" cy="897682"/>
          </a:xfrm>
          <a:prstGeom prst="rect">
            <a:avLst/>
          </a:prstGeom>
        </p:spPr>
        <p:txBody>
          <a:bodyPr wrap="square" lIns="0" tIns="0" rIns="0" bIns="0" rtlCol="0" anchor="t">
            <a:spAutoFit/>
          </a:bodyPr>
          <a:lstStyle/>
          <a:p>
            <a:pPr algn="ctr">
              <a:lnSpc>
                <a:spcPts val="7000"/>
              </a:lnSpc>
            </a:pPr>
            <a:r>
              <a:rPr lang="en-US" sz="6000" b="1" dirty="0" smtClean="0">
                <a:solidFill>
                  <a:schemeClr val="accent4">
                    <a:lumMod val="50000"/>
                  </a:schemeClr>
                </a:solidFill>
                <a:latin typeface="Arial" panose="020B0604020202020204" pitchFamily="34" charset="0"/>
                <a:cs typeface="Arial" panose="020B0604020202020204" pitchFamily="34" charset="0"/>
              </a:rPr>
              <a:t>Thảo luận và trả lời câu hỏi </a:t>
            </a:r>
            <a:endParaRPr lang="en-US" sz="6000" b="1" dirty="0">
              <a:solidFill>
                <a:schemeClr val="accent4">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2867043" y="4610100"/>
            <a:ext cx="13030200" cy="1887696"/>
          </a:xfrm>
          <a:prstGeom prst="rect">
            <a:avLst/>
          </a:prstGeom>
        </p:spPr>
        <p:txBody>
          <a:bodyPr wrap="square">
            <a:spAutoFit/>
          </a:bodyPr>
          <a:lstStyle/>
          <a:p>
            <a:pPr algn="ctr">
              <a:lnSpc>
                <a:spcPts val="7000"/>
              </a:lnSpc>
            </a:pPr>
            <a:r>
              <a:rPr lang="vi-VN" sz="5000" dirty="0">
                <a:solidFill>
                  <a:srgbClr val="000000"/>
                </a:solidFill>
                <a:ea typeface="Calibri" panose="020F0502020204030204" pitchFamily="34" charset="0"/>
                <a:cs typeface="Arial" panose="020B0604020202020204" pitchFamily="34" charset="0"/>
              </a:rPr>
              <a:t>Nêu các hoạt động kinh tế và </a:t>
            </a:r>
            <a:endParaRPr lang="en-US" sz="5000" dirty="0" smtClean="0">
              <a:solidFill>
                <a:srgbClr val="000000"/>
              </a:solidFill>
              <a:ea typeface="Calibri" panose="020F0502020204030204" pitchFamily="34" charset="0"/>
              <a:cs typeface="Arial" panose="020B0604020202020204" pitchFamily="34" charset="0"/>
            </a:endParaRPr>
          </a:p>
          <a:p>
            <a:pPr algn="ctr">
              <a:lnSpc>
                <a:spcPts val="7000"/>
              </a:lnSpc>
            </a:pPr>
            <a:r>
              <a:rPr lang="vi-VN" sz="5000" dirty="0" smtClean="0">
                <a:solidFill>
                  <a:srgbClr val="000000"/>
                </a:solidFill>
                <a:ea typeface="Calibri" panose="020F0502020204030204" pitchFamily="34" charset="0"/>
                <a:cs typeface="Arial" panose="020B0604020202020204" pitchFamily="34" charset="0"/>
              </a:rPr>
              <a:t>tổ </a:t>
            </a:r>
            <a:r>
              <a:rPr lang="vi-VN" sz="5000" dirty="0">
                <a:solidFill>
                  <a:srgbClr val="000000"/>
                </a:solidFill>
                <a:ea typeface="Calibri" panose="020F0502020204030204" pitchFamily="34" charset="0"/>
                <a:cs typeface="Arial" panose="020B0604020202020204" pitchFamily="34" charset="0"/>
              </a:rPr>
              <a:t>chức xã hội của Vương quốc Phù Nam</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E4BD"/>
        </a:solidFill>
        <a:effectLst/>
      </p:bgPr>
    </p:bg>
    <p:spTree>
      <p:nvGrpSpPr>
        <p:cNvPr id="1" name=""/>
        <p:cNvGrpSpPr/>
        <p:nvPr/>
      </p:nvGrpSpPr>
      <p:grpSpPr>
        <a:xfrm>
          <a:off x="0" y="0"/>
          <a:ext cx="0" cy="0"/>
          <a:chOff x="0" y="0"/>
          <a:chExt cx="0" cy="0"/>
        </a:xfrm>
      </p:grpSpPr>
      <p:grpSp>
        <p:nvGrpSpPr>
          <p:cNvPr id="2" name="Group 2"/>
          <p:cNvGrpSpPr/>
          <p:nvPr/>
        </p:nvGrpSpPr>
        <p:grpSpPr>
          <a:xfrm>
            <a:off x="-1219200" y="-198467"/>
            <a:ext cx="21341221" cy="10765884"/>
            <a:chOff x="0" y="0"/>
            <a:chExt cx="28454961" cy="14354512"/>
          </a:xfrm>
        </p:grpSpPr>
        <p:pic>
          <p:nvPicPr>
            <p:cNvPr id="3" name="Picture 3"/>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4227481" cy="14354512"/>
            </a:xfrm>
            <a:prstGeom prst="rect">
              <a:avLst/>
            </a:prstGeom>
          </p:spPr>
        </p:pic>
        <p:pic>
          <p:nvPicPr>
            <p:cNvPr id="4" name="Picture 4"/>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27481" y="0"/>
              <a:ext cx="14227481" cy="14354512"/>
            </a:xfrm>
            <a:prstGeom prst="rect">
              <a:avLst/>
            </a:prstGeom>
          </p:spPr>
        </p:pic>
      </p:grpSp>
      <p:sp>
        <p:nvSpPr>
          <p:cNvPr id="5" name="AutoShape 5"/>
          <p:cNvSpPr/>
          <p:nvPr/>
        </p:nvSpPr>
        <p:spPr>
          <a:xfrm>
            <a:off x="17244772" y="-214796"/>
            <a:ext cx="29055" cy="10716592"/>
          </a:xfrm>
          <a:prstGeom prst="rect">
            <a:avLst/>
          </a:prstGeom>
          <a:solidFill>
            <a:srgbClr val="FFFFFF"/>
          </a:solidFill>
        </p:spPr>
      </p:sp>
      <p:grpSp>
        <p:nvGrpSpPr>
          <p:cNvPr id="6" name="Group 6"/>
          <p:cNvGrpSpPr/>
          <p:nvPr/>
        </p:nvGrpSpPr>
        <p:grpSpPr>
          <a:xfrm>
            <a:off x="2248437" y="2792869"/>
            <a:ext cx="14630400" cy="1069498"/>
            <a:chOff x="0" y="0"/>
            <a:chExt cx="6443551" cy="1597165"/>
          </a:xfrm>
        </p:grpSpPr>
        <p:sp>
          <p:nvSpPr>
            <p:cNvPr id="7"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8"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20" name="TextBox 20"/>
          <p:cNvSpPr txBox="1"/>
          <p:nvPr/>
        </p:nvSpPr>
        <p:spPr>
          <a:xfrm rot="5400000">
            <a:off x="17577487" y="9515045"/>
            <a:ext cx="436933" cy="312383"/>
          </a:xfrm>
          <a:prstGeom prst="rect">
            <a:avLst/>
          </a:prstGeom>
        </p:spPr>
        <p:txBody>
          <a:bodyPr lIns="0" tIns="0" rIns="0" bIns="0" rtlCol="0" anchor="t">
            <a:spAutoFit/>
          </a:bodyPr>
          <a:lstStyle/>
          <a:p>
            <a:pPr algn="r">
              <a:lnSpc>
                <a:spcPts val="2520"/>
              </a:lnSpc>
            </a:pPr>
            <a:r>
              <a:rPr lang="en-US" sz="1800">
                <a:solidFill>
                  <a:srgbClr val="2B2A2A"/>
                </a:solidFill>
                <a:latin typeface="Montserrat Semi-Bold Bold"/>
              </a:rPr>
              <a:t>13</a:t>
            </a:r>
          </a:p>
        </p:txBody>
      </p:sp>
      <p:sp>
        <p:nvSpPr>
          <p:cNvPr id="22" name="TextBox 22"/>
          <p:cNvSpPr txBox="1"/>
          <p:nvPr/>
        </p:nvSpPr>
        <p:spPr>
          <a:xfrm>
            <a:off x="29056" y="1144669"/>
            <a:ext cx="17244771" cy="1117357"/>
          </a:xfrm>
          <a:prstGeom prst="rect">
            <a:avLst/>
          </a:prstGeom>
        </p:spPr>
        <p:txBody>
          <a:bodyPr wrap="square" lIns="0" tIns="0" rIns="0" bIns="0" rtlCol="0" anchor="t">
            <a:spAutoFit/>
          </a:bodyPr>
          <a:lstStyle/>
          <a:p>
            <a:pPr algn="ctr">
              <a:lnSpc>
                <a:spcPts val="10079"/>
              </a:lnSpc>
            </a:pPr>
            <a:r>
              <a:rPr lang="en-US" sz="5000" b="1" dirty="0" smtClean="0">
                <a:solidFill>
                  <a:srgbClr val="2B2A2A"/>
                </a:solidFill>
                <a:latin typeface="Arial" panose="020B0604020202020204" pitchFamily="34" charset="0"/>
                <a:cs typeface="Arial" panose="020B0604020202020204" pitchFamily="34" charset="0"/>
              </a:rPr>
              <a:t>Những hoạt động kinh tế chính của cư dân Phù Nam</a:t>
            </a:r>
            <a:endParaRPr lang="en-US" sz="5000" b="1" dirty="0">
              <a:solidFill>
                <a:srgbClr val="2B2A2A"/>
              </a:solidFill>
              <a:latin typeface="Arial" panose="020B0604020202020204" pitchFamily="34" charset="0"/>
              <a:cs typeface="Arial" panose="020B0604020202020204" pitchFamily="34" charset="0"/>
            </a:endParaRPr>
          </a:p>
        </p:txBody>
      </p:sp>
      <p:sp>
        <p:nvSpPr>
          <p:cNvPr id="26" name="Rectangle 25"/>
          <p:cNvSpPr/>
          <p:nvPr/>
        </p:nvSpPr>
        <p:spPr>
          <a:xfrm>
            <a:off x="4986333" y="2938247"/>
            <a:ext cx="7907934" cy="861774"/>
          </a:xfrm>
          <a:prstGeom prst="rect">
            <a:avLst/>
          </a:prstGeom>
        </p:spPr>
        <p:txBody>
          <a:bodyPr wrap="none">
            <a:spAutoFit/>
          </a:bodyPr>
          <a:lstStyle/>
          <a:p>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Sống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bằng nghề trồng lúa. </a:t>
            </a:r>
            <a:endParaRPr lang="en-US" sz="5000" dirty="0">
              <a:latin typeface="Arial" panose="020B0604020202020204" pitchFamily="34" charset="0"/>
              <a:cs typeface="Arial" panose="020B0604020202020204" pitchFamily="34" charset="0"/>
            </a:endParaRPr>
          </a:p>
        </p:txBody>
      </p:sp>
      <p:grpSp>
        <p:nvGrpSpPr>
          <p:cNvPr id="27" name="Group 6"/>
          <p:cNvGrpSpPr/>
          <p:nvPr/>
        </p:nvGrpSpPr>
        <p:grpSpPr>
          <a:xfrm>
            <a:off x="2314262" y="4322022"/>
            <a:ext cx="14630400" cy="1547243"/>
            <a:chOff x="0" y="0"/>
            <a:chExt cx="6443551" cy="1597165"/>
          </a:xfrm>
        </p:grpSpPr>
        <p:sp>
          <p:nvSpPr>
            <p:cNvPr id="28"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29"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30" name="Rectangle 29"/>
          <p:cNvSpPr/>
          <p:nvPr/>
        </p:nvSpPr>
        <p:spPr>
          <a:xfrm>
            <a:off x="2550394" y="4702691"/>
            <a:ext cx="14158135" cy="861774"/>
          </a:xfrm>
          <a:prstGeom prst="rect">
            <a:avLst/>
          </a:prstGeom>
        </p:spPr>
        <p:txBody>
          <a:bodyPr wrap="square">
            <a:spAutoFit/>
          </a:bodyPr>
          <a:lstStyle/>
          <a:p>
            <a:pPr algn="ctr"/>
            <a:r>
              <a:rPr lang="en-US" sz="5000" dirty="0" smtClean="0">
                <a:solidFill>
                  <a:srgbClr val="000000"/>
                </a:solidFill>
                <a:latin typeface="Arial" panose="020B0604020202020204" pitchFamily="34" charset="0"/>
                <a:cs typeface="Arial" panose="020B0604020202020204" pitchFamily="34" charset="0"/>
              </a:rPr>
              <a:t>Chế tác kim hoàn, sản xuất thủ công</a:t>
            </a:r>
            <a:endParaRPr lang="en-US" sz="5000" dirty="0">
              <a:latin typeface="Arial" panose="020B0604020202020204" pitchFamily="34" charset="0"/>
              <a:cs typeface="Arial" panose="020B0604020202020204" pitchFamily="34" charset="0"/>
            </a:endParaRPr>
          </a:p>
        </p:txBody>
      </p:sp>
      <p:grpSp>
        <p:nvGrpSpPr>
          <p:cNvPr id="31" name="Group 6"/>
          <p:cNvGrpSpPr/>
          <p:nvPr/>
        </p:nvGrpSpPr>
        <p:grpSpPr>
          <a:xfrm>
            <a:off x="2314260" y="6336545"/>
            <a:ext cx="14630400" cy="1405546"/>
            <a:chOff x="0" y="0"/>
            <a:chExt cx="6443551" cy="1597165"/>
          </a:xfrm>
        </p:grpSpPr>
        <p:sp>
          <p:nvSpPr>
            <p:cNvPr id="32"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33"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34" name="Rectangle 33"/>
          <p:cNvSpPr/>
          <p:nvPr/>
        </p:nvSpPr>
        <p:spPr>
          <a:xfrm>
            <a:off x="3858311" y="6594668"/>
            <a:ext cx="11908228" cy="861774"/>
          </a:xfrm>
          <a:prstGeom prst="rect">
            <a:avLst/>
          </a:prstGeom>
        </p:spPr>
        <p:txBody>
          <a:bodyPr wrap="square">
            <a:spAutoFit/>
          </a:bodyPr>
          <a:lstStyle/>
          <a:p>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Nghề đánh bắt thủy hải sản rất phát triển</a:t>
            </a:r>
            <a:endParaRPr lang="en-US" sz="5000" dirty="0">
              <a:latin typeface="Arial" panose="020B0604020202020204" pitchFamily="34" charset="0"/>
              <a:cs typeface="Arial" panose="020B0604020202020204" pitchFamily="34" charset="0"/>
            </a:endParaRPr>
          </a:p>
        </p:txBody>
      </p:sp>
      <p:grpSp>
        <p:nvGrpSpPr>
          <p:cNvPr id="35" name="Group 6"/>
          <p:cNvGrpSpPr/>
          <p:nvPr/>
        </p:nvGrpSpPr>
        <p:grpSpPr>
          <a:xfrm>
            <a:off x="2341288" y="8164062"/>
            <a:ext cx="14630400" cy="1405546"/>
            <a:chOff x="0" y="0"/>
            <a:chExt cx="6443551" cy="1597165"/>
          </a:xfrm>
        </p:grpSpPr>
        <p:sp>
          <p:nvSpPr>
            <p:cNvPr id="36"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37"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38" name="Rectangle 37"/>
          <p:cNvSpPr/>
          <p:nvPr/>
        </p:nvSpPr>
        <p:spPr>
          <a:xfrm>
            <a:off x="2692957" y="8422185"/>
            <a:ext cx="13854712" cy="861774"/>
          </a:xfrm>
          <a:prstGeom prst="rect">
            <a:avLst/>
          </a:prstGeom>
        </p:spPr>
        <p:txBody>
          <a:bodyPr wrap="square">
            <a:spAutoFit/>
          </a:bodyPr>
          <a:lstStyle/>
          <a:p>
            <a:pPr algn="ctr"/>
            <a:r>
              <a:rPr lang="vi-VN" sz="5000" dirty="0">
                <a:solidFill>
                  <a:srgbClr val="000000"/>
                </a:solidFill>
                <a:ea typeface="Calibri" panose="020F0502020204030204" pitchFamily="34" charset="0"/>
                <a:cs typeface="Arial" panose="020B0604020202020204" pitchFamily="34" charset="0"/>
              </a:rPr>
              <a:t>Giao lưu, trao đổi sản vật</a:t>
            </a:r>
            <a:endParaRPr lang="en-US" sz="5000" dirty="0">
              <a:latin typeface="Arial" panose="020B0604020202020204" pitchFamily="34" charset="0"/>
              <a:cs typeface="Arial" panose="020B0604020202020204" pitchFamily="34" charset="0"/>
            </a:endParaRPr>
          </a:p>
        </p:txBody>
      </p:sp>
      <p:grpSp>
        <p:nvGrpSpPr>
          <p:cNvPr id="24" name="Group 2"/>
          <p:cNvGrpSpPr/>
          <p:nvPr/>
        </p:nvGrpSpPr>
        <p:grpSpPr>
          <a:xfrm>
            <a:off x="-1219200" y="-214796"/>
            <a:ext cx="21341221" cy="10765884"/>
            <a:chOff x="0" y="0"/>
            <a:chExt cx="28454961" cy="14354512"/>
          </a:xfrm>
        </p:grpSpPr>
        <p:pic>
          <p:nvPicPr>
            <p:cNvPr id="25" name="Picture 3"/>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4227481" cy="14354512"/>
            </a:xfrm>
            <a:prstGeom prst="rect">
              <a:avLst/>
            </a:prstGeom>
          </p:spPr>
        </p:pic>
        <p:pic>
          <p:nvPicPr>
            <p:cNvPr id="39" name="Picture 4"/>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27481" y="0"/>
              <a:ext cx="14227481" cy="1435451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par>
                                <p:cTn id="37" presetID="2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30" grpId="0"/>
      <p:bldP spid="34"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28700"/>
            <a:ext cx="8153400" cy="7467600"/>
          </a:xfrm>
          <a:prstGeom prst="rect">
            <a:avLst/>
          </a:prstGeom>
        </p:spPr>
      </p:pic>
      <p:sp>
        <p:nvSpPr>
          <p:cNvPr id="3" name="Rectangle 2"/>
          <p:cNvSpPr/>
          <p:nvPr/>
        </p:nvSpPr>
        <p:spPr>
          <a:xfrm>
            <a:off x="685800" y="8724900"/>
            <a:ext cx="8219153" cy="784830"/>
          </a:xfrm>
          <a:prstGeom prst="rect">
            <a:avLst/>
          </a:prstGeom>
        </p:spPr>
        <p:txBody>
          <a:bodyPr wrap="square">
            <a:spAutoFit/>
          </a:bodyPr>
          <a:lstStyle/>
          <a:p>
            <a:pPr algn="ctr"/>
            <a:r>
              <a:rPr lang="nl-NL" sz="4500" b="1"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Bình gốm Phù Nam</a:t>
            </a:r>
            <a:endParaRPr lang="en-US" sz="4500" b="1" dirty="0">
              <a:solidFill>
                <a:schemeClr val="accent4">
                  <a:lumMod val="50000"/>
                </a:schemeClr>
              </a:solidFill>
            </a:endParaRPr>
          </a:p>
        </p:txBody>
      </p:sp>
      <p:pic>
        <p:nvPicPr>
          <p:cNvPr id="4" name="Picture 3"/>
          <p:cNvPicPr>
            <a:picLocks noChangeAspect="1"/>
          </p:cNvPicPr>
          <p:nvPr/>
        </p:nvPicPr>
        <p:blipFill>
          <a:blip r:embed="rId3"/>
          <a:stretch>
            <a:fillRect/>
          </a:stretch>
        </p:blipFill>
        <p:spPr>
          <a:xfrm>
            <a:off x="9296400" y="1028700"/>
            <a:ext cx="8382000" cy="7543800"/>
          </a:xfrm>
          <a:prstGeom prst="rect">
            <a:avLst/>
          </a:prstGeom>
          <a:ln>
            <a:noFill/>
          </a:ln>
          <a:effectLst>
            <a:softEdge rad="112500"/>
          </a:effectLst>
        </p:spPr>
      </p:pic>
      <p:sp>
        <p:nvSpPr>
          <p:cNvPr id="5" name="Rectangle 4"/>
          <p:cNvSpPr/>
          <p:nvPr/>
        </p:nvSpPr>
        <p:spPr>
          <a:xfrm>
            <a:off x="9296400" y="8724900"/>
            <a:ext cx="8382000" cy="784830"/>
          </a:xfrm>
          <a:prstGeom prst="rect">
            <a:avLst/>
          </a:prstGeom>
        </p:spPr>
        <p:txBody>
          <a:bodyPr wrap="square">
            <a:spAutoFit/>
          </a:bodyPr>
          <a:lstStyle/>
          <a:p>
            <a:pPr algn="ctr"/>
            <a:r>
              <a:rPr lang="nl-NL" sz="4500" b="1"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Bình gốm Phù Nam</a:t>
            </a:r>
            <a:endParaRPr lang="en-US" sz="4500" b="1" dirty="0">
              <a:solidFill>
                <a:schemeClr val="accent4">
                  <a:lumMod val="50000"/>
                </a:schemeClr>
              </a:solidFill>
            </a:endParaRPr>
          </a:p>
        </p:txBody>
      </p:sp>
    </p:spTree>
    <p:extLst>
      <p:ext uri="{BB962C8B-B14F-4D97-AF65-F5344CB8AC3E}">
        <p14:creationId xmlns:p14="http://schemas.microsoft.com/office/powerpoint/2010/main" val="138909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90600" y="800100"/>
            <a:ext cx="8001000" cy="7616807"/>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9906000" y="820057"/>
            <a:ext cx="7696200" cy="7600043"/>
          </a:xfrm>
          <a:prstGeom prst="rect">
            <a:avLst/>
          </a:prstGeom>
          <a:ln>
            <a:noFill/>
          </a:ln>
          <a:effectLst>
            <a:softEdge rad="112500"/>
          </a:effectLst>
        </p:spPr>
      </p:pic>
      <p:sp>
        <p:nvSpPr>
          <p:cNvPr id="9" name="Rectangle 8"/>
          <p:cNvSpPr/>
          <p:nvPr/>
        </p:nvSpPr>
        <p:spPr>
          <a:xfrm>
            <a:off x="9971314" y="8984485"/>
            <a:ext cx="7696200" cy="800860"/>
          </a:xfrm>
          <a:prstGeom prst="rect">
            <a:avLst/>
          </a:prstGeom>
        </p:spPr>
        <p:txBody>
          <a:bodyPr wrap="square">
            <a:spAutoFit/>
          </a:bodyPr>
          <a:lstStyle/>
          <a:p>
            <a:pPr algn="ctr">
              <a:lnSpc>
                <a:spcPts val="6000"/>
              </a:lnSpc>
            </a:pPr>
            <a:r>
              <a:rPr lang="nl-NL" sz="4000" b="1" dirty="0" smtClean="0">
                <a:latin typeface="Arial" panose="020B0604020202020204" pitchFamily="34" charset="0"/>
                <a:cs typeface="Arial" panose="020B0604020202020204" pitchFamily="34" charset="0"/>
              </a:rPr>
              <a:t>Bình gốm TK IV-VI</a:t>
            </a:r>
            <a:endParaRPr lang="en-US" sz="4500" dirty="0"/>
          </a:p>
        </p:txBody>
      </p:sp>
      <p:sp>
        <p:nvSpPr>
          <p:cNvPr id="10" name="Rectangle 9"/>
          <p:cNvSpPr/>
          <p:nvPr/>
        </p:nvSpPr>
        <p:spPr>
          <a:xfrm>
            <a:off x="1143000" y="8569307"/>
            <a:ext cx="8001000" cy="1631216"/>
          </a:xfrm>
          <a:prstGeom prst="rect">
            <a:avLst/>
          </a:prstGeom>
        </p:spPr>
        <p:txBody>
          <a:bodyPr wrap="square">
            <a:spAutoFit/>
          </a:bodyPr>
          <a:lstStyle/>
          <a:p>
            <a:pPr algn="ctr">
              <a:lnSpc>
                <a:spcPts val="6000"/>
              </a:lnSpc>
            </a:pPr>
            <a:r>
              <a:rPr lang="nl-NL" sz="4000" b="1" dirty="0" smtClean="0">
                <a:latin typeface="Arial" panose="020B0604020202020204" pitchFamily="34" charset="0"/>
                <a:cs typeface="Arial" panose="020B0604020202020204" pitchFamily="34" charset="0"/>
              </a:rPr>
              <a:t>S</a:t>
            </a:r>
            <a:r>
              <a:rPr lang="nl-NL" sz="4500" b="1" dirty="0" smtClean="0">
                <a:latin typeface="Arial" panose="020B0604020202020204" pitchFamily="34" charset="0"/>
                <a:cs typeface="Arial" panose="020B0604020202020204" pitchFamily="34" charset="0"/>
              </a:rPr>
              <a:t>ự giàu có của</a:t>
            </a:r>
          </a:p>
          <a:p>
            <a:pPr algn="ctr">
              <a:lnSpc>
                <a:spcPts val="6000"/>
              </a:lnSpc>
            </a:pPr>
            <a:r>
              <a:rPr lang="nl-NL" sz="4500" b="1" dirty="0" smtClean="0">
                <a:latin typeface="Arial" panose="020B0604020202020204" pitchFamily="34" charset="0"/>
                <a:cs typeface="Arial" panose="020B0604020202020204" pitchFamily="34" charset="0"/>
              </a:rPr>
              <a:t> thương cảng Óc Eo</a:t>
            </a:r>
            <a:endParaRPr lang="en-US" sz="4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10" name="Rectangle 9"/>
          <p:cNvSpPr/>
          <p:nvPr/>
        </p:nvSpPr>
        <p:spPr>
          <a:xfrm>
            <a:off x="381000" y="8801100"/>
            <a:ext cx="17145000" cy="861774"/>
          </a:xfrm>
          <a:prstGeom prst="rect">
            <a:avLst/>
          </a:prstGeom>
        </p:spPr>
        <p:txBody>
          <a:bodyPr wrap="square">
            <a:spAutoFit/>
          </a:bodyPr>
          <a:lstStyle/>
          <a:p>
            <a:pPr algn="ctr">
              <a:lnSpc>
                <a:spcPts val="6000"/>
              </a:lnSpc>
            </a:pPr>
            <a:r>
              <a:rPr lang="nl-NL" sz="5000" b="1" dirty="0" smtClean="0">
                <a:latin typeface="Arial" panose="020B0604020202020204" pitchFamily="34" charset="0"/>
                <a:cs typeface="Arial" panose="020B0604020202020204" pitchFamily="34" charset="0"/>
              </a:rPr>
              <a:t>Thành thị Óc Eo</a:t>
            </a:r>
            <a:endParaRPr lang="en-US" sz="5000" dirty="0"/>
          </a:p>
        </p:txBody>
      </p:sp>
      <p:pic>
        <p:nvPicPr>
          <p:cNvPr id="5122" name="Picture 2" descr="Óc 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499"/>
            <a:ext cx="8610600" cy="76985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hùm ảnh: Tháp Chót Mạt - cổ tháp 1.300 tuổi của nền văn hóa Óc Eo -  Redsv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104900"/>
            <a:ext cx="8371114" cy="7543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2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par>
                                <p:cTn id="8" presetID="21" presetClass="entr" presetSubtype="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heel(1)">
                                      <p:cBhvr>
                                        <p:cTn id="10" dur="20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9142" y="-239442"/>
            <a:ext cx="10670610" cy="10765884"/>
          </a:xfrm>
          <a:prstGeom prst="rect">
            <a:avLst/>
          </a:prstGeom>
        </p:spPr>
      </p:pic>
      <p:sp>
        <p:nvSpPr>
          <p:cNvPr id="3" name="AutoShape 3"/>
          <p:cNvSpPr/>
          <p:nvPr/>
        </p:nvSpPr>
        <p:spPr>
          <a:xfrm>
            <a:off x="9501468" y="0"/>
            <a:ext cx="8786532" cy="10287000"/>
          </a:xfrm>
          <a:prstGeom prst="rect">
            <a:avLst/>
          </a:prstGeom>
          <a:solidFill>
            <a:srgbClr val="CBE4BD"/>
          </a:solidFill>
        </p:spPr>
      </p:sp>
      <p:grpSp>
        <p:nvGrpSpPr>
          <p:cNvPr id="4" name="Group 4"/>
          <p:cNvGrpSpPr/>
          <p:nvPr/>
        </p:nvGrpSpPr>
        <p:grpSpPr>
          <a:xfrm>
            <a:off x="10946397" y="6586899"/>
            <a:ext cx="6201475" cy="997914"/>
            <a:chOff x="0" y="0"/>
            <a:chExt cx="6482199" cy="1043086"/>
          </a:xfrm>
        </p:grpSpPr>
        <p:sp>
          <p:nvSpPr>
            <p:cNvPr id="5"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6"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18" name="TextBox 18"/>
          <p:cNvSpPr txBox="1"/>
          <p:nvPr/>
        </p:nvSpPr>
        <p:spPr>
          <a:xfrm>
            <a:off x="382376" y="1880526"/>
            <a:ext cx="8626603" cy="8079135"/>
          </a:xfrm>
          <a:prstGeom prst="rect">
            <a:avLst/>
          </a:prstGeom>
        </p:spPr>
        <p:txBody>
          <a:bodyPr wrap="square" lIns="0" tIns="0" rIns="0" bIns="0" rtlCol="0" anchor="t">
            <a:spAutoFit/>
          </a:bodyPr>
          <a:lstStyle/>
          <a:p>
            <a:pPr algn="just">
              <a:lnSpc>
                <a:spcPts val="7000"/>
              </a:lnSpc>
            </a:pPr>
            <a:r>
              <a:rPr lang="vi-VN" sz="5000" dirty="0">
                <a:cs typeface="Arial" panose="020B0604020202020204" pitchFamily="34" charset="0"/>
              </a:rPr>
              <a:t>Phù Nam gồm nhiều tiểu quốc nên tổ chức nhà nước còn tương đối lỏng lẻo. Đứng đầu nhà nước là vua, nắm mọi quyền </a:t>
            </a:r>
            <a:r>
              <a:rPr lang="vi-VN" sz="5000" dirty="0" smtClean="0">
                <a:cs typeface="Arial" panose="020B0604020202020204" pitchFamily="34" charset="0"/>
              </a:rPr>
              <a:t>hành</a:t>
            </a:r>
            <a:r>
              <a:rPr lang="en-US" sz="5000" dirty="0" smtClean="0">
                <a:cs typeface="Arial" panose="020B0604020202020204" pitchFamily="34" charset="0"/>
              </a:rPr>
              <a:t>;</a:t>
            </a:r>
            <a:r>
              <a:rPr lang="vi-VN" sz="5000" dirty="0" smtClean="0">
                <a:cs typeface="Arial" panose="020B0604020202020204" pitchFamily="34" charset="0"/>
              </a:rPr>
              <a:t> </a:t>
            </a:r>
            <a:r>
              <a:rPr lang="vi-VN" sz="5000" dirty="0">
                <a:cs typeface="Arial" panose="020B0604020202020204" pitchFamily="34" charset="0"/>
              </a:rPr>
              <a:t>giúp việc là các tăng </a:t>
            </a:r>
            <a:r>
              <a:rPr lang="vi-VN" sz="5000" dirty="0" smtClean="0">
                <a:cs typeface="Arial" panose="020B0604020202020204" pitchFamily="34" charset="0"/>
              </a:rPr>
              <a:t>lữ</a:t>
            </a:r>
            <a:r>
              <a:rPr lang="en-US" sz="5000" dirty="0" smtClean="0">
                <a:cs typeface="Arial" panose="020B0604020202020204" pitchFamily="34" charset="0"/>
              </a:rPr>
              <a:t>,</a:t>
            </a:r>
            <a:r>
              <a:rPr lang="vi-VN" sz="5000" dirty="0" smtClean="0">
                <a:cs typeface="Arial" panose="020B0604020202020204" pitchFamily="34" charset="0"/>
              </a:rPr>
              <a:t> </a:t>
            </a:r>
            <a:r>
              <a:rPr lang="vi-VN" sz="5000" dirty="0">
                <a:cs typeface="Arial" panose="020B0604020202020204" pitchFamily="34" charset="0"/>
              </a:rPr>
              <a:t>quý tộc. Dưới vua là các thủ lĩnh quân sự hay thủ lĩnh địa phương chịu sự chi phối quyền lực của Phù Nam.</a:t>
            </a:r>
            <a:endParaRPr lang="en-US" sz="5000" dirty="0">
              <a:latin typeface="Arial" panose="020B0604020202020204" pitchFamily="34" charset="0"/>
              <a:cs typeface="Arial" panose="020B0604020202020204" pitchFamily="34" charset="0"/>
            </a:endParaRPr>
          </a:p>
        </p:txBody>
      </p:sp>
      <p:grpSp>
        <p:nvGrpSpPr>
          <p:cNvPr id="19" name="Group 4"/>
          <p:cNvGrpSpPr/>
          <p:nvPr/>
        </p:nvGrpSpPr>
        <p:grpSpPr>
          <a:xfrm>
            <a:off x="10793996" y="2859372"/>
            <a:ext cx="6201475" cy="997914"/>
            <a:chOff x="0" y="0"/>
            <a:chExt cx="6482199" cy="1043086"/>
          </a:xfrm>
        </p:grpSpPr>
        <p:sp>
          <p:nvSpPr>
            <p:cNvPr id="20"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21"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22" name="TextBox 13"/>
          <p:cNvSpPr txBox="1"/>
          <p:nvPr/>
        </p:nvSpPr>
        <p:spPr>
          <a:xfrm>
            <a:off x="11254266" y="3109271"/>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Tăng lữ, quý tộc</a:t>
            </a:r>
            <a:endParaRPr lang="en-US" sz="5000" dirty="0">
              <a:solidFill>
                <a:srgbClr val="2B2A2A"/>
              </a:solidFill>
              <a:latin typeface="Arial" panose="020B0604020202020204" pitchFamily="34" charset="0"/>
              <a:cs typeface="Arial" panose="020B0604020202020204" pitchFamily="34" charset="0"/>
            </a:endParaRPr>
          </a:p>
        </p:txBody>
      </p:sp>
      <p:sp>
        <p:nvSpPr>
          <p:cNvPr id="23" name="TextBox 13"/>
          <p:cNvSpPr txBox="1"/>
          <p:nvPr/>
        </p:nvSpPr>
        <p:spPr>
          <a:xfrm>
            <a:off x="11585470" y="4827910"/>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Thương nhân</a:t>
            </a:r>
            <a:endParaRPr lang="en-US" sz="5000" dirty="0">
              <a:solidFill>
                <a:srgbClr val="2B2A2A"/>
              </a:solidFill>
              <a:latin typeface="Arial" panose="020B0604020202020204" pitchFamily="34" charset="0"/>
              <a:cs typeface="Arial" panose="020B0604020202020204" pitchFamily="34" charset="0"/>
            </a:endParaRPr>
          </a:p>
        </p:txBody>
      </p:sp>
      <p:grpSp>
        <p:nvGrpSpPr>
          <p:cNvPr id="24" name="Group 4"/>
          <p:cNvGrpSpPr/>
          <p:nvPr/>
        </p:nvGrpSpPr>
        <p:grpSpPr>
          <a:xfrm>
            <a:off x="10946398" y="4686300"/>
            <a:ext cx="6201474" cy="997914"/>
            <a:chOff x="0" y="0"/>
            <a:chExt cx="6482199" cy="1043086"/>
          </a:xfrm>
        </p:grpSpPr>
        <p:sp>
          <p:nvSpPr>
            <p:cNvPr id="25"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26"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27" name="TextBox 13"/>
          <p:cNvSpPr txBox="1"/>
          <p:nvPr/>
        </p:nvSpPr>
        <p:spPr>
          <a:xfrm>
            <a:off x="11406667" y="5007703"/>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Thương nhân</a:t>
            </a:r>
            <a:endParaRPr lang="en-US" sz="5000" dirty="0">
              <a:solidFill>
                <a:srgbClr val="2B2A2A"/>
              </a:solidFill>
              <a:latin typeface="Arial" panose="020B0604020202020204" pitchFamily="34" charset="0"/>
              <a:cs typeface="Arial" panose="020B0604020202020204" pitchFamily="34" charset="0"/>
            </a:endParaRPr>
          </a:p>
        </p:txBody>
      </p:sp>
      <p:sp>
        <p:nvSpPr>
          <p:cNvPr id="28" name="TextBox 13"/>
          <p:cNvSpPr txBox="1"/>
          <p:nvPr/>
        </p:nvSpPr>
        <p:spPr>
          <a:xfrm>
            <a:off x="11585470" y="6932868"/>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Thợ thủ công</a:t>
            </a:r>
            <a:endParaRPr lang="en-US" sz="5000" dirty="0">
              <a:solidFill>
                <a:srgbClr val="2B2A2A"/>
              </a:solidFill>
              <a:latin typeface="Arial" panose="020B0604020202020204" pitchFamily="34" charset="0"/>
              <a:cs typeface="Arial" panose="020B0604020202020204" pitchFamily="34" charset="0"/>
            </a:endParaRPr>
          </a:p>
        </p:txBody>
      </p:sp>
      <p:grpSp>
        <p:nvGrpSpPr>
          <p:cNvPr id="29" name="Group 4"/>
          <p:cNvGrpSpPr/>
          <p:nvPr/>
        </p:nvGrpSpPr>
        <p:grpSpPr>
          <a:xfrm>
            <a:off x="10946397" y="8246144"/>
            <a:ext cx="6201475" cy="997914"/>
            <a:chOff x="0" y="0"/>
            <a:chExt cx="6482199" cy="1043086"/>
          </a:xfrm>
        </p:grpSpPr>
        <p:sp>
          <p:nvSpPr>
            <p:cNvPr id="30"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31"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32" name="TextBox 13"/>
          <p:cNvSpPr txBox="1"/>
          <p:nvPr/>
        </p:nvSpPr>
        <p:spPr>
          <a:xfrm>
            <a:off x="11585470" y="8540154"/>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Nông dân</a:t>
            </a:r>
            <a:endParaRPr lang="en-US" sz="5000" dirty="0">
              <a:solidFill>
                <a:srgbClr val="2B2A2A"/>
              </a:solidFill>
              <a:latin typeface="Arial" panose="020B0604020202020204" pitchFamily="34" charset="0"/>
              <a:cs typeface="Arial" panose="020B0604020202020204" pitchFamily="34" charset="0"/>
            </a:endParaRPr>
          </a:p>
        </p:txBody>
      </p:sp>
      <p:pic>
        <p:nvPicPr>
          <p:cNvPr id="3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8983140" y="5450717"/>
            <a:ext cx="1908601" cy="938755"/>
          </a:xfrm>
          <a:prstGeom prst="rect">
            <a:avLst/>
          </a:prstGeom>
        </p:spPr>
      </p:pic>
      <p:sp>
        <p:nvSpPr>
          <p:cNvPr id="37" name="Rectangle 36"/>
          <p:cNvSpPr/>
          <p:nvPr/>
        </p:nvSpPr>
        <p:spPr>
          <a:xfrm>
            <a:off x="0" y="1071009"/>
            <a:ext cx="9501468" cy="861774"/>
          </a:xfrm>
          <a:prstGeom prst="rect">
            <a:avLst/>
          </a:prstGeom>
        </p:spPr>
        <p:txBody>
          <a:bodyPr wrap="square">
            <a:spAutoFit/>
          </a:bodyPr>
          <a:lstStyle/>
          <a:p>
            <a:pPr algn="ctr">
              <a:lnSpc>
                <a:spcPts val="6000"/>
              </a:lnSpc>
            </a:pPr>
            <a:r>
              <a:rPr lang="nl-NL" sz="5500" b="1" dirty="0" smtClean="0">
                <a:latin typeface="Arial" panose="020B0604020202020204" pitchFamily="34" charset="0"/>
                <a:cs typeface="Arial" panose="020B0604020202020204" pitchFamily="34" charset="0"/>
              </a:rPr>
              <a:t>Tổ chức xã hội</a:t>
            </a:r>
            <a:endParaRPr lang="en-US" sz="5500" dirty="0"/>
          </a:p>
        </p:txBody>
      </p:sp>
    </p:spTree>
    <p:extLst>
      <p:ext uri="{BB962C8B-B14F-4D97-AF65-F5344CB8AC3E}">
        <p14:creationId xmlns:p14="http://schemas.microsoft.com/office/powerpoint/2010/main" val="63282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7" grpId="0"/>
      <p:bldP spid="28" grpId="0"/>
      <p:bldP spid="32"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F5F4"/>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2364134" cy="23555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90418" y="7326102"/>
            <a:ext cx="3933868" cy="559076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17919" y="3371537"/>
            <a:ext cx="1761579" cy="3954565"/>
          </a:xfrm>
          <a:prstGeom prst="rect">
            <a:avLst/>
          </a:prstGeom>
        </p:spPr>
      </p:pic>
      <p:sp>
        <p:nvSpPr>
          <p:cNvPr id="8" name="TextBox 6"/>
          <p:cNvSpPr txBox="1"/>
          <p:nvPr/>
        </p:nvSpPr>
        <p:spPr>
          <a:xfrm>
            <a:off x="21771" y="3344323"/>
            <a:ext cx="18375768" cy="1731500"/>
          </a:xfrm>
          <a:prstGeom prst="rect">
            <a:avLst/>
          </a:prstGeom>
        </p:spPr>
        <p:txBody>
          <a:bodyPr wrap="square" lIns="0" tIns="0" rIns="0" bIns="0" rtlCol="0" anchor="t">
            <a:spAutoFit/>
          </a:bodyPr>
          <a:lstStyle/>
          <a:p>
            <a:pPr algn="ctr">
              <a:lnSpc>
                <a:spcPts val="7000"/>
              </a:lnSpc>
            </a:pPr>
            <a:r>
              <a:rPr lang="en-US" sz="5500" b="1" dirty="0" smtClean="0">
                <a:solidFill>
                  <a:srgbClr val="000000"/>
                </a:solidFill>
                <a:latin typeface="Arial" panose="020B0604020202020204" pitchFamily="34" charset="0"/>
                <a:cs typeface="Arial" panose="020B0604020202020204" pitchFamily="34" charset="0"/>
              </a:rPr>
              <a:t>Thảo luận và trả lời câu hỏi</a:t>
            </a:r>
          </a:p>
          <a:p>
            <a:pPr algn="ctr">
              <a:lnSpc>
                <a:spcPts val="7000"/>
              </a:lnSpc>
            </a:pPr>
            <a:r>
              <a:rPr lang="en-US" sz="5500" b="1" dirty="0" smtClean="0">
                <a:solidFill>
                  <a:srgbClr val="000000"/>
                </a:solidFill>
                <a:latin typeface="Arial" panose="020B0604020202020204" pitchFamily="34" charset="0"/>
                <a:cs typeface="Arial" panose="020B0604020202020204" pitchFamily="34" charset="0"/>
              </a:rPr>
              <a:t>vào Phiếu học tập số 1</a:t>
            </a:r>
            <a:endParaRPr lang="en-US" sz="5500" b="1" dirty="0">
              <a:solidFill>
                <a:srgbClr val="000000"/>
              </a:solidFill>
              <a:latin typeface="Arial" panose="020B0604020202020204" pitchFamily="34" charset="0"/>
              <a:cs typeface="Arial" panose="020B0604020202020204" pitchFamily="34" charset="0"/>
            </a:endParaRPr>
          </a:p>
        </p:txBody>
      </p:sp>
      <p:sp>
        <p:nvSpPr>
          <p:cNvPr id="9" name="Rectangle 8"/>
          <p:cNvSpPr/>
          <p:nvPr/>
        </p:nvSpPr>
        <p:spPr>
          <a:xfrm>
            <a:off x="2667000" y="5760230"/>
            <a:ext cx="12321002" cy="1921423"/>
          </a:xfrm>
          <a:prstGeom prst="rect">
            <a:avLst/>
          </a:prstGeom>
        </p:spPr>
        <p:txBody>
          <a:bodyPr wrap="none">
            <a:spAutoFit/>
          </a:bodyPr>
          <a:lstStyle/>
          <a:p>
            <a:pPr>
              <a:lnSpc>
                <a:spcPts val="75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Xã hội Phù Nam có những nét tương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đồng</a:t>
            </a:r>
          </a:p>
          <a:p>
            <a:pPr>
              <a:lnSpc>
                <a:spcPts val="7500"/>
              </a:lnSpc>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nào so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với xã hội Chăm-pa?</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895600" y="1122266"/>
            <a:ext cx="11091858" cy="1265513"/>
            <a:chOff x="-919706" y="-3776480"/>
            <a:chExt cx="14789144" cy="2650347"/>
          </a:xfrm>
          <a:solidFill>
            <a:schemeClr val="accent3"/>
          </a:solidFill>
        </p:grpSpPr>
        <p:grpSp>
          <p:nvGrpSpPr>
            <p:cNvPr id="9" name="Group 9"/>
            <p:cNvGrpSpPr/>
            <p:nvPr/>
          </p:nvGrpSpPr>
          <p:grpSpPr>
            <a:xfrm>
              <a:off x="-919706" y="-3776480"/>
              <a:ext cx="14789144" cy="2650347"/>
              <a:chOff x="-1639894" y="-6733713"/>
              <a:chExt cx="26370005" cy="4725743"/>
            </a:xfrm>
            <a:grpFill/>
          </p:grpSpPr>
          <p:sp>
            <p:nvSpPr>
              <p:cNvPr id="10" name="Freeform 10"/>
              <p:cNvSpPr/>
              <p:nvPr/>
            </p:nvSpPr>
            <p:spPr>
              <a:xfrm>
                <a:off x="-1639894" y="-6733713"/>
                <a:ext cx="26370005" cy="4725743"/>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grpFill/>
            </p:spPr>
          </p:sp>
        </p:grpSp>
        <p:sp>
          <p:nvSpPr>
            <p:cNvPr id="11" name="TextBox 11"/>
            <p:cNvSpPr txBox="1"/>
            <p:nvPr/>
          </p:nvSpPr>
          <p:spPr>
            <a:xfrm>
              <a:off x="644895" y="-3776479"/>
              <a:ext cx="11501197" cy="1592916"/>
            </a:xfrm>
            <a:prstGeom prst="rect">
              <a:avLst/>
            </a:prstGeom>
            <a:grpFill/>
          </p:spPr>
          <p:txBody>
            <a:bodyPr lIns="0" tIns="0" rIns="0" bIns="0" rtlCol="0" anchor="t">
              <a:spAutoFit/>
            </a:bodyPr>
            <a:lstStyle/>
            <a:p>
              <a:pPr marL="0" lvl="0" indent="0" algn="ctr">
                <a:lnSpc>
                  <a:spcPts val="10616"/>
                </a:lnSpc>
              </a:pPr>
              <a:r>
                <a:rPr lang="en-US" sz="6000" spc="-96" dirty="0" smtClean="0">
                  <a:solidFill>
                    <a:srgbClr val="FFFFFF"/>
                  </a:solidFill>
                  <a:latin typeface="Arial" panose="020B0604020202020204" pitchFamily="34" charset="0"/>
                  <a:cs typeface="Arial" panose="020B0604020202020204" pitchFamily="34" charset="0"/>
                </a:rPr>
                <a:t>KHỞI ĐỘNG</a:t>
              </a:r>
              <a:endParaRPr lang="en-US" sz="6000" spc="-96" dirty="0">
                <a:solidFill>
                  <a:srgbClr val="FFFFFF"/>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325600" y="2095500"/>
            <a:ext cx="3374433" cy="8077200"/>
          </a:xfrm>
          <a:prstGeom prst="rect">
            <a:avLst/>
          </a:prstGeom>
        </p:spPr>
      </p:pic>
      <p:pic>
        <p:nvPicPr>
          <p:cNvPr id="1028" name="Picture 4" descr="An Giang: Phát hành bộ tem &amp;#39;Văn hóa Óc Eo&amp;#39; năm 2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617673"/>
            <a:ext cx="10972800" cy="6402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2552700"/>
            <a:ext cx="18288000" cy="861774"/>
          </a:xfrm>
          <a:prstGeom prst="rect">
            <a:avLst/>
          </a:prstGeom>
        </p:spPr>
        <p:txBody>
          <a:bodyPr wrap="square">
            <a:spAutoFit/>
          </a:bodyPr>
          <a:lstStyle/>
          <a:p>
            <a:pPr algn="ctr"/>
            <a:r>
              <a:rPr lang="en-US" sz="5000" dirty="0" smtClean="0">
                <a:solidFill>
                  <a:srgbClr val="3E602F"/>
                </a:solidFill>
                <a:latin typeface="Arial" panose="020B0604020202020204" pitchFamily="34" charset="0"/>
                <a:cs typeface="Arial" panose="020B0604020202020204" pitchFamily="34" charset="0"/>
              </a:rPr>
              <a:t>Bộ tem văn hóa Óc Eo – Vương quốc Phù Nam</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heel(1)">
                                      <p:cBhvr>
                                        <p:cTn id="20"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1143000" y="3435602"/>
            <a:ext cx="13891989" cy="3881265"/>
            <a:chOff x="0" y="0"/>
            <a:chExt cx="14080983" cy="12938973"/>
          </a:xfrm>
        </p:grpSpPr>
        <p:sp>
          <p:nvSpPr>
            <p:cNvPr id="14" name="Freeform 14"/>
            <p:cNvSpPr/>
            <p:nvPr/>
          </p:nvSpPr>
          <p:spPr>
            <a:xfrm>
              <a:off x="0" y="0"/>
              <a:ext cx="14080984" cy="12938973"/>
            </a:xfrm>
            <a:custGeom>
              <a:avLst/>
              <a:gdLst/>
              <a:ahLst/>
              <a:cxnLst/>
              <a:rect l="l" t="t" r="r" b="b"/>
              <a:pathLst>
                <a:path w="14080984" h="12938973">
                  <a:moveTo>
                    <a:pt x="13956523" y="59690"/>
                  </a:moveTo>
                  <a:cubicBezTo>
                    <a:pt x="13992082" y="59690"/>
                    <a:pt x="14021293" y="88900"/>
                    <a:pt x="14021293" y="124460"/>
                  </a:cubicBezTo>
                  <a:lnTo>
                    <a:pt x="14021293" y="12814513"/>
                  </a:lnTo>
                  <a:cubicBezTo>
                    <a:pt x="14021293" y="12850073"/>
                    <a:pt x="13992082" y="12879283"/>
                    <a:pt x="13956523" y="12879283"/>
                  </a:cubicBezTo>
                  <a:lnTo>
                    <a:pt x="124460" y="12879283"/>
                  </a:lnTo>
                  <a:cubicBezTo>
                    <a:pt x="88900" y="12879283"/>
                    <a:pt x="59690" y="12850073"/>
                    <a:pt x="59690" y="12814513"/>
                  </a:cubicBezTo>
                  <a:lnTo>
                    <a:pt x="59690" y="124460"/>
                  </a:lnTo>
                  <a:cubicBezTo>
                    <a:pt x="59690" y="88900"/>
                    <a:pt x="88900" y="59690"/>
                    <a:pt x="124460" y="59690"/>
                  </a:cubicBezTo>
                  <a:lnTo>
                    <a:pt x="13956523" y="59690"/>
                  </a:lnTo>
                  <a:moveTo>
                    <a:pt x="13956523" y="0"/>
                  </a:moveTo>
                  <a:lnTo>
                    <a:pt x="124460" y="0"/>
                  </a:lnTo>
                  <a:cubicBezTo>
                    <a:pt x="55880" y="0"/>
                    <a:pt x="0" y="55880"/>
                    <a:pt x="0" y="124460"/>
                  </a:cubicBezTo>
                  <a:lnTo>
                    <a:pt x="0" y="12814513"/>
                  </a:lnTo>
                  <a:cubicBezTo>
                    <a:pt x="0" y="12883093"/>
                    <a:pt x="55880" y="12938973"/>
                    <a:pt x="124460" y="12938973"/>
                  </a:cubicBezTo>
                  <a:lnTo>
                    <a:pt x="13956523" y="12938973"/>
                  </a:lnTo>
                  <a:cubicBezTo>
                    <a:pt x="14025104" y="12938973"/>
                    <a:pt x="14080984" y="12883093"/>
                    <a:pt x="14080984" y="12814513"/>
                  </a:cubicBezTo>
                  <a:lnTo>
                    <a:pt x="14080984" y="124460"/>
                  </a:lnTo>
                  <a:cubicBezTo>
                    <a:pt x="14080982" y="55880"/>
                    <a:pt x="14025104" y="0"/>
                    <a:pt x="13956523" y="0"/>
                  </a:cubicBezTo>
                  <a:close/>
                </a:path>
              </a:pathLst>
            </a:custGeom>
            <a:solidFill>
              <a:srgbClr val="2B2929"/>
            </a:solidFill>
          </p:spPr>
        </p:sp>
      </p:grpSp>
      <p:grpSp>
        <p:nvGrpSpPr>
          <p:cNvPr id="15" name="Group 15"/>
          <p:cNvGrpSpPr/>
          <p:nvPr/>
        </p:nvGrpSpPr>
        <p:grpSpPr>
          <a:xfrm>
            <a:off x="758168" y="2916509"/>
            <a:ext cx="1284903" cy="1284903"/>
            <a:chOff x="0" y="0"/>
            <a:chExt cx="1713204" cy="1713204"/>
          </a:xfrm>
        </p:grpSpPr>
        <p:grpSp>
          <p:nvGrpSpPr>
            <p:cNvPr id="16" name="Group 16"/>
            <p:cNvGrpSpPr/>
            <p:nvPr/>
          </p:nvGrpSpPr>
          <p:grpSpPr>
            <a:xfrm>
              <a:off x="0" y="0"/>
              <a:ext cx="1713204" cy="171320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E3F9"/>
              </a:solidFill>
            </p:spPr>
          </p:sp>
        </p:grpSp>
        <p:grpSp>
          <p:nvGrpSpPr>
            <p:cNvPr id="18" name="Group 18"/>
            <p:cNvGrpSpPr>
              <a:grpSpLocks noChangeAspect="1"/>
            </p:cNvGrpSpPr>
            <p:nvPr/>
          </p:nvGrpSpPr>
          <p:grpSpPr>
            <a:xfrm>
              <a:off x="335705" y="335705"/>
              <a:ext cx="1041793" cy="1041793"/>
              <a:chOff x="0" y="0"/>
              <a:chExt cx="6355080" cy="6355080"/>
            </a:xfrm>
          </p:grpSpPr>
          <p:sp>
            <p:nvSpPr>
              <p:cNvPr id="19"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B2929"/>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3109" y="591800"/>
              <a:ext cx="686986" cy="529604"/>
            </a:xfrm>
            <a:prstGeom prst="rect">
              <a:avLst/>
            </a:prstGeom>
          </p:spPr>
        </p:pic>
      </p:grpSp>
      <p:sp>
        <p:nvSpPr>
          <p:cNvPr id="44" name="Freeform 8"/>
          <p:cNvSpPr/>
          <p:nvPr/>
        </p:nvSpPr>
        <p:spPr>
          <a:xfrm>
            <a:off x="2552882" y="1177278"/>
            <a:ext cx="13132210" cy="1828800"/>
          </a:xfrm>
          <a:custGeom>
            <a:avLst/>
            <a:gdLst/>
            <a:ahLst/>
            <a:cxnLst/>
            <a:rect l="l" t="t" r="r" b="b"/>
            <a:pathLst>
              <a:path w="1614148" h="360680">
                <a:moveTo>
                  <a:pt x="1614148" y="180340"/>
                </a:moveTo>
                <a:cubicBezTo>
                  <a:pt x="1614148" y="81280"/>
                  <a:pt x="1534137" y="0"/>
                  <a:pt x="1433807" y="0"/>
                </a:cubicBezTo>
                <a:lnTo>
                  <a:pt x="172720" y="0"/>
                </a:lnTo>
                <a:lnTo>
                  <a:pt x="172720" y="1270"/>
                </a:lnTo>
                <a:cubicBezTo>
                  <a:pt x="76200" y="5080"/>
                  <a:pt x="0" y="83820"/>
                  <a:pt x="0" y="180340"/>
                </a:cubicBezTo>
                <a:cubicBezTo>
                  <a:pt x="0" y="276860"/>
                  <a:pt x="77470" y="355600"/>
                  <a:pt x="172720" y="359410"/>
                </a:cubicBezTo>
                <a:lnTo>
                  <a:pt x="172720" y="360680"/>
                </a:lnTo>
                <a:lnTo>
                  <a:pt x="1433807" y="360680"/>
                </a:lnTo>
                <a:cubicBezTo>
                  <a:pt x="1532867" y="360680"/>
                  <a:pt x="1614147" y="279400"/>
                  <a:pt x="1614147" y="180340"/>
                </a:cubicBezTo>
                <a:close/>
              </a:path>
            </a:pathLst>
          </a:custGeom>
          <a:solidFill>
            <a:srgbClr val="2F945C"/>
          </a:solidFill>
        </p:spPr>
      </p:sp>
      <p:sp>
        <p:nvSpPr>
          <p:cNvPr id="45" name="Rectangle 44"/>
          <p:cNvSpPr/>
          <p:nvPr/>
        </p:nvSpPr>
        <p:spPr>
          <a:xfrm>
            <a:off x="3039093" y="1550765"/>
            <a:ext cx="13255591" cy="1054135"/>
          </a:xfrm>
          <a:prstGeom prst="rect">
            <a:avLst/>
          </a:prstGeom>
        </p:spPr>
        <p:txBody>
          <a:bodyPr wrap="square">
            <a:spAutoFit/>
          </a:bodyPr>
          <a:lstStyle/>
          <a:p>
            <a:pPr>
              <a:lnSpc>
                <a:spcPts val="7500"/>
              </a:lnSpc>
            </a:pPr>
            <a:r>
              <a:rPr lang="nl-NL" sz="5000" dirty="0" smtClean="0">
                <a:solidFill>
                  <a:schemeClr val="bg1"/>
                </a:solidFill>
                <a:latin typeface="Arial" panose="020B0604020202020204" pitchFamily="34" charset="0"/>
                <a:ea typeface="Calibri" panose="020F0502020204030204" pitchFamily="34" charset="0"/>
                <a:cs typeface="Arial" panose="020B0604020202020204" pitchFamily="34" charset="0"/>
              </a:rPr>
              <a:t>Nét </a:t>
            </a:r>
            <a:r>
              <a:rPr lang="nl-NL" sz="5000" dirty="0">
                <a:solidFill>
                  <a:schemeClr val="bg1"/>
                </a:solidFill>
                <a:latin typeface="Arial" panose="020B0604020202020204" pitchFamily="34" charset="0"/>
                <a:ea typeface="Calibri" panose="020F0502020204030204" pitchFamily="34" charset="0"/>
                <a:cs typeface="Arial" panose="020B0604020202020204" pitchFamily="34" charset="0"/>
              </a:rPr>
              <a:t>tương </a:t>
            </a:r>
            <a:r>
              <a:rPr lang="nl-NL" sz="5000" dirty="0" smtClean="0">
                <a:solidFill>
                  <a:schemeClr val="bg1"/>
                </a:solidFill>
                <a:latin typeface="Arial" panose="020B0604020202020204" pitchFamily="34" charset="0"/>
                <a:ea typeface="Calibri" panose="020F0502020204030204" pitchFamily="34" charset="0"/>
                <a:cs typeface="Arial" panose="020B0604020202020204" pitchFamily="34" charset="0"/>
              </a:rPr>
              <a:t>đồng nào </a:t>
            </a:r>
            <a:r>
              <a:rPr lang="nl-NL" sz="5000" dirty="0">
                <a:solidFill>
                  <a:schemeClr val="bg1"/>
                </a:solidFill>
                <a:latin typeface="Arial" panose="020B0604020202020204" pitchFamily="34" charset="0"/>
                <a:ea typeface="Calibri" panose="020F0502020204030204" pitchFamily="34" charset="0"/>
                <a:cs typeface="Arial" panose="020B0604020202020204" pitchFamily="34" charset="0"/>
              </a:rPr>
              <a:t>so với xã hội </a:t>
            </a:r>
            <a:r>
              <a:rPr lang="nl-NL" sz="5000" dirty="0" smtClean="0">
                <a:solidFill>
                  <a:schemeClr val="bg1"/>
                </a:solidFill>
                <a:latin typeface="Arial" panose="020B0604020202020204" pitchFamily="34" charset="0"/>
                <a:ea typeface="Calibri" panose="020F0502020204030204" pitchFamily="34" charset="0"/>
                <a:cs typeface="Arial" panose="020B0604020202020204" pitchFamily="34" charset="0"/>
              </a:rPr>
              <a:t>Chăm-pa</a:t>
            </a:r>
            <a:endParaRPr lang="en-US" sz="5000" dirty="0">
              <a:solidFill>
                <a:schemeClr val="bg1"/>
              </a:solidFill>
              <a:latin typeface="Arial" panose="020B0604020202020204" pitchFamily="34" charset="0"/>
              <a:cs typeface="Arial" panose="020B0604020202020204" pitchFamily="34" charset="0"/>
            </a:endParaRPr>
          </a:p>
        </p:txBody>
      </p:sp>
      <p:sp>
        <p:nvSpPr>
          <p:cNvPr id="46" name="Rectangle 45"/>
          <p:cNvSpPr/>
          <p:nvPr/>
        </p:nvSpPr>
        <p:spPr>
          <a:xfrm>
            <a:off x="1947934" y="3534705"/>
            <a:ext cx="12858455" cy="3683060"/>
          </a:xfrm>
          <a:prstGeom prst="rect">
            <a:avLst/>
          </a:prstGeom>
        </p:spPr>
        <p:txBody>
          <a:bodyPr wrap="square">
            <a:spAutoFit/>
          </a:bodyPr>
          <a:lstStyle/>
          <a:p>
            <a:pPr algn="just">
              <a:lnSpc>
                <a:spcPts val="7000"/>
              </a:lnSpc>
            </a:pP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Là nhà </a:t>
            </a:r>
            <a:r>
              <a:rPr lang="nl-NL" sz="5000">
                <a:solidFill>
                  <a:srgbClr val="002060"/>
                </a:solidFill>
                <a:latin typeface="Arial" panose="020B0604020202020204" pitchFamily="34" charset="0"/>
                <a:ea typeface="Calibri" panose="020F0502020204030204" pitchFamily="34" charset="0"/>
                <a:cs typeface="Arial" panose="020B0604020202020204" pitchFamily="34" charset="0"/>
              </a:rPr>
              <a:t>nước </a:t>
            </a:r>
            <a:r>
              <a:rPr lang="nl-NL" sz="5000" smtClean="0">
                <a:solidFill>
                  <a:srgbClr val="002060"/>
                </a:solidFill>
                <a:latin typeface="Arial" panose="020B0604020202020204" pitchFamily="34" charset="0"/>
                <a:ea typeface="Calibri" panose="020F0502020204030204" pitchFamily="34" charset="0"/>
                <a:cs typeface="Arial" panose="020B0604020202020204" pitchFamily="34" charset="0"/>
              </a:rPr>
              <a:t>quân </a:t>
            </a: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chủ chuyên chế: vua đứng đầu vương quốc và có quyền lực cao nhất; dưới vua là hệ thống quan lại trong một hệ thống chính quyền có nhiều cấp bậc.</a:t>
            </a:r>
            <a:endParaRPr lang="en-US" sz="5000" dirty="0">
              <a:solidFill>
                <a:srgbClr val="002060"/>
              </a:solidFill>
              <a:latin typeface="Arial" panose="020B0604020202020204" pitchFamily="34" charset="0"/>
              <a:cs typeface="Arial" panose="020B0604020202020204" pitchFamily="34" charset="0"/>
            </a:endParaRPr>
          </a:p>
        </p:txBody>
      </p:sp>
      <p:pic>
        <p:nvPicPr>
          <p:cNvPr id="48"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29197" y="2604900"/>
            <a:ext cx="3374433" cy="7563978"/>
          </a:xfrm>
          <a:prstGeom prst="rect">
            <a:avLst/>
          </a:prstGeom>
        </p:spPr>
      </p:pic>
      <p:grpSp>
        <p:nvGrpSpPr>
          <p:cNvPr id="49" name="Group 13"/>
          <p:cNvGrpSpPr/>
          <p:nvPr/>
        </p:nvGrpSpPr>
        <p:grpSpPr>
          <a:xfrm>
            <a:off x="1143000" y="7844097"/>
            <a:ext cx="13891989" cy="1376163"/>
            <a:chOff x="0" y="0"/>
            <a:chExt cx="14080983" cy="12938973"/>
          </a:xfrm>
        </p:grpSpPr>
        <p:sp>
          <p:nvSpPr>
            <p:cNvPr id="50" name="Freeform 14"/>
            <p:cNvSpPr/>
            <p:nvPr/>
          </p:nvSpPr>
          <p:spPr>
            <a:xfrm>
              <a:off x="0" y="0"/>
              <a:ext cx="14080984" cy="12938973"/>
            </a:xfrm>
            <a:custGeom>
              <a:avLst/>
              <a:gdLst/>
              <a:ahLst/>
              <a:cxnLst/>
              <a:rect l="l" t="t" r="r" b="b"/>
              <a:pathLst>
                <a:path w="14080984" h="12938973">
                  <a:moveTo>
                    <a:pt x="13956523" y="59690"/>
                  </a:moveTo>
                  <a:cubicBezTo>
                    <a:pt x="13992082" y="59690"/>
                    <a:pt x="14021293" y="88900"/>
                    <a:pt x="14021293" y="124460"/>
                  </a:cubicBezTo>
                  <a:lnTo>
                    <a:pt x="14021293" y="12814513"/>
                  </a:lnTo>
                  <a:cubicBezTo>
                    <a:pt x="14021293" y="12850073"/>
                    <a:pt x="13992082" y="12879283"/>
                    <a:pt x="13956523" y="12879283"/>
                  </a:cubicBezTo>
                  <a:lnTo>
                    <a:pt x="124460" y="12879283"/>
                  </a:lnTo>
                  <a:cubicBezTo>
                    <a:pt x="88900" y="12879283"/>
                    <a:pt x="59690" y="12850073"/>
                    <a:pt x="59690" y="12814513"/>
                  </a:cubicBezTo>
                  <a:lnTo>
                    <a:pt x="59690" y="124460"/>
                  </a:lnTo>
                  <a:cubicBezTo>
                    <a:pt x="59690" y="88900"/>
                    <a:pt x="88900" y="59690"/>
                    <a:pt x="124460" y="59690"/>
                  </a:cubicBezTo>
                  <a:lnTo>
                    <a:pt x="13956523" y="59690"/>
                  </a:lnTo>
                  <a:moveTo>
                    <a:pt x="13956523" y="0"/>
                  </a:moveTo>
                  <a:lnTo>
                    <a:pt x="124460" y="0"/>
                  </a:lnTo>
                  <a:cubicBezTo>
                    <a:pt x="55880" y="0"/>
                    <a:pt x="0" y="55880"/>
                    <a:pt x="0" y="124460"/>
                  </a:cubicBezTo>
                  <a:lnTo>
                    <a:pt x="0" y="12814513"/>
                  </a:lnTo>
                  <a:cubicBezTo>
                    <a:pt x="0" y="12883093"/>
                    <a:pt x="55880" y="12938973"/>
                    <a:pt x="124460" y="12938973"/>
                  </a:cubicBezTo>
                  <a:lnTo>
                    <a:pt x="13956523" y="12938973"/>
                  </a:lnTo>
                  <a:cubicBezTo>
                    <a:pt x="14025104" y="12938973"/>
                    <a:pt x="14080984" y="12883093"/>
                    <a:pt x="14080984" y="12814513"/>
                  </a:cubicBezTo>
                  <a:lnTo>
                    <a:pt x="14080984" y="124460"/>
                  </a:lnTo>
                  <a:cubicBezTo>
                    <a:pt x="14080982" y="55880"/>
                    <a:pt x="14025104" y="0"/>
                    <a:pt x="13956523" y="0"/>
                  </a:cubicBezTo>
                  <a:close/>
                </a:path>
              </a:pathLst>
            </a:custGeom>
            <a:solidFill>
              <a:srgbClr val="2B2929"/>
            </a:solidFill>
          </p:spPr>
        </p:sp>
      </p:grpSp>
      <p:grpSp>
        <p:nvGrpSpPr>
          <p:cNvPr id="51" name="Group 15"/>
          <p:cNvGrpSpPr/>
          <p:nvPr/>
        </p:nvGrpSpPr>
        <p:grpSpPr>
          <a:xfrm>
            <a:off x="758168" y="7325004"/>
            <a:ext cx="1284903" cy="1284903"/>
            <a:chOff x="0" y="0"/>
            <a:chExt cx="1713204" cy="1713204"/>
          </a:xfrm>
        </p:grpSpPr>
        <p:grpSp>
          <p:nvGrpSpPr>
            <p:cNvPr id="52" name="Group 16"/>
            <p:cNvGrpSpPr/>
            <p:nvPr/>
          </p:nvGrpSpPr>
          <p:grpSpPr>
            <a:xfrm>
              <a:off x="0" y="0"/>
              <a:ext cx="1713204" cy="1713204"/>
              <a:chOff x="0" y="0"/>
              <a:chExt cx="6350000" cy="6350000"/>
            </a:xfrm>
          </p:grpSpPr>
          <p:sp>
            <p:nvSpPr>
              <p:cNvPr id="56"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E3F9"/>
              </a:solidFill>
            </p:spPr>
          </p:sp>
        </p:grpSp>
        <p:grpSp>
          <p:nvGrpSpPr>
            <p:cNvPr id="53" name="Group 18"/>
            <p:cNvGrpSpPr>
              <a:grpSpLocks noChangeAspect="1"/>
            </p:cNvGrpSpPr>
            <p:nvPr/>
          </p:nvGrpSpPr>
          <p:grpSpPr>
            <a:xfrm>
              <a:off x="335705" y="335705"/>
              <a:ext cx="1041793" cy="1041793"/>
              <a:chOff x="0" y="0"/>
              <a:chExt cx="6355080" cy="6355080"/>
            </a:xfrm>
          </p:grpSpPr>
          <p:sp>
            <p:nvSpPr>
              <p:cNvPr id="55"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B2929"/>
              </a:solidFill>
            </p:spPr>
          </p:sp>
        </p:grpSp>
        <p:pic>
          <p:nvPicPr>
            <p:cNvPr id="54"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3109" y="591800"/>
              <a:ext cx="686986" cy="529604"/>
            </a:xfrm>
            <a:prstGeom prst="rect">
              <a:avLst/>
            </a:prstGeom>
          </p:spPr>
        </p:pic>
      </p:grpSp>
      <p:sp>
        <p:nvSpPr>
          <p:cNvPr id="57" name="Rectangle 56"/>
          <p:cNvSpPr/>
          <p:nvPr/>
        </p:nvSpPr>
        <p:spPr>
          <a:xfrm>
            <a:off x="1947934" y="7943200"/>
            <a:ext cx="12858455" cy="911532"/>
          </a:xfrm>
          <a:prstGeom prst="rect">
            <a:avLst/>
          </a:prstGeom>
        </p:spPr>
        <p:txBody>
          <a:bodyPr wrap="square">
            <a:spAutoFit/>
          </a:bodyPr>
          <a:lstStyle/>
          <a:p>
            <a:pPr algn="just">
              <a:lnSpc>
                <a:spcPts val="7000"/>
              </a:lnSpc>
            </a:pPr>
            <a:r>
              <a:rPr lang="vi-VN" sz="5000" dirty="0">
                <a:solidFill>
                  <a:srgbClr val="002060"/>
                </a:solidFill>
                <a:ea typeface="Calibri" panose="020F0502020204030204" pitchFamily="34" charset="0"/>
                <a:cs typeface="Arial" panose="020B0604020202020204" pitchFamily="34" charset="0"/>
              </a:rPr>
              <a:t>Sự hình thành của tầng lớp thương nhân</a:t>
            </a:r>
            <a:endParaRPr lang="en-US" sz="50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randombar(horizontal)">
                                      <p:cBhvr>
                                        <p:cTn id="29" dur="500"/>
                                        <p:tgtEl>
                                          <p:spTgt spid="57"/>
                                        </p:tgtEl>
                                      </p:cBhvr>
                                    </p:animEffect>
                                  </p:childTnLst>
                                </p:cTn>
                              </p:par>
                              <p:par>
                                <p:cTn id="30" presetID="14" presetClass="entr" presetSubtype="1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randombar(horizontal)">
                                      <p:cBhvr>
                                        <p:cTn id="32" dur="500"/>
                                        <p:tgtEl>
                                          <p:spTgt spid="49"/>
                                        </p:tgtEl>
                                      </p:cBhvr>
                                    </p:animEffect>
                                  </p:childTnLst>
                                </p:cTn>
                              </p:par>
                              <p:par>
                                <p:cTn id="33" presetID="14" presetClass="entr" presetSubtype="1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randombar(horizont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14" name="Group 14"/>
          <p:cNvGrpSpPr/>
          <p:nvPr/>
        </p:nvGrpSpPr>
        <p:grpSpPr>
          <a:xfrm>
            <a:off x="-1143000" y="-4838700"/>
            <a:ext cx="22061795" cy="7640440"/>
            <a:chOff x="0" y="0"/>
            <a:chExt cx="29415727" cy="10187254"/>
          </a:xfrm>
        </p:grpSpPr>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019373">
              <a:off x="809734" y="957910"/>
              <a:ext cx="9453066" cy="8271433"/>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019373">
              <a:off x="9968885" y="957910"/>
              <a:ext cx="9453066" cy="8271433"/>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019373">
              <a:off x="19152927" y="957910"/>
              <a:ext cx="9453066" cy="8271433"/>
            </a:xfrm>
            <a:prstGeom prst="rect">
              <a:avLst/>
            </a:prstGeom>
          </p:spPr>
        </p:pic>
      </p:grpSp>
      <p:sp>
        <p:nvSpPr>
          <p:cNvPr id="18" name="Rectangle 17"/>
          <p:cNvSpPr/>
          <p:nvPr/>
        </p:nvSpPr>
        <p:spPr>
          <a:xfrm>
            <a:off x="1" y="3086100"/>
            <a:ext cx="18287999" cy="990015"/>
          </a:xfrm>
          <a:prstGeom prst="rect">
            <a:avLst/>
          </a:prstGeom>
        </p:spPr>
        <p:txBody>
          <a:bodyPr wrap="square">
            <a:spAutoFit/>
          </a:bodyPr>
          <a:lstStyle/>
          <a:p>
            <a:pPr algn="ctr">
              <a:lnSpc>
                <a:spcPts val="7000"/>
              </a:lnSpc>
            </a:pPr>
            <a:r>
              <a:rPr lang="fr-FR" sz="60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3</a:t>
            </a:r>
            <a:r>
              <a:rPr lang="fr-FR" sz="60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MỘT SỐ THÀNH TỰ VĂN HÓA </a:t>
            </a:r>
            <a:endParaRPr lang="en-US" sz="6000" b="1" dirty="0">
              <a:solidFill>
                <a:schemeClr val="accent3">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447800" y="4686300"/>
            <a:ext cx="16383000" cy="3845027"/>
          </a:xfrm>
          <a:prstGeom prst="rect">
            <a:avLst/>
          </a:prstGeom>
        </p:spPr>
        <p:txBody>
          <a:bodyPr wrap="square">
            <a:spAutoFit/>
          </a:bodyPr>
          <a:lstStyle/>
          <a:p>
            <a:pPr marL="685800" indent="-685800" algn="just">
              <a:lnSpc>
                <a:spcPts val="7500"/>
              </a:lnSpc>
              <a:buFont typeface="Arial" panose="020B0604020202020204" pitchFamily="34" charset="0"/>
              <a:buChar char="•"/>
            </a:pPr>
            <a:r>
              <a:rPr lang="nl-NL"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Văn hoá vật chất và tinh thần thể hiện những đặc điểm của một nền văn hoá mang đậm đời sống sông nước. </a:t>
            </a:r>
            <a:endPar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500"/>
              </a:lnSpc>
              <a:buFont typeface="Arial" panose="020B0604020202020204" pitchFamily="34" charset="0"/>
              <a:buChar char="•"/>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Một </a:t>
            </a:r>
            <a:r>
              <a:rPr lang="nl-NL"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số thành tựu văn hoá: </a:t>
            </a: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tôn giáo tín ngưỡng, điêu khắc, sử dụng đồ trang sức. </a:t>
            </a:r>
            <a:endParaRPr lang="en-US" sz="50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11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1752600" y="2737881"/>
            <a:ext cx="14554200" cy="6291819"/>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3554447" y="1584191"/>
            <a:ext cx="11887200" cy="2857195"/>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4347084" y="2468972"/>
            <a:ext cx="10328727" cy="1002326"/>
          </a:xfrm>
          <a:prstGeom prst="rect">
            <a:avLst/>
          </a:prstGeom>
        </p:spPr>
        <p:txBody>
          <a:bodyPr wrap="square" lIns="0" tIns="0" rIns="0" bIns="0" rtlCol="0" anchor="t">
            <a:spAutoFit/>
          </a:bodyPr>
          <a:lstStyle/>
          <a:p>
            <a:pPr algn="ctr">
              <a:lnSpc>
                <a:spcPts val="8640"/>
              </a:lnSpc>
            </a:pPr>
            <a:r>
              <a:rPr lang="en-US" sz="5500" b="1" dirty="0" smtClean="0">
                <a:solidFill>
                  <a:srgbClr val="000000"/>
                </a:solidFill>
                <a:latin typeface="Arial" panose="020B0604020202020204" pitchFamily="34" charset="0"/>
                <a:cs typeface="Arial" panose="020B0604020202020204" pitchFamily="34" charset="0"/>
              </a:rPr>
              <a:t>Về tôn giáo</a:t>
            </a:r>
            <a:endParaRPr lang="en-US" sz="5500" b="1" dirty="0">
              <a:solidFill>
                <a:srgbClr val="000000"/>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48600" y="642442"/>
            <a:ext cx="2402117" cy="149107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07245" flipV="1">
            <a:off x="14770291" y="6657154"/>
            <a:ext cx="1912478" cy="3206898"/>
          </a:xfrm>
          <a:prstGeom prst="rect">
            <a:avLst/>
          </a:prstGeom>
        </p:spPr>
      </p:pic>
      <p:sp>
        <p:nvSpPr>
          <p:cNvPr id="12" name="TextBox 6"/>
          <p:cNvSpPr txBox="1"/>
          <p:nvPr/>
        </p:nvSpPr>
        <p:spPr>
          <a:xfrm>
            <a:off x="3288902" y="4782428"/>
            <a:ext cx="11226788" cy="2693045"/>
          </a:xfrm>
          <a:prstGeom prst="rect">
            <a:avLst/>
          </a:prstGeom>
        </p:spPr>
        <p:txBody>
          <a:bodyPr wrap="square" lIns="0" tIns="0" rIns="0" bIns="0" rtlCol="0" anchor="t">
            <a:spAutoFit/>
          </a:bodyPr>
          <a:lstStyle/>
          <a:p>
            <a:pPr algn="just">
              <a:lnSpc>
                <a:spcPts val="7000"/>
              </a:lnSpc>
            </a:pPr>
            <a:r>
              <a:rPr lang="vi-VN" sz="5000" dirty="0">
                <a:solidFill>
                  <a:srgbClr val="000000"/>
                </a:solidFill>
                <a:cs typeface="Arial" panose="020B0604020202020204" pitchFamily="34" charset="0"/>
              </a:rPr>
              <a:t>Cư dân Phù Nam có tín ngưỡng đa thần và sớm tiếp nhận các tôn giáo từ bên ngoài như Hin-đu giáo, Phật giáo. </a:t>
            </a:r>
            <a:endParaRPr lang="en-US" sz="5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0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10" name="Rectangle 9"/>
          <p:cNvSpPr/>
          <p:nvPr/>
        </p:nvSpPr>
        <p:spPr>
          <a:xfrm>
            <a:off x="533400" y="8506732"/>
            <a:ext cx="7848600" cy="1631216"/>
          </a:xfrm>
          <a:prstGeom prst="rect">
            <a:avLst/>
          </a:prstGeom>
        </p:spPr>
        <p:txBody>
          <a:bodyPr wrap="square">
            <a:spAutoFit/>
          </a:bodyPr>
          <a:lstStyle/>
          <a:p>
            <a:pPr algn="ctr">
              <a:lnSpc>
                <a:spcPts val="6000"/>
              </a:lnSpc>
            </a:pPr>
            <a:r>
              <a:rPr lang="en-US" sz="4500" b="1" dirty="0" smtClean="0">
                <a:latin typeface="Arial" panose="020B0604020202020204" pitchFamily="34" charset="0"/>
                <a:cs typeface="Arial" panose="020B0604020202020204" pitchFamily="34" charset="0"/>
              </a:rPr>
              <a:t>Tượng phật đứng</a:t>
            </a:r>
          </a:p>
          <a:p>
            <a:pPr algn="ctr">
              <a:lnSpc>
                <a:spcPts val="6000"/>
              </a:lnSpc>
            </a:pPr>
            <a:r>
              <a:rPr lang="en-US" sz="4500" b="1" dirty="0" smtClean="0">
                <a:latin typeface="Arial" panose="020B0604020202020204" pitchFamily="34" charset="0"/>
                <a:cs typeface="Arial" panose="020B0604020202020204" pitchFamily="34" charset="0"/>
              </a:rPr>
              <a:t> Phù Nam chất liệu gỗ</a:t>
            </a:r>
            <a:endParaRPr lang="en-US" sz="45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33400" y="495300"/>
            <a:ext cx="7848600" cy="7686675"/>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9448800" y="495300"/>
            <a:ext cx="7620000" cy="7686675"/>
          </a:xfrm>
          <a:prstGeom prst="rect">
            <a:avLst/>
          </a:prstGeom>
        </p:spPr>
      </p:pic>
      <p:sp>
        <p:nvSpPr>
          <p:cNvPr id="5" name="Rectangle 4"/>
          <p:cNvSpPr/>
          <p:nvPr/>
        </p:nvSpPr>
        <p:spPr>
          <a:xfrm>
            <a:off x="9445171" y="8506732"/>
            <a:ext cx="7594600" cy="861774"/>
          </a:xfrm>
          <a:prstGeom prst="rect">
            <a:avLst/>
          </a:prstGeom>
        </p:spPr>
        <p:txBody>
          <a:bodyPr wrap="square">
            <a:spAutoFit/>
          </a:bodyPr>
          <a:lstStyle/>
          <a:p>
            <a:pPr algn="ctr">
              <a:lnSpc>
                <a:spcPts val="6000"/>
              </a:lnSpc>
            </a:pPr>
            <a:r>
              <a:rPr lang="en-US" sz="4500" b="1" dirty="0" smtClean="0">
                <a:latin typeface="Arial" panose="020B0604020202020204" pitchFamily="34" charset="0"/>
                <a:cs typeface="Arial" panose="020B0604020202020204" pitchFamily="34" charset="0"/>
              </a:rPr>
              <a:t>Tượng phật Lợi Mĩ</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4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sp>
        <p:nvSpPr>
          <p:cNvPr id="15" name="TextBox 15"/>
          <p:cNvSpPr txBox="1"/>
          <p:nvPr/>
        </p:nvSpPr>
        <p:spPr>
          <a:xfrm>
            <a:off x="1" y="1296315"/>
            <a:ext cx="18287999" cy="1006942"/>
          </a:xfrm>
          <a:prstGeom prst="rect">
            <a:avLst/>
          </a:prstGeom>
        </p:spPr>
        <p:txBody>
          <a:bodyPr wrap="square" lIns="0" tIns="0" rIns="0" bIns="0" rtlCol="0" anchor="t">
            <a:spAutoFit/>
          </a:bodyPr>
          <a:lstStyle/>
          <a:p>
            <a:pPr algn="ctr">
              <a:lnSpc>
                <a:spcPts val="8800"/>
              </a:lnSpc>
            </a:pPr>
            <a:r>
              <a:rPr lang="en-US" sz="5500" b="1" dirty="0" smtClean="0">
                <a:solidFill>
                  <a:srgbClr val="000000"/>
                </a:solidFill>
                <a:latin typeface="Arial" panose="020B0604020202020204" pitchFamily="34" charset="0"/>
                <a:cs typeface="Arial" panose="020B0604020202020204" pitchFamily="34" charset="0"/>
              </a:rPr>
              <a:t>Về nghệ thuật điêu khắc</a:t>
            </a:r>
            <a:endParaRPr lang="en-US" sz="5500" b="1" dirty="0">
              <a:solidFill>
                <a:srgbClr val="000000"/>
              </a:solidFill>
              <a:latin typeface="Arial" panose="020B0604020202020204" pitchFamily="34" charset="0"/>
              <a:cs typeface="Arial" panose="020B0604020202020204" pitchFamily="34" charset="0"/>
            </a:endParaRPr>
          </a:p>
        </p:txBody>
      </p:sp>
      <p:pic>
        <p:nvPicPr>
          <p:cNvPr id="21"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5570221" y="1964111"/>
            <a:ext cx="441960" cy="1524000"/>
          </a:xfrm>
          <a:prstGeom prst="rect">
            <a:avLst/>
          </a:prstGeom>
        </p:spPr>
      </p:pic>
      <p:pic>
        <p:nvPicPr>
          <p:cNvPr id="22"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7932421" y="2065044"/>
            <a:ext cx="441960" cy="1524000"/>
          </a:xfrm>
          <a:prstGeom prst="rect">
            <a:avLst/>
          </a:prstGeom>
        </p:spPr>
      </p:pic>
      <p:pic>
        <p:nvPicPr>
          <p:cNvPr id="23"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0307321" y="2099180"/>
            <a:ext cx="441960" cy="1524000"/>
          </a:xfrm>
          <a:prstGeom prst="rect">
            <a:avLst/>
          </a:prstGeom>
        </p:spPr>
      </p:pic>
      <p:pic>
        <p:nvPicPr>
          <p:cNvPr id="25"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52600" y="3390900"/>
            <a:ext cx="15011399" cy="5715000"/>
          </a:xfrm>
          <a:prstGeom prst="rect">
            <a:avLst/>
          </a:prstGeom>
        </p:spPr>
      </p:pic>
      <p:sp>
        <p:nvSpPr>
          <p:cNvPr id="26" name="Rectangle 25"/>
          <p:cNvSpPr/>
          <p:nvPr/>
        </p:nvSpPr>
        <p:spPr>
          <a:xfrm>
            <a:off x="2514602" y="3913219"/>
            <a:ext cx="13182600" cy="3604577"/>
          </a:xfrm>
          <a:prstGeom prst="rect">
            <a:avLst/>
          </a:prstGeom>
        </p:spPr>
        <p:txBody>
          <a:bodyPr wrap="square">
            <a:spAutoFit/>
          </a:bodyPr>
          <a:lstStyle/>
          <a:p>
            <a:pPr algn="just">
              <a:lnSpc>
                <a:spcPts val="7000"/>
              </a:lnSpc>
            </a:pPr>
            <a:r>
              <a:rPr lang="vi-VN" sz="5000" dirty="0">
                <a:solidFill>
                  <a:srgbClr val="000000"/>
                </a:solidFill>
                <a:cs typeface="Arial" panose="020B0604020202020204" pitchFamily="34" charset="0"/>
              </a:rPr>
              <a:t>Nghệ thuật điêu khắc tượng, thân từ đá, gỗ của Phù Nam rất phát triển với những nét sáng tạo mang phong cách riêng - phong cách Phù </a:t>
            </a:r>
            <a:r>
              <a:rPr lang="vi-VN" sz="5000" dirty="0" smtClean="0">
                <a:solidFill>
                  <a:srgbClr val="000000"/>
                </a:solidFill>
                <a:cs typeface="Arial" panose="020B0604020202020204" pitchFamily="34" charset="0"/>
              </a:rPr>
              <a:t>Nam</a:t>
            </a:r>
            <a:r>
              <a:rPr lang="en-US" sz="5000" dirty="0" smtClean="0">
                <a:solidFill>
                  <a:srgbClr val="000000"/>
                </a:solidFill>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pic>
        <p:nvPicPr>
          <p:cNvPr id="12"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654509">
            <a:off x="14492981" y="6751129"/>
            <a:ext cx="2408444" cy="2123811"/>
          </a:xfrm>
          <a:prstGeom prst="rect">
            <a:avLst/>
          </a:prstGeom>
        </p:spPr>
      </p:pic>
    </p:spTree>
    <p:extLst>
      <p:ext uri="{BB962C8B-B14F-4D97-AF65-F5344CB8AC3E}">
        <p14:creationId xmlns:p14="http://schemas.microsoft.com/office/powerpoint/2010/main" val="1343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15217">
            <a:off x="-214826" y="7013914"/>
            <a:ext cx="3021416" cy="3573718"/>
          </a:xfrm>
          <a:prstGeom prst="rect">
            <a:avLst/>
          </a:prstGeom>
        </p:spPr>
      </p:pic>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713764">
            <a:off x="14998907" y="1737679"/>
            <a:ext cx="3369839" cy="2132189"/>
          </a:xfrm>
          <a:prstGeom prst="rect">
            <a:avLst/>
          </a:prstGeom>
        </p:spPr>
      </p:pic>
      <p:pic>
        <p:nvPicPr>
          <p:cNvPr id="3" name="Picture 2"/>
          <p:cNvPicPr>
            <a:picLocks noChangeAspect="1"/>
          </p:cNvPicPr>
          <p:nvPr/>
        </p:nvPicPr>
        <p:blipFill>
          <a:blip r:embed="rId8"/>
          <a:stretch>
            <a:fillRect/>
          </a:stretch>
        </p:blipFill>
        <p:spPr>
          <a:xfrm>
            <a:off x="762000" y="1037770"/>
            <a:ext cx="6858000" cy="8753930"/>
          </a:xfrm>
          <a:prstGeom prst="rect">
            <a:avLst/>
          </a:prstGeom>
          <a:ln>
            <a:noFill/>
          </a:ln>
          <a:effectLst>
            <a:softEdge rad="112500"/>
          </a:effectLst>
        </p:spPr>
      </p:pic>
      <p:pic>
        <p:nvPicPr>
          <p:cNvPr id="2" name="Picture 1"/>
          <p:cNvPicPr>
            <a:picLocks noChangeAspect="1"/>
          </p:cNvPicPr>
          <p:nvPr/>
        </p:nvPicPr>
        <p:blipFill>
          <a:blip r:embed="rId9"/>
          <a:stretch>
            <a:fillRect/>
          </a:stretch>
        </p:blipFill>
        <p:spPr>
          <a:xfrm>
            <a:off x="9111343" y="1075513"/>
            <a:ext cx="7848600" cy="8716187"/>
          </a:xfrm>
          <a:prstGeom prst="rect">
            <a:avLst/>
          </a:prstGeom>
          <a:ln>
            <a:noFill/>
          </a:ln>
          <a:effectLst>
            <a:softEdge rad="112500"/>
          </a:effectLst>
        </p:spPr>
      </p:pic>
    </p:spTree>
    <p:extLst>
      <p:ext uri="{BB962C8B-B14F-4D97-AF65-F5344CB8AC3E}">
        <p14:creationId xmlns:p14="http://schemas.microsoft.com/office/powerpoint/2010/main" val="160518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F5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1485900"/>
            <a:ext cx="2576757" cy="5429948"/>
          </a:xfrm>
          <a:prstGeom prst="rect">
            <a:avLst/>
          </a:prstGeom>
        </p:spPr>
      </p:pic>
      <p:sp>
        <p:nvSpPr>
          <p:cNvPr id="11" name="TextBox 5"/>
          <p:cNvSpPr txBox="1"/>
          <p:nvPr/>
        </p:nvSpPr>
        <p:spPr>
          <a:xfrm>
            <a:off x="0" y="2781300"/>
            <a:ext cx="18288000" cy="897682"/>
          </a:xfrm>
          <a:prstGeom prst="rect">
            <a:avLst/>
          </a:prstGeom>
        </p:spPr>
        <p:txBody>
          <a:bodyPr wrap="square" lIns="0" tIns="0" rIns="0" bIns="0" rtlCol="0" anchor="t">
            <a:spAutoFit/>
          </a:bodyPr>
          <a:lstStyle/>
          <a:p>
            <a:pPr algn="ctr">
              <a:lnSpc>
                <a:spcPts val="7000"/>
              </a:lnSpc>
            </a:pPr>
            <a:r>
              <a:rPr lang="en-US" sz="6000" b="1" dirty="0" smtClean="0">
                <a:solidFill>
                  <a:schemeClr val="accent4">
                    <a:lumMod val="50000"/>
                  </a:schemeClr>
                </a:solidFill>
                <a:latin typeface="Arial" panose="020B0604020202020204" pitchFamily="34" charset="0"/>
                <a:cs typeface="Arial" panose="020B0604020202020204" pitchFamily="34" charset="0"/>
              </a:rPr>
              <a:t>Về  sử dụng đồ trang sức</a:t>
            </a:r>
            <a:endParaRPr lang="en-US" sz="6000" b="1" dirty="0">
              <a:solidFill>
                <a:schemeClr val="accent4">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2133600" y="4762500"/>
            <a:ext cx="14582757" cy="1887696"/>
          </a:xfrm>
          <a:prstGeom prst="rect">
            <a:avLst/>
          </a:prstGeom>
        </p:spPr>
        <p:txBody>
          <a:bodyPr wrap="square">
            <a:spAutoFit/>
          </a:bodyPr>
          <a:lstStyle/>
          <a:p>
            <a:pPr algn="ctr">
              <a:lnSpc>
                <a:spcPts val="7000"/>
              </a:lnSpc>
            </a:pPr>
            <a:r>
              <a:rPr lang="vi-VN" sz="5000" dirty="0">
                <a:solidFill>
                  <a:srgbClr val="000000"/>
                </a:solidFill>
                <a:ea typeface="Calibri" panose="020F0502020204030204" pitchFamily="34" charset="0"/>
                <a:cs typeface="Arial" panose="020B0604020202020204" pitchFamily="34" charset="0"/>
              </a:rPr>
              <a:t>Cư dân Phù Nam ưa sử dụng đồ trang sức làm từ nhiều vật liệu khác nhau như vàng, đá quý....</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763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800100"/>
            <a:ext cx="8458200" cy="7696200"/>
          </a:xfrm>
          <a:prstGeom prst="rect">
            <a:avLst/>
          </a:prstGeom>
        </p:spPr>
      </p:pic>
      <p:sp>
        <p:nvSpPr>
          <p:cNvPr id="3" name="Rectangle 2"/>
          <p:cNvSpPr/>
          <p:nvPr/>
        </p:nvSpPr>
        <p:spPr>
          <a:xfrm>
            <a:off x="685800" y="8953500"/>
            <a:ext cx="8534400" cy="861774"/>
          </a:xfrm>
          <a:prstGeom prst="rect">
            <a:avLst/>
          </a:prstGeom>
        </p:spPr>
        <p:txBody>
          <a:bodyPr wrap="square">
            <a:spAutoFit/>
          </a:bodyPr>
          <a:lstStyle/>
          <a:p>
            <a:pPr algn="ctr">
              <a:lnSpc>
                <a:spcPts val="6000"/>
              </a:lnSpc>
            </a:pPr>
            <a:r>
              <a:rPr lang="en-US" sz="4500" b="1" dirty="0" smtClean="0">
                <a:latin typeface="Arial" panose="020B0604020202020204" pitchFamily="34" charset="0"/>
                <a:cs typeface="Arial" panose="020B0604020202020204" pitchFamily="34" charset="0"/>
              </a:rPr>
              <a:t>Nhẫn vàng</a:t>
            </a:r>
            <a:endParaRPr lang="en-US" sz="45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753600" y="800100"/>
            <a:ext cx="7086600" cy="7696200"/>
          </a:xfrm>
          <a:prstGeom prst="rect">
            <a:avLst/>
          </a:prstGeom>
        </p:spPr>
      </p:pic>
      <p:sp>
        <p:nvSpPr>
          <p:cNvPr id="5" name="Rectangle 4"/>
          <p:cNvSpPr/>
          <p:nvPr/>
        </p:nvSpPr>
        <p:spPr>
          <a:xfrm>
            <a:off x="9753600" y="8953500"/>
            <a:ext cx="7086600" cy="800732"/>
          </a:xfrm>
          <a:prstGeom prst="rect">
            <a:avLst/>
          </a:prstGeom>
        </p:spPr>
        <p:txBody>
          <a:bodyPr wrap="square">
            <a:spAutoFit/>
          </a:bodyPr>
          <a:lstStyle/>
          <a:p>
            <a:pPr algn="ctr">
              <a:lnSpc>
                <a:spcPts val="6000"/>
              </a:lnSpc>
            </a:pPr>
            <a:r>
              <a:rPr lang="en-US" sz="4500" b="1" dirty="0" smtClean="0">
                <a:latin typeface="Arial" panose="020B0604020202020204" pitchFamily="34" charset="0"/>
                <a:cs typeface="Arial" panose="020B0604020202020204" pitchFamily="34" charset="0"/>
              </a:rPr>
              <a:t>Bộ sưu tập trang sức</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750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sp>
        <p:nvSpPr>
          <p:cNvPr id="3" name="TextBox 3"/>
          <p:cNvSpPr txBox="1"/>
          <p:nvPr/>
        </p:nvSpPr>
        <p:spPr>
          <a:xfrm>
            <a:off x="0" y="886801"/>
            <a:ext cx="18288000" cy="1128514"/>
          </a:xfrm>
          <a:prstGeom prst="rect">
            <a:avLst/>
          </a:prstGeom>
        </p:spPr>
        <p:txBody>
          <a:bodyPr wrap="square" lIns="0" tIns="0" rIns="0" bIns="0" rtlCol="0" anchor="t">
            <a:spAutoFit/>
          </a:bodyPr>
          <a:lstStyle/>
          <a:p>
            <a:pPr algn="ctr">
              <a:lnSpc>
                <a:spcPts val="8800"/>
              </a:lnSpc>
            </a:pPr>
            <a:r>
              <a:rPr lang="en-US" sz="6500" b="1" dirty="0" smtClean="0">
                <a:solidFill>
                  <a:srgbClr val="3E602F"/>
                </a:solidFill>
                <a:latin typeface="Arial" panose="020B0604020202020204" pitchFamily="34" charset="0"/>
                <a:cs typeface="Arial" panose="020B0604020202020204" pitchFamily="34" charset="0"/>
              </a:rPr>
              <a:t>LUYỆN TẬP</a:t>
            </a:r>
            <a:endParaRPr lang="en-US" sz="6500" b="1" dirty="0">
              <a:solidFill>
                <a:srgbClr val="3E602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1470" y="5753100"/>
            <a:ext cx="3173730" cy="4533900"/>
          </a:xfrm>
          <a:prstGeom prst="rect">
            <a:avLst/>
          </a:prstGeom>
        </p:spPr>
      </p:pic>
      <p:pic>
        <p:nvPicPr>
          <p:cNvPr id="6"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9700" y="2264835"/>
            <a:ext cx="14478000" cy="2142791"/>
          </a:xfrm>
          <a:prstGeom prst="rect">
            <a:avLst/>
          </a:prstGeom>
        </p:spPr>
      </p:pic>
      <p:sp>
        <p:nvSpPr>
          <p:cNvPr id="7" name="Rectangle 6"/>
          <p:cNvSpPr/>
          <p:nvPr/>
        </p:nvSpPr>
        <p:spPr>
          <a:xfrm>
            <a:off x="2133600" y="2904993"/>
            <a:ext cx="13030200" cy="951543"/>
          </a:xfrm>
          <a:prstGeom prst="rect">
            <a:avLst/>
          </a:prstGeom>
        </p:spPr>
        <p:txBody>
          <a:bodyPr wrap="square">
            <a:spAutoFit/>
          </a:bodyPr>
          <a:lstStyle/>
          <a:p>
            <a:pPr algn="just">
              <a:lnSpc>
                <a:spcPts val="6700"/>
              </a:lnSpc>
            </a:pPr>
            <a:r>
              <a:rPr lang="nl-NL"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Lãnh thổ chủ yếu của Vương quốc Phù Nam:</a:t>
            </a:r>
            <a:endParaRPr lang="en-US" sz="5000" dirty="0">
              <a:solidFill>
                <a:schemeClr val="accent2">
                  <a:lumMod val="50000"/>
                </a:schemeClr>
              </a:solidFill>
              <a:latin typeface="Arial" panose="020B0604020202020204" pitchFamily="34" charset="0"/>
              <a:cs typeface="Arial" panose="020B0604020202020204" pitchFamily="34" charset="0"/>
            </a:endParaRPr>
          </a:p>
        </p:txBody>
      </p:sp>
      <p:sp>
        <p:nvSpPr>
          <p:cNvPr id="8" name="Rectangle 7"/>
          <p:cNvSpPr/>
          <p:nvPr/>
        </p:nvSpPr>
        <p:spPr>
          <a:xfrm>
            <a:off x="8386591" y="4655609"/>
            <a:ext cx="5257800" cy="882678"/>
          </a:xfrm>
          <a:prstGeom prst="rect">
            <a:avLst/>
          </a:prstGeom>
        </p:spPr>
        <p:txBody>
          <a:bodyPr wrap="square">
            <a:spAutoFit/>
          </a:bodyPr>
          <a:lstStyle/>
          <a:p>
            <a:pPr algn="just">
              <a:lnSpc>
                <a:spcPts val="6700"/>
              </a:lnSpc>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Tây Nguyên</a:t>
            </a:r>
            <a:endParaRPr lang="en-US" sz="5000" dirty="0">
              <a:latin typeface="Arial" panose="020B0604020202020204" pitchFamily="34" charset="0"/>
              <a:cs typeface="Arial" panose="020B0604020202020204" pitchFamily="34" charset="0"/>
            </a:endParaRPr>
          </a:p>
        </p:txBody>
      </p:sp>
      <p:grpSp>
        <p:nvGrpSpPr>
          <p:cNvPr id="9" name="Group 7"/>
          <p:cNvGrpSpPr/>
          <p:nvPr/>
        </p:nvGrpSpPr>
        <p:grpSpPr>
          <a:xfrm>
            <a:off x="7023632" y="4742011"/>
            <a:ext cx="834482" cy="778738"/>
            <a:chOff x="0" y="0"/>
            <a:chExt cx="1112643" cy="1038317"/>
          </a:xfrm>
        </p:grpSpPr>
        <p:pic>
          <p:nvPicPr>
            <p:cNvPr id="10"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1087243" cy="1038317"/>
            </a:xfrm>
            <a:prstGeom prst="rect">
              <a:avLst/>
            </a:prstGeom>
          </p:spPr>
        </p:pic>
        <p:sp>
          <p:nvSpPr>
            <p:cNvPr id="11" name="TextBox 9"/>
            <p:cNvSpPr txBox="1"/>
            <p:nvPr/>
          </p:nvSpPr>
          <p:spPr>
            <a:xfrm>
              <a:off x="277687" y="124409"/>
              <a:ext cx="834956"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A</a:t>
              </a:r>
              <a:endParaRPr lang="en-US" sz="4825" spc="193" dirty="0">
                <a:solidFill>
                  <a:srgbClr val="000000"/>
                </a:solidFill>
                <a:latin typeface="Abys"/>
              </a:endParaRPr>
            </a:p>
          </p:txBody>
        </p:sp>
      </p:grpSp>
      <p:sp>
        <p:nvSpPr>
          <p:cNvPr id="12" name="Rectangle 11"/>
          <p:cNvSpPr/>
          <p:nvPr/>
        </p:nvSpPr>
        <p:spPr>
          <a:xfrm>
            <a:off x="8386591" y="6168228"/>
            <a:ext cx="4343400" cy="911532"/>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Nam Trung Bộ</a:t>
            </a:r>
            <a:endParaRPr lang="en-US" sz="5000" dirty="0">
              <a:latin typeface="Arial" panose="020B0604020202020204" pitchFamily="34" charset="0"/>
              <a:cs typeface="Arial" panose="020B0604020202020204" pitchFamily="34" charset="0"/>
            </a:endParaRPr>
          </a:p>
        </p:txBody>
      </p:sp>
      <p:grpSp>
        <p:nvGrpSpPr>
          <p:cNvPr id="13" name="Group 12"/>
          <p:cNvGrpSpPr/>
          <p:nvPr/>
        </p:nvGrpSpPr>
        <p:grpSpPr>
          <a:xfrm>
            <a:off x="7023632" y="6379505"/>
            <a:ext cx="875899" cy="778738"/>
            <a:chOff x="0" y="0"/>
            <a:chExt cx="1167866" cy="1038317"/>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1087243" cy="1038317"/>
            </a:xfrm>
            <a:prstGeom prst="rect">
              <a:avLst/>
            </a:prstGeom>
          </p:spPr>
        </p:pic>
        <p:sp>
          <p:nvSpPr>
            <p:cNvPr id="15"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B</a:t>
              </a:r>
              <a:endParaRPr lang="en-US" sz="4825" spc="193" dirty="0">
                <a:solidFill>
                  <a:srgbClr val="000000"/>
                </a:solidFill>
                <a:latin typeface="Abys"/>
              </a:endParaRPr>
            </a:p>
          </p:txBody>
        </p:sp>
      </p:grpSp>
      <p:sp>
        <p:nvSpPr>
          <p:cNvPr id="16" name="Rectangle 15"/>
          <p:cNvSpPr/>
          <p:nvPr/>
        </p:nvSpPr>
        <p:spPr>
          <a:xfrm>
            <a:off x="8386591" y="7738919"/>
            <a:ext cx="4343400" cy="911532"/>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Nam Bộ</a:t>
            </a:r>
            <a:endParaRPr lang="en-US" sz="5000" dirty="0">
              <a:latin typeface="Arial" panose="020B0604020202020204" pitchFamily="34" charset="0"/>
              <a:cs typeface="Arial" panose="020B0604020202020204" pitchFamily="34" charset="0"/>
            </a:endParaRPr>
          </a:p>
        </p:txBody>
      </p:sp>
      <p:grpSp>
        <p:nvGrpSpPr>
          <p:cNvPr id="17" name="Group 12"/>
          <p:cNvGrpSpPr/>
          <p:nvPr/>
        </p:nvGrpSpPr>
        <p:grpSpPr>
          <a:xfrm>
            <a:off x="7023632" y="7950196"/>
            <a:ext cx="875899" cy="778738"/>
            <a:chOff x="0" y="0"/>
            <a:chExt cx="1167866" cy="1038317"/>
          </a:xfrm>
        </p:grpSpPr>
        <p:pic>
          <p:nvPicPr>
            <p:cNvPr id="18"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1087243" cy="1038317"/>
            </a:xfrm>
            <a:prstGeom prst="rect">
              <a:avLst/>
            </a:prstGeom>
          </p:spPr>
        </p:pic>
        <p:sp>
          <p:nvSpPr>
            <p:cNvPr id="19"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C</a:t>
              </a:r>
              <a:endParaRPr lang="en-US" sz="4825" spc="193" dirty="0">
                <a:solidFill>
                  <a:srgbClr val="000000"/>
                </a:solidFill>
                <a:latin typeface="Abys"/>
              </a:endParaRPr>
            </a:p>
          </p:txBody>
        </p:sp>
      </p:grpSp>
      <p:sp>
        <p:nvSpPr>
          <p:cNvPr id="20" name="Rectangle 19"/>
          <p:cNvSpPr/>
          <p:nvPr/>
        </p:nvSpPr>
        <p:spPr>
          <a:xfrm>
            <a:off x="8386591" y="9188230"/>
            <a:ext cx="4343400" cy="990015"/>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Tây Nam Bộ</a:t>
            </a:r>
            <a:endParaRPr lang="en-US" sz="5000" dirty="0">
              <a:latin typeface="Arial" panose="020B0604020202020204" pitchFamily="34" charset="0"/>
              <a:cs typeface="Arial" panose="020B0604020202020204" pitchFamily="34" charset="0"/>
            </a:endParaRPr>
          </a:p>
        </p:txBody>
      </p:sp>
      <p:grpSp>
        <p:nvGrpSpPr>
          <p:cNvPr id="21" name="Group 12"/>
          <p:cNvGrpSpPr/>
          <p:nvPr/>
        </p:nvGrpSpPr>
        <p:grpSpPr>
          <a:xfrm>
            <a:off x="7023632" y="9399507"/>
            <a:ext cx="875899" cy="778738"/>
            <a:chOff x="0" y="0"/>
            <a:chExt cx="1167866" cy="1038317"/>
          </a:xfrm>
        </p:grpSpPr>
        <p:pic>
          <p:nvPicPr>
            <p:cNvPr id="2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1087243" cy="1038317"/>
            </a:xfrm>
            <a:prstGeom prst="rect">
              <a:avLst/>
            </a:prstGeom>
          </p:spPr>
        </p:pic>
        <p:sp>
          <p:nvSpPr>
            <p:cNvPr id="24"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D</a:t>
              </a:r>
              <a:endParaRPr lang="en-US" sz="4825" spc="193" dirty="0">
                <a:solidFill>
                  <a:srgbClr val="000000"/>
                </a:solidFill>
                <a:latin typeface="Abys"/>
              </a:endParaRPr>
            </a:p>
          </p:txBody>
        </p:sp>
      </p:grpSp>
      <p:sp>
        <p:nvSpPr>
          <p:cNvPr id="25" name="Oval 24"/>
          <p:cNvSpPr/>
          <p:nvPr/>
        </p:nvSpPr>
        <p:spPr>
          <a:xfrm>
            <a:off x="6710191" y="7738919"/>
            <a:ext cx="1447800" cy="12237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782829">
            <a:off x="15741792" y="1871179"/>
            <a:ext cx="3369839" cy="2132189"/>
          </a:xfrm>
          <a:prstGeom prst="rect">
            <a:avLst/>
          </a:prstGeom>
        </p:spPr>
      </p:pic>
      <p:pic>
        <p:nvPicPr>
          <p:cNvPr id="27"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465734">
            <a:off x="14703991" y="-849585"/>
            <a:ext cx="3369859" cy="4587679"/>
          </a:xfrm>
          <a:prstGeom prst="rect">
            <a:avLst/>
          </a:prstGeom>
        </p:spPr>
      </p:pic>
    </p:spTree>
    <p:extLst>
      <p:ext uri="{BB962C8B-B14F-4D97-AF65-F5344CB8AC3E}">
        <p14:creationId xmlns:p14="http://schemas.microsoft.com/office/powerpoint/2010/main" val="25018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6" grpId="0"/>
      <p:bldP spid="20" grpId="0"/>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24165" y="4273483"/>
            <a:ext cx="8599414" cy="1795363"/>
          </a:xfrm>
          <a:prstGeom prst="rect">
            <a:avLst/>
          </a:prstGeom>
        </p:spPr>
        <p:txBody>
          <a:bodyPr wrap="square" lIns="0" tIns="0" rIns="0" bIns="0" rtlCol="0" anchor="t">
            <a:spAutoFit/>
          </a:bodyPr>
          <a:lstStyle/>
          <a:p>
            <a:pPr algn="ctr">
              <a:lnSpc>
                <a:spcPts val="7000"/>
              </a:lnSpc>
            </a:pPr>
            <a:r>
              <a:rPr lang="en-US" sz="5000" dirty="0" smtClean="0">
                <a:solidFill>
                  <a:srgbClr val="2B2A2A"/>
                </a:solidFill>
                <a:latin typeface="Arial" panose="020B0604020202020204" pitchFamily="34" charset="0"/>
                <a:cs typeface="Arial" panose="020B0604020202020204" pitchFamily="34" charset="0"/>
              </a:rPr>
              <a:t>Vương quốc Phù Nam dần bị suy yếu và thôn tính bởi:</a:t>
            </a:r>
            <a:endParaRPr lang="en-US" sz="5000" dirty="0">
              <a:solidFill>
                <a:srgbClr val="2B2A2A"/>
              </a:solidFill>
              <a:latin typeface="Arial" panose="020B0604020202020204" pitchFamily="34" charset="0"/>
              <a:cs typeface="Arial" panose="020B0604020202020204" pitchFamily="34" charset="0"/>
            </a:endParaRPr>
          </a:p>
        </p:txBody>
      </p:sp>
      <p:grpSp>
        <p:nvGrpSpPr>
          <p:cNvPr id="7" name="Group 7"/>
          <p:cNvGrpSpPr/>
          <p:nvPr/>
        </p:nvGrpSpPr>
        <p:grpSpPr>
          <a:xfrm>
            <a:off x="9144000" y="1782782"/>
            <a:ext cx="6201475" cy="997914"/>
            <a:chOff x="0" y="0"/>
            <a:chExt cx="6482199" cy="1043086"/>
          </a:xfrm>
        </p:grpSpPr>
        <p:sp>
          <p:nvSpPr>
            <p:cNvPr id="8" name="Freeform 8"/>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9" name="Freeform 9"/>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10" name="TextBox 10"/>
          <p:cNvSpPr txBox="1"/>
          <p:nvPr/>
        </p:nvSpPr>
        <p:spPr>
          <a:xfrm>
            <a:off x="9606117" y="1996019"/>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A. Chăm-pa</a:t>
            </a:r>
            <a:endParaRPr lang="en-US" sz="5000" dirty="0">
              <a:solidFill>
                <a:srgbClr val="2B2A2A"/>
              </a:solidFill>
              <a:latin typeface="Arial" panose="020B0604020202020204" pitchFamily="34" charset="0"/>
              <a:cs typeface="Arial" panose="020B0604020202020204" pitchFamily="34" charset="0"/>
            </a:endParaRPr>
          </a:p>
        </p:txBody>
      </p:sp>
      <p:grpSp>
        <p:nvGrpSpPr>
          <p:cNvPr id="11" name="Group 11"/>
          <p:cNvGrpSpPr/>
          <p:nvPr/>
        </p:nvGrpSpPr>
        <p:grpSpPr>
          <a:xfrm>
            <a:off x="9144000" y="3690623"/>
            <a:ext cx="6201475" cy="997914"/>
            <a:chOff x="0" y="0"/>
            <a:chExt cx="6482199" cy="1043086"/>
          </a:xfrm>
        </p:grpSpPr>
        <p:sp>
          <p:nvSpPr>
            <p:cNvPr id="12" name="Freeform 12"/>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13" name="Freeform 13"/>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14" name="TextBox 14"/>
          <p:cNvSpPr txBox="1"/>
          <p:nvPr/>
        </p:nvSpPr>
        <p:spPr>
          <a:xfrm>
            <a:off x="9606117" y="3903861"/>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B. Chân Lạp</a:t>
            </a:r>
            <a:endParaRPr lang="en-US" sz="5000" dirty="0">
              <a:solidFill>
                <a:srgbClr val="2B2A2A"/>
              </a:solidFill>
              <a:latin typeface="Arial" panose="020B0604020202020204" pitchFamily="34" charset="0"/>
              <a:cs typeface="Arial" panose="020B0604020202020204" pitchFamily="34" charset="0"/>
            </a:endParaRPr>
          </a:p>
        </p:txBody>
      </p:sp>
      <p:grpSp>
        <p:nvGrpSpPr>
          <p:cNvPr id="15" name="Group 15"/>
          <p:cNvGrpSpPr/>
          <p:nvPr/>
        </p:nvGrpSpPr>
        <p:grpSpPr>
          <a:xfrm>
            <a:off x="9144000" y="5598464"/>
            <a:ext cx="6201475" cy="997914"/>
            <a:chOff x="0" y="0"/>
            <a:chExt cx="6482199" cy="1043086"/>
          </a:xfrm>
        </p:grpSpPr>
        <p:sp>
          <p:nvSpPr>
            <p:cNvPr id="16" name="Freeform 16"/>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17" name="Freeform 17"/>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18" name="TextBox 18"/>
          <p:cNvSpPr txBox="1"/>
          <p:nvPr/>
        </p:nvSpPr>
        <p:spPr>
          <a:xfrm>
            <a:off x="9606117" y="5811702"/>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C. Ấn Độ</a:t>
            </a:r>
            <a:endParaRPr lang="en-US" sz="5000" dirty="0">
              <a:solidFill>
                <a:srgbClr val="2B2A2A"/>
              </a:solidFill>
              <a:latin typeface="Arial" panose="020B0604020202020204" pitchFamily="34" charset="0"/>
              <a:cs typeface="Arial" panose="020B0604020202020204" pitchFamily="34" charset="0"/>
            </a:endParaRPr>
          </a:p>
        </p:txBody>
      </p:sp>
      <p:grpSp>
        <p:nvGrpSpPr>
          <p:cNvPr id="19" name="Group 19"/>
          <p:cNvGrpSpPr/>
          <p:nvPr/>
        </p:nvGrpSpPr>
        <p:grpSpPr>
          <a:xfrm>
            <a:off x="9144000" y="7506305"/>
            <a:ext cx="6201475" cy="997914"/>
            <a:chOff x="0" y="0"/>
            <a:chExt cx="6482199" cy="1043086"/>
          </a:xfrm>
        </p:grpSpPr>
        <p:sp>
          <p:nvSpPr>
            <p:cNvPr id="20" name="Freeform 20"/>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21" name="Freeform 21"/>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22" name="TextBox 22"/>
          <p:cNvSpPr txBox="1"/>
          <p:nvPr/>
        </p:nvSpPr>
        <p:spPr>
          <a:xfrm>
            <a:off x="9606117" y="7719543"/>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D. Trung Quốc</a:t>
            </a:r>
            <a:endParaRPr lang="en-US" sz="5000" dirty="0">
              <a:solidFill>
                <a:srgbClr val="2B2A2A"/>
              </a:solidFill>
              <a:latin typeface="Arial" panose="020B0604020202020204" pitchFamily="34" charset="0"/>
              <a:cs typeface="Arial" panose="020B0604020202020204" pitchFamily="34" charset="0"/>
            </a:endParaRPr>
          </a:p>
        </p:txBody>
      </p:sp>
      <p:sp>
        <p:nvSpPr>
          <p:cNvPr id="23" name="AutoShape 23"/>
          <p:cNvSpPr/>
          <p:nvPr/>
        </p:nvSpPr>
        <p:spPr>
          <a:xfrm>
            <a:off x="17244772" y="-214796"/>
            <a:ext cx="29055" cy="10716592"/>
          </a:xfrm>
          <a:prstGeom prst="rect">
            <a:avLst/>
          </a:prstGeom>
          <a:solidFill>
            <a:srgbClr val="CBE4BD"/>
          </a:solidFill>
        </p:spPr>
      </p:sp>
      <p:sp>
        <p:nvSpPr>
          <p:cNvPr id="25" name="TextBox 25"/>
          <p:cNvSpPr txBox="1"/>
          <p:nvPr/>
        </p:nvSpPr>
        <p:spPr>
          <a:xfrm rot="5400000">
            <a:off x="17603738" y="9515045"/>
            <a:ext cx="436933" cy="312383"/>
          </a:xfrm>
          <a:prstGeom prst="rect">
            <a:avLst/>
          </a:prstGeom>
        </p:spPr>
        <p:txBody>
          <a:bodyPr lIns="0" tIns="0" rIns="0" bIns="0" rtlCol="0" anchor="t">
            <a:spAutoFit/>
          </a:bodyPr>
          <a:lstStyle/>
          <a:p>
            <a:pPr algn="r">
              <a:lnSpc>
                <a:spcPts val="2520"/>
              </a:lnSpc>
            </a:pPr>
            <a:r>
              <a:rPr lang="en-US" sz="1800">
                <a:solidFill>
                  <a:srgbClr val="2B2A2A"/>
                </a:solidFill>
                <a:latin typeface="Montserrat Semi-Bold Bold"/>
              </a:rPr>
              <a:t>08</a:t>
            </a:r>
          </a:p>
        </p:txBody>
      </p:sp>
      <p:pic>
        <p:nvPicPr>
          <p:cNvPr id="27"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8967700"/>
            <a:ext cx="1461389" cy="1407072"/>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flipH="1">
            <a:off x="-356315" y="6326590"/>
            <a:ext cx="3486918" cy="4747041"/>
          </a:xfrm>
          <a:prstGeom prst="rect">
            <a:avLst/>
          </a:prstGeom>
        </p:spPr>
      </p:pic>
      <p:sp>
        <p:nvSpPr>
          <p:cNvPr id="29" name="Oval 28"/>
          <p:cNvSpPr/>
          <p:nvPr/>
        </p:nvSpPr>
        <p:spPr>
          <a:xfrm>
            <a:off x="10287000" y="3690623"/>
            <a:ext cx="913995" cy="9991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18" grpId="0"/>
      <p:bldP spid="22" grpId="0"/>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14" name="Group 14"/>
          <p:cNvGrpSpPr/>
          <p:nvPr/>
        </p:nvGrpSpPr>
        <p:grpSpPr>
          <a:xfrm>
            <a:off x="-1143000" y="-4838700"/>
            <a:ext cx="22061795" cy="7640440"/>
            <a:chOff x="0" y="0"/>
            <a:chExt cx="29415727" cy="10187254"/>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809734" y="957910"/>
              <a:ext cx="9453066" cy="8271433"/>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9968885" y="957910"/>
              <a:ext cx="9453066" cy="8271433"/>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19152927" y="957910"/>
              <a:ext cx="9453066" cy="8271433"/>
            </a:xfrm>
            <a:prstGeom prst="rect">
              <a:avLst/>
            </a:prstGeom>
          </p:spPr>
        </p:pic>
      </p:grpSp>
      <p:sp>
        <p:nvSpPr>
          <p:cNvPr id="18" name="Rectangle 17"/>
          <p:cNvSpPr/>
          <p:nvPr/>
        </p:nvSpPr>
        <p:spPr>
          <a:xfrm>
            <a:off x="659063" y="2831748"/>
            <a:ext cx="10134600" cy="6376104"/>
          </a:xfrm>
          <a:prstGeom prst="rect">
            <a:avLst/>
          </a:prstGeom>
        </p:spPr>
        <p:txBody>
          <a:bodyPr wrap="square">
            <a:spAutoFit/>
          </a:bodyPr>
          <a:lstStyle/>
          <a:p>
            <a:pPr algn="just">
              <a:lnSpc>
                <a:spcPts val="7000"/>
              </a:lnSpc>
            </a:pPr>
            <a:r>
              <a:rPr lang="fr-FR" sz="5000"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Không </a:t>
            </a:r>
            <a:r>
              <a:rPr lang="fr-FR" sz="50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chỉ tìm cách thích ứng với điều kiện tự nhiên để tồn tại và phát triển, cư dân Phù Nam còn xây dựng được một vương quốc với những thành thị phát triển rực rỡ nhất khu vực </a:t>
            </a:r>
            <a:r>
              <a:rPr lang="fr-FR" sz="5000"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Đông </a:t>
            </a:r>
            <a:r>
              <a:rPr lang="fr-FR" sz="50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Nam Á trong bảy thế kỉ đầu Công nguyên. </a:t>
            </a:r>
            <a:endParaRPr lang="en-US" sz="5000" dirty="0">
              <a:solidFill>
                <a:schemeClr val="accent3">
                  <a:lumMod val="50000"/>
                </a:schemeClr>
              </a:solidFill>
              <a:latin typeface="Arial" panose="020B0604020202020204" pitchFamily="34" charset="0"/>
              <a:cs typeface="Arial" panose="020B0604020202020204" pitchFamily="34" charset="0"/>
            </a:endParaRPr>
          </a:p>
        </p:txBody>
      </p:sp>
      <p:pic>
        <p:nvPicPr>
          <p:cNvPr id="2050" name="Picture 2" descr="https://baodansinh.mediacdn.vn/2020/9/3/f8ec63f376bf9fe1c6ae-1599107931180214280726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0" y="2095500"/>
            <a:ext cx="6858000" cy="7848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0"/>
            <a:ext cx="18288000" cy="10280393"/>
          </a:xfrm>
          <a:prstGeom prst="rect">
            <a:avLst/>
          </a:prstGeom>
        </p:spPr>
      </p:pic>
      <p:sp>
        <p:nvSpPr>
          <p:cNvPr id="7" name="Rectangle 6"/>
          <p:cNvSpPr/>
          <p:nvPr/>
        </p:nvSpPr>
        <p:spPr>
          <a:xfrm>
            <a:off x="2095499" y="1181100"/>
            <a:ext cx="14097001" cy="2777427"/>
          </a:xfrm>
          <a:prstGeom prst="rect">
            <a:avLst/>
          </a:prstGeom>
        </p:spPr>
        <p:txBody>
          <a:bodyPr wrap="square">
            <a:spAutoFit/>
          </a:bodyPr>
          <a:lstStyle/>
          <a:p>
            <a:pPr algn="just">
              <a:lnSpc>
                <a:spcPts val="7200"/>
              </a:lnSpc>
            </a:pPr>
            <a:r>
              <a:rPr lang="vi-VN" sz="5000" dirty="0">
                <a:solidFill>
                  <a:srgbClr val="000000"/>
                </a:solidFill>
                <a:ea typeface="Calibri" panose="020F0502020204030204" pitchFamily="34" charset="0"/>
                <a:cs typeface="Arial" panose="020B0604020202020204" pitchFamily="34" charset="0"/>
              </a:rPr>
              <a:t>Em hãy xác định các mốc thời gian (theo thế kỉ trong sơ đồ bên dưới về quá trình bình thành, phát triển và sụp đổ của vương quốc Phù Nam).</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381001" y="4664391"/>
            <a:ext cx="8077200" cy="4910138"/>
          </a:xfrm>
          <a:prstGeom prst="rect">
            <a:avLst/>
          </a:prstGeom>
        </p:spPr>
      </p:pic>
      <p:sp>
        <p:nvSpPr>
          <p:cNvPr id="5" name="Rectangle 4"/>
          <p:cNvSpPr/>
          <p:nvPr/>
        </p:nvSpPr>
        <p:spPr>
          <a:xfrm>
            <a:off x="8684986" y="4893209"/>
            <a:ext cx="9448801" cy="4452501"/>
          </a:xfrm>
          <a:prstGeom prst="rect">
            <a:avLst/>
          </a:prstGeom>
        </p:spPr>
        <p:txBody>
          <a:bodyPr wrap="square">
            <a:spAutoFit/>
          </a:bodyPr>
          <a:lstStyle/>
          <a:p>
            <a:pPr marL="685800" indent="-685800" algn="just">
              <a:lnSpc>
                <a:spcPts val="68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Thành lập: khoảng thế kỉ I.</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68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Phát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triển: từ thế kỉ III đến thế kỉ V.</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68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Suy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yếu: thế kỉ VI.</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68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Sụp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đổ: khoảng đầu thế kỉ VI.</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248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sp>
        <p:nvSpPr>
          <p:cNvPr id="15" name="TextBox 15"/>
          <p:cNvSpPr txBox="1"/>
          <p:nvPr/>
        </p:nvSpPr>
        <p:spPr>
          <a:xfrm>
            <a:off x="-10886" y="1094147"/>
            <a:ext cx="18287999" cy="1021562"/>
          </a:xfrm>
          <a:prstGeom prst="rect">
            <a:avLst/>
          </a:prstGeom>
        </p:spPr>
        <p:txBody>
          <a:bodyPr wrap="square" lIns="0" tIns="0" rIns="0" bIns="0" rtlCol="0" anchor="t">
            <a:spAutoFit/>
          </a:bodyPr>
          <a:lstStyle/>
          <a:p>
            <a:pPr algn="ctr">
              <a:lnSpc>
                <a:spcPts val="8800"/>
              </a:lnSpc>
            </a:pPr>
            <a:r>
              <a:rPr lang="en-US" sz="6000" b="1" dirty="0" smtClean="0">
                <a:solidFill>
                  <a:srgbClr val="000000"/>
                </a:solidFill>
                <a:latin typeface="Arial" panose="020B0604020202020204" pitchFamily="34" charset="0"/>
                <a:cs typeface="Arial" panose="020B0604020202020204" pitchFamily="34" charset="0"/>
              </a:rPr>
              <a:t>VẬN DỤNG</a:t>
            </a:r>
            <a:endParaRPr lang="en-US" sz="6000" b="1" dirty="0">
              <a:solidFill>
                <a:srgbClr val="000000"/>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54509">
            <a:off x="16014533" y="7780627"/>
            <a:ext cx="2408444" cy="2123811"/>
          </a:xfrm>
          <a:prstGeom prst="rect">
            <a:avLst/>
          </a:prstGeom>
        </p:spPr>
      </p:pic>
      <p:pic>
        <p:nvPicPr>
          <p:cNvPr id="21"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6395720" y="1760445"/>
            <a:ext cx="441960" cy="1524000"/>
          </a:xfrm>
          <a:prstGeom prst="rect">
            <a:avLst/>
          </a:prstGeom>
        </p:spPr>
      </p:pic>
      <p:pic>
        <p:nvPicPr>
          <p:cNvPr id="22"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757920" y="1861378"/>
            <a:ext cx="441960" cy="1524000"/>
          </a:xfrm>
          <a:prstGeom prst="rect">
            <a:avLst/>
          </a:prstGeom>
        </p:spPr>
      </p:pic>
      <p:pic>
        <p:nvPicPr>
          <p:cNvPr id="23"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1132820" y="1895514"/>
            <a:ext cx="441960" cy="1524000"/>
          </a:xfrm>
          <a:prstGeom prst="rect">
            <a:avLst/>
          </a:prstGeom>
        </p:spPr>
      </p:pic>
      <p:pic>
        <p:nvPicPr>
          <p:cNvPr id="3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77257" y="6286500"/>
            <a:ext cx="6858000" cy="3673874"/>
          </a:xfrm>
          <a:prstGeom prst="rect">
            <a:avLst/>
          </a:prstGeom>
        </p:spPr>
      </p:pic>
      <p:sp>
        <p:nvSpPr>
          <p:cNvPr id="35" name="Rectangle 34"/>
          <p:cNvSpPr/>
          <p:nvPr/>
        </p:nvSpPr>
        <p:spPr>
          <a:xfrm>
            <a:off x="3923392" y="3092975"/>
            <a:ext cx="11697607" cy="2706895"/>
          </a:xfrm>
          <a:prstGeom prst="rect">
            <a:avLst/>
          </a:prstGeom>
        </p:spPr>
        <p:txBody>
          <a:bodyPr wrap="square">
            <a:spAutoFit/>
          </a:bodyPr>
          <a:lstStyle/>
          <a:p>
            <a:pPr algn="just">
              <a:lnSpc>
                <a:spcPts val="7000"/>
              </a:lnSpc>
            </a:pPr>
            <a:r>
              <a:rPr lang="vi-VN" sz="5000" dirty="0">
                <a:solidFill>
                  <a:srgbClr val="000000"/>
                </a:solidFill>
                <a:ea typeface="Calibri" panose="020F0502020204030204" pitchFamily="34" charset="0"/>
                <a:cs typeface="Arial" panose="020B0604020202020204" pitchFamily="34" charset="0"/>
              </a:rPr>
              <a:t>Theo em, nét văn hoá nào của cư dân cổ Phù Nam còn được lưu giữ trong đời sống của người Nam Bộ hiện nay?</a:t>
            </a:r>
            <a:endParaRPr lang="en-US" sz="5000" dirty="0">
              <a:latin typeface="Arial" panose="020B0604020202020204" pitchFamily="34" charset="0"/>
              <a:cs typeface="Arial" panose="020B0604020202020204" pitchFamily="34" charset="0"/>
            </a:endParaRPr>
          </a:p>
        </p:txBody>
      </p:sp>
      <p:sp>
        <p:nvSpPr>
          <p:cNvPr id="2" name="Rectangle 1"/>
          <p:cNvSpPr/>
          <p:nvPr/>
        </p:nvSpPr>
        <p:spPr>
          <a:xfrm>
            <a:off x="1988848" y="7124700"/>
            <a:ext cx="6224781" cy="861774"/>
          </a:xfrm>
          <a:prstGeom prst="rect">
            <a:avLst/>
          </a:prstGeom>
        </p:spPr>
        <p:txBody>
          <a:bodyPr wrap="none">
            <a:spAutoFit/>
          </a:bodyPr>
          <a:lstStyle/>
          <a:p>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ời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sống sống nước </a:t>
            </a:r>
            <a:endParaRPr lang="en-US" sz="5000" dirty="0">
              <a:latin typeface="Arial" panose="020B0604020202020204" pitchFamily="34" charset="0"/>
              <a:cs typeface="Arial" panose="020B0604020202020204" pitchFamily="34" charset="0"/>
            </a:endParaRPr>
          </a:p>
        </p:txBody>
      </p:sp>
      <p:pic>
        <p:nvPicPr>
          <p:cNvPr id="19"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8841371" y="6286500"/>
            <a:ext cx="6858000" cy="3673874"/>
          </a:xfrm>
          <a:prstGeom prst="rect">
            <a:avLst/>
          </a:prstGeom>
        </p:spPr>
      </p:pic>
      <p:sp>
        <p:nvSpPr>
          <p:cNvPr id="20" name="Rectangle 19"/>
          <p:cNvSpPr/>
          <p:nvPr/>
        </p:nvSpPr>
        <p:spPr>
          <a:xfrm>
            <a:off x="9165720" y="7093857"/>
            <a:ext cx="6551794" cy="861774"/>
          </a:xfrm>
          <a:prstGeom prst="rect">
            <a:avLst/>
          </a:prstGeom>
        </p:spPr>
        <p:txBody>
          <a:bodyPr wrap="none">
            <a:spAutoFit/>
          </a:bodyPr>
          <a:lstStyle/>
          <a:p>
            <a:r>
              <a:rPr lang="nl-NL" sz="5000" dirty="0" smtClean="0">
                <a:solidFill>
                  <a:srgbClr val="000000"/>
                </a:solidFill>
                <a:latin typeface="Arial" panose="020B0604020202020204" pitchFamily="34" charset="0"/>
                <a:cs typeface="Arial" panose="020B0604020202020204" pitchFamily="34" charset="0"/>
              </a:rPr>
              <a:t>Nông nghiệp lúa nước</a:t>
            </a: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26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5" grpId="0"/>
      <p:bldP spid="2"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599" r="57719"/>
          <a:stretch>
            <a:fillRect/>
          </a:stretch>
        </p:blipFill>
        <p:spPr>
          <a:xfrm>
            <a:off x="12455526" y="0"/>
            <a:ext cx="5807074" cy="10287000"/>
          </a:xfrm>
          <a:prstGeom prst="rect">
            <a:avLst/>
          </a:prstGeom>
        </p:spPr>
      </p:pic>
      <p:sp>
        <p:nvSpPr>
          <p:cNvPr id="9" name="Rectangle 8"/>
          <p:cNvSpPr/>
          <p:nvPr/>
        </p:nvSpPr>
        <p:spPr>
          <a:xfrm>
            <a:off x="0" y="1790700"/>
            <a:ext cx="12455526" cy="887422"/>
          </a:xfrm>
          <a:prstGeom prst="rect">
            <a:avLst/>
          </a:prstGeom>
        </p:spPr>
        <p:txBody>
          <a:bodyPr wrap="square">
            <a:spAutoFit/>
          </a:bodyPr>
          <a:lstStyle/>
          <a:p>
            <a:pPr algn="ctr">
              <a:lnSpc>
                <a:spcPts val="6194"/>
              </a:lnSpc>
            </a:pPr>
            <a:r>
              <a:rPr lang="en-US" sz="6000" b="1" dirty="0" smtClean="0">
                <a:solidFill>
                  <a:schemeClr val="accent3">
                    <a:lumMod val="50000"/>
                  </a:schemeClr>
                </a:solidFill>
                <a:latin typeface="Arial" panose="020B0604020202020204" pitchFamily="34" charset="0"/>
                <a:cs typeface="Arial" panose="020B0604020202020204" pitchFamily="34" charset="0"/>
              </a:rPr>
              <a:t>HƯỚNG DẪN VỀ NHÀ</a:t>
            </a:r>
            <a:endParaRPr lang="en-US" sz="6000" b="1" dirty="0">
              <a:solidFill>
                <a:schemeClr val="accent3">
                  <a:lumMod val="50000"/>
                </a:schemeClr>
              </a:solidFill>
              <a:latin typeface="Arial" panose="020B0604020202020204" pitchFamily="34" charset="0"/>
              <a:cs typeface="Arial" panose="020B0604020202020204" pitchFamily="34" charset="0"/>
            </a:endParaRPr>
          </a:p>
        </p:txBody>
      </p:sp>
      <p:grpSp>
        <p:nvGrpSpPr>
          <p:cNvPr id="14" name="Group 2"/>
          <p:cNvGrpSpPr/>
          <p:nvPr/>
        </p:nvGrpSpPr>
        <p:grpSpPr>
          <a:xfrm>
            <a:off x="1447800" y="3473649"/>
            <a:ext cx="10591801" cy="1990346"/>
            <a:chOff x="0" y="0"/>
            <a:chExt cx="7660157" cy="1060682"/>
          </a:xfrm>
          <a:solidFill>
            <a:schemeClr val="accent3">
              <a:lumMod val="40000"/>
              <a:lumOff val="60000"/>
            </a:schemeClr>
          </a:solidFill>
        </p:grpSpPr>
        <p:sp>
          <p:nvSpPr>
            <p:cNvPr id="15"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sp>
        <p:nvSpPr>
          <p:cNvPr id="16" name="TextBox 16"/>
          <p:cNvSpPr txBox="1"/>
          <p:nvPr/>
        </p:nvSpPr>
        <p:spPr>
          <a:xfrm>
            <a:off x="1877520" y="3781088"/>
            <a:ext cx="9525001" cy="1667123"/>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Trả lời câu 2 – Luyện tập, câu 3 – Vận dụng, SGK trang 98</a:t>
            </a:r>
            <a:endParaRPr lang="en-US" sz="5000" dirty="0">
              <a:solidFill>
                <a:srgbClr val="000000"/>
              </a:solidFill>
              <a:latin typeface="Arial" panose="020B0604020202020204" pitchFamily="34" charset="0"/>
              <a:cs typeface="Arial" panose="020B0604020202020204" pitchFamily="34" charset="0"/>
            </a:endParaRPr>
          </a:p>
        </p:txBody>
      </p:sp>
      <p:pic>
        <p:nvPicPr>
          <p:cNvPr id="19"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13733" y="4324888"/>
            <a:ext cx="1908601" cy="579521"/>
          </a:xfrm>
          <a:prstGeom prst="rect">
            <a:avLst/>
          </a:prstGeom>
        </p:spPr>
      </p:pic>
      <p:grpSp>
        <p:nvGrpSpPr>
          <p:cNvPr id="20" name="Group 2"/>
          <p:cNvGrpSpPr/>
          <p:nvPr/>
        </p:nvGrpSpPr>
        <p:grpSpPr>
          <a:xfrm>
            <a:off x="1539783" y="6768475"/>
            <a:ext cx="10591801" cy="1990346"/>
            <a:chOff x="0" y="0"/>
            <a:chExt cx="7660157" cy="1060682"/>
          </a:xfrm>
          <a:solidFill>
            <a:schemeClr val="accent3">
              <a:lumMod val="40000"/>
              <a:lumOff val="60000"/>
            </a:schemeClr>
          </a:solidFill>
        </p:grpSpPr>
        <p:sp>
          <p:nvSpPr>
            <p:cNvPr id="21"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pic>
        <p:nvPicPr>
          <p:cNvPr id="22"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272251" y="7648989"/>
            <a:ext cx="1908601" cy="579521"/>
          </a:xfrm>
          <a:prstGeom prst="rect">
            <a:avLst/>
          </a:prstGeom>
        </p:spPr>
      </p:pic>
      <p:sp>
        <p:nvSpPr>
          <p:cNvPr id="17" name="TextBox 16"/>
          <p:cNvSpPr txBox="1"/>
          <p:nvPr/>
        </p:nvSpPr>
        <p:spPr>
          <a:xfrm>
            <a:off x="2078537" y="7377619"/>
            <a:ext cx="9525001" cy="833562"/>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Làm bài tập Bài 19, Sách bài tập</a:t>
            </a:r>
            <a:endParaRPr lang="en-US" sz="5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5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ED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889849">
            <a:off x="15900806" y="-77282"/>
            <a:ext cx="3206898" cy="4008622"/>
          </a:xfrm>
          <a:prstGeom prst="rect">
            <a:avLst/>
          </a:prstGeom>
        </p:spPr>
      </p:pic>
      <p:pic>
        <p:nvPicPr>
          <p:cNvPr id="3" name="Picture 3"/>
          <p:cNvPicPr>
            <a:picLocks noChangeAspect="1"/>
          </p:cNvPicPr>
          <p:nvPr/>
        </p:nvPicPr>
        <p:blipFill>
          <a:blip r:embed="rId3"/>
          <a:srcRect/>
          <a:stretch>
            <a:fillRect/>
          </a:stretch>
        </p:blipFill>
        <p:spPr>
          <a:xfrm rot="2729822">
            <a:off x="16278555" y="-1691388"/>
            <a:ext cx="1154392" cy="4965125"/>
          </a:xfrm>
          <a:prstGeom prst="rect">
            <a:avLst/>
          </a:prstGeom>
        </p:spPr>
      </p:pic>
      <p:pic>
        <p:nvPicPr>
          <p:cNvPr id="4" name="Picture 4"/>
          <p:cNvPicPr>
            <a:picLocks noChangeAspect="1"/>
          </p:cNvPicPr>
          <p:nvPr/>
        </p:nvPicPr>
        <p:blipFill>
          <a:blip r:embed="rId3"/>
          <a:srcRect/>
          <a:stretch>
            <a:fillRect/>
          </a:stretch>
        </p:blipFill>
        <p:spPr>
          <a:xfrm rot="1183604">
            <a:off x="15480278" y="-820308"/>
            <a:ext cx="749339" cy="3222965"/>
          </a:xfrm>
          <a:prstGeom prst="rect">
            <a:avLst/>
          </a:prstGeom>
        </p:spPr>
      </p:pic>
      <p:pic>
        <p:nvPicPr>
          <p:cNvPr id="5" name="Picture 5"/>
          <p:cNvPicPr>
            <a:picLocks noChangeAspect="1"/>
          </p:cNvPicPr>
          <p:nvPr/>
        </p:nvPicPr>
        <p:blipFill>
          <a:blip r:embed="rId3"/>
          <a:srcRect/>
          <a:stretch>
            <a:fillRect/>
          </a:stretch>
        </p:blipFill>
        <p:spPr>
          <a:xfrm rot="-10329713">
            <a:off x="1882539" y="7933411"/>
            <a:ext cx="720354" cy="3098295"/>
          </a:xfrm>
          <a:prstGeom prst="rect">
            <a:avLst/>
          </a:prstGeom>
        </p:spPr>
      </p:pic>
      <p:pic>
        <p:nvPicPr>
          <p:cNvPr id="6" name="Picture 6"/>
          <p:cNvPicPr>
            <a:picLocks noChangeAspect="1"/>
          </p:cNvPicPr>
          <p:nvPr/>
        </p:nvPicPr>
        <p:blipFill>
          <a:blip r:embed="rId3"/>
          <a:srcRect/>
          <a:stretch>
            <a:fillRect/>
          </a:stretch>
        </p:blipFill>
        <p:spPr>
          <a:xfrm rot="-8916954">
            <a:off x="1064784" y="6510893"/>
            <a:ext cx="1146259" cy="4930148"/>
          </a:xfrm>
          <a:prstGeom prst="rect">
            <a:avLst/>
          </a:prstGeom>
        </p:spPr>
      </p:pic>
      <p:pic>
        <p:nvPicPr>
          <p:cNvPr id="7" name="Picture 7"/>
          <p:cNvPicPr>
            <a:picLocks noChangeAspect="1"/>
          </p:cNvPicPr>
          <p:nvPr/>
        </p:nvPicPr>
        <p:blipFill>
          <a:blip r:embed="rId4"/>
          <a:srcRect/>
          <a:stretch>
            <a:fillRect/>
          </a:stretch>
        </p:blipFill>
        <p:spPr>
          <a:xfrm rot="-6229280">
            <a:off x="-474881" y="4572149"/>
            <a:ext cx="2362173" cy="5832526"/>
          </a:xfrm>
          <a:prstGeom prst="rect">
            <a:avLst/>
          </a:prstGeom>
        </p:spPr>
      </p:pic>
      <p:pic>
        <p:nvPicPr>
          <p:cNvPr id="8" name="Picture 8"/>
          <p:cNvPicPr>
            <a:picLocks noChangeAspect="1"/>
          </p:cNvPicPr>
          <p:nvPr/>
        </p:nvPicPr>
        <p:blipFill>
          <a:blip r:embed="rId4"/>
          <a:srcRect/>
          <a:stretch>
            <a:fillRect/>
          </a:stretch>
        </p:blipFill>
        <p:spPr>
          <a:xfrm rot="-4328654">
            <a:off x="226712" y="4324450"/>
            <a:ext cx="1683555" cy="4156926"/>
          </a:xfrm>
          <a:prstGeom prst="rect">
            <a:avLst/>
          </a:prstGeom>
        </p:spPr>
      </p:pic>
      <p:pic>
        <p:nvPicPr>
          <p:cNvPr id="9" name="Picture 9"/>
          <p:cNvPicPr>
            <a:picLocks noChangeAspect="1"/>
          </p:cNvPicPr>
          <p:nvPr/>
        </p:nvPicPr>
        <p:blipFill>
          <a:blip r:embed="rId5"/>
          <a:srcRect/>
          <a:stretch>
            <a:fillRect/>
          </a:stretch>
        </p:blipFill>
        <p:spPr>
          <a:xfrm rot="-9344951">
            <a:off x="-179249" y="6343409"/>
            <a:ext cx="2824869" cy="3817390"/>
          </a:xfrm>
          <a:prstGeom prst="rect">
            <a:avLst/>
          </a:prstGeom>
        </p:spPr>
      </p:pic>
      <p:pic>
        <p:nvPicPr>
          <p:cNvPr id="10" name="Picture 10"/>
          <p:cNvPicPr>
            <a:picLocks noChangeAspect="1"/>
          </p:cNvPicPr>
          <p:nvPr/>
        </p:nvPicPr>
        <p:blipFill>
          <a:blip r:embed="rId5"/>
          <a:srcRect/>
          <a:stretch>
            <a:fillRect/>
          </a:stretch>
        </p:blipFill>
        <p:spPr>
          <a:xfrm rot="1603730">
            <a:off x="15999582" y="-471121"/>
            <a:ext cx="2424169" cy="3275904"/>
          </a:xfrm>
          <a:prstGeom prst="rect">
            <a:avLst/>
          </a:prstGeom>
        </p:spPr>
      </p:pic>
      <p:pic>
        <p:nvPicPr>
          <p:cNvPr id="11" name="Picture 11"/>
          <p:cNvPicPr>
            <a:picLocks noChangeAspect="1"/>
          </p:cNvPicPr>
          <p:nvPr/>
        </p:nvPicPr>
        <p:blipFill>
          <a:blip r:embed="rId6"/>
          <a:srcRect l="1281" r="1281"/>
          <a:stretch>
            <a:fillRect/>
          </a:stretch>
        </p:blipFill>
        <p:spPr>
          <a:xfrm rot="734689">
            <a:off x="182846" y="4748882"/>
            <a:ext cx="1771287" cy="1772431"/>
          </a:xfrm>
          <a:prstGeom prst="rect">
            <a:avLst/>
          </a:prstGeom>
        </p:spPr>
      </p:pic>
      <p:pic>
        <p:nvPicPr>
          <p:cNvPr id="12" name="Picture 12"/>
          <p:cNvPicPr>
            <a:picLocks noChangeAspect="1"/>
          </p:cNvPicPr>
          <p:nvPr/>
        </p:nvPicPr>
        <p:blipFill>
          <a:blip r:embed="rId6"/>
          <a:srcRect l="1281" r="1281"/>
          <a:stretch>
            <a:fillRect/>
          </a:stretch>
        </p:blipFill>
        <p:spPr>
          <a:xfrm rot="10702327">
            <a:off x="16538855" y="2159190"/>
            <a:ext cx="2227441" cy="2228880"/>
          </a:xfrm>
          <a:prstGeom prst="rect">
            <a:avLst/>
          </a:prstGeom>
        </p:spPr>
      </p:pic>
      <p:sp>
        <p:nvSpPr>
          <p:cNvPr id="18" name="AutoShape 18"/>
          <p:cNvSpPr/>
          <p:nvPr/>
        </p:nvSpPr>
        <p:spPr>
          <a:xfrm rot="-5400000">
            <a:off x="9554597" y="4242611"/>
            <a:ext cx="9525" cy="3743692"/>
          </a:xfrm>
          <a:prstGeom prst="rect">
            <a:avLst/>
          </a:prstGeom>
          <a:solidFill>
            <a:srgbClr val="EFE9CE"/>
          </a:solidFill>
        </p:spPr>
      </p:sp>
      <p:sp>
        <p:nvSpPr>
          <p:cNvPr id="27" name="Freeform 15"/>
          <p:cNvSpPr/>
          <p:nvPr/>
        </p:nvSpPr>
        <p:spPr>
          <a:xfrm>
            <a:off x="1674640" y="1474935"/>
            <a:ext cx="15241760" cy="5929979"/>
          </a:xfrm>
          <a:custGeom>
            <a:avLst/>
            <a:gdLst/>
            <a:ahLst/>
            <a:cxnLst/>
            <a:rect l="l" t="t" r="r" b="b"/>
            <a:pathLst>
              <a:path w="3526634" h="1745921">
                <a:moveTo>
                  <a:pt x="0" y="0"/>
                </a:moveTo>
                <a:lnTo>
                  <a:pt x="3526634" y="0"/>
                </a:lnTo>
                <a:lnTo>
                  <a:pt x="3526634" y="1745921"/>
                </a:lnTo>
                <a:lnTo>
                  <a:pt x="0" y="1745921"/>
                </a:lnTo>
                <a:close/>
              </a:path>
            </a:pathLst>
          </a:custGeom>
          <a:solidFill>
            <a:srgbClr val="2A4737"/>
          </a:solidFill>
        </p:spPr>
      </p:sp>
      <p:sp>
        <p:nvSpPr>
          <p:cNvPr id="28" name="TextBox 20"/>
          <p:cNvSpPr txBox="1"/>
          <p:nvPr/>
        </p:nvSpPr>
        <p:spPr>
          <a:xfrm>
            <a:off x="1674639" y="3174918"/>
            <a:ext cx="15241761" cy="2564805"/>
          </a:xfrm>
          <a:prstGeom prst="rect">
            <a:avLst/>
          </a:prstGeom>
        </p:spPr>
        <p:txBody>
          <a:bodyPr wrap="square" lIns="0" tIns="0" rIns="0" bIns="0" rtlCol="0" anchor="t">
            <a:spAutoFit/>
          </a:bodyPr>
          <a:lstStyle/>
          <a:p>
            <a:pPr algn="ctr">
              <a:lnSpc>
                <a:spcPts val="10000"/>
              </a:lnSpc>
            </a:pPr>
            <a:r>
              <a:rPr lang="en-US" sz="7000" b="1" dirty="0" smtClean="0">
                <a:solidFill>
                  <a:srgbClr val="EFE9CE"/>
                </a:solidFill>
                <a:latin typeface="Arial" panose="020B0604020202020204" pitchFamily="34" charset="0"/>
                <a:cs typeface="Arial" panose="020B0604020202020204" pitchFamily="34" charset="0"/>
              </a:rPr>
              <a:t>CẢM ƠN CÁC EM</a:t>
            </a:r>
          </a:p>
          <a:p>
            <a:pPr algn="ctr">
              <a:lnSpc>
                <a:spcPts val="10000"/>
              </a:lnSpc>
            </a:pPr>
            <a:r>
              <a:rPr lang="en-US" sz="7000" b="1" dirty="0" smtClean="0">
                <a:solidFill>
                  <a:srgbClr val="EFE9CE"/>
                </a:solidFill>
                <a:latin typeface="Arial" panose="020B0604020202020204" pitchFamily="34" charset="0"/>
                <a:cs typeface="Arial" panose="020B0604020202020204" pitchFamily="34" charset="0"/>
              </a:rPr>
              <a:t>ĐÃ LẮNG NGHE BÀI GIẢNG!</a:t>
            </a:r>
            <a:endParaRPr lang="en-US" sz="7000" b="1" dirty="0">
              <a:solidFill>
                <a:srgbClr val="EFE9C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09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4458" r="14458"/>
          <a:stretch>
            <a:fillRect/>
          </a:stretch>
        </p:blipFill>
        <p:spPr>
          <a:xfrm>
            <a:off x="14608629" y="9071"/>
            <a:ext cx="3657600" cy="10287000"/>
          </a:xfrm>
          <a:prstGeom prst="rect">
            <a:avLst/>
          </a:prstGeom>
        </p:spPr>
      </p:pic>
      <p:sp>
        <p:nvSpPr>
          <p:cNvPr id="3" name="TextBox 3"/>
          <p:cNvSpPr txBox="1"/>
          <p:nvPr/>
        </p:nvSpPr>
        <p:spPr>
          <a:xfrm>
            <a:off x="0" y="3390900"/>
            <a:ext cx="14608630" cy="1036117"/>
          </a:xfrm>
          <a:prstGeom prst="rect">
            <a:avLst/>
          </a:prstGeom>
        </p:spPr>
        <p:txBody>
          <a:bodyPr wrap="square" lIns="0" tIns="0" rIns="0" bIns="0" rtlCol="0" anchor="t">
            <a:spAutoFit/>
          </a:bodyPr>
          <a:lstStyle/>
          <a:p>
            <a:pPr algn="ctr">
              <a:lnSpc>
                <a:spcPts val="8800"/>
              </a:lnSpc>
            </a:pPr>
            <a:r>
              <a:rPr lang="en-US" sz="6500" b="1" dirty="0" smtClean="0">
                <a:solidFill>
                  <a:srgbClr val="3E602F"/>
                </a:solidFill>
                <a:latin typeface="Arial" panose="020B0604020202020204" pitchFamily="34" charset="0"/>
                <a:cs typeface="Arial" panose="020B0604020202020204" pitchFamily="34" charset="0"/>
              </a:rPr>
              <a:t>BÀI 19: VƯƠNG QUỐC PHÙ NAM</a:t>
            </a:r>
            <a:endParaRPr lang="en-US" sz="6500" b="1" dirty="0">
              <a:solidFill>
                <a:srgbClr val="3E602F"/>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3733800" y="4686300"/>
            <a:ext cx="6741380" cy="3429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599" r="57719"/>
          <a:stretch>
            <a:fillRect/>
          </a:stretch>
        </p:blipFill>
        <p:spPr>
          <a:xfrm>
            <a:off x="12455526" y="0"/>
            <a:ext cx="5807074" cy="10287000"/>
          </a:xfrm>
          <a:prstGeom prst="rect">
            <a:avLst/>
          </a:prstGeom>
        </p:spPr>
      </p:pic>
      <p:sp>
        <p:nvSpPr>
          <p:cNvPr id="4" name="AutoShape 4"/>
          <p:cNvSpPr/>
          <p:nvPr/>
        </p:nvSpPr>
        <p:spPr>
          <a:xfrm>
            <a:off x="1560058" y="5640570"/>
            <a:ext cx="7167562" cy="9525"/>
          </a:xfrm>
          <a:prstGeom prst="rect">
            <a:avLst/>
          </a:prstGeom>
          <a:solidFill>
            <a:srgbClr val="3E602F"/>
          </a:solidFill>
        </p:spPr>
      </p:sp>
      <p:sp>
        <p:nvSpPr>
          <p:cNvPr id="9" name="Rectangle 8"/>
          <p:cNvSpPr/>
          <p:nvPr/>
        </p:nvSpPr>
        <p:spPr>
          <a:xfrm>
            <a:off x="0" y="1790700"/>
            <a:ext cx="12455526" cy="887422"/>
          </a:xfrm>
          <a:prstGeom prst="rect">
            <a:avLst/>
          </a:prstGeom>
        </p:spPr>
        <p:txBody>
          <a:bodyPr wrap="square">
            <a:spAutoFit/>
          </a:bodyPr>
          <a:lstStyle/>
          <a:p>
            <a:pPr algn="ctr">
              <a:lnSpc>
                <a:spcPts val="6194"/>
              </a:lnSpc>
            </a:pPr>
            <a:r>
              <a:rPr lang="en-US" sz="6000" b="1" dirty="0" smtClean="0">
                <a:solidFill>
                  <a:schemeClr val="accent3">
                    <a:lumMod val="50000"/>
                  </a:schemeClr>
                </a:solidFill>
                <a:latin typeface="Arial" panose="020B0604020202020204" pitchFamily="34" charset="0"/>
                <a:cs typeface="Arial" panose="020B0604020202020204" pitchFamily="34" charset="0"/>
              </a:rPr>
              <a:t>NỘI DUNG BÀI HỌC</a:t>
            </a:r>
            <a:endParaRPr lang="en-US" sz="6000" b="1" dirty="0">
              <a:solidFill>
                <a:schemeClr val="accent3">
                  <a:lumMod val="50000"/>
                </a:schemeClr>
              </a:solidFill>
              <a:latin typeface="Arial" panose="020B0604020202020204" pitchFamily="34" charset="0"/>
              <a:cs typeface="Arial" panose="020B0604020202020204" pitchFamily="34" charset="0"/>
            </a:endParaRPr>
          </a:p>
        </p:txBody>
      </p:sp>
      <p:grpSp>
        <p:nvGrpSpPr>
          <p:cNvPr id="10" name="Group 2"/>
          <p:cNvGrpSpPr/>
          <p:nvPr/>
        </p:nvGrpSpPr>
        <p:grpSpPr>
          <a:xfrm>
            <a:off x="1560058" y="5624209"/>
            <a:ext cx="10591801" cy="1990346"/>
            <a:chOff x="0" y="0"/>
            <a:chExt cx="7660157" cy="1060682"/>
          </a:xfrm>
          <a:solidFill>
            <a:schemeClr val="accent3">
              <a:lumMod val="40000"/>
              <a:lumOff val="60000"/>
            </a:schemeClr>
          </a:solidFill>
        </p:grpSpPr>
        <p:sp>
          <p:nvSpPr>
            <p:cNvPr id="11"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sp>
        <p:nvSpPr>
          <p:cNvPr id="12" name="TextBox 16"/>
          <p:cNvSpPr txBox="1"/>
          <p:nvPr/>
        </p:nvSpPr>
        <p:spPr>
          <a:xfrm>
            <a:off x="2145808" y="3434447"/>
            <a:ext cx="9525001" cy="1667123"/>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Quá trình thành lập, phát triển và suy vong của Phù Nam</a:t>
            </a:r>
            <a:endParaRPr lang="en-US" sz="5000" dirty="0">
              <a:solidFill>
                <a:srgbClr val="000000"/>
              </a:solidFill>
              <a:latin typeface="Arial" panose="020B0604020202020204" pitchFamily="34" charset="0"/>
              <a:cs typeface="Arial" panose="020B0604020202020204" pitchFamily="34" charset="0"/>
            </a:endParaRPr>
          </a:p>
        </p:txBody>
      </p:sp>
      <p:grpSp>
        <p:nvGrpSpPr>
          <p:cNvPr id="14" name="Group 2"/>
          <p:cNvGrpSpPr/>
          <p:nvPr/>
        </p:nvGrpSpPr>
        <p:grpSpPr>
          <a:xfrm>
            <a:off x="1712458" y="3340159"/>
            <a:ext cx="10591801" cy="1990346"/>
            <a:chOff x="0" y="0"/>
            <a:chExt cx="7660157" cy="1060682"/>
          </a:xfrm>
          <a:solidFill>
            <a:schemeClr val="accent3">
              <a:lumMod val="40000"/>
              <a:lumOff val="60000"/>
            </a:schemeClr>
          </a:solidFill>
        </p:grpSpPr>
        <p:sp>
          <p:nvSpPr>
            <p:cNvPr id="15"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sp>
        <p:nvSpPr>
          <p:cNvPr id="16" name="TextBox 16"/>
          <p:cNvSpPr txBox="1"/>
          <p:nvPr/>
        </p:nvSpPr>
        <p:spPr>
          <a:xfrm>
            <a:off x="2005415" y="3890175"/>
            <a:ext cx="10450111" cy="833562"/>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Sự thành lập, phát triển và suy vong</a:t>
            </a:r>
            <a:endParaRPr lang="en-US" sz="5000" dirty="0">
              <a:solidFill>
                <a:srgbClr val="000000"/>
              </a:solidFill>
              <a:latin typeface="Arial" panose="020B0604020202020204" pitchFamily="34" charset="0"/>
              <a:cs typeface="Arial" panose="020B0604020202020204" pitchFamily="34" charset="0"/>
            </a:endParaRPr>
          </a:p>
        </p:txBody>
      </p:sp>
      <p:pic>
        <p:nvPicPr>
          <p:cNvPr id="17"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53569" y="6177377"/>
            <a:ext cx="1908601" cy="579521"/>
          </a:xfrm>
          <a:prstGeom prst="rect">
            <a:avLst/>
          </a:prstGeom>
        </p:spPr>
      </p:pic>
      <p:sp>
        <p:nvSpPr>
          <p:cNvPr id="18" name="TextBox 16"/>
          <p:cNvSpPr txBox="1"/>
          <p:nvPr/>
        </p:nvSpPr>
        <p:spPr>
          <a:xfrm>
            <a:off x="1831161" y="6200688"/>
            <a:ext cx="10110751" cy="833562"/>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Hoạt động kinh tế và tổ chức xã hội </a:t>
            </a:r>
            <a:endParaRPr lang="en-US" sz="5000" dirty="0">
              <a:solidFill>
                <a:srgbClr val="000000"/>
              </a:solidFill>
              <a:latin typeface="Arial" panose="020B0604020202020204" pitchFamily="34" charset="0"/>
              <a:cs typeface="Arial" panose="020B0604020202020204" pitchFamily="34" charset="0"/>
            </a:endParaRPr>
          </a:p>
        </p:txBody>
      </p:sp>
      <p:pic>
        <p:nvPicPr>
          <p:cNvPr id="19"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47965" y="4017195"/>
            <a:ext cx="1908601" cy="579521"/>
          </a:xfrm>
          <a:prstGeom prst="rect">
            <a:avLst/>
          </a:prstGeom>
        </p:spPr>
      </p:pic>
      <p:grpSp>
        <p:nvGrpSpPr>
          <p:cNvPr id="20" name="Group 2"/>
          <p:cNvGrpSpPr/>
          <p:nvPr/>
        </p:nvGrpSpPr>
        <p:grpSpPr>
          <a:xfrm>
            <a:off x="1560058" y="7944384"/>
            <a:ext cx="10591801" cy="1990346"/>
            <a:chOff x="0" y="0"/>
            <a:chExt cx="7660157" cy="1060682"/>
          </a:xfrm>
          <a:solidFill>
            <a:schemeClr val="accent3">
              <a:lumMod val="40000"/>
              <a:lumOff val="60000"/>
            </a:schemeClr>
          </a:solidFill>
        </p:grpSpPr>
        <p:sp>
          <p:nvSpPr>
            <p:cNvPr id="21"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pic>
        <p:nvPicPr>
          <p:cNvPr id="22"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53569" y="8497552"/>
            <a:ext cx="1908601" cy="579521"/>
          </a:xfrm>
          <a:prstGeom prst="rect">
            <a:avLst/>
          </a:prstGeom>
        </p:spPr>
      </p:pic>
      <p:sp>
        <p:nvSpPr>
          <p:cNvPr id="23" name="TextBox 16"/>
          <p:cNvSpPr txBox="1"/>
          <p:nvPr/>
        </p:nvSpPr>
        <p:spPr>
          <a:xfrm>
            <a:off x="1831161" y="8520863"/>
            <a:ext cx="10110751" cy="771109"/>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Một số thành tựu văn hóa</a:t>
            </a:r>
            <a:endParaRPr lang="en-US" sz="50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par>
                                <p:cTn id="38" presetID="14" presetClass="entr" presetSubtype="1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4BD"/>
        </a:solidFill>
        <a:effectLst/>
      </p:bgPr>
    </p:bg>
    <p:spTree>
      <p:nvGrpSpPr>
        <p:cNvPr id="1" name=""/>
        <p:cNvGrpSpPr/>
        <p:nvPr/>
      </p:nvGrpSpPr>
      <p:grpSpPr>
        <a:xfrm>
          <a:off x="0" y="0"/>
          <a:ext cx="0" cy="0"/>
          <a:chOff x="0" y="0"/>
          <a:chExt cx="0" cy="0"/>
        </a:xfrm>
      </p:grpSpPr>
      <p:grpSp>
        <p:nvGrpSpPr>
          <p:cNvPr id="2" name="Group 2"/>
          <p:cNvGrpSpPr/>
          <p:nvPr/>
        </p:nvGrpSpPr>
        <p:grpSpPr>
          <a:xfrm>
            <a:off x="-1207172" y="-239442"/>
            <a:ext cx="21341221" cy="10765884"/>
            <a:chOff x="0" y="0"/>
            <a:chExt cx="28454961" cy="14354512"/>
          </a:xfrm>
        </p:grpSpPr>
        <p:pic>
          <p:nvPicPr>
            <p:cNvPr id="3" name="Picture 3"/>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4227481" cy="14354512"/>
            </a:xfrm>
            <a:prstGeom prst="rect">
              <a:avLst/>
            </a:prstGeom>
          </p:spPr>
        </p:pic>
        <p:pic>
          <p:nvPicPr>
            <p:cNvPr id="4" name="Picture 4"/>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27481" y="0"/>
              <a:ext cx="14227481" cy="14354512"/>
            </a:xfrm>
            <a:prstGeom prst="rect">
              <a:avLst/>
            </a:prstGeom>
          </p:spPr>
        </p:pic>
      </p:grpSp>
      <p:sp>
        <p:nvSpPr>
          <p:cNvPr id="5" name="AutoShape 5"/>
          <p:cNvSpPr/>
          <p:nvPr/>
        </p:nvSpPr>
        <p:spPr>
          <a:xfrm>
            <a:off x="17244772" y="-214796"/>
            <a:ext cx="29055" cy="10716592"/>
          </a:xfrm>
          <a:prstGeom prst="rect">
            <a:avLst/>
          </a:prstGeom>
          <a:solidFill>
            <a:srgbClr val="FFFFFF"/>
          </a:solidFill>
        </p:spPr>
      </p:sp>
      <p:pic>
        <p:nvPicPr>
          <p:cNvPr id="6" name="Picture 6"/>
          <p:cNvPicPr>
            <a:picLocks noChangeAspect="1"/>
          </p:cNvPicPr>
          <p:nvPr/>
        </p:nvPicPr>
        <p:blipFill>
          <a:blip r:embed="rId4" cstate="print">
            <a:alphaModFix amt="3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 y="980842"/>
            <a:ext cx="3287396" cy="2270837"/>
          </a:xfrm>
          <a:prstGeom prst="rect">
            <a:avLst/>
          </a:prstGeom>
        </p:spPr>
      </p:pic>
      <p:sp>
        <p:nvSpPr>
          <p:cNvPr id="7" name="TextBox 7"/>
          <p:cNvSpPr txBox="1"/>
          <p:nvPr/>
        </p:nvSpPr>
        <p:spPr>
          <a:xfrm>
            <a:off x="457200" y="2646215"/>
            <a:ext cx="17273827" cy="973472"/>
          </a:xfrm>
          <a:prstGeom prst="rect">
            <a:avLst/>
          </a:prstGeom>
        </p:spPr>
        <p:txBody>
          <a:bodyPr wrap="square" lIns="0" tIns="0" rIns="0" bIns="0" rtlCol="0" anchor="t">
            <a:spAutoFit/>
          </a:bodyPr>
          <a:lstStyle/>
          <a:p>
            <a:pPr algn="ctr">
              <a:lnSpc>
                <a:spcPts val="8307"/>
              </a:lnSpc>
            </a:pPr>
            <a:r>
              <a:rPr lang="en-US" sz="6000" b="1" dirty="0" smtClean="0">
                <a:solidFill>
                  <a:srgbClr val="2B2A2A"/>
                </a:solidFill>
                <a:latin typeface="Arial" panose="020B0604020202020204" pitchFamily="34" charset="0"/>
                <a:cs typeface="Arial" panose="020B0604020202020204" pitchFamily="34" charset="0"/>
              </a:rPr>
              <a:t>I. SỰ THÀNH LẬP, PHÁT TRIỂN VÀ SUY VONG</a:t>
            </a:r>
            <a:endParaRPr lang="en-US" sz="6000" b="1" dirty="0">
              <a:solidFill>
                <a:srgbClr val="2B2A2A"/>
              </a:solidFill>
              <a:latin typeface="Arial" panose="020B0604020202020204" pitchFamily="34" charset="0"/>
              <a:cs typeface="Arial" panose="020B0604020202020204" pitchFamily="34" charset="0"/>
            </a:endParaRPr>
          </a:p>
        </p:txBody>
      </p:sp>
      <p:sp>
        <p:nvSpPr>
          <p:cNvPr id="10" name="Rectangle 9"/>
          <p:cNvSpPr/>
          <p:nvPr/>
        </p:nvSpPr>
        <p:spPr>
          <a:xfrm>
            <a:off x="1905000" y="4286957"/>
            <a:ext cx="14009013" cy="3785652"/>
          </a:xfrm>
          <a:prstGeom prst="rect">
            <a:avLst/>
          </a:prstGeom>
        </p:spPr>
        <p:txBody>
          <a:bodyPr wrap="square">
            <a:spAutoFit/>
          </a:bodyPr>
          <a:lstStyle/>
          <a:p>
            <a:pPr marL="685800" indent="-685800" algn="just">
              <a:lnSpc>
                <a:spcPts val="7200"/>
              </a:lnSpc>
              <a:buFont typeface="Arial" panose="020B0604020202020204" pitchFamily="34" charset="0"/>
              <a:buChar char="•"/>
            </a:pPr>
            <a:r>
              <a:rPr lang="vi-VN" sz="5000" dirty="0">
                <a:solidFill>
                  <a:schemeClr val="accent4">
                    <a:lumMod val="50000"/>
                  </a:schemeClr>
                </a:solidFill>
                <a:ea typeface="Calibri" panose="020F0502020204030204" pitchFamily="34" charset="0"/>
                <a:cs typeface="Arial" panose="020B0604020202020204" pitchFamily="34" charset="0"/>
              </a:rPr>
              <a:t>Xác định phạm vi lãnh thổ của Vương quốc Phù Nam từ </a:t>
            </a:r>
            <a:r>
              <a:rPr lang="vi-VN" sz="5000" dirty="0" smtClean="0">
                <a:solidFill>
                  <a:schemeClr val="accent4">
                    <a:lumMod val="50000"/>
                  </a:schemeClr>
                </a:solidFill>
                <a:ea typeface="Calibri" panose="020F0502020204030204" pitchFamily="34" charset="0"/>
                <a:cs typeface="Arial" panose="020B0604020202020204" pitchFamily="34" charset="0"/>
              </a:rPr>
              <a:t>th</a:t>
            </a:r>
            <a:r>
              <a:rPr lang="en-US" sz="5000"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ế</a:t>
            </a:r>
            <a:r>
              <a:rPr lang="vi-VN" sz="5000" dirty="0" smtClean="0">
                <a:solidFill>
                  <a:schemeClr val="accent4">
                    <a:lumMod val="50000"/>
                  </a:schemeClr>
                </a:solidFill>
                <a:ea typeface="Calibri" panose="020F0502020204030204" pitchFamily="34" charset="0"/>
                <a:cs typeface="Arial" panose="020B0604020202020204" pitchFamily="34" charset="0"/>
              </a:rPr>
              <a:t> </a:t>
            </a:r>
            <a:r>
              <a:rPr lang="vi-VN" sz="5000" dirty="0">
                <a:solidFill>
                  <a:schemeClr val="accent4">
                    <a:lumMod val="50000"/>
                  </a:schemeClr>
                </a:solidFill>
                <a:ea typeface="Calibri" panose="020F0502020204030204" pitchFamily="34" charset="0"/>
                <a:cs typeface="Arial" panose="020B0604020202020204" pitchFamily="34" charset="0"/>
              </a:rPr>
              <a:t>kỉ III đến thế kỉ V. </a:t>
            </a:r>
          </a:p>
          <a:p>
            <a:pPr marL="685800" indent="-685800" algn="just">
              <a:lnSpc>
                <a:spcPts val="7200"/>
              </a:lnSpc>
              <a:buFont typeface="Arial" panose="020B0604020202020204" pitchFamily="34" charset="0"/>
              <a:buChar char="•"/>
            </a:pPr>
            <a:r>
              <a:rPr lang="vi-VN" sz="5000" dirty="0" smtClean="0">
                <a:solidFill>
                  <a:schemeClr val="accent4">
                    <a:lumMod val="50000"/>
                  </a:schemeClr>
                </a:solidFill>
                <a:ea typeface="Calibri" panose="020F0502020204030204" pitchFamily="34" charset="0"/>
                <a:cs typeface="Arial" panose="020B0604020202020204" pitchFamily="34" charset="0"/>
              </a:rPr>
              <a:t>Trình </a:t>
            </a:r>
            <a:r>
              <a:rPr lang="vi-VN" sz="5000" dirty="0">
                <a:solidFill>
                  <a:schemeClr val="accent4">
                    <a:lumMod val="50000"/>
                  </a:schemeClr>
                </a:solidFill>
                <a:ea typeface="Calibri" panose="020F0502020204030204" pitchFamily="34" charset="0"/>
                <a:cs typeface="Arial" panose="020B0604020202020204" pitchFamily="34" charset="0"/>
              </a:rPr>
              <a:t>bày quá trình thành lập và suy vong của Vương quốc Phù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6" name="TextBox 5"/>
          <p:cNvSpPr txBox="1"/>
          <p:nvPr/>
        </p:nvSpPr>
        <p:spPr>
          <a:xfrm>
            <a:off x="1981200" y="8724900"/>
            <a:ext cx="14249400" cy="1102866"/>
          </a:xfrm>
          <a:prstGeom prst="rect">
            <a:avLst/>
          </a:prstGeom>
        </p:spPr>
        <p:txBody>
          <a:bodyPr wrap="square" lIns="0" tIns="0" rIns="0" bIns="0" rtlCol="0" anchor="t">
            <a:spAutoFit/>
          </a:bodyPr>
          <a:lstStyle/>
          <a:p>
            <a:pPr algn="ctr">
              <a:lnSpc>
                <a:spcPts val="8640"/>
              </a:lnSpc>
            </a:pPr>
            <a:r>
              <a:rPr lang="en-US" sz="4500" b="1" dirty="0" smtClean="0">
                <a:solidFill>
                  <a:srgbClr val="000000"/>
                </a:solidFill>
                <a:latin typeface="Arial" panose="020B0604020202020204" pitchFamily="34" charset="0"/>
                <a:cs typeface="Arial" panose="020B0604020202020204" pitchFamily="34" charset="0"/>
              </a:rPr>
              <a:t>Lược đồ các nước Đông Nam Á ngày nay</a:t>
            </a:r>
            <a:endParaRPr lang="en-US" sz="4500" b="1" dirty="0">
              <a:solidFill>
                <a:srgbClr val="0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2819400" y="495300"/>
            <a:ext cx="12573000" cy="8382000"/>
          </a:xfrm>
          <a:prstGeom prst="rect">
            <a:avLst/>
          </a:prstGeom>
          <a:ln>
            <a:noFill/>
          </a:ln>
          <a:effectLst>
            <a:softEdge rad="112500"/>
          </a:effectLst>
        </p:spPr>
      </p:pic>
    </p:spTree>
    <p:extLst>
      <p:ext uri="{BB962C8B-B14F-4D97-AF65-F5344CB8AC3E}">
        <p14:creationId xmlns:p14="http://schemas.microsoft.com/office/powerpoint/2010/main" val="29576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21358" y="3037500"/>
            <a:ext cx="11989841" cy="2324854"/>
          </a:xfrm>
          <a:prstGeom prst="rect">
            <a:avLst/>
          </a:prstGeom>
        </p:spPr>
      </p:pic>
      <p:sp>
        <p:nvSpPr>
          <p:cNvPr id="15" name="TextBox 15"/>
          <p:cNvSpPr txBox="1"/>
          <p:nvPr/>
        </p:nvSpPr>
        <p:spPr>
          <a:xfrm>
            <a:off x="10886" y="671986"/>
            <a:ext cx="18287999" cy="1006942"/>
          </a:xfrm>
          <a:prstGeom prst="rect">
            <a:avLst/>
          </a:prstGeom>
        </p:spPr>
        <p:txBody>
          <a:bodyPr wrap="square" lIns="0" tIns="0" rIns="0" bIns="0" rtlCol="0" anchor="t">
            <a:spAutoFit/>
          </a:bodyPr>
          <a:lstStyle/>
          <a:p>
            <a:pPr algn="ctr">
              <a:lnSpc>
                <a:spcPts val="8800"/>
              </a:lnSpc>
            </a:pPr>
            <a:r>
              <a:rPr lang="en-US" sz="5500" b="1" dirty="0" smtClean="0">
                <a:solidFill>
                  <a:srgbClr val="000000"/>
                </a:solidFill>
                <a:latin typeface="Arial" panose="020B0604020202020204" pitchFamily="34" charset="0"/>
                <a:cs typeface="Arial" panose="020B0604020202020204" pitchFamily="34" charset="0"/>
              </a:rPr>
              <a:t>Phạm vi lãnh thổ</a:t>
            </a:r>
            <a:endParaRPr lang="en-US" sz="5500" b="1" dirty="0">
              <a:solidFill>
                <a:srgbClr val="000000"/>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54509">
            <a:off x="15785933" y="7516531"/>
            <a:ext cx="2408444" cy="2123811"/>
          </a:xfrm>
          <a:prstGeom prst="rect">
            <a:avLst/>
          </a:prstGeom>
        </p:spPr>
      </p:pic>
      <p:pic>
        <p:nvPicPr>
          <p:cNvPr id="21"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5581106" y="1339782"/>
            <a:ext cx="441960" cy="1524000"/>
          </a:xfrm>
          <a:prstGeom prst="rect">
            <a:avLst/>
          </a:prstGeom>
        </p:spPr>
      </p:pic>
      <p:pic>
        <p:nvPicPr>
          <p:cNvPr id="22"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7943306" y="1440715"/>
            <a:ext cx="441960" cy="1524000"/>
          </a:xfrm>
          <a:prstGeom prst="rect">
            <a:avLst/>
          </a:prstGeom>
        </p:spPr>
      </p:pic>
      <p:pic>
        <p:nvPicPr>
          <p:cNvPr id="23"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0318206" y="1474851"/>
            <a:ext cx="441960" cy="1524000"/>
          </a:xfrm>
          <a:prstGeom prst="rect">
            <a:avLst/>
          </a:prstGeom>
        </p:spPr>
      </p:pic>
      <p:sp>
        <p:nvSpPr>
          <p:cNvPr id="24" name="Rectangle 23"/>
          <p:cNvSpPr/>
          <p:nvPr/>
        </p:nvSpPr>
        <p:spPr>
          <a:xfrm>
            <a:off x="1878559" y="3476320"/>
            <a:ext cx="10461134" cy="861774"/>
          </a:xfrm>
          <a:prstGeom prst="rect">
            <a:avLst/>
          </a:prstGeom>
        </p:spPr>
        <p:txBody>
          <a:bodyPr wrap="none">
            <a:spAutoFit/>
          </a:bodyPr>
          <a:lstStyle/>
          <a:p>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Thuộc Nam Bộ (Việt Nam) ngày nay</a:t>
            </a:r>
            <a:endParaRPr lang="en-US" sz="5000" dirty="0">
              <a:latin typeface="Arial" panose="020B0604020202020204" pitchFamily="34" charset="0"/>
              <a:cs typeface="Arial" panose="020B0604020202020204" pitchFamily="34" charset="0"/>
            </a:endParaRPr>
          </a:p>
        </p:txBody>
      </p:sp>
      <p:pic>
        <p:nvPicPr>
          <p:cNvPr id="2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142999" y="5600701"/>
            <a:ext cx="14706599" cy="4335566"/>
          </a:xfrm>
          <a:prstGeom prst="rect">
            <a:avLst/>
          </a:prstGeom>
        </p:spPr>
      </p:pic>
      <p:sp>
        <p:nvSpPr>
          <p:cNvPr id="26" name="Rectangle 25"/>
          <p:cNvSpPr/>
          <p:nvPr/>
        </p:nvSpPr>
        <p:spPr>
          <a:xfrm>
            <a:off x="2057400" y="5965037"/>
            <a:ext cx="13182600" cy="2785378"/>
          </a:xfrm>
          <a:prstGeom prst="rect">
            <a:avLst/>
          </a:prstGeom>
        </p:spPr>
        <p:txBody>
          <a:bodyPr wrap="square">
            <a:spAutoFit/>
          </a:bodyPr>
          <a:lstStyle/>
          <a:p>
            <a:pPr algn="just">
              <a:lnSpc>
                <a:spcPts val="7000"/>
              </a:lnSpc>
            </a:pPr>
            <a:r>
              <a:rPr lang="vi-VN" sz="5000" dirty="0">
                <a:solidFill>
                  <a:srgbClr val="000000"/>
                </a:solidFill>
                <a:cs typeface="Arial" panose="020B0604020202020204" pitchFamily="34" charset="0"/>
              </a:rPr>
              <a:t>Phần lớn vùng đất này thường bị ngập vào mùa mưa khi nước </a:t>
            </a:r>
            <a:r>
              <a:rPr lang="vi-VN" sz="5000" dirty="0" smtClean="0">
                <a:solidFill>
                  <a:srgbClr val="000000"/>
                </a:solidFill>
                <a:cs typeface="Arial" panose="020B0604020202020204" pitchFamily="34" charset="0"/>
              </a:rPr>
              <a:t>sông</a:t>
            </a:r>
            <a:r>
              <a:rPr lang="en-US" sz="5000" dirty="0">
                <a:solidFill>
                  <a:srgbClr val="000000"/>
                </a:solidFill>
                <a:cs typeface="Arial" panose="020B0604020202020204" pitchFamily="34" charset="0"/>
              </a:rPr>
              <a:t> </a:t>
            </a:r>
            <a:r>
              <a:rPr lang="vi-VN" sz="5000" dirty="0" smtClean="0">
                <a:solidFill>
                  <a:srgbClr val="000000"/>
                </a:solidFill>
                <a:cs typeface="Arial" panose="020B0604020202020204" pitchFamily="34" charset="0"/>
              </a:rPr>
              <a:t>Mê </a:t>
            </a:r>
            <a:r>
              <a:rPr lang="vi-VN" sz="5000" dirty="0">
                <a:solidFill>
                  <a:srgbClr val="000000"/>
                </a:solidFill>
                <a:cs typeface="Arial" panose="020B0604020202020204" pitchFamily="34" charset="0"/>
              </a:rPr>
              <a:t>Công dâng lên và bị xâm nhập mặn từ biển vào mùa khô</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F4"/>
        </a:solidFill>
        <a:effectLst/>
      </p:bgPr>
    </p:bg>
    <p:spTree>
      <p:nvGrpSpPr>
        <p:cNvPr id="1" name=""/>
        <p:cNvGrpSpPr/>
        <p:nvPr/>
      </p:nvGrpSpPr>
      <p:grpSpPr>
        <a:xfrm>
          <a:off x="0" y="0"/>
          <a:ext cx="0" cy="0"/>
          <a:chOff x="0" y="0"/>
          <a:chExt cx="0" cy="0"/>
        </a:xfrm>
      </p:grpSpPr>
      <p:sp>
        <p:nvSpPr>
          <p:cNvPr id="2" name="TextBox 2"/>
          <p:cNvSpPr txBox="1"/>
          <p:nvPr/>
        </p:nvSpPr>
        <p:spPr>
          <a:xfrm>
            <a:off x="21771" y="996041"/>
            <a:ext cx="18287999" cy="1641475"/>
          </a:xfrm>
          <a:prstGeom prst="rect">
            <a:avLst/>
          </a:prstGeom>
        </p:spPr>
        <p:txBody>
          <a:bodyPr wrap="square" lIns="0" tIns="0" rIns="0" bIns="0" rtlCol="0" anchor="t">
            <a:spAutoFit/>
          </a:bodyPr>
          <a:lstStyle/>
          <a:p>
            <a:pPr algn="ctr">
              <a:lnSpc>
                <a:spcPts val="6399"/>
              </a:lnSpc>
            </a:pPr>
            <a:r>
              <a:rPr lang="en-US" sz="5000" b="1" dirty="0" smtClean="0">
                <a:solidFill>
                  <a:srgbClr val="403F3D"/>
                </a:solidFill>
                <a:latin typeface="Arial" panose="020B0604020202020204" pitchFamily="34" charset="0"/>
                <a:cs typeface="Arial" panose="020B0604020202020204" pitchFamily="34" charset="0"/>
              </a:rPr>
              <a:t>Quá trình phát triển và suy vong </a:t>
            </a:r>
          </a:p>
          <a:p>
            <a:pPr algn="ctr">
              <a:lnSpc>
                <a:spcPts val="6399"/>
              </a:lnSpc>
            </a:pPr>
            <a:r>
              <a:rPr lang="en-US" sz="5000" b="1" dirty="0" smtClean="0">
                <a:solidFill>
                  <a:srgbClr val="403F3D"/>
                </a:solidFill>
                <a:latin typeface="Arial" panose="020B0604020202020204" pitchFamily="34" charset="0"/>
                <a:cs typeface="Arial" panose="020B0604020202020204" pitchFamily="34" charset="0"/>
              </a:rPr>
              <a:t>của vương quốc Phù Nam</a:t>
            </a:r>
            <a:endParaRPr lang="en-US" sz="5000" b="1" dirty="0">
              <a:solidFill>
                <a:srgbClr val="403F3D"/>
              </a:solidFill>
              <a:latin typeface="Arial" panose="020B0604020202020204" pitchFamily="34" charset="0"/>
              <a:cs typeface="Arial" panose="020B0604020202020204" pitchFamily="34" charset="0"/>
            </a:endParaRPr>
          </a:p>
        </p:txBody>
      </p:sp>
      <p:grpSp>
        <p:nvGrpSpPr>
          <p:cNvPr id="3" name="Group 3"/>
          <p:cNvGrpSpPr/>
          <p:nvPr/>
        </p:nvGrpSpPr>
        <p:grpSpPr>
          <a:xfrm>
            <a:off x="16611600" y="17008"/>
            <a:ext cx="1069867" cy="10287000"/>
            <a:chOff x="0" y="0"/>
            <a:chExt cx="1426490" cy="13716000"/>
          </a:xfrm>
        </p:grpSpPr>
        <p:sp>
          <p:nvSpPr>
            <p:cNvPr id="4" name="AutoShape 4"/>
            <p:cNvSpPr/>
            <p:nvPr/>
          </p:nvSpPr>
          <p:spPr>
            <a:xfrm rot="-10800000">
              <a:off x="1146533" y="0"/>
              <a:ext cx="279957" cy="13716000"/>
            </a:xfrm>
            <a:prstGeom prst="rect">
              <a:avLst/>
            </a:prstGeom>
            <a:solidFill>
              <a:srgbClr val="62DBC8">
                <a:alpha val="49804"/>
              </a:srgbClr>
            </a:solidFill>
          </p:spPr>
        </p:sp>
        <p:sp>
          <p:nvSpPr>
            <p:cNvPr id="5" name="AutoShape 5"/>
            <p:cNvSpPr/>
            <p:nvPr/>
          </p:nvSpPr>
          <p:spPr>
            <a:xfrm rot="-10800000">
              <a:off x="571452" y="0"/>
              <a:ext cx="280997" cy="13716000"/>
            </a:xfrm>
            <a:prstGeom prst="rect">
              <a:avLst/>
            </a:prstGeom>
            <a:solidFill>
              <a:srgbClr val="62DBC8"/>
            </a:solidFill>
          </p:spPr>
        </p:sp>
        <p:sp>
          <p:nvSpPr>
            <p:cNvPr id="6" name="AutoShape 6"/>
            <p:cNvSpPr/>
            <p:nvPr/>
          </p:nvSpPr>
          <p:spPr>
            <a:xfrm rot="-10800000">
              <a:off x="0" y="0"/>
              <a:ext cx="278410" cy="13716000"/>
            </a:xfrm>
            <a:prstGeom prst="rect">
              <a:avLst/>
            </a:prstGeom>
            <a:solidFill>
              <a:srgbClr val="62DBC8">
                <a:alpha val="49804"/>
              </a:srgbClr>
            </a:solidFill>
          </p:spPr>
        </p:sp>
      </p:grpSp>
      <p:grpSp>
        <p:nvGrpSpPr>
          <p:cNvPr id="7" name="Group 7"/>
          <p:cNvGrpSpPr/>
          <p:nvPr/>
        </p:nvGrpSpPr>
        <p:grpSpPr>
          <a:xfrm>
            <a:off x="577920" y="2915630"/>
            <a:ext cx="16462267" cy="1289328"/>
            <a:chOff x="0" y="0"/>
            <a:chExt cx="23421643" cy="9363940"/>
          </a:xfrm>
          <a:solidFill>
            <a:schemeClr val="accent3">
              <a:lumMod val="60000"/>
              <a:lumOff val="40000"/>
            </a:schemeClr>
          </a:solidFill>
        </p:grpSpPr>
        <p:sp>
          <p:nvSpPr>
            <p:cNvPr id="8"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13" name="Rectangle 12"/>
          <p:cNvSpPr/>
          <p:nvPr/>
        </p:nvSpPr>
        <p:spPr>
          <a:xfrm>
            <a:off x="765498" y="3140777"/>
            <a:ext cx="16243780" cy="951543"/>
          </a:xfrm>
          <a:prstGeom prst="rect">
            <a:avLst/>
          </a:prstGeom>
        </p:spPr>
        <p:txBody>
          <a:bodyPr wrap="square">
            <a:spAutoFit/>
          </a:bodyPr>
          <a:lstStyle/>
          <a:p>
            <a:pPr algn="just">
              <a:lnSpc>
                <a:spcPts val="6700"/>
              </a:lnSpc>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TK I: Vương quốc Phù Nam được thành lập.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7"/>
          <p:cNvGrpSpPr/>
          <p:nvPr/>
        </p:nvGrpSpPr>
        <p:grpSpPr>
          <a:xfrm>
            <a:off x="547011" y="4549297"/>
            <a:ext cx="16462267" cy="1810751"/>
            <a:chOff x="0" y="0"/>
            <a:chExt cx="23421643" cy="9363940"/>
          </a:xfrm>
          <a:solidFill>
            <a:schemeClr val="accent3">
              <a:lumMod val="60000"/>
              <a:lumOff val="40000"/>
            </a:schemeClr>
          </a:solidFill>
        </p:grpSpPr>
        <p:sp>
          <p:nvSpPr>
            <p:cNvPr id="18"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19" name="Rectangle 18"/>
          <p:cNvSpPr/>
          <p:nvPr/>
        </p:nvSpPr>
        <p:spPr>
          <a:xfrm>
            <a:off x="765497" y="4549296"/>
            <a:ext cx="16243780" cy="1810752"/>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Từ TK III – TK V: Phù Nam trở thành một trong những đế chế mạnh nhất trong khu vực Đông Nam Á.</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7"/>
          <p:cNvGrpSpPr/>
          <p:nvPr/>
        </p:nvGrpSpPr>
        <p:grpSpPr>
          <a:xfrm>
            <a:off x="467641" y="6605876"/>
            <a:ext cx="16462267" cy="1129324"/>
            <a:chOff x="0" y="0"/>
            <a:chExt cx="23421643" cy="9363940"/>
          </a:xfrm>
          <a:solidFill>
            <a:schemeClr val="accent3">
              <a:lumMod val="60000"/>
              <a:lumOff val="40000"/>
            </a:schemeClr>
          </a:solidFill>
        </p:grpSpPr>
        <p:sp>
          <p:nvSpPr>
            <p:cNvPr id="21"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22" name="Rectangle 21"/>
          <p:cNvSpPr/>
          <p:nvPr/>
        </p:nvSpPr>
        <p:spPr>
          <a:xfrm>
            <a:off x="651072" y="6701979"/>
            <a:ext cx="16243780" cy="951543"/>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Thế kỉ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VI: bắt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đầu suy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yếu.</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4" name="Group 7"/>
          <p:cNvGrpSpPr/>
          <p:nvPr/>
        </p:nvGrpSpPr>
        <p:grpSpPr>
          <a:xfrm>
            <a:off x="432585" y="8060680"/>
            <a:ext cx="16462267" cy="1976835"/>
            <a:chOff x="0" y="0"/>
            <a:chExt cx="23421643" cy="9363940"/>
          </a:xfrm>
          <a:solidFill>
            <a:schemeClr val="accent3">
              <a:lumMod val="60000"/>
              <a:lumOff val="40000"/>
            </a:schemeClr>
          </a:solidFill>
        </p:grpSpPr>
        <p:sp>
          <p:nvSpPr>
            <p:cNvPr id="25"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26" name="Rectangle 25"/>
          <p:cNvSpPr/>
          <p:nvPr/>
        </p:nvSpPr>
        <p:spPr>
          <a:xfrm>
            <a:off x="651072" y="8143721"/>
            <a:ext cx="16243780" cy="1810752"/>
          </a:xfrm>
          <a:prstGeom prst="rect">
            <a:avLst/>
          </a:prstGeom>
        </p:spPr>
        <p:txBody>
          <a:bodyPr wrap="square">
            <a:spAutoFit/>
          </a:bodyPr>
          <a:lstStyle/>
          <a:p>
            <a:pPr algn="just">
              <a:lnSpc>
                <a:spcPts val="6700"/>
              </a:lnSpc>
            </a:pP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5000" dirty="0" smtClean="0">
                <a:solidFill>
                  <a:srgbClr val="000000"/>
                </a:solidFill>
                <a:ea typeface="Calibri" panose="020F0502020204030204" pitchFamily="34" charset="0"/>
                <a:cs typeface="Arial" panose="020B0604020202020204" pitchFamily="34" charset="0"/>
              </a:rPr>
              <a:t>ầu </a:t>
            </a:r>
            <a:r>
              <a:rPr lang="vi-VN" sz="5000" dirty="0">
                <a:solidFill>
                  <a:srgbClr val="000000"/>
                </a:solidFill>
                <a:ea typeface="Calibri" panose="020F0502020204030204" pitchFamily="34" charset="0"/>
                <a:cs typeface="Arial" panose="020B0604020202020204" pitchFamily="34" charset="0"/>
              </a:rPr>
              <a:t>thế kỉ </a:t>
            </a:r>
            <a:r>
              <a:rPr lang="vi-VN" sz="5000" dirty="0" smtClean="0">
                <a:solidFill>
                  <a:srgbClr val="000000"/>
                </a:solidFill>
                <a:ea typeface="Calibri" panose="020F0502020204030204" pitchFamily="34" charset="0"/>
                <a:cs typeface="Arial" panose="020B0604020202020204" pitchFamily="34" charset="0"/>
              </a:rPr>
              <a:t>VII</a:t>
            </a:r>
            <a:r>
              <a:rPr lang="en-US" sz="5000" dirty="0" smtClean="0">
                <a:solidFill>
                  <a:srgbClr val="000000"/>
                </a:solidFill>
                <a:ea typeface="Calibri" panose="020F0502020204030204" pitchFamily="34" charset="0"/>
                <a:cs typeface="Arial" panose="020B0604020202020204" pitchFamily="34" charset="0"/>
              </a:rPr>
              <a:t>: </a:t>
            </a:r>
            <a:r>
              <a:rPr lang="vi-VN" sz="5000" dirty="0">
                <a:solidFill>
                  <a:srgbClr val="000000"/>
                </a:solidFill>
                <a:ea typeface="Calibri" panose="020F0502020204030204" pitchFamily="34" charset="0"/>
                <a:cs typeface="Arial" panose="020B0604020202020204" pitchFamily="34" charset="0"/>
              </a:rPr>
              <a:t>Phù Nam bị Chân Lạp - một vương quốc của người </a:t>
            </a:r>
            <a:r>
              <a:rPr lang="vi-VN" sz="5000" dirty="0" smtClean="0">
                <a:solidFill>
                  <a:srgbClr val="000000"/>
                </a:solidFill>
                <a:ea typeface="Calibri" panose="020F0502020204030204" pitchFamily="34" charset="0"/>
                <a:cs typeface="Arial" panose="020B0604020202020204" pitchFamily="34" charset="0"/>
              </a:rPr>
              <a:t>Khơ-me </a:t>
            </a:r>
            <a:r>
              <a:rPr lang="vi-VN" sz="5000" dirty="0">
                <a:solidFill>
                  <a:srgbClr val="000000"/>
                </a:solidFill>
                <a:ea typeface="Calibri" panose="020F0502020204030204" pitchFamily="34" charset="0"/>
                <a:cs typeface="Arial" panose="020B0604020202020204" pitchFamily="34" charset="0"/>
              </a:rPr>
              <a:t>thôn </a:t>
            </a:r>
            <a:r>
              <a:rPr lang="vi-VN" sz="5000" dirty="0" smtClean="0">
                <a:solidFill>
                  <a:srgbClr val="000000"/>
                </a:solidFill>
                <a:ea typeface="Calibri" panose="020F0502020204030204" pitchFamily="34" charset="0"/>
                <a:cs typeface="Arial" panose="020B0604020202020204" pitchFamily="34" charset="0"/>
              </a:rPr>
              <a:t>tính</a:t>
            </a:r>
            <a:r>
              <a:rPr lang="en-US" sz="5000" dirty="0" smtClean="0">
                <a:solidFill>
                  <a:srgbClr val="000000"/>
                </a:solidFill>
                <a:ea typeface="Calibri" panose="020F0502020204030204" pitchFamily="34" charset="0"/>
                <a:cs typeface="Arial" panose="020B0604020202020204" pitchFamily="34" charset="0"/>
              </a:rPr>
              <a:t>.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9" grpId="0"/>
      <p:bldP spid="22"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1048</Words>
  <Application>Microsoft Office PowerPoint</Application>
  <PresentationFormat>Custom</PresentationFormat>
  <Paragraphs>109</Paragraphs>
  <Slides>33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Montserrat Semi-Bold Bold</vt:lpstr>
      <vt:lpstr>Calibri</vt:lpstr>
      <vt:lpstr>Abys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Bích Hà</dc:creator>
  <cp:lastModifiedBy>Admin</cp:lastModifiedBy>
  <cp:revision>49</cp:revision>
  <dcterms:created xsi:type="dcterms:W3CDTF">2006-08-16T00:00:00Z</dcterms:created>
  <dcterms:modified xsi:type="dcterms:W3CDTF">2025-05-15T07:01:38Z</dcterms:modified>
  <dc:identifier>DAEpSo3H7qc</dc:identifier>
</cp:coreProperties>
</file>