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4" r:id="rId2"/>
    <p:sldId id="279" r:id="rId3"/>
    <p:sldId id="266" r:id="rId4"/>
    <p:sldId id="259" r:id="rId5"/>
    <p:sldId id="262" r:id="rId6"/>
    <p:sldId id="282" r:id="rId7"/>
    <p:sldId id="258" r:id="rId8"/>
    <p:sldId id="286" r:id="rId9"/>
    <p:sldId id="276" r:id="rId10"/>
    <p:sldId id="288" r:id="rId11"/>
    <p:sldId id="275" r:id="rId12"/>
    <p:sldId id="287" r:id="rId13"/>
    <p:sldId id="263" r:id="rId14"/>
    <p:sldId id="260" r:id="rId15"/>
    <p:sldId id="256" r:id="rId16"/>
    <p:sldId id="268" r:id="rId17"/>
    <p:sldId id="261" r:id="rId18"/>
    <p:sldId id="277" r:id="rId19"/>
    <p:sldId id="285" r:id="rId20"/>
    <p:sldId id="267" r:id="rId21"/>
    <p:sldId id="289" r:id="rId22"/>
    <p:sldId id="269" r:id="rId23"/>
    <p:sldId id="299" r:id="rId24"/>
    <p:sldId id="290" r:id="rId25"/>
    <p:sldId id="281" r:id="rId26"/>
    <p:sldId id="291" r:id="rId27"/>
    <p:sldId id="273" r:id="rId28"/>
    <p:sldId id="300" r:id="rId29"/>
    <p:sldId id="293" r:id="rId30"/>
    <p:sldId id="280" r:id="rId31"/>
    <p:sldId id="270" r:id="rId32"/>
    <p:sldId id="294" r:id="rId33"/>
    <p:sldId id="295" r:id="rId34"/>
    <p:sldId id="264" r:id="rId35"/>
    <p:sldId id="278" r:id="rId36"/>
    <p:sldId id="296" r:id="rId37"/>
    <p:sldId id="297" r:id="rId38"/>
    <p:sldId id="298" r:id="rId39"/>
  </p:sldIdLst>
  <p:sldSz cx="18288000" cy="10287000"/>
  <p:notesSz cx="6858000" cy="9144000"/>
  <p:embeddedFontLst>
    <p:embeddedFont>
      <p:font typeface="Abys" panose="020B0604020202020204" charset="-95"/>
      <p:regular r:id="rId40"/>
    </p:embeddedFont>
    <p:embeddedFont>
      <p:font typeface="Calibri" panose="020F0502020204030204" pitchFamily="34" charset="0"/>
      <p:regular r:id="rId41"/>
      <p:bold r:id="rId42"/>
      <p:italic r:id="rId43"/>
      <p:boldItalic r:id="rId44"/>
    </p:embeddedFont>
    <p:embeddedFont>
      <p:font typeface="Cormorant Garamond Medium"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35.svg"/><Relationship Id="rId2" Type="http://schemas.openxmlformats.org/officeDocument/2006/relationships/image" Target="../media/image35.png"/><Relationship Id="rId1" Type="http://schemas.openxmlformats.org/officeDocument/2006/relationships/slideLayout" Target="../slideLayouts/slideLayout7.xml"/><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NUL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3" Type="http://schemas.openxmlformats.org/officeDocument/2006/relationships/image" Target="NULL"/><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0.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20.svg"/><Relationship Id="rId3" Type="http://schemas.openxmlformats.org/officeDocument/2006/relationships/image" Target="../media/image110.svg"/><Relationship Id="rId7" Type="http://schemas.openxmlformats.org/officeDocument/2006/relationships/image" Target="../media/image114.svg"/><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18.svg"/><Relationship Id="rId5" Type="http://schemas.openxmlformats.org/officeDocument/2006/relationships/image" Target="../media/image112.sv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116.sv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100.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7"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7.svg"/></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9.png"/><Relationship Id="rId7"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20.svg"/><Relationship Id="rId3" Type="http://schemas.openxmlformats.org/officeDocument/2006/relationships/image" Target="../media/image110.svg"/><Relationship Id="rId7" Type="http://schemas.openxmlformats.org/officeDocument/2006/relationships/image" Target="../media/image114.svg"/><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18.svg"/><Relationship Id="rId5" Type="http://schemas.openxmlformats.org/officeDocument/2006/relationships/image" Target="../media/image112.sv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116.sv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7" Type="http://schemas.openxmlformats.org/officeDocument/2006/relationships/image" Target="../media/image10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9.sv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75.svg"/><Relationship Id="rId4" Type="http://schemas.openxmlformats.org/officeDocument/2006/relationships/image" Target="../media/image14.png"/><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5.svg"/><Relationship Id="rId7" Type="http://schemas.openxmlformats.org/officeDocument/2006/relationships/image" Target="../media/image1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116.sv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9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1.svg"/><Relationship Id="rId4" Type="http://schemas.openxmlformats.org/officeDocument/2006/relationships/image" Target="../media/image19.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 Id="rId4" Type="http://schemas.openxmlformats.org/officeDocument/2006/relationships/image" Target="../media/image22.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7"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A3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82541">
            <a:off x="13837076" y="1068821"/>
            <a:ext cx="5449265" cy="5280833"/>
          </a:xfrm>
          <a:prstGeom prst="rect">
            <a:avLst/>
          </a:prstGeom>
        </p:spPr>
      </p:pic>
      <p:pic>
        <p:nvPicPr>
          <p:cNvPr id="3" name="Picture 3"/>
          <p:cNvPicPr>
            <a:picLocks noChangeAspect="1"/>
          </p:cNvPicPr>
          <p:nvPr/>
        </p:nvPicPr>
        <p:blipFill>
          <a:blip r:embed="rId4"/>
          <a:srcRect l="3875" r="3875" b="13972"/>
          <a:stretch>
            <a:fillRect/>
          </a:stretch>
        </p:blipFill>
        <p:spPr>
          <a:xfrm rot="10493374">
            <a:off x="884751" y="1244139"/>
            <a:ext cx="16486266" cy="7689658"/>
          </a:xfrm>
          <a:prstGeom prst="rect">
            <a:avLst/>
          </a:prstGeom>
        </p:spPr>
      </p:pic>
      <p:sp>
        <p:nvSpPr>
          <p:cNvPr id="4" name="TextBox 4"/>
          <p:cNvSpPr txBox="1"/>
          <p:nvPr/>
        </p:nvSpPr>
        <p:spPr>
          <a:xfrm>
            <a:off x="879837" y="3777645"/>
            <a:ext cx="16383000" cy="2308324"/>
          </a:xfrm>
          <a:prstGeom prst="rect">
            <a:avLst/>
          </a:prstGeom>
        </p:spPr>
        <p:txBody>
          <a:bodyPr wrap="square" lIns="0" tIns="0" rIns="0" bIns="0" rtlCol="0" anchor="t">
            <a:spAutoFit/>
          </a:bodyPr>
          <a:lstStyle/>
          <a:p>
            <a:pPr marL="0" lvl="0" indent="0" algn="ctr">
              <a:lnSpc>
                <a:spcPts val="9000"/>
              </a:lnSpc>
              <a:spcBef>
                <a:spcPct val="0"/>
              </a:spcBef>
            </a:pPr>
            <a:r>
              <a:rPr lang="en-US" sz="7000" b="1" u="none" dirty="0" smtClean="0">
                <a:solidFill>
                  <a:srgbClr val="223B38"/>
                </a:solidFill>
                <a:latin typeface="Arial" panose="020B0604020202020204" pitchFamily="34" charset="0"/>
                <a:cs typeface="Arial" panose="020B0604020202020204" pitchFamily="34" charset="0"/>
              </a:rPr>
              <a:t>CHÀO MỪNG CÁC EM</a:t>
            </a:r>
          </a:p>
          <a:p>
            <a:pPr marL="0" lvl="0" indent="0" algn="ctr">
              <a:lnSpc>
                <a:spcPts val="9000"/>
              </a:lnSpc>
              <a:spcBef>
                <a:spcPct val="0"/>
              </a:spcBef>
            </a:pPr>
            <a:r>
              <a:rPr lang="en-US" sz="7000" b="1" dirty="0" smtClean="0">
                <a:solidFill>
                  <a:srgbClr val="223B38"/>
                </a:solidFill>
                <a:latin typeface="Arial" panose="020B0604020202020204" pitchFamily="34" charset="0"/>
                <a:cs typeface="Arial" panose="020B0604020202020204" pitchFamily="34" charset="0"/>
              </a:rPr>
              <a:t>ĐẾN VỚI BÀI HỌC NGÀY HÔM NAY!</a:t>
            </a:r>
            <a:endParaRPr lang="en-US" sz="7000" b="1" u="none" dirty="0">
              <a:solidFill>
                <a:srgbClr val="223B38"/>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5"/>
          <a:srcRect/>
          <a:stretch>
            <a:fillRect/>
          </a:stretch>
        </p:blipFill>
        <p:spPr>
          <a:xfrm rot="-517678">
            <a:off x="6570874" y="7447916"/>
            <a:ext cx="6402100" cy="17344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81781">
            <a:off x="14309571" y="5271727"/>
            <a:ext cx="3731743" cy="4000894"/>
          </a:xfrm>
          <a:prstGeom prst="rect">
            <a:avLst/>
          </a:prstGeom>
        </p:spPr>
      </p:pic>
      <p:pic>
        <p:nvPicPr>
          <p:cNvPr id="8" name="Picture 8"/>
          <p:cNvPicPr>
            <a:picLocks noChangeAspect="1"/>
          </p:cNvPicPr>
          <p:nvPr/>
        </p:nvPicPr>
        <p:blipFill>
          <a:blip r:embed="rId8"/>
          <a:srcRect/>
          <a:stretch>
            <a:fillRect/>
          </a:stretch>
        </p:blipFill>
        <p:spPr>
          <a:xfrm rot="1678967">
            <a:off x="16377530" y="8311456"/>
            <a:ext cx="1130141"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grpSp>
        <p:nvGrpSpPr>
          <p:cNvPr id="3" name="Group 3"/>
          <p:cNvGrpSpPr/>
          <p:nvPr/>
        </p:nvGrpSpPr>
        <p:grpSpPr>
          <a:xfrm>
            <a:off x="4953000" y="8750068"/>
            <a:ext cx="9804721" cy="1080432"/>
            <a:chOff x="7372404" y="-180615"/>
            <a:chExt cx="13072962" cy="1060234"/>
          </a:xfrm>
        </p:grpSpPr>
        <p:sp>
          <p:nvSpPr>
            <p:cNvPr id="4" name="AutoShape 4"/>
            <p:cNvSpPr/>
            <p:nvPr/>
          </p:nvSpPr>
          <p:spPr>
            <a:xfrm>
              <a:off x="7372404" y="-180615"/>
              <a:ext cx="13072962" cy="1060234"/>
            </a:xfrm>
            <a:prstGeom prst="rect">
              <a:avLst/>
            </a:prstGeom>
            <a:solidFill>
              <a:srgbClr val="925520"/>
            </a:solidFill>
          </p:spPr>
        </p:sp>
        <p:sp>
          <p:nvSpPr>
            <p:cNvPr id="5" name="TextBox 5"/>
            <p:cNvSpPr txBox="1"/>
            <p:nvPr/>
          </p:nvSpPr>
          <p:spPr>
            <a:xfrm>
              <a:off x="8707170" y="270479"/>
              <a:ext cx="11095006" cy="463888"/>
            </a:xfrm>
            <a:prstGeom prst="rect">
              <a:avLst/>
            </a:prstGeom>
          </p:spPr>
          <p:txBody>
            <a:bodyPr lIns="0" tIns="0" rIns="0" bIns="0" rtlCol="0" anchor="t">
              <a:spAutoFit/>
            </a:bodyPr>
            <a:lstStyle/>
            <a:p>
              <a:pPr algn="l">
                <a:lnSpc>
                  <a:spcPts val="2100"/>
                </a:lnSpc>
              </a:pPr>
              <a:r>
                <a:rPr lang="en-US" sz="5000" spc="300" dirty="0" smtClean="0">
                  <a:solidFill>
                    <a:srgbClr val="FDFEEC"/>
                  </a:solidFill>
                  <a:latin typeface="Arial" panose="020B0604020202020204" pitchFamily="34" charset="0"/>
                  <a:cs typeface="Arial" panose="020B0604020202020204" pitchFamily="34" charset="0"/>
                </a:rPr>
                <a:t>Vương quốc Chăm-pa</a:t>
              </a:r>
              <a:endParaRPr lang="en-US" sz="5000" spc="300" dirty="0">
                <a:solidFill>
                  <a:srgbClr val="FDFEEC"/>
                </a:solidFill>
                <a:latin typeface="Arial" panose="020B0604020202020204" pitchFamily="34" charset="0"/>
                <a:cs typeface="Arial" panose="020B0604020202020204" pitchFamily="34" charset="0"/>
              </a:endParaRPr>
            </a:p>
          </p:txBody>
        </p:sp>
      </p:grpSp>
      <p:pic>
        <p:nvPicPr>
          <p:cNvPr id="2050" name="Picture 2" descr="Lịch sử vương quốc Chăm pa c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71" y="723899"/>
            <a:ext cx="8572500" cy="7822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ác diễn ngôn về thể chế chính trị của Cham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729342"/>
            <a:ext cx="8153400" cy="7817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7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1)">
                                      <p:cBhvr>
                                        <p:cTn id="10" dur="20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sp>
        <p:nvSpPr>
          <p:cNvPr id="3" name="TextBox 3"/>
          <p:cNvSpPr txBox="1"/>
          <p:nvPr/>
        </p:nvSpPr>
        <p:spPr>
          <a:xfrm>
            <a:off x="0" y="1562100"/>
            <a:ext cx="18288000" cy="1064394"/>
          </a:xfrm>
          <a:prstGeom prst="rect">
            <a:avLst/>
          </a:prstGeom>
        </p:spPr>
        <p:txBody>
          <a:bodyPr wrap="square" lIns="0" tIns="0" rIns="0" bIns="0" rtlCol="0" anchor="t">
            <a:spAutoFit/>
          </a:bodyPr>
          <a:lstStyle/>
          <a:p>
            <a:pPr marL="0" lvl="0" indent="0" algn="ctr">
              <a:lnSpc>
                <a:spcPts val="8337"/>
              </a:lnSpc>
              <a:spcBef>
                <a:spcPct val="0"/>
              </a:spcBef>
            </a:pPr>
            <a:r>
              <a:rPr lang="en-US" sz="6000" b="1" u="none" dirty="0" smtClean="0">
                <a:solidFill>
                  <a:srgbClr val="C66344"/>
                </a:solidFill>
                <a:latin typeface="Arial" panose="020B0604020202020204" pitchFamily="34" charset="0"/>
                <a:cs typeface="Arial" panose="020B0604020202020204" pitchFamily="34" charset="0"/>
              </a:rPr>
              <a:t>2. </a:t>
            </a:r>
            <a:r>
              <a:rPr lang="en-US" sz="6000" b="1" dirty="0" smtClean="0">
                <a:solidFill>
                  <a:srgbClr val="C66344"/>
                </a:solidFill>
                <a:latin typeface="Arial" panose="020B0604020202020204" pitchFamily="34" charset="0"/>
                <a:cs typeface="Arial" panose="020B0604020202020204" pitchFamily="34" charset="0"/>
              </a:rPr>
              <a:t>HOẠT ĐỘNG </a:t>
            </a:r>
            <a:r>
              <a:rPr lang="en-US" sz="6000" b="1" u="none" dirty="0" smtClean="0">
                <a:solidFill>
                  <a:srgbClr val="C66344"/>
                </a:solidFill>
                <a:latin typeface="Arial" panose="020B0604020202020204" pitchFamily="34" charset="0"/>
                <a:cs typeface="Arial" panose="020B0604020202020204" pitchFamily="34" charset="0"/>
              </a:rPr>
              <a:t>KINH TẾ VÀ TỔ CHỨC XÃ HỘI </a:t>
            </a:r>
            <a:endParaRPr lang="en-US" sz="6000" b="1" u="none" dirty="0">
              <a:solidFill>
                <a:srgbClr val="C66344"/>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68381">
            <a:off x="13143930" y="5384081"/>
            <a:ext cx="5259437" cy="52020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4045320" y="6428234"/>
            <a:ext cx="3113753" cy="3113753"/>
          </a:xfrm>
          <a:prstGeom prst="rect">
            <a:avLst/>
          </a:prstGeom>
        </p:spPr>
      </p:pic>
      <p:sp>
        <p:nvSpPr>
          <p:cNvPr id="11" name="Rectangle 10"/>
          <p:cNvSpPr/>
          <p:nvPr/>
        </p:nvSpPr>
        <p:spPr>
          <a:xfrm>
            <a:off x="1524000" y="3519772"/>
            <a:ext cx="15849600" cy="4806829"/>
          </a:xfrm>
          <a:prstGeom prst="rect">
            <a:avLst/>
          </a:prstGeom>
        </p:spPr>
        <p:txBody>
          <a:bodyPr wrap="square">
            <a:spAutoFit/>
          </a:bodyPr>
          <a:lstStyle/>
          <a:p>
            <a:pPr marL="685800" indent="-685800" algn="just">
              <a:lnSpc>
                <a:spcPts val="75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Chăm-pa nằm ở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dải đất dài và hẹp, khí hậu khô nóng, ít mưa, đất đai không màu mỡ nhưng lại có bờ biển dài với nhiều vịnh kín gió, nhiều rừng nhiệt đới.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500"/>
              </a:lnSpc>
              <a:buFont typeface="Arial" panose="020B0604020202020204" pitchFamily="34" charset="0"/>
              <a:buChar char="•"/>
            </a:pPr>
            <a:r>
              <a:rPr lang="fr-FR" sz="5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Những điều kiện tự nhiên này đã ảnh hưởng đến các hoạt động kinh tế và xã hội của Vương quốc.</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1483154" y="3141680"/>
            <a:ext cx="7231475" cy="7152586"/>
          </a:xfrm>
          <a:prstGeom prst="rect">
            <a:avLst/>
          </a:prstGeom>
        </p:spPr>
      </p:pic>
      <p:sp>
        <p:nvSpPr>
          <p:cNvPr id="24" name="Rectangle 23"/>
          <p:cNvSpPr/>
          <p:nvPr/>
        </p:nvSpPr>
        <p:spPr>
          <a:xfrm>
            <a:off x="0" y="1714500"/>
            <a:ext cx="18288000" cy="990015"/>
          </a:xfrm>
          <a:prstGeom prst="rect">
            <a:avLst/>
          </a:prstGeom>
        </p:spPr>
        <p:txBody>
          <a:bodyPr wrap="square">
            <a:spAutoFit/>
          </a:bodyPr>
          <a:lstStyle/>
          <a:p>
            <a:pPr algn="ctr">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những nét chính về kinh tế của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Chăm-pa</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C:\Users\HP\OneDrive\Desktop\Screenshot_4.png"/>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45443"/>
            <a:ext cx="5562600" cy="5105400"/>
          </a:xfrm>
          <a:prstGeom prst="ellipse">
            <a:avLst/>
          </a:prstGeom>
          <a:ln>
            <a:noFill/>
          </a:ln>
          <a:effectLst>
            <a:softEdge rad="112500"/>
          </a:effectLst>
        </p:spPr>
      </p:pic>
      <p:pic>
        <p:nvPicPr>
          <p:cNvPr id="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8555863" y="3121850"/>
            <a:ext cx="7231475" cy="7152586"/>
          </a:xfrm>
          <a:prstGeom prst="rect">
            <a:avLst/>
          </a:prstGeom>
        </p:spPr>
      </p:pic>
      <p:pic>
        <p:nvPicPr>
          <p:cNvPr id="7" name="Picture 6" descr="C:\Users\HP\OneDrive\Desktop\Screenshot_5.png"/>
          <p:cNvPicPr/>
          <p:nvPr/>
        </p:nvPicPr>
        <p:blipFill>
          <a:blip r:embed="rId5">
            <a:extLst>
              <a:ext uri="{28A0092B-C50C-407E-A947-70E740481C1C}">
                <a14:useLocalDpi xmlns:a14="http://schemas.microsoft.com/office/drawing/2010/main" val="0"/>
              </a:ext>
            </a:extLst>
          </a:blip>
          <a:srcRect/>
          <a:stretch>
            <a:fillRect/>
          </a:stretch>
        </p:blipFill>
        <p:spPr bwMode="auto">
          <a:xfrm>
            <a:off x="9632552" y="4000500"/>
            <a:ext cx="5078095" cy="5029200"/>
          </a:xfrm>
          <a:prstGeom prst="ellipse">
            <a:avLst/>
          </a:prstGeom>
          <a:ln>
            <a:noFill/>
          </a:ln>
          <a:effectLst>
            <a:softEdge rad="112500"/>
          </a:effectLst>
        </p:spPr>
      </p:pic>
    </p:spTree>
    <p:extLst>
      <p:ext uri="{BB962C8B-B14F-4D97-AF65-F5344CB8AC3E}">
        <p14:creationId xmlns:p14="http://schemas.microsoft.com/office/powerpoint/2010/main" val="13302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 y="1092031"/>
            <a:ext cx="18288000" cy="833818"/>
          </a:xfrm>
          <a:prstGeom prst="rect">
            <a:avLst/>
          </a:prstGeom>
        </p:spPr>
        <p:txBody>
          <a:bodyPr wrap="square" lIns="0" tIns="0" rIns="0" bIns="0" rtlCol="0" anchor="t">
            <a:spAutoFit/>
          </a:bodyPr>
          <a:lstStyle/>
          <a:p>
            <a:pPr algn="ctr">
              <a:lnSpc>
                <a:spcPts val="7000"/>
              </a:lnSpc>
            </a:pPr>
            <a:r>
              <a:rPr lang="en-US" sz="5500" b="1" spc="-420" dirty="0" smtClean="0">
                <a:solidFill>
                  <a:srgbClr val="E76E3C"/>
                </a:solidFill>
                <a:latin typeface="Arial" panose="020B0604020202020204" pitchFamily="34" charset="0"/>
                <a:cs typeface="Arial" panose="020B0604020202020204" pitchFamily="34" charset="0"/>
              </a:rPr>
              <a:t>Những hoạt động kinh tế của cư dân Chăm-pa</a:t>
            </a:r>
            <a:endParaRPr lang="en-US" sz="5500" b="1" spc="-420" dirty="0">
              <a:solidFill>
                <a:srgbClr val="E76E3C"/>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7306">
            <a:off x="317575" y="2951524"/>
            <a:ext cx="1826075" cy="119607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162801" y="2030092"/>
            <a:ext cx="3962400" cy="280678"/>
          </a:xfrm>
          <a:prstGeom prst="rect">
            <a:avLst/>
          </a:prstGeom>
        </p:spPr>
      </p:pic>
      <p:sp>
        <p:nvSpPr>
          <p:cNvPr id="14" name="AutoShape 14"/>
          <p:cNvSpPr/>
          <p:nvPr/>
        </p:nvSpPr>
        <p:spPr>
          <a:xfrm>
            <a:off x="414181" y="450788"/>
            <a:ext cx="11422" cy="295070"/>
          </a:xfrm>
          <a:prstGeom prst="rect">
            <a:avLst/>
          </a:prstGeom>
          <a:solidFill>
            <a:srgbClr val="000000"/>
          </a:solidFill>
        </p:spPr>
      </p:sp>
      <p:sp>
        <p:nvSpPr>
          <p:cNvPr id="15" name="Rectangle 14"/>
          <p:cNvSpPr/>
          <p:nvPr/>
        </p:nvSpPr>
        <p:spPr>
          <a:xfrm>
            <a:off x="2590800" y="2781300"/>
            <a:ext cx="15087600" cy="1759456"/>
          </a:xfrm>
          <a:prstGeom prst="rect">
            <a:avLst/>
          </a:prstGeom>
        </p:spPr>
        <p:txBody>
          <a:bodyPr wrap="square">
            <a:spAutoFit/>
          </a:bodyPr>
          <a:lstStyle/>
          <a:p>
            <a:pPr algn="just">
              <a:lnSpc>
                <a:spcPts val="6500"/>
              </a:lnSpc>
            </a:pPr>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Nông nghiệp:</a:t>
            </a:r>
            <a:r>
              <a:rPr lang="fr-FR" sz="5000" b="1" dirty="0">
                <a:latin typeface="Arial" panose="020B0604020202020204" pitchFamily="34" charset="0"/>
                <a:ea typeface="Calibri" panose="020F0502020204030204" pitchFamily="34" charset="0"/>
                <a:cs typeface="Arial" panose="020B0604020202020204" pitchFamily="34" charset="0"/>
              </a:rPr>
              <a: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trồng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lúa, một năm hai vụ, sử dụng công cụ lao động bằng sắt và sức kéo của trâu bò.</a:t>
            </a:r>
            <a:endParaRPr lang="en-US" sz="5000" dirty="0">
              <a:latin typeface="Arial" panose="020B0604020202020204" pitchFamily="34" charset="0"/>
              <a:cs typeface="Arial" panose="020B0604020202020204" pitchFamily="34" charset="0"/>
            </a:endParaRPr>
          </a:p>
        </p:txBody>
      </p:sp>
      <p:sp>
        <p:nvSpPr>
          <p:cNvPr id="16" name="Rectangle 15"/>
          <p:cNvSpPr/>
          <p:nvPr/>
        </p:nvSpPr>
        <p:spPr>
          <a:xfrm>
            <a:off x="2590800" y="5268627"/>
            <a:ext cx="14594114" cy="925894"/>
          </a:xfrm>
          <a:prstGeom prst="rect">
            <a:avLst/>
          </a:prstGeom>
        </p:spPr>
        <p:txBody>
          <a:bodyPr wrap="square">
            <a:spAutoFit/>
          </a:bodyPr>
          <a:lstStyle/>
          <a:p>
            <a:pPr algn="just">
              <a:lnSpc>
                <a:spcPts val="6500"/>
              </a:lnSpc>
            </a:pPr>
            <a:r>
              <a:rPr lang="vi-VN" sz="5000" b="1" dirty="0">
                <a:solidFill>
                  <a:srgbClr val="000000"/>
                </a:solidFill>
                <a:latin typeface="Arial" panose="020B0604020202020204" pitchFamily="34" charset="0"/>
                <a:ea typeface="Calibri" panose="020F0502020204030204" pitchFamily="34" charset="0"/>
                <a:cs typeface="Arial" panose="020B0604020202020204" pitchFamily="34" charset="0"/>
              </a:rPr>
              <a:t>Khoáng sản: </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khai thác </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vàng</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bạc, hồ </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phách.</a:t>
            </a:r>
            <a:endParaRPr lang="en-US" sz="5000" dirty="0">
              <a:latin typeface="Arial" panose="020B0604020202020204" pitchFamily="34" charset="0"/>
              <a:cs typeface="Arial" panose="020B0604020202020204" pitchFamily="34" charset="0"/>
            </a:endParaRPr>
          </a:p>
        </p:txBody>
      </p:sp>
      <p:pic>
        <p:nvPicPr>
          <p:cNvPr id="1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7306">
            <a:off x="458563" y="4753052"/>
            <a:ext cx="1826075" cy="1196079"/>
          </a:xfrm>
          <a:prstGeom prst="rect">
            <a:avLst/>
          </a:prstGeom>
        </p:spPr>
      </p:pic>
      <p:sp>
        <p:nvSpPr>
          <p:cNvPr id="19" name="Rectangle 18"/>
          <p:cNvSpPr/>
          <p:nvPr/>
        </p:nvSpPr>
        <p:spPr>
          <a:xfrm>
            <a:off x="2548313" y="6643373"/>
            <a:ext cx="15826774" cy="925894"/>
          </a:xfrm>
          <a:prstGeom prst="rect">
            <a:avLst/>
          </a:prstGeom>
        </p:spPr>
        <p:txBody>
          <a:bodyPr wrap="square">
            <a:spAutoFit/>
          </a:bodyPr>
          <a:lstStyle/>
          <a:p>
            <a:pPr algn="just">
              <a:lnSpc>
                <a:spcPts val="6500"/>
              </a:lnSpc>
            </a:pPr>
            <a:r>
              <a:rPr lang="vi-VN" sz="5000" b="1" dirty="0">
                <a:solidFill>
                  <a:srgbClr val="000000"/>
                </a:solidFill>
                <a:ea typeface="Calibri" panose="020F0502020204030204" pitchFamily="34" charset="0"/>
                <a:cs typeface="Arial" panose="020B0604020202020204" pitchFamily="34" charset="0"/>
              </a:rPr>
              <a:t>Lâm sản: </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khai thác</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ngà voi, sừng tê giác, trầm hương</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pic>
        <p:nvPicPr>
          <p:cNvPr id="20"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7306">
            <a:off x="433163" y="6350134"/>
            <a:ext cx="1826075" cy="1196079"/>
          </a:xfrm>
          <a:prstGeom prst="rect">
            <a:avLst/>
          </a:prstGeom>
        </p:spPr>
      </p:pic>
      <p:sp>
        <p:nvSpPr>
          <p:cNvPr id="21" name="Rectangle 20"/>
          <p:cNvSpPr/>
          <p:nvPr/>
        </p:nvSpPr>
        <p:spPr>
          <a:xfrm>
            <a:off x="2590800" y="8051631"/>
            <a:ext cx="15544800" cy="1759456"/>
          </a:xfrm>
          <a:prstGeom prst="rect">
            <a:avLst/>
          </a:prstGeom>
        </p:spPr>
        <p:txBody>
          <a:bodyPr wrap="square">
            <a:spAutoFit/>
          </a:bodyPr>
          <a:lstStyle/>
          <a:p>
            <a:pPr algn="just">
              <a:lnSpc>
                <a:spcPts val="6500"/>
              </a:lnSpc>
            </a:pPr>
            <a:r>
              <a:rPr lang="en-US" sz="5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Thủy sản</a:t>
            </a:r>
            <a:r>
              <a:rPr lang="vi-VN" sz="5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5000" dirty="0">
                <a:solidFill>
                  <a:srgbClr val="000000"/>
                </a:solidFill>
                <a:ea typeface="Calibri" panose="020F0502020204030204" pitchFamily="34" charset="0"/>
                <a:cs typeface="Arial" panose="020B0604020202020204" pitchFamily="34" charset="0"/>
              </a:rPr>
              <a:t>đánh cá và trao đổi sản vật với thuyền buôn đến từ nước </a:t>
            </a:r>
            <a:r>
              <a:rPr lang="vi-VN" sz="5000" dirty="0" smtClean="0">
                <a:solidFill>
                  <a:srgbClr val="000000"/>
                </a:solidFill>
                <a:ea typeface="Calibri" panose="020F0502020204030204" pitchFamily="34" charset="0"/>
                <a:cs typeface="Arial" panose="020B0604020202020204" pitchFamily="34" charset="0"/>
              </a:rPr>
              <a:t>ngoài</a:t>
            </a:r>
            <a:r>
              <a:rPr lang="en-US" sz="5000" dirty="0" smtClean="0">
                <a:solidFill>
                  <a:srgbClr val="000000"/>
                </a:solidFill>
                <a:ea typeface="Calibri" panose="020F0502020204030204" pitchFamily="34" charset="0"/>
                <a:cs typeface="Arial" panose="020B0604020202020204" pitchFamily="34" charset="0"/>
              </a:rPr>
              <a:t>. </a:t>
            </a:r>
            <a:endParaRPr lang="en-US" sz="5000" dirty="0">
              <a:latin typeface="Arial" panose="020B0604020202020204" pitchFamily="34" charset="0"/>
              <a:cs typeface="Arial" panose="020B0604020202020204" pitchFamily="34" charset="0"/>
            </a:endParaRPr>
          </a:p>
        </p:txBody>
      </p:sp>
      <p:pic>
        <p:nvPicPr>
          <p:cNvPr id="22"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7306">
            <a:off x="495641" y="7745861"/>
            <a:ext cx="1826075" cy="11960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00000">
            <a:off x="1198386" y="900379"/>
            <a:ext cx="16392857" cy="9365930"/>
          </a:xfrm>
          <a:prstGeom prst="rect">
            <a:avLst/>
          </a:prstGeom>
        </p:spPr>
      </p:pic>
      <p:sp>
        <p:nvSpPr>
          <p:cNvPr id="6" name="TextBox 6"/>
          <p:cNvSpPr txBox="1"/>
          <p:nvPr/>
        </p:nvSpPr>
        <p:spPr>
          <a:xfrm>
            <a:off x="1134959" y="1588758"/>
            <a:ext cx="16392857" cy="1821268"/>
          </a:xfrm>
          <a:prstGeom prst="rect">
            <a:avLst/>
          </a:prstGeom>
        </p:spPr>
        <p:txBody>
          <a:bodyPr wrap="square" lIns="0" tIns="0" rIns="0" bIns="0" rtlCol="0" anchor="t">
            <a:spAutoFit/>
          </a:bodyPr>
          <a:lstStyle/>
          <a:p>
            <a:pPr algn="ctr">
              <a:lnSpc>
                <a:spcPts val="7400"/>
              </a:lnSpc>
            </a:pPr>
            <a:r>
              <a:rPr lang="en-US" sz="5500" b="1" spc="65" dirty="0" smtClean="0">
                <a:solidFill>
                  <a:schemeClr val="accent2">
                    <a:lumMod val="50000"/>
                  </a:schemeClr>
                </a:solidFill>
                <a:latin typeface="Arial" panose="020B0604020202020204" pitchFamily="34" charset="0"/>
                <a:cs typeface="Arial" panose="020B0604020202020204" pitchFamily="34" charset="0"/>
              </a:rPr>
              <a:t>Thảo luận và trả lời câu hỏi </a:t>
            </a:r>
          </a:p>
          <a:p>
            <a:pPr algn="ctr">
              <a:lnSpc>
                <a:spcPts val="7400"/>
              </a:lnSpc>
            </a:pPr>
            <a:r>
              <a:rPr lang="en-US" sz="5500" b="1" spc="65" dirty="0" smtClean="0">
                <a:solidFill>
                  <a:schemeClr val="accent2">
                    <a:lumMod val="50000"/>
                  </a:schemeClr>
                </a:solidFill>
                <a:latin typeface="Arial" panose="020B0604020202020204" pitchFamily="34" charset="0"/>
                <a:cs typeface="Arial" panose="020B0604020202020204" pitchFamily="34" charset="0"/>
              </a:rPr>
              <a:t>vào Phiếu học tập số 1</a:t>
            </a:r>
            <a:endParaRPr lang="en-US" sz="5500" b="1" spc="65" dirty="0">
              <a:solidFill>
                <a:schemeClr val="accent2">
                  <a:lumMod val="50000"/>
                </a:schemeClr>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8614418" y="9655836"/>
            <a:ext cx="9817654" cy="1914443"/>
          </a:xfrm>
          <a:prstGeom prst="rect">
            <a:avLst/>
          </a:prstGeom>
        </p:spPr>
      </p:pic>
      <p:pic>
        <p:nvPicPr>
          <p:cNvPr id="9" name="Picture 9"/>
          <p:cNvPicPr>
            <a:picLocks noChangeAspect="1"/>
          </p:cNvPicPr>
          <p:nvPr/>
        </p:nvPicPr>
        <p:blipFill>
          <a:blip r:embed="rId4"/>
          <a:srcRect/>
          <a:stretch>
            <a:fillRect/>
          </a:stretch>
        </p:blipFill>
        <p:spPr>
          <a:xfrm>
            <a:off x="230703" y="506065"/>
            <a:ext cx="4715040" cy="1255219"/>
          </a:xfrm>
          <a:prstGeom prst="rect">
            <a:avLst/>
          </a:prstGeom>
        </p:spPr>
      </p:pic>
      <p:pic>
        <p:nvPicPr>
          <p:cNvPr id="11" name="Picture 3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259672" flipH="1">
            <a:off x="2332013" y="1013190"/>
            <a:ext cx="2442374" cy="3221356"/>
          </a:xfrm>
          <a:prstGeom prst="rect">
            <a:avLst/>
          </a:prstGeom>
        </p:spPr>
      </p:pic>
      <p:sp>
        <p:nvSpPr>
          <p:cNvPr id="12" name="TextBox 33"/>
          <p:cNvSpPr txBox="1"/>
          <p:nvPr/>
        </p:nvSpPr>
        <p:spPr>
          <a:xfrm>
            <a:off x="2307225" y="1447878"/>
            <a:ext cx="2393422" cy="708399"/>
          </a:xfrm>
          <a:prstGeom prst="rect">
            <a:avLst/>
          </a:prstGeom>
        </p:spPr>
        <p:txBody>
          <a:bodyPr wrap="square" lIns="0" tIns="0" rIns="0" bIns="0" rtlCol="0" anchor="t">
            <a:spAutoFit/>
          </a:bodyPr>
          <a:lstStyle/>
          <a:p>
            <a:pPr algn="ctr">
              <a:lnSpc>
                <a:spcPts val="6000"/>
              </a:lnSpc>
            </a:pPr>
            <a:r>
              <a:rPr lang="en-US" sz="4500" b="1" dirty="0" smtClean="0">
                <a:solidFill>
                  <a:srgbClr val="000000"/>
                </a:solidFill>
                <a:latin typeface="Arial" panose="020B0604020202020204" pitchFamily="34" charset="0"/>
                <a:cs typeface="Arial" panose="020B0604020202020204" pitchFamily="34" charset="0"/>
              </a:rPr>
              <a:t>4 phút </a:t>
            </a:r>
            <a:endParaRPr lang="en-US" sz="4500" b="1" dirty="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3048000" y="4107848"/>
            <a:ext cx="12693631" cy="4708981"/>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So sánh hoạt động kinh tế của </a:t>
            </a:r>
            <a:r>
              <a:rPr lang="fr-FR"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cư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dân Chăm-pa và cư dân Văn Lang - Âu Lạc.</a:t>
            </a:r>
            <a:endParaRPr lang="en-US"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Theo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em, câu thành ngữ “xa rừng, nhạt biển” có đúng với hoạt động kinh tế ở Chăm-pa không? Vì sao?</a:t>
            </a:r>
            <a:endParaRPr lang="en-US" sz="50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BE93"/>
        </a:solidFill>
        <a:effectLst/>
      </p:bgPr>
    </p:bg>
    <p:spTree>
      <p:nvGrpSpPr>
        <p:cNvPr id="1" name=""/>
        <p:cNvGrpSpPr/>
        <p:nvPr/>
      </p:nvGrpSpPr>
      <p:grpSpPr>
        <a:xfrm>
          <a:off x="0" y="0"/>
          <a:ext cx="0" cy="0"/>
          <a:chOff x="0" y="0"/>
          <a:chExt cx="0" cy="0"/>
        </a:xfrm>
      </p:grpSpPr>
      <p:sp>
        <p:nvSpPr>
          <p:cNvPr id="2" name="TextBox 2"/>
          <p:cNvSpPr txBox="1"/>
          <p:nvPr/>
        </p:nvSpPr>
        <p:spPr>
          <a:xfrm>
            <a:off x="0" y="1543050"/>
            <a:ext cx="18364200" cy="807913"/>
          </a:xfrm>
          <a:prstGeom prst="rect">
            <a:avLst/>
          </a:prstGeom>
        </p:spPr>
        <p:txBody>
          <a:bodyPr wrap="square" lIns="0" tIns="0" rIns="0" bIns="0" rtlCol="0" anchor="t">
            <a:spAutoFit/>
          </a:bodyPr>
          <a:lstStyle/>
          <a:p>
            <a:pPr marL="0" lvl="0" indent="0" algn="ctr">
              <a:lnSpc>
                <a:spcPts val="6341"/>
              </a:lnSpc>
              <a:spcBef>
                <a:spcPct val="0"/>
              </a:spcBef>
            </a:pPr>
            <a:r>
              <a:rPr lang="en-US" sz="5500" b="1" u="none" dirty="0" smtClean="0">
                <a:solidFill>
                  <a:srgbClr val="C66344"/>
                </a:solidFill>
                <a:latin typeface="Arial" panose="020B0604020202020204" pitchFamily="34" charset="0"/>
                <a:cs typeface="Arial" panose="020B0604020202020204" pitchFamily="34" charset="0"/>
              </a:rPr>
              <a:t>Sự đa dạng trong hoạt động kinh tế</a:t>
            </a:r>
            <a:endParaRPr lang="en-US" sz="5500" b="1" u="none" dirty="0">
              <a:solidFill>
                <a:srgbClr val="C66344"/>
              </a:solidFill>
              <a:latin typeface="Arial" panose="020B0604020202020204" pitchFamily="34" charset="0"/>
              <a:cs typeface="Arial" panose="020B0604020202020204" pitchFamily="34" charset="0"/>
            </a:endParaRPr>
          </a:p>
        </p:txBody>
      </p:sp>
      <p:grpSp>
        <p:nvGrpSpPr>
          <p:cNvPr id="4" name="Group 4"/>
          <p:cNvGrpSpPr/>
          <p:nvPr/>
        </p:nvGrpSpPr>
        <p:grpSpPr>
          <a:xfrm>
            <a:off x="157080" y="3968523"/>
            <a:ext cx="8682120" cy="4832578"/>
            <a:chOff x="0" y="0"/>
            <a:chExt cx="1706605" cy="1379342"/>
          </a:xfrm>
        </p:grpSpPr>
        <p:sp>
          <p:nvSpPr>
            <p:cNvPr id="5" name="Freeform 5"/>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solidFill>
              <a:srgbClr val="FFF6EE"/>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96425" y="3396973"/>
            <a:ext cx="1503313" cy="140764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898227" y="-975585"/>
            <a:ext cx="4374405" cy="437440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5407752" y="-1818655"/>
            <a:ext cx="5328761" cy="5328761"/>
          </a:xfrm>
          <a:prstGeom prst="rect">
            <a:avLst/>
          </a:prstGeom>
        </p:spPr>
      </p:pic>
      <p:sp>
        <p:nvSpPr>
          <p:cNvPr id="15" name="TextBox 15"/>
          <p:cNvSpPr txBox="1"/>
          <p:nvPr/>
        </p:nvSpPr>
        <p:spPr>
          <a:xfrm>
            <a:off x="288975" y="4914535"/>
            <a:ext cx="8298984" cy="3590727"/>
          </a:xfrm>
          <a:prstGeom prst="rect">
            <a:avLst/>
          </a:prstGeom>
        </p:spPr>
        <p:txBody>
          <a:bodyPr wrap="square" lIns="0" tIns="0" rIns="0" bIns="0" rtlCol="0" anchor="t">
            <a:spAutoFit/>
          </a:bodyPr>
          <a:lstStyle/>
          <a:p>
            <a:pPr lvl="0" algn="just">
              <a:lnSpc>
                <a:spcPts val="7000"/>
              </a:lnSpc>
            </a:pPr>
            <a:r>
              <a:rPr lang="nl-NL" sz="5000" b="1" dirty="0" smtClean="0">
                <a:latin typeface="Arial" panose="020B0604020202020204" pitchFamily="34" charset="0"/>
                <a:cs typeface="Arial" panose="020B0604020202020204" pitchFamily="34" charset="0"/>
              </a:rPr>
              <a:t>Chăm-pa: </a:t>
            </a:r>
            <a:r>
              <a:rPr lang="nl-NL" sz="5000" dirty="0" smtClean="0">
                <a:latin typeface="Arial" panose="020B0604020202020204" pitchFamily="34" charset="0"/>
                <a:cs typeface="Arial" panose="020B0604020202020204" pitchFamily="34" charset="0"/>
              </a:rPr>
              <a:t>nghề </a:t>
            </a:r>
            <a:r>
              <a:rPr lang="nl-NL" sz="5000" dirty="0">
                <a:latin typeface="Arial" panose="020B0604020202020204" pitchFamily="34" charset="0"/>
                <a:cs typeface="Arial" panose="020B0604020202020204" pitchFamily="34" charset="0"/>
              </a:rPr>
              <a:t>nông nghiệp trồng lúa, nghề thủ công, nghề đi biển và giao thương hàng hải. </a:t>
            </a:r>
            <a:endParaRPr lang="en-US" sz="5000" dirty="0">
              <a:solidFill>
                <a:srgbClr val="C66344"/>
              </a:solidFill>
              <a:latin typeface="Arial" panose="020B0604020202020204" pitchFamily="34" charset="0"/>
              <a:cs typeface="Arial" panose="020B0604020202020204" pitchFamily="34" charset="0"/>
            </a:endParaRPr>
          </a:p>
        </p:txBody>
      </p:sp>
      <p:grpSp>
        <p:nvGrpSpPr>
          <p:cNvPr id="18" name="Group 4"/>
          <p:cNvGrpSpPr/>
          <p:nvPr/>
        </p:nvGrpSpPr>
        <p:grpSpPr>
          <a:xfrm>
            <a:off x="9190765" y="3830761"/>
            <a:ext cx="8991600" cy="5061439"/>
            <a:chOff x="0" y="0"/>
            <a:chExt cx="1706605" cy="1379342"/>
          </a:xfrm>
        </p:grpSpPr>
        <p:sp>
          <p:nvSpPr>
            <p:cNvPr id="19" name="Freeform 5"/>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solidFill>
              <a:srgbClr val="FFF6EE"/>
            </a:solidFill>
          </p:spPr>
        </p:sp>
      </p:grpSp>
      <p:pic>
        <p:nvPicPr>
          <p:cNvPr id="2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46305" y="3344752"/>
            <a:ext cx="1503313" cy="1407647"/>
          </a:xfrm>
          <a:prstGeom prst="rect">
            <a:avLst/>
          </a:prstGeom>
        </p:spPr>
      </p:pic>
      <p:sp>
        <p:nvSpPr>
          <p:cNvPr id="21" name="TextBox 15"/>
          <p:cNvSpPr txBox="1"/>
          <p:nvPr/>
        </p:nvSpPr>
        <p:spPr>
          <a:xfrm>
            <a:off x="9514038" y="4923081"/>
            <a:ext cx="8325426" cy="3590727"/>
          </a:xfrm>
          <a:prstGeom prst="rect">
            <a:avLst/>
          </a:prstGeom>
        </p:spPr>
        <p:txBody>
          <a:bodyPr wrap="square" lIns="0" tIns="0" rIns="0" bIns="0" rtlCol="0" anchor="t">
            <a:spAutoFit/>
          </a:bodyPr>
          <a:lstStyle/>
          <a:p>
            <a:pPr lvl="0" algn="just">
              <a:lnSpc>
                <a:spcPts val="7000"/>
              </a:lnSpc>
            </a:pPr>
            <a:r>
              <a:rPr lang="nl-NL" sz="5000" b="1" dirty="0" smtClean="0">
                <a:latin typeface="Arial" panose="020B0604020202020204" pitchFamily="34" charset="0"/>
                <a:cs typeface="Arial" panose="020B0604020202020204" pitchFamily="34" charset="0"/>
              </a:rPr>
              <a:t>Văn Lang – Âu Lạc: </a:t>
            </a:r>
            <a:r>
              <a:rPr lang="vi-VN" sz="5000" dirty="0">
                <a:latin typeface="Arial" panose="020B0604020202020204" pitchFamily="34" charset="0"/>
                <a:cs typeface="Arial" panose="020B0604020202020204" pitchFamily="34" charset="0"/>
              </a:rPr>
              <a:t>không đa </a:t>
            </a:r>
            <a:r>
              <a:rPr lang="vi-VN" sz="5000" dirty="0" smtClean="0">
                <a:latin typeface="Arial" panose="020B0604020202020204" pitchFamily="34" charset="0"/>
                <a:cs typeface="Arial" panose="020B0604020202020204" pitchFamily="34" charset="0"/>
              </a:rPr>
              <a:t>dạng</a:t>
            </a:r>
            <a:r>
              <a:rPr lang="en-US" sz="5000" dirty="0" smtClean="0">
                <a:latin typeface="Arial" panose="020B0604020202020204" pitchFamily="34" charset="0"/>
                <a:cs typeface="Arial" panose="020B0604020202020204" pitchFamily="34" charset="0"/>
              </a:rPr>
              <a:t>. Chủ yếu là </a:t>
            </a:r>
            <a:r>
              <a:rPr lang="vi-VN" sz="5000" dirty="0" smtClean="0">
                <a:latin typeface="Arial" panose="020B0604020202020204" pitchFamily="34" charset="0"/>
                <a:cs typeface="Arial" panose="020B0604020202020204" pitchFamily="34" charset="0"/>
              </a:rPr>
              <a:t>nông </a:t>
            </a:r>
            <a:r>
              <a:rPr lang="vi-VN" sz="5000" dirty="0">
                <a:latin typeface="Arial" panose="020B0604020202020204" pitchFamily="34" charset="0"/>
                <a:cs typeface="Arial" panose="020B0604020202020204" pitchFamily="34" charset="0"/>
              </a:rPr>
              <a:t>nghiệp trồng lúa nước kết hợp với trồng rau </a:t>
            </a:r>
            <a:r>
              <a:rPr lang="vi-VN" sz="5000" dirty="0" smtClean="0">
                <a:latin typeface="Arial" panose="020B0604020202020204" pitchFamily="34" charset="0"/>
                <a:cs typeface="Arial" panose="020B0604020202020204" pitchFamily="34" charset="0"/>
              </a:rPr>
              <a:t>đậu</a:t>
            </a:r>
            <a:r>
              <a:rPr lang="en-US" sz="5000" dirty="0" smtClean="0">
                <a:latin typeface="Arial" panose="020B0604020202020204" pitchFamily="34" charset="0"/>
                <a:cs typeface="Arial" panose="020B0604020202020204" pitchFamily="34" charset="0"/>
              </a:rPr>
              <a:t>.</a:t>
            </a:r>
            <a:endParaRPr lang="en-US" sz="5000" dirty="0">
              <a:solidFill>
                <a:srgbClr val="C6634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1324309"/>
            <a:ext cx="17754600" cy="2868834"/>
          </a:xfrm>
          <a:prstGeom prst="rect">
            <a:avLst/>
          </a:prstGeom>
        </p:spPr>
      </p:pic>
      <p:sp>
        <p:nvSpPr>
          <p:cNvPr id="12" name="Rectangle 11"/>
          <p:cNvSpPr/>
          <p:nvPr/>
        </p:nvSpPr>
        <p:spPr>
          <a:xfrm>
            <a:off x="1219200" y="1638300"/>
            <a:ext cx="16535400" cy="1810752"/>
          </a:xfrm>
          <a:prstGeom prst="rect">
            <a:avLst/>
          </a:prstGeom>
        </p:spPr>
        <p:txBody>
          <a:bodyPr wrap="square">
            <a:spAutoFit/>
          </a:bodyPr>
          <a:lstStyle/>
          <a:p>
            <a:pPr algn="just">
              <a:lnSpc>
                <a:spcPts val="6700"/>
              </a:lnSpc>
            </a:pPr>
            <a:r>
              <a:rPr lang="nl-NL"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Câu </a:t>
            </a: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thành ngữ </a:t>
            </a:r>
            <a:r>
              <a:rPr lang="nl-NL" sz="5000"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“xa rừng, nhạt </a:t>
            </a:r>
            <a:r>
              <a:rPr lang="nl-NL" sz="5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biển</a:t>
            </a:r>
            <a:r>
              <a:rPr lang="nl-NL" sz="5000"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chỉ đúng khi nói về cư dân Việt cổ ở khu vực Bắc Bộ, không đúng với Chăm –pa </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2438400" y="4076700"/>
            <a:ext cx="14706600" cy="2669962"/>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Chăm -pa là một thế lực biển hùng mạnh, trung tâm buôn bán quốc tế lớn, kết nối với Trung Hoa, Ấn Độ và các nước Ả Rập</a:t>
            </a:r>
            <a:endParaRPr lang="en-US" sz="5000" dirty="0">
              <a:latin typeface="Arial" panose="020B0604020202020204" pitchFamily="34" charset="0"/>
              <a:cs typeface="Arial" panose="020B0604020202020204" pitchFamily="34" charset="0"/>
            </a:endParaRPr>
          </a:p>
        </p:txBody>
      </p:sp>
      <p:grpSp>
        <p:nvGrpSpPr>
          <p:cNvPr id="16" name="Group 7"/>
          <p:cNvGrpSpPr/>
          <p:nvPr/>
        </p:nvGrpSpPr>
        <p:grpSpPr>
          <a:xfrm>
            <a:off x="907091" y="4623553"/>
            <a:ext cx="834482" cy="778738"/>
            <a:chOff x="0" y="0"/>
            <a:chExt cx="1112643" cy="1038317"/>
          </a:xfrm>
        </p:grpSpPr>
        <p:pic>
          <p:nvPicPr>
            <p:cNvPr id="1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087243" cy="1038317"/>
            </a:xfrm>
            <a:prstGeom prst="rect">
              <a:avLst/>
            </a:prstGeom>
          </p:spPr>
        </p:pic>
        <p:sp>
          <p:nvSpPr>
            <p:cNvPr id="18" name="TextBox 9"/>
            <p:cNvSpPr txBox="1"/>
            <p:nvPr/>
          </p:nvSpPr>
          <p:spPr>
            <a:xfrm>
              <a:off x="277687" y="124409"/>
              <a:ext cx="834956" cy="894738"/>
            </a:xfrm>
            <a:prstGeom prst="rect">
              <a:avLst/>
            </a:prstGeom>
          </p:spPr>
          <p:txBody>
            <a:bodyPr lIns="0" tIns="0" rIns="0" bIns="0" rtlCol="0" anchor="t">
              <a:spAutoFit/>
            </a:bodyPr>
            <a:lstStyle/>
            <a:p>
              <a:pPr algn="ctr">
                <a:lnSpc>
                  <a:spcPts val="4825"/>
                </a:lnSpc>
              </a:pPr>
              <a:r>
                <a:rPr lang="en-US" sz="4825" spc="193" dirty="0">
                  <a:solidFill>
                    <a:srgbClr val="000000"/>
                  </a:solidFill>
                  <a:latin typeface="Abys"/>
                </a:rPr>
                <a:t>1</a:t>
              </a:r>
            </a:p>
          </p:txBody>
        </p:sp>
      </p:grpSp>
      <p:sp>
        <p:nvSpPr>
          <p:cNvPr id="21" name="Rectangle 20"/>
          <p:cNvSpPr/>
          <p:nvPr/>
        </p:nvSpPr>
        <p:spPr>
          <a:xfrm>
            <a:off x="2438400" y="7177072"/>
            <a:ext cx="15392400" cy="2785378"/>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C</a:t>
            </a:r>
            <a:r>
              <a:rPr lang="vi-VN" sz="5000" dirty="0" smtClean="0">
                <a:latin typeface="Arial" panose="020B0604020202020204" pitchFamily="34" charset="0"/>
                <a:cs typeface="Arial" panose="020B0604020202020204" pitchFamily="34" charset="0"/>
              </a:rPr>
              <a:t>ư </a:t>
            </a:r>
            <a:r>
              <a:rPr lang="vi-VN" sz="5000" dirty="0">
                <a:latin typeface="Arial" panose="020B0604020202020204" pitchFamily="34" charset="0"/>
                <a:cs typeface="Arial" panose="020B0604020202020204" pitchFamily="34" charset="0"/>
              </a:rPr>
              <a:t>dân bản địa Chăm -pa </a:t>
            </a:r>
            <a:r>
              <a:rPr lang="vi-VN" sz="5000" dirty="0" smtClean="0">
                <a:latin typeface="Arial" panose="020B0604020202020204" pitchFamily="34" charset="0"/>
                <a:cs typeface="Arial" panose="020B0604020202020204" pitchFamily="34" charset="0"/>
              </a:rPr>
              <a:t>là </a:t>
            </a:r>
            <a:r>
              <a:rPr lang="vi-VN" sz="5000" dirty="0">
                <a:latin typeface="Arial" panose="020B0604020202020204" pitchFamily="34" charset="0"/>
                <a:cs typeface="Arial" panose="020B0604020202020204" pitchFamily="34" charset="0"/>
              </a:rPr>
              <a:t>những người đầu tiên góp phần khai phá, xác lập chủ quyền ở vùng biển miền Trung nước ta.</a:t>
            </a:r>
            <a:endParaRPr lang="en-US" sz="5000" dirty="0">
              <a:latin typeface="Arial" panose="020B0604020202020204" pitchFamily="34" charset="0"/>
              <a:cs typeface="Arial" panose="020B0604020202020204" pitchFamily="34" charset="0"/>
            </a:endParaRPr>
          </a:p>
        </p:txBody>
      </p:sp>
      <p:grpSp>
        <p:nvGrpSpPr>
          <p:cNvPr id="22" name="Group 12"/>
          <p:cNvGrpSpPr/>
          <p:nvPr/>
        </p:nvGrpSpPr>
        <p:grpSpPr>
          <a:xfrm>
            <a:off x="905730" y="7393829"/>
            <a:ext cx="875899" cy="778738"/>
            <a:chOff x="0" y="0"/>
            <a:chExt cx="1167866" cy="1038317"/>
          </a:xfrm>
        </p:grpSpPr>
        <p:pic>
          <p:nvPicPr>
            <p:cNvPr id="2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087243" cy="1038317"/>
            </a:xfrm>
            <a:prstGeom prst="rect">
              <a:avLst/>
            </a:prstGeom>
          </p:spPr>
        </p:pic>
        <p:sp>
          <p:nvSpPr>
            <p:cNvPr id="24" name="TextBox 14"/>
            <p:cNvSpPr txBox="1"/>
            <p:nvPr/>
          </p:nvSpPr>
          <p:spPr>
            <a:xfrm>
              <a:off x="264987" y="99009"/>
              <a:ext cx="902879" cy="894738"/>
            </a:xfrm>
            <a:prstGeom prst="rect">
              <a:avLst/>
            </a:prstGeom>
          </p:spPr>
          <p:txBody>
            <a:bodyPr lIns="0" tIns="0" rIns="0" bIns="0" rtlCol="0" anchor="t">
              <a:spAutoFit/>
            </a:bodyPr>
            <a:lstStyle/>
            <a:p>
              <a:pPr algn="ctr">
                <a:lnSpc>
                  <a:spcPts val="4825"/>
                </a:lnSpc>
              </a:pPr>
              <a:r>
                <a:rPr lang="en-US" sz="4825" spc="193" dirty="0">
                  <a:solidFill>
                    <a:srgbClr val="000000"/>
                  </a:solidFill>
                  <a:latin typeface="Abys"/>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69511"/>
          <a:stretch>
            <a:fillRect/>
          </a:stretch>
        </p:blipFill>
        <p:spPr>
          <a:xfrm>
            <a:off x="4800600" y="3314700"/>
            <a:ext cx="12630517" cy="2667000"/>
          </a:xfrm>
          <a:prstGeom prst="rect">
            <a:avLst/>
          </a:prstGeom>
        </p:spPr>
      </p:pic>
      <p:sp>
        <p:nvSpPr>
          <p:cNvPr id="18" name="Rectangle 17"/>
          <p:cNvSpPr/>
          <p:nvPr/>
        </p:nvSpPr>
        <p:spPr>
          <a:xfrm>
            <a:off x="5029199" y="3680178"/>
            <a:ext cx="12401917" cy="1936043"/>
          </a:xfrm>
          <a:prstGeom prst="rect">
            <a:avLst/>
          </a:prstGeom>
        </p:spPr>
        <p:txBody>
          <a:bodyPr wrap="square">
            <a:spAutoFit/>
          </a:bodyPr>
          <a:lstStyle/>
          <a:p>
            <a:pPr algn="ctr">
              <a:lnSpc>
                <a:spcPts val="7500"/>
              </a:lnSpc>
            </a:pPr>
            <a:r>
              <a:rPr lang="en-US" sz="55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a:t>
            </a:r>
            <a:r>
              <a:rPr lang="vi-VN" sz="55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rình </a:t>
            </a:r>
            <a:r>
              <a:rPr lang="vi-VN" sz="55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bày tổ chức </a:t>
            </a:r>
            <a:endParaRPr lang="en-US" sz="55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ctr">
              <a:lnSpc>
                <a:spcPts val="7500"/>
              </a:lnSpc>
            </a:pPr>
            <a:r>
              <a:rPr lang="vi-VN" sz="55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bộ </a:t>
            </a:r>
            <a:r>
              <a:rPr lang="vi-VN" sz="55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máy nhà nước Chăm-pa. </a:t>
            </a:r>
            <a:endParaRPr lang="en-US" sz="55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20" name="Picture 3">
            <a:extLst>
              <a:ext uri="{FF2B5EF4-FFF2-40B4-BE49-F238E27FC236}">
                <a16:creationId xmlns:a16="http://schemas.microsoft.com/office/drawing/2014/main" id="{35C75A67-908C-479B-B742-59492102A8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14400" y="1487714"/>
            <a:ext cx="4542971" cy="880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pSp>
        <p:nvGrpSpPr>
          <p:cNvPr id="2" name="Group 2"/>
          <p:cNvGrpSpPr/>
          <p:nvPr/>
        </p:nvGrpSpPr>
        <p:grpSpPr>
          <a:xfrm>
            <a:off x="-266700" y="-381000"/>
            <a:ext cx="7658100" cy="10896600"/>
            <a:chOff x="0" y="0"/>
            <a:chExt cx="2393480" cy="3652702"/>
          </a:xfrm>
        </p:grpSpPr>
        <p:sp>
          <p:nvSpPr>
            <p:cNvPr id="3" name="Freeform 3"/>
            <p:cNvSpPr/>
            <p:nvPr/>
          </p:nvSpPr>
          <p:spPr>
            <a:xfrm>
              <a:off x="0" y="-1270"/>
              <a:ext cx="2394750" cy="3651432"/>
            </a:xfrm>
            <a:custGeom>
              <a:avLst/>
              <a:gdLst/>
              <a:ahLst/>
              <a:cxnLst/>
              <a:rect l="l" t="t" r="r" b="b"/>
              <a:pathLst>
                <a:path w="2394750" h="3651432">
                  <a:moveTo>
                    <a:pt x="2383320" y="27940"/>
                  </a:moveTo>
                  <a:cubicBezTo>
                    <a:pt x="2374430" y="24130"/>
                    <a:pt x="2365540" y="21590"/>
                    <a:pt x="2356650" y="21590"/>
                  </a:cubicBezTo>
                  <a:cubicBezTo>
                    <a:pt x="2329980" y="20320"/>
                    <a:pt x="2294450" y="20320"/>
                    <a:pt x="2256118" y="17780"/>
                  </a:cubicBezTo>
                  <a:cubicBezTo>
                    <a:pt x="2168503" y="12700"/>
                    <a:pt x="2082713" y="6350"/>
                    <a:pt x="1995098" y="3810"/>
                  </a:cubicBezTo>
                  <a:cubicBezTo>
                    <a:pt x="1923910" y="1270"/>
                    <a:pt x="1854548" y="3810"/>
                    <a:pt x="1783361" y="2540"/>
                  </a:cubicBezTo>
                  <a:cubicBezTo>
                    <a:pt x="1752330" y="2540"/>
                    <a:pt x="1721300" y="0"/>
                    <a:pt x="1690269" y="2540"/>
                  </a:cubicBezTo>
                  <a:cubicBezTo>
                    <a:pt x="1615431" y="10160"/>
                    <a:pt x="1540593" y="11430"/>
                    <a:pt x="1463930" y="8890"/>
                  </a:cubicBezTo>
                  <a:cubicBezTo>
                    <a:pt x="1425598" y="7620"/>
                    <a:pt x="1387266" y="7620"/>
                    <a:pt x="1348935" y="7620"/>
                  </a:cubicBezTo>
                  <a:cubicBezTo>
                    <a:pt x="1279572" y="7620"/>
                    <a:pt x="1210210" y="7620"/>
                    <a:pt x="1140848" y="6350"/>
                  </a:cubicBezTo>
                  <a:cubicBezTo>
                    <a:pt x="1067835" y="5080"/>
                    <a:pt x="348660" y="2540"/>
                    <a:pt x="277472" y="1270"/>
                  </a:cubicBezTo>
                  <a:cubicBezTo>
                    <a:pt x="219062" y="0"/>
                    <a:pt x="162477" y="1270"/>
                    <a:pt x="104067" y="1270"/>
                  </a:cubicBezTo>
                  <a:cubicBezTo>
                    <a:pt x="63910" y="1270"/>
                    <a:pt x="33020" y="3810"/>
                    <a:pt x="5080" y="5080"/>
                  </a:cubicBezTo>
                  <a:cubicBezTo>
                    <a:pt x="3810" y="5080"/>
                    <a:pt x="2540" y="7620"/>
                    <a:pt x="0" y="8890"/>
                  </a:cubicBezTo>
                  <a:cubicBezTo>
                    <a:pt x="1270" y="21590"/>
                    <a:pt x="3810" y="34290"/>
                    <a:pt x="5080" y="46990"/>
                  </a:cubicBezTo>
                  <a:cubicBezTo>
                    <a:pt x="15240" y="182371"/>
                    <a:pt x="16510" y="343855"/>
                    <a:pt x="17780" y="502505"/>
                  </a:cubicBezTo>
                  <a:cubicBezTo>
                    <a:pt x="19050" y="663989"/>
                    <a:pt x="17780" y="825472"/>
                    <a:pt x="16510" y="989789"/>
                  </a:cubicBezTo>
                  <a:cubicBezTo>
                    <a:pt x="15240" y="1156938"/>
                    <a:pt x="2540" y="2910593"/>
                    <a:pt x="2540" y="3077742"/>
                  </a:cubicBezTo>
                  <a:cubicBezTo>
                    <a:pt x="2540" y="3242059"/>
                    <a:pt x="1270" y="3406376"/>
                    <a:pt x="0" y="3570692"/>
                  </a:cubicBezTo>
                  <a:cubicBezTo>
                    <a:pt x="0" y="3596822"/>
                    <a:pt x="3810" y="3606982"/>
                    <a:pt x="15240" y="3612062"/>
                  </a:cubicBezTo>
                  <a:cubicBezTo>
                    <a:pt x="22860" y="3615872"/>
                    <a:pt x="31750" y="3618412"/>
                    <a:pt x="40640" y="3619682"/>
                  </a:cubicBezTo>
                  <a:cubicBezTo>
                    <a:pt x="102241" y="3624762"/>
                    <a:pt x="171604" y="3628572"/>
                    <a:pt x="240966" y="3633652"/>
                  </a:cubicBezTo>
                  <a:cubicBezTo>
                    <a:pt x="279297" y="3636192"/>
                    <a:pt x="317629" y="3641272"/>
                    <a:pt x="355961" y="3642542"/>
                  </a:cubicBezTo>
                  <a:cubicBezTo>
                    <a:pt x="419847" y="3645082"/>
                    <a:pt x="1131722" y="3646352"/>
                    <a:pt x="1195608" y="3647622"/>
                  </a:cubicBezTo>
                  <a:cubicBezTo>
                    <a:pt x="1204734" y="3647622"/>
                    <a:pt x="1213861" y="3647622"/>
                    <a:pt x="1222987" y="3647622"/>
                  </a:cubicBezTo>
                  <a:cubicBezTo>
                    <a:pt x="1266795" y="3647622"/>
                    <a:pt x="1312428" y="3646352"/>
                    <a:pt x="1356236" y="3646352"/>
                  </a:cubicBezTo>
                  <a:cubicBezTo>
                    <a:pt x="1407345" y="3646352"/>
                    <a:pt x="1456628" y="3647622"/>
                    <a:pt x="1507737" y="3647622"/>
                  </a:cubicBezTo>
                  <a:cubicBezTo>
                    <a:pt x="1582575" y="3647622"/>
                    <a:pt x="1659239" y="3647622"/>
                    <a:pt x="1734077" y="3647622"/>
                  </a:cubicBezTo>
                  <a:cubicBezTo>
                    <a:pt x="1803439" y="3647622"/>
                    <a:pt x="1872801" y="3648892"/>
                    <a:pt x="1942163" y="3650162"/>
                  </a:cubicBezTo>
                  <a:cubicBezTo>
                    <a:pt x="1973194" y="3650162"/>
                    <a:pt x="2006049" y="3651432"/>
                    <a:pt x="2037080" y="3651432"/>
                  </a:cubicBezTo>
                  <a:cubicBezTo>
                    <a:pt x="2137472" y="3650162"/>
                    <a:pt x="2236040" y="3643812"/>
                    <a:pt x="2333790" y="3643812"/>
                  </a:cubicBezTo>
                  <a:cubicBezTo>
                    <a:pt x="2337600" y="3643812"/>
                    <a:pt x="2342680" y="3641272"/>
                    <a:pt x="2346490" y="3638732"/>
                  </a:cubicBezTo>
                  <a:cubicBezTo>
                    <a:pt x="2351570" y="3634922"/>
                    <a:pt x="2354110" y="3628572"/>
                    <a:pt x="2356650" y="3626032"/>
                  </a:cubicBezTo>
                  <a:cubicBezTo>
                    <a:pt x="2357920" y="3550861"/>
                    <a:pt x="2359190" y="3431873"/>
                    <a:pt x="2360460" y="3312885"/>
                  </a:cubicBezTo>
                  <a:cubicBezTo>
                    <a:pt x="2361730" y="3128737"/>
                    <a:pt x="2371890" y="1360918"/>
                    <a:pt x="2373160" y="1176770"/>
                  </a:cubicBezTo>
                  <a:cubicBezTo>
                    <a:pt x="2373160" y="1066281"/>
                    <a:pt x="2374430" y="955792"/>
                    <a:pt x="2375700" y="845303"/>
                  </a:cubicBezTo>
                  <a:cubicBezTo>
                    <a:pt x="2376970" y="726316"/>
                    <a:pt x="2378240" y="607328"/>
                    <a:pt x="2380780" y="488340"/>
                  </a:cubicBezTo>
                  <a:cubicBezTo>
                    <a:pt x="2382050" y="417514"/>
                    <a:pt x="2382050" y="343855"/>
                    <a:pt x="2387130" y="273028"/>
                  </a:cubicBezTo>
                  <a:cubicBezTo>
                    <a:pt x="2392210" y="188037"/>
                    <a:pt x="2394750" y="105879"/>
                    <a:pt x="2393480" y="44450"/>
                  </a:cubicBezTo>
                  <a:cubicBezTo>
                    <a:pt x="2393480" y="38100"/>
                    <a:pt x="2389670" y="30480"/>
                    <a:pt x="2383320" y="27940"/>
                  </a:cubicBezTo>
                  <a:close/>
                </a:path>
              </a:pathLst>
            </a:custGeom>
            <a:solidFill>
              <a:srgbClr val="D68369"/>
            </a:solidFill>
          </p:spPr>
        </p:sp>
      </p:grpSp>
      <p:sp>
        <p:nvSpPr>
          <p:cNvPr id="5" name="TextBox 5"/>
          <p:cNvSpPr txBox="1"/>
          <p:nvPr/>
        </p:nvSpPr>
        <p:spPr>
          <a:xfrm>
            <a:off x="-266700" y="2082232"/>
            <a:ext cx="7505700" cy="3590727"/>
          </a:xfrm>
          <a:prstGeom prst="rect">
            <a:avLst/>
          </a:prstGeom>
        </p:spPr>
        <p:txBody>
          <a:bodyPr wrap="square" lIns="0" tIns="0" rIns="0" bIns="0" rtlCol="0" anchor="t">
            <a:spAutoFit/>
          </a:bodyPr>
          <a:lstStyle/>
          <a:p>
            <a:pPr lvl="0" algn="ctr">
              <a:lnSpc>
                <a:spcPts val="7000"/>
              </a:lnSpc>
              <a:spcBef>
                <a:spcPct val="0"/>
              </a:spcBef>
            </a:pPr>
            <a:r>
              <a:rPr lang="vi-VN" sz="5000" dirty="0">
                <a:solidFill>
                  <a:srgbClr val="FFF6EE"/>
                </a:solidFill>
              </a:rPr>
              <a:t>Sự đa dạng của nhiều ngành nghề đã tạo nên một xã hội với nhiều tầng lớp khác </a:t>
            </a:r>
            <a:r>
              <a:rPr lang="vi-VN" sz="5000" dirty="0" smtClean="0">
                <a:solidFill>
                  <a:srgbClr val="FFF6EE"/>
                </a:solidFill>
              </a:rPr>
              <a:t>nhau. </a:t>
            </a:r>
            <a:endParaRPr lang="en-US" sz="5000" u="none" dirty="0">
              <a:solidFill>
                <a:srgbClr val="FFF6EE"/>
              </a:solidFill>
            </a:endParaRPr>
          </a:p>
        </p:txBody>
      </p:sp>
      <p:sp>
        <p:nvSpPr>
          <p:cNvPr id="4" name="Rectangle 3"/>
          <p:cNvSpPr/>
          <p:nvPr/>
        </p:nvSpPr>
        <p:spPr>
          <a:xfrm>
            <a:off x="7543800" y="1562100"/>
            <a:ext cx="10282937" cy="8440772"/>
          </a:xfrm>
          <a:prstGeom prst="rect">
            <a:avLst/>
          </a:prstGeom>
        </p:spPr>
        <p:txBody>
          <a:bodyPr wrap="square">
            <a:spAutoFit/>
          </a:bodyPr>
          <a:lstStyle/>
          <a:p>
            <a:pPr marL="685800" indent="-685800" algn="just">
              <a:lnSpc>
                <a:spcPts val="7000"/>
              </a:lnSpc>
              <a:spcBef>
                <a:spcPts val="700"/>
              </a:spcBef>
              <a:spcAft>
                <a:spcPts val="700"/>
              </a:spcAft>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Vua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5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đấng</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tối cao”, đứng đầu Vương quốc.</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spcBef>
                <a:spcPts val="700"/>
              </a:spcBef>
              <a:spcAft>
                <a:spcPts val="700"/>
              </a:spcAft>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Bộ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máy nhà nước được tổ chức từ trung ương đến địa phương (gồm các châu, huyện, làng).</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Xã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hội Chăm-pa có sự phân chia giàu, nghèo với các tầng lớp chính: tăng lữ, quý tộc, nông dân, dân tự do, nô lệ.</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9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2652222" y="2417185"/>
            <a:ext cx="5242426" cy="570957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88526" y="7367718"/>
            <a:ext cx="4269670" cy="465013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40569">
            <a:off x="15578231" y="-1384622"/>
            <a:ext cx="2344072" cy="631980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688526" y="-1379731"/>
            <a:ext cx="3206122" cy="347804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95172">
            <a:off x="15806913" y="4006498"/>
            <a:ext cx="2904774" cy="167420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13164" y="1725584"/>
            <a:ext cx="2149831" cy="183713"/>
          </a:xfrm>
          <a:prstGeom prst="rect">
            <a:avLst/>
          </a:prstGeom>
        </p:spPr>
      </p:pic>
      <p:sp>
        <p:nvSpPr>
          <p:cNvPr id="8" name="AutoShape 8"/>
          <p:cNvSpPr/>
          <p:nvPr/>
        </p:nvSpPr>
        <p:spPr>
          <a:xfrm>
            <a:off x="13706" y="-16612"/>
            <a:ext cx="14969584" cy="10287000"/>
          </a:xfrm>
          <a:prstGeom prst="rect">
            <a:avLst/>
          </a:prstGeom>
          <a:solidFill>
            <a:srgbClr val="FFFFFF"/>
          </a:solidFill>
        </p:spPr>
      </p:sp>
      <p:sp>
        <p:nvSpPr>
          <p:cNvPr id="10" name="TextBox 10"/>
          <p:cNvSpPr txBox="1"/>
          <p:nvPr/>
        </p:nvSpPr>
        <p:spPr>
          <a:xfrm>
            <a:off x="-1" y="948558"/>
            <a:ext cx="14969585" cy="1040798"/>
          </a:xfrm>
          <a:prstGeom prst="rect">
            <a:avLst/>
          </a:prstGeom>
        </p:spPr>
        <p:txBody>
          <a:bodyPr wrap="square" lIns="0" tIns="0" rIns="0" bIns="0" rtlCol="0" anchor="t">
            <a:spAutoFit/>
          </a:bodyPr>
          <a:lstStyle/>
          <a:p>
            <a:pPr algn="ctr">
              <a:lnSpc>
                <a:spcPts val="9000"/>
              </a:lnSpc>
            </a:pPr>
            <a:r>
              <a:rPr lang="en-US" sz="6000" b="1" dirty="0" smtClean="0">
                <a:solidFill>
                  <a:schemeClr val="accent3">
                    <a:lumMod val="50000"/>
                  </a:schemeClr>
                </a:solidFill>
                <a:latin typeface="Arial" panose="020B0604020202020204" pitchFamily="34" charset="0"/>
                <a:cs typeface="Arial" panose="020B0604020202020204" pitchFamily="34" charset="0"/>
              </a:rPr>
              <a:t>3. MỘT SỐ THÀNH TỰU VĂN HÓA</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pic>
        <p:nvPicPr>
          <p:cNvPr id="20" name="Picture 3"/>
          <p:cNvPicPr>
            <a:picLocks noChangeAspect="1"/>
          </p:cNvPicPr>
          <p:nvPr/>
        </p:nvPicPr>
        <p:blipFill>
          <a:blip r:embed="rId14"/>
          <a:srcRect/>
          <a:stretch>
            <a:fillRect/>
          </a:stretch>
        </p:blipFill>
        <p:spPr>
          <a:xfrm>
            <a:off x="765426" y="3265413"/>
            <a:ext cx="6542152" cy="2594980"/>
          </a:xfrm>
          <a:prstGeom prst="rect">
            <a:avLst/>
          </a:prstGeom>
        </p:spPr>
      </p:pic>
      <p:pic>
        <p:nvPicPr>
          <p:cNvPr id="21" name="Picture 12"/>
          <p:cNvPicPr>
            <a:picLocks noChangeAspect="1"/>
          </p:cNvPicPr>
          <p:nvPr/>
        </p:nvPicPr>
        <p:blipFill>
          <a:blip r:embed="rId15"/>
          <a:srcRect l="1885" r="1885"/>
          <a:stretch>
            <a:fillRect/>
          </a:stretch>
        </p:blipFill>
        <p:spPr>
          <a:xfrm rot="-494905">
            <a:off x="2440759" y="2802187"/>
            <a:ext cx="3191485" cy="1322471"/>
          </a:xfrm>
          <a:prstGeom prst="rect">
            <a:avLst/>
          </a:prstGeom>
        </p:spPr>
      </p:pic>
      <p:sp>
        <p:nvSpPr>
          <p:cNvPr id="22" name="TextBox 2"/>
          <p:cNvSpPr txBox="1"/>
          <p:nvPr/>
        </p:nvSpPr>
        <p:spPr>
          <a:xfrm>
            <a:off x="917826" y="4411994"/>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u="none" dirty="0" smtClean="0">
                <a:solidFill>
                  <a:schemeClr val="accent3">
                    <a:lumMod val="50000"/>
                  </a:schemeClr>
                </a:solidFill>
                <a:latin typeface="Arial" panose="020B0604020202020204" pitchFamily="34" charset="0"/>
                <a:cs typeface="Arial" panose="020B0604020202020204" pitchFamily="34" charset="0"/>
              </a:rPr>
              <a:t>Chữ viết</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pic>
        <p:nvPicPr>
          <p:cNvPr id="23" name="Picture 3"/>
          <p:cNvPicPr>
            <a:picLocks noChangeAspect="1"/>
          </p:cNvPicPr>
          <p:nvPr/>
        </p:nvPicPr>
        <p:blipFill>
          <a:blip r:embed="rId14"/>
          <a:srcRect/>
          <a:stretch>
            <a:fillRect/>
          </a:stretch>
        </p:blipFill>
        <p:spPr>
          <a:xfrm>
            <a:off x="7675745" y="3289117"/>
            <a:ext cx="6542152" cy="2664123"/>
          </a:xfrm>
          <a:prstGeom prst="rect">
            <a:avLst/>
          </a:prstGeom>
        </p:spPr>
      </p:pic>
      <p:pic>
        <p:nvPicPr>
          <p:cNvPr id="24" name="Picture 12"/>
          <p:cNvPicPr>
            <a:picLocks noChangeAspect="1"/>
          </p:cNvPicPr>
          <p:nvPr/>
        </p:nvPicPr>
        <p:blipFill>
          <a:blip r:embed="rId15"/>
          <a:srcRect l="1885" r="1885"/>
          <a:stretch>
            <a:fillRect/>
          </a:stretch>
        </p:blipFill>
        <p:spPr>
          <a:xfrm rot="-494905">
            <a:off x="9351078" y="2825891"/>
            <a:ext cx="3191485" cy="1322471"/>
          </a:xfrm>
          <a:prstGeom prst="rect">
            <a:avLst/>
          </a:prstGeom>
        </p:spPr>
      </p:pic>
      <p:sp>
        <p:nvSpPr>
          <p:cNvPr id="25" name="TextBox 2"/>
          <p:cNvSpPr txBox="1"/>
          <p:nvPr/>
        </p:nvSpPr>
        <p:spPr>
          <a:xfrm>
            <a:off x="7799266" y="4468001"/>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u="none" dirty="0" smtClean="0">
                <a:solidFill>
                  <a:schemeClr val="accent3">
                    <a:lumMod val="50000"/>
                  </a:schemeClr>
                </a:solidFill>
                <a:latin typeface="Arial" panose="020B0604020202020204" pitchFamily="34" charset="0"/>
                <a:cs typeface="Arial" panose="020B0604020202020204" pitchFamily="34" charset="0"/>
              </a:rPr>
              <a:t>Tôn giáo</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pic>
        <p:nvPicPr>
          <p:cNvPr id="26" name="Picture 3"/>
          <p:cNvPicPr>
            <a:picLocks noChangeAspect="1"/>
          </p:cNvPicPr>
          <p:nvPr/>
        </p:nvPicPr>
        <p:blipFill>
          <a:blip r:embed="rId14"/>
          <a:srcRect/>
          <a:stretch>
            <a:fillRect/>
          </a:stretch>
        </p:blipFill>
        <p:spPr>
          <a:xfrm>
            <a:off x="706818" y="6329592"/>
            <a:ext cx="6542152" cy="2674281"/>
          </a:xfrm>
          <a:prstGeom prst="rect">
            <a:avLst/>
          </a:prstGeom>
        </p:spPr>
      </p:pic>
      <p:pic>
        <p:nvPicPr>
          <p:cNvPr id="27" name="Picture 12"/>
          <p:cNvPicPr>
            <a:picLocks noChangeAspect="1"/>
          </p:cNvPicPr>
          <p:nvPr/>
        </p:nvPicPr>
        <p:blipFill>
          <a:blip r:embed="rId15"/>
          <a:srcRect l="1885" r="1885"/>
          <a:stretch>
            <a:fillRect/>
          </a:stretch>
        </p:blipFill>
        <p:spPr>
          <a:xfrm rot="-494905">
            <a:off x="2382151" y="5866366"/>
            <a:ext cx="3191485" cy="1322471"/>
          </a:xfrm>
          <a:prstGeom prst="rect">
            <a:avLst/>
          </a:prstGeom>
        </p:spPr>
      </p:pic>
      <p:sp>
        <p:nvSpPr>
          <p:cNvPr id="28" name="TextBox 2"/>
          <p:cNvSpPr txBox="1"/>
          <p:nvPr/>
        </p:nvSpPr>
        <p:spPr>
          <a:xfrm>
            <a:off x="841625" y="7529254"/>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dirty="0" smtClean="0">
                <a:solidFill>
                  <a:schemeClr val="accent3">
                    <a:lumMod val="50000"/>
                  </a:schemeClr>
                </a:solidFill>
                <a:latin typeface="Arial" panose="020B0604020202020204" pitchFamily="34" charset="0"/>
                <a:cs typeface="Arial" panose="020B0604020202020204" pitchFamily="34" charset="0"/>
              </a:rPr>
              <a:t>Lễ hội</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pic>
        <p:nvPicPr>
          <p:cNvPr id="29" name="Picture 3"/>
          <p:cNvPicPr>
            <a:picLocks noChangeAspect="1"/>
          </p:cNvPicPr>
          <p:nvPr/>
        </p:nvPicPr>
        <p:blipFill>
          <a:blip r:embed="rId14"/>
          <a:srcRect/>
          <a:stretch>
            <a:fillRect/>
          </a:stretch>
        </p:blipFill>
        <p:spPr>
          <a:xfrm>
            <a:off x="7650495" y="6396478"/>
            <a:ext cx="6542152" cy="2674281"/>
          </a:xfrm>
          <a:prstGeom prst="rect">
            <a:avLst/>
          </a:prstGeom>
        </p:spPr>
      </p:pic>
      <p:pic>
        <p:nvPicPr>
          <p:cNvPr id="30" name="Picture 12"/>
          <p:cNvPicPr>
            <a:picLocks noChangeAspect="1"/>
          </p:cNvPicPr>
          <p:nvPr/>
        </p:nvPicPr>
        <p:blipFill>
          <a:blip r:embed="rId15"/>
          <a:srcRect l="1885" r="1885"/>
          <a:stretch>
            <a:fillRect/>
          </a:stretch>
        </p:blipFill>
        <p:spPr>
          <a:xfrm rot="-494905">
            <a:off x="9325828" y="5933252"/>
            <a:ext cx="3191485" cy="1322471"/>
          </a:xfrm>
          <a:prstGeom prst="rect">
            <a:avLst/>
          </a:prstGeom>
        </p:spPr>
      </p:pic>
      <p:sp>
        <p:nvSpPr>
          <p:cNvPr id="31" name="TextBox 2"/>
          <p:cNvSpPr txBox="1"/>
          <p:nvPr/>
        </p:nvSpPr>
        <p:spPr>
          <a:xfrm>
            <a:off x="7785302" y="7596140"/>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dirty="0" smtClean="0">
                <a:solidFill>
                  <a:schemeClr val="accent3">
                    <a:lumMod val="50000"/>
                  </a:schemeClr>
                </a:solidFill>
                <a:latin typeface="Arial" panose="020B0604020202020204" pitchFamily="34" charset="0"/>
                <a:cs typeface="Arial" panose="020B0604020202020204" pitchFamily="34" charset="0"/>
              </a:rPr>
              <a:t>Kiến trúc</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5" grpId="0"/>
      <p:bldP spid="28"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r="35233"/>
          <a:stretch>
            <a:fillRect/>
          </a:stretch>
        </p:blipFill>
        <p:spPr>
          <a:xfrm>
            <a:off x="651362" y="723900"/>
            <a:ext cx="5119580" cy="5928461"/>
          </a:xfrm>
          <a:prstGeom prst="rect">
            <a:avLst/>
          </a:prstGeom>
        </p:spPr>
      </p:pic>
      <p:sp>
        <p:nvSpPr>
          <p:cNvPr id="6" name="TextBox 6"/>
          <p:cNvSpPr txBox="1"/>
          <p:nvPr/>
        </p:nvSpPr>
        <p:spPr>
          <a:xfrm>
            <a:off x="5770942" y="1485900"/>
            <a:ext cx="12517057" cy="1269578"/>
          </a:xfrm>
          <a:prstGeom prst="rect">
            <a:avLst/>
          </a:prstGeom>
        </p:spPr>
        <p:txBody>
          <a:bodyPr wrap="square" lIns="0" tIns="0" rIns="0" bIns="0" rtlCol="0" anchor="t">
            <a:spAutoFit/>
          </a:bodyPr>
          <a:lstStyle/>
          <a:p>
            <a:pPr algn="ctr">
              <a:lnSpc>
                <a:spcPts val="9904"/>
              </a:lnSpc>
            </a:pPr>
            <a:r>
              <a:rPr lang="en-US" sz="6000" b="1" dirty="0" smtClean="0">
                <a:solidFill>
                  <a:srgbClr val="000000"/>
                </a:solidFill>
                <a:latin typeface="Arial" panose="020B0604020202020204" pitchFamily="34" charset="0"/>
                <a:cs typeface="Arial" panose="020B0604020202020204" pitchFamily="34" charset="0"/>
              </a:rPr>
              <a:t>KHỞI ĐỘNG</a:t>
            </a:r>
            <a:endParaRPr lang="en-US" sz="6000" b="1"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rot="-5400000">
            <a:off x="282255" y="9018923"/>
            <a:ext cx="1040476" cy="251460"/>
          </a:xfrm>
          <a:prstGeom prst="rect">
            <a:avLst/>
          </a:prstGeom>
        </p:spPr>
        <p:txBody>
          <a:bodyPr lIns="0" tIns="0" rIns="0" bIns="0" rtlCol="0" anchor="t">
            <a:spAutoFit/>
          </a:bodyPr>
          <a:lstStyle/>
          <a:p>
            <a:pPr algn="ctr">
              <a:lnSpc>
                <a:spcPts val="1980"/>
              </a:lnSpc>
              <a:spcBef>
                <a:spcPct val="0"/>
              </a:spcBef>
            </a:pPr>
            <a:r>
              <a:rPr lang="en-US" sz="1800" spc="72">
                <a:solidFill>
                  <a:srgbClr val="F5F5EF"/>
                </a:solidFill>
                <a:latin typeface="Cormorant Garamond Medium"/>
              </a:rPr>
              <a:t>pg. 01 / 16</a:t>
            </a:r>
          </a:p>
        </p:txBody>
      </p:sp>
      <p:sp>
        <p:nvSpPr>
          <p:cNvPr id="11" name="TextBox 6"/>
          <p:cNvSpPr txBox="1"/>
          <p:nvPr/>
        </p:nvSpPr>
        <p:spPr>
          <a:xfrm>
            <a:off x="5770942" y="3009900"/>
            <a:ext cx="12648880" cy="1716880"/>
          </a:xfrm>
          <a:prstGeom prst="rect">
            <a:avLst/>
          </a:prstGeom>
        </p:spPr>
        <p:txBody>
          <a:bodyPr wrap="square" lIns="0" tIns="0" rIns="0" bIns="0" rtlCol="0" anchor="t">
            <a:spAutoFit/>
          </a:bodyPr>
          <a:lstStyle/>
          <a:p>
            <a:pPr algn="ctr">
              <a:lnSpc>
                <a:spcPts val="7000"/>
              </a:lnSpc>
            </a:pPr>
            <a:r>
              <a:rPr lang="en-US" sz="5000" dirty="0" smtClean="0">
                <a:solidFill>
                  <a:srgbClr val="000000"/>
                </a:solidFill>
                <a:latin typeface="Arial" panose="020B0604020202020204" pitchFamily="34" charset="0"/>
                <a:cs typeface="Arial" panose="020B0604020202020204" pitchFamily="34" charset="0"/>
              </a:rPr>
              <a:t>Trình bày những hiểu biết của em</a:t>
            </a:r>
          </a:p>
          <a:p>
            <a:pPr algn="ctr">
              <a:lnSpc>
                <a:spcPts val="7000"/>
              </a:lnSpc>
            </a:pPr>
            <a:r>
              <a:rPr lang="en-US" sz="5000" dirty="0" smtClean="0">
                <a:solidFill>
                  <a:srgbClr val="000000"/>
                </a:solidFill>
                <a:latin typeface="Arial" panose="020B0604020202020204" pitchFamily="34" charset="0"/>
                <a:cs typeface="Arial" panose="020B0604020202020204" pitchFamily="34" charset="0"/>
              </a:rPr>
              <a:t> về dải đất miền Trung nước ta</a:t>
            </a:r>
            <a:endParaRPr lang="en-US" sz="5000" dirty="0">
              <a:solidFill>
                <a:srgbClr val="0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6532782" y="4726780"/>
            <a:ext cx="11125200" cy="529352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D6E51"/>
        </a:solidFill>
        <a:effectLst/>
      </p:bgPr>
    </p:bg>
    <p:spTree>
      <p:nvGrpSpPr>
        <p:cNvPr id="1" name=""/>
        <p:cNvGrpSpPr/>
        <p:nvPr/>
      </p:nvGrpSpPr>
      <p:grpSpPr>
        <a:xfrm>
          <a:off x="0" y="0"/>
          <a:ext cx="0" cy="0"/>
          <a:chOff x="0" y="0"/>
          <a:chExt cx="0" cy="0"/>
        </a:xfrm>
      </p:grpSpPr>
      <p:grpSp>
        <p:nvGrpSpPr>
          <p:cNvPr id="2" name="Group 2"/>
          <p:cNvGrpSpPr/>
          <p:nvPr/>
        </p:nvGrpSpPr>
        <p:grpSpPr>
          <a:xfrm>
            <a:off x="2080538" y="2349805"/>
            <a:ext cx="14947568" cy="6908495"/>
            <a:chOff x="0" y="0"/>
            <a:chExt cx="11032075" cy="5098825"/>
          </a:xfrm>
        </p:grpSpPr>
        <p:sp>
          <p:nvSpPr>
            <p:cNvPr id="3" name="Freeform 3"/>
            <p:cNvSpPr/>
            <p:nvPr/>
          </p:nvSpPr>
          <p:spPr>
            <a:xfrm>
              <a:off x="6350" y="6350"/>
              <a:ext cx="10952065" cy="5018815"/>
            </a:xfrm>
            <a:custGeom>
              <a:avLst/>
              <a:gdLst/>
              <a:ahLst/>
              <a:cxnLst/>
              <a:rect l="l" t="t" r="r" b="b"/>
              <a:pathLst>
                <a:path w="10952065" h="5018815">
                  <a:moveTo>
                    <a:pt x="10952065" y="270510"/>
                  </a:moveTo>
                  <a:lnTo>
                    <a:pt x="10681555" y="0"/>
                  </a:lnTo>
                  <a:lnTo>
                    <a:pt x="0" y="0"/>
                  </a:lnTo>
                  <a:lnTo>
                    <a:pt x="0" y="5018815"/>
                  </a:lnTo>
                  <a:lnTo>
                    <a:pt x="10952065" y="5018815"/>
                  </a:lnTo>
                  <a:close/>
                </a:path>
              </a:pathLst>
            </a:custGeom>
            <a:solidFill>
              <a:srgbClr val="FFFFFF"/>
            </a:solidFill>
          </p:spPr>
        </p:sp>
        <p:sp>
          <p:nvSpPr>
            <p:cNvPr id="4" name="Freeform 4"/>
            <p:cNvSpPr/>
            <p:nvPr/>
          </p:nvSpPr>
          <p:spPr>
            <a:xfrm>
              <a:off x="80010" y="293370"/>
              <a:ext cx="10939365" cy="4792755"/>
            </a:xfrm>
            <a:custGeom>
              <a:avLst/>
              <a:gdLst/>
              <a:ahLst/>
              <a:cxnLst/>
              <a:rect l="l" t="t" r="r" b="b"/>
              <a:pathLst>
                <a:path w="10939365" h="4792755">
                  <a:moveTo>
                    <a:pt x="0" y="4738145"/>
                  </a:moveTo>
                  <a:lnTo>
                    <a:pt x="0" y="4792755"/>
                  </a:lnTo>
                  <a:lnTo>
                    <a:pt x="10939365" y="4792755"/>
                  </a:lnTo>
                  <a:lnTo>
                    <a:pt x="10939365" y="54610"/>
                  </a:lnTo>
                  <a:lnTo>
                    <a:pt x="10884755" y="0"/>
                  </a:lnTo>
                  <a:lnTo>
                    <a:pt x="10884755" y="4738145"/>
                  </a:lnTo>
                  <a:close/>
                </a:path>
              </a:pathLst>
            </a:custGeom>
            <a:solidFill>
              <a:srgbClr val="212F3F"/>
            </a:solidFill>
          </p:spPr>
        </p:sp>
        <p:sp>
          <p:nvSpPr>
            <p:cNvPr id="5" name="Freeform 5"/>
            <p:cNvSpPr/>
            <p:nvPr/>
          </p:nvSpPr>
          <p:spPr>
            <a:xfrm>
              <a:off x="0" y="0"/>
              <a:ext cx="11032075" cy="5098825"/>
            </a:xfrm>
            <a:custGeom>
              <a:avLst/>
              <a:gdLst/>
              <a:ahLst/>
              <a:cxnLst/>
              <a:rect l="l" t="t" r="r" b="b"/>
              <a:pathLst>
                <a:path w="11032075" h="5098825">
                  <a:moveTo>
                    <a:pt x="10946985" y="256540"/>
                  </a:moveTo>
                  <a:lnTo>
                    <a:pt x="10689175" y="0"/>
                  </a:lnTo>
                  <a:lnTo>
                    <a:pt x="0" y="0"/>
                  </a:lnTo>
                  <a:lnTo>
                    <a:pt x="0" y="5031515"/>
                  </a:lnTo>
                  <a:lnTo>
                    <a:pt x="67310" y="5031515"/>
                  </a:lnTo>
                  <a:lnTo>
                    <a:pt x="67310" y="5098825"/>
                  </a:lnTo>
                  <a:lnTo>
                    <a:pt x="11032075" y="5098825"/>
                  </a:lnTo>
                  <a:lnTo>
                    <a:pt x="11032075" y="342900"/>
                  </a:lnTo>
                  <a:lnTo>
                    <a:pt x="10946985" y="256540"/>
                  </a:lnTo>
                  <a:close/>
                  <a:moveTo>
                    <a:pt x="12700" y="5018815"/>
                  </a:moveTo>
                  <a:lnTo>
                    <a:pt x="12700" y="12700"/>
                  </a:lnTo>
                  <a:lnTo>
                    <a:pt x="10684095" y="12700"/>
                  </a:lnTo>
                  <a:lnTo>
                    <a:pt x="10952065" y="280670"/>
                  </a:lnTo>
                  <a:lnTo>
                    <a:pt x="10952065" y="5018815"/>
                  </a:lnTo>
                  <a:lnTo>
                    <a:pt x="12700" y="5018815"/>
                  </a:lnTo>
                  <a:close/>
                  <a:moveTo>
                    <a:pt x="11019375" y="5086125"/>
                  </a:moveTo>
                  <a:lnTo>
                    <a:pt x="80010" y="5086125"/>
                  </a:lnTo>
                  <a:lnTo>
                    <a:pt x="80010" y="5031515"/>
                  </a:lnTo>
                  <a:lnTo>
                    <a:pt x="10964765" y="5031515"/>
                  </a:lnTo>
                  <a:lnTo>
                    <a:pt x="10964765" y="293370"/>
                  </a:lnTo>
                  <a:lnTo>
                    <a:pt x="11019375" y="347980"/>
                  </a:lnTo>
                  <a:lnTo>
                    <a:pt x="11019375" y="5086125"/>
                  </a:lnTo>
                  <a:lnTo>
                    <a:pt x="11019375" y="5086125"/>
                  </a:lnTo>
                  <a:close/>
                </a:path>
              </a:pathLst>
            </a:custGeom>
            <a:solidFill>
              <a:srgbClr val="212F3F"/>
            </a:solidFill>
          </p:spPr>
        </p:sp>
      </p:grpSp>
      <p:grpSp>
        <p:nvGrpSpPr>
          <p:cNvPr id="7" name="Group 7"/>
          <p:cNvGrpSpPr/>
          <p:nvPr/>
        </p:nvGrpSpPr>
        <p:grpSpPr>
          <a:xfrm>
            <a:off x="2089142" y="1191131"/>
            <a:ext cx="14938964" cy="2113797"/>
            <a:chOff x="0" y="0"/>
            <a:chExt cx="3996892" cy="1721335"/>
          </a:xfrm>
        </p:grpSpPr>
        <p:sp>
          <p:nvSpPr>
            <p:cNvPr id="8" name="Freeform 8"/>
            <p:cNvSpPr/>
            <p:nvPr/>
          </p:nvSpPr>
          <p:spPr>
            <a:xfrm>
              <a:off x="6350" y="6350"/>
              <a:ext cx="3984192" cy="1708635"/>
            </a:xfrm>
            <a:custGeom>
              <a:avLst/>
              <a:gdLst/>
              <a:ahLst/>
              <a:cxnLst/>
              <a:rect l="l" t="t" r="r" b="b"/>
              <a:pathLst>
                <a:path w="3984192" h="1708635">
                  <a:moveTo>
                    <a:pt x="3984192" y="271780"/>
                  </a:moveTo>
                  <a:lnTo>
                    <a:pt x="3984192" y="1708635"/>
                  </a:lnTo>
                  <a:lnTo>
                    <a:pt x="0" y="1708635"/>
                  </a:lnTo>
                  <a:lnTo>
                    <a:pt x="0" y="0"/>
                  </a:lnTo>
                  <a:lnTo>
                    <a:pt x="3712411" y="0"/>
                  </a:lnTo>
                  <a:close/>
                </a:path>
              </a:pathLst>
            </a:custGeom>
            <a:solidFill>
              <a:srgbClr val="212F3F"/>
            </a:solidFill>
          </p:spPr>
        </p:sp>
        <p:sp>
          <p:nvSpPr>
            <p:cNvPr id="9" name="Freeform 9"/>
            <p:cNvSpPr/>
            <p:nvPr/>
          </p:nvSpPr>
          <p:spPr>
            <a:xfrm>
              <a:off x="0" y="0"/>
              <a:ext cx="3996892" cy="1721335"/>
            </a:xfrm>
            <a:custGeom>
              <a:avLst/>
              <a:gdLst/>
              <a:ahLst/>
              <a:cxnLst/>
              <a:rect l="l" t="t" r="r" b="b"/>
              <a:pathLst>
                <a:path w="3996892" h="1721335">
                  <a:moveTo>
                    <a:pt x="3996892" y="1721335"/>
                  </a:moveTo>
                  <a:lnTo>
                    <a:pt x="0" y="1721335"/>
                  </a:lnTo>
                  <a:lnTo>
                    <a:pt x="0" y="0"/>
                  </a:lnTo>
                  <a:lnTo>
                    <a:pt x="3721302" y="0"/>
                  </a:lnTo>
                  <a:lnTo>
                    <a:pt x="3996892" y="275590"/>
                  </a:lnTo>
                  <a:cubicBezTo>
                    <a:pt x="3996892" y="275590"/>
                    <a:pt x="3996892" y="1721335"/>
                    <a:pt x="3996892" y="1721335"/>
                  </a:cubicBezTo>
                  <a:close/>
                  <a:moveTo>
                    <a:pt x="12700" y="1708635"/>
                  </a:moveTo>
                  <a:lnTo>
                    <a:pt x="3984192" y="1708635"/>
                  </a:lnTo>
                  <a:lnTo>
                    <a:pt x="3984192" y="280670"/>
                  </a:lnTo>
                  <a:lnTo>
                    <a:pt x="3716222" y="12700"/>
                  </a:lnTo>
                  <a:lnTo>
                    <a:pt x="12700" y="12700"/>
                  </a:lnTo>
                  <a:lnTo>
                    <a:pt x="12700" y="1708635"/>
                  </a:lnTo>
                  <a:close/>
                </a:path>
              </a:pathLst>
            </a:custGeom>
            <a:solidFill>
              <a:srgbClr val="212F3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61859" y="6223157"/>
            <a:ext cx="5049473" cy="4149748"/>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3916" y="3686019"/>
            <a:ext cx="2952861" cy="7218105"/>
          </a:xfrm>
          <a:prstGeom prst="rect">
            <a:avLst/>
          </a:prstGeom>
        </p:spPr>
      </p:pic>
      <p:sp>
        <p:nvSpPr>
          <p:cNvPr id="15" name="Rectangle 14"/>
          <p:cNvSpPr/>
          <p:nvPr/>
        </p:nvSpPr>
        <p:spPr>
          <a:xfrm>
            <a:off x="2955522" y="4463602"/>
            <a:ext cx="13106400" cy="2883225"/>
          </a:xfrm>
          <a:prstGeom prst="rect">
            <a:avLst/>
          </a:prstGeom>
        </p:spPr>
        <p:txBody>
          <a:bodyPr wrap="square">
            <a:spAutoFit/>
          </a:bodyPr>
          <a:lstStyle/>
          <a:p>
            <a:pPr algn="just">
              <a:lnSpc>
                <a:spcPts val="7500"/>
              </a:lnSpc>
            </a:pPr>
            <a:r>
              <a:rPr lang="vi-VN" sz="5000" dirty="0">
                <a:solidFill>
                  <a:srgbClr val="002060"/>
                </a:solidFill>
                <a:ea typeface="Calibri" panose="020F0502020204030204" pitchFamily="34" charset="0"/>
                <a:cs typeface="Arial" panose="020B0604020202020204" pitchFamily="34" charset="0"/>
              </a:rPr>
              <a:t>Dựa trên chữ cổ của người Ấn Độ, từ thế kỉ IV, cư dân Chăm-pa đã sáng tạo ra chữ viết riêng, gọi là chữ Chăm cổ.</a:t>
            </a:r>
            <a:endParaRPr lang="en-US" sz="5000" dirty="0">
              <a:solidFill>
                <a:srgbClr val="002060"/>
              </a:solidFill>
              <a:latin typeface="Arial" panose="020B0604020202020204" pitchFamily="34" charset="0"/>
              <a:cs typeface="Arial" panose="020B0604020202020204" pitchFamily="34" charset="0"/>
            </a:endParaRPr>
          </a:p>
        </p:txBody>
      </p:sp>
      <p:sp>
        <p:nvSpPr>
          <p:cNvPr id="16" name="Rectangle 15"/>
          <p:cNvSpPr/>
          <p:nvPr/>
        </p:nvSpPr>
        <p:spPr>
          <a:xfrm>
            <a:off x="2112876" y="1885524"/>
            <a:ext cx="14923834" cy="1015663"/>
          </a:xfrm>
          <a:prstGeom prst="rect">
            <a:avLst/>
          </a:prstGeom>
        </p:spPr>
        <p:txBody>
          <a:bodyPr wrap="square">
            <a:spAutoFit/>
          </a:bodyPr>
          <a:lstStyle/>
          <a:p>
            <a:pPr algn="ctr"/>
            <a:r>
              <a:rPr lang="nl-NL" sz="6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Về chữ viết</a:t>
            </a:r>
            <a:endParaRPr lang="en-US" sz="6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grpSp>
        <p:nvGrpSpPr>
          <p:cNvPr id="3" name="Group 3"/>
          <p:cNvGrpSpPr/>
          <p:nvPr/>
        </p:nvGrpSpPr>
        <p:grpSpPr>
          <a:xfrm>
            <a:off x="4183743" y="8572835"/>
            <a:ext cx="11430000" cy="1080432"/>
            <a:chOff x="6492573" y="-354535"/>
            <a:chExt cx="13072962" cy="1060234"/>
          </a:xfrm>
        </p:grpSpPr>
        <p:sp>
          <p:nvSpPr>
            <p:cNvPr id="4" name="AutoShape 4"/>
            <p:cNvSpPr/>
            <p:nvPr/>
          </p:nvSpPr>
          <p:spPr>
            <a:xfrm>
              <a:off x="6492573" y="-354535"/>
              <a:ext cx="13072962" cy="1060234"/>
            </a:xfrm>
            <a:prstGeom prst="rect">
              <a:avLst/>
            </a:prstGeom>
            <a:solidFill>
              <a:srgbClr val="925520"/>
            </a:solidFill>
          </p:spPr>
        </p:sp>
        <p:sp>
          <p:nvSpPr>
            <p:cNvPr id="5" name="TextBox 5"/>
            <p:cNvSpPr txBox="1"/>
            <p:nvPr/>
          </p:nvSpPr>
          <p:spPr>
            <a:xfrm>
              <a:off x="7721016" y="175582"/>
              <a:ext cx="11095006" cy="341412"/>
            </a:xfrm>
            <a:prstGeom prst="rect">
              <a:avLst/>
            </a:prstGeom>
          </p:spPr>
          <p:txBody>
            <a:bodyPr lIns="0" tIns="0" rIns="0" bIns="0" rtlCol="0" anchor="t">
              <a:spAutoFit/>
            </a:bodyPr>
            <a:lstStyle/>
            <a:p>
              <a:pPr algn="ctr">
                <a:lnSpc>
                  <a:spcPts val="2100"/>
                </a:lnSpc>
              </a:pPr>
              <a:r>
                <a:rPr lang="en-US" sz="5000" spc="300" dirty="0" smtClean="0">
                  <a:solidFill>
                    <a:srgbClr val="FDFEEC"/>
                  </a:solidFill>
                  <a:latin typeface="Arial" panose="020B0604020202020204" pitchFamily="34" charset="0"/>
                  <a:cs typeface="Arial" panose="020B0604020202020204" pitchFamily="34" charset="0"/>
                </a:rPr>
                <a:t>Bản dập chữ Chăm cổ</a:t>
              </a:r>
              <a:endParaRPr lang="en-US" sz="5000" spc="300" dirty="0">
                <a:solidFill>
                  <a:srgbClr val="FDFEEC"/>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4191000" y="1179723"/>
            <a:ext cx="11422743" cy="7165991"/>
          </a:xfrm>
          <a:prstGeom prst="rect">
            <a:avLst/>
          </a:prstGeom>
        </p:spPr>
      </p:pic>
    </p:spTree>
    <p:extLst>
      <p:ext uri="{BB962C8B-B14F-4D97-AF65-F5344CB8AC3E}">
        <p14:creationId xmlns:p14="http://schemas.microsoft.com/office/powerpoint/2010/main" val="256294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0" name="TextBox 10"/>
          <p:cNvSpPr txBox="1"/>
          <p:nvPr/>
        </p:nvSpPr>
        <p:spPr>
          <a:xfrm>
            <a:off x="0" y="1386864"/>
            <a:ext cx="18287999" cy="884858"/>
          </a:xfrm>
          <a:prstGeom prst="rect">
            <a:avLst/>
          </a:prstGeom>
        </p:spPr>
        <p:txBody>
          <a:bodyPr wrap="square" lIns="0" tIns="0" rIns="0" bIns="0" rtlCol="0" anchor="t">
            <a:spAutoFit/>
          </a:bodyPr>
          <a:lstStyle/>
          <a:p>
            <a:pPr algn="ctr">
              <a:lnSpc>
                <a:spcPts val="6857"/>
              </a:lnSpc>
            </a:pPr>
            <a:r>
              <a:rPr lang="en-US" sz="5500" b="1" dirty="0" smtClean="0">
                <a:solidFill>
                  <a:srgbClr val="E45F14"/>
                </a:solidFill>
                <a:latin typeface="Arial" panose="020B0604020202020204" pitchFamily="34" charset="0"/>
                <a:cs typeface="Arial" panose="020B0604020202020204" pitchFamily="34" charset="0"/>
              </a:rPr>
              <a:t>Về tín ngưỡng, tôn giáo</a:t>
            </a:r>
            <a:endParaRPr lang="en-US" sz="5500" b="1" dirty="0">
              <a:solidFill>
                <a:srgbClr val="E45F14"/>
              </a:solidFill>
              <a:latin typeface="Arial" panose="020B0604020202020204" pitchFamily="34" charset="0"/>
              <a:cs typeface="Arial" panose="020B0604020202020204" pitchFamily="34" charset="0"/>
            </a:endParaRPr>
          </a:p>
        </p:txBody>
      </p:sp>
      <p:grpSp>
        <p:nvGrpSpPr>
          <p:cNvPr id="16" name="Group 16"/>
          <p:cNvGrpSpPr/>
          <p:nvPr/>
        </p:nvGrpSpPr>
        <p:grpSpPr>
          <a:xfrm>
            <a:off x="0" y="9671380"/>
            <a:ext cx="18288000" cy="1586698"/>
            <a:chOff x="0" y="0"/>
            <a:chExt cx="6186311" cy="676468"/>
          </a:xfrm>
        </p:grpSpPr>
        <p:sp>
          <p:nvSpPr>
            <p:cNvPr id="17" name="Freeform 17"/>
            <p:cNvSpPr/>
            <p:nvPr/>
          </p:nvSpPr>
          <p:spPr>
            <a:xfrm>
              <a:off x="0" y="0"/>
              <a:ext cx="6186311" cy="676468"/>
            </a:xfrm>
            <a:custGeom>
              <a:avLst/>
              <a:gdLst/>
              <a:ahLst/>
              <a:cxnLst/>
              <a:rect l="l" t="t" r="r" b="b"/>
              <a:pathLst>
                <a:path w="6186311" h="676468">
                  <a:moveTo>
                    <a:pt x="6061851" y="676468"/>
                  </a:moveTo>
                  <a:lnTo>
                    <a:pt x="124460" y="676468"/>
                  </a:lnTo>
                  <a:cubicBezTo>
                    <a:pt x="55880" y="676468"/>
                    <a:pt x="0" y="620588"/>
                    <a:pt x="0" y="552008"/>
                  </a:cubicBezTo>
                  <a:lnTo>
                    <a:pt x="0" y="124460"/>
                  </a:lnTo>
                  <a:cubicBezTo>
                    <a:pt x="0" y="55880"/>
                    <a:pt x="55880" y="0"/>
                    <a:pt x="124460" y="0"/>
                  </a:cubicBezTo>
                  <a:lnTo>
                    <a:pt x="6061851" y="0"/>
                  </a:lnTo>
                  <a:cubicBezTo>
                    <a:pt x="6130431" y="0"/>
                    <a:pt x="6186311" y="55880"/>
                    <a:pt x="6186311" y="124460"/>
                  </a:cubicBezTo>
                  <a:lnTo>
                    <a:pt x="6186311" y="552008"/>
                  </a:lnTo>
                  <a:cubicBezTo>
                    <a:pt x="6186311" y="620588"/>
                    <a:pt x="6130431" y="676468"/>
                    <a:pt x="6061851" y="676468"/>
                  </a:cubicBezTo>
                  <a:close/>
                </a:path>
              </a:pathLst>
            </a:custGeom>
            <a:solidFill>
              <a:srgbClr val="F6D8B6"/>
            </a:solidFill>
          </p:spPr>
        </p:sp>
      </p:grpSp>
      <p:pic>
        <p:nvPicPr>
          <p:cNvPr id="30" name="Picture 2"/>
          <p:cNvPicPr>
            <a:picLocks noChangeAspect="1"/>
          </p:cNvPicPr>
          <p:nvPr/>
        </p:nvPicPr>
        <p:blipFill>
          <a:blip r:embed="rId2"/>
          <a:srcRect/>
          <a:stretch>
            <a:fillRect/>
          </a:stretch>
        </p:blipFill>
        <p:spPr>
          <a:xfrm>
            <a:off x="1066800" y="3086100"/>
            <a:ext cx="15773400" cy="5655505"/>
          </a:xfrm>
          <a:prstGeom prst="rect">
            <a:avLst/>
          </a:prstGeom>
        </p:spPr>
      </p:pic>
      <p:pic>
        <p:nvPicPr>
          <p:cNvPr id="31" name="Picture 3"/>
          <p:cNvPicPr>
            <a:picLocks noChangeAspect="1"/>
          </p:cNvPicPr>
          <p:nvPr/>
        </p:nvPicPr>
        <p:blipFill>
          <a:blip r:embed="rId3"/>
          <a:srcRect/>
          <a:stretch>
            <a:fillRect/>
          </a:stretch>
        </p:blipFill>
        <p:spPr>
          <a:xfrm>
            <a:off x="6870253" y="8231624"/>
            <a:ext cx="4547492" cy="1949737"/>
          </a:xfrm>
          <a:prstGeom prst="rect">
            <a:avLst/>
          </a:prstGeom>
        </p:spPr>
      </p:pic>
      <p:sp>
        <p:nvSpPr>
          <p:cNvPr id="32" name="Rectangle 31"/>
          <p:cNvSpPr/>
          <p:nvPr/>
        </p:nvSpPr>
        <p:spPr>
          <a:xfrm>
            <a:off x="1600200" y="3263182"/>
            <a:ext cx="14401800" cy="5478423"/>
          </a:xfrm>
          <a:prstGeom prst="rect">
            <a:avLst/>
          </a:prstGeom>
        </p:spPr>
        <p:txBody>
          <a:bodyPr wrap="square">
            <a:spAutoFit/>
          </a:bodyPr>
          <a:lstStyle/>
          <a:p>
            <a:pPr marL="685800" indent="-685800" algn="just">
              <a:lnSpc>
                <a:spcPts val="7000"/>
              </a:lnSpc>
              <a:buFont typeface="Arial" panose="020B0604020202020204" pitchFamily="34" charset="0"/>
              <a:buChar char="•"/>
            </a:pP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ư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dân Chăm-pa thờ tín ngường đa thần (thần Núi, thần Nước, thân Lúa, thần Biển,...) </a:t>
            </a:r>
            <a:endPar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u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nhập các tôn giáo từ bên ngoài (Phật giáo, Hin-đu giáo....). Các thành tựu văn hoá khác của Chăm-pa đều mang đậm dấu ấn của hệ tín ngưỡng, tôn giáo này.</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sp>
        <p:nvSpPr>
          <p:cNvPr id="10" name="TextBox 5"/>
          <p:cNvSpPr txBox="1"/>
          <p:nvPr/>
        </p:nvSpPr>
        <p:spPr>
          <a:xfrm>
            <a:off x="11560284" y="9193579"/>
            <a:ext cx="6014388" cy="347916"/>
          </a:xfrm>
          <a:prstGeom prst="rect">
            <a:avLst/>
          </a:prstGeom>
        </p:spPr>
        <p:txBody>
          <a:bodyPr lIns="0" tIns="0" rIns="0" bIns="0" rtlCol="0" anchor="t">
            <a:spAutoFit/>
          </a:bodyPr>
          <a:lstStyle/>
          <a:p>
            <a:pPr algn="l">
              <a:lnSpc>
                <a:spcPts val="2100"/>
              </a:lnSpc>
            </a:pPr>
            <a:r>
              <a:rPr lang="en-US" sz="5000" spc="300" dirty="0" smtClean="0">
                <a:solidFill>
                  <a:srgbClr val="FDFEEC"/>
                </a:solidFill>
                <a:latin typeface="Arial" panose="020B0604020202020204" pitchFamily="34" charset="0"/>
                <a:cs typeface="Arial" panose="020B0604020202020204" pitchFamily="34" charset="0"/>
              </a:rPr>
              <a:t>Phật giáo</a:t>
            </a:r>
            <a:endParaRPr lang="en-US" sz="5000" spc="300" dirty="0">
              <a:solidFill>
                <a:srgbClr val="FDFEEC"/>
              </a:solidFill>
              <a:latin typeface="Arial" panose="020B0604020202020204" pitchFamily="34" charset="0"/>
              <a:cs typeface="Arial" panose="020B0604020202020204" pitchFamily="34" charset="0"/>
            </a:endParaRPr>
          </a:p>
        </p:txBody>
      </p:sp>
      <p:pic>
        <p:nvPicPr>
          <p:cNvPr id="1026" name="Picture 2" descr="32 vẻ đẹp tượng Phật Đồng Dương | Văn hóa | Tha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588412"/>
            <a:ext cx="9067800" cy="754261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p:cNvSpPr/>
          <p:nvPr/>
        </p:nvSpPr>
        <p:spPr>
          <a:xfrm>
            <a:off x="4800600" y="8484649"/>
            <a:ext cx="9067800" cy="1080432"/>
          </a:xfrm>
          <a:prstGeom prst="rect">
            <a:avLst/>
          </a:prstGeom>
          <a:solidFill>
            <a:srgbClr val="925520"/>
          </a:solidFill>
        </p:spPr>
      </p:sp>
      <p:sp>
        <p:nvSpPr>
          <p:cNvPr id="12" name="TextBox 5"/>
          <p:cNvSpPr txBox="1"/>
          <p:nvPr/>
        </p:nvSpPr>
        <p:spPr>
          <a:xfrm>
            <a:off x="5460606" y="9066721"/>
            <a:ext cx="9242316" cy="269304"/>
          </a:xfrm>
          <a:prstGeom prst="rect">
            <a:avLst/>
          </a:prstGeom>
        </p:spPr>
        <p:txBody>
          <a:bodyPr wrap="square" lIns="0" tIns="0" rIns="0" bIns="0" rtlCol="0" anchor="t">
            <a:spAutoFit/>
          </a:bodyPr>
          <a:lstStyle/>
          <a:p>
            <a:pPr algn="l">
              <a:lnSpc>
                <a:spcPts val="2100"/>
              </a:lnSpc>
            </a:pPr>
            <a:r>
              <a:rPr lang="en-US" sz="5000" spc="300" dirty="0" smtClean="0">
                <a:solidFill>
                  <a:srgbClr val="FDFEEC"/>
                </a:solidFill>
                <a:latin typeface="Arial" panose="020B0604020202020204" pitchFamily="34" charset="0"/>
                <a:cs typeface="Arial" panose="020B0604020202020204" pitchFamily="34" charset="0"/>
              </a:rPr>
              <a:t>Tượng phật Đồng Dương</a:t>
            </a:r>
            <a:endParaRPr lang="en-US" sz="5000" spc="300" dirty="0">
              <a:solidFill>
                <a:srgbClr val="FDFEE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36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grpSp>
        <p:nvGrpSpPr>
          <p:cNvPr id="3" name="Group 3"/>
          <p:cNvGrpSpPr/>
          <p:nvPr/>
        </p:nvGrpSpPr>
        <p:grpSpPr>
          <a:xfrm>
            <a:off x="1295400" y="8653363"/>
            <a:ext cx="7086600" cy="1080432"/>
            <a:chOff x="6500873" y="-275512"/>
            <a:chExt cx="13072962" cy="1060234"/>
          </a:xfrm>
        </p:grpSpPr>
        <p:sp>
          <p:nvSpPr>
            <p:cNvPr id="4" name="AutoShape 4"/>
            <p:cNvSpPr/>
            <p:nvPr/>
          </p:nvSpPr>
          <p:spPr>
            <a:xfrm>
              <a:off x="6500873" y="-275512"/>
              <a:ext cx="13072962" cy="1060234"/>
            </a:xfrm>
            <a:prstGeom prst="rect">
              <a:avLst/>
            </a:prstGeom>
            <a:solidFill>
              <a:srgbClr val="925520"/>
            </a:solidFill>
          </p:spPr>
        </p:sp>
        <p:sp>
          <p:nvSpPr>
            <p:cNvPr id="5" name="TextBox 5"/>
            <p:cNvSpPr txBox="1"/>
            <p:nvPr/>
          </p:nvSpPr>
          <p:spPr>
            <a:xfrm>
              <a:off x="8187707" y="213242"/>
              <a:ext cx="11095005" cy="341412"/>
            </a:xfrm>
            <a:prstGeom prst="rect">
              <a:avLst/>
            </a:prstGeom>
          </p:spPr>
          <p:txBody>
            <a:bodyPr lIns="0" tIns="0" rIns="0" bIns="0" rtlCol="0" anchor="t">
              <a:spAutoFit/>
            </a:bodyPr>
            <a:lstStyle/>
            <a:p>
              <a:pPr algn="ctr">
                <a:lnSpc>
                  <a:spcPts val="2100"/>
                </a:lnSpc>
              </a:pPr>
              <a:r>
                <a:rPr lang="en-US" sz="5000" spc="300" dirty="0" smtClean="0">
                  <a:solidFill>
                    <a:srgbClr val="FDFEEC"/>
                  </a:solidFill>
                  <a:latin typeface="Arial" panose="020B0604020202020204" pitchFamily="34" charset="0"/>
                  <a:cs typeface="Arial" panose="020B0604020202020204" pitchFamily="34" charset="0"/>
                </a:rPr>
                <a:t>Hin-đu giáo</a:t>
              </a:r>
              <a:endParaRPr lang="en-US" sz="5000" spc="300" dirty="0">
                <a:solidFill>
                  <a:srgbClr val="FDFEEC"/>
                </a:solidFill>
                <a:latin typeface="Arial" panose="020B0604020202020204" pitchFamily="34" charset="0"/>
                <a:cs typeface="Arial" panose="020B0604020202020204" pitchFamily="34" charset="0"/>
              </a:endParaRPr>
            </a:p>
          </p:txBody>
        </p:sp>
      </p:grpSp>
      <p:pic>
        <p:nvPicPr>
          <p:cNvPr id="3074" name="Picture 2" descr="Dios Hindú Siva Señor Estatua En Bangalore, India Fotos, Retratos, Imágenes  Y Fotografía De Archivo Libres De Derecho. Image 3313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84732"/>
            <a:ext cx="7162800" cy="7986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Sám Hối &amp;amp; Chuyển Hóa Tội Bất Hiếu Với Cha - Buddhism-Phật Giáo - Nguyễn Văn  T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8" y="584732"/>
            <a:ext cx="8077201" cy="8216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AutoShape 4"/>
          <p:cNvSpPr/>
          <p:nvPr/>
        </p:nvSpPr>
        <p:spPr>
          <a:xfrm>
            <a:off x="9296400" y="8653363"/>
            <a:ext cx="7772400" cy="1080432"/>
          </a:xfrm>
          <a:prstGeom prst="rect">
            <a:avLst/>
          </a:prstGeom>
          <a:solidFill>
            <a:srgbClr val="925520"/>
          </a:solidFill>
        </p:spPr>
      </p:sp>
      <p:sp>
        <p:nvSpPr>
          <p:cNvPr id="10" name="TextBox 5"/>
          <p:cNvSpPr txBox="1"/>
          <p:nvPr/>
        </p:nvSpPr>
        <p:spPr>
          <a:xfrm>
            <a:off x="11560284" y="9193579"/>
            <a:ext cx="6014388" cy="347916"/>
          </a:xfrm>
          <a:prstGeom prst="rect">
            <a:avLst/>
          </a:prstGeom>
        </p:spPr>
        <p:txBody>
          <a:bodyPr lIns="0" tIns="0" rIns="0" bIns="0" rtlCol="0" anchor="t">
            <a:spAutoFit/>
          </a:bodyPr>
          <a:lstStyle/>
          <a:p>
            <a:pPr algn="l">
              <a:lnSpc>
                <a:spcPts val="2100"/>
              </a:lnSpc>
            </a:pPr>
            <a:r>
              <a:rPr lang="en-US" sz="5000" spc="300" dirty="0" smtClean="0">
                <a:solidFill>
                  <a:srgbClr val="FDFEEC"/>
                </a:solidFill>
                <a:latin typeface="Arial" panose="020B0604020202020204" pitchFamily="34" charset="0"/>
                <a:cs typeface="Arial" panose="020B0604020202020204" pitchFamily="34" charset="0"/>
              </a:rPr>
              <a:t>Phật giáo</a:t>
            </a:r>
            <a:endParaRPr lang="en-US" sz="5000" spc="300" dirty="0">
              <a:solidFill>
                <a:srgbClr val="FDFEE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3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DBBAE"/>
        </a:solidFill>
        <a:effectLst/>
      </p:bgPr>
    </p:bg>
    <p:spTree>
      <p:nvGrpSpPr>
        <p:cNvPr id="1" name=""/>
        <p:cNvGrpSpPr/>
        <p:nvPr/>
      </p:nvGrpSpPr>
      <p:grpSpPr>
        <a:xfrm>
          <a:off x="0" y="0"/>
          <a:ext cx="0" cy="0"/>
          <a:chOff x="0" y="0"/>
          <a:chExt cx="0" cy="0"/>
        </a:xfrm>
      </p:grpSpPr>
      <p:grpSp>
        <p:nvGrpSpPr>
          <p:cNvPr id="2" name="Group 2"/>
          <p:cNvGrpSpPr/>
          <p:nvPr/>
        </p:nvGrpSpPr>
        <p:grpSpPr>
          <a:xfrm>
            <a:off x="-1143000" y="0"/>
            <a:ext cx="20689255" cy="10436990"/>
            <a:chOff x="0" y="0"/>
            <a:chExt cx="27585673" cy="13915987"/>
          </a:xfrm>
        </p:grpSpPr>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3792837" cy="1391598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92837" y="0"/>
              <a:ext cx="13792837" cy="13915987"/>
            </a:xfrm>
            <a:prstGeom prst="rect">
              <a:avLst/>
            </a:prstGeom>
          </p:spPr>
        </p:pic>
      </p:grpSp>
      <p:sp>
        <p:nvSpPr>
          <p:cNvPr id="5" name="TextBox 5"/>
          <p:cNvSpPr txBox="1"/>
          <p:nvPr/>
        </p:nvSpPr>
        <p:spPr>
          <a:xfrm>
            <a:off x="1371599" y="2476500"/>
            <a:ext cx="9415751" cy="936154"/>
          </a:xfrm>
          <a:prstGeom prst="rect">
            <a:avLst/>
          </a:prstGeom>
        </p:spPr>
        <p:txBody>
          <a:bodyPr wrap="square" lIns="0" tIns="0" rIns="0" bIns="0" rtlCol="0" anchor="t">
            <a:spAutoFit/>
          </a:bodyPr>
          <a:lstStyle/>
          <a:p>
            <a:pPr algn="ctr">
              <a:lnSpc>
                <a:spcPts val="7280"/>
              </a:lnSpc>
            </a:pPr>
            <a:r>
              <a:rPr lang="en-US" sz="6000" b="1" dirty="0" smtClean="0">
                <a:solidFill>
                  <a:srgbClr val="3B3B3B"/>
                </a:solidFill>
                <a:latin typeface="Arial" panose="020B0604020202020204" pitchFamily="34" charset="0"/>
                <a:cs typeface="Arial" panose="020B0604020202020204" pitchFamily="34" charset="0"/>
              </a:rPr>
              <a:t>Về lễ hội</a:t>
            </a:r>
            <a:endParaRPr lang="en-US" sz="6000" b="1" dirty="0">
              <a:solidFill>
                <a:srgbClr val="3B3B3B"/>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4"/>
          <a:srcRect l="8543" r="8543"/>
          <a:stretch>
            <a:fillRect/>
          </a:stretch>
        </p:blipFill>
        <p:spPr>
          <a:xfrm rot="-5400000">
            <a:off x="7777843" y="1676400"/>
            <a:ext cx="14086118" cy="6934199"/>
          </a:xfrm>
          <a:prstGeom prst="rect">
            <a:avLst/>
          </a:prstGeom>
        </p:spPr>
      </p:pic>
      <p:pic>
        <p:nvPicPr>
          <p:cNvPr id="7" name="Picture 7"/>
          <p:cNvPicPr>
            <a:picLocks noChangeAspect="1"/>
          </p:cNvPicPr>
          <p:nvPr/>
        </p:nvPicPr>
        <p:blipFill>
          <a:blip r:embed="rId5"/>
          <a:srcRect/>
          <a:stretch>
            <a:fillRect/>
          </a:stretch>
        </p:blipFill>
        <p:spPr>
          <a:xfrm>
            <a:off x="12486703" y="1692522"/>
            <a:ext cx="4451762" cy="6901956"/>
          </a:xfrm>
          <a:prstGeom prst="rect">
            <a:avLst/>
          </a:prstGeom>
        </p:spPr>
      </p:pic>
      <p:pic>
        <p:nvPicPr>
          <p:cNvPr id="8" name="Picture 8"/>
          <p:cNvPicPr>
            <a:picLocks noChangeAspect="1"/>
          </p:cNvPicPr>
          <p:nvPr/>
        </p:nvPicPr>
        <p:blipFill>
          <a:blip r:embed="rId6"/>
          <a:srcRect/>
          <a:stretch>
            <a:fillRect/>
          </a:stretch>
        </p:blipFill>
        <p:spPr>
          <a:xfrm>
            <a:off x="13344504" y="6239095"/>
            <a:ext cx="2228299" cy="1303710"/>
          </a:xfrm>
          <a:prstGeom prst="rect">
            <a:avLst/>
          </a:prstGeom>
        </p:spPr>
      </p:pic>
      <p:sp>
        <p:nvSpPr>
          <p:cNvPr id="9" name="Rectangle 8"/>
          <p:cNvSpPr/>
          <p:nvPr/>
        </p:nvSpPr>
        <p:spPr>
          <a:xfrm>
            <a:off x="1216722" y="3695700"/>
            <a:ext cx="9904319" cy="4580741"/>
          </a:xfrm>
          <a:prstGeom prst="rect">
            <a:avLst/>
          </a:prstGeom>
        </p:spPr>
        <p:txBody>
          <a:bodyPr wrap="square">
            <a:spAutoFit/>
          </a:bodyPr>
          <a:lstStyle/>
          <a:p>
            <a:pPr algn="just">
              <a:lnSpc>
                <a:spcPts val="7000"/>
              </a:lnSpc>
              <a:spcBef>
                <a:spcPts val="800"/>
              </a:spcBef>
              <a:spcAft>
                <a:spcPts val="800"/>
              </a:spcAft>
            </a:pPr>
            <a:r>
              <a:rPr lang="en-US"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C</a:t>
            </a:r>
            <a:r>
              <a:rPr lang="vi-VN" sz="5000" dirty="0" smtClean="0">
                <a:solidFill>
                  <a:schemeClr val="tx1">
                    <a:lumMod val="95000"/>
                    <a:lumOff val="5000"/>
                  </a:schemeClr>
                </a:solidFill>
                <a:ea typeface="Calibri" panose="020F0502020204030204" pitchFamily="34" charset="0"/>
                <a:cs typeface="Arial" panose="020B0604020202020204" pitchFamily="34" charset="0"/>
              </a:rPr>
              <a:t>ư </a:t>
            </a:r>
            <a:r>
              <a:rPr lang="vi-VN" sz="5000" dirty="0">
                <a:solidFill>
                  <a:schemeClr val="tx1">
                    <a:lumMod val="95000"/>
                    <a:lumOff val="5000"/>
                  </a:schemeClr>
                </a:solidFill>
                <a:ea typeface="Calibri" panose="020F0502020204030204" pitchFamily="34" charset="0"/>
                <a:cs typeface="Arial" panose="020B0604020202020204" pitchFamily="34" charset="0"/>
              </a:rPr>
              <a:t>dân Chăm-pa thường gắn với đời sống hiện thực và các sinh hoạt </a:t>
            </a:r>
            <a:r>
              <a:rPr lang="vi-VN" sz="5000" dirty="0" smtClean="0">
                <a:solidFill>
                  <a:schemeClr val="tx1">
                    <a:lumMod val="95000"/>
                    <a:lumOff val="5000"/>
                  </a:schemeClr>
                </a:solidFill>
                <a:ea typeface="Calibri" panose="020F0502020204030204" pitchFamily="34" charset="0"/>
                <a:cs typeface="Arial" panose="020B0604020202020204" pitchFamily="34" charset="0"/>
              </a:rPr>
              <a:t>tín</a:t>
            </a:r>
            <a:r>
              <a:rPr lang="en-US" sz="5000" dirty="0" smtClean="0">
                <a:solidFill>
                  <a:schemeClr val="tx1">
                    <a:lumMod val="95000"/>
                    <a:lumOff val="5000"/>
                  </a:schemeClr>
                </a:solidFill>
                <a:ea typeface="Calibri" panose="020F0502020204030204" pitchFamily="34" charset="0"/>
                <a:cs typeface="Arial" panose="020B0604020202020204" pitchFamily="34" charset="0"/>
              </a:rPr>
              <a:t> </a:t>
            </a:r>
            <a:r>
              <a:rPr lang="en-US" sz="5000" smtClean="0">
                <a:solidFill>
                  <a:schemeClr val="tx1">
                    <a:lumMod val="95000"/>
                    <a:lumOff val="5000"/>
                  </a:schemeClr>
                </a:solidFill>
                <a:ea typeface="Calibri" panose="020F0502020204030204" pitchFamily="34" charset="0"/>
                <a:cs typeface="Arial" panose="020B0604020202020204" pitchFamily="34" charset="0"/>
              </a:rPr>
              <a:t>ngưỡng</a:t>
            </a:r>
            <a:r>
              <a:rPr lang="vi-VN" sz="5000" smtClean="0">
                <a:solidFill>
                  <a:schemeClr val="tx1">
                    <a:lumMod val="95000"/>
                    <a:lumOff val="5000"/>
                  </a:schemeClr>
                </a:solidFill>
                <a:ea typeface="Calibri" panose="020F0502020204030204" pitchFamily="34" charset="0"/>
                <a:cs typeface="Arial" panose="020B0604020202020204" pitchFamily="34" charset="0"/>
              </a:rPr>
              <a:t>, </a:t>
            </a:r>
            <a:r>
              <a:rPr lang="vi-VN" sz="5000" dirty="0">
                <a:solidFill>
                  <a:schemeClr val="tx1">
                    <a:lumMod val="95000"/>
                    <a:lumOff val="5000"/>
                  </a:schemeClr>
                </a:solidFill>
                <a:ea typeface="Calibri" panose="020F0502020204030204" pitchFamily="34" charset="0"/>
                <a:cs typeface="Arial" panose="020B0604020202020204" pitchFamily="34" charset="0"/>
              </a:rPr>
              <a:t>tôn giáo. Trong lễ hội, cúng tế và âm nhạc </a:t>
            </a:r>
            <a:r>
              <a:rPr lang="vi-VN" sz="5000" dirty="0" smtClean="0">
                <a:solidFill>
                  <a:schemeClr val="tx1">
                    <a:lumMod val="95000"/>
                    <a:lumOff val="5000"/>
                  </a:schemeClr>
                </a:solidFill>
                <a:ea typeface="Calibri" panose="020F0502020204030204" pitchFamily="34" charset="0"/>
                <a:cs typeface="Arial" panose="020B0604020202020204" pitchFamily="34" charset="0"/>
              </a:rPr>
              <a:t>truy</a:t>
            </a:r>
            <a:r>
              <a:rPr lang="en-US"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ề</a:t>
            </a:r>
            <a:r>
              <a:rPr lang="vi-VN" sz="5000" dirty="0" smtClean="0">
                <a:solidFill>
                  <a:schemeClr val="tx1">
                    <a:lumMod val="95000"/>
                    <a:lumOff val="5000"/>
                  </a:schemeClr>
                </a:solidFill>
                <a:ea typeface="Calibri" panose="020F0502020204030204" pitchFamily="34" charset="0"/>
                <a:cs typeface="Arial" panose="020B0604020202020204" pitchFamily="34" charset="0"/>
              </a:rPr>
              <a:t>n </a:t>
            </a:r>
            <a:r>
              <a:rPr lang="vi-VN" sz="5000" dirty="0">
                <a:solidFill>
                  <a:schemeClr val="tx1">
                    <a:lumMod val="95000"/>
                    <a:lumOff val="5000"/>
                  </a:schemeClr>
                </a:solidFill>
                <a:ea typeface="Calibri" panose="020F0502020204030204" pitchFamily="34" charset="0"/>
                <a:cs typeface="Arial" panose="020B0604020202020204" pitchFamily="34" charset="0"/>
              </a:rPr>
              <a:t>thống là phần không thể thiếu.</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5122" name="Picture 2" descr="Huyền thoại Apsara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89857"/>
            <a:ext cx="7543800" cy="8235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a Khúc Apsara Vũ Nữ Chăm - Trung Kiên - Rất hay và sâu lắ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495300"/>
            <a:ext cx="8077200" cy="822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69511"/>
          <a:stretch>
            <a:fillRect/>
          </a:stretch>
        </p:blipFill>
        <p:spPr>
          <a:xfrm>
            <a:off x="1143000" y="8877300"/>
            <a:ext cx="16230600" cy="1066800"/>
          </a:xfrm>
          <a:prstGeom prst="rect">
            <a:avLst/>
          </a:prstGeom>
        </p:spPr>
      </p:pic>
      <p:sp>
        <p:nvSpPr>
          <p:cNvPr id="8" name="TextBox 4"/>
          <p:cNvSpPr txBox="1"/>
          <p:nvPr/>
        </p:nvSpPr>
        <p:spPr>
          <a:xfrm>
            <a:off x="4082430" y="8877300"/>
            <a:ext cx="11780855" cy="867289"/>
          </a:xfrm>
          <a:prstGeom prst="rect">
            <a:avLst/>
          </a:prstGeom>
        </p:spPr>
        <p:txBody>
          <a:bodyPr lIns="0" tIns="0" rIns="0" bIns="0" rtlCol="0" anchor="t">
            <a:spAutoFit/>
          </a:bodyPr>
          <a:lstStyle/>
          <a:p>
            <a:pPr marL="0" lvl="0" indent="0" algn="ctr">
              <a:lnSpc>
                <a:spcPts val="7500"/>
              </a:lnSpc>
              <a:spcBef>
                <a:spcPct val="0"/>
              </a:spcBef>
            </a:pPr>
            <a:r>
              <a:rPr lang="en-US" sz="5000" b="1" dirty="0" smtClean="0">
                <a:solidFill>
                  <a:srgbClr val="F1EDEB"/>
                </a:solidFill>
                <a:latin typeface="Arial" panose="020B0604020202020204" pitchFamily="34" charset="0"/>
                <a:cs typeface="Arial" panose="020B0604020202020204" pitchFamily="34" charset="0"/>
              </a:rPr>
              <a:t>Vũ nữ Chăm-pa</a:t>
            </a:r>
            <a:endParaRPr lang="en-US" sz="5000" b="1" dirty="0">
              <a:solidFill>
                <a:srgbClr val="F1EDE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58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7" name="TextBox 7"/>
          <p:cNvSpPr txBox="1"/>
          <p:nvPr/>
        </p:nvSpPr>
        <p:spPr>
          <a:xfrm>
            <a:off x="0" y="2029090"/>
            <a:ext cx="18440400" cy="1248868"/>
          </a:xfrm>
          <a:prstGeom prst="rect">
            <a:avLst/>
          </a:prstGeom>
        </p:spPr>
        <p:txBody>
          <a:bodyPr wrap="square" lIns="0" tIns="0" rIns="0" bIns="0" rtlCol="0" anchor="t">
            <a:spAutoFit/>
          </a:bodyPr>
          <a:lstStyle/>
          <a:p>
            <a:pPr algn="ctr">
              <a:lnSpc>
                <a:spcPts val="10799"/>
              </a:lnSpc>
            </a:pPr>
            <a:r>
              <a:rPr lang="en-US" sz="6000" b="1" spc="359" dirty="0" smtClean="0">
                <a:solidFill>
                  <a:srgbClr val="201E1E"/>
                </a:solidFill>
                <a:latin typeface="Arial" panose="020B0604020202020204" pitchFamily="34" charset="0"/>
                <a:cs typeface="Arial" panose="020B0604020202020204" pitchFamily="34" charset="0"/>
              </a:rPr>
              <a:t>Về điêu khắc</a:t>
            </a:r>
            <a:endParaRPr lang="en-US" sz="6000" b="1" spc="359" dirty="0">
              <a:solidFill>
                <a:srgbClr val="201E1E"/>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901486" flipH="1">
            <a:off x="14102892" y="7295586"/>
            <a:ext cx="3558765" cy="3274064"/>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02739">
            <a:off x="7043572" y="2227770"/>
            <a:ext cx="3903307" cy="2938125"/>
          </a:xfrm>
          <a:prstGeom prst="rect">
            <a:avLst/>
          </a:prstGeom>
        </p:spPr>
      </p:pic>
      <p:sp>
        <p:nvSpPr>
          <p:cNvPr id="17" name="Rectangle 16"/>
          <p:cNvSpPr/>
          <p:nvPr/>
        </p:nvSpPr>
        <p:spPr>
          <a:xfrm>
            <a:off x="2438400" y="5122411"/>
            <a:ext cx="12502684" cy="2785378"/>
          </a:xfrm>
          <a:prstGeom prst="rect">
            <a:avLst/>
          </a:prstGeom>
        </p:spPr>
        <p:txBody>
          <a:bodyPr wrap="square">
            <a:spAutoFit/>
          </a:bodyPr>
          <a:lstStyle/>
          <a:p>
            <a:pPr algn="just">
              <a:lnSpc>
                <a:spcPts val="7000"/>
              </a:lnSpc>
            </a:pP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5000" dirty="0" smtClean="0">
                <a:solidFill>
                  <a:srgbClr val="000000"/>
                </a:solidFill>
                <a:ea typeface="Calibri" panose="020F0502020204030204" pitchFamily="34" charset="0"/>
                <a:cs typeface="Arial" panose="020B0604020202020204" pitchFamily="34" charset="0"/>
              </a:rPr>
              <a:t>ư </a:t>
            </a:r>
            <a:r>
              <a:rPr lang="vi-VN" sz="5000" dirty="0">
                <a:solidFill>
                  <a:srgbClr val="000000"/>
                </a:solidFill>
                <a:ea typeface="Calibri" panose="020F0502020204030204" pitchFamily="34" charset="0"/>
                <a:cs typeface="Arial" panose="020B0604020202020204" pitchFamily="34" charset="0"/>
              </a:rPr>
              <a:t>dân Chăm-pa xây dựng nhiều đền, tháp thờ thần, Phật </a:t>
            </a:r>
            <a:r>
              <a:rPr lang="vi-VN" sz="5000" dirty="0" smtClean="0">
                <a:solidFill>
                  <a:srgbClr val="000000"/>
                </a:solidFill>
                <a:ea typeface="Calibri" panose="020F0502020204030204" pitchFamily="34" charset="0"/>
                <a:cs typeface="Arial" panose="020B0604020202020204" pitchFamily="34" charset="0"/>
              </a:rPr>
              <a:t>như:</a:t>
            </a:r>
            <a:r>
              <a:rPr lang="en-US" sz="5000" dirty="0">
                <a:solidFill>
                  <a:srgbClr val="000000"/>
                </a:solidFill>
                <a:ea typeface="Calibri" panose="020F0502020204030204" pitchFamily="34" charset="0"/>
                <a:cs typeface="Arial" panose="020B0604020202020204" pitchFamily="34" charset="0"/>
              </a:rPr>
              <a:t> </a:t>
            </a:r>
            <a:r>
              <a:rPr lang="vi-VN" sz="5000" dirty="0" smtClean="0">
                <a:solidFill>
                  <a:srgbClr val="000000"/>
                </a:solidFill>
                <a:ea typeface="Calibri" panose="020F0502020204030204" pitchFamily="34" charset="0"/>
                <a:cs typeface="Arial" panose="020B0604020202020204" pitchFamily="34" charset="0"/>
              </a:rPr>
              <a:t>Thánh </a:t>
            </a:r>
            <a:r>
              <a:rPr lang="vi-VN" sz="5000" dirty="0">
                <a:solidFill>
                  <a:srgbClr val="000000"/>
                </a:solidFill>
                <a:ea typeface="Calibri" panose="020F0502020204030204" pitchFamily="34" charset="0"/>
                <a:cs typeface="Arial" panose="020B0604020202020204" pitchFamily="34" charset="0"/>
              </a:rPr>
              <a:t>địa Mỹ Sơn, Phật viện Đông Dương (Quảng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28600" y="0"/>
            <a:ext cx="17873089" cy="9872089"/>
          </a:xfrm>
          <a:prstGeom prst="rect">
            <a:avLst/>
          </a:prstGeom>
          <a:solidFill>
            <a:srgbClr val="FDFEEC"/>
          </a:solidFill>
        </p:spPr>
      </p:sp>
      <p:grpSp>
        <p:nvGrpSpPr>
          <p:cNvPr id="3" name="Group 3"/>
          <p:cNvGrpSpPr/>
          <p:nvPr/>
        </p:nvGrpSpPr>
        <p:grpSpPr>
          <a:xfrm>
            <a:off x="2040444" y="8613684"/>
            <a:ext cx="14249400" cy="1080431"/>
            <a:chOff x="7519090" y="-314449"/>
            <a:chExt cx="8777441" cy="1060234"/>
          </a:xfrm>
        </p:grpSpPr>
        <p:sp>
          <p:nvSpPr>
            <p:cNvPr id="4" name="AutoShape 4"/>
            <p:cNvSpPr/>
            <p:nvPr/>
          </p:nvSpPr>
          <p:spPr>
            <a:xfrm>
              <a:off x="7519090" y="-314449"/>
              <a:ext cx="8694009" cy="1060234"/>
            </a:xfrm>
            <a:prstGeom prst="rect">
              <a:avLst/>
            </a:prstGeom>
            <a:solidFill>
              <a:srgbClr val="925520"/>
            </a:solidFill>
          </p:spPr>
        </p:sp>
        <p:sp>
          <p:nvSpPr>
            <p:cNvPr id="5" name="TextBox 5"/>
            <p:cNvSpPr txBox="1"/>
            <p:nvPr/>
          </p:nvSpPr>
          <p:spPr>
            <a:xfrm>
              <a:off x="7519090" y="253999"/>
              <a:ext cx="8777441" cy="341412"/>
            </a:xfrm>
            <a:prstGeom prst="rect">
              <a:avLst/>
            </a:prstGeom>
          </p:spPr>
          <p:txBody>
            <a:bodyPr wrap="square" lIns="0" tIns="0" rIns="0" bIns="0" rtlCol="0" anchor="t">
              <a:spAutoFit/>
            </a:bodyPr>
            <a:lstStyle/>
            <a:p>
              <a:pPr algn="ctr">
                <a:lnSpc>
                  <a:spcPts val="2100"/>
                </a:lnSpc>
              </a:pPr>
              <a:r>
                <a:rPr lang="en-US" sz="5000" spc="300" dirty="0" smtClean="0">
                  <a:solidFill>
                    <a:srgbClr val="FDFEEC"/>
                  </a:solidFill>
                  <a:latin typeface="Arial" panose="020B0604020202020204" pitchFamily="34" charset="0"/>
                  <a:cs typeface="Arial" panose="020B0604020202020204" pitchFamily="34" charset="0"/>
                </a:rPr>
                <a:t>Hình trang trí trên Đài thờ Trà Kiệu</a:t>
              </a:r>
              <a:endParaRPr lang="en-US" sz="5000" spc="300" dirty="0">
                <a:solidFill>
                  <a:srgbClr val="FDFEEC"/>
                </a:solidFill>
                <a:latin typeface="Arial" panose="020B0604020202020204" pitchFamily="34" charset="0"/>
                <a:cs typeface="Arial" panose="020B0604020202020204" pitchFamily="34" charset="0"/>
              </a:endParaRPr>
            </a:p>
          </p:txBody>
        </p:sp>
      </p:grpSp>
      <p:pic>
        <p:nvPicPr>
          <p:cNvPr id="2050" name="Picture 2" descr="Giải mã nền kiến trúc - điêu khắc cổ Champa - Redsv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444" y="427754"/>
            <a:ext cx="14249400" cy="8040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9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28600" y="0"/>
            <a:ext cx="17873089" cy="9872089"/>
          </a:xfrm>
          <a:prstGeom prst="rect">
            <a:avLst/>
          </a:prstGeom>
          <a:solidFill>
            <a:srgbClr val="FDFEEC"/>
          </a:solidFill>
        </p:spPr>
      </p:sp>
      <p:grpSp>
        <p:nvGrpSpPr>
          <p:cNvPr id="3" name="Group 3"/>
          <p:cNvGrpSpPr/>
          <p:nvPr/>
        </p:nvGrpSpPr>
        <p:grpSpPr>
          <a:xfrm>
            <a:off x="5791200" y="8643675"/>
            <a:ext cx="8458200" cy="1080432"/>
            <a:chOff x="7519090" y="-285019"/>
            <a:chExt cx="8694009" cy="1060234"/>
          </a:xfrm>
        </p:grpSpPr>
        <p:sp>
          <p:nvSpPr>
            <p:cNvPr id="4" name="AutoShape 4"/>
            <p:cNvSpPr/>
            <p:nvPr/>
          </p:nvSpPr>
          <p:spPr>
            <a:xfrm>
              <a:off x="7519090" y="-285019"/>
              <a:ext cx="8694009" cy="1060234"/>
            </a:xfrm>
            <a:prstGeom prst="rect">
              <a:avLst/>
            </a:prstGeom>
            <a:solidFill>
              <a:srgbClr val="925520"/>
            </a:solidFill>
          </p:spPr>
        </p:sp>
        <p:sp>
          <p:nvSpPr>
            <p:cNvPr id="5" name="TextBox 5"/>
            <p:cNvSpPr txBox="1"/>
            <p:nvPr/>
          </p:nvSpPr>
          <p:spPr>
            <a:xfrm>
              <a:off x="9242227" y="255757"/>
              <a:ext cx="6160568" cy="264270"/>
            </a:xfrm>
            <a:prstGeom prst="rect">
              <a:avLst/>
            </a:prstGeom>
          </p:spPr>
          <p:txBody>
            <a:bodyPr wrap="square" lIns="0" tIns="0" rIns="0" bIns="0" rtlCol="0" anchor="t">
              <a:spAutoFit/>
            </a:bodyPr>
            <a:lstStyle/>
            <a:p>
              <a:pPr algn="l">
                <a:lnSpc>
                  <a:spcPts val="2100"/>
                </a:lnSpc>
              </a:pPr>
              <a:r>
                <a:rPr lang="en-US" sz="5000" spc="300" dirty="0" smtClean="0">
                  <a:solidFill>
                    <a:srgbClr val="FDFEEC"/>
                  </a:solidFill>
                  <a:latin typeface="Arial" panose="020B0604020202020204" pitchFamily="34" charset="0"/>
                  <a:cs typeface="Arial" panose="020B0604020202020204" pitchFamily="34" charset="0"/>
                </a:rPr>
                <a:t>Thánh địa Mĩ Sơn</a:t>
              </a:r>
              <a:endParaRPr lang="en-US" sz="5000" spc="300" dirty="0">
                <a:solidFill>
                  <a:srgbClr val="FDFEEC"/>
                </a:solidFill>
                <a:latin typeface="Arial" panose="020B0604020202020204" pitchFamily="34" charset="0"/>
                <a:cs typeface="Arial" panose="020B0604020202020204" pitchFamily="34" charset="0"/>
              </a:endParaRPr>
            </a:p>
          </p:txBody>
        </p:sp>
      </p:grpSp>
      <p:pic>
        <p:nvPicPr>
          <p:cNvPr id="6150" name="Picture 6" descr="Thuê xe Đà Nẵng – Mỹ Sơn - Thuê xe 16 chỗ Đà Nẵng - Thuê xe Đà Nẵng giá r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850962"/>
            <a:ext cx="8001000" cy="7689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2" name="Picture 8" descr="Vẽ đẹp Thánh địa Mỹ Sơn – Du lịch cộng đồng Tam Th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78" y="820119"/>
            <a:ext cx="8068722" cy="7720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9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wipe(down)">
                                      <p:cBhvr>
                                        <p:cTn id="7" dur="500"/>
                                        <p:tgtEl>
                                          <p:spTgt spid="6152"/>
                                        </p:tgtEl>
                                      </p:cBhvr>
                                    </p:animEffect>
                                  </p:childTnLst>
                                </p:cTn>
                              </p:par>
                              <p:par>
                                <p:cTn id="8" presetID="22" presetClass="entr" presetSubtype="4"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wipe(down)">
                                      <p:cBhvr>
                                        <p:cTn id="10" dur="500"/>
                                        <p:tgtEl>
                                          <p:spTgt spid="61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732412" y="0"/>
            <a:ext cx="7691381" cy="10287000"/>
          </a:xfrm>
          <a:prstGeom prst="rect">
            <a:avLst/>
          </a:prstGeom>
          <a:solidFill>
            <a:schemeClr val="accent2">
              <a:lumMod val="40000"/>
              <a:lumOff val="60000"/>
            </a:schemeClr>
          </a:solidFill>
        </p:spPr>
      </p:sp>
      <p:grpSp>
        <p:nvGrpSpPr>
          <p:cNvPr id="3" name="Group 3"/>
          <p:cNvGrpSpPr/>
          <p:nvPr/>
        </p:nvGrpSpPr>
        <p:grpSpPr>
          <a:xfrm>
            <a:off x="9341441" y="1028700"/>
            <a:ext cx="7917859" cy="8229600"/>
            <a:chOff x="0" y="0"/>
            <a:chExt cx="2678387" cy="2783840"/>
          </a:xfrm>
        </p:grpSpPr>
        <p:sp>
          <p:nvSpPr>
            <p:cNvPr id="4" name="Freeform 4"/>
            <p:cNvSpPr/>
            <p:nvPr/>
          </p:nvSpPr>
          <p:spPr>
            <a:xfrm>
              <a:off x="0" y="0"/>
              <a:ext cx="2678387" cy="2783840"/>
            </a:xfrm>
            <a:custGeom>
              <a:avLst/>
              <a:gdLst/>
              <a:ahLst/>
              <a:cxnLst/>
              <a:rect l="l" t="t" r="r" b="b"/>
              <a:pathLst>
                <a:path w="2678387" h="2783840">
                  <a:moveTo>
                    <a:pt x="2553927" y="2783840"/>
                  </a:moveTo>
                  <a:lnTo>
                    <a:pt x="124460" y="2783840"/>
                  </a:lnTo>
                  <a:cubicBezTo>
                    <a:pt x="55880" y="2783840"/>
                    <a:pt x="0" y="2727960"/>
                    <a:pt x="0" y="2659380"/>
                  </a:cubicBezTo>
                  <a:lnTo>
                    <a:pt x="0" y="124460"/>
                  </a:lnTo>
                  <a:cubicBezTo>
                    <a:pt x="0" y="55880"/>
                    <a:pt x="55880" y="0"/>
                    <a:pt x="124460" y="0"/>
                  </a:cubicBezTo>
                  <a:lnTo>
                    <a:pt x="2553927" y="0"/>
                  </a:lnTo>
                  <a:cubicBezTo>
                    <a:pt x="2622507" y="0"/>
                    <a:pt x="2678387" y="55880"/>
                    <a:pt x="2678387" y="124460"/>
                  </a:cubicBezTo>
                  <a:lnTo>
                    <a:pt x="2678387" y="2659380"/>
                  </a:lnTo>
                  <a:cubicBezTo>
                    <a:pt x="2678387" y="2727960"/>
                    <a:pt x="2622507" y="2783840"/>
                    <a:pt x="2553927" y="2783840"/>
                  </a:cubicBezTo>
                  <a:close/>
                </a:path>
              </a:pathLst>
            </a:custGeom>
            <a:solidFill>
              <a:srgbClr val="FFFFFF"/>
            </a:solidFill>
          </p:spPr>
        </p:sp>
      </p:grpSp>
      <p:sp>
        <p:nvSpPr>
          <p:cNvPr id="10" name="Rectangle 9"/>
          <p:cNvSpPr/>
          <p:nvPr/>
        </p:nvSpPr>
        <p:spPr>
          <a:xfrm>
            <a:off x="510402" y="2402114"/>
            <a:ext cx="8816525" cy="6376104"/>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Trên vùng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miền Trung,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đã từng tồn tại vương quốc cổ Chăm-pa mà những di tích văn hoá vẫn được bảo tồn đến ngày nay, trong đó nổi tiếng nhất là thánh địa Mỹ Sơn và Bảo tàng Chăm Đà Nẵng. </a:t>
            </a:r>
            <a:endParaRPr lang="en-US" sz="5000" dirty="0">
              <a:latin typeface="Arial" panose="020B0604020202020204" pitchFamily="34" charset="0"/>
              <a:cs typeface="Arial" panose="020B0604020202020204" pitchFamily="34" charset="0"/>
            </a:endParaRPr>
          </a:p>
        </p:txBody>
      </p:sp>
      <p:pic>
        <p:nvPicPr>
          <p:cNvPr id="1026" name="Picture 2" descr="Thánh Địa Mỹ Sơn - Di sản văn hóa Thế Giới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1521176"/>
            <a:ext cx="6934200" cy="7255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DBBAE"/>
        </a:solidFill>
        <a:effectLst/>
      </p:bgPr>
    </p:bg>
    <p:spTree>
      <p:nvGrpSpPr>
        <p:cNvPr id="1" name=""/>
        <p:cNvGrpSpPr/>
        <p:nvPr/>
      </p:nvGrpSpPr>
      <p:grpSpPr>
        <a:xfrm>
          <a:off x="0" y="0"/>
          <a:ext cx="0" cy="0"/>
          <a:chOff x="0" y="0"/>
          <a:chExt cx="0" cy="0"/>
        </a:xfrm>
      </p:grpSpPr>
      <p:grpSp>
        <p:nvGrpSpPr>
          <p:cNvPr id="2" name="Group 2"/>
          <p:cNvGrpSpPr/>
          <p:nvPr/>
        </p:nvGrpSpPr>
        <p:grpSpPr>
          <a:xfrm>
            <a:off x="-1200627" y="-74995"/>
            <a:ext cx="20689255" cy="10436990"/>
            <a:chOff x="0" y="0"/>
            <a:chExt cx="27585673" cy="13915987"/>
          </a:xfrm>
        </p:grpSpPr>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3792837" cy="13915987"/>
            </a:xfrm>
            <a:prstGeom prst="rect">
              <a:avLst/>
            </a:prstGeom>
          </p:spPr>
        </p:pic>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92837" y="0"/>
              <a:ext cx="13792837" cy="13915987"/>
            </a:xfrm>
            <a:prstGeom prst="rect">
              <a:avLst/>
            </a:prstGeom>
          </p:spPr>
        </p:pic>
      </p:grpSp>
      <p:pic>
        <p:nvPicPr>
          <p:cNvPr id="5" name="Picture 5"/>
          <p:cNvPicPr>
            <a:picLocks noChangeAspect="1"/>
          </p:cNvPicPr>
          <p:nvPr/>
        </p:nvPicPr>
        <p:blipFill>
          <a:blip r:embed="rId4"/>
          <a:srcRect t="24448" b="26660"/>
          <a:stretch>
            <a:fillRect/>
          </a:stretch>
        </p:blipFill>
        <p:spPr>
          <a:xfrm>
            <a:off x="4031860" y="1109890"/>
            <a:ext cx="11013364" cy="5828940"/>
          </a:xfrm>
          <a:prstGeom prst="rect">
            <a:avLst/>
          </a:prstGeom>
        </p:spPr>
      </p:pic>
      <p:pic>
        <p:nvPicPr>
          <p:cNvPr id="6" name="Picture 6"/>
          <p:cNvPicPr>
            <a:picLocks noChangeAspect="1"/>
          </p:cNvPicPr>
          <p:nvPr/>
        </p:nvPicPr>
        <p:blipFill>
          <a:blip r:embed="rId5"/>
          <a:srcRect t="46321"/>
          <a:stretch>
            <a:fillRect/>
          </a:stretch>
        </p:blipFill>
        <p:spPr>
          <a:xfrm>
            <a:off x="914400" y="1714500"/>
            <a:ext cx="17068799" cy="8360857"/>
          </a:xfrm>
          <a:prstGeom prst="rect">
            <a:avLst/>
          </a:prstGeom>
        </p:spPr>
      </p:pic>
      <p:pic>
        <p:nvPicPr>
          <p:cNvPr id="10" name="Picture 10"/>
          <p:cNvPicPr>
            <a:picLocks noChangeAspect="1"/>
          </p:cNvPicPr>
          <p:nvPr/>
        </p:nvPicPr>
        <p:blipFill>
          <a:blip r:embed="rId6"/>
          <a:srcRect/>
          <a:stretch>
            <a:fillRect/>
          </a:stretch>
        </p:blipFill>
        <p:spPr>
          <a:xfrm>
            <a:off x="6580254" y="1355575"/>
            <a:ext cx="5127493" cy="717849"/>
          </a:xfrm>
          <a:prstGeom prst="rect">
            <a:avLst/>
          </a:prstGeom>
        </p:spPr>
      </p:pic>
      <p:sp>
        <p:nvSpPr>
          <p:cNvPr id="12" name="Rectangle 11"/>
          <p:cNvSpPr/>
          <p:nvPr/>
        </p:nvSpPr>
        <p:spPr>
          <a:xfrm>
            <a:off x="1435319" y="2527339"/>
            <a:ext cx="15916512" cy="6735177"/>
          </a:xfrm>
          <a:prstGeom prst="rect">
            <a:avLst/>
          </a:prstGeom>
        </p:spPr>
        <p:txBody>
          <a:bodyPr wrap="square">
            <a:spAutoFit/>
          </a:bodyPr>
          <a:lstStyle/>
          <a:p>
            <a:pPr marL="685800" indent="-685800" algn="just">
              <a:lnSpc>
                <a:spcPts val="74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Mỹ Sơn là khu thánh địa quan trọng nhất của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dân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tộc Chăm suốt từ cuối thế kỉ IV đến thế kỉ XV. </a:t>
            </a: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Được thể hiện ở nghệ thuật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điêu khác, chạm nổi trên gạch, trên đá với những hình ảnh sống động về các vị thần, tu sĩ, vũ nữ, hoa lá, muông thú và các vật tế lễ,....</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4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Thánh </a:t>
            </a: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địa Mỹ Sơn đã được UNESCO bình chọn là Di sản văn hoá thế giới năm 1999.</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484534" y="707241"/>
            <a:ext cx="9142023" cy="3598059"/>
          </a:xfrm>
          <a:prstGeom prst="rect">
            <a:avLst/>
          </a:prstGeom>
        </p:spPr>
      </p:pic>
      <p:pic>
        <p:nvPicPr>
          <p:cNvPr id="3" name="Picture 3"/>
          <p:cNvPicPr>
            <a:picLocks noChangeAspect="1"/>
          </p:cNvPicPr>
          <p:nvPr/>
        </p:nvPicPr>
        <p:blipFill>
          <a:blip r:embed="rId3"/>
          <a:srcRect/>
          <a:stretch>
            <a:fillRect/>
          </a:stretch>
        </p:blipFill>
        <p:spPr>
          <a:xfrm>
            <a:off x="6629400" y="3364810"/>
            <a:ext cx="4547492" cy="1949737"/>
          </a:xfrm>
          <a:prstGeom prst="rect">
            <a:avLst/>
          </a:prstGeom>
        </p:spPr>
      </p:pic>
      <p:sp>
        <p:nvSpPr>
          <p:cNvPr id="5" name="TextBox 5"/>
          <p:cNvSpPr txBox="1"/>
          <p:nvPr/>
        </p:nvSpPr>
        <p:spPr>
          <a:xfrm>
            <a:off x="4648695" y="1887304"/>
            <a:ext cx="8990610" cy="937885"/>
          </a:xfrm>
          <a:prstGeom prst="rect">
            <a:avLst/>
          </a:prstGeom>
        </p:spPr>
        <p:txBody>
          <a:bodyPr wrap="square" lIns="0" tIns="0" rIns="0" bIns="0" rtlCol="0" anchor="t">
            <a:spAutoFit/>
          </a:bodyPr>
          <a:lstStyle/>
          <a:p>
            <a:pPr algn="ctr">
              <a:lnSpc>
                <a:spcPts val="7930"/>
              </a:lnSpc>
            </a:pPr>
            <a:r>
              <a:rPr lang="en-US" sz="6100" b="1" dirty="0" smtClean="0">
                <a:solidFill>
                  <a:srgbClr val="E45F14"/>
                </a:solidFill>
                <a:latin typeface="Arial" panose="020B0604020202020204" pitchFamily="34" charset="0"/>
                <a:cs typeface="Arial" panose="020B0604020202020204" pitchFamily="34" charset="0"/>
              </a:rPr>
              <a:t>LUYỆN TẬP</a:t>
            </a:r>
            <a:endParaRPr lang="en-US" sz="6100" b="1" dirty="0">
              <a:solidFill>
                <a:srgbClr val="E45F14"/>
              </a:solidFill>
              <a:latin typeface="Arial" panose="020B0604020202020204" pitchFamily="34" charset="0"/>
              <a:cs typeface="Arial" panose="020B0604020202020204" pitchFamily="34" charset="0"/>
            </a:endParaRPr>
          </a:p>
        </p:txBody>
      </p:sp>
      <p:grpSp>
        <p:nvGrpSpPr>
          <p:cNvPr id="6" name="Group 6"/>
          <p:cNvGrpSpPr/>
          <p:nvPr/>
        </p:nvGrpSpPr>
        <p:grpSpPr>
          <a:xfrm>
            <a:off x="0" y="8876399"/>
            <a:ext cx="18288000" cy="1952277"/>
            <a:chOff x="0" y="0"/>
            <a:chExt cx="6186311" cy="660400"/>
          </a:xfrm>
        </p:grpSpPr>
        <p:sp>
          <p:nvSpPr>
            <p:cNvPr id="7" name="Freeform 7"/>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F6D8B6"/>
            </a:solidFill>
          </p:spPr>
        </p:sp>
      </p:grpSp>
      <p:pic>
        <p:nvPicPr>
          <p:cNvPr id="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4121" y="7481627"/>
            <a:ext cx="5044923" cy="2393289"/>
          </a:xfrm>
          <a:prstGeom prst="rect">
            <a:avLst/>
          </a:prstGeom>
        </p:spPr>
      </p:pic>
      <p:pic>
        <p:nvPicPr>
          <p:cNvPr id="9"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71528" y="8010503"/>
            <a:ext cx="7632933" cy="2238397"/>
          </a:xfrm>
          <a:prstGeom prst="rect">
            <a:avLst/>
          </a:prstGeom>
        </p:spPr>
      </p:pic>
      <p:pic>
        <p:nvPicPr>
          <p:cNvPr id="10"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44940" y="9017756"/>
            <a:ext cx="6844104" cy="11570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296505" y="5253482"/>
            <a:ext cx="6400247" cy="4852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38400" y="1324309"/>
            <a:ext cx="13639800" cy="2142791"/>
          </a:xfrm>
          <a:prstGeom prst="rect">
            <a:avLst/>
          </a:prstGeom>
        </p:spPr>
      </p:pic>
      <p:sp>
        <p:nvSpPr>
          <p:cNvPr id="12" name="Rectangle 11"/>
          <p:cNvSpPr/>
          <p:nvPr/>
        </p:nvSpPr>
        <p:spPr>
          <a:xfrm>
            <a:off x="3429000" y="1817827"/>
            <a:ext cx="12268200" cy="951543"/>
          </a:xfrm>
          <a:prstGeom prst="rect">
            <a:avLst/>
          </a:prstGeom>
        </p:spPr>
        <p:txBody>
          <a:bodyPr wrap="square">
            <a:spAutoFit/>
          </a:bodyPr>
          <a:lstStyle/>
          <a:p>
            <a:pPr algn="just">
              <a:lnSpc>
                <a:spcPts val="6700"/>
              </a:lnSpc>
            </a:pPr>
            <a:r>
              <a:rPr lang="nl-NL"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Vương quốc Chăm-pa ra đời vào khoảng:</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7467600" y="3960618"/>
            <a:ext cx="5257800" cy="951543"/>
          </a:xfrm>
          <a:prstGeom prst="rect">
            <a:avLst/>
          </a:prstGeom>
        </p:spPr>
        <p:txBody>
          <a:bodyPr wrap="square">
            <a:spAutoFit/>
          </a:bodyPr>
          <a:lstStyle/>
          <a:p>
            <a:pPr algn="just">
              <a:lnSpc>
                <a:spcPts val="6700"/>
              </a:lnSpc>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Cuối thế kỉ II TCN</a:t>
            </a:r>
            <a:endParaRPr lang="en-US" sz="5000" dirty="0">
              <a:latin typeface="Arial" panose="020B0604020202020204" pitchFamily="34" charset="0"/>
              <a:cs typeface="Arial" panose="020B0604020202020204" pitchFamily="34" charset="0"/>
            </a:endParaRPr>
          </a:p>
        </p:txBody>
      </p:sp>
      <p:grpSp>
        <p:nvGrpSpPr>
          <p:cNvPr id="16" name="Group 7"/>
          <p:cNvGrpSpPr/>
          <p:nvPr/>
        </p:nvGrpSpPr>
        <p:grpSpPr>
          <a:xfrm>
            <a:off x="6104641" y="4047020"/>
            <a:ext cx="834482" cy="778738"/>
            <a:chOff x="0" y="0"/>
            <a:chExt cx="1112643" cy="1038317"/>
          </a:xfrm>
        </p:grpSpPr>
        <p:pic>
          <p:nvPicPr>
            <p:cNvPr id="1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087243" cy="1038317"/>
            </a:xfrm>
            <a:prstGeom prst="rect">
              <a:avLst/>
            </a:prstGeom>
          </p:spPr>
        </p:pic>
        <p:sp>
          <p:nvSpPr>
            <p:cNvPr id="18" name="TextBox 9"/>
            <p:cNvSpPr txBox="1"/>
            <p:nvPr/>
          </p:nvSpPr>
          <p:spPr>
            <a:xfrm>
              <a:off x="277687" y="124409"/>
              <a:ext cx="834956"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A</a:t>
              </a:r>
              <a:endParaRPr lang="en-US" sz="4825" spc="193" dirty="0">
                <a:solidFill>
                  <a:srgbClr val="000000"/>
                </a:solidFill>
                <a:latin typeface="Abys"/>
              </a:endParaRPr>
            </a:p>
          </p:txBody>
        </p:sp>
      </p:grpSp>
      <p:sp>
        <p:nvSpPr>
          <p:cNvPr id="21" name="Rectangle 20"/>
          <p:cNvSpPr/>
          <p:nvPr/>
        </p:nvSpPr>
        <p:spPr>
          <a:xfrm>
            <a:off x="7467600" y="5473237"/>
            <a:ext cx="4343400" cy="990015"/>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Đầu thế kỉ I</a:t>
            </a:r>
            <a:endParaRPr lang="en-US" sz="5000" dirty="0">
              <a:latin typeface="Arial" panose="020B0604020202020204" pitchFamily="34" charset="0"/>
              <a:cs typeface="Arial" panose="020B0604020202020204" pitchFamily="34" charset="0"/>
            </a:endParaRPr>
          </a:p>
        </p:txBody>
      </p:sp>
      <p:grpSp>
        <p:nvGrpSpPr>
          <p:cNvPr id="22" name="Group 12"/>
          <p:cNvGrpSpPr/>
          <p:nvPr/>
        </p:nvGrpSpPr>
        <p:grpSpPr>
          <a:xfrm>
            <a:off x="6104641" y="5684514"/>
            <a:ext cx="875899" cy="778738"/>
            <a:chOff x="0" y="0"/>
            <a:chExt cx="1167866" cy="1038317"/>
          </a:xfrm>
        </p:grpSpPr>
        <p:pic>
          <p:nvPicPr>
            <p:cNvPr id="2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087243" cy="1038317"/>
            </a:xfrm>
            <a:prstGeom prst="rect">
              <a:avLst/>
            </a:prstGeom>
          </p:spPr>
        </p:pic>
        <p:sp>
          <p:nvSpPr>
            <p:cNvPr id="24"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B</a:t>
              </a:r>
              <a:endParaRPr lang="en-US" sz="4825" spc="193" dirty="0">
                <a:solidFill>
                  <a:srgbClr val="000000"/>
                </a:solidFill>
                <a:latin typeface="Abys"/>
              </a:endParaRPr>
            </a:p>
          </p:txBody>
        </p:sp>
      </p:grpSp>
      <p:sp>
        <p:nvSpPr>
          <p:cNvPr id="14" name="Rectangle 13"/>
          <p:cNvSpPr/>
          <p:nvPr/>
        </p:nvSpPr>
        <p:spPr>
          <a:xfrm>
            <a:off x="7467600" y="7043928"/>
            <a:ext cx="4343400" cy="911532"/>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Cuối thế kỉ II</a:t>
            </a:r>
            <a:endParaRPr lang="en-US" sz="5000" dirty="0">
              <a:latin typeface="Arial" panose="020B0604020202020204" pitchFamily="34" charset="0"/>
              <a:cs typeface="Arial" panose="020B0604020202020204" pitchFamily="34" charset="0"/>
            </a:endParaRPr>
          </a:p>
        </p:txBody>
      </p:sp>
      <p:grpSp>
        <p:nvGrpSpPr>
          <p:cNvPr id="15" name="Group 12"/>
          <p:cNvGrpSpPr/>
          <p:nvPr/>
        </p:nvGrpSpPr>
        <p:grpSpPr>
          <a:xfrm>
            <a:off x="6104641" y="7255205"/>
            <a:ext cx="875899" cy="778738"/>
            <a:chOff x="0" y="0"/>
            <a:chExt cx="1167866" cy="1038317"/>
          </a:xfrm>
        </p:grpSpPr>
        <p:pic>
          <p:nvPicPr>
            <p:cNvPr id="19"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087243" cy="1038317"/>
            </a:xfrm>
            <a:prstGeom prst="rect">
              <a:avLst/>
            </a:prstGeom>
          </p:spPr>
        </p:pic>
        <p:sp>
          <p:nvSpPr>
            <p:cNvPr id="20"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C</a:t>
              </a:r>
              <a:endParaRPr lang="en-US" sz="4825" spc="193" dirty="0">
                <a:solidFill>
                  <a:srgbClr val="000000"/>
                </a:solidFill>
                <a:latin typeface="Abys"/>
              </a:endParaRPr>
            </a:p>
          </p:txBody>
        </p:sp>
      </p:grpSp>
      <p:sp>
        <p:nvSpPr>
          <p:cNvPr id="25" name="Rectangle 24"/>
          <p:cNvSpPr/>
          <p:nvPr/>
        </p:nvSpPr>
        <p:spPr>
          <a:xfrm>
            <a:off x="7467600" y="8493239"/>
            <a:ext cx="4343400" cy="990015"/>
          </a:xfrm>
          <a:prstGeom prst="rect">
            <a:avLst/>
          </a:prstGeom>
        </p:spPr>
        <p:txBody>
          <a:bodyPr wrap="square">
            <a:spAutoFit/>
          </a:bodyPr>
          <a:lstStyle/>
          <a:p>
            <a:pPr algn="just">
              <a:lnSpc>
                <a:spcPts val="7000"/>
              </a:lnSpc>
            </a:pPr>
            <a:r>
              <a:rPr lang="en-US" sz="5000" dirty="0" smtClean="0">
                <a:latin typeface="Arial" panose="020B0604020202020204" pitchFamily="34" charset="0"/>
                <a:cs typeface="Arial" panose="020B0604020202020204" pitchFamily="34" charset="0"/>
              </a:rPr>
              <a:t>Đầu thế kỉ III</a:t>
            </a:r>
            <a:endParaRPr lang="en-US" sz="5000" dirty="0">
              <a:latin typeface="Arial" panose="020B0604020202020204" pitchFamily="34" charset="0"/>
              <a:cs typeface="Arial" panose="020B0604020202020204" pitchFamily="34" charset="0"/>
            </a:endParaRPr>
          </a:p>
        </p:txBody>
      </p:sp>
      <p:grpSp>
        <p:nvGrpSpPr>
          <p:cNvPr id="26" name="Group 12"/>
          <p:cNvGrpSpPr/>
          <p:nvPr/>
        </p:nvGrpSpPr>
        <p:grpSpPr>
          <a:xfrm>
            <a:off x="6104641" y="8704516"/>
            <a:ext cx="875899" cy="778738"/>
            <a:chOff x="0" y="0"/>
            <a:chExt cx="1167866" cy="1038317"/>
          </a:xfrm>
        </p:grpSpPr>
        <p:pic>
          <p:nvPicPr>
            <p:cNvPr id="27"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087243" cy="1038317"/>
            </a:xfrm>
            <a:prstGeom prst="rect">
              <a:avLst/>
            </a:prstGeom>
          </p:spPr>
        </p:pic>
        <p:sp>
          <p:nvSpPr>
            <p:cNvPr id="28"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smtClean="0">
                  <a:solidFill>
                    <a:srgbClr val="000000"/>
                  </a:solidFill>
                  <a:latin typeface="Abys"/>
                </a:rPr>
                <a:t>D</a:t>
              </a:r>
              <a:endParaRPr lang="en-US" sz="4825" spc="193" dirty="0">
                <a:solidFill>
                  <a:srgbClr val="000000"/>
                </a:solidFill>
                <a:latin typeface="Abys"/>
              </a:endParaRPr>
            </a:p>
          </p:txBody>
        </p:sp>
      </p:grpSp>
      <p:sp>
        <p:nvSpPr>
          <p:cNvPr id="3" name="Oval 2"/>
          <p:cNvSpPr/>
          <p:nvPr/>
        </p:nvSpPr>
        <p:spPr>
          <a:xfrm>
            <a:off x="5791200" y="7043928"/>
            <a:ext cx="1447800" cy="1223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45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14" grpId="0"/>
      <p:bldP spid="25"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9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2652222" y="2417185"/>
            <a:ext cx="5242426" cy="570957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88526" y="7367718"/>
            <a:ext cx="4269670" cy="465013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40569">
            <a:off x="15578231" y="-1384622"/>
            <a:ext cx="2344072" cy="631980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688526" y="-1379731"/>
            <a:ext cx="3206122" cy="347804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95172">
            <a:off x="15806913" y="4006498"/>
            <a:ext cx="2904774" cy="167420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13164" y="1725584"/>
            <a:ext cx="2149831" cy="183713"/>
          </a:xfrm>
          <a:prstGeom prst="rect">
            <a:avLst/>
          </a:prstGeom>
        </p:spPr>
      </p:pic>
      <p:sp>
        <p:nvSpPr>
          <p:cNvPr id="8" name="AutoShape 8"/>
          <p:cNvSpPr/>
          <p:nvPr/>
        </p:nvSpPr>
        <p:spPr>
          <a:xfrm>
            <a:off x="-37656" y="0"/>
            <a:ext cx="14969584" cy="10287000"/>
          </a:xfrm>
          <a:prstGeom prst="rect">
            <a:avLst/>
          </a:prstGeom>
          <a:solidFill>
            <a:srgbClr val="FFFFFF"/>
          </a:solidFill>
        </p:spPr>
      </p:sp>
      <p:sp>
        <p:nvSpPr>
          <p:cNvPr id="10" name="TextBox 10"/>
          <p:cNvSpPr txBox="1"/>
          <p:nvPr/>
        </p:nvSpPr>
        <p:spPr>
          <a:xfrm>
            <a:off x="-1" y="948558"/>
            <a:ext cx="14969585" cy="1795363"/>
          </a:xfrm>
          <a:prstGeom prst="rect">
            <a:avLst/>
          </a:prstGeom>
        </p:spPr>
        <p:txBody>
          <a:bodyPr wrap="square" lIns="0" tIns="0" rIns="0" bIns="0" rtlCol="0" anchor="t">
            <a:spAutoFit/>
          </a:bodyPr>
          <a:lstStyle/>
          <a:p>
            <a:pPr algn="ctr">
              <a:lnSpc>
                <a:spcPts val="7000"/>
              </a:lnSpc>
            </a:pPr>
            <a:r>
              <a:rPr lang="en-US" sz="5000" b="1" dirty="0" smtClean="0">
                <a:solidFill>
                  <a:schemeClr val="accent3">
                    <a:lumMod val="50000"/>
                  </a:schemeClr>
                </a:solidFill>
                <a:latin typeface="Arial" panose="020B0604020202020204" pitchFamily="34" charset="0"/>
                <a:cs typeface="Arial" panose="020B0604020202020204" pitchFamily="34" charset="0"/>
              </a:rPr>
              <a:t>Hoạt động kinh tế chủ yếu</a:t>
            </a:r>
          </a:p>
          <a:p>
            <a:pPr algn="ctr">
              <a:lnSpc>
                <a:spcPts val="7000"/>
              </a:lnSpc>
            </a:pPr>
            <a:r>
              <a:rPr lang="en-US" sz="5000" b="1" dirty="0" smtClean="0">
                <a:solidFill>
                  <a:schemeClr val="accent3">
                    <a:lumMod val="50000"/>
                  </a:schemeClr>
                </a:solidFill>
                <a:latin typeface="Arial" panose="020B0604020202020204" pitchFamily="34" charset="0"/>
                <a:cs typeface="Arial" panose="020B0604020202020204" pitchFamily="34" charset="0"/>
              </a:rPr>
              <a:t>của cư dân Chăm-pa là:</a:t>
            </a:r>
            <a:endParaRPr lang="en-US" sz="5000" b="1" dirty="0">
              <a:solidFill>
                <a:schemeClr val="accent3">
                  <a:lumMod val="50000"/>
                </a:schemeClr>
              </a:solidFill>
              <a:latin typeface="Arial" panose="020B0604020202020204" pitchFamily="34" charset="0"/>
              <a:cs typeface="Arial" panose="020B0604020202020204" pitchFamily="34" charset="0"/>
            </a:endParaRPr>
          </a:p>
        </p:txBody>
      </p:sp>
      <p:pic>
        <p:nvPicPr>
          <p:cNvPr id="20" name="Picture 3"/>
          <p:cNvPicPr>
            <a:picLocks noChangeAspect="1"/>
          </p:cNvPicPr>
          <p:nvPr/>
        </p:nvPicPr>
        <p:blipFill>
          <a:blip r:embed="rId14"/>
          <a:srcRect/>
          <a:stretch>
            <a:fillRect/>
          </a:stretch>
        </p:blipFill>
        <p:spPr>
          <a:xfrm>
            <a:off x="1066800" y="3924300"/>
            <a:ext cx="6542152" cy="2594980"/>
          </a:xfrm>
          <a:prstGeom prst="rect">
            <a:avLst/>
          </a:prstGeom>
        </p:spPr>
      </p:pic>
      <p:pic>
        <p:nvPicPr>
          <p:cNvPr id="21" name="Picture 12"/>
          <p:cNvPicPr>
            <a:picLocks noChangeAspect="1"/>
          </p:cNvPicPr>
          <p:nvPr/>
        </p:nvPicPr>
        <p:blipFill>
          <a:blip r:embed="rId15"/>
          <a:srcRect l="1885" r="1885"/>
          <a:stretch>
            <a:fillRect/>
          </a:stretch>
        </p:blipFill>
        <p:spPr>
          <a:xfrm rot="-494905">
            <a:off x="2742133" y="3461074"/>
            <a:ext cx="3191485" cy="1322471"/>
          </a:xfrm>
          <a:prstGeom prst="rect">
            <a:avLst/>
          </a:prstGeom>
        </p:spPr>
      </p:pic>
      <p:sp>
        <p:nvSpPr>
          <p:cNvPr id="22" name="TextBox 2"/>
          <p:cNvSpPr txBox="1"/>
          <p:nvPr/>
        </p:nvSpPr>
        <p:spPr>
          <a:xfrm>
            <a:off x="1219200" y="5070881"/>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u="none" dirty="0" smtClean="0">
                <a:solidFill>
                  <a:schemeClr val="accent3">
                    <a:lumMod val="50000"/>
                  </a:schemeClr>
                </a:solidFill>
                <a:latin typeface="Arial" panose="020B0604020202020204" pitchFamily="34" charset="0"/>
                <a:cs typeface="Arial" panose="020B0604020202020204" pitchFamily="34" charset="0"/>
              </a:rPr>
              <a:t>A. Du lịch biển</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pic>
        <p:nvPicPr>
          <p:cNvPr id="23" name="Picture 3"/>
          <p:cNvPicPr>
            <a:picLocks noChangeAspect="1"/>
          </p:cNvPicPr>
          <p:nvPr/>
        </p:nvPicPr>
        <p:blipFill>
          <a:blip r:embed="rId14"/>
          <a:srcRect/>
          <a:stretch>
            <a:fillRect/>
          </a:stretch>
        </p:blipFill>
        <p:spPr>
          <a:xfrm>
            <a:off x="7977119" y="3948004"/>
            <a:ext cx="6542152" cy="2664123"/>
          </a:xfrm>
          <a:prstGeom prst="rect">
            <a:avLst/>
          </a:prstGeom>
        </p:spPr>
      </p:pic>
      <p:pic>
        <p:nvPicPr>
          <p:cNvPr id="24" name="Picture 12"/>
          <p:cNvPicPr>
            <a:picLocks noChangeAspect="1"/>
          </p:cNvPicPr>
          <p:nvPr/>
        </p:nvPicPr>
        <p:blipFill>
          <a:blip r:embed="rId15"/>
          <a:srcRect l="1885" r="1885"/>
          <a:stretch>
            <a:fillRect/>
          </a:stretch>
        </p:blipFill>
        <p:spPr>
          <a:xfrm rot="-494905">
            <a:off x="9652452" y="3484778"/>
            <a:ext cx="3191485" cy="1322471"/>
          </a:xfrm>
          <a:prstGeom prst="rect">
            <a:avLst/>
          </a:prstGeom>
        </p:spPr>
      </p:pic>
      <p:sp>
        <p:nvSpPr>
          <p:cNvPr id="25" name="TextBox 2"/>
          <p:cNvSpPr txBox="1"/>
          <p:nvPr/>
        </p:nvSpPr>
        <p:spPr>
          <a:xfrm>
            <a:off x="8100640" y="5126888"/>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u="none" dirty="0" smtClean="0">
                <a:solidFill>
                  <a:schemeClr val="accent3">
                    <a:lumMod val="50000"/>
                  </a:schemeClr>
                </a:solidFill>
                <a:latin typeface="Arial" panose="020B0604020202020204" pitchFamily="34" charset="0"/>
                <a:cs typeface="Arial" panose="020B0604020202020204" pitchFamily="34" charset="0"/>
              </a:rPr>
              <a:t>C. Chế tác kim hoàn</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pic>
        <p:nvPicPr>
          <p:cNvPr id="26" name="Picture 3"/>
          <p:cNvPicPr>
            <a:picLocks noChangeAspect="1"/>
          </p:cNvPicPr>
          <p:nvPr/>
        </p:nvPicPr>
        <p:blipFill>
          <a:blip r:embed="rId14"/>
          <a:srcRect/>
          <a:stretch>
            <a:fillRect/>
          </a:stretch>
        </p:blipFill>
        <p:spPr>
          <a:xfrm>
            <a:off x="1008192" y="6988479"/>
            <a:ext cx="6542152" cy="2674281"/>
          </a:xfrm>
          <a:prstGeom prst="rect">
            <a:avLst/>
          </a:prstGeom>
        </p:spPr>
      </p:pic>
      <p:pic>
        <p:nvPicPr>
          <p:cNvPr id="27" name="Picture 12"/>
          <p:cNvPicPr>
            <a:picLocks noChangeAspect="1"/>
          </p:cNvPicPr>
          <p:nvPr/>
        </p:nvPicPr>
        <p:blipFill>
          <a:blip r:embed="rId15"/>
          <a:srcRect l="1885" r="1885"/>
          <a:stretch>
            <a:fillRect/>
          </a:stretch>
        </p:blipFill>
        <p:spPr>
          <a:xfrm rot="-494905">
            <a:off x="2683525" y="6525253"/>
            <a:ext cx="3191485" cy="1322471"/>
          </a:xfrm>
          <a:prstGeom prst="rect">
            <a:avLst/>
          </a:prstGeom>
        </p:spPr>
      </p:pic>
      <p:sp>
        <p:nvSpPr>
          <p:cNvPr id="28" name="TextBox 2"/>
          <p:cNvSpPr txBox="1"/>
          <p:nvPr/>
        </p:nvSpPr>
        <p:spPr>
          <a:xfrm>
            <a:off x="1142999" y="8188141"/>
            <a:ext cx="6389752" cy="807913"/>
          </a:xfrm>
          <a:prstGeom prst="rect">
            <a:avLst/>
          </a:prstGeom>
        </p:spPr>
        <p:txBody>
          <a:bodyPr wrap="square" lIns="0" tIns="0" rIns="0" bIns="0" rtlCol="0" anchor="t">
            <a:spAutoFit/>
          </a:bodyPr>
          <a:lstStyle/>
          <a:p>
            <a:pPr marL="0" lvl="0" indent="0" algn="ctr">
              <a:lnSpc>
                <a:spcPts val="6341"/>
              </a:lnSpc>
              <a:spcBef>
                <a:spcPct val="0"/>
              </a:spcBef>
            </a:pPr>
            <a:r>
              <a:rPr lang="en-US" sz="5500" dirty="0" smtClean="0">
                <a:solidFill>
                  <a:schemeClr val="accent3">
                    <a:lumMod val="50000"/>
                  </a:schemeClr>
                </a:solidFill>
                <a:latin typeface="Arial" panose="020B0604020202020204" pitchFamily="34" charset="0"/>
                <a:cs typeface="Arial" panose="020B0604020202020204" pitchFamily="34" charset="0"/>
              </a:rPr>
              <a:t>B. Thủ công nghiệp</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pic>
        <p:nvPicPr>
          <p:cNvPr id="29" name="Picture 3"/>
          <p:cNvPicPr>
            <a:picLocks noChangeAspect="1"/>
          </p:cNvPicPr>
          <p:nvPr/>
        </p:nvPicPr>
        <p:blipFill>
          <a:blip r:embed="rId14"/>
          <a:srcRect/>
          <a:stretch>
            <a:fillRect/>
          </a:stretch>
        </p:blipFill>
        <p:spPr>
          <a:xfrm>
            <a:off x="7951869" y="7055365"/>
            <a:ext cx="6542152" cy="2674281"/>
          </a:xfrm>
          <a:prstGeom prst="rect">
            <a:avLst/>
          </a:prstGeom>
        </p:spPr>
      </p:pic>
      <p:pic>
        <p:nvPicPr>
          <p:cNvPr id="30" name="Picture 12"/>
          <p:cNvPicPr>
            <a:picLocks noChangeAspect="1"/>
          </p:cNvPicPr>
          <p:nvPr/>
        </p:nvPicPr>
        <p:blipFill>
          <a:blip r:embed="rId15"/>
          <a:srcRect l="1885" r="1885"/>
          <a:stretch>
            <a:fillRect/>
          </a:stretch>
        </p:blipFill>
        <p:spPr>
          <a:xfrm rot="-494905">
            <a:off x="9627202" y="6592139"/>
            <a:ext cx="3191485" cy="1322471"/>
          </a:xfrm>
          <a:prstGeom prst="rect">
            <a:avLst/>
          </a:prstGeom>
        </p:spPr>
      </p:pic>
      <p:sp>
        <p:nvSpPr>
          <p:cNvPr id="31" name="TextBox 2"/>
          <p:cNvSpPr txBox="1"/>
          <p:nvPr/>
        </p:nvSpPr>
        <p:spPr>
          <a:xfrm>
            <a:off x="8053318" y="7805581"/>
            <a:ext cx="6389752" cy="1731500"/>
          </a:xfrm>
          <a:prstGeom prst="rect">
            <a:avLst/>
          </a:prstGeom>
        </p:spPr>
        <p:txBody>
          <a:bodyPr wrap="square" lIns="0" tIns="0" rIns="0" bIns="0" rtlCol="0" anchor="t">
            <a:spAutoFit/>
          </a:bodyPr>
          <a:lstStyle/>
          <a:p>
            <a:pPr marL="0" lvl="0" indent="0" algn="ctr">
              <a:lnSpc>
                <a:spcPts val="7000"/>
              </a:lnSpc>
              <a:spcBef>
                <a:spcPct val="0"/>
              </a:spcBef>
            </a:pPr>
            <a:r>
              <a:rPr lang="en-US" sz="5500" dirty="0" smtClean="0">
                <a:solidFill>
                  <a:schemeClr val="accent3">
                    <a:lumMod val="50000"/>
                  </a:schemeClr>
                </a:solidFill>
                <a:latin typeface="Arial" panose="020B0604020202020204" pitchFamily="34" charset="0"/>
                <a:cs typeface="Arial" panose="020B0604020202020204" pitchFamily="34" charset="0"/>
              </a:rPr>
              <a:t>D. Nông nghiệp trồng lúa nước</a:t>
            </a:r>
            <a:endParaRPr lang="en-US" sz="5500" u="none" dirty="0">
              <a:solidFill>
                <a:schemeClr val="accent3">
                  <a:lumMod val="50000"/>
                </a:schemeClr>
              </a:solidFill>
              <a:latin typeface="Arial" panose="020B0604020202020204" pitchFamily="34" charset="0"/>
              <a:cs typeface="Arial" panose="020B0604020202020204" pitchFamily="34" charset="0"/>
            </a:endParaRPr>
          </a:p>
        </p:txBody>
      </p:sp>
      <p:sp>
        <p:nvSpPr>
          <p:cNvPr id="11" name="Oval 10"/>
          <p:cNvSpPr/>
          <p:nvPr/>
        </p:nvSpPr>
        <p:spPr>
          <a:xfrm>
            <a:off x="8610600" y="7658100"/>
            <a:ext cx="963495"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0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5" grpId="0"/>
      <p:bldP spid="28" grpId="0"/>
      <p:bldP spid="31"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47801" y="1111585"/>
            <a:ext cx="15555438" cy="1795363"/>
          </a:xfrm>
          <a:prstGeom prst="rect">
            <a:avLst/>
          </a:prstGeom>
        </p:spPr>
        <p:txBody>
          <a:bodyPr wrap="square" lIns="0" tIns="0" rIns="0" bIns="0" rtlCol="0" anchor="t">
            <a:spAutoFit/>
          </a:bodyPr>
          <a:lstStyle/>
          <a:p>
            <a:pPr algn="ctr">
              <a:lnSpc>
                <a:spcPts val="7000"/>
              </a:lnSpc>
            </a:pPr>
            <a:r>
              <a:rPr lang="vi-VN" sz="5500" spc="-315" dirty="0">
                <a:solidFill>
                  <a:srgbClr val="E76E3C"/>
                </a:solidFill>
              </a:rPr>
              <a:t>Em hãy nêu những hoạt động kinh tế chủ yếu </a:t>
            </a:r>
            <a:r>
              <a:rPr lang="vi-VN" sz="5500" spc="-315" dirty="0" smtClean="0">
                <a:solidFill>
                  <a:srgbClr val="E76E3C"/>
                </a:solidFill>
              </a:rPr>
              <a:t>nào </a:t>
            </a:r>
            <a:r>
              <a:rPr lang="vi-VN" sz="5500" spc="-315" dirty="0">
                <a:solidFill>
                  <a:srgbClr val="E76E3C"/>
                </a:solidFill>
              </a:rPr>
              <a:t>ngày nay vẫn được cư dân miền Trung Việt Nam chú trọng?</a:t>
            </a:r>
            <a:endParaRPr lang="en-US" sz="5500" spc="-315" dirty="0">
              <a:solidFill>
                <a:srgbClr val="E76E3C"/>
              </a:solidFill>
            </a:endParaRPr>
          </a:p>
        </p:txBody>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10101" y="4152899"/>
            <a:ext cx="2038391" cy="550365"/>
          </a:xfrm>
          <a:prstGeom prst="rect">
            <a:avLst/>
          </a:prstGeom>
        </p:spPr>
      </p:pic>
      <p:pic>
        <p:nvPicPr>
          <p:cNvPr id="3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69511"/>
          <a:stretch>
            <a:fillRect/>
          </a:stretch>
        </p:blipFill>
        <p:spPr>
          <a:xfrm>
            <a:off x="6951406" y="3647412"/>
            <a:ext cx="7086601" cy="1561342"/>
          </a:xfrm>
          <a:prstGeom prst="rect">
            <a:avLst/>
          </a:prstGeom>
        </p:spPr>
      </p:pic>
      <p:sp>
        <p:nvSpPr>
          <p:cNvPr id="31" name="TextBox 2"/>
          <p:cNvSpPr txBox="1"/>
          <p:nvPr/>
        </p:nvSpPr>
        <p:spPr>
          <a:xfrm>
            <a:off x="7086598" y="3979241"/>
            <a:ext cx="6951409" cy="897682"/>
          </a:xfrm>
          <a:prstGeom prst="rect">
            <a:avLst/>
          </a:prstGeom>
        </p:spPr>
        <p:txBody>
          <a:bodyPr wrap="square" lIns="0" tIns="0" rIns="0" bIns="0" rtlCol="0" anchor="t">
            <a:spAutoFit/>
          </a:bodyPr>
          <a:lstStyle/>
          <a:p>
            <a:pPr algn="ctr">
              <a:lnSpc>
                <a:spcPts val="7000"/>
              </a:lnSpc>
            </a:pPr>
            <a:r>
              <a:rPr lang="en-US" sz="5500" spc="-315" dirty="0" smtClean="0">
                <a:solidFill>
                  <a:schemeClr val="tx1">
                    <a:lumMod val="95000"/>
                    <a:lumOff val="5000"/>
                  </a:schemeClr>
                </a:solidFill>
                <a:latin typeface="Arial" panose="020B0604020202020204" pitchFamily="34" charset="0"/>
                <a:cs typeface="Arial" panose="020B0604020202020204" pitchFamily="34" charset="0"/>
              </a:rPr>
              <a:t>Nông nghiệp</a:t>
            </a:r>
            <a:endParaRPr lang="en-US" sz="5500" spc="-315"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2"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72007" y="7048499"/>
            <a:ext cx="2038391" cy="550365"/>
          </a:xfrm>
          <a:prstGeom prst="rect">
            <a:avLst/>
          </a:prstGeom>
        </p:spPr>
      </p:pic>
      <p:pic>
        <p:nvPicPr>
          <p:cNvPr id="3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69511"/>
          <a:stretch>
            <a:fillRect/>
          </a:stretch>
        </p:blipFill>
        <p:spPr>
          <a:xfrm>
            <a:off x="7086599" y="6543012"/>
            <a:ext cx="7086601" cy="1561342"/>
          </a:xfrm>
          <a:prstGeom prst="rect">
            <a:avLst/>
          </a:prstGeom>
        </p:spPr>
      </p:pic>
      <p:sp>
        <p:nvSpPr>
          <p:cNvPr id="34" name="TextBox 2"/>
          <p:cNvSpPr txBox="1"/>
          <p:nvPr/>
        </p:nvSpPr>
        <p:spPr>
          <a:xfrm>
            <a:off x="7239000" y="6874841"/>
            <a:ext cx="6799008" cy="897682"/>
          </a:xfrm>
          <a:prstGeom prst="rect">
            <a:avLst/>
          </a:prstGeom>
        </p:spPr>
        <p:txBody>
          <a:bodyPr wrap="square" lIns="0" tIns="0" rIns="0" bIns="0" rtlCol="0" anchor="t">
            <a:spAutoFit/>
          </a:bodyPr>
          <a:lstStyle/>
          <a:p>
            <a:pPr algn="ctr">
              <a:lnSpc>
                <a:spcPts val="7000"/>
              </a:lnSpc>
            </a:pPr>
            <a:r>
              <a:rPr lang="en-US" sz="5500" spc="-315" dirty="0" smtClean="0">
                <a:solidFill>
                  <a:schemeClr val="tx1">
                    <a:lumMod val="95000"/>
                    <a:lumOff val="5000"/>
                  </a:schemeClr>
                </a:solidFill>
                <a:latin typeface="Arial" panose="020B0604020202020204" pitchFamily="34" charset="0"/>
                <a:cs typeface="Arial" panose="020B0604020202020204" pitchFamily="34" charset="0"/>
              </a:rPr>
              <a:t>Đánh cá</a:t>
            </a:r>
            <a:endParaRPr lang="en-US" sz="5500" spc="-315"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8"/>
          <a:stretch>
            <a:fillRect/>
          </a:stretch>
        </p:blipFill>
        <p:spPr>
          <a:xfrm>
            <a:off x="14514218" y="3256541"/>
            <a:ext cx="3693351" cy="2890174"/>
          </a:xfrm>
          <a:prstGeom prst="rect">
            <a:avLst/>
          </a:prstGeom>
        </p:spPr>
      </p:pic>
      <p:pic>
        <p:nvPicPr>
          <p:cNvPr id="36" name="Picture 35"/>
          <p:cNvPicPr>
            <a:picLocks noChangeAspect="1"/>
          </p:cNvPicPr>
          <p:nvPr/>
        </p:nvPicPr>
        <p:blipFill>
          <a:blip r:embed="rId9"/>
          <a:stretch>
            <a:fillRect/>
          </a:stretch>
        </p:blipFill>
        <p:spPr>
          <a:xfrm>
            <a:off x="371162" y="4060472"/>
            <a:ext cx="4356514" cy="6075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sp>
        <p:nvSpPr>
          <p:cNvPr id="2" name="TextBox 2"/>
          <p:cNvSpPr txBox="1"/>
          <p:nvPr/>
        </p:nvSpPr>
        <p:spPr>
          <a:xfrm>
            <a:off x="0" y="1819275"/>
            <a:ext cx="18211800" cy="1461939"/>
          </a:xfrm>
          <a:prstGeom prst="rect">
            <a:avLst/>
          </a:prstGeom>
        </p:spPr>
        <p:txBody>
          <a:bodyPr wrap="square" lIns="0" tIns="0" rIns="0" bIns="0" rtlCol="0" anchor="t">
            <a:spAutoFit/>
          </a:bodyPr>
          <a:lstStyle/>
          <a:p>
            <a:pPr marL="0" lvl="0" indent="0" algn="ctr">
              <a:lnSpc>
                <a:spcPts val="11400"/>
              </a:lnSpc>
              <a:spcBef>
                <a:spcPct val="0"/>
              </a:spcBef>
            </a:pPr>
            <a:r>
              <a:rPr lang="en-US" sz="7000" b="1" u="none" dirty="0" smtClean="0">
                <a:solidFill>
                  <a:srgbClr val="FFF6EE"/>
                </a:solidFill>
                <a:latin typeface="Arial" panose="020B0604020202020204" pitchFamily="34" charset="0"/>
                <a:cs typeface="Arial" panose="020B0604020202020204" pitchFamily="34" charset="0"/>
              </a:rPr>
              <a:t>VẬN DỤNG</a:t>
            </a:r>
            <a:endParaRPr lang="en-US" sz="7000" b="1" u="none" dirty="0">
              <a:solidFill>
                <a:srgbClr val="FFF6EE"/>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4076700"/>
            <a:ext cx="5105400" cy="4780510"/>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71800" y="5315857"/>
            <a:ext cx="2144331" cy="2120938"/>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5201301"/>
            <a:ext cx="2133600" cy="2110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12" name="Picture 6"/>
          <p:cNvPicPr>
            <a:picLocks noChangeAspect="1"/>
          </p:cNvPicPr>
          <p:nvPr/>
        </p:nvPicPr>
        <p:blipFill>
          <a:blip r:embed="rId2"/>
          <a:srcRect t="46321"/>
          <a:stretch>
            <a:fillRect/>
          </a:stretch>
        </p:blipFill>
        <p:spPr>
          <a:xfrm>
            <a:off x="3048000" y="1562100"/>
            <a:ext cx="12725400" cy="1828800"/>
          </a:xfrm>
          <a:prstGeom prst="rect">
            <a:avLst/>
          </a:prstGeom>
        </p:spPr>
      </p:pic>
      <p:pic>
        <p:nvPicPr>
          <p:cNvPr id="13" name="Picture 8"/>
          <p:cNvPicPr>
            <a:picLocks noChangeAspect="1"/>
          </p:cNvPicPr>
          <p:nvPr/>
        </p:nvPicPr>
        <p:blipFill>
          <a:blip r:embed="rId3"/>
          <a:srcRect/>
          <a:stretch>
            <a:fillRect/>
          </a:stretch>
        </p:blipFill>
        <p:spPr>
          <a:xfrm>
            <a:off x="6096000" y="766792"/>
            <a:ext cx="5127493" cy="916539"/>
          </a:xfrm>
          <a:prstGeom prst="rect">
            <a:avLst/>
          </a:prstGeom>
        </p:spPr>
      </p:pic>
      <p:pic>
        <p:nvPicPr>
          <p:cNvPr id="1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77363" y="5939300"/>
            <a:ext cx="2489637" cy="4137109"/>
          </a:xfrm>
          <a:prstGeom prst="rect">
            <a:avLst/>
          </a:prstGeom>
        </p:spPr>
      </p:pic>
      <p:sp>
        <p:nvSpPr>
          <p:cNvPr id="17" name="TextBox 4"/>
          <p:cNvSpPr txBox="1"/>
          <p:nvPr/>
        </p:nvSpPr>
        <p:spPr>
          <a:xfrm>
            <a:off x="3029857" y="1699851"/>
            <a:ext cx="12725400" cy="1604670"/>
          </a:xfrm>
          <a:prstGeom prst="rect">
            <a:avLst/>
          </a:prstGeom>
        </p:spPr>
        <p:txBody>
          <a:bodyPr wrap="square" lIns="0" tIns="0" rIns="0" bIns="0" rtlCol="0" anchor="t">
            <a:spAutoFit/>
          </a:bodyPr>
          <a:lstStyle/>
          <a:p>
            <a:pPr lvl="0" algn="ctr">
              <a:lnSpc>
                <a:spcPts val="6500"/>
              </a:lnSpc>
              <a:spcBef>
                <a:spcPct val="0"/>
              </a:spcBef>
            </a:pPr>
            <a:r>
              <a:rPr lang="vi-VN" sz="5000" dirty="0" smtClean="0">
                <a:solidFill>
                  <a:schemeClr val="accent6">
                    <a:lumMod val="50000"/>
                  </a:schemeClr>
                </a:solidFill>
                <a:cs typeface="Arial" panose="020B0604020202020204" pitchFamily="34" charset="0"/>
              </a:rPr>
              <a:t>Di </a:t>
            </a:r>
            <a:r>
              <a:rPr lang="vi-VN" sz="5000" dirty="0">
                <a:solidFill>
                  <a:schemeClr val="accent6">
                    <a:lumMod val="50000"/>
                  </a:schemeClr>
                </a:solidFill>
                <a:cs typeface="Arial" panose="020B0604020202020204" pitchFamily="34" charset="0"/>
              </a:rPr>
              <a:t>tích văn hoá Chăm nào được </a:t>
            </a:r>
            <a:r>
              <a:rPr lang="vi-VN" sz="5000" dirty="0" smtClean="0">
                <a:solidFill>
                  <a:schemeClr val="accent6">
                    <a:lumMod val="50000"/>
                  </a:schemeClr>
                </a:solidFill>
                <a:cs typeface="Arial" panose="020B0604020202020204" pitchFamily="34" charset="0"/>
              </a:rPr>
              <a:t>UNESCO</a:t>
            </a:r>
            <a:r>
              <a:rPr lang="en-US" sz="5000" dirty="0">
                <a:solidFill>
                  <a:schemeClr val="accent6">
                    <a:lumMod val="50000"/>
                  </a:schemeClr>
                </a:solidFill>
                <a:cs typeface="Arial" panose="020B0604020202020204" pitchFamily="34" charset="0"/>
              </a:rPr>
              <a:t> </a:t>
            </a:r>
            <a:r>
              <a:rPr lang="vi-VN" sz="5000" dirty="0" smtClean="0">
                <a:solidFill>
                  <a:schemeClr val="accent6">
                    <a:lumMod val="50000"/>
                  </a:schemeClr>
                </a:solidFill>
                <a:cs typeface="Arial" panose="020B0604020202020204" pitchFamily="34" charset="0"/>
              </a:rPr>
              <a:t>công </a:t>
            </a:r>
            <a:r>
              <a:rPr lang="vi-VN" sz="5000" dirty="0">
                <a:solidFill>
                  <a:schemeClr val="accent6">
                    <a:lumMod val="50000"/>
                  </a:schemeClr>
                </a:solidFill>
                <a:cs typeface="Arial" panose="020B0604020202020204" pitchFamily="34" charset="0"/>
              </a:rPr>
              <a:t>nhận là di sản văn hoá thế giới?</a:t>
            </a:r>
            <a:endParaRPr lang="en-US" sz="5000" u="none" dirty="0">
              <a:solidFill>
                <a:schemeClr val="accent6">
                  <a:lumMod val="50000"/>
                </a:schemeClr>
              </a:solidFill>
              <a:latin typeface="Arial" panose="020B0604020202020204" pitchFamily="34" charset="0"/>
              <a:cs typeface="Arial" panose="020B0604020202020204" pitchFamily="34" charset="0"/>
            </a:endParaRPr>
          </a:p>
        </p:txBody>
      </p:sp>
      <p:pic>
        <p:nvPicPr>
          <p:cNvPr id="9" name="Picture 2" descr="Thánh Địa Mỹ Sơn - Di sản văn hóa Thế Giới - Vntrip.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3695" y="3528651"/>
            <a:ext cx="12424666" cy="6361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89467" y="6438900"/>
            <a:ext cx="2569933" cy="3637509"/>
          </a:xfrm>
          <a:prstGeom prst="rect">
            <a:avLst/>
          </a:prstGeom>
        </p:spPr>
      </p:pic>
    </p:spTree>
    <p:extLst>
      <p:ext uri="{BB962C8B-B14F-4D97-AF65-F5344CB8AC3E}">
        <p14:creationId xmlns:p14="http://schemas.microsoft.com/office/powerpoint/2010/main" val="108419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556206"/>
            <a:ext cx="18287999" cy="1358192"/>
          </a:xfrm>
          <a:prstGeom prst="rect">
            <a:avLst/>
          </a:prstGeom>
        </p:spPr>
        <p:txBody>
          <a:bodyPr wrap="square" lIns="0" tIns="0" rIns="0" bIns="0" rtlCol="0" anchor="t">
            <a:spAutoFit/>
          </a:bodyPr>
          <a:lstStyle/>
          <a:p>
            <a:pPr algn="ctr">
              <a:lnSpc>
                <a:spcPts val="12280"/>
              </a:lnSpc>
            </a:pPr>
            <a:r>
              <a:rPr lang="en-US" sz="6000" b="1" spc="-228" dirty="0" smtClean="0">
                <a:solidFill>
                  <a:srgbClr val="E76E3C"/>
                </a:solidFill>
                <a:latin typeface="Arial" panose="020B0604020202020204" pitchFamily="34" charset="0"/>
                <a:cs typeface="Arial" panose="020B0604020202020204" pitchFamily="34" charset="0"/>
              </a:rPr>
              <a:t>HƯỚNG DẪN VỀ NHÀ</a:t>
            </a:r>
            <a:endParaRPr lang="en-US" sz="6000" b="1" spc="-228" dirty="0">
              <a:solidFill>
                <a:srgbClr val="E76E3C"/>
              </a:solidFill>
              <a:latin typeface="Arial" panose="020B0604020202020204" pitchFamily="34" charset="0"/>
              <a:cs typeface="Arial" panose="020B0604020202020204" pitchFamily="34" charset="0"/>
            </a:endParaRPr>
          </a:p>
        </p:txBody>
      </p:sp>
      <p:sp>
        <p:nvSpPr>
          <p:cNvPr id="6" name="TextBox 6"/>
          <p:cNvSpPr txBox="1"/>
          <p:nvPr/>
        </p:nvSpPr>
        <p:spPr>
          <a:xfrm>
            <a:off x="5401458" y="6376591"/>
            <a:ext cx="10439400" cy="833562"/>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Làm bài tập Bài 18, Sách bài tập</a:t>
            </a:r>
            <a:endParaRPr lang="en-US" sz="5000" spc="30" dirty="0">
              <a:solidFill>
                <a:srgbClr val="000000"/>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24600" y="3033336"/>
            <a:ext cx="4953000" cy="26959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97468" y="6768401"/>
            <a:ext cx="992744" cy="53111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08354" y="8448037"/>
            <a:ext cx="1297544" cy="694186"/>
          </a:xfrm>
          <a:prstGeom prst="rect">
            <a:avLst/>
          </a:prstGeom>
        </p:spPr>
      </p:pic>
      <p:sp>
        <p:nvSpPr>
          <p:cNvPr id="20" name="AutoShape 20"/>
          <p:cNvSpPr/>
          <p:nvPr/>
        </p:nvSpPr>
        <p:spPr>
          <a:xfrm>
            <a:off x="414181" y="450788"/>
            <a:ext cx="11422" cy="295070"/>
          </a:xfrm>
          <a:prstGeom prst="rect">
            <a:avLst/>
          </a:prstGeom>
          <a:solidFill>
            <a:srgbClr val="000000"/>
          </a:solidFill>
        </p:spPr>
      </p:sp>
      <p:sp>
        <p:nvSpPr>
          <p:cNvPr id="21" name="TextBox 6"/>
          <p:cNvSpPr txBox="1"/>
          <p:nvPr/>
        </p:nvSpPr>
        <p:spPr>
          <a:xfrm>
            <a:off x="5639164" y="8343900"/>
            <a:ext cx="10517380" cy="833562"/>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Đọc trước Bài 19, SGK trang 95</a:t>
            </a:r>
            <a:endParaRPr lang="en-US" sz="5000" spc="30" dirty="0">
              <a:solidFill>
                <a:srgbClr val="000000"/>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0" y="6280076"/>
            <a:ext cx="3659744" cy="3985860"/>
          </a:xfrm>
          <a:prstGeom prst="rect">
            <a:avLst/>
          </a:prstGeom>
        </p:spPr>
      </p:pic>
      <p:pic>
        <p:nvPicPr>
          <p:cNvPr id="17"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59000" y="-59676"/>
            <a:ext cx="3206122" cy="3478042"/>
          </a:xfrm>
          <a:prstGeom prst="rect">
            <a:avLst/>
          </a:prstGeom>
        </p:spPr>
      </p:pic>
      <p:sp>
        <p:nvSpPr>
          <p:cNvPr id="13" name="TextBox 6"/>
          <p:cNvSpPr txBox="1"/>
          <p:nvPr/>
        </p:nvSpPr>
        <p:spPr>
          <a:xfrm>
            <a:off x="5401458" y="3811933"/>
            <a:ext cx="10439400" cy="1667123"/>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Trả lời câu 2 – Luyện tập, câu 3 – Vận dụng, SGK trang 94</a:t>
            </a:r>
            <a:endParaRPr lang="en-US" sz="5000" spc="30" dirty="0">
              <a:solidFill>
                <a:srgbClr val="000000"/>
              </a:solidFill>
              <a:latin typeface="Arial" panose="020B0604020202020204" pitchFamily="34" charset="0"/>
              <a:cs typeface="Arial" panose="020B0604020202020204" pitchFamily="34" charset="0"/>
            </a:endParaRPr>
          </a:p>
        </p:txBody>
      </p:sp>
      <p:pic>
        <p:nvPicPr>
          <p:cNvPr id="1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97468" y="4203743"/>
            <a:ext cx="992744" cy="531118"/>
          </a:xfrm>
          <a:prstGeom prst="rect">
            <a:avLst/>
          </a:prstGeom>
        </p:spPr>
      </p:pic>
    </p:spTree>
    <p:extLst>
      <p:ext uri="{BB962C8B-B14F-4D97-AF65-F5344CB8AC3E}">
        <p14:creationId xmlns:p14="http://schemas.microsoft.com/office/powerpoint/2010/main" val="294594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A3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82541">
            <a:off x="13837076" y="1068821"/>
            <a:ext cx="5449265" cy="5280833"/>
          </a:xfrm>
          <a:prstGeom prst="rect">
            <a:avLst/>
          </a:prstGeom>
        </p:spPr>
      </p:pic>
      <p:pic>
        <p:nvPicPr>
          <p:cNvPr id="3" name="Picture 3"/>
          <p:cNvPicPr>
            <a:picLocks noChangeAspect="1"/>
          </p:cNvPicPr>
          <p:nvPr/>
        </p:nvPicPr>
        <p:blipFill>
          <a:blip r:embed="rId4"/>
          <a:srcRect l="3875" r="3875" b="13972"/>
          <a:stretch>
            <a:fillRect/>
          </a:stretch>
        </p:blipFill>
        <p:spPr>
          <a:xfrm rot="10493374">
            <a:off x="884751" y="1244139"/>
            <a:ext cx="16486266" cy="7689658"/>
          </a:xfrm>
          <a:prstGeom prst="rect">
            <a:avLst/>
          </a:prstGeom>
        </p:spPr>
      </p:pic>
      <p:sp>
        <p:nvSpPr>
          <p:cNvPr id="4" name="TextBox 4"/>
          <p:cNvSpPr txBox="1"/>
          <p:nvPr/>
        </p:nvSpPr>
        <p:spPr>
          <a:xfrm>
            <a:off x="879837" y="3777645"/>
            <a:ext cx="16383000" cy="2308324"/>
          </a:xfrm>
          <a:prstGeom prst="rect">
            <a:avLst/>
          </a:prstGeom>
        </p:spPr>
        <p:txBody>
          <a:bodyPr wrap="square" lIns="0" tIns="0" rIns="0" bIns="0" rtlCol="0" anchor="t">
            <a:spAutoFit/>
          </a:bodyPr>
          <a:lstStyle/>
          <a:p>
            <a:pPr marL="0" lvl="0" indent="0" algn="ctr">
              <a:lnSpc>
                <a:spcPts val="9000"/>
              </a:lnSpc>
              <a:spcBef>
                <a:spcPct val="0"/>
              </a:spcBef>
            </a:pPr>
            <a:r>
              <a:rPr lang="en-US" sz="7000" b="1" u="none" dirty="0" smtClean="0">
                <a:solidFill>
                  <a:srgbClr val="223B38"/>
                </a:solidFill>
                <a:latin typeface="Arial" panose="020B0604020202020204" pitchFamily="34" charset="0"/>
                <a:cs typeface="Arial" panose="020B0604020202020204" pitchFamily="34" charset="0"/>
              </a:rPr>
              <a:t>CẢM ƠN CÁC EM</a:t>
            </a:r>
          </a:p>
          <a:p>
            <a:pPr marL="0" lvl="0" indent="0" algn="ctr">
              <a:lnSpc>
                <a:spcPts val="9000"/>
              </a:lnSpc>
              <a:spcBef>
                <a:spcPct val="0"/>
              </a:spcBef>
            </a:pPr>
            <a:r>
              <a:rPr lang="en-US" sz="7000" b="1" dirty="0" smtClean="0">
                <a:solidFill>
                  <a:srgbClr val="223B38"/>
                </a:solidFill>
                <a:latin typeface="Arial" panose="020B0604020202020204" pitchFamily="34" charset="0"/>
                <a:cs typeface="Arial" panose="020B0604020202020204" pitchFamily="34" charset="0"/>
              </a:rPr>
              <a:t>ĐÃ LẮNG NGHE BÀI GIẢNG!</a:t>
            </a:r>
            <a:endParaRPr lang="en-US" sz="7000" b="1" u="none" dirty="0">
              <a:solidFill>
                <a:srgbClr val="223B38"/>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5"/>
          <a:srcRect/>
          <a:stretch>
            <a:fillRect/>
          </a:stretch>
        </p:blipFill>
        <p:spPr>
          <a:xfrm rot="-517678">
            <a:off x="6570874" y="7447916"/>
            <a:ext cx="6402100" cy="17344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81781">
            <a:off x="14309571" y="5271727"/>
            <a:ext cx="3731743" cy="4000894"/>
          </a:xfrm>
          <a:prstGeom prst="rect">
            <a:avLst/>
          </a:prstGeom>
        </p:spPr>
      </p:pic>
      <p:pic>
        <p:nvPicPr>
          <p:cNvPr id="8" name="Picture 8"/>
          <p:cNvPicPr>
            <a:picLocks noChangeAspect="1"/>
          </p:cNvPicPr>
          <p:nvPr/>
        </p:nvPicPr>
        <p:blipFill>
          <a:blip r:embed="rId8"/>
          <a:srcRect/>
          <a:stretch>
            <a:fillRect/>
          </a:stretch>
        </p:blipFill>
        <p:spPr>
          <a:xfrm rot="1678967">
            <a:off x="16377530" y="8311456"/>
            <a:ext cx="1130141" cy="1143000"/>
          </a:xfrm>
          <a:prstGeom prst="rect">
            <a:avLst/>
          </a:prstGeom>
        </p:spPr>
      </p:pic>
    </p:spTree>
    <p:extLst>
      <p:ext uri="{BB962C8B-B14F-4D97-AF65-F5344CB8AC3E}">
        <p14:creationId xmlns:p14="http://schemas.microsoft.com/office/powerpoint/2010/main" val="395010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11" name="Picture 5"/>
          <p:cNvPicPr>
            <a:picLocks noChangeAspect="1"/>
          </p:cNvPicPr>
          <p:nvPr/>
        </p:nvPicPr>
        <p:blipFill>
          <a:blip r:embed="rId2"/>
          <a:srcRect t="24448" b="26660"/>
          <a:stretch>
            <a:fillRect/>
          </a:stretch>
        </p:blipFill>
        <p:spPr>
          <a:xfrm>
            <a:off x="3896055" y="1566106"/>
            <a:ext cx="11040725" cy="5791284"/>
          </a:xfrm>
          <a:prstGeom prst="rect">
            <a:avLst/>
          </a:prstGeom>
        </p:spPr>
      </p:pic>
      <p:pic>
        <p:nvPicPr>
          <p:cNvPr id="12" name="Picture 6"/>
          <p:cNvPicPr>
            <a:picLocks noChangeAspect="1"/>
          </p:cNvPicPr>
          <p:nvPr/>
        </p:nvPicPr>
        <p:blipFill>
          <a:blip r:embed="rId3"/>
          <a:srcRect t="46321"/>
          <a:stretch>
            <a:fillRect/>
          </a:stretch>
        </p:blipFill>
        <p:spPr>
          <a:xfrm>
            <a:off x="962010" y="1943258"/>
            <a:ext cx="16360830" cy="5294650"/>
          </a:xfrm>
          <a:prstGeom prst="rect">
            <a:avLst/>
          </a:prstGeom>
        </p:spPr>
      </p:pic>
      <p:pic>
        <p:nvPicPr>
          <p:cNvPr id="13" name="Picture 8"/>
          <p:cNvPicPr>
            <a:picLocks noChangeAspect="1"/>
          </p:cNvPicPr>
          <p:nvPr/>
        </p:nvPicPr>
        <p:blipFill>
          <a:blip r:embed="rId4"/>
          <a:srcRect/>
          <a:stretch>
            <a:fillRect/>
          </a:stretch>
        </p:blipFill>
        <p:spPr>
          <a:xfrm>
            <a:off x="6852670" y="1296413"/>
            <a:ext cx="5127493" cy="916539"/>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8624" y="5077881"/>
            <a:ext cx="3700927" cy="4988995"/>
          </a:xfrm>
          <a:prstGeom prst="rect">
            <a:avLst/>
          </a:prstGeom>
        </p:spPr>
      </p:pic>
      <p:pic>
        <p:nvPicPr>
          <p:cNvPr id="15"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33400" y="5286150"/>
            <a:ext cx="3905460" cy="5264713"/>
          </a:xfrm>
          <a:prstGeom prst="rect">
            <a:avLst/>
          </a:prstGeom>
        </p:spPr>
      </p:pic>
      <p:pic>
        <p:nvPicPr>
          <p:cNvPr id="16"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701840" y="6613437"/>
            <a:ext cx="2555747" cy="3937426"/>
          </a:xfrm>
          <a:prstGeom prst="rect">
            <a:avLst/>
          </a:prstGeom>
        </p:spPr>
      </p:pic>
      <p:sp>
        <p:nvSpPr>
          <p:cNvPr id="17" name="TextBox 4"/>
          <p:cNvSpPr txBox="1"/>
          <p:nvPr/>
        </p:nvSpPr>
        <p:spPr>
          <a:xfrm>
            <a:off x="1255725" y="3723152"/>
            <a:ext cx="15773400" cy="1166153"/>
          </a:xfrm>
          <a:prstGeom prst="rect">
            <a:avLst/>
          </a:prstGeom>
        </p:spPr>
        <p:txBody>
          <a:bodyPr wrap="square" lIns="0" tIns="0" rIns="0" bIns="0" rtlCol="0" anchor="t">
            <a:spAutoFit/>
          </a:bodyPr>
          <a:lstStyle/>
          <a:p>
            <a:pPr marL="0" lvl="0" indent="0" algn="ctr">
              <a:lnSpc>
                <a:spcPts val="10000"/>
              </a:lnSpc>
              <a:spcBef>
                <a:spcPct val="0"/>
              </a:spcBef>
            </a:pPr>
            <a:r>
              <a:rPr lang="en-US" sz="7000" b="1" u="none" dirty="0" smtClean="0">
                <a:solidFill>
                  <a:schemeClr val="accent6">
                    <a:lumMod val="50000"/>
                  </a:schemeClr>
                </a:solidFill>
                <a:latin typeface="Arial" panose="020B0604020202020204" pitchFamily="34" charset="0"/>
                <a:cs typeface="Arial" panose="020B0604020202020204" pitchFamily="34" charset="0"/>
              </a:rPr>
              <a:t>BÀI 18: VƯƠNG QUỐC CHĂM-PA</a:t>
            </a:r>
            <a:endParaRPr lang="en-US" sz="7000" b="1" u="none"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963536"/>
            <a:ext cx="18287999" cy="1577355"/>
          </a:xfrm>
          <a:prstGeom prst="rect">
            <a:avLst/>
          </a:prstGeom>
        </p:spPr>
        <p:txBody>
          <a:bodyPr wrap="square" lIns="0" tIns="0" rIns="0" bIns="0" rtlCol="0" anchor="t">
            <a:spAutoFit/>
          </a:bodyPr>
          <a:lstStyle/>
          <a:p>
            <a:pPr algn="ctr">
              <a:lnSpc>
                <a:spcPts val="12280"/>
              </a:lnSpc>
            </a:pPr>
            <a:r>
              <a:rPr lang="en-US" sz="6000" b="1" spc="-228" dirty="0" smtClean="0">
                <a:solidFill>
                  <a:srgbClr val="E76E3C"/>
                </a:solidFill>
                <a:latin typeface="Arial" panose="020B0604020202020204" pitchFamily="34" charset="0"/>
                <a:cs typeface="Arial" panose="020B0604020202020204" pitchFamily="34" charset="0"/>
              </a:rPr>
              <a:t>NỘI DUNG BÀI HỌC </a:t>
            </a:r>
            <a:endParaRPr lang="en-US" sz="6000" b="1" spc="-228" dirty="0">
              <a:solidFill>
                <a:srgbClr val="E76E3C"/>
              </a:solidFill>
              <a:latin typeface="Arial" panose="020B0604020202020204" pitchFamily="34" charset="0"/>
              <a:cs typeface="Arial" panose="020B0604020202020204" pitchFamily="34" charset="0"/>
            </a:endParaRPr>
          </a:p>
        </p:txBody>
      </p:sp>
      <p:sp>
        <p:nvSpPr>
          <p:cNvPr id="6" name="TextBox 6"/>
          <p:cNvSpPr txBox="1"/>
          <p:nvPr/>
        </p:nvSpPr>
        <p:spPr>
          <a:xfrm>
            <a:off x="4572000" y="3353824"/>
            <a:ext cx="10744200" cy="833562"/>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Sự thành lập và quá trình phát triển</a:t>
            </a:r>
            <a:endParaRPr lang="en-US" sz="5000" spc="30" dirty="0">
              <a:solidFill>
                <a:srgbClr val="000000"/>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24600" y="2440666"/>
            <a:ext cx="4953000" cy="26959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68010" y="3745634"/>
            <a:ext cx="992744" cy="53111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83335" y="5551722"/>
            <a:ext cx="1297544" cy="694186"/>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68010" y="7833023"/>
            <a:ext cx="1219564" cy="652467"/>
          </a:xfrm>
          <a:prstGeom prst="rect">
            <a:avLst/>
          </a:prstGeom>
        </p:spPr>
      </p:pic>
      <p:sp>
        <p:nvSpPr>
          <p:cNvPr id="20" name="AutoShape 20"/>
          <p:cNvSpPr/>
          <p:nvPr/>
        </p:nvSpPr>
        <p:spPr>
          <a:xfrm>
            <a:off x="414181" y="450788"/>
            <a:ext cx="11422" cy="295070"/>
          </a:xfrm>
          <a:prstGeom prst="rect">
            <a:avLst/>
          </a:prstGeom>
          <a:solidFill>
            <a:srgbClr val="000000"/>
          </a:solidFill>
        </p:spPr>
      </p:sp>
      <p:sp>
        <p:nvSpPr>
          <p:cNvPr id="21" name="TextBox 6"/>
          <p:cNvSpPr txBox="1"/>
          <p:nvPr/>
        </p:nvSpPr>
        <p:spPr>
          <a:xfrm>
            <a:off x="4814145" y="5447585"/>
            <a:ext cx="12407054" cy="833562"/>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Hoạt động kinh tế và tổ chức xã hội</a:t>
            </a:r>
            <a:endParaRPr lang="en-US" sz="5000" spc="30" dirty="0">
              <a:solidFill>
                <a:srgbClr val="000000"/>
              </a:solidFill>
              <a:latin typeface="Arial" panose="020B0604020202020204" pitchFamily="34" charset="0"/>
              <a:cs typeface="Arial" panose="020B0604020202020204" pitchFamily="34" charset="0"/>
            </a:endParaRPr>
          </a:p>
        </p:txBody>
      </p:sp>
      <p:sp>
        <p:nvSpPr>
          <p:cNvPr id="22" name="TextBox 6"/>
          <p:cNvSpPr txBox="1"/>
          <p:nvPr/>
        </p:nvSpPr>
        <p:spPr>
          <a:xfrm>
            <a:off x="4798820" y="7714381"/>
            <a:ext cx="10212580" cy="771109"/>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Một số thành tựu văn hóa</a:t>
            </a:r>
            <a:endParaRPr lang="en-US" sz="5000" spc="3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413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77" r="7477" b="12869"/>
          <a:stretch>
            <a:fillRect/>
          </a:stretch>
        </p:blipFill>
        <p:spPr>
          <a:xfrm>
            <a:off x="-432561" y="1714500"/>
            <a:ext cx="19065275" cy="9286327"/>
          </a:xfrm>
          <a:prstGeom prst="rect">
            <a:avLst/>
          </a:prstGeom>
        </p:spPr>
      </p:pic>
      <p:pic>
        <p:nvPicPr>
          <p:cNvPr id="3" name="Picture 3"/>
          <p:cNvPicPr>
            <a:picLocks noChangeAspect="1"/>
          </p:cNvPicPr>
          <p:nvPr/>
        </p:nvPicPr>
        <p:blipFill>
          <a:blip r:embed="rId3"/>
          <a:srcRect/>
          <a:stretch>
            <a:fillRect/>
          </a:stretch>
        </p:blipFill>
        <p:spPr>
          <a:xfrm>
            <a:off x="1912515" y="4723285"/>
            <a:ext cx="14158171" cy="321427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01121" y="8290200"/>
            <a:ext cx="7397909" cy="30936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36014">
            <a:off x="2067263" y="867147"/>
            <a:ext cx="2894992" cy="3103793"/>
          </a:xfrm>
          <a:prstGeom prst="rect">
            <a:avLst/>
          </a:prstGeom>
        </p:spPr>
      </p:pic>
      <p:pic>
        <p:nvPicPr>
          <p:cNvPr id="6" name="Picture 6"/>
          <p:cNvPicPr>
            <a:picLocks noChangeAspect="1"/>
          </p:cNvPicPr>
          <p:nvPr/>
        </p:nvPicPr>
        <p:blipFill>
          <a:blip r:embed="rId8"/>
          <a:srcRect/>
          <a:stretch>
            <a:fillRect/>
          </a:stretch>
        </p:blipFill>
        <p:spPr>
          <a:xfrm rot="1014618">
            <a:off x="4016500" y="3200522"/>
            <a:ext cx="1130141" cy="1143000"/>
          </a:xfrm>
          <a:prstGeom prst="rect">
            <a:avLst/>
          </a:prstGeom>
        </p:spPr>
      </p:pic>
      <p:pic>
        <p:nvPicPr>
          <p:cNvPr id="7" name="Picture 7"/>
          <p:cNvPicPr>
            <a:picLocks noChangeAspect="1"/>
          </p:cNvPicPr>
          <p:nvPr/>
        </p:nvPicPr>
        <p:blipFill>
          <a:blip r:embed="rId9"/>
          <a:srcRect/>
          <a:stretch>
            <a:fillRect/>
          </a:stretch>
        </p:blipFill>
        <p:spPr>
          <a:xfrm>
            <a:off x="3048000" y="3300977"/>
            <a:ext cx="3484709" cy="1567265"/>
          </a:xfrm>
          <a:prstGeom prst="rect">
            <a:avLst/>
          </a:prstGeom>
        </p:spPr>
      </p:pic>
      <p:sp>
        <p:nvSpPr>
          <p:cNvPr id="8" name="TextBox 8"/>
          <p:cNvSpPr txBox="1"/>
          <p:nvPr/>
        </p:nvSpPr>
        <p:spPr>
          <a:xfrm>
            <a:off x="2438401" y="5530250"/>
            <a:ext cx="13106400" cy="1970539"/>
          </a:xfrm>
          <a:prstGeom prst="rect">
            <a:avLst/>
          </a:prstGeom>
        </p:spPr>
        <p:txBody>
          <a:bodyPr wrap="square" lIns="0" tIns="0" rIns="0" bIns="0" rtlCol="0" anchor="t">
            <a:spAutoFit/>
          </a:bodyPr>
          <a:lstStyle/>
          <a:p>
            <a:pPr marL="0" lvl="0" indent="0" algn="ctr">
              <a:lnSpc>
                <a:spcPts val="8000"/>
              </a:lnSpc>
              <a:spcBef>
                <a:spcPct val="0"/>
              </a:spcBef>
            </a:pPr>
            <a:r>
              <a:rPr lang="en-US" sz="6000" b="1" dirty="0" smtClean="0">
                <a:solidFill>
                  <a:srgbClr val="F1EDEB"/>
                </a:solidFill>
                <a:latin typeface="Arial" panose="020B0604020202020204" pitchFamily="34" charset="0"/>
                <a:cs typeface="Arial" panose="020B0604020202020204" pitchFamily="34" charset="0"/>
              </a:rPr>
              <a:t>1. SỰ THÀNH LẬP</a:t>
            </a:r>
          </a:p>
          <a:p>
            <a:pPr marL="0" lvl="0" indent="0" algn="ctr">
              <a:lnSpc>
                <a:spcPts val="8000"/>
              </a:lnSpc>
              <a:spcBef>
                <a:spcPct val="0"/>
              </a:spcBef>
            </a:pPr>
            <a:r>
              <a:rPr lang="en-US" sz="6000" b="1" dirty="0" smtClean="0">
                <a:solidFill>
                  <a:srgbClr val="F1EDEB"/>
                </a:solidFill>
                <a:latin typeface="Arial" panose="020B0604020202020204" pitchFamily="34" charset="0"/>
                <a:cs typeface="Arial" panose="020B0604020202020204" pitchFamily="34" charset="0"/>
              </a:rPr>
              <a:t>VÀ QUÁ TRÌNH PHÁT TRIỂN</a:t>
            </a:r>
            <a:endParaRPr lang="en-US" sz="6000" b="1" dirty="0">
              <a:solidFill>
                <a:srgbClr val="F1EDEB"/>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91761">
            <a:off x="-201829" y="6001073"/>
            <a:ext cx="2955921" cy="39846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35200" y="-342900"/>
            <a:ext cx="3982307" cy="383429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85496" y="1028700"/>
            <a:ext cx="2281713" cy="219690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4800" y="8496300"/>
            <a:ext cx="4634548" cy="396043"/>
          </a:xfrm>
          <a:prstGeom prst="rect">
            <a:avLst/>
          </a:prstGeom>
        </p:spPr>
      </p:pic>
      <p:sp>
        <p:nvSpPr>
          <p:cNvPr id="9" name="Rectangle 8"/>
          <p:cNvSpPr/>
          <p:nvPr/>
        </p:nvSpPr>
        <p:spPr>
          <a:xfrm>
            <a:off x="2286000" y="3491392"/>
            <a:ext cx="14032896" cy="3845027"/>
          </a:xfrm>
          <a:prstGeom prst="rect">
            <a:avLst/>
          </a:prstGeom>
        </p:spPr>
        <p:txBody>
          <a:bodyPr wrap="square">
            <a:spAutoFit/>
          </a:bodyPr>
          <a:lstStyle/>
          <a:p>
            <a:pPr marL="685800" indent="-685800" algn="just">
              <a:lnSpc>
                <a:spcPts val="7500"/>
              </a:lnSpc>
              <a:buFont typeface="Arial" panose="020B0604020202020204" pitchFamily="34" charset="0"/>
              <a:buChar char="•"/>
            </a:pPr>
            <a:r>
              <a:rPr lang="vi-VN" sz="5000" dirty="0">
                <a:solidFill>
                  <a:schemeClr val="accent2">
                    <a:lumMod val="50000"/>
                  </a:schemeClr>
                </a:solidFill>
                <a:ea typeface="Calibri" panose="020F0502020204030204" pitchFamily="34" charset="0"/>
                <a:cs typeface="Arial" panose="020B0604020202020204" pitchFamily="34" charset="0"/>
              </a:rPr>
              <a:t>Xác định phạm vi chủ yếu của Vương quốc Chăm-pa.</a:t>
            </a:r>
          </a:p>
          <a:p>
            <a:pPr marL="685800" indent="-685800" algn="just">
              <a:lnSpc>
                <a:spcPts val="7500"/>
              </a:lnSpc>
              <a:buFont typeface="Arial" panose="020B0604020202020204" pitchFamily="34" charset="0"/>
              <a:buChar char="•"/>
            </a:pPr>
            <a:r>
              <a:rPr lang="vi-VN" sz="5000" dirty="0" smtClean="0">
                <a:solidFill>
                  <a:schemeClr val="accent2">
                    <a:lumMod val="50000"/>
                  </a:schemeClr>
                </a:solidFill>
                <a:ea typeface="Calibri" panose="020F0502020204030204" pitchFamily="34" charset="0"/>
                <a:cs typeface="Arial" panose="020B0604020202020204" pitchFamily="34" charset="0"/>
              </a:rPr>
              <a:t>Tóm </a:t>
            </a:r>
            <a:r>
              <a:rPr lang="vi-VN" sz="5000" dirty="0">
                <a:solidFill>
                  <a:schemeClr val="accent2">
                    <a:lumMod val="50000"/>
                  </a:schemeClr>
                </a:solidFill>
                <a:ea typeface="Calibri" panose="020F0502020204030204" pitchFamily="34" charset="0"/>
                <a:cs typeface="Arial" panose="020B0604020202020204" pitchFamily="34" charset="0"/>
              </a:rPr>
              <a:t>tắt quá trình ra đời, phát triển của Vương quốc Chăm-pa từ thế kỉ II đến thế kỉ 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60170">
            <a:off x="862621" y="9225635"/>
            <a:ext cx="236403" cy="815183"/>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60170">
            <a:off x="17136838" y="100970"/>
            <a:ext cx="236403" cy="815183"/>
          </a:xfrm>
          <a:prstGeom prst="rect">
            <a:avLst/>
          </a:prstGeom>
        </p:spPr>
      </p:pic>
      <p:sp>
        <p:nvSpPr>
          <p:cNvPr id="15" name="AutoShape 15"/>
          <p:cNvSpPr/>
          <p:nvPr/>
        </p:nvSpPr>
        <p:spPr>
          <a:xfrm>
            <a:off x="414181" y="450788"/>
            <a:ext cx="11422" cy="295070"/>
          </a:xfrm>
          <a:prstGeom prst="rect">
            <a:avLst/>
          </a:prstGeom>
          <a:solidFill>
            <a:srgbClr val="000000"/>
          </a:solidFill>
        </p:spPr>
      </p:sp>
      <p:pic>
        <p:nvPicPr>
          <p:cNvPr id="2" name="Picture 1"/>
          <p:cNvPicPr>
            <a:picLocks noChangeAspect="1"/>
          </p:cNvPicPr>
          <p:nvPr/>
        </p:nvPicPr>
        <p:blipFill>
          <a:blip r:embed="rId8"/>
          <a:stretch>
            <a:fillRect/>
          </a:stretch>
        </p:blipFill>
        <p:spPr>
          <a:xfrm>
            <a:off x="3352800" y="745858"/>
            <a:ext cx="11582400" cy="8146212"/>
          </a:xfrm>
          <a:prstGeom prst="rect">
            <a:avLst/>
          </a:prstGeom>
        </p:spPr>
      </p:pic>
      <p:sp>
        <p:nvSpPr>
          <p:cNvPr id="3" name="Rectangle 2"/>
          <p:cNvSpPr/>
          <p:nvPr/>
        </p:nvSpPr>
        <p:spPr>
          <a:xfrm>
            <a:off x="3352800" y="8994723"/>
            <a:ext cx="12192000" cy="784830"/>
          </a:xfrm>
          <a:prstGeom prst="rect">
            <a:avLst/>
          </a:prstGeom>
        </p:spPr>
        <p:txBody>
          <a:bodyPr wrap="square">
            <a:spAutoFit/>
          </a:bodyPr>
          <a:lstStyle/>
          <a:p>
            <a:r>
              <a:rPr lang="vi-VN" sz="45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Lượ</a:t>
            </a:r>
            <a:r>
              <a:rPr lang="en-US" sz="45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 đồ Vương quốc Chăm-pa (thế kỉ II-X)</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4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3" name="TextBox 3"/>
          <p:cNvSpPr txBox="1"/>
          <p:nvPr/>
        </p:nvSpPr>
        <p:spPr>
          <a:xfrm>
            <a:off x="657036" y="1512251"/>
            <a:ext cx="10943913" cy="8225072"/>
          </a:xfrm>
          <a:prstGeom prst="rect">
            <a:avLst/>
          </a:prstGeom>
        </p:spPr>
        <p:txBody>
          <a:bodyPr wrap="square" lIns="0" tIns="0" rIns="0" bIns="0" rtlCol="0" anchor="t">
            <a:spAutoFit/>
          </a:bodyPr>
          <a:lstStyle/>
          <a:p>
            <a:pPr marL="685800" lvl="0" indent="-685800" algn="just">
              <a:lnSpc>
                <a:spcPts val="7200"/>
              </a:lnSpc>
              <a:spcBef>
                <a:spcPct val="0"/>
              </a:spcBef>
              <a:buFont typeface="Arial" panose="020B0604020202020204" pitchFamily="34" charset="0"/>
              <a:buChar char="•"/>
            </a:pPr>
            <a:r>
              <a:rPr lang="en-US" sz="5000" dirty="0" smtClean="0">
                <a:solidFill>
                  <a:srgbClr val="C66344"/>
                </a:solidFill>
                <a:cs typeface="Arial" panose="020B0604020202020204" pitchFamily="34" charset="0"/>
              </a:rPr>
              <a:t>T</a:t>
            </a:r>
            <a:r>
              <a:rPr lang="vi-VN" sz="5000" dirty="0" smtClean="0">
                <a:solidFill>
                  <a:srgbClr val="C66344"/>
                </a:solidFill>
                <a:cs typeface="Arial" panose="020B0604020202020204" pitchFamily="34" charset="0"/>
              </a:rPr>
              <a:t>ừ </a:t>
            </a:r>
            <a:r>
              <a:rPr lang="vi-VN" sz="5000" dirty="0">
                <a:solidFill>
                  <a:srgbClr val="C66344"/>
                </a:solidFill>
                <a:cs typeface="Arial" panose="020B0604020202020204" pitchFamily="34" charset="0"/>
              </a:rPr>
              <a:t>buổi đầu cai trị của nhà Hán, nhân dân huyện Tượng Lâm </a:t>
            </a:r>
            <a:r>
              <a:rPr lang="vi-VN" sz="5000" dirty="0" smtClean="0">
                <a:solidFill>
                  <a:srgbClr val="C66344"/>
                </a:solidFill>
                <a:cs typeface="Arial" panose="020B0604020202020204" pitchFamily="34" charset="0"/>
              </a:rPr>
              <a:t>liên </a:t>
            </a:r>
            <a:r>
              <a:rPr lang="vi-VN" sz="5000" dirty="0">
                <a:solidFill>
                  <a:srgbClr val="C66344"/>
                </a:solidFill>
                <a:cs typeface="Arial" panose="020B0604020202020204" pitchFamily="34" charset="0"/>
              </a:rPr>
              <a:t>tục nổi </a:t>
            </a:r>
            <a:r>
              <a:rPr lang="vi-VN" sz="5000" dirty="0" smtClean="0">
                <a:solidFill>
                  <a:srgbClr val="C66344"/>
                </a:solidFill>
                <a:cs typeface="Arial" panose="020B0604020202020204" pitchFamily="34" charset="0"/>
              </a:rPr>
              <a:t>dậy</a:t>
            </a:r>
            <a:r>
              <a:rPr lang="en-US" sz="5000" dirty="0" smtClean="0">
                <a:solidFill>
                  <a:srgbClr val="C66344"/>
                </a:solidFill>
                <a:cs typeface="Arial" panose="020B0604020202020204" pitchFamily="34" charset="0"/>
              </a:rPr>
              <a:t>, </a:t>
            </a:r>
            <a:r>
              <a:rPr lang="vi-VN" sz="5000" dirty="0" smtClean="0">
                <a:solidFill>
                  <a:srgbClr val="C66344"/>
                </a:solidFill>
                <a:cs typeface="Arial" panose="020B0604020202020204" pitchFamily="34" charset="0"/>
              </a:rPr>
              <a:t>giành </a:t>
            </a:r>
            <a:r>
              <a:rPr lang="vi-VN" sz="5000" dirty="0">
                <a:solidFill>
                  <a:srgbClr val="C66344"/>
                </a:solidFill>
                <a:cs typeface="Arial" panose="020B0604020202020204" pitchFamily="34" charset="0"/>
              </a:rPr>
              <a:t>quyền tự </a:t>
            </a:r>
            <a:r>
              <a:rPr lang="vi-VN" sz="5000" dirty="0" smtClean="0">
                <a:solidFill>
                  <a:srgbClr val="C66344"/>
                </a:solidFill>
                <a:cs typeface="Arial" panose="020B0604020202020204" pitchFamily="34" charset="0"/>
              </a:rPr>
              <a:t>chủ,</a:t>
            </a:r>
            <a:r>
              <a:rPr lang="en-US" sz="5000" dirty="0">
                <a:solidFill>
                  <a:srgbClr val="C66344"/>
                </a:solidFill>
                <a:cs typeface="Arial" panose="020B0604020202020204" pitchFamily="34" charset="0"/>
              </a:rPr>
              <a:t> </a:t>
            </a:r>
            <a:r>
              <a:rPr lang="vi-VN" sz="5000" dirty="0" smtClean="0">
                <a:solidFill>
                  <a:srgbClr val="C66344"/>
                </a:solidFill>
                <a:cs typeface="Arial" panose="020B0604020202020204" pitchFamily="34" charset="0"/>
              </a:rPr>
              <a:t>đặt </a:t>
            </a:r>
            <a:r>
              <a:rPr lang="vi-VN" sz="5000" dirty="0">
                <a:solidFill>
                  <a:srgbClr val="C66344"/>
                </a:solidFill>
                <a:cs typeface="Arial" panose="020B0604020202020204" pitchFamily="34" charset="0"/>
              </a:rPr>
              <a:t>tên nước là Lâm Ấp.</a:t>
            </a:r>
          </a:p>
          <a:p>
            <a:pPr marL="685800" lvl="0" indent="-685800" algn="just">
              <a:lnSpc>
                <a:spcPts val="7200"/>
              </a:lnSpc>
              <a:spcBef>
                <a:spcPct val="0"/>
              </a:spcBef>
              <a:buFont typeface="Arial" panose="020B0604020202020204" pitchFamily="34" charset="0"/>
              <a:buChar char="•"/>
            </a:pPr>
            <a:r>
              <a:rPr lang="en-US" sz="5000" dirty="0" smtClean="0">
                <a:solidFill>
                  <a:srgbClr val="C66344"/>
                </a:solidFill>
                <a:cs typeface="Arial" panose="020B0604020202020204" pitchFamily="34" charset="0"/>
              </a:rPr>
              <a:t>C</a:t>
            </a:r>
            <a:r>
              <a:rPr lang="vi-VN" sz="5000" dirty="0" smtClean="0">
                <a:solidFill>
                  <a:srgbClr val="C66344"/>
                </a:solidFill>
                <a:cs typeface="Arial" panose="020B0604020202020204" pitchFamily="34" charset="0"/>
              </a:rPr>
              <a:t>ác </a:t>
            </a:r>
            <a:r>
              <a:rPr lang="vi-VN" sz="5000" dirty="0">
                <a:solidFill>
                  <a:srgbClr val="C66344"/>
                </a:solidFill>
                <a:cs typeface="Arial" panose="020B0604020202020204" pitchFamily="34" charset="0"/>
              </a:rPr>
              <a:t>vua Lâm Ấp </a:t>
            </a:r>
            <a:r>
              <a:rPr lang="vi-VN" sz="5000" dirty="0" smtClean="0">
                <a:solidFill>
                  <a:srgbClr val="C66344"/>
                </a:solidFill>
                <a:cs typeface="Arial" panose="020B0604020202020204" pitchFamily="34" charset="0"/>
              </a:rPr>
              <a:t>mở </a:t>
            </a:r>
            <a:r>
              <a:rPr lang="vi-VN" sz="5000" dirty="0">
                <a:solidFill>
                  <a:srgbClr val="C66344"/>
                </a:solidFill>
                <a:cs typeface="Arial" panose="020B0604020202020204" pitchFamily="34" charset="0"/>
              </a:rPr>
              <a:t>rộng lãnh thổ </a:t>
            </a:r>
            <a:r>
              <a:rPr lang="en-US" sz="5000" dirty="0" smtClean="0">
                <a:solidFill>
                  <a:srgbClr val="C66344"/>
                </a:solidFill>
                <a:cs typeface="Arial" panose="020B0604020202020204" pitchFamily="34" charset="0"/>
              </a:rPr>
              <a:t>T</a:t>
            </a:r>
            <a:r>
              <a:rPr lang="vi-VN" sz="5000" dirty="0" smtClean="0">
                <a:solidFill>
                  <a:srgbClr val="C66344"/>
                </a:solidFill>
                <a:cs typeface="Arial" panose="020B0604020202020204" pitchFamily="34" charset="0"/>
              </a:rPr>
              <a:t>ên </a:t>
            </a:r>
            <a:r>
              <a:rPr lang="vi-VN" sz="5000" dirty="0">
                <a:solidFill>
                  <a:srgbClr val="C66344"/>
                </a:solidFill>
                <a:cs typeface="Arial" panose="020B0604020202020204" pitchFamily="34" charset="0"/>
              </a:rPr>
              <a:t>gọi Lâm Ấp đổi thành Chăm-pa.</a:t>
            </a:r>
          </a:p>
          <a:p>
            <a:pPr marL="685800" lvl="0" indent="-685800" algn="just">
              <a:lnSpc>
                <a:spcPts val="7200"/>
              </a:lnSpc>
              <a:spcBef>
                <a:spcPct val="0"/>
              </a:spcBef>
              <a:buFont typeface="Arial" panose="020B0604020202020204" pitchFamily="34" charset="0"/>
              <a:buChar char="•"/>
            </a:pPr>
            <a:r>
              <a:rPr lang="vi-VN" sz="5000" dirty="0" smtClean="0">
                <a:solidFill>
                  <a:srgbClr val="C66344"/>
                </a:solidFill>
                <a:cs typeface="Arial" panose="020B0604020202020204" pitchFamily="34" charset="0"/>
              </a:rPr>
              <a:t>Từ </a:t>
            </a:r>
            <a:r>
              <a:rPr lang="vi-VN" sz="5000" dirty="0">
                <a:solidFill>
                  <a:srgbClr val="C66344"/>
                </a:solidFill>
                <a:cs typeface="Arial" panose="020B0604020202020204" pitchFamily="34" charset="0"/>
              </a:rPr>
              <a:t>sau thế kỉ X, Chăm-pa tiếp tục phát </a:t>
            </a:r>
            <a:r>
              <a:rPr lang="vi-VN" sz="5000" dirty="0" smtClean="0">
                <a:solidFill>
                  <a:srgbClr val="C66344"/>
                </a:solidFill>
                <a:cs typeface="Arial" panose="020B0604020202020204" pitchFamily="34" charset="0"/>
              </a:rPr>
              <a:t>triển</a:t>
            </a:r>
            <a:r>
              <a:rPr lang="en-US" sz="5000" dirty="0" smtClean="0">
                <a:solidFill>
                  <a:srgbClr val="C66344"/>
                </a:solidFill>
                <a:cs typeface="Arial" panose="020B0604020202020204" pitchFamily="34" charset="0"/>
              </a:rPr>
              <a:t>, </a:t>
            </a:r>
            <a:r>
              <a:rPr lang="vi-VN" sz="5000" dirty="0" smtClean="0">
                <a:solidFill>
                  <a:srgbClr val="C66344"/>
                </a:solidFill>
                <a:cs typeface="Arial" panose="020B0604020202020204" pitchFamily="34" charset="0"/>
              </a:rPr>
              <a:t>sáp </a:t>
            </a:r>
            <a:r>
              <a:rPr lang="vi-VN" sz="5000" dirty="0">
                <a:solidFill>
                  <a:srgbClr val="C66344"/>
                </a:solidFill>
                <a:cs typeface="Arial" panose="020B0604020202020204" pitchFamily="34" charset="0"/>
              </a:rPr>
              <a:t>nhập, trở thành một bộ phận của đất nước Việt Nam.</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707090">
            <a:off x="13884063" y="3731440"/>
            <a:ext cx="2661223" cy="1195131"/>
          </a:xfrm>
          <a:prstGeom prst="rect">
            <a:avLst/>
          </a:prstGeom>
        </p:spPr>
      </p:pic>
      <p:sp>
        <p:nvSpPr>
          <p:cNvPr id="11" name="TextBox 6"/>
          <p:cNvSpPr txBox="1"/>
          <p:nvPr/>
        </p:nvSpPr>
        <p:spPr>
          <a:xfrm>
            <a:off x="13686116" y="5239233"/>
            <a:ext cx="5822524" cy="771109"/>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Bình thuận</a:t>
            </a:r>
            <a:endParaRPr lang="en-US" sz="5000" spc="30" dirty="0">
              <a:solidFill>
                <a:srgbClr val="000000"/>
              </a:solidFill>
              <a:latin typeface="Arial" panose="020B0604020202020204" pitchFamily="34" charset="0"/>
              <a:cs typeface="Arial" panose="020B0604020202020204" pitchFamily="34" charset="0"/>
            </a:endParaRPr>
          </a:p>
        </p:txBody>
      </p:sp>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74271" y="5479224"/>
            <a:ext cx="992744" cy="531118"/>
          </a:xfrm>
          <a:prstGeom prst="rect">
            <a:avLst/>
          </a:prstGeom>
        </p:spPr>
      </p:pic>
      <p:sp>
        <p:nvSpPr>
          <p:cNvPr id="13" name="TextBox 6"/>
          <p:cNvSpPr txBox="1"/>
          <p:nvPr/>
        </p:nvSpPr>
        <p:spPr>
          <a:xfrm>
            <a:off x="13653315" y="7146240"/>
            <a:ext cx="4829629" cy="771109"/>
          </a:xfrm>
          <a:prstGeom prst="rect">
            <a:avLst/>
          </a:prstGeom>
        </p:spPr>
        <p:txBody>
          <a:bodyPr wrap="square" lIns="0" tIns="0" rIns="0" bIns="0" rtlCol="0" anchor="t">
            <a:spAutoFit/>
          </a:bodyPr>
          <a:lstStyle/>
          <a:p>
            <a:pPr marL="0" lvl="0" indent="0" algn="just">
              <a:lnSpc>
                <a:spcPts val="6500"/>
              </a:lnSpc>
              <a:spcBef>
                <a:spcPct val="0"/>
              </a:spcBef>
            </a:pPr>
            <a:r>
              <a:rPr lang="en-US" sz="5000" spc="30" dirty="0" smtClean="0">
                <a:solidFill>
                  <a:srgbClr val="000000"/>
                </a:solidFill>
                <a:latin typeface="Arial" panose="020B0604020202020204" pitchFamily="34" charset="0"/>
                <a:cs typeface="Arial" panose="020B0604020202020204" pitchFamily="34" charset="0"/>
              </a:rPr>
              <a:t>Ninh Thuận</a:t>
            </a:r>
            <a:endParaRPr lang="en-US" sz="5000" spc="30" dirty="0">
              <a:solidFill>
                <a:srgbClr val="000000"/>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16157" y="7386231"/>
            <a:ext cx="992744" cy="531118"/>
          </a:xfrm>
          <a:prstGeom prst="rect">
            <a:avLst/>
          </a:prstGeom>
        </p:spPr>
      </p:pic>
      <p:sp>
        <p:nvSpPr>
          <p:cNvPr id="17" name="TextBox 6"/>
          <p:cNvSpPr txBox="1"/>
          <p:nvPr/>
        </p:nvSpPr>
        <p:spPr>
          <a:xfrm>
            <a:off x="12237985" y="3914279"/>
            <a:ext cx="6244959" cy="771109"/>
          </a:xfrm>
          <a:prstGeom prst="rect">
            <a:avLst/>
          </a:prstGeom>
        </p:spPr>
        <p:txBody>
          <a:bodyPr wrap="square" lIns="0" tIns="0" rIns="0" bIns="0" rtlCol="0" anchor="t">
            <a:spAutoFit/>
          </a:bodyPr>
          <a:lstStyle/>
          <a:p>
            <a:pPr marL="0" lvl="0" indent="0" algn="ctr">
              <a:lnSpc>
                <a:spcPts val="6500"/>
              </a:lnSpc>
              <a:spcBef>
                <a:spcPct val="0"/>
              </a:spcBef>
            </a:pPr>
            <a:r>
              <a:rPr lang="en-US" sz="5000" b="1" spc="30" dirty="0" smtClean="0">
                <a:solidFill>
                  <a:srgbClr val="000000"/>
                </a:solidFill>
                <a:latin typeface="Arial" panose="020B0604020202020204" pitchFamily="34" charset="0"/>
                <a:cs typeface="Arial" panose="020B0604020202020204" pitchFamily="34" charset="0"/>
              </a:rPr>
              <a:t>Phạm vi lãnh thổ</a:t>
            </a:r>
            <a:endParaRPr lang="en-US" sz="5000" b="1" spc="3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1191</Words>
  <Application>Microsoft Office PowerPoint</Application>
  <PresentationFormat>Custom</PresentationFormat>
  <Paragraphs>103</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Abys</vt:lpstr>
      <vt:lpstr>Calibri</vt:lpstr>
      <vt:lpstr>Cormorant Garamond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Admin</cp:lastModifiedBy>
  <cp:revision>42</cp:revision>
  <dcterms:created xsi:type="dcterms:W3CDTF">2006-08-16T00:00:00Z</dcterms:created>
  <dcterms:modified xsi:type="dcterms:W3CDTF">2025-05-15T02:10:07Z</dcterms:modified>
  <dc:identifier>DAEpRhACECw</dc:identifier>
</cp:coreProperties>
</file>