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sldIdLst>
    <p:sldId id="274" r:id="rId2"/>
    <p:sldId id="281" r:id="rId3"/>
    <p:sldId id="265" r:id="rId4"/>
    <p:sldId id="256" r:id="rId5"/>
    <p:sldId id="268" r:id="rId6"/>
    <p:sldId id="273" r:id="rId7"/>
    <p:sldId id="261" r:id="rId8"/>
    <p:sldId id="287" r:id="rId9"/>
    <p:sldId id="264" r:id="rId10"/>
    <p:sldId id="290" r:id="rId11"/>
    <p:sldId id="288" r:id="rId12"/>
    <p:sldId id="289" r:id="rId13"/>
    <p:sldId id="291" r:id="rId14"/>
    <p:sldId id="292" r:id="rId15"/>
    <p:sldId id="286" r:id="rId16"/>
    <p:sldId id="259" r:id="rId17"/>
    <p:sldId id="283" r:id="rId18"/>
    <p:sldId id="293" r:id="rId19"/>
    <p:sldId id="294" r:id="rId20"/>
    <p:sldId id="269" r:id="rId21"/>
    <p:sldId id="267" r:id="rId22"/>
    <p:sldId id="295" r:id="rId23"/>
    <p:sldId id="296" r:id="rId24"/>
    <p:sldId id="297" r:id="rId25"/>
    <p:sldId id="282" r:id="rId26"/>
    <p:sldId id="298" r:id="rId27"/>
    <p:sldId id="299" r:id="rId28"/>
    <p:sldId id="300" r:id="rId29"/>
    <p:sldId id="266" r:id="rId30"/>
    <p:sldId id="301" r:id="rId31"/>
    <p:sldId id="260" r:id="rId32"/>
    <p:sldId id="263" r:id="rId33"/>
    <p:sldId id="275" r:id="rId34"/>
    <p:sldId id="280" r:id="rId35"/>
    <p:sldId id="302" r:id="rId36"/>
    <p:sldId id="303" r:id="rId37"/>
    <p:sldId id="304" r:id="rId38"/>
    <p:sldId id="305" r:id="rId39"/>
  </p:sldIdLst>
  <p:sldSz cx="18288000" cy="10287000"/>
  <p:notesSz cx="6858000" cy="9144000"/>
  <p:embeddedFontLst>
    <p:embeddedFont>
      <p:font typeface="Calibri" panose="020F0502020204030204" pitchFamily="34" charset="0"/>
      <p:regular r:id="rId41"/>
      <p:bold r:id="rId42"/>
      <p:italic r:id="rId43"/>
      <p:boldItalic r:id="rId44"/>
    </p:embeddedFont>
    <p:embeddedFont>
      <p:font typeface="Clear Sans Regular" panose="020B0604020202020204" charset="0"/>
      <p:regular r:id="rId45"/>
    </p:embeddedFont>
    <p:embeddedFont>
      <p:font typeface="HK Grotesk Bold" panose="020B0604020202020204"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22" autoAdjust="0"/>
  </p:normalViewPr>
  <p:slideViewPr>
    <p:cSldViewPr>
      <p:cViewPr varScale="1">
        <p:scale>
          <a:sx n="43" d="100"/>
          <a:sy n="43" d="100"/>
        </p:scale>
        <p:origin x="736"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25D2B-97AC-49BB-B81B-E9214599CC6B}" type="datetimeFigureOut">
              <a:rPr lang="en-US" smtClean="0"/>
              <a:t>5/4/2025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453FB-FBF5-47A4-B7B0-650085581941}" type="slidenum">
              <a:rPr lang="en-US" smtClean="0"/>
              <a:t>‹#›</a:t>
            </a:fld>
            <a:endParaRPr lang="en-US"/>
          </a:p>
        </p:txBody>
      </p:sp>
    </p:spTree>
    <p:extLst>
      <p:ext uri="{BB962C8B-B14F-4D97-AF65-F5344CB8AC3E}">
        <p14:creationId xmlns:p14="http://schemas.microsoft.com/office/powerpoint/2010/main" val="320045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6453FB-FBF5-47A4-B7B0-650085581941}" type="slidenum">
              <a:rPr lang="en-US" smtClean="0"/>
              <a:t>21</a:t>
            </a:fld>
            <a:endParaRPr lang="en-US"/>
          </a:p>
        </p:txBody>
      </p:sp>
    </p:spTree>
    <p:extLst>
      <p:ext uri="{BB962C8B-B14F-4D97-AF65-F5344CB8AC3E}">
        <p14:creationId xmlns:p14="http://schemas.microsoft.com/office/powerpoint/2010/main" val="612800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6453FB-FBF5-47A4-B7B0-650085581941}" type="slidenum">
              <a:rPr lang="en-US" smtClean="0"/>
              <a:t>30</a:t>
            </a:fld>
            <a:endParaRPr lang="en-US"/>
          </a:p>
        </p:txBody>
      </p:sp>
    </p:spTree>
    <p:extLst>
      <p:ext uri="{BB962C8B-B14F-4D97-AF65-F5344CB8AC3E}">
        <p14:creationId xmlns:p14="http://schemas.microsoft.com/office/powerpoint/2010/main" val="186410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6453FB-FBF5-47A4-B7B0-650085581941}" type="slidenum">
              <a:rPr lang="en-US" smtClean="0"/>
              <a:t>36</a:t>
            </a:fld>
            <a:endParaRPr lang="en-US"/>
          </a:p>
        </p:txBody>
      </p:sp>
    </p:spTree>
    <p:extLst>
      <p:ext uri="{BB962C8B-B14F-4D97-AF65-F5344CB8AC3E}">
        <p14:creationId xmlns:p14="http://schemas.microsoft.com/office/powerpoint/2010/main" val="545876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7" Type="http://schemas.openxmlformats.org/officeDocument/2006/relationships/image" Target="../media/image98.svg"/><Relationship Id="rId2" Type="http://schemas.openxmlformats.org/officeDocument/2006/relationships/image" Target="../media/image1.png"/><Relationship Id="rId1" Type="http://schemas.openxmlformats.org/officeDocument/2006/relationships/slideLayout" Target="../slideLayouts/slideLayout7.xml"/><Relationship Id="rId9" Type="http://schemas.openxmlformats.org/officeDocument/2006/relationships/image" Target="../media/image100.sv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130.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28.sv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svg"/><Relationship Id="rId3" Type="http://schemas.openxmlformats.org/officeDocument/2006/relationships/image" Target="../media/image30.svg"/><Relationship Id="rId7" Type="http://schemas.openxmlformats.org/officeDocument/2006/relationships/image" Target="../media/image8.svg"/><Relationship Id="rId12" Type="http://schemas.openxmlformats.org/officeDocument/2006/relationships/image" Target="../media/image10.png"/><Relationship Id="rId17" Type="http://schemas.openxmlformats.org/officeDocument/2006/relationships/image" Target="../media/image22.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2.svg"/><Relationship Id="rId5" Type="http://schemas.openxmlformats.org/officeDocument/2006/relationships/image" Target="../media/image2.svg"/><Relationship Id="rId4" Type="http://schemas.openxmlformats.org/officeDocument/2006/relationships/image" Target="../media/image9.png"/><Relationship Id="rId1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24.sv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4.png"/><Relationship Id="rId9" Type="http://schemas.openxmlformats.org/officeDocument/2006/relationships/image" Target="../media/image46.sv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8.svg"/><Relationship Id="rId17" Type="http://schemas.openxmlformats.org/officeDocument/2006/relationships/image" Target="../media/image7.png"/><Relationship Id="rId2" Type="http://schemas.openxmlformats.org/officeDocument/2006/relationships/image" Target="../media/image3.png"/><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54.svg"/><Relationship Id="rId15" Type="http://schemas.openxmlformats.org/officeDocument/2006/relationships/image" Target="NUL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78.sv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6.svg"/><Relationship Id="rId5" Type="http://schemas.openxmlformats.org/officeDocument/2006/relationships/image" Target="../media/image52.png"/><Relationship Id="rId4" Type="http://schemas.openxmlformats.org/officeDocument/2006/relationships/image" Target="../media/image64.sv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2.svg"/><Relationship Id="rId7" Type="http://schemas.openxmlformats.org/officeDocument/2006/relationships/image" Target="../media/image83.sv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122.svg"/><Relationship Id="rId5" Type="http://schemas.openxmlformats.org/officeDocument/2006/relationships/image" Target="../media/image56.svg"/><Relationship Id="rId10" Type="http://schemas.openxmlformats.org/officeDocument/2006/relationships/image" Target="../media/image60.png"/><Relationship Id="rId4" Type="http://schemas.openxmlformats.org/officeDocument/2006/relationships/image" Target="../media/image24.png"/><Relationship Id="rId9" Type="http://schemas.openxmlformats.org/officeDocument/2006/relationships/image" Target="../media/image85.svg"/></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7" Type="http://schemas.openxmlformats.org/officeDocument/2006/relationships/image" Target="../media/image56.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0.svg"/></Relationships>
</file>

<file path=ppt/slides/_rels/slide3.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2.svg"/><Relationship Id="rId11" Type="http://schemas.openxmlformats.org/officeDocument/2006/relationships/image" Target="../media/image143.svg"/><Relationship Id="rId5" Type="http://schemas.openxmlformats.org/officeDocument/2006/relationships/image" Target="../media/image19.png"/><Relationship Id="rId4" Type="http://schemas.openxmlformats.org/officeDocument/2006/relationships/image" Target="../media/image90.svg"/></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6.svg"/><Relationship Id="rId7" Type="http://schemas.openxmlformats.org/officeDocument/2006/relationships/image" Target="../media/image6.sv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0.svg"/><Relationship Id="rId5" Type="http://schemas.openxmlformats.org/officeDocument/2006/relationships/image" Target="../media/image8.sv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22.svg"/></Relationships>
</file>

<file path=ppt/slides/_rels/slide32.xml.rels><?xml version="1.0" encoding="UTF-8" standalone="yes"?>
<Relationships xmlns="http://schemas.openxmlformats.org/package/2006/relationships"><Relationship Id="rId13" Type="http://schemas.openxmlformats.org/officeDocument/2006/relationships/image" Target="../media/image40.svg"/><Relationship Id="rId3" Type="http://schemas.openxmlformats.org/officeDocument/2006/relationships/image" Target="../media/image50.svg"/><Relationship Id="rId12" Type="http://schemas.openxmlformats.org/officeDocument/2006/relationships/image" Target="../media/image72.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42.svg"/><Relationship Id="rId5" Type="http://schemas.openxmlformats.org/officeDocument/2006/relationships/image" Target="../media/image52.svg"/><Relationship Id="rId10"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54.svg"/></Relationships>
</file>

<file path=ppt/slides/_rels/slide33.xml.rels><?xml version="1.0" encoding="UTF-8" standalone="yes"?>
<Relationships xmlns="http://schemas.openxmlformats.org/package/2006/relationships"><Relationship Id="rId3" Type="http://schemas.openxmlformats.org/officeDocument/2006/relationships/image" Target="../media/image102.svg"/><Relationship Id="rId7" Type="http://schemas.openxmlformats.org/officeDocument/2006/relationships/image" Target="../media/image141.sv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43.sv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56.svg"/><Relationship Id="rId7" Type="http://schemas.openxmlformats.org/officeDocument/2006/relationships/image" Target="../media/image44.sv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129.svg"/><Relationship Id="rId5" Type="http://schemas.openxmlformats.org/officeDocument/2006/relationships/image" Target="../media/image42.sv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120.svg"/></Relationships>
</file>

<file path=ppt/slides/_rels/slide3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6.svg"/><Relationship Id="rId7" Type="http://schemas.openxmlformats.org/officeDocument/2006/relationships/image" Target="../media/image6.sv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0.svg"/><Relationship Id="rId5" Type="http://schemas.openxmlformats.org/officeDocument/2006/relationships/image" Target="../media/image8.sv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22.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70.svg"/><Relationship Id="rId4" Type="http://schemas.openxmlformats.org/officeDocument/2006/relationships/image" Target="../media/image15.png"/><Relationship Id="rId9" Type="http://schemas.openxmlformats.org/officeDocument/2006/relationships/image" Target="../media/image74.svg"/></Relationships>
</file>

<file path=ppt/slides/_rels/slide38.xml.rels><?xml version="1.0" encoding="UTF-8" standalone="yes"?>
<Relationships xmlns="http://schemas.openxmlformats.org/package/2006/relationships"><Relationship Id="rId8" Type="http://schemas.openxmlformats.org/officeDocument/2006/relationships/image" Target="../media/image2.png"/><Relationship Id="rId7" Type="http://schemas.openxmlformats.org/officeDocument/2006/relationships/image" Target="../media/image98.svg"/><Relationship Id="rId2" Type="http://schemas.openxmlformats.org/officeDocument/2006/relationships/image" Target="../media/image1.png"/><Relationship Id="rId1" Type="http://schemas.openxmlformats.org/officeDocument/2006/relationships/slideLayout" Target="../slideLayouts/slideLayout7.xml"/><Relationship Id="rId9" Type="http://schemas.openxmlformats.org/officeDocument/2006/relationships/image" Target="../media/image100.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70.svg"/><Relationship Id="rId4" Type="http://schemas.openxmlformats.org/officeDocument/2006/relationships/image" Target="../media/image15.png"/><Relationship Id="rId9" Type="http://schemas.openxmlformats.org/officeDocument/2006/relationships/image" Target="../media/image74.svg"/></Relationships>
</file>

<file path=ppt/slides/_rels/slide6.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92.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8.svg"/><Relationship Id="rId10" Type="http://schemas.openxmlformats.org/officeDocument/2006/relationships/image" Target="../media/image12.png"/><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0.svg"/><Relationship Id="rId7" Type="http://schemas.openxmlformats.org/officeDocument/2006/relationships/image" Target="../media/image5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6.svg"/><Relationship Id="rId4" Type="http://schemas.openxmlformats.org/officeDocument/2006/relationships/image" Target="../media/image24.png"/><Relationship Id="rId9" Type="http://schemas.openxmlformats.org/officeDocument/2006/relationships/image" Target="../media/image14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1EE"/>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348760" cy="1965250"/>
            <a:chOff x="0" y="0"/>
            <a:chExt cx="6186311" cy="660400"/>
          </a:xfrm>
        </p:grpSpPr>
        <p:sp>
          <p:nvSpPr>
            <p:cNvPr id="3" name="Freeform 3"/>
            <p:cNvSpPr/>
            <p:nvPr/>
          </p:nvSpPr>
          <p:spPr>
            <a:xfrm>
              <a:off x="0" y="0"/>
              <a:ext cx="6186311" cy="660400"/>
            </a:xfrm>
            <a:custGeom>
              <a:avLst/>
              <a:gdLst/>
              <a:ahLst/>
              <a:cxnLst/>
              <a:rect l="l" t="t" r="r" b="b"/>
              <a:pathLst>
                <a:path w="6186311" h="660400">
                  <a:moveTo>
                    <a:pt x="6061851" y="660400"/>
                  </a:moveTo>
                  <a:lnTo>
                    <a:pt x="124460" y="660400"/>
                  </a:lnTo>
                  <a:cubicBezTo>
                    <a:pt x="55880" y="660400"/>
                    <a:pt x="0" y="604520"/>
                    <a:pt x="0" y="535940"/>
                  </a:cubicBezTo>
                  <a:lnTo>
                    <a:pt x="0" y="124460"/>
                  </a:lnTo>
                  <a:cubicBezTo>
                    <a:pt x="0" y="55880"/>
                    <a:pt x="55880" y="0"/>
                    <a:pt x="124460" y="0"/>
                  </a:cubicBezTo>
                  <a:lnTo>
                    <a:pt x="6061851" y="0"/>
                  </a:lnTo>
                  <a:cubicBezTo>
                    <a:pt x="6130431" y="0"/>
                    <a:pt x="6186311" y="55880"/>
                    <a:pt x="6186311" y="124460"/>
                  </a:cubicBezTo>
                  <a:lnTo>
                    <a:pt x="6186311" y="535940"/>
                  </a:lnTo>
                  <a:cubicBezTo>
                    <a:pt x="6186311" y="604520"/>
                    <a:pt x="6130431" y="660400"/>
                    <a:pt x="6061851" y="660400"/>
                  </a:cubicBezTo>
                  <a:close/>
                </a:path>
              </a:pathLst>
            </a:custGeom>
            <a:solidFill>
              <a:srgbClr val="FFFFFF"/>
            </a:solidFill>
          </p:spPr>
        </p:sp>
      </p:grpSp>
      <p:grpSp>
        <p:nvGrpSpPr>
          <p:cNvPr id="9" name="Group 9"/>
          <p:cNvGrpSpPr/>
          <p:nvPr/>
        </p:nvGrpSpPr>
        <p:grpSpPr>
          <a:xfrm>
            <a:off x="9473" y="0"/>
            <a:ext cx="18374161" cy="5372100"/>
            <a:chOff x="0" y="0"/>
            <a:chExt cx="4680717" cy="1085283"/>
          </a:xfrm>
        </p:grpSpPr>
        <p:sp>
          <p:nvSpPr>
            <p:cNvPr id="10" name="Freeform 10"/>
            <p:cNvSpPr/>
            <p:nvPr/>
          </p:nvSpPr>
          <p:spPr>
            <a:xfrm>
              <a:off x="0" y="0"/>
              <a:ext cx="4680717" cy="1085283"/>
            </a:xfrm>
            <a:custGeom>
              <a:avLst/>
              <a:gdLst/>
              <a:ahLst/>
              <a:cxnLst/>
              <a:rect l="l" t="t" r="r" b="b"/>
              <a:pathLst>
                <a:path w="3814623" h="1085283">
                  <a:moveTo>
                    <a:pt x="3690163" y="1085283"/>
                  </a:moveTo>
                  <a:lnTo>
                    <a:pt x="124460" y="1085283"/>
                  </a:lnTo>
                  <a:cubicBezTo>
                    <a:pt x="55880" y="1085283"/>
                    <a:pt x="0" y="1029403"/>
                    <a:pt x="0" y="960823"/>
                  </a:cubicBezTo>
                  <a:lnTo>
                    <a:pt x="0" y="124460"/>
                  </a:lnTo>
                  <a:cubicBezTo>
                    <a:pt x="0" y="55880"/>
                    <a:pt x="55880" y="0"/>
                    <a:pt x="124460" y="0"/>
                  </a:cubicBezTo>
                  <a:lnTo>
                    <a:pt x="3690163" y="0"/>
                  </a:lnTo>
                  <a:cubicBezTo>
                    <a:pt x="3758743" y="0"/>
                    <a:pt x="3814623" y="55880"/>
                    <a:pt x="3814623" y="124460"/>
                  </a:cubicBezTo>
                  <a:lnTo>
                    <a:pt x="3814623" y="960823"/>
                  </a:lnTo>
                  <a:cubicBezTo>
                    <a:pt x="3814623" y="1029403"/>
                    <a:pt x="3758743" y="1085283"/>
                    <a:pt x="3690163" y="1085283"/>
                  </a:cubicBezTo>
                  <a:close/>
                </a:path>
              </a:pathLst>
            </a:custGeom>
            <a:solidFill>
              <a:srgbClr val="FFC3D4"/>
            </a:solidFill>
          </p:spPr>
        </p:sp>
      </p:grpSp>
      <p:sp>
        <p:nvSpPr>
          <p:cNvPr id="11" name="TextBox 11"/>
          <p:cNvSpPr txBox="1"/>
          <p:nvPr/>
        </p:nvSpPr>
        <p:spPr>
          <a:xfrm>
            <a:off x="34874" y="1562100"/>
            <a:ext cx="18348760" cy="2308324"/>
          </a:xfrm>
          <a:prstGeom prst="rect">
            <a:avLst/>
          </a:prstGeom>
        </p:spPr>
        <p:txBody>
          <a:bodyPr wrap="square" lIns="0" tIns="0" rIns="0" bIns="0" rtlCol="0" anchor="t">
            <a:spAutoFit/>
          </a:bodyPr>
          <a:lstStyle/>
          <a:p>
            <a:pPr algn="ctr">
              <a:lnSpc>
                <a:spcPts val="9000"/>
              </a:lnSpc>
            </a:pPr>
            <a:r>
              <a:rPr lang="en-US" sz="7000" b="1" dirty="0" smtClean="0">
                <a:solidFill>
                  <a:srgbClr val="914184"/>
                </a:solidFill>
                <a:latin typeface="Arial" panose="020B0604020202020204" pitchFamily="34" charset="0"/>
                <a:cs typeface="Arial" panose="020B0604020202020204" pitchFamily="34" charset="0"/>
              </a:rPr>
              <a:t>CHÀO MỪNG CÁC EM</a:t>
            </a:r>
          </a:p>
          <a:p>
            <a:pPr algn="ctr">
              <a:lnSpc>
                <a:spcPts val="9000"/>
              </a:lnSpc>
            </a:pPr>
            <a:r>
              <a:rPr lang="en-US" sz="7000" b="1" dirty="0" smtClean="0">
                <a:solidFill>
                  <a:srgbClr val="914184"/>
                </a:solidFill>
                <a:latin typeface="Arial" panose="020B0604020202020204" pitchFamily="34" charset="0"/>
                <a:cs typeface="Arial" panose="020B0604020202020204" pitchFamily="34" charset="0"/>
              </a:rPr>
              <a:t>ĐẾN VỚI BÀI HỌC NGÀY HÔM NAY!</a:t>
            </a:r>
            <a:endParaRPr lang="en-US" sz="7000" b="1" dirty="0">
              <a:solidFill>
                <a:srgbClr val="914184"/>
              </a:solidFill>
              <a:latin typeface="Arial" panose="020B0604020202020204" pitchFamily="34" charset="0"/>
              <a:cs typeface="Arial" panose="020B0604020202020204" pitchFamily="34" charset="0"/>
            </a:endParaRPr>
          </a:p>
        </p:txBody>
      </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2400" y="8097766"/>
            <a:ext cx="1828800" cy="2040244"/>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3424"/>
          <a:stretch>
            <a:fillRect/>
          </a:stretch>
        </p:blipFill>
        <p:spPr>
          <a:xfrm>
            <a:off x="6705600" y="3695700"/>
            <a:ext cx="4038600" cy="6908975"/>
          </a:xfrm>
          <a:prstGeom prst="rect">
            <a:avLst/>
          </a:prstGeom>
        </p:spPr>
      </p:pic>
      <p:pic>
        <p:nvPicPr>
          <p:cNvPr id="17"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935200" y="5274956"/>
            <a:ext cx="1828800" cy="20402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ục nhuộm răng đen của người Việt xưa - Văn hóa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2815" y="647700"/>
            <a:ext cx="8001000" cy="8001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32815" y="8716304"/>
            <a:ext cx="7878080" cy="897682"/>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T</a:t>
            </a:r>
            <a:r>
              <a:rPr lang="vi-VN" sz="4500" b="1" dirty="0" smtClean="0">
                <a:solidFill>
                  <a:schemeClr val="bg2">
                    <a:lumMod val="10000"/>
                  </a:schemeClr>
                </a:solidFill>
                <a:latin typeface="Arial" panose="020B0604020202020204" pitchFamily="34" charset="0"/>
                <a:cs typeface="Arial" panose="020B0604020202020204" pitchFamily="34" charset="0"/>
              </a:rPr>
              <a:t>ục </a:t>
            </a:r>
            <a:r>
              <a:rPr lang="vi-VN" sz="4500" b="1" dirty="0">
                <a:solidFill>
                  <a:schemeClr val="bg2">
                    <a:lumMod val="10000"/>
                  </a:schemeClr>
                </a:solidFill>
                <a:latin typeface="Arial" panose="020B0604020202020204" pitchFamily="34" charset="0"/>
                <a:cs typeface="Arial" panose="020B0604020202020204" pitchFamily="34" charset="0"/>
              </a:rPr>
              <a:t>nhuộm </a:t>
            </a:r>
            <a:r>
              <a:rPr lang="vi-VN" sz="4500" b="1" dirty="0" smtClean="0">
                <a:solidFill>
                  <a:schemeClr val="bg2">
                    <a:lumMod val="10000"/>
                  </a:schemeClr>
                </a:solidFill>
                <a:latin typeface="Arial" panose="020B0604020202020204" pitchFamily="34" charset="0"/>
                <a:cs typeface="Arial" panose="020B0604020202020204" pitchFamily="34" charset="0"/>
              </a:rPr>
              <a:t>răng</a:t>
            </a:r>
            <a:endParaRPr lang="en-US" sz="4500" b="1" dirty="0">
              <a:solidFill>
                <a:schemeClr val="bg2">
                  <a:lumMod val="10000"/>
                </a:schemeClr>
              </a:solidFill>
              <a:latin typeface="Arial" panose="020B0604020202020204" pitchFamily="34" charset="0"/>
              <a:cs typeface="Arial" panose="020B0604020202020204" pitchFamily="34" charset="0"/>
            </a:endParaRPr>
          </a:p>
        </p:txBody>
      </p:sp>
      <p:pic>
        <p:nvPicPr>
          <p:cNvPr id="5" name="Picture 4" descr="Tín ngưỡng thờ cúng tổ tiên của người Việt - Nghệ thuật trúc chỉ Việt Nam -  Thiết kế phòng thờ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671287"/>
            <a:ext cx="8382001" cy="79774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3"/>
          <p:cNvSpPr txBox="1"/>
          <p:nvPr/>
        </p:nvSpPr>
        <p:spPr>
          <a:xfrm>
            <a:off x="457201" y="8762856"/>
            <a:ext cx="8382000" cy="804579"/>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Tín ngưỡng thờ cúng tổ tiên</a:t>
            </a:r>
            <a:endParaRPr lang="en-US" sz="4500" b="1"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294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
          <p:cNvSpPr txBox="1"/>
          <p:nvPr/>
        </p:nvSpPr>
        <p:spPr>
          <a:xfrm>
            <a:off x="8842809" y="4610083"/>
            <a:ext cx="510197" cy="518777"/>
          </a:xfrm>
          <a:prstGeom prst="rect">
            <a:avLst/>
          </a:prstGeom>
        </p:spPr>
        <p:txBody>
          <a:bodyPr lIns="0" tIns="0" rIns="0" bIns="0" rtlCol="0" anchor="t">
            <a:spAutoFit/>
          </a:bodyPr>
          <a:lstStyle/>
          <a:p>
            <a:pPr algn="ctr">
              <a:lnSpc>
                <a:spcPts val="3865"/>
              </a:lnSpc>
              <a:spcBef>
                <a:spcPct val="0"/>
              </a:spcBef>
            </a:pPr>
            <a:r>
              <a:rPr lang="en-US" sz="3904">
                <a:solidFill>
                  <a:srgbClr val="FFE7D3"/>
                </a:solidFill>
                <a:latin typeface="Barriecito Bold"/>
              </a:rPr>
              <a:t>2</a:t>
            </a:r>
          </a:p>
        </p:txBody>
      </p:sp>
      <p:sp>
        <p:nvSpPr>
          <p:cNvPr id="3" name="TextBox 3"/>
          <p:cNvSpPr txBox="1"/>
          <p:nvPr/>
        </p:nvSpPr>
        <p:spPr>
          <a:xfrm>
            <a:off x="9691914" y="8915256"/>
            <a:ext cx="7878080" cy="804579"/>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Tục búi tóc</a:t>
            </a:r>
            <a:endParaRPr lang="en-US" sz="4500" b="1" dirty="0">
              <a:solidFill>
                <a:schemeClr val="bg2">
                  <a:lumMod val="10000"/>
                </a:schemeClr>
              </a:solidFill>
              <a:latin typeface="Arial" panose="020B0604020202020204" pitchFamily="34" charset="0"/>
              <a:cs typeface="Arial" panose="020B0604020202020204" pitchFamily="34" charset="0"/>
            </a:endParaRPr>
          </a:p>
        </p:txBody>
      </p:sp>
      <p:sp>
        <p:nvSpPr>
          <p:cNvPr id="4" name="TextBox 3"/>
          <p:cNvSpPr txBox="1"/>
          <p:nvPr/>
        </p:nvSpPr>
        <p:spPr>
          <a:xfrm>
            <a:off x="609601" y="8915256"/>
            <a:ext cx="8382000" cy="804579"/>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Tục ăn trầu</a:t>
            </a:r>
            <a:endParaRPr lang="en-US" sz="4500" b="1" dirty="0">
              <a:solidFill>
                <a:schemeClr val="bg2">
                  <a:lumMod val="10000"/>
                </a:schemeClr>
              </a:solidFill>
              <a:latin typeface="Arial" panose="020B0604020202020204" pitchFamily="34" charset="0"/>
              <a:cs typeface="Arial" panose="020B0604020202020204" pitchFamily="34" charset="0"/>
            </a:endParaRPr>
          </a:p>
        </p:txBody>
      </p:sp>
      <p:pic>
        <p:nvPicPr>
          <p:cNvPr id="5" name="Picture 2" descr="Tục ăn trầu ở châu 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02" y="945107"/>
            <a:ext cx="8096250" cy="78559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4" descr="Phác thảo về kiểu tóc của người Việt | TTVH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1914" y="926120"/>
            <a:ext cx="7681686" cy="79891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92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
          <p:cNvSpPr txBox="1"/>
          <p:nvPr/>
        </p:nvSpPr>
        <p:spPr>
          <a:xfrm>
            <a:off x="8842809" y="4610083"/>
            <a:ext cx="510197" cy="518777"/>
          </a:xfrm>
          <a:prstGeom prst="rect">
            <a:avLst/>
          </a:prstGeom>
        </p:spPr>
        <p:txBody>
          <a:bodyPr lIns="0" tIns="0" rIns="0" bIns="0" rtlCol="0" anchor="t">
            <a:spAutoFit/>
          </a:bodyPr>
          <a:lstStyle/>
          <a:p>
            <a:pPr algn="ctr">
              <a:lnSpc>
                <a:spcPts val="3865"/>
              </a:lnSpc>
              <a:spcBef>
                <a:spcPct val="0"/>
              </a:spcBef>
            </a:pPr>
            <a:r>
              <a:rPr lang="en-US" sz="3904">
                <a:solidFill>
                  <a:srgbClr val="FFE7D3"/>
                </a:solidFill>
                <a:latin typeface="Barriecito Bold"/>
              </a:rPr>
              <a:t>2</a:t>
            </a:r>
          </a:p>
        </p:txBody>
      </p:sp>
      <p:sp>
        <p:nvSpPr>
          <p:cNvPr id="3" name="TextBox 3"/>
          <p:cNvSpPr txBox="1"/>
          <p:nvPr/>
        </p:nvSpPr>
        <p:spPr>
          <a:xfrm>
            <a:off x="8842809" y="8915256"/>
            <a:ext cx="8727185" cy="897682"/>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Làm bánh chưng</a:t>
            </a:r>
            <a:endParaRPr lang="en-US" sz="4500" b="1" dirty="0">
              <a:solidFill>
                <a:schemeClr val="bg2">
                  <a:lumMod val="10000"/>
                </a:schemeClr>
              </a:solidFill>
              <a:latin typeface="Arial" panose="020B0604020202020204" pitchFamily="34" charset="0"/>
              <a:cs typeface="Arial" panose="020B0604020202020204" pitchFamily="34" charset="0"/>
            </a:endParaRPr>
          </a:p>
        </p:txBody>
      </p:sp>
      <p:sp>
        <p:nvSpPr>
          <p:cNvPr id="4" name="TextBox 3"/>
          <p:cNvSpPr txBox="1"/>
          <p:nvPr/>
        </p:nvSpPr>
        <p:spPr>
          <a:xfrm>
            <a:off x="609601" y="8915256"/>
            <a:ext cx="7894299" cy="804579"/>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Tục xăm mình</a:t>
            </a:r>
            <a:endParaRPr lang="en-US" sz="4500" b="1" dirty="0">
              <a:solidFill>
                <a:schemeClr val="bg2">
                  <a:lumMod val="10000"/>
                </a:schemeClr>
              </a:solidFill>
              <a:latin typeface="Arial" panose="020B0604020202020204" pitchFamily="34" charset="0"/>
              <a:cs typeface="Arial" panose="020B0604020202020204" pitchFamily="34" charset="0"/>
            </a:endParaRPr>
          </a:p>
        </p:txBody>
      </p:sp>
      <p:pic>
        <p:nvPicPr>
          <p:cNvPr id="5" name="Picture 4" descr="Không có mô tả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926120"/>
            <a:ext cx="7894299" cy="77987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6" descr="Nguồn gốc, ý nghĩa của bánh chưng bánh giầy và bánh tét trong ngày Tế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1922" y="926120"/>
            <a:ext cx="8738071" cy="77987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41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
          <p:cNvSpPr txBox="1"/>
          <p:nvPr/>
        </p:nvSpPr>
        <p:spPr>
          <a:xfrm>
            <a:off x="8842809" y="4610083"/>
            <a:ext cx="510197" cy="518777"/>
          </a:xfrm>
          <a:prstGeom prst="rect">
            <a:avLst/>
          </a:prstGeom>
        </p:spPr>
        <p:txBody>
          <a:bodyPr lIns="0" tIns="0" rIns="0" bIns="0" rtlCol="0" anchor="t">
            <a:spAutoFit/>
          </a:bodyPr>
          <a:lstStyle/>
          <a:p>
            <a:pPr algn="ctr">
              <a:lnSpc>
                <a:spcPts val="3865"/>
              </a:lnSpc>
              <a:spcBef>
                <a:spcPct val="0"/>
              </a:spcBef>
            </a:pPr>
            <a:r>
              <a:rPr lang="en-US" sz="3904">
                <a:solidFill>
                  <a:srgbClr val="FFE7D3"/>
                </a:solidFill>
                <a:latin typeface="Barriecito Bold"/>
              </a:rPr>
              <a:t>2</a:t>
            </a:r>
          </a:p>
        </p:txBody>
      </p:sp>
      <p:sp>
        <p:nvSpPr>
          <p:cNvPr id="3" name="TextBox 3"/>
          <p:cNvSpPr txBox="1"/>
          <p:nvPr/>
        </p:nvSpPr>
        <p:spPr>
          <a:xfrm>
            <a:off x="533401" y="8915256"/>
            <a:ext cx="17163162" cy="804579"/>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Mặc váy và yếm</a:t>
            </a:r>
            <a:endParaRPr lang="en-US" sz="4500" b="1" dirty="0">
              <a:solidFill>
                <a:schemeClr val="bg2">
                  <a:lumMod val="10000"/>
                </a:schemeClr>
              </a:solidFill>
              <a:latin typeface="Arial" panose="020B0604020202020204" pitchFamily="34" charset="0"/>
              <a:cs typeface="Arial" panose="020B0604020202020204" pitchFamily="34" charset="0"/>
            </a:endParaRPr>
          </a:p>
        </p:txBody>
      </p:sp>
      <p:pic>
        <p:nvPicPr>
          <p:cNvPr id="4" name="Picture 2" descr="Váy yếm Hà thành xưa và tích cũ đào nương đất Thăng Long dùng hạ y giết giặ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762" y="821601"/>
            <a:ext cx="8102599" cy="80918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6" descr="Trữ tình yếm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952500"/>
            <a:ext cx="9085962" cy="79609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81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580243"/>
            <a:ext cx="7543800" cy="7997700"/>
          </a:xfrm>
          <a:prstGeom prst="rect">
            <a:avLst/>
          </a:prstGeom>
          <a:ln>
            <a:noFill/>
          </a:ln>
          <a:effectLst>
            <a:softEdge rad="112500"/>
          </a:effectLst>
        </p:spPr>
      </p:pic>
      <p:pic>
        <p:nvPicPr>
          <p:cNvPr id="3" name="Picture 2"/>
          <p:cNvPicPr>
            <a:picLocks noChangeAspect="1"/>
          </p:cNvPicPr>
          <p:nvPr/>
        </p:nvPicPr>
        <p:blipFill>
          <a:blip r:embed="rId3"/>
          <a:stretch>
            <a:fillRect/>
          </a:stretch>
        </p:blipFill>
        <p:spPr>
          <a:xfrm>
            <a:off x="8660723" y="574800"/>
            <a:ext cx="9246277" cy="7845300"/>
          </a:xfrm>
          <a:prstGeom prst="rect">
            <a:avLst/>
          </a:prstGeom>
          <a:ln>
            <a:noFill/>
          </a:ln>
          <a:effectLst>
            <a:softEdge rad="112500"/>
          </a:effectLst>
        </p:spPr>
      </p:pic>
      <p:sp>
        <p:nvSpPr>
          <p:cNvPr id="4" name="TextBox 3"/>
          <p:cNvSpPr txBox="1"/>
          <p:nvPr/>
        </p:nvSpPr>
        <p:spPr>
          <a:xfrm>
            <a:off x="8667980" y="8806543"/>
            <a:ext cx="9620020" cy="897682"/>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Nhà của người Việt thời Bắc thuộc</a:t>
            </a:r>
            <a:endParaRPr lang="en-US" sz="4500" b="1" dirty="0">
              <a:solidFill>
                <a:schemeClr val="bg2">
                  <a:lumMod val="10000"/>
                </a:schemeClr>
              </a:solidFill>
              <a:latin typeface="Arial" panose="020B0604020202020204" pitchFamily="34" charset="0"/>
              <a:cs typeface="Arial" panose="020B0604020202020204" pitchFamily="34" charset="0"/>
            </a:endParaRPr>
          </a:p>
        </p:txBody>
      </p:sp>
      <p:sp>
        <p:nvSpPr>
          <p:cNvPr id="5" name="TextBox 4"/>
          <p:cNvSpPr txBox="1"/>
          <p:nvPr/>
        </p:nvSpPr>
        <p:spPr>
          <a:xfrm>
            <a:off x="533399" y="8806543"/>
            <a:ext cx="7543800" cy="897682"/>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Làm bành giày</a:t>
            </a:r>
            <a:endParaRPr lang="en-US" sz="4500" b="1"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162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6C3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4985989">
            <a:off x="-2856466" y="6650517"/>
            <a:ext cx="7600452" cy="3591214"/>
          </a:xfrm>
          <a:prstGeom prst="rect">
            <a:avLst/>
          </a:prstGeom>
        </p:spPr>
      </p:pic>
      <p:pic>
        <p:nvPicPr>
          <p:cNvPr id="3" name="Picture 3"/>
          <p:cNvPicPr>
            <a:picLocks noChangeAspect="1"/>
          </p:cNvPicPr>
          <p:nvPr/>
        </p:nvPicPr>
        <p:blipFill>
          <a:blip r:embed="rId3"/>
          <a:srcRect/>
          <a:stretch>
            <a:fillRect/>
          </a:stretch>
        </p:blipFill>
        <p:spPr>
          <a:xfrm rot="2700000">
            <a:off x="14815136" y="-385024"/>
            <a:ext cx="5202584" cy="310854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143" y="8712084"/>
            <a:ext cx="2563269" cy="157491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713157" y="419100"/>
            <a:ext cx="2555177" cy="3688576"/>
          </a:xfrm>
          <a:prstGeom prst="rect">
            <a:avLst/>
          </a:prstGeom>
        </p:spPr>
      </p:pic>
      <p:sp>
        <p:nvSpPr>
          <p:cNvPr id="6" name="TextBox 6"/>
          <p:cNvSpPr txBox="1"/>
          <p:nvPr/>
        </p:nvSpPr>
        <p:spPr>
          <a:xfrm>
            <a:off x="0" y="1885836"/>
            <a:ext cx="18268334" cy="656077"/>
          </a:xfrm>
          <a:prstGeom prst="rect">
            <a:avLst/>
          </a:prstGeom>
        </p:spPr>
        <p:txBody>
          <a:bodyPr wrap="square" lIns="0" tIns="0" rIns="0" bIns="0" rtlCol="0" anchor="t">
            <a:spAutoFit/>
          </a:bodyPr>
          <a:lstStyle/>
          <a:p>
            <a:pPr algn="ctr">
              <a:lnSpc>
                <a:spcPts val="5040"/>
              </a:lnSpc>
            </a:pPr>
            <a:r>
              <a:rPr lang="en-US" sz="6000" b="1" spc="126" dirty="0" smtClean="0">
                <a:solidFill>
                  <a:schemeClr val="accent4">
                    <a:lumMod val="50000"/>
                  </a:schemeClr>
                </a:solidFill>
                <a:latin typeface="Arial" panose="020B0604020202020204" pitchFamily="34" charset="0"/>
                <a:cs typeface="Arial" panose="020B0604020202020204" pitchFamily="34" charset="0"/>
              </a:rPr>
              <a:t>2. PHÁT TRIỂN VĂN HÓA DÂN TỘC</a:t>
            </a:r>
            <a:endParaRPr lang="en-US" sz="6000" b="1" spc="126" dirty="0">
              <a:solidFill>
                <a:schemeClr val="accent4">
                  <a:lumMod val="50000"/>
                </a:schemeClr>
              </a:solidFill>
              <a:latin typeface="Arial" panose="020B0604020202020204" pitchFamily="34" charset="0"/>
              <a:cs typeface="Arial" panose="020B0604020202020204" pitchFamily="34" charset="0"/>
            </a:endParaRPr>
          </a:p>
        </p:txBody>
      </p:sp>
      <p:sp>
        <p:nvSpPr>
          <p:cNvPr id="7" name="TextBox 6"/>
          <p:cNvSpPr txBox="1"/>
          <p:nvPr/>
        </p:nvSpPr>
        <p:spPr>
          <a:xfrm>
            <a:off x="2842973" y="2881575"/>
            <a:ext cx="12582388" cy="6638099"/>
          </a:xfrm>
          <a:prstGeom prst="rect">
            <a:avLst/>
          </a:prstGeom>
        </p:spPr>
        <p:txBody>
          <a:bodyPr wrap="square" lIns="0" tIns="0" rIns="0" bIns="0" rtlCol="0" anchor="t">
            <a:spAutoFit/>
          </a:bodyPr>
          <a:lstStyle/>
          <a:p>
            <a:pPr algn="just">
              <a:lnSpc>
                <a:spcPts val="7500"/>
              </a:lnSpc>
            </a:pPr>
            <a:r>
              <a:rPr lang="vi-VN" sz="5000" spc="126" dirty="0">
                <a:solidFill>
                  <a:schemeClr val="accent4">
                    <a:lumMod val="50000"/>
                  </a:schemeClr>
                </a:solidFill>
                <a:cs typeface="Arial" panose="020B0604020202020204" pitchFamily="34" charset="0"/>
              </a:rPr>
              <a:t>Trong thời Bắc thuộc, người Việt đã tiếp thu một cách chủ động và sáng tạo những giá trị văn hoá bên ngoài nhằm phát triển văn hoá truyền thống thêm đặc sắc và đa dạng. Trong đó, giao thoa văn hoá và sự xuất hiện của những yếu tố văn hoá mới là những xu hướng nổi bật. </a:t>
            </a:r>
            <a:endParaRPr lang="en-US" sz="5000" spc="126" dirty="0">
              <a:solidFill>
                <a:schemeClr val="accent4">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3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117736" flipV="1">
            <a:off x="15818559" y="212943"/>
            <a:ext cx="1911415" cy="250304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055632" y="8825565"/>
            <a:ext cx="4203339" cy="1436778"/>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719746" y="9773620"/>
            <a:ext cx="1121067" cy="501423"/>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9504014"/>
            <a:ext cx="1919378" cy="85848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77534" y="420175"/>
            <a:ext cx="1703180" cy="1801440"/>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696273">
            <a:off x="1501901" y="475276"/>
            <a:ext cx="2206258" cy="2889148"/>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28600" y="6746678"/>
            <a:ext cx="2467038" cy="3528365"/>
          </a:xfrm>
          <a:prstGeom prst="rect">
            <a:avLst/>
          </a:prstGeom>
        </p:spPr>
      </p:pic>
      <p:sp>
        <p:nvSpPr>
          <p:cNvPr id="15" name="TextBox 15"/>
          <p:cNvSpPr txBox="1"/>
          <p:nvPr/>
        </p:nvSpPr>
        <p:spPr>
          <a:xfrm>
            <a:off x="3705657" y="2008512"/>
            <a:ext cx="11454209" cy="913648"/>
          </a:xfrm>
          <a:prstGeom prst="rect">
            <a:avLst/>
          </a:prstGeom>
        </p:spPr>
        <p:txBody>
          <a:bodyPr lIns="0" tIns="0" rIns="0" bIns="0" rtlCol="0" anchor="t">
            <a:spAutoFit/>
          </a:bodyPr>
          <a:lstStyle/>
          <a:p>
            <a:pPr marL="0" lvl="0" indent="0" algn="ctr">
              <a:lnSpc>
                <a:spcPts val="7839"/>
              </a:lnSpc>
              <a:spcBef>
                <a:spcPct val="0"/>
              </a:spcBef>
            </a:pPr>
            <a:r>
              <a:rPr lang="en-US" sz="5500" b="1" u="none" dirty="0" smtClean="0">
                <a:solidFill>
                  <a:srgbClr val="000000"/>
                </a:solidFill>
                <a:latin typeface="Arial" panose="020B0604020202020204" pitchFamily="34" charset="0"/>
                <a:cs typeface="Arial" panose="020B0604020202020204" pitchFamily="34" charset="0"/>
              </a:rPr>
              <a:t>Thảo luận và trả lời câu hỏi</a:t>
            </a:r>
            <a:endParaRPr lang="en-US" sz="5500" b="1" u="none" dirty="0">
              <a:solidFill>
                <a:srgbClr val="00000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100445" y="3045072"/>
            <a:ext cx="4664631" cy="218723"/>
          </a:xfrm>
          <a:prstGeom prst="rect">
            <a:avLst/>
          </a:prstGeom>
        </p:spPr>
      </p:pic>
      <p:sp>
        <p:nvSpPr>
          <p:cNvPr id="23" name="Rectangle 22"/>
          <p:cNvSpPr/>
          <p:nvPr/>
        </p:nvSpPr>
        <p:spPr>
          <a:xfrm>
            <a:off x="2544892" y="3800416"/>
            <a:ext cx="13868400" cy="5863144"/>
          </a:xfrm>
          <a:prstGeom prst="rect">
            <a:avLst/>
          </a:prstGeom>
        </p:spPr>
        <p:txBody>
          <a:bodyPr wrap="square">
            <a:spAutoFit/>
          </a:bodyPr>
          <a:lstStyle/>
          <a:p>
            <a:pPr marL="685800" indent="-685800">
              <a:lnSpc>
                <a:spcPts val="7500"/>
              </a:lnSpc>
              <a:buFont typeface="Arial" panose="020B0604020202020204" pitchFamily="34" charset="0"/>
              <a:buChar char="•"/>
            </a:pPr>
            <a:r>
              <a:rPr lang="fr-FR" sz="5000" b="1" dirty="0">
                <a:solidFill>
                  <a:srgbClr val="000000"/>
                </a:solidFill>
                <a:latin typeface="Arial" panose="020B0604020202020204" pitchFamily="34" charset="0"/>
                <a:ea typeface="Calibri" panose="020F0502020204030204" pitchFamily="34" charset="0"/>
                <a:cs typeface="Arial" panose="020B0604020202020204" pitchFamily="34" charset="0"/>
              </a:rPr>
              <a:t>Nhóm 1:</a:t>
            </a:r>
            <a:r>
              <a:rPr lang="fr-FR" sz="5000" dirty="0">
                <a:solidFill>
                  <a:srgbClr val="000000"/>
                </a:solidFill>
                <a:latin typeface="Arial" panose="020B0604020202020204" pitchFamily="34" charset="0"/>
                <a:ea typeface="Calibri" panose="020F0502020204030204" pitchFamily="34" charset="0"/>
                <a:cs typeface="Arial" panose="020B0604020202020204" pitchFamily="34" charset="0"/>
              </a:rPr>
              <a:t> Tìm hiểu sự phát triển văn hóa dân </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tộc qua </a:t>
            </a:r>
            <a:r>
              <a:rPr lang="fr-FR" sz="5000" dirty="0">
                <a:solidFill>
                  <a:srgbClr val="000000"/>
                </a:solidFill>
                <a:latin typeface="Arial" panose="020B0604020202020204" pitchFamily="34" charset="0"/>
                <a:ea typeface="Calibri" panose="020F0502020204030204" pitchFamily="34" charset="0"/>
                <a:cs typeface="Arial" panose="020B0604020202020204" pitchFamily="34" charset="0"/>
              </a:rPr>
              <a:t>các sản phẩm thủ công tiêu </a:t>
            </a:r>
            <a:r>
              <a:rPr lang="fr-FR"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biểu.</a:t>
            </a:r>
          </a:p>
          <a:p>
            <a:pPr marL="685800" indent="-685800">
              <a:lnSpc>
                <a:spcPts val="7500"/>
              </a:lnSpc>
              <a:buFont typeface="Arial" panose="020B0604020202020204" pitchFamily="34" charset="0"/>
              <a:buChar char="•"/>
            </a:pPr>
            <a:r>
              <a:rPr lang="vi-VN" sz="5000" b="1" dirty="0">
                <a:latin typeface="Arial" panose="020B0604020202020204" pitchFamily="34" charset="0"/>
                <a:cs typeface="Arial" panose="020B0604020202020204" pitchFamily="34" charset="0"/>
              </a:rPr>
              <a:t>Nhóm 2:</a:t>
            </a:r>
            <a:r>
              <a:rPr lang="vi-VN" sz="5000" dirty="0">
                <a:latin typeface="Arial" panose="020B0604020202020204" pitchFamily="34" charset="0"/>
                <a:cs typeface="Arial" panose="020B0604020202020204" pitchFamily="34" charset="0"/>
              </a:rPr>
              <a:t> Tìm hiểu sự phát triển văn hóa dân tộc qua ngôn ngữ.</a:t>
            </a:r>
          </a:p>
          <a:p>
            <a:pPr marL="685800" indent="-685800">
              <a:lnSpc>
                <a:spcPts val="7500"/>
              </a:lnSpc>
              <a:buFont typeface="Arial" panose="020B0604020202020204" pitchFamily="34" charset="0"/>
              <a:buChar char="•"/>
            </a:pPr>
            <a:r>
              <a:rPr lang="vi-VN" sz="5000" b="1" dirty="0" smtClean="0">
                <a:latin typeface="Arial" panose="020B0604020202020204" pitchFamily="34" charset="0"/>
                <a:cs typeface="Arial" panose="020B0604020202020204" pitchFamily="34" charset="0"/>
              </a:rPr>
              <a:t>Nhóm </a:t>
            </a:r>
            <a:r>
              <a:rPr lang="vi-VN" sz="5000" b="1" dirty="0">
                <a:latin typeface="Arial" panose="020B0604020202020204" pitchFamily="34" charset="0"/>
                <a:cs typeface="Arial" panose="020B0604020202020204" pitchFamily="34" charset="0"/>
              </a:rPr>
              <a:t>3: </a:t>
            </a:r>
            <a:r>
              <a:rPr lang="vi-VN" sz="5000" dirty="0">
                <a:latin typeface="Arial" panose="020B0604020202020204" pitchFamily="34" charset="0"/>
                <a:cs typeface="Arial" panose="020B0604020202020204" pitchFamily="34" charset="0"/>
              </a:rPr>
              <a:t>Tìm hiểu sự phát triển văn hóa dân tộc qua tôn giáo, tư </a:t>
            </a:r>
            <a:r>
              <a:rPr lang="vi-VN" sz="5000" dirty="0" smtClean="0">
                <a:latin typeface="Arial" panose="020B0604020202020204" pitchFamily="34" charset="0"/>
                <a:cs typeface="Arial" panose="020B0604020202020204" pitchFamily="34" charset="0"/>
              </a:rPr>
              <a:t>tưởng</a:t>
            </a:r>
            <a:endParaRPr lang="vi-VN" sz="5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wipe(down)">
                                      <p:cBhvr>
                                        <p:cTn id="15" dur="500"/>
                                        <p:tgtEl>
                                          <p:spTgt spid="2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3">
                                            <p:txEl>
                                              <p:pRg st="1" end="1"/>
                                            </p:txEl>
                                          </p:spTgt>
                                        </p:tgtEl>
                                        <p:attrNameLst>
                                          <p:attrName>style.visibility</p:attrName>
                                        </p:attrNameLst>
                                      </p:cBhvr>
                                      <p:to>
                                        <p:strVal val="visible"/>
                                      </p:to>
                                    </p:set>
                                    <p:animEffect transition="in" filter="wipe(down)">
                                      <p:cBhvr>
                                        <p:cTn id="20" dur="500"/>
                                        <p:tgtEl>
                                          <p:spTgt spid="2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3">
                                            <p:txEl>
                                              <p:pRg st="2" end="2"/>
                                            </p:txEl>
                                          </p:spTgt>
                                        </p:tgtEl>
                                        <p:attrNameLst>
                                          <p:attrName>style.visibility</p:attrName>
                                        </p:attrNameLst>
                                      </p:cBhvr>
                                      <p:to>
                                        <p:strVal val="visible"/>
                                      </p:to>
                                    </p:set>
                                    <p:animEffect transition="in" filter="wipe(down)">
                                      <p:cBhvr>
                                        <p:cTn id="25"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27498">
            <a:off x="14119570" y="3631230"/>
            <a:ext cx="4356288" cy="4341446"/>
          </a:xfrm>
          <a:prstGeom prst="rect">
            <a:avLst/>
          </a:prstGeom>
        </p:spPr>
      </p:pic>
      <p:sp>
        <p:nvSpPr>
          <p:cNvPr id="8" name="TextBox 4"/>
          <p:cNvSpPr txBox="1"/>
          <p:nvPr/>
        </p:nvSpPr>
        <p:spPr>
          <a:xfrm>
            <a:off x="0" y="1290737"/>
            <a:ext cx="18288000" cy="1795363"/>
          </a:xfrm>
          <a:prstGeom prst="rect">
            <a:avLst/>
          </a:prstGeom>
        </p:spPr>
        <p:txBody>
          <a:bodyPr wrap="square" lIns="0" tIns="0" rIns="0" bIns="0" rtlCol="0" anchor="t">
            <a:spAutoFit/>
          </a:bodyPr>
          <a:lstStyle/>
          <a:p>
            <a:pPr algn="ctr">
              <a:lnSpc>
                <a:spcPts val="7000"/>
              </a:lnSpc>
            </a:pPr>
            <a:r>
              <a:rPr lang="en-US" sz="5500" b="1" dirty="0">
                <a:solidFill>
                  <a:srgbClr val="302B70"/>
                </a:solidFill>
                <a:latin typeface="Arial" panose="020B0604020202020204" pitchFamily="34" charset="0"/>
                <a:cs typeface="Arial" panose="020B0604020202020204" pitchFamily="34" charset="0"/>
              </a:rPr>
              <a:t>S</a:t>
            </a:r>
            <a:r>
              <a:rPr lang="en-US" sz="5500" b="1" dirty="0" smtClean="0">
                <a:solidFill>
                  <a:srgbClr val="302B70"/>
                </a:solidFill>
                <a:latin typeface="Arial" panose="020B0604020202020204" pitchFamily="34" charset="0"/>
                <a:cs typeface="Arial" panose="020B0604020202020204" pitchFamily="34" charset="0"/>
              </a:rPr>
              <a:t>ự </a:t>
            </a:r>
            <a:r>
              <a:rPr lang="en-US" sz="5500" b="1" dirty="0">
                <a:solidFill>
                  <a:srgbClr val="302B70"/>
                </a:solidFill>
                <a:latin typeface="Arial" panose="020B0604020202020204" pitchFamily="34" charset="0"/>
                <a:cs typeface="Arial" panose="020B0604020202020204" pitchFamily="34" charset="0"/>
              </a:rPr>
              <a:t>phát triển văn hóa dân tộc </a:t>
            </a:r>
            <a:endParaRPr lang="en-US" sz="5500" b="1" dirty="0" smtClean="0">
              <a:solidFill>
                <a:srgbClr val="302B70"/>
              </a:solidFill>
              <a:latin typeface="Arial" panose="020B0604020202020204" pitchFamily="34" charset="0"/>
              <a:cs typeface="Arial" panose="020B0604020202020204" pitchFamily="34" charset="0"/>
            </a:endParaRPr>
          </a:p>
          <a:p>
            <a:pPr algn="ctr">
              <a:lnSpc>
                <a:spcPts val="7000"/>
              </a:lnSpc>
            </a:pPr>
            <a:r>
              <a:rPr lang="en-US" sz="5500" b="1" dirty="0" smtClean="0">
                <a:solidFill>
                  <a:srgbClr val="302B70"/>
                </a:solidFill>
                <a:latin typeface="Arial" panose="020B0604020202020204" pitchFamily="34" charset="0"/>
                <a:cs typeface="Arial" panose="020B0604020202020204" pitchFamily="34" charset="0"/>
              </a:rPr>
              <a:t>qua </a:t>
            </a:r>
            <a:r>
              <a:rPr lang="en-US" sz="5500" b="1" dirty="0">
                <a:solidFill>
                  <a:srgbClr val="302B70"/>
                </a:solidFill>
                <a:latin typeface="Arial" panose="020B0604020202020204" pitchFamily="34" charset="0"/>
                <a:cs typeface="Arial" panose="020B0604020202020204" pitchFamily="34" charset="0"/>
              </a:rPr>
              <a:t>các sản phẩm thủ công tiêu </a:t>
            </a:r>
            <a:r>
              <a:rPr lang="en-US" sz="5500" b="1" dirty="0" smtClean="0">
                <a:solidFill>
                  <a:srgbClr val="302B70"/>
                </a:solidFill>
                <a:latin typeface="Arial" panose="020B0604020202020204" pitchFamily="34" charset="0"/>
                <a:cs typeface="Arial" panose="020B0604020202020204" pitchFamily="34" charset="0"/>
              </a:rPr>
              <a:t>biểu</a:t>
            </a:r>
            <a:endParaRPr lang="en-US" sz="5500" b="1" dirty="0">
              <a:solidFill>
                <a:srgbClr val="302B70"/>
              </a:solidFill>
              <a:latin typeface="Arial" panose="020B0604020202020204" pitchFamily="34" charset="0"/>
              <a:cs typeface="Arial" panose="020B0604020202020204" pitchFamily="34" charset="0"/>
            </a:endParaRPr>
          </a:p>
        </p:txBody>
      </p:sp>
      <p:sp>
        <p:nvSpPr>
          <p:cNvPr id="9" name="Rectangle 8"/>
          <p:cNvSpPr/>
          <p:nvPr/>
        </p:nvSpPr>
        <p:spPr>
          <a:xfrm>
            <a:off x="609600" y="3382240"/>
            <a:ext cx="13711892" cy="6465873"/>
          </a:xfrm>
          <a:prstGeom prst="rect">
            <a:avLst/>
          </a:prstGeom>
        </p:spPr>
        <p:txBody>
          <a:bodyPr wrap="square">
            <a:spAutoFit/>
          </a:bodyPr>
          <a:lstStyle/>
          <a:p>
            <a:pPr marL="685800" indent="-685800" algn="just">
              <a:lnSpc>
                <a:spcPts val="7000"/>
              </a:lnSpc>
              <a:spcBef>
                <a:spcPts val="700"/>
              </a:spcBef>
              <a:spcAft>
                <a:spcPts val="700"/>
              </a:spcAft>
              <a:buFont typeface="Arial" panose="020B0604020202020204" pitchFamily="34" charset="0"/>
              <a:buChar char="•"/>
            </a:pPr>
            <a:r>
              <a:rPr lang="fr-FR" sz="50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Ấm:</a:t>
            </a:r>
            <a:r>
              <a:rPr lang="fr-FR" sz="5000"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fr-FR" sz="5000" dirty="0">
                <a:solidFill>
                  <a:srgbClr val="002060"/>
                </a:solidFill>
                <a:latin typeface="Arial" panose="020B0604020202020204" pitchFamily="34" charset="0"/>
                <a:ea typeface="Calibri" panose="020F0502020204030204" pitchFamily="34" charset="0"/>
                <a:cs typeface="Arial" panose="020B0604020202020204" pitchFamily="34" charset="0"/>
              </a:rPr>
              <a:t>được làm từ kĩ thuật gốm men của người Hán nhưng vòi ấm được trang trí hình đầu gà, con vật gần gũi với người Việt.</a:t>
            </a:r>
            <a:endParaRPr lang="en-US" sz="50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685800" indent="-685800" algn="just">
              <a:lnSpc>
                <a:spcPts val="7000"/>
              </a:lnSpc>
              <a:buFont typeface="Arial" panose="020B0604020202020204" pitchFamily="34" charset="0"/>
              <a:buChar char="•"/>
            </a:pPr>
            <a:r>
              <a:rPr lang="fr-FR" sz="50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Khay gốm: </a:t>
            </a:r>
            <a:r>
              <a:rPr lang="fr-FR" sz="5000" dirty="0">
                <a:solidFill>
                  <a:srgbClr val="002060"/>
                </a:solidFill>
                <a:latin typeface="Arial" panose="020B0604020202020204" pitchFamily="34" charset="0"/>
                <a:ea typeface="Calibri" panose="020F0502020204030204" pitchFamily="34" charset="0"/>
                <a:cs typeface="Arial" panose="020B0604020202020204" pitchFamily="34" charset="0"/>
              </a:rPr>
              <a:t>có hình ba con cá chụm vào nhau, thể hiện ảnh hưởng của văn hóa Trung Quốc, nhưng viền ngoài của khay lại được trang trí hoa văn kiểu Văn hóa Đông </a:t>
            </a:r>
            <a:r>
              <a:rPr lang="fr-FR" sz="5000" dirty="0" smtClean="0">
                <a:solidFill>
                  <a:srgbClr val="002060"/>
                </a:solidFill>
                <a:latin typeface="Arial" panose="020B0604020202020204" pitchFamily="34" charset="0"/>
                <a:ea typeface="Calibri" panose="020F0502020204030204" pitchFamily="34" charset="0"/>
                <a:cs typeface="Arial" panose="020B0604020202020204" pitchFamily="34" charset="0"/>
              </a:rPr>
              <a:t>Sơn.</a:t>
            </a:r>
            <a:endParaRPr lang="en-US" sz="5000" dirty="0">
              <a:solidFill>
                <a:srgbClr val="002060"/>
              </a:solidFill>
              <a:latin typeface="Arial" panose="020B0604020202020204" pitchFamily="34" charset="0"/>
              <a:cs typeface="Arial" panose="020B0604020202020204" pitchFamily="34" charset="0"/>
            </a:endParaRPr>
          </a:p>
        </p:txBody>
      </p:sp>
      <p:pic>
        <p:nvPicPr>
          <p:cNvPr id="10"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4020800" y="4457700"/>
            <a:ext cx="4997674" cy="70389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400" y="299196"/>
            <a:ext cx="7924800" cy="7696200"/>
          </a:xfrm>
          <a:prstGeom prst="rect">
            <a:avLst/>
          </a:prstGeom>
        </p:spPr>
      </p:pic>
      <p:sp>
        <p:nvSpPr>
          <p:cNvPr id="3" name="TextBox 2"/>
          <p:cNvSpPr txBox="1"/>
          <p:nvPr/>
        </p:nvSpPr>
        <p:spPr>
          <a:xfrm>
            <a:off x="762000" y="7818859"/>
            <a:ext cx="7543800" cy="804579"/>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Ấm men</a:t>
            </a:r>
            <a:endParaRPr lang="en-US" sz="4500" b="1" dirty="0">
              <a:solidFill>
                <a:schemeClr val="bg2">
                  <a:lumMod val="10000"/>
                </a:schemeClr>
              </a:solidFill>
              <a:latin typeface="Arial" panose="020B0604020202020204" pitchFamily="34" charset="0"/>
              <a:cs typeface="Arial" panose="020B0604020202020204" pitchFamily="34" charset="0"/>
            </a:endParaRPr>
          </a:p>
        </p:txBody>
      </p:sp>
      <p:pic>
        <p:nvPicPr>
          <p:cNvPr id="1026" name="Picture 2" descr="Kh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7901" y="413496"/>
            <a:ext cx="7543800" cy="7467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84229" y="7879282"/>
            <a:ext cx="7543800" cy="804579"/>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Khay gốm</a:t>
            </a:r>
            <a:endParaRPr lang="en-US" sz="4500" b="1"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74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8343900"/>
            <a:ext cx="8312296" cy="897682"/>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Trống đồng Tân Long</a:t>
            </a:r>
            <a:endParaRPr lang="en-US" sz="4500" b="1" dirty="0">
              <a:solidFill>
                <a:schemeClr val="bg2">
                  <a:lumMod val="10000"/>
                </a:schemeClr>
              </a:solidFill>
              <a:latin typeface="Arial" panose="020B0604020202020204" pitchFamily="34" charset="0"/>
              <a:cs typeface="Arial" panose="020B0604020202020204" pitchFamily="34" charset="0"/>
            </a:endParaRPr>
          </a:p>
        </p:txBody>
      </p:sp>
      <p:pic>
        <p:nvPicPr>
          <p:cNvPr id="2050" name="Picture 2" descr="Trống Tân Long (loại Heger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66700"/>
            <a:ext cx="8540896" cy="8077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677400" y="1447800"/>
            <a:ext cx="7086600" cy="5715000"/>
          </a:xfrm>
          <a:prstGeom prst="rect">
            <a:avLst/>
          </a:prstGeom>
        </p:spPr>
      </p:pic>
      <p:sp>
        <p:nvSpPr>
          <p:cNvPr id="8" name="TextBox 7"/>
          <p:cNvSpPr txBox="1"/>
          <p:nvPr/>
        </p:nvSpPr>
        <p:spPr>
          <a:xfrm>
            <a:off x="9466182" y="7997715"/>
            <a:ext cx="8312296" cy="1667123"/>
          </a:xfrm>
          <a:prstGeom prst="rect">
            <a:avLst/>
          </a:prstGeom>
        </p:spPr>
        <p:txBody>
          <a:bodyPr wrap="square" lIns="0" tIns="0" rIns="0" bIns="0" rtlCol="0" anchor="t">
            <a:spAutoFit/>
          </a:bodyPr>
          <a:lstStyle/>
          <a:p>
            <a:pPr algn="ctr">
              <a:lnSpc>
                <a:spcPts val="6500"/>
              </a:lnSpc>
            </a:pPr>
            <a:r>
              <a:rPr lang="en-US" sz="4500" b="1" dirty="0" smtClean="0">
                <a:solidFill>
                  <a:schemeClr val="bg2">
                    <a:lumMod val="10000"/>
                  </a:schemeClr>
                </a:solidFill>
                <a:latin typeface="Arial" panose="020B0604020202020204" pitchFamily="34" charset="0"/>
                <a:cs typeface="Arial" panose="020B0604020202020204" pitchFamily="34" charset="0"/>
              </a:rPr>
              <a:t>Mặt ngoài </a:t>
            </a:r>
            <a:r>
              <a:rPr lang="en-US" sz="4500" b="1" dirty="0" err="1" smtClean="0">
                <a:solidFill>
                  <a:schemeClr val="bg2">
                    <a:lumMod val="10000"/>
                  </a:schemeClr>
                </a:solidFill>
                <a:latin typeface="Arial" panose="020B0604020202020204" pitchFamily="34" charset="0"/>
                <a:cs typeface="Arial" panose="020B0604020202020204" pitchFamily="34" charset="0"/>
              </a:rPr>
              <a:t>của</a:t>
            </a:r>
            <a:r>
              <a:rPr lang="en-US" sz="4500" b="1" dirty="0" smtClean="0">
                <a:solidFill>
                  <a:schemeClr val="bg2">
                    <a:lumMod val="10000"/>
                  </a:schemeClr>
                </a:solidFill>
                <a:latin typeface="Arial" panose="020B0604020202020204" pitchFamily="34" charset="0"/>
                <a:cs typeface="Arial" panose="020B0604020202020204" pitchFamily="34" charset="0"/>
              </a:rPr>
              <a:t> </a:t>
            </a:r>
            <a:r>
              <a:rPr lang="en-US" sz="4500" b="1" smtClean="0">
                <a:solidFill>
                  <a:schemeClr val="bg2">
                    <a:lumMod val="10000"/>
                  </a:schemeClr>
                </a:solidFill>
                <a:latin typeface="Arial" panose="020B0604020202020204" pitchFamily="34" charset="0"/>
                <a:cs typeface="Arial" panose="020B0604020202020204" pitchFamily="34" charset="0"/>
              </a:rPr>
              <a:t>chậu</a:t>
            </a:r>
            <a:r>
              <a:rPr lang="en-US" sz="4500" b="1" smtClean="0">
                <a:solidFill>
                  <a:schemeClr val="bg2">
                    <a:lumMod val="10000"/>
                  </a:schemeClr>
                </a:solidFill>
                <a:latin typeface="Arial" panose="020B0604020202020204" pitchFamily="34" charset="0"/>
                <a:cs typeface="Arial" panose="020B0604020202020204" pitchFamily="34" charset="0"/>
              </a:rPr>
              <a:t> </a:t>
            </a:r>
            <a:r>
              <a:rPr lang="en-US" sz="4500" b="1" dirty="0" smtClean="0">
                <a:solidFill>
                  <a:schemeClr val="bg2">
                    <a:lumMod val="10000"/>
                  </a:schemeClr>
                </a:solidFill>
                <a:latin typeface="Arial" panose="020B0604020202020204" pitchFamily="34" charset="0"/>
                <a:cs typeface="Arial" panose="020B0604020202020204" pitchFamily="34" charset="0"/>
              </a:rPr>
              <a:t>đồng</a:t>
            </a:r>
          </a:p>
          <a:p>
            <a:pPr algn="ctr">
              <a:lnSpc>
                <a:spcPts val="6500"/>
              </a:lnSpc>
            </a:pPr>
            <a:r>
              <a:rPr lang="en-US" sz="4500" b="1" dirty="0" smtClean="0">
                <a:solidFill>
                  <a:schemeClr val="bg2">
                    <a:lumMod val="10000"/>
                  </a:schemeClr>
                </a:solidFill>
                <a:latin typeface="Arial" panose="020B0604020202020204" pitchFamily="34" charset="0"/>
                <a:cs typeface="Arial" panose="020B0604020202020204" pitchFamily="34" charset="0"/>
              </a:rPr>
              <a:t>Lạch Trường (Thanh Hóa)</a:t>
            </a:r>
            <a:endParaRPr lang="en-US" sz="4500" b="1"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170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arn(inVertical)">
                                      <p:cBhvr>
                                        <p:cTn id="15" dur="500"/>
                                        <p:tgtEl>
                                          <p:spTgt spid="2050"/>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F2F6"/>
        </a:solidFill>
        <a:effectLst/>
      </p:bgPr>
    </p:bg>
    <p:spTree>
      <p:nvGrpSpPr>
        <p:cNvPr id="1" name=""/>
        <p:cNvGrpSpPr/>
        <p:nvPr/>
      </p:nvGrpSpPr>
      <p:grpSpPr>
        <a:xfrm>
          <a:off x="0" y="0"/>
          <a:ext cx="0" cy="0"/>
          <a:chOff x="0" y="0"/>
          <a:chExt cx="0" cy="0"/>
        </a:xfrm>
      </p:grpSpPr>
      <p:sp>
        <p:nvSpPr>
          <p:cNvPr id="2" name="TextBox 2"/>
          <p:cNvSpPr txBox="1"/>
          <p:nvPr/>
        </p:nvSpPr>
        <p:spPr>
          <a:xfrm>
            <a:off x="0" y="1019175"/>
            <a:ext cx="18288000" cy="1098506"/>
          </a:xfrm>
          <a:prstGeom prst="rect">
            <a:avLst/>
          </a:prstGeom>
        </p:spPr>
        <p:txBody>
          <a:bodyPr wrap="square" lIns="0" tIns="0" rIns="0" bIns="0" rtlCol="0" anchor="t">
            <a:spAutoFit/>
          </a:bodyPr>
          <a:lstStyle/>
          <a:p>
            <a:pPr algn="ctr">
              <a:lnSpc>
                <a:spcPts val="9600"/>
              </a:lnSpc>
            </a:pPr>
            <a:r>
              <a:rPr lang="en-US" sz="6000" b="1" dirty="0" smtClean="0">
                <a:solidFill>
                  <a:srgbClr val="302B70"/>
                </a:solidFill>
                <a:latin typeface="Arial" panose="020B0604020202020204" pitchFamily="34" charset="0"/>
                <a:cs typeface="Arial" panose="020B0604020202020204" pitchFamily="34" charset="0"/>
              </a:rPr>
              <a:t>KHỞI ĐỘNG</a:t>
            </a:r>
            <a:endParaRPr lang="en-US" sz="6000" b="1" dirty="0">
              <a:solidFill>
                <a:srgbClr val="302B70"/>
              </a:solidFill>
              <a:latin typeface="Arial" panose="020B0604020202020204" pitchFamily="34" charset="0"/>
              <a:cs typeface="Arial" panose="020B0604020202020204" pitchFamily="34" charset="0"/>
            </a:endParaRPr>
          </a:p>
        </p:txBody>
      </p:sp>
      <p:sp>
        <p:nvSpPr>
          <p:cNvPr id="4" name="AutoShape 4"/>
          <p:cNvSpPr/>
          <p:nvPr/>
        </p:nvSpPr>
        <p:spPr>
          <a:xfrm>
            <a:off x="0" y="8191500"/>
            <a:ext cx="18288000" cy="2095500"/>
          </a:xfrm>
          <a:prstGeom prst="rect">
            <a:avLst/>
          </a:prstGeom>
          <a:solidFill>
            <a:srgbClr val="787CD1"/>
          </a:solidFill>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152914" y="4305300"/>
            <a:ext cx="1281245" cy="1281245"/>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5087600" y="3581289"/>
            <a:ext cx="4727526" cy="6705711"/>
          </a:xfrm>
          <a:prstGeom prst="rect">
            <a:avLst/>
          </a:prstGeom>
        </p:spPr>
      </p:pic>
      <p:sp>
        <p:nvSpPr>
          <p:cNvPr id="8" name="Rectangle 7"/>
          <p:cNvSpPr/>
          <p:nvPr/>
        </p:nvSpPr>
        <p:spPr>
          <a:xfrm>
            <a:off x="838200" y="2878955"/>
            <a:ext cx="15240000" cy="4580741"/>
          </a:xfrm>
          <a:prstGeom prst="rect">
            <a:avLst/>
          </a:prstGeom>
        </p:spPr>
        <p:txBody>
          <a:bodyPr wrap="square">
            <a:spAutoFit/>
          </a:bodyPr>
          <a:lstStyle/>
          <a:p>
            <a:pPr algn="just">
              <a:lnSpc>
                <a:spcPts val="7000"/>
              </a:lnSpc>
            </a:pPr>
            <a:r>
              <a:rPr lang="en-US" sz="5000" dirty="0" smtClean="0">
                <a:latin typeface="Arial" panose="020B0604020202020204" pitchFamily="34" charset="0"/>
                <a:ea typeface="Calibri" panose="020F0502020204030204" pitchFamily="34" charset="0"/>
                <a:cs typeface="Arial" panose="020B0604020202020204" pitchFamily="34" charset="0"/>
              </a:rPr>
              <a:t>Em có biết:</a:t>
            </a:r>
          </a:p>
          <a:p>
            <a:pPr marL="685800" indent="-685800" algn="just">
              <a:lnSpc>
                <a:spcPts val="7000"/>
              </a:lnSpc>
              <a:buFont typeface="Arial" panose="020B0604020202020204" pitchFamily="34" charset="0"/>
              <a:buChar char="•"/>
            </a:pPr>
            <a:r>
              <a:rPr lang="en-US" sz="4800" dirty="0" smtClean="0">
                <a:latin typeface="Arial" panose="020B0604020202020204" pitchFamily="34" charset="0"/>
                <a:ea typeface="Calibri" panose="020F0502020204030204" pitchFamily="34" charset="0"/>
                <a:cs typeface="Arial" panose="020B0604020202020204" pitchFamily="34" charset="0"/>
              </a:rPr>
              <a:t>Một </a:t>
            </a:r>
            <a:r>
              <a:rPr lang="en-US" sz="4800" dirty="0">
                <a:latin typeface="Arial" panose="020B0604020202020204" pitchFamily="34" charset="0"/>
                <a:ea typeface="Calibri" panose="020F0502020204030204" pitchFamily="34" charset="0"/>
                <a:cs typeface="Arial" panose="020B0604020202020204" pitchFamily="34" charset="0"/>
              </a:rPr>
              <a:t>phong tục phổ biến của người Việt cổ, </a:t>
            </a:r>
            <a:r>
              <a:rPr lang="en-US" sz="4800" dirty="0" smtClean="0">
                <a:latin typeface="Arial" panose="020B0604020202020204" pitchFamily="34" charset="0"/>
                <a:ea typeface="Calibri" panose="020F0502020204030204" pitchFamily="34" charset="0"/>
                <a:cs typeface="Arial" panose="020B0604020202020204" pitchFamily="34" charset="0"/>
              </a:rPr>
              <a:t>ngày </a:t>
            </a:r>
            <a:r>
              <a:rPr lang="en-US" sz="4800" dirty="0">
                <a:latin typeface="Arial" panose="020B0604020202020204" pitchFamily="34" charset="0"/>
                <a:ea typeface="Calibri" panose="020F0502020204030204" pitchFamily="34" charset="0"/>
                <a:cs typeface="Arial" panose="020B0604020202020204" pitchFamily="34" charset="0"/>
              </a:rPr>
              <a:t>nay vẫn xuất hiện trong lễ cưới </a:t>
            </a:r>
            <a:r>
              <a:rPr lang="en-US" sz="4800" dirty="0" smtClean="0">
                <a:latin typeface="Arial" panose="020B0604020202020204" pitchFamily="34" charset="0"/>
                <a:ea typeface="Calibri" panose="020F0502020204030204" pitchFamily="34" charset="0"/>
                <a:cs typeface="Arial" panose="020B0604020202020204" pitchFamily="34" charset="0"/>
              </a:rPr>
              <a:t>hỏi</a:t>
            </a:r>
          </a:p>
          <a:p>
            <a:pPr marL="685800" indent="-685800" algn="just">
              <a:lnSpc>
                <a:spcPts val="7000"/>
              </a:lnSpc>
              <a:buFont typeface="Arial" panose="020B0604020202020204" pitchFamily="34" charset="0"/>
              <a:buChar char="•"/>
            </a:pPr>
            <a:r>
              <a:rPr lang="en-US" sz="4800" dirty="0" smtClean="0">
                <a:latin typeface="Arial" panose="020B0604020202020204" pitchFamily="34" charset="0"/>
                <a:ea typeface="Calibri" panose="020F0502020204030204" pitchFamily="34" charset="0"/>
                <a:cs typeface="Arial" panose="020B0604020202020204" pitchFamily="34" charset="0"/>
              </a:rPr>
              <a:t>Truyền </a:t>
            </a:r>
            <a:r>
              <a:rPr lang="en-US" sz="4800" dirty="0">
                <a:latin typeface="Arial" panose="020B0604020202020204" pitchFamily="34" charset="0"/>
                <a:ea typeface="Calibri" panose="020F0502020204030204" pitchFamily="34" charset="0"/>
                <a:cs typeface="Arial" panose="020B0604020202020204" pitchFamily="34" charset="0"/>
              </a:rPr>
              <a:t>thuyết giải thích về một phong tục có nội dung  </a:t>
            </a:r>
            <a:r>
              <a:rPr lang="en-US" sz="4800" dirty="0" smtClean="0">
                <a:latin typeface="Arial" panose="020B0604020202020204" pitchFamily="34" charset="0"/>
                <a:ea typeface="Calibri" panose="020F0502020204030204" pitchFamily="34" charset="0"/>
                <a:cs typeface="Arial" panose="020B0604020202020204" pitchFamily="34" charset="0"/>
              </a:rPr>
              <a:t>ca </a:t>
            </a:r>
            <a:r>
              <a:rPr lang="en-US" sz="4800" dirty="0">
                <a:latin typeface="Arial" panose="020B0604020202020204" pitchFamily="34" charset="0"/>
                <a:ea typeface="Calibri" panose="020F0502020204030204" pitchFamily="34" charset="0"/>
                <a:cs typeface="Arial" panose="020B0604020202020204" pitchFamily="34" charset="0"/>
              </a:rPr>
              <a:t>ngợi tình nghĩa vợ chồng, tình cảm anh </a:t>
            </a:r>
            <a:r>
              <a:rPr lang="en-US" sz="4800" dirty="0" smtClean="0">
                <a:latin typeface="Arial" panose="020B0604020202020204" pitchFamily="34" charset="0"/>
                <a:ea typeface="Calibri" panose="020F0502020204030204" pitchFamily="34" charset="0"/>
                <a:cs typeface="Arial" panose="020B0604020202020204" pitchFamily="34" charset="0"/>
              </a:rPr>
              <a:t>em</a:t>
            </a:r>
            <a:endParaRPr lang="en-US" sz="4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9" name="Picture 2">
            <a:extLst>
              <a:ext uri="{FF2B5EF4-FFF2-40B4-BE49-F238E27FC236}">
                <a16:creationId xmlns:a16="http://schemas.microsoft.com/office/drawing/2014/main" id="{5AE0AB7B-E8BC-458A-B550-6F6D86EEBDB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5181600" y="723900"/>
            <a:ext cx="1500847" cy="1657562"/>
          </a:xfrm>
          <a:prstGeom prst="rect">
            <a:avLst/>
          </a:prstGeom>
        </p:spPr>
      </p:pic>
      <p:pic>
        <p:nvPicPr>
          <p:cNvPr id="10" name="Google Shape;808;p51"/>
          <p:cNvPicPr preferRelativeResize="0"/>
          <p:nvPr/>
        </p:nvPicPr>
        <p:blipFill>
          <a:blip r:embed="rId16">
            <a:alphaModFix/>
          </a:blip>
          <a:stretch>
            <a:fillRect/>
          </a:stretch>
        </p:blipFill>
        <p:spPr>
          <a:xfrm>
            <a:off x="15299451" y="1782418"/>
            <a:ext cx="2180941" cy="1402331"/>
          </a:xfrm>
          <a:prstGeom prst="rect">
            <a:avLst/>
          </a:prstGeom>
          <a:noFill/>
          <a:ln>
            <a:noFill/>
          </a:ln>
        </p:spPr>
      </p:pic>
      <p:pic>
        <p:nvPicPr>
          <p:cNvPr id="11" name="Google Shape;807;p51"/>
          <p:cNvPicPr preferRelativeResize="0"/>
          <p:nvPr/>
        </p:nvPicPr>
        <p:blipFill rotWithShape="1">
          <a:blip r:embed="rId17">
            <a:alphaModFix/>
          </a:blip>
          <a:srcRect t="835" b="826"/>
          <a:stretch/>
        </p:blipFill>
        <p:spPr>
          <a:xfrm>
            <a:off x="14493408" y="2867622"/>
            <a:ext cx="1189695" cy="6449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ECCF1"/>
        </a:solidFill>
        <a:effectLst/>
      </p:bgPr>
    </p:bg>
    <p:spTree>
      <p:nvGrpSpPr>
        <p:cNvPr id="1" name=""/>
        <p:cNvGrpSpPr/>
        <p:nvPr/>
      </p:nvGrpSpPr>
      <p:grpSpPr>
        <a:xfrm>
          <a:off x="0" y="0"/>
          <a:ext cx="0" cy="0"/>
          <a:chOff x="0" y="0"/>
          <a:chExt cx="0" cy="0"/>
        </a:xfrm>
      </p:grpSpPr>
      <p:grpSp>
        <p:nvGrpSpPr>
          <p:cNvPr id="2" name="Group 2"/>
          <p:cNvGrpSpPr/>
          <p:nvPr/>
        </p:nvGrpSpPr>
        <p:grpSpPr>
          <a:xfrm>
            <a:off x="1219200" y="1028700"/>
            <a:ext cx="16040100" cy="8229600"/>
            <a:chOff x="0" y="0"/>
            <a:chExt cx="4897496" cy="2783840"/>
          </a:xfrm>
        </p:grpSpPr>
        <p:sp>
          <p:nvSpPr>
            <p:cNvPr id="3" name="Freeform 3"/>
            <p:cNvSpPr/>
            <p:nvPr/>
          </p:nvSpPr>
          <p:spPr>
            <a:xfrm>
              <a:off x="0" y="0"/>
              <a:ext cx="4897496" cy="2783840"/>
            </a:xfrm>
            <a:custGeom>
              <a:avLst/>
              <a:gdLst/>
              <a:ahLst/>
              <a:cxnLst/>
              <a:rect l="l" t="t" r="r" b="b"/>
              <a:pathLst>
                <a:path w="4897496" h="2783840">
                  <a:moveTo>
                    <a:pt x="4773036" y="2783840"/>
                  </a:moveTo>
                  <a:lnTo>
                    <a:pt x="124460" y="2783840"/>
                  </a:lnTo>
                  <a:cubicBezTo>
                    <a:pt x="55880" y="2783840"/>
                    <a:pt x="0" y="2727960"/>
                    <a:pt x="0" y="2659380"/>
                  </a:cubicBezTo>
                  <a:lnTo>
                    <a:pt x="0" y="124460"/>
                  </a:lnTo>
                  <a:cubicBezTo>
                    <a:pt x="0" y="55880"/>
                    <a:pt x="55880" y="0"/>
                    <a:pt x="124460" y="0"/>
                  </a:cubicBezTo>
                  <a:lnTo>
                    <a:pt x="4773037" y="0"/>
                  </a:lnTo>
                  <a:cubicBezTo>
                    <a:pt x="4841616" y="0"/>
                    <a:pt x="4897496" y="55880"/>
                    <a:pt x="4897496" y="124460"/>
                  </a:cubicBezTo>
                  <a:lnTo>
                    <a:pt x="4897496" y="2659380"/>
                  </a:lnTo>
                  <a:cubicBezTo>
                    <a:pt x="4897496" y="2727960"/>
                    <a:pt x="4841616" y="2783840"/>
                    <a:pt x="4773037" y="2783840"/>
                  </a:cubicBezTo>
                  <a:close/>
                </a:path>
              </a:pathLst>
            </a:custGeom>
            <a:solidFill>
              <a:srgbClr val="F6F6F6"/>
            </a:solidFill>
          </p:spPr>
        </p:sp>
      </p:grpSp>
      <p:sp>
        <p:nvSpPr>
          <p:cNvPr id="4" name="TextBox 4"/>
          <p:cNvSpPr txBox="1"/>
          <p:nvPr/>
        </p:nvSpPr>
        <p:spPr>
          <a:xfrm>
            <a:off x="1186543" y="2215766"/>
            <a:ext cx="16040100" cy="901144"/>
          </a:xfrm>
          <a:prstGeom prst="rect">
            <a:avLst/>
          </a:prstGeom>
        </p:spPr>
        <p:txBody>
          <a:bodyPr wrap="square" lIns="0" tIns="0" rIns="0" bIns="0" rtlCol="0" anchor="t">
            <a:spAutoFit/>
          </a:bodyPr>
          <a:lstStyle/>
          <a:p>
            <a:pPr algn="ctr">
              <a:lnSpc>
                <a:spcPts val="7699"/>
              </a:lnSpc>
            </a:pPr>
            <a:r>
              <a:rPr lang="en-US" sz="5500" b="1" dirty="0" smtClean="0">
                <a:solidFill>
                  <a:srgbClr val="002060"/>
                </a:solidFill>
                <a:latin typeface="Arial" panose="020B0604020202020204" pitchFamily="34" charset="0"/>
                <a:cs typeface="Arial" panose="020B0604020202020204" pitchFamily="34" charset="0"/>
              </a:rPr>
              <a:t>Sự phát triển văn hóa dân tộc qua ngôn ngữ</a:t>
            </a:r>
            <a:endParaRPr lang="en-US" sz="5500" b="1" dirty="0">
              <a:solidFill>
                <a:srgbClr val="002060"/>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 y="5205120"/>
            <a:ext cx="3917667" cy="508188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1028700"/>
            <a:ext cx="540302" cy="135075"/>
          </a:xfrm>
          <a:prstGeom prst="rect">
            <a:avLst/>
          </a:prstGeom>
        </p:spPr>
      </p:pic>
      <p:sp>
        <p:nvSpPr>
          <p:cNvPr id="7" name="Rectangle 6"/>
          <p:cNvSpPr/>
          <p:nvPr/>
        </p:nvSpPr>
        <p:spPr>
          <a:xfrm>
            <a:off x="3135398" y="4000500"/>
            <a:ext cx="12207704" cy="2785378"/>
          </a:xfrm>
          <a:prstGeom prst="rect">
            <a:avLst/>
          </a:prstGeom>
        </p:spPr>
        <p:txBody>
          <a:bodyPr wrap="square">
            <a:spAutoFit/>
          </a:bodyPr>
          <a:lstStyle/>
          <a:p>
            <a:pPr algn="just">
              <a:lnSpc>
                <a:spcPts val="7000"/>
              </a:lnSpc>
            </a:pPr>
            <a:r>
              <a:rPr lang="fr-FR" sz="5000" dirty="0">
                <a:solidFill>
                  <a:srgbClr val="000000"/>
                </a:solidFill>
                <a:latin typeface="Arial" panose="020B0604020202020204" pitchFamily="34" charset="0"/>
                <a:ea typeface="Calibri" panose="020F0502020204030204" pitchFamily="34" charset="0"/>
                <a:cs typeface="Arial" panose="020B0604020202020204" pitchFamily="34" charset="0"/>
              </a:rPr>
              <a:t>Người Việt vẫn giữ được những yếu tố của tiếng Việt truyền thống, đồng thời tiếp nhận thêm nhiều lớp từ Hán và chữ Hán.</a:t>
            </a:r>
            <a:endParaRPr lang="en-US" sz="50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2657" y="114300"/>
            <a:ext cx="2274362" cy="243840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4644065" y="7718124"/>
            <a:ext cx="3510132" cy="2335833"/>
          </a:xfrm>
          <a:prstGeom prst="rect">
            <a:avLst/>
          </a:prstGeom>
        </p:spPr>
      </p:pic>
      <p:sp>
        <p:nvSpPr>
          <p:cNvPr id="5" name="TextBox 5"/>
          <p:cNvSpPr txBox="1"/>
          <p:nvPr/>
        </p:nvSpPr>
        <p:spPr>
          <a:xfrm>
            <a:off x="-32657" y="1790700"/>
            <a:ext cx="18186854" cy="1863908"/>
          </a:xfrm>
          <a:prstGeom prst="rect">
            <a:avLst/>
          </a:prstGeom>
        </p:spPr>
        <p:txBody>
          <a:bodyPr wrap="square" lIns="0" tIns="0" rIns="0" bIns="0" rtlCol="0" anchor="t">
            <a:spAutoFit/>
          </a:bodyPr>
          <a:lstStyle/>
          <a:p>
            <a:pPr algn="ctr">
              <a:lnSpc>
                <a:spcPts val="7500"/>
              </a:lnSpc>
            </a:pPr>
            <a:r>
              <a:rPr lang="en-US" sz="5500" b="1" dirty="0" smtClean="0">
                <a:solidFill>
                  <a:srgbClr val="7683C6"/>
                </a:solidFill>
                <a:latin typeface="Arial" panose="020B0604020202020204" pitchFamily="34" charset="0"/>
                <a:cs typeface="Arial" panose="020B0604020202020204" pitchFamily="34" charset="0"/>
              </a:rPr>
              <a:t>S</a:t>
            </a:r>
            <a:r>
              <a:rPr lang="vi-VN" sz="5500" b="1" dirty="0" smtClean="0">
                <a:solidFill>
                  <a:srgbClr val="7683C6"/>
                </a:solidFill>
              </a:rPr>
              <a:t>ự </a:t>
            </a:r>
            <a:r>
              <a:rPr lang="vi-VN" sz="5500" b="1" dirty="0">
                <a:solidFill>
                  <a:srgbClr val="7683C6"/>
                </a:solidFill>
              </a:rPr>
              <a:t>phát triển văn hóa dân </a:t>
            </a:r>
            <a:r>
              <a:rPr lang="vi-VN" sz="5500" b="1" dirty="0" smtClean="0">
                <a:solidFill>
                  <a:srgbClr val="7683C6"/>
                </a:solidFill>
              </a:rPr>
              <a:t>tộc</a:t>
            </a:r>
            <a:endParaRPr lang="en-US" sz="5500" b="1" dirty="0" smtClean="0">
              <a:solidFill>
                <a:srgbClr val="7683C6"/>
              </a:solidFill>
            </a:endParaRPr>
          </a:p>
          <a:p>
            <a:pPr algn="ctr">
              <a:lnSpc>
                <a:spcPts val="7500"/>
              </a:lnSpc>
            </a:pPr>
            <a:r>
              <a:rPr lang="vi-VN" sz="5500" b="1" dirty="0" smtClean="0">
                <a:solidFill>
                  <a:srgbClr val="7683C6"/>
                </a:solidFill>
              </a:rPr>
              <a:t> </a:t>
            </a:r>
            <a:r>
              <a:rPr lang="vi-VN" sz="5500" b="1" dirty="0">
                <a:solidFill>
                  <a:srgbClr val="7683C6"/>
                </a:solidFill>
              </a:rPr>
              <a:t>qua tôn giáo, tư </a:t>
            </a:r>
            <a:r>
              <a:rPr lang="vi-VN" sz="5500" b="1" dirty="0" smtClean="0">
                <a:solidFill>
                  <a:srgbClr val="7683C6"/>
                </a:solidFill>
              </a:rPr>
              <a:t>tưởng</a:t>
            </a:r>
            <a:endParaRPr lang="en-US" sz="5500" b="1" dirty="0">
              <a:solidFill>
                <a:srgbClr val="7683C6"/>
              </a:solidFill>
            </a:endParaRPr>
          </a:p>
        </p:txBody>
      </p:sp>
      <p:sp>
        <p:nvSpPr>
          <p:cNvPr id="7" name="Rectangle 6"/>
          <p:cNvSpPr/>
          <p:nvPr/>
        </p:nvSpPr>
        <p:spPr>
          <a:xfrm>
            <a:off x="3193370" y="4305300"/>
            <a:ext cx="11734800" cy="4580741"/>
          </a:xfrm>
          <a:prstGeom prst="rect">
            <a:avLst/>
          </a:prstGeom>
        </p:spPr>
        <p:txBody>
          <a:bodyPr wrap="square">
            <a:spAutoFit/>
          </a:bodyPr>
          <a:lstStyle/>
          <a:p>
            <a:pPr algn="just">
              <a:lnSpc>
                <a:spcPts val="7000"/>
              </a:lnSpc>
            </a:pPr>
            <a:r>
              <a:rPr lang="fr-FR" sz="5000" dirty="0" smtClean="0">
                <a:solidFill>
                  <a:srgbClr val="002060"/>
                </a:solidFill>
                <a:latin typeface="Arial" panose="020B0604020202020204" pitchFamily="34" charset="0"/>
                <a:ea typeface="Calibri" panose="020F0502020204030204" pitchFamily="34" charset="0"/>
                <a:cs typeface="Arial" panose="020B0604020202020204" pitchFamily="34" charset="0"/>
              </a:rPr>
              <a:t>Nho giáo, Phật giáo, Đạo giáo được truyền bá ngày càng sâu rộng trong xã hội Việt Nam. Trong đó, Phật giáo, Đạo giáo được người Việt tiếp nhận một cách tự nhiên, phổ biến, sâu sắc hơn.</a:t>
            </a:r>
            <a:endParaRPr lang="en-US" sz="5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hông nơi nào cuộc sống tốt đẹp hơn Tây Phương Cực L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19176"/>
            <a:ext cx="8463075" cy="7696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Nho giáo Việt Nam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1104900"/>
            <a:ext cx="7924800" cy="76104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2589" y="8953500"/>
            <a:ext cx="8312296" cy="804579"/>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Phật giáo</a:t>
            </a:r>
            <a:endParaRPr lang="en-US" sz="4500" b="1" dirty="0">
              <a:solidFill>
                <a:schemeClr val="bg2">
                  <a:lumMod val="10000"/>
                </a:schemeClr>
              </a:solidFill>
              <a:latin typeface="Arial" panose="020B0604020202020204" pitchFamily="34" charset="0"/>
              <a:cs typeface="Arial" panose="020B0604020202020204" pitchFamily="34" charset="0"/>
            </a:endParaRPr>
          </a:p>
        </p:txBody>
      </p:sp>
      <p:sp>
        <p:nvSpPr>
          <p:cNvPr id="5" name="TextBox 4"/>
          <p:cNvSpPr txBox="1"/>
          <p:nvPr/>
        </p:nvSpPr>
        <p:spPr>
          <a:xfrm>
            <a:off x="9448800" y="8813316"/>
            <a:ext cx="7924800" cy="804579"/>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Truyền bá Nho giáo</a:t>
            </a:r>
            <a:endParaRPr lang="en-US" sz="4500" b="1"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237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8496300"/>
            <a:ext cx="14249400" cy="1513235"/>
          </a:xfrm>
          <a:prstGeom prst="rect">
            <a:avLst/>
          </a:prstGeom>
        </p:spPr>
        <p:txBody>
          <a:bodyPr wrap="square" lIns="0" tIns="0" rIns="0" bIns="0" rtlCol="0" anchor="t">
            <a:spAutoFit/>
          </a:bodyPr>
          <a:lstStyle/>
          <a:p>
            <a:pPr algn="ctr">
              <a:lnSpc>
                <a:spcPts val="5900"/>
              </a:lnSpc>
            </a:pPr>
            <a:r>
              <a:rPr lang="en-US" sz="4500" b="1" dirty="0" smtClean="0">
                <a:solidFill>
                  <a:schemeClr val="bg2">
                    <a:lumMod val="10000"/>
                  </a:schemeClr>
                </a:solidFill>
                <a:latin typeface="Arial" panose="020B0604020202020204" pitchFamily="34" charset="0"/>
                <a:cs typeface="Arial" panose="020B0604020202020204" pitchFamily="34" charset="0"/>
              </a:rPr>
              <a:t>Nội dung lời dạy của đức phật</a:t>
            </a:r>
          </a:p>
          <a:p>
            <a:pPr algn="ctr">
              <a:lnSpc>
                <a:spcPts val="5900"/>
              </a:lnSpc>
            </a:pPr>
            <a:r>
              <a:rPr lang="en-US" sz="4500" b="1" dirty="0" smtClean="0">
                <a:solidFill>
                  <a:schemeClr val="bg2">
                    <a:lumMod val="10000"/>
                  </a:schemeClr>
                </a:solidFill>
                <a:latin typeface="Arial" panose="020B0604020202020204" pitchFamily="34" charset="0"/>
                <a:cs typeface="Arial" panose="020B0604020202020204" pitchFamily="34" charset="0"/>
              </a:rPr>
              <a:t>Bia Xá lợi tháp minh</a:t>
            </a:r>
            <a:endParaRPr lang="en-US" sz="4500" b="1" dirty="0">
              <a:solidFill>
                <a:schemeClr val="bg2">
                  <a:lumMod val="1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362200" y="1028700"/>
            <a:ext cx="13487400" cy="7224076"/>
          </a:xfrm>
          <a:prstGeom prst="rect">
            <a:avLst/>
          </a:prstGeom>
        </p:spPr>
      </p:pic>
    </p:spTree>
    <p:extLst>
      <p:ext uri="{BB962C8B-B14F-4D97-AF65-F5344CB8AC3E}">
        <p14:creationId xmlns:p14="http://schemas.microsoft.com/office/powerpoint/2010/main" val="176757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30200" y="1028700"/>
            <a:ext cx="5124730" cy="8976047"/>
          </a:xfrm>
          <a:prstGeom prst="rect">
            <a:avLst/>
          </a:prstGeom>
          <a:ln>
            <a:noFill/>
          </a:ln>
          <a:effectLst>
            <a:softEdge rad="112500"/>
          </a:effectLst>
        </p:spPr>
      </p:pic>
      <p:sp>
        <p:nvSpPr>
          <p:cNvPr id="3" name="Rectangle 2"/>
          <p:cNvSpPr/>
          <p:nvPr/>
        </p:nvSpPr>
        <p:spPr>
          <a:xfrm>
            <a:off x="381000" y="1028700"/>
            <a:ext cx="12268200" cy="9069149"/>
          </a:xfrm>
          <a:prstGeom prst="rect">
            <a:avLst/>
          </a:prstGeom>
        </p:spPr>
        <p:txBody>
          <a:bodyPr wrap="square">
            <a:spAutoFit/>
          </a:bodyPr>
          <a:lstStyle/>
          <a:p>
            <a:pPr marL="685800" indent="-685800" algn="just">
              <a:lnSpc>
                <a:spcPts val="7000"/>
              </a:lnSpc>
              <a:buFont typeface="Arial" panose="020B0604020202020204" pitchFamily="34" charset="0"/>
              <a:buChar char="•"/>
            </a:pPr>
            <a:r>
              <a:rPr lang="nl-NL" sz="4500" dirty="0">
                <a:solidFill>
                  <a:srgbClr val="000000"/>
                </a:solidFill>
                <a:latin typeface="Arial" panose="020B0604020202020204" pitchFamily="34" charset="0"/>
                <a:ea typeface="Calibri" panose="020F0502020204030204" pitchFamily="34" charset="0"/>
                <a:cs typeface="Arial" panose="020B0604020202020204" pitchFamily="34" charset="0"/>
              </a:rPr>
              <a:t>Chuông Thanh Mai là </a:t>
            </a:r>
            <a:r>
              <a:rPr lang="nl-NL"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bảo </a:t>
            </a:r>
            <a:r>
              <a:rPr lang="nl-NL" sz="4500" dirty="0">
                <a:solidFill>
                  <a:srgbClr val="000000"/>
                </a:solidFill>
                <a:latin typeface="Arial" panose="020B0604020202020204" pitchFamily="34" charset="0"/>
                <a:ea typeface="Calibri" panose="020F0502020204030204" pitchFamily="34" charset="0"/>
                <a:cs typeface="Arial" panose="020B0604020202020204" pitchFamily="34" charset="0"/>
              </a:rPr>
              <a:t>vật quốc gia có niên đại sớm nhất (năm 798) được phát hiện ở Việt Nam. </a:t>
            </a:r>
            <a:endParaRPr lang="nl-NL" sz="45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685800" indent="-685800" algn="just">
              <a:lnSpc>
                <a:spcPts val="7000"/>
              </a:lnSpc>
              <a:buFont typeface="Arial" panose="020B0604020202020204" pitchFamily="34" charset="0"/>
              <a:buChar char="•"/>
            </a:pPr>
            <a:r>
              <a:rPr lang="nl-NL" sz="4500" dirty="0" smtClean="0">
                <a:latin typeface="Arial" panose="020B0604020202020204" pitchFamily="34" charset="0"/>
                <a:cs typeface="Arial" panose="020B0604020202020204" pitchFamily="34" charset="0"/>
              </a:rPr>
              <a:t>Cho </a:t>
            </a:r>
            <a:r>
              <a:rPr lang="nl-NL" sz="4500" dirty="0">
                <a:latin typeface="Arial" panose="020B0604020202020204" pitchFamily="34" charset="0"/>
                <a:cs typeface="Arial" panose="020B0604020202020204" pitchFamily="34" charset="0"/>
              </a:rPr>
              <a:t>biết </a:t>
            </a:r>
            <a:r>
              <a:rPr lang="nl-NL" sz="4500" dirty="0" smtClean="0">
                <a:latin typeface="Arial" panose="020B0604020202020204" pitchFamily="34" charset="0"/>
                <a:cs typeface="Arial" panose="020B0604020202020204" pitchFamily="34" charset="0"/>
              </a:rPr>
              <a:t>ảnh </a:t>
            </a:r>
            <a:r>
              <a:rPr lang="nl-NL" sz="4500" dirty="0">
                <a:latin typeface="Arial" panose="020B0604020202020204" pitchFamily="34" charset="0"/>
                <a:cs typeface="Arial" panose="020B0604020202020204" pitchFamily="34" charset="0"/>
              </a:rPr>
              <a:t>hưởng của Phật giáo và sự giao lưu văn hoá, xã hội Việt Nam thời Bắc thuộc. </a:t>
            </a:r>
            <a:endParaRPr lang="nl-NL" sz="4500" dirty="0" smtClean="0">
              <a:latin typeface="Arial" panose="020B0604020202020204" pitchFamily="34" charset="0"/>
              <a:cs typeface="Arial" panose="020B0604020202020204" pitchFamily="34" charset="0"/>
            </a:endParaRPr>
          </a:p>
          <a:p>
            <a:pPr marL="685800" indent="-685800" algn="just">
              <a:lnSpc>
                <a:spcPts val="7000"/>
              </a:lnSpc>
              <a:buFont typeface="Arial" panose="020B0604020202020204" pitchFamily="34" charset="0"/>
              <a:buChar char="•"/>
            </a:pPr>
            <a:r>
              <a:rPr lang="nl-NL" sz="4500" dirty="0" smtClean="0">
                <a:latin typeface="Arial" panose="020B0604020202020204" pitchFamily="34" charset="0"/>
                <a:cs typeface="Arial" panose="020B0604020202020204" pitchFamily="34" charset="0"/>
              </a:rPr>
              <a:t>Trải </a:t>
            </a:r>
            <a:r>
              <a:rPr lang="nl-NL" sz="4500" dirty="0">
                <a:latin typeface="Arial" panose="020B0604020202020204" pitchFamily="34" charset="0"/>
                <a:cs typeface="Arial" panose="020B0604020202020204" pitchFamily="34" charset="0"/>
              </a:rPr>
              <a:t>qua hàng nghìn năm, chiếc chuông không bị hoen </a:t>
            </a:r>
            <a:r>
              <a:rPr lang="nl-NL" sz="4500" dirty="0" smtClean="0">
                <a:latin typeface="Arial" panose="020B0604020202020204" pitchFamily="34" charset="0"/>
                <a:cs typeface="Arial" panose="020B0604020202020204" pitchFamily="34" charset="0"/>
              </a:rPr>
              <a:t>gỉ, vẫn </a:t>
            </a:r>
            <a:r>
              <a:rPr lang="nl-NL" sz="4500" dirty="0">
                <a:latin typeface="Arial" panose="020B0604020202020204" pitchFamily="34" charset="0"/>
                <a:cs typeface="Arial" panose="020B0604020202020204" pitchFamily="34" charset="0"/>
              </a:rPr>
              <a:t>giữ nguyên được hình dáng, màu sắc ban đầu cho thấy kĩ thuật đúc đồng đỉnh cao của thời kì này</a:t>
            </a:r>
            <a:r>
              <a:rPr lang="nl-NL" sz="4500" dirty="0" smtClean="0">
                <a:latin typeface="Arial" panose="020B060402020202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000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0F2F6"/>
        </a:solidFill>
        <a:effectLst/>
      </p:bgPr>
    </p:bg>
    <p:spTree>
      <p:nvGrpSpPr>
        <p:cNvPr id="1" name=""/>
        <p:cNvGrpSpPr/>
        <p:nvPr/>
      </p:nvGrpSpPr>
      <p:grpSpPr>
        <a:xfrm>
          <a:off x="0" y="0"/>
          <a:ext cx="0" cy="0"/>
          <a:chOff x="0" y="0"/>
          <a:chExt cx="0" cy="0"/>
        </a:xfrm>
      </p:grpSpPr>
      <p:sp>
        <p:nvSpPr>
          <p:cNvPr id="2" name="AutoShape 2"/>
          <p:cNvSpPr/>
          <p:nvPr/>
        </p:nvSpPr>
        <p:spPr>
          <a:xfrm>
            <a:off x="0" y="9061011"/>
            <a:ext cx="18288000" cy="1225989"/>
          </a:xfrm>
          <a:prstGeom prst="rect">
            <a:avLst/>
          </a:prstGeom>
          <a:solidFill>
            <a:srgbClr val="787CD1"/>
          </a:solidFill>
        </p:spPr>
      </p:sp>
      <p:grpSp>
        <p:nvGrpSpPr>
          <p:cNvPr id="3" name="Group 3"/>
          <p:cNvGrpSpPr/>
          <p:nvPr/>
        </p:nvGrpSpPr>
        <p:grpSpPr>
          <a:xfrm rot="-10800000">
            <a:off x="8622802" y="9578728"/>
            <a:ext cx="1042396" cy="190555"/>
            <a:chOff x="0" y="0"/>
            <a:chExt cx="1389862" cy="254073"/>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254073" cy="254073"/>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67894" y="0"/>
              <a:ext cx="254073" cy="254073"/>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35788" y="0"/>
              <a:ext cx="254073" cy="254073"/>
            </a:xfrm>
            <a:prstGeom prst="rect">
              <a:avLst/>
            </a:prstGeom>
          </p:spPr>
        </p:pic>
      </p:grpSp>
      <p:pic>
        <p:nvPicPr>
          <p:cNvPr id="11"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16017"/>
          <a:stretch>
            <a:fillRect/>
          </a:stretch>
        </p:blipFill>
        <p:spPr>
          <a:xfrm rot="5487575">
            <a:off x="4825019" y="-3384158"/>
            <a:ext cx="8828518" cy="16170509"/>
          </a:xfrm>
          <a:prstGeom prst="rect">
            <a:avLst/>
          </a:prstGeom>
        </p:spPr>
      </p:pic>
      <p:sp>
        <p:nvSpPr>
          <p:cNvPr id="12" name="TextBox 4"/>
          <p:cNvSpPr txBox="1"/>
          <p:nvPr/>
        </p:nvSpPr>
        <p:spPr>
          <a:xfrm>
            <a:off x="2453359" y="2180825"/>
            <a:ext cx="13571837" cy="5386090"/>
          </a:xfrm>
          <a:prstGeom prst="rect">
            <a:avLst/>
          </a:prstGeom>
        </p:spPr>
        <p:txBody>
          <a:bodyPr wrap="square" lIns="0" tIns="0" rIns="0" bIns="0" rtlCol="0" anchor="t">
            <a:spAutoFit/>
          </a:bodyPr>
          <a:lstStyle/>
          <a:p>
            <a:pPr algn="just">
              <a:lnSpc>
                <a:spcPts val="7000"/>
              </a:lnSpc>
            </a:pPr>
            <a:r>
              <a:rPr lang="vi-VN" sz="5000" dirty="0">
                <a:solidFill>
                  <a:srgbClr val="073A64"/>
                </a:solidFill>
                <a:cs typeface="Arial" panose="020B0604020202020204" pitchFamily="34" charset="0"/>
              </a:rPr>
              <a:t>Ngoài một số </a:t>
            </a:r>
            <a:r>
              <a:rPr lang="vi-VN" sz="5000" dirty="0" smtClean="0">
                <a:solidFill>
                  <a:srgbClr val="073A64"/>
                </a:solidFill>
                <a:cs typeface="Arial" panose="020B0604020202020204" pitchFamily="34" charset="0"/>
              </a:rPr>
              <a:t>tiếp </a:t>
            </a:r>
            <a:r>
              <a:rPr lang="vi-VN" sz="5000" dirty="0">
                <a:solidFill>
                  <a:srgbClr val="073A64"/>
                </a:solidFill>
                <a:cs typeface="Arial" panose="020B0604020202020204" pitchFamily="34" charset="0"/>
              </a:rPr>
              <a:t>thu có sáng tạo và chọn lọc </a:t>
            </a:r>
            <a:r>
              <a:rPr lang="vi-VN" sz="5000" dirty="0" smtClean="0">
                <a:solidFill>
                  <a:srgbClr val="073A64"/>
                </a:solidFill>
                <a:cs typeface="Arial" panose="020B0604020202020204" pitchFamily="34" charset="0"/>
              </a:rPr>
              <a:t>nhân </a:t>
            </a:r>
            <a:r>
              <a:rPr lang="vi-VN" sz="5000" dirty="0">
                <a:solidFill>
                  <a:srgbClr val="073A64"/>
                </a:solidFill>
                <a:cs typeface="Arial" panose="020B0604020202020204" pitchFamily="34" charset="0"/>
              </a:rPr>
              <a:t>dân ta còn tiếp thu, sáng tạo một số có nguồn gốc từ Trung Quốc như tết Hàn thực, tết Đoan Ngọ, tết Trung thu,... nhưng đã có sự vận dụng cho phù hợp với sinh hoạt văn hoá của người Việt. </a:t>
            </a:r>
            <a:endParaRPr lang="en-US" sz="5000" dirty="0">
              <a:solidFill>
                <a:srgbClr val="073A64"/>
              </a:solidFill>
              <a:latin typeface="Arial" panose="020B0604020202020204" pitchFamily="34" charset="0"/>
              <a:cs typeface="Arial" panose="020B0604020202020204" pitchFamily="34" charset="0"/>
            </a:endParaRPr>
          </a:p>
        </p:txBody>
      </p:sp>
      <p:pic>
        <p:nvPicPr>
          <p:cNvPr id="13"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569818" y="8536133"/>
            <a:ext cx="2763175" cy="783737"/>
          </a:xfrm>
          <a:prstGeom prst="rect">
            <a:avLst/>
          </a:prstGeom>
        </p:spPr>
      </p:pic>
      <p:pic>
        <p:nvPicPr>
          <p:cNvPr id="14"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0556" y="5916457"/>
            <a:ext cx="2697416" cy="43506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9353006" y="8572500"/>
            <a:ext cx="7848600" cy="1282402"/>
          </a:xfrm>
          <a:prstGeom prst="rect">
            <a:avLst/>
          </a:prstGeom>
        </p:spPr>
        <p:txBody>
          <a:bodyPr wrap="square" lIns="0" tIns="0" rIns="0" bIns="0" rtlCol="0" anchor="t">
            <a:spAutoFit/>
          </a:bodyPr>
          <a:lstStyle/>
          <a:p>
            <a:pPr algn="ctr">
              <a:lnSpc>
                <a:spcPts val="5000"/>
              </a:lnSpc>
            </a:pPr>
            <a:r>
              <a:rPr lang="en-US" sz="4500" b="1" dirty="0" smtClean="0">
                <a:solidFill>
                  <a:schemeClr val="bg2">
                    <a:lumMod val="10000"/>
                  </a:schemeClr>
                </a:solidFill>
                <a:latin typeface="Arial" panose="020B0604020202020204" pitchFamily="34" charset="0"/>
                <a:cs typeface="Arial" panose="020B0604020202020204" pitchFamily="34" charset="0"/>
              </a:rPr>
              <a:t>Tết Bánh trôi bánh chay (Việt Nam)</a:t>
            </a:r>
            <a:endParaRPr lang="en-US" sz="4500" b="1" dirty="0">
              <a:solidFill>
                <a:schemeClr val="bg2">
                  <a:lumMod val="10000"/>
                </a:schemeClr>
              </a:solidFill>
              <a:latin typeface="Arial" panose="020B0604020202020204" pitchFamily="34" charset="0"/>
              <a:cs typeface="Arial" panose="020B0604020202020204" pitchFamily="34" charset="0"/>
            </a:endParaRPr>
          </a:p>
        </p:txBody>
      </p:sp>
      <p:sp>
        <p:nvSpPr>
          <p:cNvPr id="3" name="TextBox 3"/>
          <p:cNvSpPr txBox="1"/>
          <p:nvPr/>
        </p:nvSpPr>
        <p:spPr>
          <a:xfrm>
            <a:off x="424543" y="8572500"/>
            <a:ext cx="7772400" cy="1282402"/>
          </a:xfrm>
          <a:prstGeom prst="rect">
            <a:avLst/>
          </a:prstGeom>
        </p:spPr>
        <p:txBody>
          <a:bodyPr wrap="square" lIns="0" tIns="0" rIns="0" bIns="0" rtlCol="0" anchor="t">
            <a:spAutoFit/>
          </a:bodyPr>
          <a:lstStyle/>
          <a:p>
            <a:pPr algn="ctr">
              <a:lnSpc>
                <a:spcPts val="5000"/>
              </a:lnSpc>
            </a:pPr>
            <a:r>
              <a:rPr lang="en-US" sz="4500" b="1" dirty="0" smtClean="0">
                <a:solidFill>
                  <a:schemeClr val="bg2">
                    <a:lumMod val="10000"/>
                  </a:schemeClr>
                </a:solidFill>
                <a:latin typeface="Arial" panose="020B0604020202020204" pitchFamily="34" charset="0"/>
                <a:cs typeface="Arial" panose="020B0604020202020204" pitchFamily="34" charset="0"/>
              </a:rPr>
              <a:t>Tết Hàn thực </a:t>
            </a:r>
          </a:p>
          <a:p>
            <a:pPr algn="ctr">
              <a:lnSpc>
                <a:spcPts val="5000"/>
              </a:lnSpc>
            </a:pPr>
            <a:r>
              <a:rPr lang="en-US" sz="4500" b="1" dirty="0" smtClean="0">
                <a:solidFill>
                  <a:schemeClr val="bg2">
                    <a:lumMod val="10000"/>
                  </a:schemeClr>
                </a:solidFill>
                <a:latin typeface="Arial" panose="020B0604020202020204" pitchFamily="34" charset="0"/>
                <a:cs typeface="Arial" panose="020B0604020202020204" pitchFamily="34" charset="0"/>
              </a:rPr>
              <a:t>(Trung Quốc)</a:t>
            </a:r>
            <a:endParaRPr lang="en-US" sz="4500" b="1" dirty="0">
              <a:solidFill>
                <a:schemeClr val="bg2">
                  <a:lumMod val="10000"/>
                </a:schemeClr>
              </a:solidFill>
              <a:latin typeface="Arial" panose="020B0604020202020204" pitchFamily="34" charset="0"/>
              <a:cs typeface="Arial" panose="020B0604020202020204" pitchFamily="34" charset="0"/>
            </a:endParaRPr>
          </a:p>
        </p:txBody>
      </p:sp>
      <p:pic>
        <p:nvPicPr>
          <p:cNvPr id="4" name="Picture 2" descr="mon an Tet Han thuc anh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26120"/>
            <a:ext cx="8001000" cy="74177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Tết Hàn thực nhớ bánh trôi, bánh chay - Nhịp sống Hà Nộ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3006" y="926120"/>
            <a:ext cx="8172994" cy="74177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45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9753600" y="8915256"/>
            <a:ext cx="7620000" cy="897682"/>
          </a:xfrm>
          <a:prstGeom prst="rect">
            <a:avLst/>
          </a:prstGeom>
        </p:spPr>
        <p:txBody>
          <a:bodyPr wrap="square" lIns="0" tIns="0" rIns="0" bIns="0" rtlCol="0" anchor="t">
            <a:spAutoFit/>
          </a:bodyPr>
          <a:lstStyle/>
          <a:p>
            <a:pPr algn="ctr">
              <a:lnSpc>
                <a:spcPts val="7000"/>
              </a:lnSpc>
            </a:pPr>
            <a:r>
              <a:rPr lang="en-US" sz="4500" b="1" dirty="0" smtClean="0">
                <a:solidFill>
                  <a:schemeClr val="bg2">
                    <a:lumMod val="10000"/>
                  </a:schemeClr>
                </a:solidFill>
                <a:latin typeface="Arial" panose="020B0604020202020204" pitchFamily="34" charset="0"/>
                <a:cs typeface="Arial" panose="020B0604020202020204" pitchFamily="34" charset="0"/>
              </a:rPr>
              <a:t>Tết giết sâu bọ (Việt Nam)</a:t>
            </a:r>
            <a:endParaRPr lang="en-US" sz="4500" b="1" dirty="0">
              <a:solidFill>
                <a:schemeClr val="bg2">
                  <a:lumMod val="10000"/>
                </a:schemeClr>
              </a:solidFill>
              <a:latin typeface="Arial" panose="020B0604020202020204" pitchFamily="34" charset="0"/>
              <a:cs typeface="Arial" panose="020B0604020202020204" pitchFamily="34" charset="0"/>
            </a:endParaRPr>
          </a:p>
        </p:txBody>
      </p:sp>
      <p:sp>
        <p:nvSpPr>
          <p:cNvPr id="3" name="TextBox 3"/>
          <p:cNvSpPr txBox="1"/>
          <p:nvPr/>
        </p:nvSpPr>
        <p:spPr>
          <a:xfrm>
            <a:off x="669815" y="8915256"/>
            <a:ext cx="8321784" cy="804579"/>
          </a:xfrm>
          <a:prstGeom prst="rect">
            <a:avLst/>
          </a:prstGeom>
        </p:spPr>
        <p:txBody>
          <a:bodyPr wrap="square" lIns="0" tIns="0" rIns="0" bIns="0" rtlCol="0" anchor="t">
            <a:spAutoFit/>
          </a:bodyPr>
          <a:lstStyle/>
          <a:p>
            <a:pPr algn="ctr">
              <a:lnSpc>
                <a:spcPts val="7000"/>
              </a:lnSpc>
            </a:pPr>
            <a:r>
              <a:rPr lang="en-US" sz="4500" b="1" dirty="0">
                <a:solidFill>
                  <a:srgbClr val="000000"/>
                </a:solidFill>
                <a:latin typeface="Arial" panose="020B0604020202020204" pitchFamily="34" charset="0"/>
                <a:cs typeface="Arial" panose="020B0604020202020204" pitchFamily="34" charset="0"/>
              </a:rPr>
              <a:t>Tết Đoan </a:t>
            </a:r>
            <a:r>
              <a:rPr lang="en-US" sz="4500" b="1" dirty="0" smtClean="0">
                <a:solidFill>
                  <a:srgbClr val="000000"/>
                </a:solidFill>
                <a:latin typeface="Arial" panose="020B0604020202020204" pitchFamily="34" charset="0"/>
                <a:cs typeface="Arial" panose="020B0604020202020204" pitchFamily="34" charset="0"/>
              </a:rPr>
              <a:t>ngọ (Trung Quốc)</a:t>
            </a:r>
            <a:endParaRPr lang="en-US" sz="4500" b="1" dirty="0">
              <a:solidFill>
                <a:srgbClr val="000000"/>
              </a:solidFill>
              <a:latin typeface="Arial" panose="020B0604020202020204" pitchFamily="34" charset="0"/>
              <a:cs typeface="Arial" panose="020B0604020202020204" pitchFamily="34" charset="0"/>
            </a:endParaRPr>
          </a:p>
        </p:txBody>
      </p:sp>
      <p:pic>
        <p:nvPicPr>
          <p:cNvPr id="4" name="Picture 2" descr="Khám phá Tết Đoan Ngọ người Trung Quốc có gì đặc biệt với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815" y="864834"/>
            <a:ext cx="8321785" cy="78600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Tết Đoan Ngọ - Tết “giết sâu bọ” - Nhịp sống Hà Nộ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952500"/>
            <a:ext cx="7772400" cy="7772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21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9677400" y="8431766"/>
            <a:ext cx="7513692" cy="1477840"/>
          </a:xfrm>
          <a:prstGeom prst="rect">
            <a:avLst/>
          </a:prstGeom>
        </p:spPr>
        <p:txBody>
          <a:bodyPr wrap="square" lIns="0" tIns="0" rIns="0" bIns="0" rtlCol="0" anchor="t">
            <a:spAutoFit/>
          </a:bodyPr>
          <a:lstStyle/>
          <a:p>
            <a:pPr algn="ctr">
              <a:lnSpc>
                <a:spcPts val="6000"/>
              </a:lnSpc>
            </a:pPr>
            <a:r>
              <a:rPr lang="en-US" sz="4500" b="1" dirty="0" smtClean="0">
                <a:solidFill>
                  <a:schemeClr val="bg2">
                    <a:lumMod val="10000"/>
                  </a:schemeClr>
                </a:solidFill>
                <a:latin typeface="Arial" panose="020B0604020202020204" pitchFamily="34" charset="0"/>
                <a:cs typeface="Arial" panose="020B0604020202020204" pitchFamily="34" charset="0"/>
              </a:rPr>
              <a:t>Tết trung thu cho trẻ em</a:t>
            </a:r>
          </a:p>
          <a:p>
            <a:pPr algn="ctr">
              <a:lnSpc>
                <a:spcPts val="6000"/>
              </a:lnSpc>
            </a:pPr>
            <a:r>
              <a:rPr lang="en-US" sz="4500" b="1" dirty="0" smtClean="0">
                <a:solidFill>
                  <a:schemeClr val="bg2">
                    <a:lumMod val="10000"/>
                  </a:schemeClr>
                </a:solidFill>
                <a:latin typeface="Arial" panose="020B0604020202020204" pitchFamily="34" charset="0"/>
                <a:cs typeface="Arial" panose="020B0604020202020204" pitchFamily="34" charset="0"/>
              </a:rPr>
              <a:t>(Việt Nam)</a:t>
            </a:r>
            <a:endParaRPr lang="en-US" sz="4500" b="1" dirty="0">
              <a:solidFill>
                <a:schemeClr val="bg2">
                  <a:lumMod val="10000"/>
                </a:schemeClr>
              </a:solidFill>
              <a:latin typeface="Arial" panose="020B0604020202020204" pitchFamily="34" charset="0"/>
              <a:cs typeface="Arial" panose="020B0604020202020204" pitchFamily="34" charset="0"/>
            </a:endParaRPr>
          </a:p>
        </p:txBody>
      </p:sp>
      <p:sp>
        <p:nvSpPr>
          <p:cNvPr id="3" name="TextBox 3"/>
          <p:cNvSpPr txBox="1"/>
          <p:nvPr/>
        </p:nvSpPr>
        <p:spPr>
          <a:xfrm>
            <a:off x="457200" y="8431766"/>
            <a:ext cx="9601200" cy="1477840"/>
          </a:xfrm>
          <a:prstGeom prst="rect">
            <a:avLst/>
          </a:prstGeom>
        </p:spPr>
        <p:txBody>
          <a:bodyPr wrap="square" lIns="0" tIns="0" rIns="0" bIns="0" rtlCol="0" anchor="t">
            <a:spAutoFit/>
          </a:bodyPr>
          <a:lstStyle/>
          <a:p>
            <a:pPr algn="ctr">
              <a:lnSpc>
                <a:spcPts val="6000"/>
              </a:lnSpc>
            </a:pPr>
            <a:r>
              <a:rPr lang="en-US" sz="4500" b="1" dirty="0">
                <a:solidFill>
                  <a:srgbClr val="000000"/>
                </a:solidFill>
                <a:latin typeface="Arial" panose="020B0604020202020204" pitchFamily="34" charset="0"/>
                <a:cs typeface="Arial" panose="020B0604020202020204" pitchFamily="34" charset="0"/>
              </a:rPr>
              <a:t>Tết </a:t>
            </a:r>
            <a:r>
              <a:rPr lang="en-US" sz="4500" b="1" dirty="0" smtClean="0">
                <a:solidFill>
                  <a:srgbClr val="000000"/>
                </a:solidFill>
                <a:latin typeface="Arial" panose="020B0604020202020204" pitchFamily="34" charset="0"/>
                <a:cs typeface="Arial" panose="020B0604020202020204" pitchFamily="34" charset="0"/>
              </a:rPr>
              <a:t>trung thu sum họp gia đình</a:t>
            </a:r>
          </a:p>
          <a:p>
            <a:pPr algn="ctr">
              <a:lnSpc>
                <a:spcPts val="6000"/>
              </a:lnSpc>
            </a:pPr>
            <a:r>
              <a:rPr lang="en-US" sz="4500" b="1" dirty="0" smtClean="0">
                <a:solidFill>
                  <a:srgbClr val="000000"/>
                </a:solidFill>
                <a:latin typeface="Arial" panose="020B0604020202020204" pitchFamily="34" charset="0"/>
                <a:cs typeface="Arial" panose="020B0604020202020204" pitchFamily="34" charset="0"/>
              </a:rPr>
              <a:t>(Trung Quốc)</a:t>
            </a:r>
            <a:endParaRPr lang="en-US" sz="4500" b="1" dirty="0">
              <a:solidFill>
                <a:srgbClr val="000000"/>
              </a:solidFill>
              <a:latin typeface="Arial" panose="020B0604020202020204" pitchFamily="34" charset="0"/>
              <a:cs typeface="Arial" panose="020B0604020202020204" pitchFamily="34" charset="0"/>
            </a:endParaRPr>
          </a:p>
        </p:txBody>
      </p:sp>
      <p:pic>
        <p:nvPicPr>
          <p:cNvPr id="4" name="Picture 2" descr="Tết Trung Thu Gia đình ăn Và Xem Moo Hình ảnh | Định dạng hình ảnh PSD  400377387|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71500"/>
            <a:ext cx="8191500" cy="7772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Nguồn gốc Tết Trung Thu - Đêm rằm trăng tròn nhất nă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7901" y="571500"/>
            <a:ext cx="7666092" cy="7772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66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0F2F6"/>
        </a:solidFill>
        <a:effectLst/>
      </p:bgPr>
    </p:bg>
    <p:spTree>
      <p:nvGrpSpPr>
        <p:cNvPr id="1" name=""/>
        <p:cNvGrpSpPr/>
        <p:nvPr/>
      </p:nvGrpSpPr>
      <p:grpSpPr>
        <a:xfrm>
          <a:off x="0" y="0"/>
          <a:ext cx="0" cy="0"/>
          <a:chOff x="0" y="0"/>
          <a:chExt cx="0" cy="0"/>
        </a:xfrm>
      </p:grpSpPr>
      <p:sp>
        <p:nvSpPr>
          <p:cNvPr id="2" name="AutoShape 2"/>
          <p:cNvSpPr/>
          <p:nvPr/>
        </p:nvSpPr>
        <p:spPr>
          <a:xfrm>
            <a:off x="0" y="3924301"/>
            <a:ext cx="18288000" cy="6362699"/>
          </a:xfrm>
          <a:prstGeom prst="rect">
            <a:avLst/>
          </a:prstGeom>
          <a:solidFill>
            <a:schemeClr val="accent4">
              <a:lumMod val="20000"/>
              <a:lumOff val="80000"/>
            </a:schemeClr>
          </a:solidFill>
        </p:spPr>
      </p:sp>
      <p:sp>
        <p:nvSpPr>
          <p:cNvPr id="4" name="TextBox 4"/>
          <p:cNvSpPr txBox="1"/>
          <p:nvPr/>
        </p:nvSpPr>
        <p:spPr>
          <a:xfrm>
            <a:off x="0" y="1529220"/>
            <a:ext cx="18288000" cy="1716880"/>
          </a:xfrm>
          <a:prstGeom prst="rect">
            <a:avLst/>
          </a:prstGeom>
        </p:spPr>
        <p:txBody>
          <a:bodyPr wrap="square" lIns="0" tIns="0" rIns="0" bIns="0" rtlCol="0" anchor="t">
            <a:spAutoFit/>
          </a:bodyPr>
          <a:lstStyle/>
          <a:p>
            <a:pPr algn="ctr">
              <a:lnSpc>
                <a:spcPts val="7000"/>
              </a:lnSpc>
            </a:pPr>
            <a:r>
              <a:rPr lang="en-US" sz="5000" dirty="0" smtClean="0">
                <a:solidFill>
                  <a:srgbClr val="302B70"/>
                </a:solidFill>
                <a:latin typeface="Arial" panose="020B0604020202020204" pitchFamily="34" charset="0"/>
                <a:cs typeface="Arial" panose="020B0604020202020204" pitchFamily="34" charset="0"/>
              </a:rPr>
              <a:t>Lời tâu của viên quan đô hộ </a:t>
            </a:r>
          </a:p>
          <a:p>
            <a:pPr algn="ctr">
              <a:lnSpc>
                <a:spcPts val="7000"/>
              </a:lnSpc>
            </a:pPr>
            <a:r>
              <a:rPr lang="en-US" sz="5000" dirty="0" smtClean="0">
                <a:solidFill>
                  <a:srgbClr val="302B70"/>
                </a:solidFill>
                <a:latin typeface="Arial" panose="020B0604020202020204" pitchFamily="34" charset="0"/>
                <a:cs typeface="Arial" panose="020B0604020202020204" pitchFamily="34" charset="0"/>
              </a:rPr>
              <a:t>Người Hán cho em biết điều gì?</a:t>
            </a:r>
            <a:endParaRPr lang="en-US" sz="5000" dirty="0">
              <a:solidFill>
                <a:srgbClr val="302B70"/>
              </a:solidFill>
              <a:latin typeface="Arial" panose="020B0604020202020204" pitchFamily="34" charset="0"/>
              <a:cs typeface="Arial" panose="020B0604020202020204" pitchFamily="34" charset="0"/>
            </a:endParaRPr>
          </a:p>
        </p:txBody>
      </p:sp>
      <p:grpSp>
        <p:nvGrpSpPr>
          <p:cNvPr id="8" name="Group 8"/>
          <p:cNvGrpSpPr/>
          <p:nvPr/>
        </p:nvGrpSpPr>
        <p:grpSpPr>
          <a:xfrm>
            <a:off x="1028700" y="1028700"/>
            <a:ext cx="1042396" cy="190555"/>
            <a:chOff x="0" y="0"/>
            <a:chExt cx="1389862" cy="254073"/>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0"/>
              <a:ext cx="254073" cy="25407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67894" y="0"/>
              <a:ext cx="254073" cy="254073"/>
            </a:xfrm>
            <a:prstGeom prst="rect">
              <a:avLst/>
            </a:prstGeom>
          </p:spPr>
        </p:pic>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35788" y="0"/>
              <a:ext cx="254073" cy="254073"/>
            </a:xfrm>
            <a:prstGeom prst="rect">
              <a:avLst/>
            </a:prstGeom>
          </p:spPr>
        </p:pic>
      </p:grpSp>
      <p:sp>
        <p:nvSpPr>
          <p:cNvPr id="15" name="Rectangle 14"/>
          <p:cNvSpPr/>
          <p:nvPr/>
        </p:nvSpPr>
        <p:spPr>
          <a:xfrm>
            <a:off x="616884" y="5143500"/>
            <a:ext cx="17054231" cy="3683060"/>
          </a:xfrm>
          <a:prstGeom prst="rect">
            <a:avLst/>
          </a:prstGeom>
        </p:spPr>
        <p:txBody>
          <a:bodyPr wrap="square">
            <a:spAutoFit/>
          </a:bodyPr>
          <a:lstStyle/>
          <a:p>
            <a:pPr algn="just">
              <a:lnSpc>
                <a:spcPts val="7000"/>
              </a:lnSpc>
            </a:pPr>
            <a:r>
              <a:rPr lang="nl-NL" sz="5000" i="1"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nl-NL" sz="5000" i="1"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Việt là đất ở ngoài cõi. Dân cắt tóc vẽ mình, không thể lấy pháp độ của nước đội mũ mang đai mà trị được”. </a:t>
            </a:r>
            <a:endParaRPr lang="nl-NL" sz="5000" i="1" dirty="0" smtClean="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endParaRPr>
          </a:p>
          <a:p>
            <a:pPr algn="r">
              <a:lnSpc>
                <a:spcPts val="7000"/>
              </a:lnSpc>
            </a:pPr>
            <a:r>
              <a:rPr lang="nl-NL" sz="5000" dirty="0" smtClean="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a:t>
            </a:r>
            <a:r>
              <a:rPr lang="nl-NL" sz="5000" dirty="0">
                <a:solidFill>
                  <a:schemeClr val="accent4">
                    <a:lumMod val="75000"/>
                  </a:schemeClr>
                </a:solidFill>
                <a:latin typeface="Arial" panose="020B0604020202020204" pitchFamily="34" charset="0"/>
                <a:ea typeface="Calibri" panose="020F0502020204030204" pitchFamily="34" charset="0"/>
                <a:cs typeface="Arial" panose="020B0604020202020204" pitchFamily="34" charset="0"/>
              </a:rPr>
              <a:t>Ngô Sỹ Liên và các sử thần thời Lê, Đại Việt sử kí toàn thư (bản dịch), NXB Khoa học xã hội, Hà Nội, 1998, tr.147). </a:t>
            </a:r>
            <a:endParaRPr lang="en-US" sz="5000" dirty="0">
              <a:solidFill>
                <a:schemeClr val="accent4">
                  <a:lumMod val="7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7A3D7"/>
        </a:solidFill>
        <a:effectLst/>
      </p:bgPr>
    </p:bg>
    <p:spTree>
      <p:nvGrpSpPr>
        <p:cNvPr id="1" name=""/>
        <p:cNvGrpSpPr/>
        <p:nvPr/>
      </p:nvGrpSpPr>
      <p:grpSpPr>
        <a:xfrm>
          <a:off x="0" y="0"/>
          <a:ext cx="0" cy="0"/>
          <a:chOff x="0" y="0"/>
          <a:chExt cx="0" cy="0"/>
        </a:xfrm>
      </p:grpSpPr>
      <p:sp>
        <p:nvSpPr>
          <p:cNvPr id="4" name="TextBox 4"/>
          <p:cNvSpPr txBox="1"/>
          <p:nvPr/>
        </p:nvSpPr>
        <p:spPr>
          <a:xfrm>
            <a:off x="1447800" y="1257300"/>
            <a:ext cx="15468600" cy="4809009"/>
          </a:xfrm>
          <a:prstGeom prst="rect">
            <a:avLst/>
          </a:prstGeom>
        </p:spPr>
        <p:txBody>
          <a:bodyPr wrap="square" lIns="0" tIns="0" rIns="0" bIns="0" rtlCol="0" anchor="t">
            <a:spAutoFit/>
          </a:bodyPr>
          <a:lstStyle/>
          <a:p>
            <a:pPr algn="just">
              <a:lnSpc>
                <a:spcPts val="7500"/>
              </a:lnSpc>
            </a:pPr>
            <a:r>
              <a:rPr lang="vi-VN" sz="5000" dirty="0">
                <a:solidFill>
                  <a:srgbClr val="242254"/>
                </a:solidFill>
                <a:cs typeface="Arial" panose="020B0604020202020204" pitchFamily="34" charset="0"/>
              </a:rPr>
              <a:t>Suốt hơn một ngàn năm Bắc thuộc, các chính quyền phong kiến phương Bắc đã thi hành chính sách đồng hoá nhằm thủ tiêu quốc gia, dân tộc Việt. Người Việt đã làm gì đề chống đồng hoá, bảo tồn và phát triển những giá trị văn hoá hình thành tư thời dựng nước?</a:t>
            </a:r>
            <a:endParaRPr lang="en-US" sz="5000" dirty="0">
              <a:solidFill>
                <a:srgbClr val="242254"/>
              </a:solidFill>
              <a:latin typeface="Arial" panose="020B0604020202020204" pitchFamily="34" charset="0"/>
              <a:cs typeface="Arial" panose="020B0604020202020204" pitchFamily="34" charset="0"/>
            </a:endParaRPr>
          </a:p>
        </p:txBody>
      </p:sp>
      <p:pic>
        <p:nvPicPr>
          <p:cNvPr id="7"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943600" y="6286500"/>
            <a:ext cx="5865670" cy="37927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C7B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439602">
            <a:off x="12249779" y="7964640"/>
            <a:ext cx="6162283" cy="2495725"/>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078200" y="8496300"/>
            <a:ext cx="1381915" cy="1685262"/>
          </a:xfrm>
          <a:prstGeom prst="rect">
            <a:avLst/>
          </a:prstGeom>
        </p:spPr>
      </p:pic>
      <p:sp>
        <p:nvSpPr>
          <p:cNvPr id="10" name="TextBox 10"/>
          <p:cNvSpPr txBox="1"/>
          <p:nvPr/>
        </p:nvSpPr>
        <p:spPr>
          <a:xfrm>
            <a:off x="11506201" y="2171700"/>
            <a:ext cx="6781799" cy="1716880"/>
          </a:xfrm>
          <a:prstGeom prst="rect">
            <a:avLst/>
          </a:prstGeom>
        </p:spPr>
        <p:txBody>
          <a:bodyPr wrap="square" lIns="0" tIns="0" rIns="0" bIns="0" rtlCol="0" anchor="t">
            <a:spAutoFit/>
          </a:bodyPr>
          <a:lstStyle/>
          <a:p>
            <a:pPr marL="0" lvl="0" indent="0" algn="ctr">
              <a:lnSpc>
                <a:spcPts val="7000"/>
              </a:lnSpc>
              <a:spcBef>
                <a:spcPct val="0"/>
              </a:spcBef>
            </a:pPr>
            <a:r>
              <a:rPr lang="en-US" sz="5000" u="none" dirty="0" smtClean="0">
                <a:solidFill>
                  <a:schemeClr val="bg1"/>
                </a:solidFill>
                <a:latin typeface="Arial" panose="020B0604020202020204" pitchFamily="34" charset="0"/>
                <a:cs typeface="Arial" panose="020B0604020202020204" pitchFamily="34" charset="0"/>
              </a:rPr>
              <a:t>Lời tâu của viên quan người Hán </a:t>
            </a:r>
            <a:endParaRPr lang="en-US" sz="5000" u="none" dirty="0">
              <a:solidFill>
                <a:schemeClr val="bg1"/>
              </a:solidFill>
              <a:latin typeface="Arial" panose="020B0604020202020204" pitchFamily="34" charset="0"/>
              <a:cs typeface="Arial" panose="020B0604020202020204" pitchFamily="34" charset="0"/>
            </a:endParaRPr>
          </a:p>
        </p:txBody>
      </p:sp>
      <p:grpSp>
        <p:nvGrpSpPr>
          <p:cNvPr id="11" name="Group 12"/>
          <p:cNvGrpSpPr/>
          <p:nvPr/>
        </p:nvGrpSpPr>
        <p:grpSpPr>
          <a:xfrm>
            <a:off x="533401" y="876300"/>
            <a:ext cx="10972800" cy="8991600"/>
            <a:chOff x="0" y="0"/>
            <a:chExt cx="2744861" cy="2527481"/>
          </a:xfrm>
        </p:grpSpPr>
        <p:sp>
          <p:nvSpPr>
            <p:cNvPr id="12" name="Freeform 13"/>
            <p:cNvSpPr/>
            <p:nvPr/>
          </p:nvSpPr>
          <p:spPr>
            <a:xfrm>
              <a:off x="0" y="0"/>
              <a:ext cx="2744861" cy="2527482"/>
            </a:xfrm>
            <a:custGeom>
              <a:avLst/>
              <a:gdLst/>
              <a:ahLst/>
              <a:cxnLst/>
              <a:rect l="l" t="t" r="r" b="b"/>
              <a:pathLst>
                <a:path w="2744861" h="2527482">
                  <a:moveTo>
                    <a:pt x="2620401" y="2527481"/>
                  </a:moveTo>
                  <a:lnTo>
                    <a:pt x="124460" y="2527481"/>
                  </a:lnTo>
                  <a:cubicBezTo>
                    <a:pt x="55880" y="2527481"/>
                    <a:pt x="0" y="2471601"/>
                    <a:pt x="0" y="2403021"/>
                  </a:cubicBezTo>
                  <a:lnTo>
                    <a:pt x="0" y="124460"/>
                  </a:lnTo>
                  <a:cubicBezTo>
                    <a:pt x="0" y="55880"/>
                    <a:pt x="55880" y="0"/>
                    <a:pt x="124460" y="0"/>
                  </a:cubicBezTo>
                  <a:lnTo>
                    <a:pt x="2620401" y="0"/>
                  </a:lnTo>
                  <a:cubicBezTo>
                    <a:pt x="2688981" y="0"/>
                    <a:pt x="2744861" y="55880"/>
                    <a:pt x="2744861" y="124460"/>
                  </a:cubicBezTo>
                  <a:lnTo>
                    <a:pt x="2744861" y="2403022"/>
                  </a:lnTo>
                  <a:cubicBezTo>
                    <a:pt x="2744861" y="2471601"/>
                    <a:pt x="2688981" y="2527482"/>
                    <a:pt x="2620401" y="2527482"/>
                  </a:cubicBezTo>
                  <a:close/>
                </a:path>
              </a:pathLst>
            </a:custGeom>
            <a:solidFill>
              <a:srgbClr val="F8F4EB"/>
            </a:solidFill>
          </p:spPr>
        </p:sp>
      </p:grpSp>
      <p:pic>
        <p:nvPicPr>
          <p:cNvPr id="13" name="Picture 2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283323" flipV="1">
            <a:off x="11225527" y="4213693"/>
            <a:ext cx="2551488" cy="774724"/>
          </a:xfrm>
          <a:prstGeom prst="rect">
            <a:avLst/>
          </a:prstGeom>
        </p:spPr>
      </p:pic>
      <p:sp>
        <p:nvSpPr>
          <p:cNvPr id="14" name="Rectangle 13"/>
          <p:cNvSpPr/>
          <p:nvPr/>
        </p:nvSpPr>
        <p:spPr>
          <a:xfrm>
            <a:off x="726351" y="1181100"/>
            <a:ext cx="10318584" cy="8171468"/>
          </a:xfrm>
          <a:prstGeom prst="rect">
            <a:avLst/>
          </a:prstGeom>
        </p:spPr>
        <p:txBody>
          <a:bodyPr wrap="square">
            <a:spAutoFit/>
          </a:bodyPr>
          <a:lstStyle/>
          <a:p>
            <a:pPr marL="685800" indent="-685800" algn="just">
              <a:lnSpc>
                <a:spcPts val="7000"/>
              </a:lnSpc>
              <a:buFont typeface="Arial" panose="020B0604020202020204" pitchFamily="34" charset="0"/>
              <a:buChar char="•"/>
            </a:pPr>
            <a:r>
              <a:rPr lang="nl-NL"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Nước ta vốn là một nước độc lập </a:t>
            </a:r>
            <a:r>
              <a:rPr lang="nl-NL" sz="50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(ngoài cõi), </a:t>
            </a:r>
            <a:r>
              <a:rPr lang="nl-NL"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có truyền thống văn hoá, phong tục tập quán riêng </a:t>
            </a:r>
            <a:r>
              <a:rPr lang="nl-NL" sz="50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(cắt tóc, vẽ mình), </a:t>
            </a:r>
            <a:r>
              <a:rPr lang="nl-NL"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khác với người Hán, không thể áp đặt được.</a:t>
            </a:r>
          </a:p>
          <a:p>
            <a:pPr marL="685800" indent="-685800" algn="just">
              <a:lnSpc>
                <a:spcPts val="7000"/>
              </a:lnSpc>
              <a:buFont typeface="Arial" panose="020B0604020202020204" pitchFamily="34" charset="0"/>
              <a:buChar char="•"/>
            </a:pPr>
            <a:r>
              <a:rPr lang="nl-NL" sz="5000" dirty="0" smtClean="0">
                <a:solidFill>
                  <a:srgbClr val="000000"/>
                </a:solidFill>
                <a:latin typeface="Arial" panose="020B0604020202020204" pitchFamily="34" charset="0"/>
                <a:ea typeface="Calibri" panose="020F0502020204030204" pitchFamily="34" charset="0"/>
                <a:cs typeface="Arial" panose="020B0604020202020204" pitchFamily="34" charset="0"/>
              </a:rPr>
              <a:t>Phản ánh sự thừa nhận thất bại từ chính sách cai trị của các triều đại phong kiến phương Bắc.</a:t>
            </a:r>
            <a:endParaRPr lang="en-US" sz="5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672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14800">
            <a:off x="-1726781" y="3945109"/>
            <a:ext cx="7552033" cy="7552033"/>
          </a:xfrm>
          <a:prstGeom prst="rect">
            <a:avLst/>
          </a:prstGeom>
        </p:spPr>
      </p:pic>
      <p:sp>
        <p:nvSpPr>
          <p:cNvPr id="4" name="TextBox 4"/>
          <p:cNvSpPr txBox="1"/>
          <p:nvPr/>
        </p:nvSpPr>
        <p:spPr>
          <a:xfrm>
            <a:off x="0" y="2305882"/>
            <a:ext cx="18288000" cy="1000274"/>
          </a:xfrm>
          <a:prstGeom prst="rect">
            <a:avLst/>
          </a:prstGeom>
        </p:spPr>
        <p:txBody>
          <a:bodyPr wrap="square" lIns="0" tIns="0" rIns="0" bIns="0" rtlCol="0" anchor="t">
            <a:spAutoFit/>
          </a:bodyPr>
          <a:lstStyle/>
          <a:p>
            <a:pPr marL="0" lvl="0" indent="0" algn="ctr">
              <a:lnSpc>
                <a:spcPts val="7839"/>
              </a:lnSpc>
              <a:spcBef>
                <a:spcPct val="0"/>
              </a:spcBef>
            </a:pPr>
            <a:r>
              <a:rPr lang="en-US" sz="7000" b="1" u="none" dirty="0" smtClean="0">
                <a:solidFill>
                  <a:srgbClr val="000000"/>
                </a:solidFill>
                <a:latin typeface="Arial" panose="020B0604020202020204" pitchFamily="34" charset="0"/>
                <a:cs typeface="Arial" panose="020B0604020202020204" pitchFamily="34" charset="0"/>
              </a:rPr>
              <a:t>LUYỆN TẬP</a:t>
            </a:r>
            <a:endParaRPr lang="en-US" sz="7000" b="1" u="none" dirty="0">
              <a:solidFill>
                <a:srgbClr val="00000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368612" y="8459120"/>
            <a:ext cx="3463596" cy="1549173"/>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401800" y="8505826"/>
            <a:ext cx="3982297" cy="178117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74032" t="21291"/>
          <a:stretch>
            <a:fillRect/>
          </a:stretch>
        </p:blipFill>
        <p:spPr>
          <a:xfrm>
            <a:off x="16840200" y="5598472"/>
            <a:ext cx="924413" cy="42453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74032" t="21291"/>
          <a:stretch>
            <a:fillRect/>
          </a:stretch>
        </p:blipFill>
        <p:spPr>
          <a:xfrm>
            <a:off x="1057696" y="5448300"/>
            <a:ext cx="924413" cy="424530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760461" y="3603938"/>
            <a:ext cx="4191000" cy="406236"/>
          </a:xfrm>
          <a:prstGeom prst="rect">
            <a:avLst/>
          </a:prstGeom>
        </p:spPr>
      </p:pic>
      <p:pic>
        <p:nvPicPr>
          <p:cNvPr id="12"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270608" y="4723263"/>
            <a:ext cx="5865670" cy="37927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0F2F6"/>
        </a:solidFill>
        <a:effectLst/>
      </p:bgPr>
    </p:bg>
    <p:spTree>
      <p:nvGrpSpPr>
        <p:cNvPr id="1" name=""/>
        <p:cNvGrpSpPr/>
        <p:nvPr/>
      </p:nvGrpSpPr>
      <p:grpSpPr>
        <a:xfrm>
          <a:off x="0" y="0"/>
          <a:ext cx="0" cy="0"/>
          <a:chOff x="0" y="0"/>
          <a:chExt cx="0" cy="0"/>
        </a:xfrm>
      </p:grpSpPr>
      <p:sp>
        <p:nvSpPr>
          <p:cNvPr id="2" name="AutoShape 2"/>
          <p:cNvSpPr/>
          <p:nvPr/>
        </p:nvSpPr>
        <p:spPr>
          <a:xfrm>
            <a:off x="0" y="9259345"/>
            <a:ext cx="18288000" cy="1027655"/>
          </a:xfrm>
          <a:prstGeom prst="rect">
            <a:avLst/>
          </a:prstGeom>
          <a:solidFill>
            <a:schemeClr val="accent4">
              <a:lumMod val="60000"/>
              <a:lumOff val="40000"/>
            </a:schemeClr>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478000" y="4591365"/>
            <a:ext cx="1152256" cy="115225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2400" y="6282759"/>
            <a:ext cx="2262433" cy="303682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4630400" y="3670300"/>
            <a:ext cx="4653261" cy="6600371"/>
          </a:xfrm>
          <a:prstGeom prst="rect">
            <a:avLst/>
          </a:prstGeom>
        </p:spPr>
      </p:pic>
      <p:sp>
        <p:nvSpPr>
          <p:cNvPr id="8" name="TextBox 8"/>
          <p:cNvSpPr txBox="1"/>
          <p:nvPr/>
        </p:nvSpPr>
        <p:spPr>
          <a:xfrm>
            <a:off x="1167065" y="1125004"/>
            <a:ext cx="16649700" cy="1795363"/>
          </a:xfrm>
          <a:prstGeom prst="rect">
            <a:avLst/>
          </a:prstGeom>
        </p:spPr>
        <p:txBody>
          <a:bodyPr wrap="square" lIns="0" tIns="0" rIns="0" bIns="0" rtlCol="0" anchor="t">
            <a:spAutoFit/>
          </a:bodyPr>
          <a:lstStyle/>
          <a:p>
            <a:pPr algn="ctr">
              <a:lnSpc>
                <a:spcPts val="7000"/>
              </a:lnSpc>
            </a:pPr>
            <a:r>
              <a:rPr lang="vi-VN" sz="5000" dirty="0">
                <a:solidFill>
                  <a:srgbClr val="302B70"/>
                </a:solidFill>
                <a:cs typeface="Arial" panose="020B0604020202020204" pitchFamily="34" charset="0"/>
              </a:rPr>
              <a:t>Trong thời Bắc thuộc, người Việt vẫn giữ được những yếu tố </a:t>
            </a:r>
            <a:r>
              <a:rPr lang="vi-VN" sz="5000" dirty="0" smtClean="0">
                <a:solidFill>
                  <a:srgbClr val="302B70"/>
                </a:solidFill>
                <a:cs typeface="Arial" panose="020B0604020202020204" pitchFamily="34" charset="0"/>
              </a:rPr>
              <a:t>của </a:t>
            </a:r>
            <a:r>
              <a:rPr lang="vi-VN" sz="5000" dirty="0">
                <a:solidFill>
                  <a:srgbClr val="302B70"/>
                </a:solidFill>
                <a:cs typeface="Arial" panose="020B0604020202020204" pitchFamily="34" charset="0"/>
              </a:rPr>
              <a:t>tiếng Việt truyền thống, đồng thời tiếp thu thêm:</a:t>
            </a:r>
          </a:p>
        </p:txBody>
      </p:sp>
      <p:grpSp>
        <p:nvGrpSpPr>
          <p:cNvPr id="10" name="Group 10"/>
          <p:cNvGrpSpPr/>
          <p:nvPr/>
        </p:nvGrpSpPr>
        <p:grpSpPr>
          <a:xfrm>
            <a:off x="8718256" y="9453173"/>
            <a:ext cx="851487" cy="155656"/>
            <a:chOff x="0" y="0"/>
            <a:chExt cx="1135316" cy="207541"/>
          </a:xfrm>
        </p:grpSpPr>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0" y="0"/>
              <a:ext cx="207541" cy="207541"/>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63887" y="0"/>
              <a:ext cx="207541" cy="207541"/>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927775" y="0"/>
              <a:ext cx="207541" cy="207541"/>
            </a:xfrm>
            <a:prstGeom prst="rect">
              <a:avLst/>
            </a:prstGeom>
          </p:spPr>
        </p:pic>
      </p:grpSp>
      <p:sp>
        <p:nvSpPr>
          <p:cNvPr id="15" name="Oval 14"/>
          <p:cNvSpPr/>
          <p:nvPr/>
        </p:nvSpPr>
        <p:spPr>
          <a:xfrm>
            <a:off x="5894402" y="3268889"/>
            <a:ext cx="1219200" cy="1168400"/>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latin typeface="Arial" panose="020B0604020202020204" pitchFamily="34" charset="0"/>
                <a:cs typeface="Arial" panose="020B0604020202020204" pitchFamily="34" charset="0"/>
              </a:rPr>
              <a:t>A</a:t>
            </a:r>
          </a:p>
        </p:txBody>
      </p:sp>
      <p:sp>
        <p:nvSpPr>
          <p:cNvPr id="16" name="TextBox 8"/>
          <p:cNvSpPr txBox="1"/>
          <p:nvPr/>
        </p:nvSpPr>
        <p:spPr>
          <a:xfrm>
            <a:off x="8028001" y="3503650"/>
            <a:ext cx="5510227" cy="819199"/>
          </a:xfrm>
          <a:prstGeom prst="rect">
            <a:avLst/>
          </a:prstGeom>
        </p:spPr>
        <p:txBody>
          <a:bodyPr wrap="square" lIns="0" tIns="0" rIns="0" bIns="0" rtlCol="0" anchor="t">
            <a:spAutoFit/>
          </a:bodyPr>
          <a:lstStyle/>
          <a:p>
            <a:pPr algn="just">
              <a:lnSpc>
                <a:spcPts val="7000"/>
              </a:lnSpc>
            </a:pPr>
            <a:r>
              <a:rPr lang="en-US" sz="5000" dirty="0" smtClean="0">
                <a:solidFill>
                  <a:srgbClr val="302B70"/>
                </a:solidFill>
                <a:latin typeface="Arial" panose="020B0604020202020204" pitchFamily="34" charset="0"/>
                <a:cs typeface="Arial" panose="020B0604020202020204" pitchFamily="34" charset="0"/>
              </a:rPr>
              <a:t>Chữ Phạn</a:t>
            </a:r>
            <a:endParaRPr lang="vi-VN" sz="5000" dirty="0">
              <a:solidFill>
                <a:srgbClr val="302B70"/>
              </a:solidFill>
              <a:latin typeface="Arial" panose="020B0604020202020204" pitchFamily="34" charset="0"/>
              <a:cs typeface="Arial" panose="020B0604020202020204" pitchFamily="34" charset="0"/>
            </a:endParaRPr>
          </a:p>
        </p:txBody>
      </p:sp>
      <p:sp>
        <p:nvSpPr>
          <p:cNvPr id="17" name="Oval 16"/>
          <p:cNvSpPr/>
          <p:nvPr/>
        </p:nvSpPr>
        <p:spPr>
          <a:xfrm>
            <a:off x="5905176" y="4785811"/>
            <a:ext cx="1219200" cy="11684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latin typeface="Arial" panose="020B0604020202020204" pitchFamily="34" charset="0"/>
                <a:cs typeface="Arial" panose="020B0604020202020204" pitchFamily="34" charset="0"/>
              </a:rPr>
              <a:t>B</a:t>
            </a:r>
            <a:endParaRPr lang="en-US" sz="5000" dirty="0">
              <a:latin typeface="Arial" panose="020B0604020202020204" pitchFamily="34" charset="0"/>
              <a:cs typeface="Arial" panose="020B0604020202020204" pitchFamily="34" charset="0"/>
            </a:endParaRPr>
          </a:p>
        </p:txBody>
      </p:sp>
      <p:sp>
        <p:nvSpPr>
          <p:cNvPr id="18" name="TextBox 8"/>
          <p:cNvSpPr txBox="1"/>
          <p:nvPr/>
        </p:nvSpPr>
        <p:spPr>
          <a:xfrm>
            <a:off x="8038775" y="5020572"/>
            <a:ext cx="5510227" cy="819199"/>
          </a:xfrm>
          <a:prstGeom prst="rect">
            <a:avLst/>
          </a:prstGeom>
        </p:spPr>
        <p:txBody>
          <a:bodyPr wrap="square" lIns="0" tIns="0" rIns="0" bIns="0" rtlCol="0" anchor="t">
            <a:spAutoFit/>
          </a:bodyPr>
          <a:lstStyle/>
          <a:p>
            <a:pPr algn="just">
              <a:lnSpc>
                <a:spcPts val="7000"/>
              </a:lnSpc>
            </a:pPr>
            <a:r>
              <a:rPr lang="en-US" sz="5000" dirty="0" smtClean="0">
                <a:solidFill>
                  <a:srgbClr val="302B70"/>
                </a:solidFill>
                <a:latin typeface="Arial" panose="020B0604020202020204" pitchFamily="34" charset="0"/>
                <a:cs typeface="Arial" panose="020B0604020202020204" pitchFamily="34" charset="0"/>
              </a:rPr>
              <a:t>Chữ Hán</a:t>
            </a:r>
            <a:endParaRPr lang="vi-VN" sz="5000" dirty="0">
              <a:solidFill>
                <a:srgbClr val="302B70"/>
              </a:solidFill>
              <a:latin typeface="Arial" panose="020B0604020202020204" pitchFamily="34" charset="0"/>
              <a:cs typeface="Arial" panose="020B0604020202020204" pitchFamily="34" charset="0"/>
            </a:endParaRPr>
          </a:p>
        </p:txBody>
      </p:sp>
      <p:sp>
        <p:nvSpPr>
          <p:cNvPr id="19" name="Oval 18"/>
          <p:cNvSpPr/>
          <p:nvPr/>
        </p:nvSpPr>
        <p:spPr>
          <a:xfrm>
            <a:off x="5957177" y="6396544"/>
            <a:ext cx="1219200" cy="1168400"/>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latin typeface="Arial" panose="020B0604020202020204" pitchFamily="34" charset="0"/>
                <a:cs typeface="Arial" panose="020B0604020202020204" pitchFamily="34" charset="0"/>
              </a:rPr>
              <a:t>C</a:t>
            </a:r>
          </a:p>
        </p:txBody>
      </p:sp>
      <p:sp>
        <p:nvSpPr>
          <p:cNvPr id="20" name="TextBox 8"/>
          <p:cNvSpPr txBox="1"/>
          <p:nvPr/>
        </p:nvSpPr>
        <p:spPr>
          <a:xfrm>
            <a:off x="8038775" y="6589333"/>
            <a:ext cx="5510227" cy="819199"/>
          </a:xfrm>
          <a:prstGeom prst="rect">
            <a:avLst/>
          </a:prstGeom>
        </p:spPr>
        <p:txBody>
          <a:bodyPr wrap="square" lIns="0" tIns="0" rIns="0" bIns="0" rtlCol="0" anchor="t">
            <a:spAutoFit/>
          </a:bodyPr>
          <a:lstStyle/>
          <a:p>
            <a:pPr algn="just">
              <a:lnSpc>
                <a:spcPts val="7000"/>
              </a:lnSpc>
            </a:pPr>
            <a:r>
              <a:rPr lang="en-US" sz="5000" dirty="0" smtClean="0">
                <a:solidFill>
                  <a:srgbClr val="302B70"/>
                </a:solidFill>
                <a:latin typeface="Arial" panose="020B0604020202020204" pitchFamily="34" charset="0"/>
                <a:cs typeface="Arial" panose="020B0604020202020204" pitchFamily="34" charset="0"/>
              </a:rPr>
              <a:t>Chữ La tinh</a:t>
            </a:r>
            <a:endParaRPr lang="vi-VN" sz="5000" dirty="0">
              <a:solidFill>
                <a:srgbClr val="302B70"/>
              </a:solidFill>
              <a:latin typeface="Arial" panose="020B0604020202020204" pitchFamily="34" charset="0"/>
              <a:cs typeface="Arial" panose="020B0604020202020204" pitchFamily="34" charset="0"/>
            </a:endParaRPr>
          </a:p>
        </p:txBody>
      </p:sp>
      <p:sp>
        <p:nvSpPr>
          <p:cNvPr id="21" name="Oval 20"/>
          <p:cNvSpPr/>
          <p:nvPr/>
        </p:nvSpPr>
        <p:spPr>
          <a:xfrm>
            <a:off x="5905176" y="7975564"/>
            <a:ext cx="1219200" cy="1168400"/>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smtClean="0">
                <a:latin typeface="Arial" panose="020B0604020202020204" pitchFamily="34" charset="0"/>
                <a:cs typeface="Arial" panose="020B0604020202020204" pitchFamily="34" charset="0"/>
              </a:rPr>
              <a:t>D</a:t>
            </a:r>
            <a:endParaRPr lang="en-US" sz="5000" dirty="0">
              <a:latin typeface="Arial" panose="020B0604020202020204" pitchFamily="34" charset="0"/>
              <a:cs typeface="Arial" panose="020B0604020202020204" pitchFamily="34" charset="0"/>
            </a:endParaRPr>
          </a:p>
        </p:txBody>
      </p:sp>
      <p:sp>
        <p:nvSpPr>
          <p:cNvPr id="22" name="TextBox 8"/>
          <p:cNvSpPr txBox="1"/>
          <p:nvPr/>
        </p:nvSpPr>
        <p:spPr>
          <a:xfrm>
            <a:off x="8038775" y="8110923"/>
            <a:ext cx="5510227" cy="897682"/>
          </a:xfrm>
          <a:prstGeom prst="rect">
            <a:avLst/>
          </a:prstGeom>
        </p:spPr>
        <p:txBody>
          <a:bodyPr wrap="square" lIns="0" tIns="0" rIns="0" bIns="0" rtlCol="0" anchor="t">
            <a:spAutoFit/>
          </a:bodyPr>
          <a:lstStyle/>
          <a:p>
            <a:pPr algn="just">
              <a:lnSpc>
                <a:spcPts val="7000"/>
              </a:lnSpc>
            </a:pPr>
            <a:r>
              <a:rPr lang="en-US" sz="5000" dirty="0" smtClean="0">
                <a:solidFill>
                  <a:srgbClr val="302B70"/>
                </a:solidFill>
                <a:latin typeface="Arial" panose="020B0604020202020204" pitchFamily="34" charset="0"/>
                <a:cs typeface="Arial" panose="020B0604020202020204" pitchFamily="34" charset="0"/>
              </a:rPr>
              <a:t>Chữ Chăm cổ</a:t>
            </a:r>
            <a:endParaRPr lang="vi-VN" sz="5000" dirty="0">
              <a:solidFill>
                <a:srgbClr val="302B70"/>
              </a:solidFill>
              <a:latin typeface="Arial" panose="020B0604020202020204" pitchFamily="34" charset="0"/>
              <a:cs typeface="Arial" panose="020B0604020202020204" pitchFamily="34" charset="0"/>
            </a:endParaRPr>
          </a:p>
        </p:txBody>
      </p:sp>
      <p:sp>
        <p:nvSpPr>
          <p:cNvPr id="24" name="Oval 23"/>
          <p:cNvSpPr/>
          <p:nvPr/>
        </p:nvSpPr>
        <p:spPr>
          <a:xfrm>
            <a:off x="6096000" y="4785811"/>
            <a:ext cx="861377" cy="1168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arn(inVertical)">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p:bldP spid="17" grpId="0" animBg="1"/>
      <p:bldP spid="18" grpId="0"/>
      <p:bldP spid="19" grpId="0" animBg="1"/>
      <p:bldP spid="20" grpId="0"/>
      <p:bldP spid="21" grpId="0" animBg="1"/>
      <p:bldP spid="22" grpId="0"/>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DEC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409020" y="3398835"/>
            <a:ext cx="4616709" cy="6807811"/>
          </a:xfrm>
          <a:prstGeom prst="rect">
            <a:avLst/>
          </a:prstGeom>
        </p:spPr>
      </p:pic>
      <p:sp>
        <p:nvSpPr>
          <p:cNvPr id="3" name="AutoShape 3"/>
          <p:cNvSpPr/>
          <p:nvPr/>
        </p:nvSpPr>
        <p:spPr>
          <a:xfrm>
            <a:off x="0" y="0"/>
            <a:ext cx="13254004" cy="10287000"/>
          </a:xfrm>
          <a:prstGeom prst="rect">
            <a:avLst/>
          </a:prstGeom>
          <a:solidFill>
            <a:srgbClr val="FFFFFF"/>
          </a:solidFill>
        </p:spPr>
      </p:sp>
      <p:grpSp>
        <p:nvGrpSpPr>
          <p:cNvPr id="11" name="Group 2"/>
          <p:cNvGrpSpPr/>
          <p:nvPr/>
        </p:nvGrpSpPr>
        <p:grpSpPr>
          <a:xfrm>
            <a:off x="1330512" y="3471340"/>
            <a:ext cx="10972800" cy="1447800"/>
            <a:chOff x="0" y="0"/>
            <a:chExt cx="7660157" cy="1060682"/>
          </a:xfrm>
          <a:solidFill>
            <a:schemeClr val="accent4">
              <a:lumMod val="20000"/>
              <a:lumOff val="80000"/>
            </a:schemeClr>
          </a:solidFill>
        </p:grpSpPr>
        <p:sp>
          <p:nvSpPr>
            <p:cNvPr id="12" name="Freeform 3"/>
            <p:cNvSpPr/>
            <p:nvPr/>
          </p:nvSpPr>
          <p:spPr>
            <a:xfrm>
              <a:off x="0" y="-4262"/>
              <a:ext cx="7667903" cy="1067168"/>
            </a:xfrm>
            <a:custGeom>
              <a:avLst/>
              <a:gdLst/>
              <a:ahLst/>
              <a:cxnLst/>
              <a:rect l="l" t="t" r="r" b="b"/>
              <a:pathLst>
                <a:path w="7667903" h="1067168">
                  <a:moveTo>
                    <a:pt x="6729003" y="1055981"/>
                  </a:moveTo>
                  <a:cubicBezTo>
                    <a:pt x="6729003" y="1055981"/>
                    <a:pt x="6309251" y="1067168"/>
                    <a:pt x="5846666" y="1064547"/>
                  </a:cubicBezTo>
                  <a:cubicBezTo>
                    <a:pt x="2722712" y="1062384"/>
                    <a:pt x="1057073" y="1054560"/>
                    <a:pt x="1057073" y="1054560"/>
                  </a:cubicBezTo>
                  <a:cubicBezTo>
                    <a:pt x="812931" y="1045725"/>
                    <a:pt x="565145" y="1028744"/>
                    <a:pt x="398404" y="970567"/>
                  </a:cubicBezTo>
                  <a:cubicBezTo>
                    <a:pt x="120505" y="873605"/>
                    <a:pt x="0" y="696077"/>
                    <a:pt x="0" y="555062"/>
                  </a:cubicBezTo>
                  <a:lnTo>
                    <a:pt x="0" y="555061"/>
                  </a:lnTo>
                  <a:cubicBezTo>
                    <a:pt x="8536" y="440430"/>
                    <a:pt x="34263" y="311302"/>
                    <a:pt x="140291" y="225758"/>
                  </a:cubicBezTo>
                  <a:cubicBezTo>
                    <a:pt x="342602" y="62530"/>
                    <a:pt x="736658" y="7673"/>
                    <a:pt x="1155311" y="7673"/>
                  </a:cubicBezTo>
                  <a:cubicBezTo>
                    <a:pt x="1155311" y="7673"/>
                    <a:pt x="1551711" y="15681"/>
                    <a:pt x="4880807" y="7673"/>
                  </a:cubicBezTo>
                  <a:cubicBezTo>
                    <a:pt x="6090324" y="0"/>
                    <a:pt x="6554251" y="7673"/>
                    <a:pt x="6554251" y="7673"/>
                  </a:cubicBezTo>
                  <a:cubicBezTo>
                    <a:pt x="6922559" y="15152"/>
                    <a:pt x="7285872" y="84484"/>
                    <a:pt x="7483612" y="207066"/>
                  </a:cubicBezTo>
                  <a:cubicBezTo>
                    <a:pt x="7634629" y="300683"/>
                    <a:pt x="7667903" y="425358"/>
                    <a:pt x="7658763" y="555062"/>
                  </a:cubicBezTo>
                  <a:lnTo>
                    <a:pt x="7658763" y="555062"/>
                  </a:lnTo>
                  <a:cubicBezTo>
                    <a:pt x="7658763" y="814042"/>
                    <a:pt x="7375766" y="1028140"/>
                    <a:pt x="6729003" y="1055981"/>
                  </a:cubicBezTo>
                  <a:close/>
                </a:path>
              </a:pathLst>
            </a:custGeom>
            <a:grpFill/>
          </p:spPr>
        </p:sp>
      </p:grpSp>
      <p:sp>
        <p:nvSpPr>
          <p:cNvPr id="13" name="TextBox 4"/>
          <p:cNvSpPr txBox="1"/>
          <p:nvPr/>
        </p:nvSpPr>
        <p:spPr>
          <a:xfrm>
            <a:off x="1606494" y="3999337"/>
            <a:ext cx="10744200" cy="500137"/>
          </a:xfrm>
          <a:prstGeom prst="rect">
            <a:avLst/>
          </a:prstGeom>
        </p:spPr>
        <p:txBody>
          <a:bodyPr wrap="square" lIns="0" tIns="0" rIns="0" bIns="0" rtlCol="0" anchor="t">
            <a:spAutoFit/>
          </a:bodyPr>
          <a:lstStyle/>
          <a:p>
            <a:pPr algn="ctr">
              <a:lnSpc>
                <a:spcPts val="3919"/>
              </a:lnSpc>
            </a:pPr>
            <a:r>
              <a:rPr lang="en-US" sz="5000" dirty="0" smtClean="0">
                <a:solidFill>
                  <a:srgbClr val="000000"/>
                </a:solidFill>
                <a:latin typeface="Arial" panose="020B0604020202020204" pitchFamily="34" charset="0"/>
                <a:cs typeface="Arial" panose="020B0604020202020204" pitchFamily="34" charset="0"/>
              </a:rPr>
              <a:t>A. Phật giáo và Nho giáo</a:t>
            </a:r>
            <a:endParaRPr lang="en-US" sz="5000" dirty="0">
              <a:solidFill>
                <a:srgbClr val="000000"/>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35153" flipV="1">
            <a:off x="296172" y="4054297"/>
            <a:ext cx="1908601" cy="579521"/>
          </a:xfrm>
          <a:prstGeom prst="rect">
            <a:avLst/>
          </a:prstGeom>
        </p:spPr>
      </p:pic>
      <p:sp>
        <p:nvSpPr>
          <p:cNvPr id="15" name="TextBox 16"/>
          <p:cNvSpPr txBox="1"/>
          <p:nvPr/>
        </p:nvSpPr>
        <p:spPr>
          <a:xfrm>
            <a:off x="372139" y="778295"/>
            <a:ext cx="12509726" cy="2693045"/>
          </a:xfrm>
          <a:prstGeom prst="rect">
            <a:avLst/>
          </a:prstGeom>
        </p:spPr>
        <p:txBody>
          <a:bodyPr wrap="square" lIns="0" tIns="0" rIns="0" bIns="0" rtlCol="0" anchor="t">
            <a:spAutoFit/>
          </a:bodyPr>
          <a:lstStyle/>
          <a:p>
            <a:pPr algn="just">
              <a:lnSpc>
                <a:spcPts val="7000"/>
              </a:lnSpc>
            </a:pPr>
            <a:r>
              <a:rPr lang="en-US" sz="5000" dirty="0" smtClean="0">
                <a:solidFill>
                  <a:srgbClr val="000000"/>
                </a:solidFill>
                <a:latin typeface="Arial" panose="020B0604020202020204" pitchFamily="34" charset="0"/>
                <a:cs typeface="Arial" panose="020B0604020202020204" pitchFamily="34" charset="0"/>
              </a:rPr>
              <a:t>Dưới thời Bắc thuộc, tư tưởng, tôn giáo nào được tiếp nhận một cách tự nhiên cùng với văn hóa truyền thống của người Việt?</a:t>
            </a:r>
          </a:p>
        </p:txBody>
      </p:sp>
      <p:grpSp>
        <p:nvGrpSpPr>
          <p:cNvPr id="16" name="Group 2"/>
          <p:cNvGrpSpPr/>
          <p:nvPr/>
        </p:nvGrpSpPr>
        <p:grpSpPr>
          <a:xfrm>
            <a:off x="1334141" y="5147916"/>
            <a:ext cx="10972800" cy="1447800"/>
            <a:chOff x="0" y="0"/>
            <a:chExt cx="7660157" cy="1060682"/>
          </a:xfrm>
          <a:solidFill>
            <a:schemeClr val="accent4">
              <a:lumMod val="20000"/>
              <a:lumOff val="80000"/>
            </a:schemeClr>
          </a:solidFill>
        </p:grpSpPr>
        <p:sp>
          <p:nvSpPr>
            <p:cNvPr id="17" name="Freeform 3"/>
            <p:cNvSpPr/>
            <p:nvPr/>
          </p:nvSpPr>
          <p:spPr>
            <a:xfrm>
              <a:off x="0" y="-4262"/>
              <a:ext cx="7667903" cy="1067168"/>
            </a:xfrm>
            <a:custGeom>
              <a:avLst/>
              <a:gdLst/>
              <a:ahLst/>
              <a:cxnLst/>
              <a:rect l="l" t="t" r="r" b="b"/>
              <a:pathLst>
                <a:path w="7667903" h="1067168">
                  <a:moveTo>
                    <a:pt x="6729003" y="1055981"/>
                  </a:moveTo>
                  <a:cubicBezTo>
                    <a:pt x="6729003" y="1055981"/>
                    <a:pt x="6309251" y="1067168"/>
                    <a:pt x="5846666" y="1064547"/>
                  </a:cubicBezTo>
                  <a:cubicBezTo>
                    <a:pt x="2722712" y="1062384"/>
                    <a:pt x="1057073" y="1054560"/>
                    <a:pt x="1057073" y="1054560"/>
                  </a:cubicBezTo>
                  <a:cubicBezTo>
                    <a:pt x="812931" y="1045725"/>
                    <a:pt x="565145" y="1028744"/>
                    <a:pt x="398404" y="970567"/>
                  </a:cubicBezTo>
                  <a:cubicBezTo>
                    <a:pt x="120505" y="873605"/>
                    <a:pt x="0" y="696077"/>
                    <a:pt x="0" y="555062"/>
                  </a:cubicBezTo>
                  <a:lnTo>
                    <a:pt x="0" y="555061"/>
                  </a:lnTo>
                  <a:cubicBezTo>
                    <a:pt x="8536" y="440430"/>
                    <a:pt x="34263" y="311302"/>
                    <a:pt x="140291" y="225758"/>
                  </a:cubicBezTo>
                  <a:cubicBezTo>
                    <a:pt x="342602" y="62530"/>
                    <a:pt x="736658" y="7673"/>
                    <a:pt x="1155311" y="7673"/>
                  </a:cubicBezTo>
                  <a:cubicBezTo>
                    <a:pt x="1155311" y="7673"/>
                    <a:pt x="1551711" y="15681"/>
                    <a:pt x="4880807" y="7673"/>
                  </a:cubicBezTo>
                  <a:cubicBezTo>
                    <a:pt x="6090324" y="0"/>
                    <a:pt x="6554251" y="7673"/>
                    <a:pt x="6554251" y="7673"/>
                  </a:cubicBezTo>
                  <a:cubicBezTo>
                    <a:pt x="6922559" y="15152"/>
                    <a:pt x="7285872" y="84484"/>
                    <a:pt x="7483612" y="207066"/>
                  </a:cubicBezTo>
                  <a:cubicBezTo>
                    <a:pt x="7634629" y="300683"/>
                    <a:pt x="7667903" y="425358"/>
                    <a:pt x="7658763" y="555062"/>
                  </a:cubicBezTo>
                  <a:lnTo>
                    <a:pt x="7658763" y="555062"/>
                  </a:lnTo>
                  <a:cubicBezTo>
                    <a:pt x="7658763" y="814042"/>
                    <a:pt x="7375766" y="1028140"/>
                    <a:pt x="6729003" y="1055981"/>
                  </a:cubicBezTo>
                  <a:close/>
                </a:path>
              </a:pathLst>
            </a:custGeom>
            <a:grpFill/>
          </p:spPr>
        </p:sp>
      </p:grpSp>
      <p:sp>
        <p:nvSpPr>
          <p:cNvPr id="18" name="TextBox 4"/>
          <p:cNvSpPr txBox="1"/>
          <p:nvPr/>
        </p:nvSpPr>
        <p:spPr>
          <a:xfrm>
            <a:off x="1610123" y="5675913"/>
            <a:ext cx="10744200" cy="500137"/>
          </a:xfrm>
          <a:prstGeom prst="rect">
            <a:avLst/>
          </a:prstGeom>
        </p:spPr>
        <p:txBody>
          <a:bodyPr wrap="square" lIns="0" tIns="0" rIns="0" bIns="0" rtlCol="0" anchor="t">
            <a:spAutoFit/>
          </a:bodyPr>
          <a:lstStyle/>
          <a:p>
            <a:pPr algn="ctr">
              <a:lnSpc>
                <a:spcPts val="3919"/>
              </a:lnSpc>
            </a:pPr>
            <a:r>
              <a:rPr lang="en-US" sz="5000" dirty="0" smtClean="0">
                <a:solidFill>
                  <a:srgbClr val="000000"/>
                </a:solidFill>
                <a:latin typeface="Arial" panose="020B0604020202020204" pitchFamily="34" charset="0"/>
                <a:cs typeface="Arial" panose="020B0604020202020204" pitchFamily="34" charset="0"/>
              </a:rPr>
              <a:t>B. Phật giáo và Thiên chúa giáo</a:t>
            </a:r>
            <a:endParaRPr lang="en-US" sz="5000" dirty="0">
              <a:solidFill>
                <a:srgbClr val="000000"/>
              </a:solidFill>
              <a:latin typeface="Arial" panose="020B0604020202020204" pitchFamily="34" charset="0"/>
              <a:cs typeface="Arial" panose="020B0604020202020204" pitchFamily="34" charset="0"/>
            </a:endParaRPr>
          </a:p>
        </p:txBody>
      </p:sp>
      <p:grpSp>
        <p:nvGrpSpPr>
          <p:cNvPr id="19" name="Group 11"/>
          <p:cNvGrpSpPr/>
          <p:nvPr/>
        </p:nvGrpSpPr>
        <p:grpSpPr>
          <a:xfrm>
            <a:off x="425630" y="5604272"/>
            <a:ext cx="1472537" cy="283971"/>
            <a:chOff x="0" y="0"/>
            <a:chExt cx="2994890" cy="577549"/>
          </a:xfrm>
        </p:grpSpPr>
        <p:sp>
          <p:nvSpPr>
            <p:cNvPr id="20" name="Freeform 12"/>
            <p:cNvSpPr/>
            <p:nvPr/>
          </p:nvSpPr>
          <p:spPr>
            <a:xfrm>
              <a:off x="-32193" y="-26797"/>
              <a:ext cx="3033197" cy="642041"/>
            </a:xfrm>
            <a:custGeom>
              <a:avLst/>
              <a:gdLst/>
              <a:ahLst/>
              <a:cxnLst/>
              <a:rect l="l" t="t" r="r" b="b"/>
              <a:pathLst>
                <a:path w="3033197" h="642041">
                  <a:moveTo>
                    <a:pt x="3014086" y="368169"/>
                  </a:moveTo>
                  <a:cubicBezTo>
                    <a:pt x="3010930" y="378701"/>
                    <a:pt x="3005663" y="388638"/>
                    <a:pt x="2998185" y="397059"/>
                  </a:cubicBezTo>
                  <a:cubicBezTo>
                    <a:pt x="2931498" y="472176"/>
                    <a:pt x="2836975" y="522827"/>
                    <a:pt x="2763775" y="591867"/>
                  </a:cubicBezTo>
                  <a:cubicBezTo>
                    <a:pt x="2710575" y="642041"/>
                    <a:pt x="2663525" y="527415"/>
                    <a:pt x="2706916" y="486490"/>
                  </a:cubicBezTo>
                  <a:cubicBezTo>
                    <a:pt x="2743045" y="452415"/>
                    <a:pt x="2784379" y="422807"/>
                    <a:pt x="2824999" y="392527"/>
                  </a:cubicBezTo>
                  <a:cubicBezTo>
                    <a:pt x="2362933" y="384081"/>
                    <a:pt x="2016353" y="379346"/>
                    <a:pt x="1592345" y="378908"/>
                  </a:cubicBezTo>
                  <a:cubicBezTo>
                    <a:pt x="1095019" y="378438"/>
                    <a:pt x="596257" y="375898"/>
                    <a:pt x="100811" y="424981"/>
                  </a:cubicBezTo>
                  <a:cubicBezTo>
                    <a:pt x="28227" y="432172"/>
                    <a:pt x="0" y="337039"/>
                    <a:pt x="82377" y="328879"/>
                  </a:cubicBezTo>
                  <a:cubicBezTo>
                    <a:pt x="577823" y="279797"/>
                    <a:pt x="1076585" y="282336"/>
                    <a:pt x="1573912" y="282806"/>
                  </a:cubicBezTo>
                  <a:cubicBezTo>
                    <a:pt x="2016353" y="283254"/>
                    <a:pt x="2364985" y="288153"/>
                    <a:pt x="2837288" y="296965"/>
                  </a:cubicBezTo>
                  <a:cubicBezTo>
                    <a:pt x="2776337" y="238209"/>
                    <a:pt x="2709547" y="184033"/>
                    <a:pt x="2641499" y="137691"/>
                  </a:cubicBezTo>
                  <a:cubicBezTo>
                    <a:pt x="2584967" y="99191"/>
                    <a:pt x="2661474" y="0"/>
                    <a:pt x="2710886" y="33652"/>
                  </a:cubicBezTo>
                  <a:cubicBezTo>
                    <a:pt x="2821363" y="108890"/>
                    <a:pt x="2929555" y="199696"/>
                    <a:pt x="3016535" y="301696"/>
                  </a:cubicBezTo>
                  <a:cubicBezTo>
                    <a:pt x="3033197" y="321235"/>
                    <a:pt x="3028400" y="347199"/>
                    <a:pt x="3014086" y="368169"/>
                  </a:cubicBezTo>
                  <a:close/>
                </a:path>
              </a:pathLst>
            </a:custGeom>
            <a:solidFill>
              <a:srgbClr val="000000"/>
            </a:solidFill>
          </p:spPr>
        </p:sp>
      </p:grpSp>
      <p:grpSp>
        <p:nvGrpSpPr>
          <p:cNvPr id="21" name="Group 2"/>
          <p:cNvGrpSpPr/>
          <p:nvPr/>
        </p:nvGrpSpPr>
        <p:grpSpPr>
          <a:xfrm>
            <a:off x="1526455" y="6858147"/>
            <a:ext cx="10972800" cy="1447800"/>
            <a:chOff x="0" y="0"/>
            <a:chExt cx="7660157" cy="1060682"/>
          </a:xfrm>
        </p:grpSpPr>
        <p:sp>
          <p:nvSpPr>
            <p:cNvPr id="22" name="Freeform 3"/>
            <p:cNvSpPr/>
            <p:nvPr/>
          </p:nvSpPr>
          <p:spPr>
            <a:xfrm>
              <a:off x="0" y="-4262"/>
              <a:ext cx="7667903" cy="1067168"/>
            </a:xfrm>
            <a:custGeom>
              <a:avLst/>
              <a:gdLst/>
              <a:ahLst/>
              <a:cxnLst/>
              <a:rect l="l" t="t" r="r" b="b"/>
              <a:pathLst>
                <a:path w="7667903" h="1067168">
                  <a:moveTo>
                    <a:pt x="6729003" y="1055981"/>
                  </a:moveTo>
                  <a:cubicBezTo>
                    <a:pt x="6729003" y="1055981"/>
                    <a:pt x="6309251" y="1067168"/>
                    <a:pt x="5846666" y="1064547"/>
                  </a:cubicBezTo>
                  <a:cubicBezTo>
                    <a:pt x="2722712" y="1062384"/>
                    <a:pt x="1057073" y="1054560"/>
                    <a:pt x="1057073" y="1054560"/>
                  </a:cubicBezTo>
                  <a:cubicBezTo>
                    <a:pt x="812931" y="1045725"/>
                    <a:pt x="565145" y="1028744"/>
                    <a:pt x="398404" y="970567"/>
                  </a:cubicBezTo>
                  <a:cubicBezTo>
                    <a:pt x="120505" y="873605"/>
                    <a:pt x="0" y="696077"/>
                    <a:pt x="0" y="555062"/>
                  </a:cubicBezTo>
                  <a:lnTo>
                    <a:pt x="0" y="555061"/>
                  </a:lnTo>
                  <a:cubicBezTo>
                    <a:pt x="8536" y="440430"/>
                    <a:pt x="34263" y="311302"/>
                    <a:pt x="140291" y="225758"/>
                  </a:cubicBezTo>
                  <a:cubicBezTo>
                    <a:pt x="342602" y="62530"/>
                    <a:pt x="736658" y="7673"/>
                    <a:pt x="1155311" y="7673"/>
                  </a:cubicBezTo>
                  <a:cubicBezTo>
                    <a:pt x="1155311" y="7673"/>
                    <a:pt x="1551711" y="15681"/>
                    <a:pt x="4880807" y="7673"/>
                  </a:cubicBezTo>
                  <a:cubicBezTo>
                    <a:pt x="6090324" y="0"/>
                    <a:pt x="6554251" y="7673"/>
                    <a:pt x="6554251" y="7673"/>
                  </a:cubicBezTo>
                  <a:cubicBezTo>
                    <a:pt x="6922559" y="15152"/>
                    <a:pt x="7285872" y="84484"/>
                    <a:pt x="7483612" y="207066"/>
                  </a:cubicBezTo>
                  <a:cubicBezTo>
                    <a:pt x="7634629" y="300683"/>
                    <a:pt x="7667903" y="425358"/>
                    <a:pt x="7658763" y="555062"/>
                  </a:cubicBezTo>
                  <a:lnTo>
                    <a:pt x="7658763" y="555062"/>
                  </a:lnTo>
                  <a:cubicBezTo>
                    <a:pt x="7658763" y="814042"/>
                    <a:pt x="7375766" y="1028140"/>
                    <a:pt x="6729003" y="1055981"/>
                  </a:cubicBezTo>
                  <a:close/>
                </a:path>
              </a:pathLst>
            </a:custGeom>
            <a:solidFill>
              <a:schemeClr val="accent4">
                <a:lumMod val="20000"/>
                <a:lumOff val="80000"/>
              </a:schemeClr>
            </a:solidFill>
          </p:spPr>
        </p:sp>
      </p:grpSp>
      <p:sp>
        <p:nvSpPr>
          <p:cNvPr id="23" name="TextBox 4"/>
          <p:cNvSpPr txBox="1"/>
          <p:nvPr/>
        </p:nvSpPr>
        <p:spPr>
          <a:xfrm>
            <a:off x="1802437" y="7386144"/>
            <a:ext cx="10744200" cy="521040"/>
          </a:xfrm>
          <a:prstGeom prst="rect">
            <a:avLst/>
          </a:prstGeom>
        </p:spPr>
        <p:txBody>
          <a:bodyPr wrap="square" lIns="0" tIns="0" rIns="0" bIns="0" rtlCol="0" anchor="t">
            <a:spAutoFit/>
          </a:bodyPr>
          <a:lstStyle/>
          <a:p>
            <a:pPr algn="ctr">
              <a:lnSpc>
                <a:spcPts val="3919"/>
              </a:lnSpc>
            </a:pPr>
            <a:r>
              <a:rPr lang="en-US" sz="5000" dirty="0" smtClean="0">
                <a:solidFill>
                  <a:srgbClr val="000000"/>
                </a:solidFill>
                <a:latin typeface="Arial" panose="020B0604020202020204" pitchFamily="34" charset="0"/>
                <a:cs typeface="Arial" panose="020B0604020202020204" pitchFamily="34" charset="0"/>
              </a:rPr>
              <a:t>C. Nho giáo và Thiên chúa giáo</a:t>
            </a:r>
            <a:endParaRPr lang="en-US" sz="5000" dirty="0">
              <a:solidFill>
                <a:srgbClr val="000000"/>
              </a:solidFill>
              <a:latin typeface="Arial" panose="020B0604020202020204" pitchFamily="34" charset="0"/>
              <a:cs typeface="Arial" panose="020B0604020202020204" pitchFamily="34" charset="0"/>
            </a:endParaRPr>
          </a:p>
        </p:txBody>
      </p:sp>
      <p:pic>
        <p:nvPicPr>
          <p:cNvPr id="24"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388669" flipH="1">
            <a:off x="407369" y="7008220"/>
            <a:ext cx="1577563" cy="843279"/>
          </a:xfrm>
          <a:prstGeom prst="rect">
            <a:avLst/>
          </a:prstGeom>
        </p:spPr>
      </p:pic>
      <p:grpSp>
        <p:nvGrpSpPr>
          <p:cNvPr id="25" name="Group 2"/>
          <p:cNvGrpSpPr/>
          <p:nvPr/>
        </p:nvGrpSpPr>
        <p:grpSpPr>
          <a:xfrm>
            <a:off x="1784294" y="8479599"/>
            <a:ext cx="10972800" cy="1447800"/>
            <a:chOff x="0" y="0"/>
            <a:chExt cx="7660157" cy="1060682"/>
          </a:xfrm>
        </p:grpSpPr>
        <p:sp>
          <p:nvSpPr>
            <p:cNvPr id="26" name="Freeform 3"/>
            <p:cNvSpPr/>
            <p:nvPr/>
          </p:nvSpPr>
          <p:spPr>
            <a:xfrm>
              <a:off x="0" y="-4262"/>
              <a:ext cx="7667903" cy="1067168"/>
            </a:xfrm>
            <a:custGeom>
              <a:avLst/>
              <a:gdLst/>
              <a:ahLst/>
              <a:cxnLst/>
              <a:rect l="l" t="t" r="r" b="b"/>
              <a:pathLst>
                <a:path w="7667903" h="1067168">
                  <a:moveTo>
                    <a:pt x="6729003" y="1055981"/>
                  </a:moveTo>
                  <a:cubicBezTo>
                    <a:pt x="6729003" y="1055981"/>
                    <a:pt x="6309251" y="1067168"/>
                    <a:pt x="5846666" y="1064547"/>
                  </a:cubicBezTo>
                  <a:cubicBezTo>
                    <a:pt x="2722712" y="1062384"/>
                    <a:pt x="1057073" y="1054560"/>
                    <a:pt x="1057073" y="1054560"/>
                  </a:cubicBezTo>
                  <a:cubicBezTo>
                    <a:pt x="812931" y="1045725"/>
                    <a:pt x="565145" y="1028744"/>
                    <a:pt x="398404" y="970567"/>
                  </a:cubicBezTo>
                  <a:cubicBezTo>
                    <a:pt x="120505" y="873605"/>
                    <a:pt x="0" y="696077"/>
                    <a:pt x="0" y="555062"/>
                  </a:cubicBezTo>
                  <a:lnTo>
                    <a:pt x="0" y="555061"/>
                  </a:lnTo>
                  <a:cubicBezTo>
                    <a:pt x="8536" y="440430"/>
                    <a:pt x="34263" y="311302"/>
                    <a:pt x="140291" y="225758"/>
                  </a:cubicBezTo>
                  <a:cubicBezTo>
                    <a:pt x="342602" y="62530"/>
                    <a:pt x="736658" y="7673"/>
                    <a:pt x="1155311" y="7673"/>
                  </a:cubicBezTo>
                  <a:cubicBezTo>
                    <a:pt x="1155311" y="7673"/>
                    <a:pt x="1551711" y="15681"/>
                    <a:pt x="4880807" y="7673"/>
                  </a:cubicBezTo>
                  <a:cubicBezTo>
                    <a:pt x="6090324" y="0"/>
                    <a:pt x="6554251" y="7673"/>
                    <a:pt x="6554251" y="7673"/>
                  </a:cubicBezTo>
                  <a:cubicBezTo>
                    <a:pt x="6922559" y="15152"/>
                    <a:pt x="7285872" y="84484"/>
                    <a:pt x="7483612" y="207066"/>
                  </a:cubicBezTo>
                  <a:cubicBezTo>
                    <a:pt x="7634629" y="300683"/>
                    <a:pt x="7667903" y="425358"/>
                    <a:pt x="7658763" y="555062"/>
                  </a:cubicBezTo>
                  <a:lnTo>
                    <a:pt x="7658763" y="555062"/>
                  </a:lnTo>
                  <a:cubicBezTo>
                    <a:pt x="7658763" y="814042"/>
                    <a:pt x="7375766" y="1028140"/>
                    <a:pt x="6729003" y="1055981"/>
                  </a:cubicBezTo>
                  <a:close/>
                </a:path>
              </a:pathLst>
            </a:custGeom>
            <a:solidFill>
              <a:schemeClr val="accent4">
                <a:lumMod val="20000"/>
                <a:lumOff val="80000"/>
              </a:schemeClr>
            </a:solidFill>
          </p:spPr>
        </p:sp>
      </p:grpSp>
      <p:sp>
        <p:nvSpPr>
          <p:cNvPr id="27" name="TextBox 4"/>
          <p:cNvSpPr txBox="1"/>
          <p:nvPr/>
        </p:nvSpPr>
        <p:spPr>
          <a:xfrm>
            <a:off x="2078419" y="9026210"/>
            <a:ext cx="10744200" cy="500137"/>
          </a:xfrm>
          <a:prstGeom prst="rect">
            <a:avLst/>
          </a:prstGeom>
        </p:spPr>
        <p:txBody>
          <a:bodyPr wrap="square" lIns="0" tIns="0" rIns="0" bIns="0" rtlCol="0" anchor="t">
            <a:spAutoFit/>
          </a:bodyPr>
          <a:lstStyle/>
          <a:p>
            <a:pPr algn="ctr">
              <a:lnSpc>
                <a:spcPts val="3919"/>
              </a:lnSpc>
            </a:pPr>
            <a:r>
              <a:rPr lang="en-US" sz="5000" dirty="0" smtClean="0">
                <a:solidFill>
                  <a:srgbClr val="000000"/>
                </a:solidFill>
                <a:latin typeface="Arial" panose="020B0604020202020204" pitchFamily="34" charset="0"/>
                <a:cs typeface="Arial" panose="020B0604020202020204" pitchFamily="34" charset="0"/>
              </a:rPr>
              <a:t>D. Đạo giáo và Thiên chúa giáo</a:t>
            </a:r>
            <a:endParaRPr lang="en-US" sz="5000" dirty="0">
              <a:solidFill>
                <a:srgbClr val="000000"/>
              </a:solidFill>
              <a:latin typeface="Arial" panose="020B0604020202020204" pitchFamily="34" charset="0"/>
              <a:cs typeface="Arial" panose="020B0604020202020204" pitchFamily="34" charset="0"/>
            </a:endParaRPr>
          </a:p>
        </p:txBody>
      </p:sp>
      <p:pic>
        <p:nvPicPr>
          <p:cNvPr id="28"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35153" flipV="1">
            <a:off x="608440" y="8906772"/>
            <a:ext cx="1908601" cy="579521"/>
          </a:xfrm>
          <a:prstGeom prst="rect">
            <a:avLst/>
          </a:prstGeom>
        </p:spPr>
      </p:pic>
      <p:sp>
        <p:nvSpPr>
          <p:cNvPr id="30" name="Oval 29"/>
          <p:cNvSpPr/>
          <p:nvPr/>
        </p:nvSpPr>
        <p:spPr>
          <a:xfrm>
            <a:off x="3205909" y="3616337"/>
            <a:ext cx="990600" cy="11488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par>
                                <p:cTn id="27" presetID="16" presetClass="entr" presetSubtype="21"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par>
                                <p:cTn id="38" presetID="16" presetClass="entr" presetSubtype="21"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barn(inVertical)">
                                      <p:cBhvr>
                                        <p:cTn id="45" dur="500"/>
                                        <p:tgtEl>
                                          <p:spTgt spid="28"/>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par>
                                <p:cTn id="49" presetID="16" presetClass="entr" presetSubtype="21"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barn(inVertical)">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23" grpId="0"/>
      <p:bldP spid="27" grpId="0"/>
      <p:bldP spid="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0F2F6"/>
        </a:solidFill>
        <a:effectLst/>
      </p:bgPr>
    </p:bg>
    <p:spTree>
      <p:nvGrpSpPr>
        <p:cNvPr id="1" name=""/>
        <p:cNvGrpSpPr/>
        <p:nvPr/>
      </p:nvGrpSpPr>
      <p:grpSpPr>
        <a:xfrm>
          <a:off x="0" y="0"/>
          <a:ext cx="0" cy="0"/>
          <a:chOff x="0" y="0"/>
          <a:chExt cx="0" cy="0"/>
        </a:xfrm>
      </p:grpSpPr>
      <p:sp>
        <p:nvSpPr>
          <p:cNvPr id="2" name="AutoShape 2"/>
          <p:cNvSpPr/>
          <p:nvPr/>
        </p:nvSpPr>
        <p:spPr>
          <a:xfrm>
            <a:off x="0" y="8775001"/>
            <a:ext cx="18288000" cy="1511999"/>
          </a:xfrm>
          <a:prstGeom prst="rect">
            <a:avLst/>
          </a:prstGeom>
          <a:solidFill>
            <a:schemeClr val="accent4">
              <a:lumMod val="60000"/>
              <a:lumOff val="40000"/>
            </a:schemeClr>
          </a:solidFill>
        </p:spPr>
      </p:sp>
      <p:grpSp>
        <p:nvGrpSpPr>
          <p:cNvPr id="6" name="Group 6"/>
          <p:cNvGrpSpPr/>
          <p:nvPr/>
        </p:nvGrpSpPr>
        <p:grpSpPr>
          <a:xfrm>
            <a:off x="8718256" y="9518212"/>
            <a:ext cx="851487" cy="155656"/>
            <a:chOff x="0" y="0"/>
            <a:chExt cx="1135316" cy="207541"/>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207541" cy="207541"/>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63887" y="0"/>
              <a:ext cx="207541" cy="207541"/>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7775" y="0"/>
              <a:ext cx="207541" cy="207541"/>
            </a:xfrm>
            <a:prstGeom prst="rect">
              <a:avLst/>
            </a:prstGeom>
          </p:spPr>
        </p:pic>
      </p:gr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608393" y="4415017"/>
            <a:ext cx="1664175" cy="2483843"/>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5068578" y="4234543"/>
            <a:ext cx="3886200" cy="7353300"/>
          </a:xfrm>
          <a:prstGeom prst="rect">
            <a:avLst/>
          </a:prstGeom>
        </p:spPr>
      </p:pic>
      <p:sp>
        <p:nvSpPr>
          <p:cNvPr id="13" name="TextBox 17"/>
          <p:cNvSpPr txBox="1"/>
          <p:nvPr/>
        </p:nvSpPr>
        <p:spPr>
          <a:xfrm>
            <a:off x="0" y="977090"/>
            <a:ext cx="18440400" cy="2693045"/>
          </a:xfrm>
          <a:prstGeom prst="rect">
            <a:avLst/>
          </a:prstGeom>
        </p:spPr>
        <p:txBody>
          <a:bodyPr wrap="square" lIns="0" tIns="0" rIns="0" bIns="0" rtlCol="0" anchor="t">
            <a:spAutoFit/>
          </a:bodyPr>
          <a:lstStyle/>
          <a:p>
            <a:pPr algn="ctr">
              <a:lnSpc>
                <a:spcPts val="7000"/>
              </a:lnSpc>
            </a:pPr>
            <a:r>
              <a:rPr lang="vi-VN" sz="5000" dirty="0">
                <a:solidFill>
                  <a:srgbClr val="002060"/>
                </a:solidFill>
              </a:rPr>
              <a:t>Những phong tục, tập quán nào được người Việt được </a:t>
            </a:r>
            <a:endParaRPr lang="en-US" sz="5000" dirty="0" smtClean="0">
              <a:solidFill>
                <a:srgbClr val="002060"/>
              </a:solidFill>
            </a:endParaRPr>
          </a:p>
          <a:p>
            <a:pPr algn="ctr">
              <a:lnSpc>
                <a:spcPts val="7000"/>
              </a:lnSpc>
            </a:pPr>
            <a:r>
              <a:rPr lang="vi-VN" sz="5000" dirty="0" smtClean="0">
                <a:solidFill>
                  <a:srgbClr val="002060"/>
                </a:solidFill>
              </a:rPr>
              <a:t>bảo </a:t>
            </a:r>
            <a:r>
              <a:rPr lang="vi-VN" sz="5000" dirty="0">
                <a:solidFill>
                  <a:srgbClr val="002060"/>
                </a:solidFill>
              </a:rPr>
              <a:t>tồn suốt thời Bắc thuộc và vẫn lưu giữ </a:t>
            </a:r>
            <a:r>
              <a:rPr lang="vi-VN" sz="5000" dirty="0" smtClean="0">
                <a:solidFill>
                  <a:srgbClr val="002060"/>
                </a:solidFill>
              </a:rPr>
              <a:t>trong </a:t>
            </a:r>
            <a:r>
              <a:rPr lang="vi-VN" sz="5000" dirty="0">
                <a:solidFill>
                  <a:srgbClr val="002060"/>
                </a:solidFill>
              </a:rPr>
              <a:t>đời </a:t>
            </a:r>
            <a:r>
              <a:rPr lang="vi-VN" sz="5000" dirty="0" smtClean="0">
                <a:solidFill>
                  <a:srgbClr val="002060"/>
                </a:solidFill>
              </a:rPr>
              <a:t>sống</a:t>
            </a:r>
            <a:endParaRPr lang="en-US" sz="5000" dirty="0" smtClean="0">
              <a:solidFill>
                <a:srgbClr val="002060"/>
              </a:solidFill>
            </a:endParaRPr>
          </a:p>
          <a:p>
            <a:pPr algn="ctr">
              <a:lnSpc>
                <a:spcPts val="7000"/>
              </a:lnSpc>
            </a:pPr>
            <a:r>
              <a:rPr lang="vi-VN" sz="5000" dirty="0" smtClean="0">
                <a:solidFill>
                  <a:srgbClr val="002060"/>
                </a:solidFill>
              </a:rPr>
              <a:t> </a:t>
            </a:r>
            <a:r>
              <a:rPr lang="vi-VN" sz="5000" dirty="0">
                <a:solidFill>
                  <a:srgbClr val="002060"/>
                </a:solidFill>
              </a:rPr>
              <a:t>văn hoá hằng ngày của chúng ta ngày nay?</a:t>
            </a:r>
            <a:endParaRPr lang="en-US" sz="5000" dirty="0">
              <a:solidFill>
                <a:srgbClr val="002060"/>
              </a:solidFill>
            </a:endParaRPr>
          </a:p>
        </p:txBody>
      </p:sp>
      <p:pic>
        <p:nvPicPr>
          <p:cNvPr id="19" name="Picture 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06416" y="4131662"/>
            <a:ext cx="5179627" cy="1976732"/>
          </a:xfrm>
          <a:prstGeom prst="rect">
            <a:avLst/>
          </a:prstGeom>
        </p:spPr>
      </p:pic>
      <p:pic>
        <p:nvPicPr>
          <p:cNvPr id="23"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10575072" y="5669799"/>
            <a:ext cx="4114800" cy="1829522"/>
          </a:xfrm>
          <a:prstGeom prst="rect">
            <a:avLst/>
          </a:prstGeom>
        </p:spPr>
      </p:pic>
      <p:sp>
        <p:nvSpPr>
          <p:cNvPr id="24" name="TextBox 9"/>
          <p:cNvSpPr txBox="1"/>
          <p:nvPr/>
        </p:nvSpPr>
        <p:spPr>
          <a:xfrm>
            <a:off x="625259" y="4888362"/>
            <a:ext cx="4686827" cy="463332"/>
          </a:xfrm>
          <a:prstGeom prst="rect">
            <a:avLst/>
          </a:prstGeom>
        </p:spPr>
        <p:txBody>
          <a:bodyPr wrap="square" lIns="0" tIns="0" rIns="0" bIns="0" rtlCol="0" anchor="t">
            <a:spAutoFit/>
          </a:bodyPr>
          <a:lstStyle/>
          <a:p>
            <a:pPr algn="ctr">
              <a:lnSpc>
                <a:spcPts val="3290"/>
              </a:lnSpc>
            </a:pPr>
            <a:r>
              <a:rPr lang="en-US" sz="5000" dirty="0" smtClean="0">
                <a:solidFill>
                  <a:srgbClr val="000000"/>
                </a:solidFill>
                <a:latin typeface="Arial" panose="020B0604020202020204" pitchFamily="34" charset="0"/>
                <a:cs typeface="Arial" panose="020B0604020202020204" pitchFamily="34" charset="0"/>
              </a:rPr>
              <a:t>Thờ cúng tổ tiên</a:t>
            </a:r>
            <a:endParaRPr lang="en-US" sz="5000" dirty="0">
              <a:solidFill>
                <a:srgbClr val="000000"/>
              </a:solidFill>
              <a:latin typeface="Arial" panose="020B0604020202020204" pitchFamily="34" charset="0"/>
              <a:cs typeface="Arial" panose="020B0604020202020204" pitchFamily="34" charset="0"/>
            </a:endParaRPr>
          </a:p>
        </p:txBody>
      </p:sp>
      <p:sp>
        <p:nvSpPr>
          <p:cNvPr id="26" name="TextBox 9"/>
          <p:cNvSpPr txBox="1"/>
          <p:nvPr/>
        </p:nvSpPr>
        <p:spPr>
          <a:xfrm>
            <a:off x="10289058" y="5814956"/>
            <a:ext cx="4686827" cy="1604670"/>
          </a:xfrm>
          <a:prstGeom prst="rect">
            <a:avLst/>
          </a:prstGeom>
        </p:spPr>
        <p:txBody>
          <a:bodyPr wrap="square" lIns="0" tIns="0" rIns="0" bIns="0" rtlCol="0" anchor="t">
            <a:spAutoFit/>
          </a:bodyPr>
          <a:lstStyle/>
          <a:p>
            <a:pPr algn="ctr">
              <a:lnSpc>
                <a:spcPts val="6500"/>
              </a:lnSpc>
            </a:pPr>
            <a:r>
              <a:rPr lang="en-US" sz="5000" dirty="0" smtClean="0">
                <a:solidFill>
                  <a:srgbClr val="000000"/>
                </a:solidFill>
                <a:latin typeface="Arial" panose="020B0604020202020204" pitchFamily="34" charset="0"/>
                <a:cs typeface="Arial" panose="020B0604020202020204" pitchFamily="34" charset="0"/>
              </a:rPr>
              <a:t>Làm bánh chưng </a:t>
            </a:r>
            <a:endParaRPr lang="en-US" sz="5000" dirty="0">
              <a:solidFill>
                <a:srgbClr val="000000"/>
              </a:solidFill>
              <a:latin typeface="Arial" panose="020B0604020202020204" pitchFamily="34" charset="0"/>
              <a:cs typeface="Arial" panose="020B0604020202020204" pitchFamily="34" charset="0"/>
            </a:endParaRPr>
          </a:p>
        </p:txBody>
      </p:sp>
      <p:pic>
        <p:nvPicPr>
          <p:cNvPr id="29" name="Picture 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57302" y="6704226"/>
            <a:ext cx="4371019" cy="1668138"/>
          </a:xfrm>
          <a:prstGeom prst="rect">
            <a:avLst/>
          </a:prstGeom>
        </p:spPr>
      </p:pic>
      <p:sp>
        <p:nvSpPr>
          <p:cNvPr id="30" name="TextBox 9"/>
          <p:cNvSpPr txBox="1"/>
          <p:nvPr/>
        </p:nvSpPr>
        <p:spPr>
          <a:xfrm>
            <a:off x="213996" y="7300805"/>
            <a:ext cx="4686827" cy="463332"/>
          </a:xfrm>
          <a:prstGeom prst="rect">
            <a:avLst/>
          </a:prstGeom>
        </p:spPr>
        <p:txBody>
          <a:bodyPr wrap="square" lIns="0" tIns="0" rIns="0" bIns="0" rtlCol="0" anchor="t">
            <a:spAutoFit/>
          </a:bodyPr>
          <a:lstStyle/>
          <a:p>
            <a:pPr algn="ctr">
              <a:lnSpc>
                <a:spcPts val="3290"/>
              </a:lnSpc>
            </a:pPr>
            <a:r>
              <a:rPr lang="en-US" sz="5000" dirty="0" smtClean="0">
                <a:solidFill>
                  <a:srgbClr val="000000"/>
                </a:solidFill>
                <a:latin typeface="Arial" panose="020B0604020202020204" pitchFamily="34" charset="0"/>
                <a:cs typeface="Arial" panose="020B0604020202020204" pitchFamily="34" charset="0"/>
              </a:rPr>
              <a:t>Ăn trầu</a:t>
            </a:r>
            <a:endParaRPr lang="en-US" sz="5000" dirty="0">
              <a:solidFill>
                <a:srgbClr val="000000"/>
              </a:solidFill>
              <a:latin typeface="Arial" panose="020B0604020202020204" pitchFamily="34" charset="0"/>
              <a:cs typeface="Arial" panose="020B0604020202020204" pitchFamily="34" charset="0"/>
            </a:endParaRPr>
          </a:p>
        </p:txBody>
      </p:sp>
      <p:pic>
        <p:nvPicPr>
          <p:cNvPr id="32" name="Picture 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016581" y="4156049"/>
            <a:ext cx="4803819" cy="1833310"/>
          </a:xfrm>
          <a:prstGeom prst="rect">
            <a:avLst/>
          </a:prstGeom>
        </p:spPr>
      </p:pic>
      <p:sp>
        <p:nvSpPr>
          <p:cNvPr id="33" name="TextBox 9"/>
          <p:cNvSpPr txBox="1"/>
          <p:nvPr/>
        </p:nvSpPr>
        <p:spPr>
          <a:xfrm>
            <a:off x="6285973" y="4888362"/>
            <a:ext cx="4686827" cy="463332"/>
          </a:xfrm>
          <a:prstGeom prst="rect">
            <a:avLst/>
          </a:prstGeom>
        </p:spPr>
        <p:txBody>
          <a:bodyPr wrap="square" lIns="0" tIns="0" rIns="0" bIns="0" rtlCol="0" anchor="t">
            <a:spAutoFit/>
          </a:bodyPr>
          <a:lstStyle/>
          <a:p>
            <a:pPr algn="ctr">
              <a:lnSpc>
                <a:spcPts val="3290"/>
              </a:lnSpc>
            </a:pPr>
            <a:r>
              <a:rPr lang="en-US" sz="5000" dirty="0" smtClean="0">
                <a:solidFill>
                  <a:srgbClr val="000000"/>
                </a:solidFill>
                <a:latin typeface="Arial" panose="020B0604020202020204" pitchFamily="34" charset="0"/>
                <a:cs typeface="Arial" panose="020B0604020202020204" pitchFamily="34" charset="0"/>
              </a:rPr>
              <a:t>Nhuộm răng</a:t>
            </a:r>
            <a:endParaRPr lang="en-US" sz="5000" dirty="0">
              <a:solidFill>
                <a:srgbClr val="000000"/>
              </a:solidFill>
              <a:latin typeface="Arial" panose="020B0604020202020204" pitchFamily="34" charset="0"/>
              <a:cs typeface="Arial" panose="020B0604020202020204" pitchFamily="34" charset="0"/>
            </a:endParaRPr>
          </a:p>
        </p:txBody>
      </p:sp>
      <p:pic>
        <p:nvPicPr>
          <p:cNvPr id="34" name="Picture 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222011" y="6584560"/>
            <a:ext cx="4803819" cy="1833310"/>
          </a:xfrm>
          <a:prstGeom prst="rect">
            <a:avLst/>
          </a:prstGeom>
        </p:spPr>
      </p:pic>
      <p:sp>
        <p:nvSpPr>
          <p:cNvPr id="35" name="TextBox 9"/>
          <p:cNvSpPr txBox="1"/>
          <p:nvPr/>
        </p:nvSpPr>
        <p:spPr>
          <a:xfrm>
            <a:off x="5383513" y="7253154"/>
            <a:ext cx="4686827" cy="463332"/>
          </a:xfrm>
          <a:prstGeom prst="rect">
            <a:avLst/>
          </a:prstGeom>
        </p:spPr>
        <p:txBody>
          <a:bodyPr wrap="square" lIns="0" tIns="0" rIns="0" bIns="0" rtlCol="0" anchor="t">
            <a:spAutoFit/>
          </a:bodyPr>
          <a:lstStyle/>
          <a:p>
            <a:pPr algn="ctr">
              <a:lnSpc>
                <a:spcPts val="3290"/>
              </a:lnSpc>
            </a:pPr>
            <a:r>
              <a:rPr lang="en-US" sz="5000" dirty="0" smtClean="0">
                <a:solidFill>
                  <a:srgbClr val="000000"/>
                </a:solidFill>
                <a:latin typeface="Arial" panose="020B0604020202020204" pitchFamily="34" charset="0"/>
                <a:cs typeface="Arial" panose="020B0604020202020204" pitchFamily="34" charset="0"/>
              </a:rPr>
              <a:t>Ăn mắm</a:t>
            </a:r>
            <a:endParaRPr lang="en-US" sz="5000" dirty="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par>
                                <p:cTn id="21" presetID="16" presetClass="entr" presetSubtype="21"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arn(inVertical)">
                                      <p:cBhvr>
                                        <p:cTn id="28" dur="500"/>
                                        <p:tgtEl>
                                          <p:spTgt spid="33"/>
                                        </p:tgtEl>
                                      </p:cBhvr>
                                    </p:animEffect>
                                  </p:childTnLst>
                                </p:cTn>
                              </p:par>
                              <p:par>
                                <p:cTn id="29" presetID="16" presetClass="entr" presetSubtype="21"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arn(inVertical)">
                                      <p:cBhvr>
                                        <p:cTn id="36" dur="500"/>
                                        <p:tgtEl>
                                          <p:spTgt spid="35"/>
                                        </p:tgtEl>
                                      </p:cBhvr>
                                    </p:animEffect>
                                  </p:childTnLst>
                                </p:cTn>
                              </p:par>
                              <p:par>
                                <p:cTn id="37" presetID="16" presetClass="entr" presetSubtype="21"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inVertical)">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arn(inVertical)">
                                      <p:cBhvr>
                                        <p:cTn id="44" dur="500"/>
                                        <p:tgtEl>
                                          <p:spTgt spid="26"/>
                                        </p:tgtEl>
                                      </p:cBhvr>
                                    </p:animEffect>
                                  </p:childTnLst>
                                </p:cTn>
                              </p:par>
                              <p:par>
                                <p:cTn id="45" presetID="16" presetClass="entr" presetSubtype="21"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P spid="26" grpId="0"/>
      <p:bldP spid="30" grpId="0"/>
      <p:bldP spid="33" grpId="0"/>
      <p:bldP spid="3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14800">
            <a:off x="-1726781" y="3945109"/>
            <a:ext cx="7552033" cy="7552033"/>
          </a:xfrm>
          <a:prstGeom prst="rect">
            <a:avLst/>
          </a:prstGeom>
        </p:spPr>
      </p:pic>
      <p:sp>
        <p:nvSpPr>
          <p:cNvPr id="4" name="TextBox 4"/>
          <p:cNvSpPr txBox="1"/>
          <p:nvPr/>
        </p:nvSpPr>
        <p:spPr>
          <a:xfrm>
            <a:off x="0" y="2305882"/>
            <a:ext cx="18288000" cy="1000274"/>
          </a:xfrm>
          <a:prstGeom prst="rect">
            <a:avLst/>
          </a:prstGeom>
        </p:spPr>
        <p:txBody>
          <a:bodyPr wrap="square" lIns="0" tIns="0" rIns="0" bIns="0" rtlCol="0" anchor="t">
            <a:spAutoFit/>
          </a:bodyPr>
          <a:lstStyle/>
          <a:p>
            <a:pPr marL="0" lvl="0" indent="0" algn="ctr">
              <a:lnSpc>
                <a:spcPts val="7839"/>
              </a:lnSpc>
              <a:spcBef>
                <a:spcPct val="0"/>
              </a:spcBef>
            </a:pPr>
            <a:r>
              <a:rPr lang="en-US" sz="7000" b="1" u="none" dirty="0" smtClean="0">
                <a:solidFill>
                  <a:srgbClr val="000000"/>
                </a:solidFill>
                <a:latin typeface="Arial" panose="020B0604020202020204" pitchFamily="34" charset="0"/>
                <a:cs typeface="Arial" panose="020B0604020202020204" pitchFamily="34" charset="0"/>
              </a:rPr>
              <a:t>VẬN DỤNG</a:t>
            </a:r>
            <a:endParaRPr lang="en-US" sz="7000" b="1" u="none" dirty="0">
              <a:solidFill>
                <a:srgbClr val="00000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368612" y="8459120"/>
            <a:ext cx="3463596" cy="1549173"/>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401800" y="8505826"/>
            <a:ext cx="3982297" cy="178117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74032" t="21291"/>
          <a:stretch>
            <a:fillRect/>
          </a:stretch>
        </p:blipFill>
        <p:spPr>
          <a:xfrm>
            <a:off x="16840200" y="5598472"/>
            <a:ext cx="924413" cy="42453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74032" t="21291"/>
          <a:stretch>
            <a:fillRect/>
          </a:stretch>
        </p:blipFill>
        <p:spPr>
          <a:xfrm>
            <a:off x="1057696" y="5448300"/>
            <a:ext cx="924413" cy="424530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760461" y="3603938"/>
            <a:ext cx="4191000" cy="406236"/>
          </a:xfrm>
          <a:prstGeom prst="rect">
            <a:avLst/>
          </a:prstGeom>
        </p:spPr>
      </p:pic>
      <p:pic>
        <p:nvPicPr>
          <p:cNvPr id="12"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270608" y="4723263"/>
            <a:ext cx="5865670" cy="3792753"/>
          </a:xfrm>
          <a:prstGeom prst="rect">
            <a:avLst/>
          </a:prstGeom>
        </p:spPr>
      </p:pic>
    </p:spTree>
    <p:extLst>
      <p:ext uri="{BB962C8B-B14F-4D97-AF65-F5344CB8AC3E}">
        <p14:creationId xmlns:p14="http://schemas.microsoft.com/office/powerpoint/2010/main" val="408954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AC7BA6"/>
        </a:solidFill>
        <a:effectLst/>
      </p:bgPr>
    </p:bg>
    <p:spTree>
      <p:nvGrpSpPr>
        <p:cNvPr id="1" name=""/>
        <p:cNvGrpSpPr/>
        <p:nvPr/>
      </p:nvGrpSpPr>
      <p:grpSpPr>
        <a:xfrm>
          <a:off x="0" y="0"/>
          <a:ext cx="0" cy="0"/>
          <a:chOff x="0" y="0"/>
          <a:chExt cx="0" cy="0"/>
        </a:xfrm>
      </p:grpSpPr>
      <p:sp>
        <p:nvSpPr>
          <p:cNvPr id="9" name="TextBox 2"/>
          <p:cNvSpPr txBox="1"/>
          <p:nvPr/>
        </p:nvSpPr>
        <p:spPr>
          <a:xfrm>
            <a:off x="0" y="1409700"/>
            <a:ext cx="18288000" cy="1795363"/>
          </a:xfrm>
          <a:prstGeom prst="rect">
            <a:avLst/>
          </a:prstGeom>
        </p:spPr>
        <p:txBody>
          <a:bodyPr wrap="square" lIns="0" tIns="0" rIns="0" bIns="0" rtlCol="0" anchor="t">
            <a:spAutoFit/>
          </a:bodyPr>
          <a:lstStyle/>
          <a:p>
            <a:pPr algn="ctr">
              <a:lnSpc>
                <a:spcPts val="7000"/>
              </a:lnSpc>
            </a:pPr>
            <a:r>
              <a:rPr lang="nl-NL" sz="5000" dirty="0">
                <a:solidFill>
                  <a:schemeClr val="bg1"/>
                </a:solidFill>
                <a:latin typeface="Arial" panose="020B0604020202020204" pitchFamily="34" charset="0"/>
                <a:cs typeface="Arial" panose="020B0604020202020204" pitchFamily="34" charset="0"/>
              </a:rPr>
              <a:t>Em có suy nghĩ gì về hiện tượng nhiều học </a:t>
            </a:r>
            <a:r>
              <a:rPr lang="nl-NL" sz="5000" dirty="0" smtClean="0">
                <a:solidFill>
                  <a:schemeClr val="bg1"/>
                </a:solidFill>
                <a:latin typeface="Arial" panose="020B0604020202020204" pitchFamily="34" charset="0"/>
                <a:cs typeface="Arial" panose="020B0604020202020204" pitchFamily="34" charset="0"/>
              </a:rPr>
              <a:t>sinh</a:t>
            </a:r>
          </a:p>
          <a:p>
            <a:pPr algn="ctr">
              <a:lnSpc>
                <a:spcPts val="7000"/>
              </a:lnSpc>
            </a:pPr>
            <a:r>
              <a:rPr lang="nl-NL" sz="5000" dirty="0" smtClean="0">
                <a:solidFill>
                  <a:schemeClr val="bg1"/>
                </a:solidFill>
                <a:latin typeface="Arial" panose="020B0604020202020204" pitchFamily="34" charset="0"/>
                <a:cs typeface="Arial" panose="020B0604020202020204" pitchFamily="34" charset="0"/>
              </a:rPr>
              <a:t> </a:t>
            </a:r>
            <a:r>
              <a:rPr lang="nl-NL" sz="5000" dirty="0">
                <a:solidFill>
                  <a:schemeClr val="bg1"/>
                </a:solidFill>
                <a:latin typeface="Arial" panose="020B0604020202020204" pitchFamily="34" charset="0"/>
                <a:cs typeface="Arial" panose="020B0604020202020204" pitchFamily="34" charset="0"/>
              </a:rPr>
              <a:t>“pha” tiếng nước ngoài vào tiếng Việt khi giao tiếp? </a:t>
            </a:r>
            <a:endParaRPr lang="en-US" sz="5000" dirty="0">
              <a:solidFill>
                <a:schemeClr val="bg1"/>
              </a:solidFill>
              <a:latin typeface="Arial" panose="020B0604020202020204" pitchFamily="34" charset="0"/>
              <a:cs typeface="Arial" panose="020B0604020202020204" pitchFamily="34" charset="0"/>
            </a:endParaRPr>
          </a:p>
        </p:txBody>
      </p:sp>
      <p:grpSp>
        <p:nvGrpSpPr>
          <p:cNvPr id="15" name="Group 16"/>
          <p:cNvGrpSpPr/>
          <p:nvPr/>
        </p:nvGrpSpPr>
        <p:grpSpPr>
          <a:xfrm>
            <a:off x="228600" y="6057900"/>
            <a:ext cx="5257800" cy="1828800"/>
            <a:chOff x="-11405612" y="-4015877"/>
            <a:chExt cx="5961819" cy="3860800"/>
          </a:xfrm>
        </p:grpSpPr>
        <p:grpSp>
          <p:nvGrpSpPr>
            <p:cNvPr id="16" name="Group 17"/>
            <p:cNvGrpSpPr/>
            <p:nvPr/>
          </p:nvGrpSpPr>
          <p:grpSpPr>
            <a:xfrm>
              <a:off x="-11405612" y="-4015877"/>
              <a:ext cx="5961819" cy="3860800"/>
              <a:chOff x="-5670573" y="-1996589"/>
              <a:chExt cx="2964061" cy="1919489"/>
            </a:xfrm>
          </p:grpSpPr>
          <p:sp>
            <p:nvSpPr>
              <p:cNvPr id="18" name="Freeform 18"/>
              <p:cNvSpPr/>
              <p:nvPr/>
            </p:nvSpPr>
            <p:spPr>
              <a:xfrm>
                <a:off x="-5670573" y="-1996589"/>
                <a:ext cx="2964061" cy="1919489"/>
              </a:xfrm>
              <a:custGeom>
                <a:avLst/>
                <a:gdLst/>
                <a:ahLst/>
                <a:cxnLst/>
                <a:rect l="l" t="t" r="r" b="b"/>
                <a:pathLst>
                  <a:path w="2964061" h="660400">
                    <a:moveTo>
                      <a:pt x="2839601" y="660400"/>
                    </a:moveTo>
                    <a:lnTo>
                      <a:pt x="124460" y="660400"/>
                    </a:lnTo>
                    <a:cubicBezTo>
                      <a:pt x="55880" y="660400"/>
                      <a:pt x="0" y="604520"/>
                      <a:pt x="0" y="535940"/>
                    </a:cubicBezTo>
                    <a:lnTo>
                      <a:pt x="0" y="124460"/>
                    </a:lnTo>
                    <a:cubicBezTo>
                      <a:pt x="0" y="55880"/>
                      <a:pt x="55880" y="0"/>
                      <a:pt x="124460" y="0"/>
                    </a:cubicBezTo>
                    <a:lnTo>
                      <a:pt x="2839601" y="0"/>
                    </a:lnTo>
                    <a:cubicBezTo>
                      <a:pt x="2908181" y="0"/>
                      <a:pt x="2964061" y="55880"/>
                      <a:pt x="2964061" y="124460"/>
                    </a:cubicBezTo>
                    <a:lnTo>
                      <a:pt x="2964061" y="535940"/>
                    </a:lnTo>
                    <a:cubicBezTo>
                      <a:pt x="2964061" y="604520"/>
                      <a:pt x="2908181" y="660400"/>
                      <a:pt x="2839601" y="660400"/>
                    </a:cubicBezTo>
                    <a:close/>
                  </a:path>
                </a:pathLst>
              </a:custGeom>
              <a:solidFill>
                <a:srgbClr val="FDFAF2"/>
              </a:solidFill>
            </p:spPr>
          </p:sp>
        </p:grpSp>
        <p:sp>
          <p:nvSpPr>
            <p:cNvPr id="17" name="TextBox 19"/>
            <p:cNvSpPr txBox="1"/>
            <p:nvPr/>
          </p:nvSpPr>
          <p:spPr>
            <a:xfrm>
              <a:off x="-11119356" y="-2377790"/>
              <a:ext cx="5389306" cy="1152111"/>
            </a:xfrm>
            <a:prstGeom prst="rect">
              <a:avLst/>
            </a:prstGeom>
          </p:spPr>
          <p:txBody>
            <a:bodyPr lIns="0" tIns="0" rIns="0" bIns="0" rtlCol="0" anchor="t">
              <a:spAutoFit/>
            </a:bodyPr>
            <a:lstStyle/>
            <a:p>
              <a:pPr algn="ctr">
                <a:lnSpc>
                  <a:spcPts val="3200"/>
                </a:lnSpc>
              </a:pPr>
              <a:r>
                <a:rPr lang="en-US" sz="5000" dirty="0" smtClean="0">
                  <a:solidFill>
                    <a:srgbClr val="000000"/>
                  </a:solidFill>
                  <a:latin typeface="Arial" panose="020B0604020202020204" pitchFamily="34" charset="0"/>
                  <a:cs typeface="Arial" panose="020B0604020202020204" pitchFamily="34" charset="0"/>
                </a:rPr>
                <a:t>Không đồng tình</a:t>
              </a:r>
              <a:endParaRPr lang="en-US" sz="5000" dirty="0">
                <a:solidFill>
                  <a:srgbClr val="000000"/>
                </a:solidFill>
                <a:latin typeface="Arial" panose="020B0604020202020204" pitchFamily="34" charset="0"/>
                <a:cs typeface="Arial" panose="020B0604020202020204" pitchFamily="34" charset="0"/>
              </a:endParaRPr>
            </a:p>
          </p:txBody>
        </p:sp>
      </p:grpSp>
      <p:sp>
        <p:nvSpPr>
          <p:cNvPr id="19" name="Freeform 18"/>
          <p:cNvSpPr/>
          <p:nvPr/>
        </p:nvSpPr>
        <p:spPr>
          <a:xfrm>
            <a:off x="5867400" y="4076700"/>
            <a:ext cx="12192000" cy="5588645"/>
          </a:xfrm>
          <a:custGeom>
            <a:avLst/>
            <a:gdLst/>
            <a:ahLst/>
            <a:cxnLst/>
            <a:rect l="l" t="t" r="r" b="b"/>
            <a:pathLst>
              <a:path w="2964061" h="660400">
                <a:moveTo>
                  <a:pt x="2839601" y="660400"/>
                </a:moveTo>
                <a:lnTo>
                  <a:pt x="124460" y="660400"/>
                </a:lnTo>
                <a:cubicBezTo>
                  <a:pt x="55880" y="660400"/>
                  <a:pt x="0" y="604520"/>
                  <a:pt x="0" y="535940"/>
                </a:cubicBezTo>
                <a:lnTo>
                  <a:pt x="0" y="124460"/>
                </a:lnTo>
                <a:cubicBezTo>
                  <a:pt x="0" y="55880"/>
                  <a:pt x="55880" y="0"/>
                  <a:pt x="124460" y="0"/>
                </a:cubicBezTo>
                <a:lnTo>
                  <a:pt x="2839601" y="0"/>
                </a:lnTo>
                <a:cubicBezTo>
                  <a:pt x="2908181" y="0"/>
                  <a:pt x="2964061" y="55880"/>
                  <a:pt x="2964061" y="124460"/>
                </a:cubicBezTo>
                <a:lnTo>
                  <a:pt x="2964061" y="535940"/>
                </a:lnTo>
                <a:cubicBezTo>
                  <a:pt x="2964061" y="604520"/>
                  <a:pt x="2908181" y="660400"/>
                  <a:pt x="2839601" y="660400"/>
                </a:cubicBezTo>
                <a:close/>
              </a:path>
            </a:pathLst>
          </a:custGeom>
          <a:solidFill>
            <a:srgbClr val="FDFAF2"/>
          </a:solidFill>
        </p:spPr>
      </p:sp>
      <p:sp>
        <p:nvSpPr>
          <p:cNvPr id="20" name="TextBox 19"/>
          <p:cNvSpPr txBox="1"/>
          <p:nvPr/>
        </p:nvSpPr>
        <p:spPr>
          <a:xfrm>
            <a:off x="6151514" y="4279255"/>
            <a:ext cx="11623771" cy="5386090"/>
          </a:xfrm>
          <a:prstGeom prst="rect">
            <a:avLst/>
          </a:prstGeom>
        </p:spPr>
        <p:txBody>
          <a:bodyPr wrap="square" lIns="0" tIns="0" rIns="0" bIns="0" rtlCol="0" anchor="t">
            <a:spAutoFit/>
          </a:bodyPr>
          <a:lstStyle/>
          <a:p>
            <a:pPr marL="685800" indent="-685800" algn="just">
              <a:lnSpc>
                <a:spcPts val="7000"/>
              </a:lnSpc>
              <a:buFont typeface="Arial" panose="020B0604020202020204" pitchFamily="34" charset="0"/>
              <a:buChar char="•"/>
            </a:pPr>
            <a:r>
              <a:rPr lang="en-US" sz="5000" dirty="0" smtClean="0">
                <a:solidFill>
                  <a:srgbClr val="000000"/>
                </a:solidFill>
                <a:latin typeface="Arial" panose="020B0604020202020204" pitchFamily="34" charset="0"/>
                <a:cs typeface="Arial" panose="020B0604020202020204" pitchFamily="34" charset="0"/>
              </a:rPr>
              <a:t>“Pha” tiếng </a:t>
            </a:r>
            <a:r>
              <a:rPr lang="vi-VN" sz="5000" dirty="0" smtClean="0">
                <a:solidFill>
                  <a:srgbClr val="000000"/>
                </a:solidFill>
                <a:latin typeface="Arial" panose="020B0604020202020204" pitchFamily="34" charset="0"/>
                <a:cs typeface="Arial" panose="020B0604020202020204" pitchFamily="34" charset="0"/>
              </a:rPr>
              <a:t>có </a:t>
            </a:r>
            <a:r>
              <a:rPr lang="vi-VN" sz="5000" dirty="0">
                <a:solidFill>
                  <a:srgbClr val="000000"/>
                </a:solidFill>
                <a:latin typeface="Arial" panose="020B0604020202020204" pitchFamily="34" charset="0"/>
                <a:cs typeface="Arial" panose="020B0604020202020204" pitchFamily="34" charset="0"/>
              </a:rPr>
              <a:t>tác dụng nhất định </a:t>
            </a:r>
            <a:r>
              <a:rPr lang="vi-VN" sz="5000" dirty="0" smtClean="0">
                <a:solidFill>
                  <a:srgbClr val="000000"/>
                </a:solidFill>
                <a:latin typeface="Arial" panose="020B0604020202020204" pitchFamily="34" charset="0"/>
                <a:cs typeface="Arial" panose="020B0604020202020204" pitchFamily="34" charset="0"/>
              </a:rPr>
              <a:t>: </a:t>
            </a:r>
            <a:r>
              <a:rPr lang="vi-VN" sz="5000" dirty="0">
                <a:solidFill>
                  <a:srgbClr val="000000"/>
                </a:solidFill>
                <a:latin typeface="Arial" panose="020B0604020202020204" pitchFamily="34" charset="0"/>
                <a:cs typeface="Arial" panose="020B0604020202020204" pitchFamily="34" charset="0"/>
              </a:rPr>
              <a:t>khả năng truyền đạt thông tin nhanh, tiết kiệm thời </a:t>
            </a:r>
            <a:r>
              <a:rPr lang="vi-VN" sz="5000" dirty="0" smtClean="0">
                <a:solidFill>
                  <a:srgbClr val="000000"/>
                </a:solidFill>
                <a:latin typeface="Arial" panose="020B0604020202020204" pitchFamily="34" charset="0"/>
                <a:cs typeface="Arial" panose="020B0604020202020204" pitchFamily="34" charset="0"/>
              </a:rPr>
              <a:t>gian</a:t>
            </a:r>
            <a:r>
              <a:rPr lang="en-US" sz="5000" dirty="0" smtClean="0">
                <a:solidFill>
                  <a:srgbClr val="000000"/>
                </a:solidFill>
                <a:latin typeface="Arial" panose="020B0604020202020204" pitchFamily="34" charset="0"/>
                <a:cs typeface="Arial" panose="020B0604020202020204" pitchFamily="34" charset="0"/>
              </a:rPr>
              <a:t>.</a:t>
            </a:r>
          </a:p>
          <a:p>
            <a:pPr marL="685800" indent="-685800" algn="just">
              <a:lnSpc>
                <a:spcPts val="7000"/>
              </a:lnSpc>
              <a:buFont typeface="Arial" panose="020B0604020202020204" pitchFamily="34" charset="0"/>
              <a:buChar char="•"/>
            </a:pPr>
            <a:r>
              <a:rPr lang="en-US" sz="5000" dirty="0" smtClean="0">
                <a:solidFill>
                  <a:srgbClr val="000000"/>
                </a:solidFill>
                <a:latin typeface="Arial" panose="020B0604020202020204" pitchFamily="34" charset="0"/>
                <a:cs typeface="Arial" panose="020B0604020202020204" pitchFamily="34" charset="0"/>
              </a:rPr>
              <a:t>Tuy nhiên, việc </a:t>
            </a:r>
            <a:r>
              <a:rPr lang="en-US" sz="5000" dirty="0">
                <a:solidFill>
                  <a:srgbClr val="000000"/>
                </a:solidFill>
                <a:latin typeface="Arial" panose="020B0604020202020204" pitchFamily="34" charset="0"/>
                <a:cs typeface="Arial" panose="020B0604020202020204" pitchFamily="34" charset="0"/>
              </a:rPr>
              <a:t>lạm dụng sử dụng quá đà sẽ đánh mất đi bản sắc dân tộc, mất đi sự trong sáng của tiếng Việt. </a:t>
            </a:r>
            <a:endParaRPr lang="en-US" sz="5000" dirty="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753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31"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1000" fill="hold"/>
                                        <p:tgtEl>
                                          <p:spTgt spid="19"/>
                                        </p:tgtEl>
                                        <p:attrNameLst>
                                          <p:attrName>ppt_w</p:attrName>
                                        </p:attrNameLst>
                                      </p:cBhvr>
                                      <p:tavLst>
                                        <p:tav tm="0">
                                          <p:val>
                                            <p:fltVal val="0"/>
                                          </p:val>
                                        </p:tav>
                                        <p:tav tm="100000">
                                          <p:val>
                                            <p:strVal val="#ppt_w"/>
                                          </p:val>
                                        </p:tav>
                                      </p:tavLst>
                                    </p:anim>
                                    <p:anim calcmode="lin" valueType="num">
                                      <p:cBhvr>
                                        <p:cTn id="27" dur="1000" fill="hold"/>
                                        <p:tgtEl>
                                          <p:spTgt spid="19"/>
                                        </p:tgtEl>
                                        <p:attrNameLst>
                                          <p:attrName>ppt_h</p:attrName>
                                        </p:attrNameLst>
                                      </p:cBhvr>
                                      <p:tavLst>
                                        <p:tav tm="0">
                                          <p:val>
                                            <p:fltVal val="0"/>
                                          </p:val>
                                        </p:tav>
                                        <p:tav tm="100000">
                                          <p:val>
                                            <p:strVal val="#ppt_h"/>
                                          </p:val>
                                        </p:tav>
                                      </p:tavLst>
                                    </p:anim>
                                    <p:anim calcmode="lin" valueType="num">
                                      <p:cBhvr>
                                        <p:cTn id="28" dur="1000" fill="hold"/>
                                        <p:tgtEl>
                                          <p:spTgt spid="19"/>
                                        </p:tgtEl>
                                        <p:attrNameLst>
                                          <p:attrName>style.rotation</p:attrName>
                                        </p:attrNameLst>
                                      </p:cBhvr>
                                      <p:tavLst>
                                        <p:tav tm="0">
                                          <p:val>
                                            <p:fltVal val="90"/>
                                          </p:val>
                                        </p:tav>
                                        <p:tav tm="100000">
                                          <p:val>
                                            <p:fltVal val="0"/>
                                          </p:val>
                                        </p:tav>
                                      </p:tavLst>
                                    </p:anim>
                                    <p:animEffect transition="in" filter="fade">
                                      <p:cBhvr>
                                        <p:cTn id="2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sp>
        <p:nvSpPr>
          <p:cNvPr id="3" name="TextBox 3"/>
          <p:cNvSpPr txBox="1"/>
          <p:nvPr/>
        </p:nvSpPr>
        <p:spPr>
          <a:xfrm>
            <a:off x="32947" y="1842593"/>
            <a:ext cx="18288000" cy="1021562"/>
          </a:xfrm>
          <a:prstGeom prst="rect">
            <a:avLst/>
          </a:prstGeom>
        </p:spPr>
        <p:txBody>
          <a:bodyPr wrap="square" lIns="0" tIns="0" rIns="0" bIns="0" rtlCol="0" anchor="t">
            <a:spAutoFit/>
          </a:bodyPr>
          <a:lstStyle/>
          <a:p>
            <a:pPr marL="0" lvl="0" indent="0" algn="ctr">
              <a:lnSpc>
                <a:spcPts val="8800"/>
              </a:lnSpc>
              <a:spcBef>
                <a:spcPct val="0"/>
              </a:spcBef>
            </a:pPr>
            <a:r>
              <a:rPr lang="en-US" sz="6000" b="1" u="none" dirty="0" smtClean="0">
                <a:solidFill>
                  <a:srgbClr val="926F4B"/>
                </a:solidFill>
                <a:latin typeface="Arial" panose="020B0604020202020204" pitchFamily="34" charset="0"/>
                <a:cs typeface="Arial" panose="020B0604020202020204" pitchFamily="34" charset="0"/>
              </a:rPr>
              <a:t>HƯỚNG DẪN VỀ NHÀ</a:t>
            </a:r>
            <a:endParaRPr lang="en-US" sz="6000" b="1" u="none" dirty="0">
              <a:solidFill>
                <a:srgbClr val="926F4B"/>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14300"/>
            <a:ext cx="2886555" cy="275534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909746" y="7030853"/>
            <a:ext cx="3411201" cy="325614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903118" y="6402576"/>
            <a:ext cx="2378583" cy="2305063"/>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31887" y="649377"/>
            <a:ext cx="5016769" cy="1523274"/>
          </a:xfrm>
          <a:prstGeom prst="rect">
            <a:avLst/>
          </a:prstGeom>
        </p:spPr>
      </p:pic>
      <p:sp>
        <p:nvSpPr>
          <p:cNvPr id="9" name="Oval 8"/>
          <p:cNvSpPr/>
          <p:nvPr/>
        </p:nvSpPr>
        <p:spPr>
          <a:xfrm>
            <a:off x="2890184" y="3130897"/>
            <a:ext cx="1337375" cy="1436276"/>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latin typeface="Arial" panose="020B0604020202020204" pitchFamily="34" charset="0"/>
                <a:cs typeface="Arial" panose="020B0604020202020204" pitchFamily="34" charset="0"/>
              </a:rPr>
              <a:t>1</a:t>
            </a:r>
            <a:endParaRPr lang="en-US" sz="5000" b="1" dirty="0">
              <a:latin typeface="Arial" panose="020B0604020202020204" pitchFamily="34" charset="0"/>
              <a:cs typeface="Arial" panose="020B0604020202020204" pitchFamily="34" charset="0"/>
            </a:endParaRPr>
          </a:p>
        </p:txBody>
      </p:sp>
      <p:sp>
        <p:nvSpPr>
          <p:cNvPr id="10" name="TextBox 3"/>
          <p:cNvSpPr txBox="1"/>
          <p:nvPr/>
        </p:nvSpPr>
        <p:spPr>
          <a:xfrm>
            <a:off x="4871383" y="3404725"/>
            <a:ext cx="13563601" cy="992323"/>
          </a:xfrm>
          <a:prstGeom prst="rect">
            <a:avLst/>
          </a:prstGeom>
        </p:spPr>
        <p:txBody>
          <a:bodyPr wrap="square" lIns="0" tIns="0" rIns="0" bIns="0" rtlCol="0" anchor="t">
            <a:spAutoFit/>
          </a:bodyPr>
          <a:lstStyle/>
          <a:p>
            <a:pPr marL="0" lvl="0" indent="0" algn="just">
              <a:lnSpc>
                <a:spcPts val="8800"/>
              </a:lnSpc>
              <a:spcBef>
                <a:spcPct val="0"/>
              </a:spcBef>
            </a:pPr>
            <a:r>
              <a:rPr lang="en-US" sz="5000" u="none" dirty="0" smtClean="0">
                <a:solidFill>
                  <a:schemeClr val="accent4">
                    <a:lumMod val="50000"/>
                  </a:schemeClr>
                </a:solidFill>
                <a:latin typeface="Arial" panose="020B0604020202020204" pitchFamily="34" charset="0"/>
                <a:cs typeface="Arial" panose="020B0604020202020204" pitchFamily="34" charset="0"/>
              </a:rPr>
              <a:t>Trả lời câu 1 – Luyện tập, SGK trang 84</a:t>
            </a:r>
            <a:endParaRPr lang="en-US" sz="5000" u="none" dirty="0">
              <a:solidFill>
                <a:schemeClr val="accent4">
                  <a:lumMod val="50000"/>
                </a:schemeClr>
              </a:solidFill>
              <a:latin typeface="Arial" panose="020B0604020202020204" pitchFamily="34" charset="0"/>
              <a:cs typeface="Arial" panose="020B0604020202020204" pitchFamily="34" charset="0"/>
            </a:endParaRPr>
          </a:p>
        </p:txBody>
      </p:sp>
      <p:sp>
        <p:nvSpPr>
          <p:cNvPr id="11" name="Oval 10"/>
          <p:cNvSpPr/>
          <p:nvPr/>
        </p:nvSpPr>
        <p:spPr>
          <a:xfrm>
            <a:off x="2908617" y="5061858"/>
            <a:ext cx="1337375" cy="1436276"/>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latin typeface="Arial" panose="020B0604020202020204" pitchFamily="34" charset="0"/>
                <a:cs typeface="Arial" panose="020B0604020202020204" pitchFamily="34" charset="0"/>
              </a:rPr>
              <a:t>2</a:t>
            </a:r>
            <a:endParaRPr lang="en-US" sz="5000" b="1" dirty="0">
              <a:latin typeface="Arial" panose="020B0604020202020204" pitchFamily="34" charset="0"/>
              <a:cs typeface="Arial" panose="020B0604020202020204" pitchFamily="34" charset="0"/>
            </a:endParaRPr>
          </a:p>
        </p:txBody>
      </p:sp>
      <p:sp>
        <p:nvSpPr>
          <p:cNvPr id="12" name="TextBox 3"/>
          <p:cNvSpPr txBox="1"/>
          <p:nvPr/>
        </p:nvSpPr>
        <p:spPr>
          <a:xfrm>
            <a:off x="4889816" y="5335686"/>
            <a:ext cx="13563601" cy="992323"/>
          </a:xfrm>
          <a:prstGeom prst="rect">
            <a:avLst/>
          </a:prstGeom>
        </p:spPr>
        <p:txBody>
          <a:bodyPr wrap="square" lIns="0" tIns="0" rIns="0" bIns="0" rtlCol="0" anchor="t">
            <a:spAutoFit/>
          </a:bodyPr>
          <a:lstStyle/>
          <a:p>
            <a:pPr marL="0" lvl="0" indent="0" algn="just">
              <a:lnSpc>
                <a:spcPts val="8800"/>
              </a:lnSpc>
              <a:spcBef>
                <a:spcPct val="0"/>
              </a:spcBef>
            </a:pPr>
            <a:r>
              <a:rPr lang="en-US" sz="5000" u="none" dirty="0" smtClean="0">
                <a:solidFill>
                  <a:schemeClr val="accent5">
                    <a:lumMod val="50000"/>
                  </a:schemeClr>
                </a:solidFill>
                <a:latin typeface="Arial" panose="020B0604020202020204" pitchFamily="34" charset="0"/>
                <a:cs typeface="Arial" panose="020B0604020202020204" pitchFamily="34" charset="0"/>
              </a:rPr>
              <a:t>Làm bài tập Bài 50, Sách bài tập </a:t>
            </a:r>
            <a:endParaRPr lang="en-US" sz="5000" u="none" dirty="0">
              <a:solidFill>
                <a:schemeClr val="accent5">
                  <a:lumMod val="50000"/>
                </a:schemeClr>
              </a:solidFill>
              <a:latin typeface="Arial" panose="020B0604020202020204" pitchFamily="34" charset="0"/>
              <a:cs typeface="Arial" panose="020B0604020202020204" pitchFamily="34" charset="0"/>
            </a:endParaRPr>
          </a:p>
        </p:txBody>
      </p:sp>
      <p:sp>
        <p:nvSpPr>
          <p:cNvPr id="13" name="Oval 12"/>
          <p:cNvSpPr/>
          <p:nvPr/>
        </p:nvSpPr>
        <p:spPr>
          <a:xfrm>
            <a:off x="2908617" y="7120532"/>
            <a:ext cx="1337375" cy="1436276"/>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latin typeface="Arial" panose="020B0604020202020204" pitchFamily="34" charset="0"/>
                <a:cs typeface="Arial" panose="020B0604020202020204" pitchFamily="34" charset="0"/>
              </a:rPr>
              <a:t>3</a:t>
            </a:r>
            <a:endParaRPr lang="en-US" sz="5000" b="1" dirty="0">
              <a:latin typeface="Arial" panose="020B0604020202020204" pitchFamily="34" charset="0"/>
              <a:cs typeface="Arial" panose="020B0604020202020204" pitchFamily="34" charset="0"/>
            </a:endParaRPr>
          </a:p>
        </p:txBody>
      </p:sp>
      <p:sp>
        <p:nvSpPr>
          <p:cNvPr id="14" name="TextBox 3"/>
          <p:cNvSpPr txBox="1"/>
          <p:nvPr/>
        </p:nvSpPr>
        <p:spPr>
          <a:xfrm>
            <a:off x="4889816" y="7394360"/>
            <a:ext cx="13563601" cy="992323"/>
          </a:xfrm>
          <a:prstGeom prst="rect">
            <a:avLst/>
          </a:prstGeom>
        </p:spPr>
        <p:txBody>
          <a:bodyPr wrap="square" lIns="0" tIns="0" rIns="0" bIns="0" rtlCol="0" anchor="t">
            <a:spAutoFit/>
          </a:bodyPr>
          <a:lstStyle/>
          <a:p>
            <a:pPr marL="0" lvl="0" indent="0" algn="just">
              <a:lnSpc>
                <a:spcPts val="8800"/>
              </a:lnSpc>
              <a:spcBef>
                <a:spcPct val="0"/>
              </a:spcBef>
            </a:pPr>
            <a:r>
              <a:rPr lang="en-US" sz="5000" dirty="0" smtClean="0">
                <a:solidFill>
                  <a:schemeClr val="bg2">
                    <a:lumMod val="25000"/>
                  </a:schemeClr>
                </a:solidFill>
                <a:latin typeface="Arial" panose="020B0604020202020204" pitchFamily="34" charset="0"/>
                <a:cs typeface="Arial" panose="020B0604020202020204" pitchFamily="34" charset="0"/>
              </a:rPr>
              <a:t>Đọc trước Bài 17, SGK trang 85</a:t>
            </a:r>
            <a:endParaRPr lang="en-US" sz="5000" u="none"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568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p:bldP spid="11" grpId="0" animBg="1"/>
      <p:bldP spid="12" grpId="0"/>
      <p:bldP spid="13" grpId="0" animBg="1"/>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6F1EE"/>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348760" cy="1965250"/>
            <a:chOff x="0" y="0"/>
            <a:chExt cx="6186311" cy="660400"/>
          </a:xfrm>
        </p:grpSpPr>
        <p:sp>
          <p:nvSpPr>
            <p:cNvPr id="3" name="Freeform 3"/>
            <p:cNvSpPr/>
            <p:nvPr/>
          </p:nvSpPr>
          <p:spPr>
            <a:xfrm>
              <a:off x="0" y="0"/>
              <a:ext cx="6186311" cy="660400"/>
            </a:xfrm>
            <a:custGeom>
              <a:avLst/>
              <a:gdLst/>
              <a:ahLst/>
              <a:cxnLst/>
              <a:rect l="l" t="t" r="r" b="b"/>
              <a:pathLst>
                <a:path w="6186311" h="660400">
                  <a:moveTo>
                    <a:pt x="6061851" y="660400"/>
                  </a:moveTo>
                  <a:lnTo>
                    <a:pt x="124460" y="660400"/>
                  </a:lnTo>
                  <a:cubicBezTo>
                    <a:pt x="55880" y="660400"/>
                    <a:pt x="0" y="604520"/>
                    <a:pt x="0" y="535940"/>
                  </a:cubicBezTo>
                  <a:lnTo>
                    <a:pt x="0" y="124460"/>
                  </a:lnTo>
                  <a:cubicBezTo>
                    <a:pt x="0" y="55880"/>
                    <a:pt x="55880" y="0"/>
                    <a:pt x="124460" y="0"/>
                  </a:cubicBezTo>
                  <a:lnTo>
                    <a:pt x="6061851" y="0"/>
                  </a:lnTo>
                  <a:cubicBezTo>
                    <a:pt x="6130431" y="0"/>
                    <a:pt x="6186311" y="55880"/>
                    <a:pt x="6186311" y="124460"/>
                  </a:cubicBezTo>
                  <a:lnTo>
                    <a:pt x="6186311" y="535940"/>
                  </a:lnTo>
                  <a:cubicBezTo>
                    <a:pt x="6186311" y="604520"/>
                    <a:pt x="6130431" y="660400"/>
                    <a:pt x="6061851" y="660400"/>
                  </a:cubicBezTo>
                  <a:close/>
                </a:path>
              </a:pathLst>
            </a:custGeom>
            <a:solidFill>
              <a:srgbClr val="FFFFFF"/>
            </a:solidFill>
          </p:spPr>
        </p:sp>
      </p:grpSp>
      <p:grpSp>
        <p:nvGrpSpPr>
          <p:cNvPr id="9" name="Group 9"/>
          <p:cNvGrpSpPr/>
          <p:nvPr/>
        </p:nvGrpSpPr>
        <p:grpSpPr>
          <a:xfrm>
            <a:off x="9473" y="0"/>
            <a:ext cx="18374161" cy="5372100"/>
            <a:chOff x="0" y="0"/>
            <a:chExt cx="4680717" cy="1085283"/>
          </a:xfrm>
        </p:grpSpPr>
        <p:sp>
          <p:nvSpPr>
            <p:cNvPr id="10" name="Freeform 10"/>
            <p:cNvSpPr/>
            <p:nvPr/>
          </p:nvSpPr>
          <p:spPr>
            <a:xfrm>
              <a:off x="0" y="0"/>
              <a:ext cx="4680717" cy="1085283"/>
            </a:xfrm>
            <a:custGeom>
              <a:avLst/>
              <a:gdLst/>
              <a:ahLst/>
              <a:cxnLst/>
              <a:rect l="l" t="t" r="r" b="b"/>
              <a:pathLst>
                <a:path w="3814623" h="1085283">
                  <a:moveTo>
                    <a:pt x="3690163" y="1085283"/>
                  </a:moveTo>
                  <a:lnTo>
                    <a:pt x="124460" y="1085283"/>
                  </a:lnTo>
                  <a:cubicBezTo>
                    <a:pt x="55880" y="1085283"/>
                    <a:pt x="0" y="1029403"/>
                    <a:pt x="0" y="960823"/>
                  </a:cubicBezTo>
                  <a:lnTo>
                    <a:pt x="0" y="124460"/>
                  </a:lnTo>
                  <a:cubicBezTo>
                    <a:pt x="0" y="55880"/>
                    <a:pt x="55880" y="0"/>
                    <a:pt x="124460" y="0"/>
                  </a:cubicBezTo>
                  <a:lnTo>
                    <a:pt x="3690163" y="0"/>
                  </a:lnTo>
                  <a:cubicBezTo>
                    <a:pt x="3758743" y="0"/>
                    <a:pt x="3814623" y="55880"/>
                    <a:pt x="3814623" y="124460"/>
                  </a:cubicBezTo>
                  <a:lnTo>
                    <a:pt x="3814623" y="960823"/>
                  </a:lnTo>
                  <a:cubicBezTo>
                    <a:pt x="3814623" y="1029403"/>
                    <a:pt x="3758743" y="1085283"/>
                    <a:pt x="3690163" y="1085283"/>
                  </a:cubicBezTo>
                  <a:close/>
                </a:path>
              </a:pathLst>
            </a:custGeom>
            <a:solidFill>
              <a:srgbClr val="FFC3D4"/>
            </a:solidFill>
          </p:spPr>
        </p:sp>
      </p:grpSp>
      <p:sp>
        <p:nvSpPr>
          <p:cNvPr id="11" name="TextBox 11"/>
          <p:cNvSpPr txBox="1"/>
          <p:nvPr/>
        </p:nvSpPr>
        <p:spPr>
          <a:xfrm>
            <a:off x="34874" y="1562100"/>
            <a:ext cx="18348760" cy="2308324"/>
          </a:xfrm>
          <a:prstGeom prst="rect">
            <a:avLst/>
          </a:prstGeom>
        </p:spPr>
        <p:txBody>
          <a:bodyPr wrap="square" lIns="0" tIns="0" rIns="0" bIns="0" rtlCol="0" anchor="t">
            <a:spAutoFit/>
          </a:bodyPr>
          <a:lstStyle/>
          <a:p>
            <a:pPr algn="ctr">
              <a:lnSpc>
                <a:spcPts val="9000"/>
              </a:lnSpc>
            </a:pPr>
            <a:r>
              <a:rPr lang="en-US" sz="7000" b="1" dirty="0" smtClean="0">
                <a:solidFill>
                  <a:srgbClr val="914184"/>
                </a:solidFill>
                <a:latin typeface="Arial" panose="020B0604020202020204" pitchFamily="34" charset="0"/>
                <a:cs typeface="Arial" panose="020B0604020202020204" pitchFamily="34" charset="0"/>
              </a:rPr>
              <a:t>CẢM ƠN CÁC EM </a:t>
            </a:r>
          </a:p>
          <a:p>
            <a:pPr algn="ctr">
              <a:lnSpc>
                <a:spcPts val="9000"/>
              </a:lnSpc>
            </a:pPr>
            <a:r>
              <a:rPr lang="en-US" sz="7000" b="1" smtClean="0">
                <a:solidFill>
                  <a:srgbClr val="914184"/>
                </a:solidFill>
                <a:latin typeface="Arial" panose="020B0604020202020204" pitchFamily="34" charset="0"/>
                <a:cs typeface="Arial" panose="020B0604020202020204" pitchFamily="34" charset="0"/>
              </a:rPr>
              <a:t>ĐÃ LẮNG NGHE BÀI GIẢNG!</a:t>
            </a:r>
            <a:endParaRPr lang="en-US" sz="7000" b="1" dirty="0">
              <a:solidFill>
                <a:srgbClr val="914184"/>
              </a:solidFill>
              <a:latin typeface="Arial" panose="020B0604020202020204" pitchFamily="34" charset="0"/>
              <a:cs typeface="Arial" panose="020B0604020202020204" pitchFamily="34" charset="0"/>
            </a:endParaRPr>
          </a:p>
        </p:txBody>
      </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2400" y="8097766"/>
            <a:ext cx="1828800" cy="2040244"/>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3424"/>
          <a:stretch>
            <a:fillRect/>
          </a:stretch>
        </p:blipFill>
        <p:spPr>
          <a:xfrm>
            <a:off x="6705600" y="3695700"/>
            <a:ext cx="4038600" cy="6908975"/>
          </a:xfrm>
          <a:prstGeom prst="rect">
            <a:avLst/>
          </a:prstGeom>
        </p:spPr>
      </p:pic>
      <p:pic>
        <p:nvPicPr>
          <p:cNvPr id="17"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935200" y="5274956"/>
            <a:ext cx="1828800" cy="2040244"/>
          </a:xfrm>
          <a:prstGeom prst="rect">
            <a:avLst/>
          </a:prstGeom>
        </p:spPr>
      </p:pic>
    </p:spTree>
    <p:extLst>
      <p:ext uri="{BB962C8B-B14F-4D97-AF65-F5344CB8AC3E}">
        <p14:creationId xmlns:p14="http://schemas.microsoft.com/office/powerpoint/2010/main" val="106086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2101528"/>
            <a:ext cx="18288000" cy="4231928"/>
          </a:xfrm>
          <a:prstGeom prst="rect">
            <a:avLst/>
          </a:prstGeom>
        </p:spPr>
        <p:txBody>
          <a:bodyPr wrap="square" lIns="0" tIns="0" rIns="0" bIns="0" rtlCol="0" anchor="t">
            <a:spAutoFit/>
          </a:bodyPr>
          <a:lstStyle/>
          <a:p>
            <a:pPr marL="0" lvl="0" indent="0" algn="ctr">
              <a:lnSpc>
                <a:spcPts val="11000"/>
              </a:lnSpc>
              <a:spcBef>
                <a:spcPct val="0"/>
              </a:spcBef>
            </a:pPr>
            <a:r>
              <a:rPr lang="en-US" sz="7000" b="1" u="none" dirty="0" smtClean="0">
                <a:solidFill>
                  <a:srgbClr val="000000"/>
                </a:solidFill>
                <a:latin typeface="Arial" panose="020B0604020202020204" pitchFamily="34" charset="0"/>
                <a:cs typeface="Arial" panose="020B0604020202020204" pitchFamily="34" charset="0"/>
              </a:rPr>
              <a:t>BÀI 16: CUỘC ĐẤU TRANH GIỮ GÌN VÀ PHÁT TRIỂN VĂN HÓA DÂN TỘC </a:t>
            </a:r>
          </a:p>
          <a:p>
            <a:pPr marL="0" lvl="0" indent="0" algn="ctr">
              <a:lnSpc>
                <a:spcPts val="11000"/>
              </a:lnSpc>
              <a:spcBef>
                <a:spcPct val="0"/>
              </a:spcBef>
            </a:pPr>
            <a:r>
              <a:rPr lang="en-US" sz="7000" b="1" u="none" dirty="0" smtClean="0">
                <a:solidFill>
                  <a:srgbClr val="000000"/>
                </a:solidFill>
                <a:latin typeface="Arial" panose="020B0604020202020204" pitchFamily="34" charset="0"/>
                <a:cs typeface="Arial" panose="020B0604020202020204" pitchFamily="34" charset="0"/>
              </a:rPr>
              <a:t>THỜI BẮC THUỘC</a:t>
            </a:r>
            <a:endParaRPr lang="en-US" sz="7000" b="1" u="none" dirty="0">
              <a:solidFill>
                <a:srgbClr val="000000"/>
              </a:solidFill>
              <a:latin typeface="Arial" panose="020B0604020202020204" pitchFamily="34" charset="0"/>
              <a:cs typeface="Arial" panose="020B0604020202020204" pitchFamily="34" charset="0"/>
            </a:endParaRPr>
          </a:p>
        </p:txBody>
      </p:sp>
      <p:grpSp>
        <p:nvGrpSpPr>
          <p:cNvPr id="3" name="Group 3"/>
          <p:cNvGrpSpPr/>
          <p:nvPr/>
        </p:nvGrpSpPr>
        <p:grpSpPr>
          <a:xfrm>
            <a:off x="-138650" y="7866153"/>
            <a:ext cx="19583400" cy="2909891"/>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E3F0"/>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43721" y="8826568"/>
            <a:ext cx="4498532" cy="153768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579609" y="8914770"/>
            <a:ext cx="4203339" cy="143677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342135" y="4995206"/>
            <a:ext cx="3433664" cy="4686141"/>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74032" t="21291"/>
          <a:stretch>
            <a:fillRect/>
          </a:stretch>
        </p:blipFill>
        <p:spPr>
          <a:xfrm>
            <a:off x="166089" y="4581262"/>
            <a:ext cx="924413" cy="4245306"/>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68927" y="8623367"/>
            <a:ext cx="1121067" cy="501423"/>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968427" y="9439124"/>
            <a:ext cx="1121067" cy="501423"/>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323027" y="8372656"/>
            <a:ext cx="1121067" cy="501423"/>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457127" y="6836854"/>
            <a:ext cx="1121067" cy="501423"/>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65327" y="8121944"/>
            <a:ext cx="1121067" cy="501423"/>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543548" y="-480622"/>
            <a:ext cx="1971824" cy="2582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sp>
        <p:nvSpPr>
          <p:cNvPr id="3" name="TextBox 3"/>
          <p:cNvSpPr txBox="1"/>
          <p:nvPr/>
        </p:nvSpPr>
        <p:spPr>
          <a:xfrm>
            <a:off x="32947" y="1842593"/>
            <a:ext cx="18288000" cy="1128514"/>
          </a:xfrm>
          <a:prstGeom prst="rect">
            <a:avLst/>
          </a:prstGeom>
        </p:spPr>
        <p:txBody>
          <a:bodyPr wrap="square" lIns="0" tIns="0" rIns="0" bIns="0" rtlCol="0" anchor="t">
            <a:spAutoFit/>
          </a:bodyPr>
          <a:lstStyle/>
          <a:p>
            <a:pPr marL="0" lvl="0" indent="0" algn="ctr">
              <a:lnSpc>
                <a:spcPts val="8800"/>
              </a:lnSpc>
              <a:spcBef>
                <a:spcPct val="0"/>
              </a:spcBef>
            </a:pPr>
            <a:r>
              <a:rPr lang="en-US" sz="6000" b="1" u="none" dirty="0" smtClean="0">
                <a:solidFill>
                  <a:srgbClr val="926F4B"/>
                </a:solidFill>
                <a:latin typeface="Arial" panose="020B0604020202020204" pitchFamily="34" charset="0"/>
                <a:cs typeface="Arial" panose="020B0604020202020204" pitchFamily="34" charset="0"/>
              </a:rPr>
              <a:t>NỘI DUNG BÀI HỌC</a:t>
            </a:r>
            <a:endParaRPr lang="en-US" sz="6000" b="1" u="none" dirty="0">
              <a:solidFill>
                <a:srgbClr val="926F4B"/>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14300"/>
            <a:ext cx="2886555" cy="275534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909746" y="7030853"/>
            <a:ext cx="3411201" cy="325614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903118" y="6402576"/>
            <a:ext cx="2378583" cy="2305063"/>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31887" y="649377"/>
            <a:ext cx="5016769" cy="1523274"/>
          </a:xfrm>
          <a:prstGeom prst="rect">
            <a:avLst/>
          </a:prstGeom>
        </p:spPr>
      </p:pic>
      <p:sp>
        <p:nvSpPr>
          <p:cNvPr id="9" name="Oval 8"/>
          <p:cNvSpPr/>
          <p:nvPr/>
        </p:nvSpPr>
        <p:spPr>
          <a:xfrm>
            <a:off x="2893812" y="3890495"/>
            <a:ext cx="1337375" cy="1436276"/>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latin typeface="Arial" panose="020B0604020202020204" pitchFamily="34" charset="0"/>
                <a:cs typeface="Arial" panose="020B0604020202020204" pitchFamily="34" charset="0"/>
              </a:rPr>
              <a:t>1</a:t>
            </a:r>
            <a:endParaRPr lang="en-US" sz="5000" b="1" dirty="0">
              <a:latin typeface="Arial" panose="020B0604020202020204" pitchFamily="34" charset="0"/>
              <a:cs typeface="Arial" panose="020B0604020202020204" pitchFamily="34" charset="0"/>
            </a:endParaRPr>
          </a:p>
        </p:txBody>
      </p:sp>
      <p:sp>
        <p:nvSpPr>
          <p:cNvPr id="10" name="TextBox 3"/>
          <p:cNvSpPr txBox="1"/>
          <p:nvPr/>
        </p:nvSpPr>
        <p:spPr>
          <a:xfrm>
            <a:off x="4875011" y="4164323"/>
            <a:ext cx="13563601" cy="992323"/>
          </a:xfrm>
          <a:prstGeom prst="rect">
            <a:avLst/>
          </a:prstGeom>
        </p:spPr>
        <p:txBody>
          <a:bodyPr wrap="square" lIns="0" tIns="0" rIns="0" bIns="0" rtlCol="0" anchor="t">
            <a:spAutoFit/>
          </a:bodyPr>
          <a:lstStyle/>
          <a:p>
            <a:pPr marL="0" lvl="0" indent="0" algn="just">
              <a:lnSpc>
                <a:spcPts val="8800"/>
              </a:lnSpc>
              <a:spcBef>
                <a:spcPct val="0"/>
              </a:spcBef>
            </a:pPr>
            <a:r>
              <a:rPr lang="en-US" sz="5000" u="none" dirty="0" smtClean="0">
                <a:solidFill>
                  <a:schemeClr val="accent4">
                    <a:lumMod val="50000"/>
                  </a:schemeClr>
                </a:solidFill>
                <a:latin typeface="Arial" panose="020B0604020202020204" pitchFamily="34" charset="0"/>
                <a:cs typeface="Arial" panose="020B0604020202020204" pitchFamily="34" charset="0"/>
              </a:rPr>
              <a:t>Giữ gìn văn hóa dân tộc</a:t>
            </a:r>
            <a:endParaRPr lang="en-US" sz="5000" u="none" dirty="0">
              <a:solidFill>
                <a:schemeClr val="accent4">
                  <a:lumMod val="50000"/>
                </a:schemeClr>
              </a:solidFill>
              <a:latin typeface="Arial" panose="020B0604020202020204" pitchFamily="34" charset="0"/>
              <a:cs typeface="Arial" panose="020B0604020202020204" pitchFamily="34" charset="0"/>
            </a:endParaRPr>
          </a:p>
        </p:txBody>
      </p:sp>
      <p:sp>
        <p:nvSpPr>
          <p:cNvPr id="11" name="Oval 10"/>
          <p:cNvSpPr/>
          <p:nvPr/>
        </p:nvSpPr>
        <p:spPr>
          <a:xfrm>
            <a:off x="2912245" y="5821456"/>
            <a:ext cx="1337375" cy="1436276"/>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latin typeface="Arial" panose="020B0604020202020204" pitchFamily="34" charset="0"/>
                <a:cs typeface="Arial" panose="020B0604020202020204" pitchFamily="34" charset="0"/>
              </a:rPr>
              <a:t>2</a:t>
            </a:r>
            <a:endParaRPr lang="en-US" sz="5000" b="1" dirty="0">
              <a:latin typeface="Arial" panose="020B0604020202020204" pitchFamily="34" charset="0"/>
              <a:cs typeface="Arial" panose="020B0604020202020204" pitchFamily="34" charset="0"/>
            </a:endParaRPr>
          </a:p>
        </p:txBody>
      </p:sp>
      <p:sp>
        <p:nvSpPr>
          <p:cNvPr id="12" name="TextBox 3"/>
          <p:cNvSpPr txBox="1"/>
          <p:nvPr/>
        </p:nvSpPr>
        <p:spPr>
          <a:xfrm>
            <a:off x="4893444" y="6095284"/>
            <a:ext cx="13563601" cy="992323"/>
          </a:xfrm>
          <a:prstGeom prst="rect">
            <a:avLst/>
          </a:prstGeom>
        </p:spPr>
        <p:txBody>
          <a:bodyPr wrap="square" lIns="0" tIns="0" rIns="0" bIns="0" rtlCol="0" anchor="t">
            <a:spAutoFit/>
          </a:bodyPr>
          <a:lstStyle/>
          <a:p>
            <a:pPr marL="0" lvl="0" indent="0" algn="just">
              <a:lnSpc>
                <a:spcPts val="8800"/>
              </a:lnSpc>
              <a:spcBef>
                <a:spcPct val="0"/>
              </a:spcBef>
            </a:pPr>
            <a:r>
              <a:rPr lang="en-US" sz="5000" u="none" dirty="0" smtClean="0">
                <a:solidFill>
                  <a:schemeClr val="accent5">
                    <a:lumMod val="50000"/>
                  </a:schemeClr>
                </a:solidFill>
                <a:latin typeface="Arial" panose="020B0604020202020204" pitchFamily="34" charset="0"/>
                <a:cs typeface="Arial" panose="020B0604020202020204" pitchFamily="34" charset="0"/>
              </a:rPr>
              <a:t>Phát triển văn hóa dân tộc</a:t>
            </a:r>
            <a:endParaRPr lang="en-US" sz="5000" u="none" dirty="0">
              <a:solidFill>
                <a:schemeClr val="accent5">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C7B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39602">
            <a:off x="-608197" y="8574239"/>
            <a:ext cx="6162283" cy="2495725"/>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504055">
            <a:off x="13050836" y="-110947"/>
            <a:ext cx="6969129" cy="2922766"/>
          </a:xfrm>
          <a:prstGeom prst="rect">
            <a:avLst/>
          </a:prstGeom>
        </p:spPr>
      </p:pic>
      <p:sp>
        <p:nvSpPr>
          <p:cNvPr id="6" name="TextBox 6"/>
          <p:cNvSpPr txBox="1"/>
          <p:nvPr/>
        </p:nvSpPr>
        <p:spPr>
          <a:xfrm>
            <a:off x="0" y="2270818"/>
            <a:ext cx="18288000" cy="656077"/>
          </a:xfrm>
          <a:prstGeom prst="rect">
            <a:avLst/>
          </a:prstGeom>
        </p:spPr>
        <p:txBody>
          <a:bodyPr wrap="square" lIns="0" tIns="0" rIns="0" bIns="0" rtlCol="0" anchor="t">
            <a:spAutoFit/>
          </a:bodyPr>
          <a:lstStyle/>
          <a:p>
            <a:pPr algn="ctr">
              <a:lnSpc>
                <a:spcPts val="5040"/>
              </a:lnSpc>
            </a:pPr>
            <a:r>
              <a:rPr lang="en-US" sz="6000" b="1" spc="126" dirty="0" smtClean="0">
                <a:solidFill>
                  <a:srgbClr val="FBF1EF"/>
                </a:solidFill>
                <a:latin typeface="Arial" panose="020B0604020202020204" pitchFamily="34" charset="0"/>
                <a:cs typeface="Arial" panose="020B0604020202020204" pitchFamily="34" charset="0"/>
              </a:rPr>
              <a:t>1. GIỮ GÌN VĂN HÓA DÂN TỘC</a:t>
            </a:r>
            <a:endParaRPr lang="en-US" sz="6000" b="1" spc="126" dirty="0">
              <a:solidFill>
                <a:srgbClr val="FBF1EF"/>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85800" y="2604299"/>
            <a:ext cx="1381915" cy="1685262"/>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535400" y="8601738"/>
            <a:ext cx="1381915" cy="1685262"/>
          </a:xfrm>
          <a:prstGeom prst="rect">
            <a:avLst/>
          </a:prstGeom>
        </p:spPr>
      </p:pic>
      <p:sp>
        <p:nvSpPr>
          <p:cNvPr id="9" name="TextBox 6"/>
          <p:cNvSpPr txBox="1"/>
          <p:nvPr/>
        </p:nvSpPr>
        <p:spPr>
          <a:xfrm>
            <a:off x="2472944" y="3285130"/>
            <a:ext cx="14519655" cy="5386090"/>
          </a:xfrm>
          <a:prstGeom prst="rect">
            <a:avLst/>
          </a:prstGeom>
        </p:spPr>
        <p:txBody>
          <a:bodyPr wrap="square" lIns="0" tIns="0" rIns="0" bIns="0" rtlCol="0" anchor="t">
            <a:spAutoFit/>
          </a:bodyPr>
          <a:lstStyle/>
          <a:p>
            <a:pPr algn="just">
              <a:lnSpc>
                <a:spcPts val="7000"/>
              </a:lnSpc>
            </a:pPr>
            <a:r>
              <a:rPr lang="en-US" sz="5000" spc="126" dirty="0" smtClean="0">
                <a:solidFill>
                  <a:srgbClr val="FBF1EF"/>
                </a:solidFill>
                <a:cs typeface="Arial" panose="020B0604020202020204" pitchFamily="34" charset="0"/>
              </a:rPr>
              <a:t>Bên </a:t>
            </a:r>
            <a:r>
              <a:rPr lang="vi-VN" sz="5000" spc="126" dirty="0" smtClean="0">
                <a:solidFill>
                  <a:srgbClr val="FBF1EF"/>
                </a:solidFill>
                <a:cs typeface="Arial" panose="020B0604020202020204" pitchFamily="34" charset="0"/>
              </a:rPr>
              <a:t>cạnh </a:t>
            </a:r>
            <a:r>
              <a:rPr lang="vi-VN" sz="5000" spc="126" dirty="0">
                <a:solidFill>
                  <a:srgbClr val="FBF1EF"/>
                </a:solidFill>
                <a:cs typeface="Arial" panose="020B0604020202020204" pitchFamily="34" charset="0"/>
              </a:rPr>
              <a:t>chính sách đô hộ về chính </a:t>
            </a:r>
            <a:r>
              <a:rPr lang="vi-VN" sz="5000" spc="126" dirty="0" smtClean="0">
                <a:solidFill>
                  <a:srgbClr val="FBF1EF"/>
                </a:solidFill>
                <a:cs typeface="Arial" panose="020B0604020202020204" pitchFamily="34" charset="0"/>
              </a:rPr>
              <a:t>trị</a:t>
            </a:r>
            <a:r>
              <a:rPr lang="en-US" sz="5000" spc="126" dirty="0" smtClean="0">
                <a:solidFill>
                  <a:srgbClr val="FBF1EF"/>
                </a:solidFill>
                <a:cs typeface="Arial" panose="020B0604020202020204" pitchFamily="34" charset="0"/>
              </a:rPr>
              <a:t>, </a:t>
            </a:r>
            <a:r>
              <a:rPr lang="vi-VN" sz="5000" spc="126" dirty="0" smtClean="0">
                <a:solidFill>
                  <a:srgbClr val="FBF1EF"/>
                </a:solidFill>
                <a:cs typeface="Arial" panose="020B0604020202020204" pitchFamily="34" charset="0"/>
              </a:rPr>
              <a:t>bóc </a:t>
            </a:r>
            <a:r>
              <a:rPr lang="vi-VN" sz="5000" spc="126" dirty="0">
                <a:solidFill>
                  <a:srgbClr val="FBF1EF"/>
                </a:solidFill>
                <a:cs typeface="Arial" panose="020B0604020202020204" pitchFamily="34" charset="0"/>
              </a:rPr>
              <a:t>lột về kinh tế, chính sách đồng hoá về văn hoá luôn được các triều đại phong kiến phương Bắc thực </a:t>
            </a:r>
            <a:r>
              <a:rPr lang="vi-VN" sz="5000" spc="126" dirty="0" smtClean="0">
                <a:solidFill>
                  <a:srgbClr val="FBF1EF"/>
                </a:solidFill>
                <a:cs typeface="Arial" panose="020B0604020202020204" pitchFamily="34" charset="0"/>
              </a:rPr>
              <a:t>hiện. </a:t>
            </a:r>
            <a:r>
              <a:rPr lang="vi-VN" sz="5000" spc="126" dirty="0">
                <a:solidFill>
                  <a:srgbClr val="FBF1EF"/>
                </a:solidFill>
                <a:cs typeface="Arial" panose="020B0604020202020204" pitchFamily="34" charset="0"/>
              </a:rPr>
              <a:t>Tuy nhiên, những giá trị văn hoá cốt lõi của dân tộc vốn có từ thời dựng nước tiếp tục được giữ gìn trong các làng xã của người Việt.</a:t>
            </a:r>
            <a:endParaRPr lang="en-US" sz="5000" spc="126" dirty="0" smtClean="0">
              <a:solidFill>
                <a:srgbClr val="FBF1EF"/>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grpSp>
        <p:nvGrpSpPr>
          <p:cNvPr id="2" name="Group 2"/>
          <p:cNvGrpSpPr/>
          <p:nvPr/>
        </p:nvGrpSpPr>
        <p:grpSpPr>
          <a:xfrm>
            <a:off x="416562" y="506351"/>
            <a:ext cx="6086464" cy="9216241"/>
            <a:chOff x="0" y="0"/>
            <a:chExt cx="5863658" cy="8878865"/>
          </a:xfrm>
        </p:grpSpPr>
        <p:sp>
          <p:nvSpPr>
            <p:cNvPr id="3" name="Freeform 3"/>
            <p:cNvSpPr/>
            <p:nvPr/>
          </p:nvSpPr>
          <p:spPr>
            <a:xfrm>
              <a:off x="0" y="-4073"/>
              <a:ext cx="5870049" cy="8885467"/>
            </a:xfrm>
            <a:custGeom>
              <a:avLst/>
              <a:gdLst/>
              <a:ahLst/>
              <a:cxnLst/>
              <a:rect l="l" t="t" r="r" b="b"/>
              <a:pathLst>
                <a:path w="5870049" h="8885467">
                  <a:moveTo>
                    <a:pt x="5242271" y="8830989"/>
                  </a:moveTo>
                  <a:cubicBezTo>
                    <a:pt x="5242271" y="8830989"/>
                    <a:pt x="4511397" y="8885467"/>
                    <a:pt x="3768204" y="8882846"/>
                  </a:cubicBezTo>
                  <a:cubicBezTo>
                    <a:pt x="2369313" y="8880683"/>
                    <a:pt x="1057074" y="8872859"/>
                    <a:pt x="1057074" y="8872859"/>
                  </a:cubicBezTo>
                  <a:cubicBezTo>
                    <a:pt x="812932" y="8864024"/>
                    <a:pt x="449110" y="8842794"/>
                    <a:pt x="282371" y="8784617"/>
                  </a:cubicBezTo>
                  <a:cubicBezTo>
                    <a:pt x="4469" y="8687654"/>
                    <a:pt x="0" y="8514374"/>
                    <a:pt x="0" y="6959562"/>
                  </a:cubicBezTo>
                  <a:lnTo>
                    <a:pt x="0" y="6959484"/>
                  </a:lnTo>
                  <a:cubicBezTo>
                    <a:pt x="8536" y="491230"/>
                    <a:pt x="0" y="345608"/>
                    <a:pt x="77597" y="223930"/>
                  </a:cubicBezTo>
                  <a:cubicBezTo>
                    <a:pt x="217372" y="4759"/>
                    <a:pt x="519255" y="4073"/>
                    <a:pt x="937909" y="4073"/>
                  </a:cubicBezTo>
                  <a:cubicBezTo>
                    <a:pt x="937909" y="4073"/>
                    <a:pt x="1782351" y="15681"/>
                    <a:pt x="3252386" y="7673"/>
                  </a:cubicBezTo>
                  <a:cubicBezTo>
                    <a:pt x="4292469" y="0"/>
                    <a:pt x="5009202" y="6979"/>
                    <a:pt x="5009202" y="6979"/>
                  </a:cubicBezTo>
                  <a:cubicBezTo>
                    <a:pt x="5377510" y="14458"/>
                    <a:pt x="5515770" y="42638"/>
                    <a:pt x="5713510" y="165219"/>
                  </a:cubicBezTo>
                  <a:cubicBezTo>
                    <a:pt x="5864527" y="258836"/>
                    <a:pt x="5870049" y="476157"/>
                    <a:pt x="5860909" y="6959483"/>
                  </a:cubicBezTo>
                  <a:lnTo>
                    <a:pt x="5860909" y="6959562"/>
                  </a:lnTo>
                  <a:cubicBezTo>
                    <a:pt x="5860908" y="8632340"/>
                    <a:pt x="5818124" y="8780927"/>
                    <a:pt x="5242271" y="8830989"/>
                  </a:cubicBezTo>
                  <a:close/>
                </a:path>
              </a:pathLst>
            </a:custGeom>
            <a:solidFill>
              <a:srgbClr val="CED8FF"/>
            </a:solidFill>
          </p:spPr>
        </p:sp>
      </p:grpSp>
      <p:sp>
        <p:nvSpPr>
          <p:cNvPr id="6" name="TextBox 6"/>
          <p:cNvSpPr txBox="1"/>
          <p:nvPr/>
        </p:nvSpPr>
        <p:spPr>
          <a:xfrm>
            <a:off x="533400" y="1425744"/>
            <a:ext cx="5976260" cy="1795363"/>
          </a:xfrm>
          <a:prstGeom prst="rect">
            <a:avLst/>
          </a:prstGeom>
        </p:spPr>
        <p:txBody>
          <a:bodyPr wrap="square" lIns="0" tIns="0" rIns="0" bIns="0" rtlCol="0" anchor="t">
            <a:spAutoFit/>
          </a:bodyPr>
          <a:lstStyle/>
          <a:p>
            <a:pPr algn="ctr">
              <a:lnSpc>
                <a:spcPts val="7000"/>
              </a:lnSpc>
            </a:pPr>
            <a:r>
              <a:rPr lang="en-US" sz="5500" b="1" dirty="0" smtClean="0">
                <a:solidFill>
                  <a:srgbClr val="272626"/>
                </a:solidFill>
                <a:latin typeface="Arial" panose="020B0604020202020204" pitchFamily="34" charset="0"/>
                <a:cs typeface="Arial" panose="020B0604020202020204" pitchFamily="34" charset="0"/>
              </a:rPr>
              <a:t>Quan sát Hình 16.2, 16.3</a:t>
            </a:r>
            <a:endParaRPr lang="en-US" sz="5500" b="1" dirty="0">
              <a:solidFill>
                <a:srgbClr val="272626"/>
              </a:solidFill>
              <a:latin typeface="Arial" panose="020B0604020202020204" pitchFamily="34" charset="0"/>
              <a:cs typeface="Arial" panose="020B0604020202020204" pitchFamily="34" charset="0"/>
            </a:endParaRPr>
          </a:p>
        </p:txBody>
      </p:sp>
      <p:sp>
        <p:nvSpPr>
          <p:cNvPr id="8" name="TextBox 8"/>
          <p:cNvSpPr txBox="1"/>
          <p:nvPr/>
        </p:nvSpPr>
        <p:spPr>
          <a:xfrm>
            <a:off x="7391400" y="2933700"/>
            <a:ext cx="9742714" cy="2438232"/>
          </a:xfrm>
          <a:prstGeom prst="rect">
            <a:avLst/>
          </a:prstGeom>
        </p:spPr>
        <p:txBody>
          <a:bodyPr wrap="square" lIns="0" tIns="0" rIns="0" bIns="0" rtlCol="0" anchor="t">
            <a:spAutoFit/>
          </a:bodyPr>
          <a:lstStyle/>
          <a:p>
            <a:pPr lvl="0" algn="just">
              <a:lnSpc>
                <a:spcPts val="6500"/>
              </a:lnSpc>
              <a:spcBef>
                <a:spcPct val="0"/>
              </a:spcBef>
            </a:pPr>
            <a:r>
              <a:rPr lang="vi-VN" sz="5000" dirty="0">
                <a:solidFill>
                  <a:srgbClr val="272626"/>
                </a:solidFill>
                <a:cs typeface="Arial" panose="020B0604020202020204" pitchFamily="34" charset="0"/>
              </a:rPr>
              <a:t>Hãy nêu tên một số nét văn hóa của người Việt vẫn được giữ gìn và phát triển trong thời Bắc thuộc</a:t>
            </a:r>
            <a:endParaRPr lang="en-US" sz="5000" u="none" dirty="0">
              <a:solidFill>
                <a:srgbClr val="272626"/>
              </a:solidFill>
              <a:latin typeface="Arial" panose="020B0604020202020204" pitchFamily="34" charset="0"/>
              <a:cs typeface="Arial" panose="020B0604020202020204" pitchFamily="34" charset="0"/>
            </a:endParaRPr>
          </a:p>
        </p:txBody>
      </p:sp>
      <p:pic>
        <p:nvPicPr>
          <p:cNvPr id="14"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372600" y="5600700"/>
            <a:ext cx="6289039" cy="304800"/>
          </a:xfrm>
          <a:prstGeom prst="rect">
            <a:avLst/>
          </a:prstGeom>
        </p:spPr>
      </p:pic>
      <p:pic>
        <p:nvPicPr>
          <p:cNvPr id="15"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154400" y="8915399"/>
            <a:ext cx="2286000" cy="1371601"/>
          </a:xfrm>
          <a:prstGeom prst="rect">
            <a:avLst/>
          </a:prstGeom>
        </p:spPr>
      </p:pic>
      <p:pic>
        <p:nvPicPr>
          <p:cNvPr id="16"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2400" y="8606762"/>
            <a:ext cx="2555486" cy="16802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257300"/>
            <a:ext cx="8534400" cy="7391400"/>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9753600" y="1257300"/>
            <a:ext cx="7543800" cy="7391400"/>
          </a:xfrm>
          <a:prstGeom prst="rect">
            <a:avLst/>
          </a:prstGeom>
          <a:ln>
            <a:noFill/>
          </a:ln>
          <a:effectLst>
            <a:softEdge rad="112500"/>
          </a:effectLst>
        </p:spPr>
      </p:pic>
      <p:sp>
        <p:nvSpPr>
          <p:cNvPr id="6" name="TextBox 6"/>
          <p:cNvSpPr txBox="1"/>
          <p:nvPr/>
        </p:nvSpPr>
        <p:spPr>
          <a:xfrm>
            <a:off x="838200" y="8648700"/>
            <a:ext cx="8534400" cy="1282402"/>
          </a:xfrm>
          <a:prstGeom prst="rect">
            <a:avLst/>
          </a:prstGeom>
        </p:spPr>
        <p:txBody>
          <a:bodyPr wrap="square" lIns="0" tIns="0" rIns="0" bIns="0" rtlCol="0" anchor="t">
            <a:spAutoFit/>
          </a:bodyPr>
          <a:lstStyle/>
          <a:p>
            <a:pPr algn="ctr">
              <a:lnSpc>
                <a:spcPts val="5000"/>
              </a:lnSpc>
            </a:pPr>
            <a:r>
              <a:rPr lang="en-US" sz="4500" dirty="0" smtClean="0">
                <a:solidFill>
                  <a:srgbClr val="272626"/>
                </a:solidFill>
                <a:latin typeface="Arial" panose="020B0604020202020204" pitchFamily="34" charset="0"/>
                <a:cs typeface="Arial" panose="020B0604020202020204" pitchFamily="34" charset="0"/>
              </a:rPr>
              <a:t>Tín ngưỡng thờ cúng tổ tiên </a:t>
            </a:r>
          </a:p>
          <a:p>
            <a:pPr algn="ctr">
              <a:lnSpc>
                <a:spcPts val="5000"/>
              </a:lnSpc>
            </a:pPr>
            <a:r>
              <a:rPr lang="en-US" sz="4500" dirty="0" smtClean="0">
                <a:solidFill>
                  <a:srgbClr val="272626"/>
                </a:solidFill>
                <a:latin typeface="Arial" panose="020B0604020202020204" pitchFamily="34" charset="0"/>
                <a:cs typeface="Arial" panose="020B0604020202020204" pitchFamily="34" charset="0"/>
              </a:rPr>
              <a:t>vẫn được duy trì đến ngày nay</a:t>
            </a:r>
            <a:endParaRPr lang="en-US" sz="4500" dirty="0">
              <a:solidFill>
                <a:srgbClr val="272626"/>
              </a:solidFill>
              <a:latin typeface="Arial" panose="020B0604020202020204" pitchFamily="34" charset="0"/>
              <a:cs typeface="Arial" panose="020B0604020202020204" pitchFamily="34" charset="0"/>
            </a:endParaRPr>
          </a:p>
        </p:txBody>
      </p:sp>
      <p:sp>
        <p:nvSpPr>
          <p:cNvPr id="7" name="TextBox 6"/>
          <p:cNvSpPr txBox="1"/>
          <p:nvPr/>
        </p:nvSpPr>
        <p:spPr>
          <a:xfrm>
            <a:off x="9753600" y="8969300"/>
            <a:ext cx="7543800" cy="641201"/>
          </a:xfrm>
          <a:prstGeom prst="rect">
            <a:avLst/>
          </a:prstGeom>
        </p:spPr>
        <p:txBody>
          <a:bodyPr wrap="square" lIns="0" tIns="0" rIns="0" bIns="0" rtlCol="0" anchor="t">
            <a:spAutoFit/>
          </a:bodyPr>
          <a:lstStyle/>
          <a:p>
            <a:pPr algn="ctr">
              <a:lnSpc>
                <a:spcPts val="5000"/>
              </a:lnSpc>
            </a:pPr>
            <a:r>
              <a:rPr lang="en-US" sz="4500" dirty="0" smtClean="0">
                <a:solidFill>
                  <a:srgbClr val="272626"/>
                </a:solidFill>
                <a:latin typeface="Arial" panose="020B0604020202020204" pitchFamily="34" charset="0"/>
                <a:cs typeface="Arial" panose="020B0604020202020204" pitchFamily="34" charset="0"/>
              </a:rPr>
              <a:t>Hội làng (tranh dân gian)</a:t>
            </a:r>
            <a:endParaRPr lang="en-US" sz="4500" dirty="0">
              <a:solidFill>
                <a:srgbClr val="2726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066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87CD1"/>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9258300"/>
          </a:xfrm>
          <a:prstGeom prst="rect">
            <a:avLst/>
          </a:prstGeom>
          <a:solidFill>
            <a:srgbClr val="F0F2F6"/>
          </a:solidFill>
        </p:spPr>
      </p:sp>
      <p:grpSp>
        <p:nvGrpSpPr>
          <p:cNvPr id="3" name="Group 3"/>
          <p:cNvGrpSpPr/>
          <p:nvPr/>
        </p:nvGrpSpPr>
        <p:grpSpPr>
          <a:xfrm>
            <a:off x="12908611" y="2912392"/>
            <a:ext cx="4684069" cy="2155954"/>
            <a:chOff x="0" y="0"/>
            <a:chExt cx="6245425" cy="2874605"/>
          </a:xfrm>
        </p:grpSpPr>
        <p:sp>
          <p:nvSpPr>
            <p:cNvPr id="4" name="TextBox 4"/>
            <p:cNvSpPr txBox="1"/>
            <p:nvPr/>
          </p:nvSpPr>
          <p:spPr>
            <a:xfrm>
              <a:off x="0" y="-9525"/>
              <a:ext cx="6245425" cy="1621826"/>
            </a:xfrm>
            <a:prstGeom prst="rect">
              <a:avLst/>
            </a:prstGeom>
          </p:spPr>
          <p:txBody>
            <a:bodyPr lIns="0" tIns="0" rIns="0" bIns="0" rtlCol="0" anchor="t">
              <a:spAutoFit/>
            </a:bodyPr>
            <a:lstStyle/>
            <a:p>
              <a:pPr algn="r">
                <a:lnSpc>
                  <a:spcPts val="9600"/>
                </a:lnSpc>
              </a:pPr>
              <a:r>
                <a:rPr lang="en-US" sz="8000">
                  <a:solidFill>
                    <a:srgbClr val="F0F2F6"/>
                  </a:solidFill>
                  <a:latin typeface="HK Grotesk Bold"/>
                </a:rPr>
                <a:t>Solution</a:t>
              </a:r>
            </a:p>
          </p:txBody>
        </p:sp>
        <p:sp>
          <p:nvSpPr>
            <p:cNvPr id="5" name="TextBox 5"/>
            <p:cNvSpPr txBox="1"/>
            <p:nvPr/>
          </p:nvSpPr>
          <p:spPr>
            <a:xfrm>
              <a:off x="0" y="1696761"/>
              <a:ext cx="6245425" cy="1177844"/>
            </a:xfrm>
            <a:prstGeom prst="rect">
              <a:avLst/>
            </a:prstGeom>
          </p:spPr>
          <p:txBody>
            <a:bodyPr lIns="0" tIns="0" rIns="0" bIns="0" rtlCol="0" anchor="t">
              <a:spAutoFit/>
            </a:bodyPr>
            <a:lstStyle/>
            <a:p>
              <a:pPr algn="r">
                <a:lnSpc>
                  <a:spcPts val="3640"/>
                </a:lnSpc>
                <a:spcBef>
                  <a:spcPct val="0"/>
                </a:spcBef>
              </a:pPr>
              <a:r>
                <a:rPr lang="en-US" sz="2600" dirty="0">
                  <a:solidFill>
                    <a:srgbClr val="F0F2F6"/>
                  </a:solidFill>
                  <a:latin typeface="Clear Sans Regular"/>
                </a:rPr>
                <a:t>List 1-3 ways your company proposes to solve them.</a:t>
              </a:r>
            </a:p>
          </p:txBody>
        </p:sp>
      </p:grpSp>
      <p:grpSp>
        <p:nvGrpSpPr>
          <p:cNvPr id="6" name="Group 6"/>
          <p:cNvGrpSpPr/>
          <p:nvPr/>
        </p:nvGrpSpPr>
        <p:grpSpPr>
          <a:xfrm>
            <a:off x="16216904" y="838145"/>
            <a:ext cx="1042396" cy="190555"/>
            <a:chOff x="0" y="0"/>
            <a:chExt cx="1389862" cy="254073"/>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254073" cy="254073"/>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67894" y="0"/>
              <a:ext cx="254073" cy="254073"/>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35788" y="0"/>
              <a:ext cx="254073" cy="254073"/>
            </a:xfrm>
            <a:prstGeom prst="rect">
              <a:avLst/>
            </a:prstGeom>
          </p:spPr>
        </p:pic>
      </p:gr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407458" y="6997803"/>
            <a:ext cx="1914255" cy="3268492"/>
          </a:xfrm>
          <a:prstGeom prst="rect">
            <a:avLst/>
          </a:prstGeom>
        </p:spPr>
      </p:pic>
      <p:sp>
        <p:nvSpPr>
          <p:cNvPr id="12" name="TextBox 12"/>
          <p:cNvSpPr txBox="1"/>
          <p:nvPr/>
        </p:nvSpPr>
        <p:spPr>
          <a:xfrm>
            <a:off x="0" y="911389"/>
            <a:ext cx="18302514" cy="1731500"/>
          </a:xfrm>
          <a:prstGeom prst="rect">
            <a:avLst/>
          </a:prstGeom>
        </p:spPr>
        <p:txBody>
          <a:bodyPr wrap="square" lIns="0" tIns="0" rIns="0" bIns="0" rtlCol="0" anchor="t">
            <a:spAutoFit/>
          </a:bodyPr>
          <a:lstStyle/>
          <a:p>
            <a:pPr algn="ctr">
              <a:lnSpc>
                <a:spcPts val="6500"/>
              </a:lnSpc>
            </a:pPr>
            <a:r>
              <a:rPr lang="en-US" sz="5500" b="1" dirty="0" smtClean="0">
                <a:solidFill>
                  <a:srgbClr val="302B70"/>
                </a:solidFill>
                <a:latin typeface="Arial" panose="020B0604020202020204" pitchFamily="34" charset="0"/>
                <a:cs typeface="Arial" panose="020B0604020202020204" pitchFamily="34" charset="0"/>
              </a:rPr>
              <a:t>Một số nét văn hóa của người Việt </a:t>
            </a:r>
          </a:p>
          <a:p>
            <a:pPr algn="ctr">
              <a:lnSpc>
                <a:spcPts val="6500"/>
              </a:lnSpc>
            </a:pPr>
            <a:r>
              <a:rPr lang="en-US" sz="5500" b="1" dirty="0" smtClean="0">
                <a:solidFill>
                  <a:srgbClr val="302B70"/>
                </a:solidFill>
                <a:latin typeface="Arial" panose="020B0604020202020204" pitchFamily="34" charset="0"/>
                <a:cs typeface="Arial" panose="020B0604020202020204" pitchFamily="34" charset="0"/>
              </a:rPr>
              <a:t>vẫn được duy trì trong thời Bắc thuộc</a:t>
            </a:r>
            <a:endParaRPr lang="en-US" sz="5500" b="1" dirty="0">
              <a:solidFill>
                <a:srgbClr val="302B70"/>
              </a:solidFill>
              <a:latin typeface="Arial" panose="020B0604020202020204" pitchFamily="34" charset="0"/>
              <a:cs typeface="Arial" panose="020B0604020202020204" pitchFamily="34" charset="0"/>
            </a:endParaRPr>
          </a:p>
        </p:txBody>
      </p:sp>
      <p:grpSp>
        <p:nvGrpSpPr>
          <p:cNvPr id="21" name="Group 4"/>
          <p:cNvGrpSpPr/>
          <p:nvPr/>
        </p:nvGrpSpPr>
        <p:grpSpPr>
          <a:xfrm>
            <a:off x="1676780" y="4957962"/>
            <a:ext cx="14630400" cy="1898959"/>
            <a:chOff x="0" y="0"/>
            <a:chExt cx="8471392" cy="2599261"/>
          </a:xfrm>
        </p:grpSpPr>
        <p:sp>
          <p:nvSpPr>
            <p:cNvPr id="22" name="Freeform 5"/>
            <p:cNvSpPr/>
            <p:nvPr/>
          </p:nvSpPr>
          <p:spPr>
            <a:xfrm>
              <a:off x="0" y="-2540"/>
              <a:ext cx="8473932" cy="2599261"/>
            </a:xfrm>
            <a:custGeom>
              <a:avLst/>
              <a:gdLst/>
              <a:ahLst/>
              <a:cxnLst/>
              <a:rect l="l" t="t" r="r" b="b"/>
              <a:pathLst>
                <a:path w="8473932" h="2599261">
                  <a:moveTo>
                    <a:pt x="7968472" y="2577671"/>
                  </a:moveTo>
                  <a:cubicBezTo>
                    <a:pt x="7962122" y="2584021"/>
                    <a:pt x="7950691" y="2585291"/>
                    <a:pt x="7943072" y="2584021"/>
                  </a:cubicBezTo>
                  <a:cubicBezTo>
                    <a:pt x="7887191" y="2581481"/>
                    <a:pt x="7832582" y="2581481"/>
                    <a:pt x="7776702" y="2580211"/>
                  </a:cubicBezTo>
                  <a:cubicBezTo>
                    <a:pt x="7581122" y="2578941"/>
                    <a:pt x="7385541" y="2587831"/>
                    <a:pt x="7189962" y="2590371"/>
                  </a:cubicBezTo>
                  <a:cubicBezTo>
                    <a:pt x="7026132" y="2592911"/>
                    <a:pt x="6861032" y="2594181"/>
                    <a:pt x="6697202" y="2595451"/>
                  </a:cubicBezTo>
                  <a:cubicBezTo>
                    <a:pt x="4761161" y="2596721"/>
                    <a:pt x="2099482" y="2597991"/>
                    <a:pt x="1555750" y="2597991"/>
                  </a:cubicBezTo>
                  <a:cubicBezTo>
                    <a:pt x="1362710" y="2597991"/>
                    <a:pt x="1168400" y="2599261"/>
                    <a:pt x="975360" y="2599261"/>
                  </a:cubicBezTo>
                  <a:cubicBezTo>
                    <a:pt x="844550" y="2599261"/>
                    <a:pt x="712470" y="2599261"/>
                    <a:pt x="581660" y="2599261"/>
                  </a:cubicBezTo>
                  <a:cubicBezTo>
                    <a:pt x="449580" y="2599261"/>
                    <a:pt x="317500" y="2596721"/>
                    <a:pt x="194310" y="2540841"/>
                  </a:cubicBezTo>
                  <a:cubicBezTo>
                    <a:pt x="109220" y="2501471"/>
                    <a:pt x="33020" y="2435431"/>
                    <a:pt x="29210" y="2336371"/>
                  </a:cubicBezTo>
                  <a:cubicBezTo>
                    <a:pt x="27940" y="2297001"/>
                    <a:pt x="26670" y="2256361"/>
                    <a:pt x="25400" y="2216991"/>
                  </a:cubicBezTo>
                  <a:cubicBezTo>
                    <a:pt x="21590" y="2029031"/>
                    <a:pt x="15240" y="1839801"/>
                    <a:pt x="10160" y="1650571"/>
                  </a:cubicBezTo>
                  <a:cubicBezTo>
                    <a:pt x="5080" y="1485471"/>
                    <a:pt x="0" y="965748"/>
                    <a:pt x="0" y="626110"/>
                  </a:cubicBezTo>
                  <a:cubicBezTo>
                    <a:pt x="0" y="509270"/>
                    <a:pt x="3810" y="391160"/>
                    <a:pt x="15240" y="274320"/>
                  </a:cubicBezTo>
                  <a:cubicBezTo>
                    <a:pt x="19050" y="231140"/>
                    <a:pt x="12700" y="186690"/>
                    <a:pt x="27940" y="144780"/>
                  </a:cubicBezTo>
                  <a:cubicBezTo>
                    <a:pt x="50800" y="83820"/>
                    <a:pt x="115570" y="54610"/>
                    <a:pt x="175260" y="38100"/>
                  </a:cubicBezTo>
                  <a:cubicBezTo>
                    <a:pt x="278130" y="10160"/>
                    <a:pt x="389890" y="8890"/>
                    <a:pt x="495300" y="11430"/>
                  </a:cubicBezTo>
                  <a:cubicBezTo>
                    <a:pt x="678180" y="16510"/>
                    <a:pt x="7875762" y="0"/>
                    <a:pt x="7983712" y="5080"/>
                  </a:cubicBezTo>
                  <a:cubicBezTo>
                    <a:pt x="8108172" y="11430"/>
                    <a:pt x="8244062" y="31750"/>
                    <a:pt x="8349472" y="102870"/>
                  </a:cubicBezTo>
                  <a:cubicBezTo>
                    <a:pt x="8388842" y="129540"/>
                    <a:pt x="8423132" y="163830"/>
                    <a:pt x="8443452" y="207010"/>
                  </a:cubicBezTo>
                  <a:cubicBezTo>
                    <a:pt x="8459962" y="241300"/>
                    <a:pt x="8463772" y="276860"/>
                    <a:pt x="8463772" y="314960"/>
                  </a:cubicBezTo>
                  <a:cubicBezTo>
                    <a:pt x="8461232" y="515620"/>
                    <a:pt x="8473932" y="1733121"/>
                    <a:pt x="8467582" y="1876631"/>
                  </a:cubicBezTo>
                  <a:cubicBezTo>
                    <a:pt x="8461232" y="1996011"/>
                    <a:pt x="8451072" y="2115391"/>
                    <a:pt x="8435832" y="2233501"/>
                  </a:cubicBezTo>
                  <a:cubicBezTo>
                    <a:pt x="8432022" y="2263981"/>
                    <a:pt x="8430752" y="2295731"/>
                    <a:pt x="8421862" y="2324941"/>
                  </a:cubicBezTo>
                  <a:cubicBezTo>
                    <a:pt x="8405352" y="2378281"/>
                    <a:pt x="8369792" y="2424001"/>
                    <a:pt x="8327882" y="2459561"/>
                  </a:cubicBezTo>
                  <a:cubicBezTo>
                    <a:pt x="8223742" y="2547191"/>
                    <a:pt x="8080232" y="2584021"/>
                    <a:pt x="7946882" y="2585291"/>
                  </a:cubicBezTo>
                  <a:cubicBezTo>
                    <a:pt x="7922752" y="2585291"/>
                    <a:pt x="7950692" y="2568781"/>
                    <a:pt x="7962122" y="2568781"/>
                  </a:cubicBezTo>
                  <a:cubicBezTo>
                    <a:pt x="8090392" y="2568781"/>
                    <a:pt x="8230092" y="2531951"/>
                    <a:pt x="8321532" y="2436701"/>
                  </a:cubicBezTo>
                  <a:cubicBezTo>
                    <a:pt x="8359632" y="2396061"/>
                    <a:pt x="8387572" y="2345261"/>
                    <a:pt x="8393922" y="2289381"/>
                  </a:cubicBezTo>
                  <a:cubicBezTo>
                    <a:pt x="8396462" y="2263981"/>
                    <a:pt x="8399002" y="2239851"/>
                    <a:pt x="8401542" y="2214451"/>
                  </a:cubicBezTo>
                  <a:cubicBezTo>
                    <a:pt x="8470122" y="1654381"/>
                    <a:pt x="8426942" y="382270"/>
                    <a:pt x="8426942" y="320040"/>
                  </a:cubicBezTo>
                  <a:cubicBezTo>
                    <a:pt x="8426942" y="275590"/>
                    <a:pt x="8419322" y="233680"/>
                    <a:pt x="8396462" y="195580"/>
                  </a:cubicBezTo>
                  <a:cubicBezTo>
                    <a:pt x="8371062" y="153670"/>
                    <a:pt x="8330422" y="121920"/>
                    <a:pt x="8287242" y="97790"/>
                  </a:cubicBezTo>
                  <a:cubicBezTo>
                    <a:pt x="8145002" y="19050"/>
                    <a:pt x="7977362" y="19050"/>
                    <a:pt x="7818612" y="20320"/>
                  </a:cubicBezTo>
                  <a:cubicBezTo>
                    <a:pt x="7648432" y="21590"/>
                    <a:pt x="1653540" y="41910"/>
                    <a:pt x="1437640" y="41910"/>
                  </a:cubicBezTo>
                  <a:cubicBezTo>
                    <a:pt x="1176020" y="41910"/>
                    <a:pt x="915670" y="38100"/>
                    <a:pt x="654050" y="31750"/>
                  </a:cubicBezTo>
                  <a:cubicBezTo>
                    <a:pt x="593090" y="31750"/>
                    <a:pt x="533400" y="29210"/>
                    <a:pt x="472440" y="27940"/>
                  </a:cubicBezTo>
                  <a:cubicBezTo>
                    <a:pt x="372110" y="25400"/>
                    <a:pt x="261620" y="24130"/>
                    <a:pt x="165100" y="55880"/>
                  </a:cubicBezTo>
                  <a:cubicBezTo>
                    <a:pt x="111760" y="73660"/>
                    <a:pt x="69850" y="106680"/>
                    <a:pt x="57150" y="163830"/>
                  </a:cubicBezTo>
                  <a:cubicBezTo>
                    <a:pt x="48260" y="205740"/>
                    <a:pt x="52070" y="251460"/>
                    <a:pt x="48260" y="294640"/>
                  </a:cubicBezTo>
                  <a:cubicBezTo>
                    <a:pt x="33020" y="482600"/>
                    <a:pt x="35560" y="671830"/>
                    <a:pt x="40640" y="1236128"/>
                  </a:cubicBezTo>
                  <a:cubicBezTo>
                    <a:pt x="45720" y="1589611"/>
                    <a:pt x="52070" y="1791541"/>
                    <a:pt x="57150" y="1992201"/>
                  </a:cubicBezTo>
                  <a:cubicBezTo>
                    <a:pt x="60960" y="2105231"/>
                    <a:pt x="63500" y="2218261"/>
                    <a:pt x="67310" y="2331291"/>
                  </a:cubicBezTo>
                  <a:cubicBezTo>
                    <a:pt x="71120" y="2446861"/>
                    <a:pt x="176530" y="2514171"/>
                    <a:pt x="275590" y="2548461"/>
                  </a:cubicBezTo>
                  <a:cubicBezTo>
                    <a:pt x="356870" y="2576401"/>
                    <a:pt x="441960" y="2585291"/>
                    <a:pt x="527050" y="2585291"/>
                  </a:cubicBezTo>
                  <a:cubicBezTo>
                    <a:pt x="615950" y="2585291"/>
                    <a:pt x="703580" y="2585291"/>
                    <a:pt x="792480" y="2585291"/>
                  </a:cubicBezTo>
                  <a:cubicBezTo>
                    <a:pt x="962660" y="2585291"/>
                    <a:pt x="1131570" y="2585291"/>
                    <a:pt x="1301750" y="2584021"/>
                  </a:cubicBezTo>
                  <a:cubicBezTo>
                    <a:pt x="1504950" y="2584021"/>
                    <a:pt x="1708150" y="2582751"/>
                    <a:pt x="4050278" y="2581481"/>
                  </a:cubicBezTo>
                  <a:cubicBezTo>
                    <a:pt x="6480506" y="2580211"/>
                    <a:pt x="6811502" y="2578941"/>
                    <a:pt x="6996922" y="2577671"/>
                  </a:cubicBezTo>
                  <a:cubicBezTo>
                    <a:pt x="7117572" y="2576401"/>
                    <a:pt x="7238222" y="2575131"/>
                    <a:pt x="7358872" y="2571321"/>
                  </a:cubicBezTo>
                  <a:cubicBezTo>
                    <a:pt x="7560802" y="2563701"/>
                    <a:pt x="7764002" y="2559891"/>
                    <a:pt x="7965932" y="2567511"/>
                  </a:cubicBezTo>
                  <a:cubicBezTo>
                    <a:pt x="7974822" y="2568781"/>
                    <a:pt x="7973552" y="2572591"/>
                    <a:pt x="7968472" y="2577671"/>
                  </a:cubicBezTo>
                  <a:close/>
                </a:path>
              </a:pathLst>
            </a:custGeom>
            <a:solidFill>
              <a:srgbClr val="000000"/>
            </a:solidFill>
          </p:spPr>
        </p:sp>
      </p:grpSp>
      <p:sp>
        <p:nvSpPr>
          <p:cNvPr id="25" name="TextBox 3"/>
          <p:cNvSpPr txBox="1"/>
          <p:nvPr/>
        </p:nvSpPr>
        <p:spPr>
          <a:xfrm>
            <a:off x="2238380" y="2997674"/>
            <a:ext cx="13189972" cy="1716880"/>
          </a:xfrm>
          <a:prstGeom prst="rect">
            <a:avLst/>
          </a:prstGeom>
        </p:spPr>
        <p:txBody>
          <a:bodyPr wrap="square" lIns="0" tIns="0" rIns="0" bIns="0" rtlCol="0" anchor="t">
            <a:spAutoFit/>
          </a:bodyPr>
          <a:lstStyle/>
          <a:p>
            <a:pPr algn="just">
              <a:lnSpc>
                <a:spcPts val="7000"/>
              </a:lnSpc>
            </a:pPr>
            <a:r>
              <a:rPr lang="vi-VN" sz="5000" dirty="0">
                <a:solidFill>
                  <a:schemeClr val="bg2">
                    <a:lumMod val="10000"/>
                  </a:schemeClr>
                </a:solidFill>
                <a:cs typeface="Arial" panose="020B0604020202020204" pitchFamily="34" charset="0"/>
              </a:rPr>
              <a:t>Người Việt vẫn nghe - nói, truyền lại cho con cháu tiếng mẹ đẻ.</a:t>
            </a:r>
            <a:endParaRPr lang="en-US" sz="5000" dirty="0">
              <a:solidFill>
                <a:schemeClr val="bg2">
                  <a:lumMod val="10000"/>
                </a:schemeClr>
              </a:solidFill>
              <a:latin typeface="Arial" panose="020B0604020202020204" pitchFamily="34" charset="0"/>
              <a:cs typeface="Arial" panose="020B0604020202020204" pitchFamily="34" charset="0"/>
            </a:endParaRPr>
          </a:p>
        </p:txBody>
      </p:sp>
      <p:grpSp>
        <p:nvGrpSpPr>
          <p:cNvPr id="26" name="Group 4"/>
          <p:cNvGrpSpPr/>
          <p:nvPr/>
        </p:nvGrpSpPr>
        <p:grpSpPr>
          <a:xfrm>
            <a:off x="1619932" y="2896554"/>
            <a:ext cx="14630400" cy="1928255"/>
            <a:chOff x="0" y="0"/>
            <a:chExt cx="8471392" cy="2599261"/>
          </a:xfrm>
        </p:grpSpPr>
        <p:sp>
          <p:nvSpPr>
            <p:cNvPr id="27" name="Freeform 5"/>
            <p:cNvSpPr/>
            <p:nvPr/>
          </p:nvSpPr>
          <p:spPr>
            <a:xfrm>
              <a:off x="0" y="-2540"/>
              <a:ext cx="8473932" cy="2599261"/>
            </a:xfrm>
            <a:custGeom>
              <a:avLst/>
              <a:gdLst/>
              <a:ahLst/>
              <a:cxnLst/>
              <a:rect l="l" t="t" r="r" b="b"/>
              <a:pathLst>
                <a:path w="8473932" h="2599261">
                  <a:moveTo>
                    <a:pt x="7968472" y="2577671"/>
                  </a:moveTo>
                  <a:cubicBezTo>
                    <a:pt x="7962122" y="2584021"/>
                    <a:pt x="7950691" y="2585291"/>
                    <a:pt x="7943072" y="2584021"/>
                  </a:cubicBezTo>
                  <a:cubicBezTo>
                    <a:pt x="7887191" y="2581481"/>
                    <a:pt x="7832582" y="2581481"/>
                    <a:pt x="7776702" y="2580211"/>
                  </a:cubicBezTo>
                  <a:cubicBezTo>
                    <a:pt x="7581122" y="2578941"/>
                    <a:pt x="7385541" y="2587831"/>
                    <a:pt x="7189962" y="2590371"/>
                  </a:cubicBezTo>
                  <a:cubicBezTo>
                    <a:pt x="7026132" y="2592911"/>
                    <a:pt x="6861032" y="2594181"/>
                    <a:pt x="6697202" y="2595451"/>
                  </a:cubicBezTo>
                  <a:cubicBezTo>
                    <a:pt x="4761161" y="2596721"/>
                    <a:pt x="2099482" y="2597991"/>
                    <a:pt x="1555750" y="2597991"/>
                  </a:cubicBezTo>
                  <a:cubicBezTo>
                    <a:pt x="1362710" y="2597991"/>
                    <a:pt x="1168400" y="2599261"/>
                    <a:pt x="975360" y="2599261"/>
                  </a:cubicBezTo>
                  <a:cubicBezTo>
                    <a:pt x="844550" y="2599261"/>
                    <a:pt x="712470" y="2599261"/>
                    <a:pt x="581660" y="2599261"/>
                  </a:cubicBezTo>
                  <a:cubicBezTo>
                    <a:pt x="449580" y="2599261"/>
                    <a:pt x="317500" y="2596721"/>
                    <a:pt x="194310" y="2540841"/>
                  </a:cubicBezTo>
                  <a:cubicBezTo>
                    <a:pt x="109220" y="2501471"/>
                    <a:pt x="33020" y="2435431"/>
                    <a:pt x="29210" y="2336371"/>
                  </a:cubicBezTo>
                  <a:cubicBezTo>
                    <a:pt x="27940" y="2297001"/>
                    <a:pt x="26670" y="2256361"/>
                    <a:pt x="25400" y="2216991"/>
                  </a:cubicBezTo>
                  <a:cubicBezTo>
                    <a:pt x="21590" y="2029031"/>
                    <a:pt x="15240" y="1839801"/>
                    <a:pt x="10160" y="1650571"/>
                  </a:cubicBezTo>
                  <a:cubicBezTo>
                    <a:pt x="5080" y="1485471"/>
                    <a:pt x="0" y="965748"/>
                    <a:pt x="0" y="626110"/>
                  </a:cubicBezTo>
                  <a:cubicBezTo>
                    <a:pt x="0" y="509270"/>
                    <a:pt x="3810" y="391160"/>
                    <a:pt x="15240" y="274320"/>
                  </a:cubicBezTo>
                  <a:cubicBezTo>
                    <a:pt x="19050" y="231140"/>
                    <a:pt x="12700" y="186690"/>
                    <a:pt x="27940" y="144780"/>
                  </a:cubicBezTo>
                  <a:cubicBezTo>
                    <a:pt x="50800" y="83820"/>
                    <a:pt x="115570" y="54610"/>
                    <a:pt x="175260" y="38100"/>
                  </a:cubicBezTo>
                  <a:cubicBezTo>
                    <a:pt x="278130" y="10160"/>
                    <a:pt x="389890" y="8890"/>
                    <a:pt x="495300" y="11430"/>
                  </a:cubicBezTo>
                  <a:cubicBezTo>
                    <a:pt x="678180" y="16510"/>
                    <a:pt x="7875762" y="0"/>
                    <a:pt x="7983712" y="5080"/>
                  </a:cubicBezTo>
                  <a:cubicBezTo>
                    <a:pt x="8108172" y="11430"/>
                    <a:pt x="8244062" y="31750"/>
                    <a:pt x="8349472" y="102870"/>
                  </a:cubicBezTo>
                  <a:cubicBezTo>
                    <a:pt x="8388842" y="129540"/>
                    <a:pt x="8423132" y="163830"/>
                    <a:pt x="8443452" y="207010"/>
                  </a:cubicBezTo>
                  <a:cubicBezTo>
                    <a:pt x="8459962" y="241300"/>
                    <a:pt x="8463772" y="276860"/>
                    <a:pt x="8463772" y="314960"/>
                  </a:cubicBezTo>
                  <a:cubicBezTo>
                    <a:pt x="8461232" y="515620"/>
                    <a:pt x="8473932" y="1733121"/>
                    <a:pt x="8467582" y="1876631"/>
                  </a:cubicBezTo>
                  <a:cubicBezTo>
                    <a:pt x="8461232" y="1996011"/>
                    <a:pt x="8451072" y="2115391"/>
                    <a:pt x="8435832" y="2233501"/>
                  </a:cubicBezTo>
                  <a:cubicBezTo>
                    <a:pt x="8432022" y="2263981"/>
                    <a:pt x="8430752" y="2295731"/>
                    <a:pt x="8421862" y="2324941"/>
                  </a:cubicBezTo>
                  <a:cubicBezTo>
                    <a:pt x="8405352" y="2378281"/>
                    <a:pt x="8369792" y="2424001"/>
                    <a:pt x="8327882" y="2459561"/>
                  </a:cubicBezTo>
                  <a:cubicBezTo>
                    <a:pt x="8223742" y="2547191"/>
                    <a:pt x="8080232" y="2584021"/>
                    <a:pt x="7946882" y="2585291"/>
                  </a:cubicBezTo>
                  <a:cubicBezTo>
                    <a:pt x="7922752" y="2585291"/>
                    <a:pt x="7950692" y="2568781"/>
                    <a:pt x="7962122" y="2568781"/>
                  </a:cubicBezTo>
                  <a:cubicBezTo>
                    <a:pt x="8090392" y="2568781"/>
                    <a:pt x="8230092" y="2531951"/>
                    <a:pt x="8321532" y="2436701"/>
                  </a:cubicBezTo>
                  <a:cubicBezTo>
                    <a:pt x="8359632" y="2396061"/>
                    <a:pt x="8387572" y="2345261"/>
                    <a:pt x="8393922" y="2289381"/>
                  </a:cubicBezTo>
                  <a:cubicBezTo>
                    <a:pt x="8396462" y="2263981"/>
                    <a:pt x="8399002" y="2239851"/>
                    <a:pt x="8401542" y="2214451"/>
                  </a:cubicBezTo>
                  <a:cubicBezTo>
                    <a:pt x="8470122" y="1654381"/>
                    <a:pt x="8426942" y="382270"/>
                    <a:pt x="8426942" y="320040"/>
                  </a:cubicBezTo>
                  <a:cubicBezTo>
                    <a:pt x="8426942" y="275590"/>
                    <a:pt x="8419322" y="233680"/>
                    <a:pt x="8396462" y="195580"/>
                  </a:cubicBezTo>
                  <a:cubicBezTo>
                    <a:pt x="8371062" y="153670"/>
                    <a:pt x="8330422" y="121920"/>
                    <a:pt x="8287242" y="97790"/>
                  </a:cubicBezTo>
                  <a:cubicBezTo>
                    <a:pt x="8145002" y="19050"/>
                    <a:pt x="7977362" y="19050"/>
                    <a:pt x="7818612" y="20320"/>
                  </a:cubicBezTo>
                  <a:cubicBezTo>
                    <a:pt x="7648432" y="21590"/>
                    <a:pt x="1653540" y="41910"/>
                    <a:pt x="1437640" y="41910"/>
                  </a:cubicBezTo>
                  <a:cubicBezTo>
                    <a:pt x="1176020" y="41910"/>
                    <a:pt x="915670" y="38100"/>
                    <a:pt x="654050" y="31750"/>
                  </a:cubicBezTo>
                  <a:cubicBezTo>
                    <a:pt x="593090" y="31750"/>
                    <a:pt x="533400" y="29210"/>
                    <a:pt x="472440" y="27940"/>
                  </a:cubicBezTo>
                  <a:cubicBezTo>
                    <a:pt x="372110" y="25400"/>
                    <a:pt x="261620" y="24130"/>
                    <a:pt x="165100" y="55880"/>
                  </a:cubicBezTo>
                  <a:cubicBezTo>
                    <a:pt x="111760" y="73660"/>
                    <a:pt x="69850" y="106680"/>
                    <a:pt x="57150" y="163830"/>
                  </a:cubicBezTo>
                  <a:cubicBezTo>
                    <a:pt x="48260" y="205740"/>
                    <a:pt x="52070" y="251460"/>
                    <a:pt x="48260" y="294640"/>
                  </a:cubicBezTo>
                  <a:cubicBezTo>
                    <a:pt x="33020" y="482600"/>
                    <a:pt x="35560" y="671830"/>
                    <a:pt x="40640" y="1236128"/>
                  </a:cubicBezTo>
                  <a:cubicBezTo>
                    <a:pt x="45720" y="1589611"/>
                    <a:pt x="52070" y="1791541"/>
                    <a:pt x="57150" y="1992201"/>
                  </a:cubicBezTo>
                  <a:cubicBezTo>
                    <a:pt x="60960" y="2105231"/>
                    <a:pt x="63500" y="2218261"/>
                    <a:pt x="67310" y="2331291"/>
                  </a:cubicBezTo>
                  <a:cubicBezTo>
                    <a:pt x="71120" y="2446861"/>
                    <a:pt x="176530" y="2514171"/>
                    <a:pt x="275590" y="2548461"/>
                  </a:cubicBezTo>
                  <a:cubicBezTo>
                    <a:pt x="356870" y="2576401"/>
                    <a:pt x="441960" y="2585291"/>
                    <a:pt x="527050" y="2585291"/>
                  </a:cubicBezTo>
                  <a:cubicBezTo>
                    <a:pt x="615950" y="2585291"/>
                    <a:pt x="703580" y="2585291"/>
                    <a:pt x="792480" y="2585291"/>
                  </a:cubicBezTo>
                  <a:cubicBezTo>
                    <a:pt x="962660" y="2585291"/>
                    <a:pt x="1131570" y="2585291"/>
                    <a:pt x="1301750" y="2584021"/>
                  </a:cubicBezTo>
                  <a:cubicBezTo>
                    <a:pt x="1504950" y="2584021"/>
                    <a:pt x="1708150" y="2582751"/>
                    <a:pt x="4050278" y="2581481"/>
                  </a:cubicBezTo>
                  <a:cubicBezTo>
                    <a:pt x="6480506" y="2580211"/>
                    <a:pt x="6811502" y="2578941"/>
                    <a:pt x="6996922" y="2577671"/>
                  </a:cubicBezTo>
                  <a:cubicBezTo>
                    <a:pt x="7117572" y="2576401"/>
                    <a:pt x="7238222" y="2575131"/>
                    <a:pt x="7358872" y="2571321"/>
                  </a:cubicBezTo>
                  <a:cubicBezTo>
                    <a:pt x="7560802" y="2563701"/>
                    <a:pt x="7764002" y="2559891"/>
                    <a:pt x="7965932" y="2567511"/>
                  </a:cubicBezTo>
                  <a:cubicBezTo>
                    <a:pt x="7974822" y="2568781"/>
                    <a:pt x="7973552" y="2572591"/>
                    <a:pt x="7968472" y="2577671"/>
                  </a:cubicBezTo>
                  <a:close/>
                </a:path>
              </a:pathLst>
            </a:custGeom>
            <a:solidFill>
              <a:srgbClr val="000000"/>
            </a:solidFill>
          </p:spPr>
        </p:sp>
      </p:grpSp>
      <p:sp>
        <p:nvSpPr>
          <p:cNvPr id="28" name="TextBox 3"/>
          <p:cNvSpPr txBox="1"/>
          <p:nvPr/>
        </p:nvSpPr>
        <p:spPr>
          <a:xfrm>
            <a:off x="2399187" y="4980832"/>
            <a:ext cx="13189972" cy="1716880"/>
          </a:xfrm>
          <a:prstGeom prst="rect">
            <a:avLst/>
          </a:prstGeom>
        </p:spPr>
        <p:txBody>
          <a:bodyPr wrap="square" lIns="0" tIns="0" rIns="0" bIns="0" rtlCol="0" anchor="t">
            <a:spAutoFit/>
          </a:bodyPr>
          <a:lstStyle/>
          <a:p>
            <a:pPr algn="just">
              <a:lnSpc>
                <a:spcPts val="7000"/>
              </a:lnSpc>
            </a:pPr>
            <a:r>
              <a:rPr lang="en-US" sz="5000" dirty="0" smtClean="0">
                <a:solidFill>
                  <a:schemeClr val="bg2">
                    <a:lumMod val="10000"/>
                  </a:schemeClr>
                </a:solidFill>
                <a:cs typeface="Arial" panose="020B0604020202020204" pitchFamily="34" charset="0"/>
              </a:rPr>
              <a:t>T</a:t>
            </a:r>
            <a:r>
              <a:rPr lang="vi-VN" sz="5000" dirty="0" smtClean="0">
                <a:solidFill>
                  <a:schemeClr val="bg2">
                    <a:lumMod val="10000"/>
                  </a:schemeClr>
                </a:solidFill>
                <a:cs typeface="Arial" panose="020B0604020202020204" pitchFamily="34" charset="0"/>
              </a:rPr>
              <a:t>ín </a:t>
            </a:r>
            <a:r>
              <a:rPr lang="vi-VN" sz="5000" dirty="0">
                <a:solidFill>
                  <a:schemeClr val="bg2">
                    <a:lumMod val="10000"/>
                  </a:schemeClr>
                </a:solidFill>
                <a:cs typeface="Arial" panose="020B0604020202020204" pitchFamily="34" charset="0"/>
              </a:rPr>
              <a:t>ngưỡng truyền thống như thờ cúng tổ tiên, thờ các vị thần tự nhiên tiếp tục được duy trì.</a:t>
            </a:r>
            <a:endParaRPr lang="en-US" sz="5000" dirty="0">
              <a:solidFill>
                <a:schemeClr val="bg2">
                  <a:lumMod val="10000"/>
                </a:schemeClr>
              </a:solidFill>
              <a:latin typeface="Arial" panose="020B0604020202020204" pitchFamily="34" charset="0"/>
              <a:cs typeface="Arial" panose="020B0604020202020204" pitchFamily="34" charset="0"/>
            </a:endParaRPr>
          </a:p>
        </p:txBody>
      </p:sp>
      <p:grpSp>
        <p:nvGrpSpPr>
          <p:cNvPr id="29" name="Group 4"/>
          <p:cNvGrpSpPr/>
          <p:nvPr/>
        </p:nvGrpSpPr>
        <p:grpSpPr>
          <a:xfrm>
            <a:off x="1657567" y="7113510"/>
            <a:ext cx="14630400" cy="2121204"/>
            <a:chOff x="0" y="0"/>
            <a:chExt cx="8471392" cy="2599261"/>
          </a:xfrm>
        </p:grpSpPr>
        <p:sp>
          <p:nvSpPr>
            <p:cNvPr id="30" name="Freeform 5"/>
            <p:cNvSpPr/>
            <p:nvPr/>
          </p:nvSpPr>
          <p:spPr>
            <a:xfrm>
              <a:off x="0" y="-2540"/>
              <a:ext cx="8473932" cy="2599261"/>
            </a:xfrm>
            <a:custGeom>
              <a:avLst/>
              <a:gdLst/>
              <a:ahLst/>
              <a:cxnLst/>
              <a:rect l="l" t="t" r="r" b="b"/>
              <a:pathLst>
                <a:path w="8473932" h="2599261">
                  <a:moveTo>
                    <a:pt x="7968472" y="2577671"/>
                  </a:moveTo>
                  <a:cubicBezTo>
                    <a:pt x="7962122" y="2584021"/>
                    <a:pt x="7950691" y="2585291"/>
                    <a:pt x="7943072" y="2584021"/>
                  </a:cubicBezTo>
                  <a:cubicBezTo>
                    <a:pt x="7887191" y="2581481"/>
                    <a:pt x="7832582" y="2581481"/>
                    <a:pt x="7776702" y="2580211"/>
                  </a:cubicBezTo>
                  <a:cubicBezTo>
                    <a:pt x="7581122" y="2578941"/>
                    <a:pt x="7385541" y="2587831"/>
                    <a:pt x="7189962" y="2590371"/>
                  </a:cubicBezTo>
                  <a:cubicBezTo>
                    <a:pt x="7026132" y="2592911"/>
                    <a:pt x="6861032" y="2594181"/>
                    <a:pt x="6697202" y="2595451"/>
                  </a:cubicBezTo>
                  <a:cubicBezTo>
                    <a:pt x="4761161" y="2596721"/>
                    <a:pt x="2099482" y="2597991"/>
                    <a:pt x="1555750" y="2597991"/>
                  </a:cubicBezTo>
                  <a:cubicBezTo>
                    <a:pt x="1362710" y="2597991"/>
                    <a:pt x="1168400" y="2599261"/>
                    <a:pt x="975360" y="2599261"/>
                  </a:cubicBezTo>
                  <a:cubicBezTo>
                    <a:pt x="844550" y="2599261"/>
                    <a:pt x="712470" y="2599261"/>
                    <a:pt x="581660" y="2599261"/>
                  </a:cubicBezTo>
                  <a:cubicBezTo>
                    <a:pt x="449580" y="2599261"/>
                    <a:pt x="317500" y="2596721"/>
                    <a:pt x="194310" y="2540841"/>
                  </a:cubicBezTo>
                  <a:cubicBezTo>
                    <a:pt x="109220" y="2501471"/>
                    <a:pt x="33020" y="2435431"/>
                    <a:pt x="29210" y="2336371"/>
                  </a:cubicBezTo>
                  <a:cubicBezTo>
                    <a:pt x="27940" y="2297001"/>
                    <a:pt x="26670" y="2256361"/>
                    <a:pt x="25400" y="2216991"/>
                  </a:cubicBezTo>
                  <a:cubicBezTo>
                    <a:pt x="21590" y="2029031"/>
                    <a:pt x="15240" y="1839801"/>
                    <a:pt x="10160" y="1650571"/>
                  </a:cubicBezTo>
                  <a:cubicBezTo>
                    <a:pt x="5080" y="1485471"/>
                    <a:pt x="0" y="965748"/>
                    <a:pt x="0" y="626110"/>
                  </a:cubicBezTo>
                  <a:cubicBezTo>
                    <a:pt x="0" y="509270"/>
                    <a:pt x="3810" y="391160"/>
                    <a:pt x="15240" y="274320"/>
                  </a:cubicBezTo>
                  <a:cubicBezTo>
                    <a:pt x="19050" y="231140"/>
                    <a:pt x="12700" y="186690"/>
                    <a:pt x="27940" y="144780"/>
                  </a:cubicBezTo>
                  <a:cubicBezTo>
                    <a:pt x="50800" y="83820"/>
                    <a:pt x="115570" y="54610"/>
                    <a:pt x="175260" y="38100"/>
                  </a:cubicBezTo>
                  <a:cubicBezTo>
                    <a:pt x="278130" y="10160"/>
                    <a:pt x="389890" y="8890"/>
                    <a:pt x="495300" y="11430"/>
                  </a:cubicBezTo>
                  <a:cubicBezTo>
                    <a:pt x="678180" y="16510"/>
                    <a:pt x="7875762" y="0"/>
                    <a:pt x="7983712" y="5080"/>
                  </a:cubicBezTo>
                  <a:cubicBezTo>
                    <a:pt x="8108172" y="11430"/>
                    <a:pt x="8244062" y="31750"/>
                    <a:pt x="8349472" y="102870"/>
                  </a:cubicBezTo>
                  <a:cubicBezTo>
                    <a:pt x="8388842" y="129540"/>
                    <a:pt x="8423132" y="163830"/>
                    <a:pt x="8443452" y="207010"/>
                  </a:cubicBezTo>
                  <a:cubicBezTo>
                    <a:pt x="8459962" y="241300"/>
                    <a:pt x="8463772" y="276860"/>
                    <a:pt x="8463772" y="314960"/>
                  </a:cubicBezTo>
                  <a:cubicBezTo>
                    <a:pt x="8461232" y="515620"/>
                    <a:pt x="8473932" y="1733121"/>
                    <a:pt x="8467582" y="1876631"/>
                  </a:cubicBezTo>
                  <a:cubicBezTo>
                    <a:pt x="8461232" y="1996011"/>
                    <a:pt x="8451072" y="2115391"/>
                    <a:pt x="8435832" y="2233501"/>
                  </a:cubicBezTo>
                  <a:cubicBezTo>
                    <a:pt x="8432022" y="2263981"/>
                    <a:pt x="8430752" y="2295731"/>
                    <a:pt x="8421862" y="2324941"/>
                  </a:cubicBezTo>
                  <a:cubicBezTo>
                    <a:pt x="8405352" y="2378281"/>
                    <a:pt x="8369792" y="2424001"/>
                    <a:pt x="8327882" y="2459561"/>
                  </a:cubicBezTo>
                  <a:cubicBezTo>
                    <a:pt x="8223742" y="2547191"/>
                    <a:pt x="8080232" y="2584021"/>
                    <a:pt x="7946882" y="2585291"/>
                  </a:cubicBezTo>
                  <a:cubicBezTo>
                    <a:pt x="7922752" y="2585291"/>
                    <a:pt x="7950692" y="2568781"/>
                    <a:pt x="7962122" y="2568781"/>
                  </a:cubicBezTo>
                  <a:cubicBezTo>
                    <a:pt x="8090392" y="2568781"/>
                    <a:pt x="8230092" y="2531951"/>
                    <a:pt x="8321532" y="2436701"/>
                  </a:cubicBezTo>
                  <a:cubicBezTo>
                    <a:pt x="8359632" y="2396061"/>
                    <a:pt x="8387572" y="2345261"/>
                    <a:pt x="8393922" y="2289381"/>
                  </a:cubicBezTo>
                  <a:cubicBezTo>
                    <a:pt x="8396462" y="2263981"/>
                    <a:pt x="8399002" y="2239851"/>
                    <a:pt x="8401542" y="2214451"/>
                  </a:cubicBezTo>
                  <a:cubicBezTo>
                    <a:pt x="8470122" y="1654381"/>
                    <a:pt x="8426942" y="382270"/>
                    <a:pt x="8426942" y="320040"/>
                  </a:cubicBezTo>
                  <a:cubicBezTo>
                    <a:pt x="8426942" y="275590"/>
                    <a:pt x="8419322" y="233680"/>
                    <a:pt x="8396462" y="195580"/>
                  </a:cubicBezTo>
                  <a:cubicBezTo>
                    <a:pt x="8371062" y="153670"/>
                    <a:pt x="8330422" y="121920"/>
                    <a:pt x="8287242" y="97790"/>
                  </a:cubicBezTo>
                  <a:cubicBezTo>
                    <a:pt x="8145002" y="19050"/>
                    <a:pt x="7977362" y="19050"/>
                    <a:pt x="7818612" y="20320"/>
                  </a:cubicBezTo>
                  <a:cubicBezTo>
                    <a:pt x="7648432" y="21590"/>
                    <a:pt x="1653540" y="41910"/>
                    <a:pt x="1437640" y="41910"/>
                  </a:cubicBezTo>
                  <a:cubicBezTo>
                    <a:pt x="1176020" y="41910"/>
                    <a:pt x="915670" y="38100"/>
                    <a:pt x="654050" y="31750"/>
                  </a:cubicBezTo>
                  <a:cubicBezTo>
                    <a:pt x="593090" y="31750"/>
                    <a:pt x="533400" y="29210"/>
                    <a:pt x="472440" y="27940"/>
                  </a:cubicBezTo>
                  <a:cubicBezTo>
                    <a:pt x="372110" y="25400"/>
                    <a:pt x="261620" y="24130"/>
                    <a:pt x="165100" y="55880"/>
                  </a:cubicBezTo>
                  <a:cubicBezTo>
                    <a:pt x="111760" y="73660"/>
                    <a:pt x="69850" y="106680"/>
                    <a:pt x="57150" y="163830"/>
                  </a:cubicBezTo>
                  <a:cubicBezTo>
                    <a:pt x="48260" y="205740"/>
                    <a:pt x="52070" y="251460"/>
                    <a:pt x="48260" y="294640"/>
                  </a:cubicBezTo>
                  <a:cubicBezTo>
                    <a:pt x="33020" y="482600"/>
                    <a:pt x="35560" y="671830"/>
                    <a:pt x="40640" y="1236128"/>
                  </a:cubicBezTo>
                  <a:cubicBezTo>
                    <a:pt x="45720" y="1589611"/>
                    <a:pt x="52070" y="1791541"/>
                    <a:pt x="57150" y="1992201"/>
                  </a:cubicBezTo>
                  <a:cubicBezTo>
                    <a:pt x="60960" y="2105231"/>
                    <a:pt x="63500" y="2218261"/>
                    <a:pt x="67310" y="2331291"/>
                  </a:cubicBezTo>
                  <a:cubicBezTo>
                    <a:pt x="71120" y="2446861"/>
                    <a:pt x="176530" y="2514171"/>
                    <a:pt x="275590" y="2548461"/>
                  </a:cubicBezTo>
                  <a:cubicBezTo>
                    <a:pt x="356870" y="2576401"/>
                    <a:pt x="441960" y="2585291"/>
                    <a:pt x="527050" y="2585291"/>
                  </a:cubicBezTo>
                  <a:cubicBezTo>
                    <a:pt x="615950" y="2585291"/>
                    <a:pt x="703580" y="2585291"/>
                    <a:pt x="792480" y="2585291"/>
                  </a:cubicBezTo>
                  <a:cubicBezTo>
                    <a:pt x="962660" y="2585291"/>
                    <a:pt x="1131570" y="2585291"/>
                    <a:pt x="1301750" y="2584021"/>
                  </a:cubicBezTo>
                  <a:cubicBezTo>
                    <a:pt x="1504950" y="2584021"/>
                    <a:pt x="1708150" y="2582751"/>
                    <a:pt x="4050278" y="2581481"/>
                  </a:cubicBezTo>
                  <a:cubicBezTo>
                    <a:pt x="6480506" y="2580211"/>
                    <a:pt x="6811502" y="2578941"/>
                    <a:pt x="6996922" y="2577671"/>
                  </a:cubicBezTo>
                  <a:cubicBezTo>
                    <a:pt x="7117572" y="2576401"/>
                    <a:pt x="7238222" y="2575131"/>
                    <a:pt x="7358872" y="2571321"/>
                  </a:cubicBezTo>
                  <a:cubicBezTo>
                    <a:pt x="7560802" y="2563701"/>
                    <a:pt x="7764002" y="2559891"/>
                    <a:pt x="7965932" y="2567511"/>
                  </a:cubicBezTo>
                  <a:cubicBezTo>
                    <a:pt x="7974822" y="2568781"/>
                    <a:pt x="7973552" y="2572591"/>
                    <a:pt x="7968472" y="2577671"/>
                  </a:cubicBezTo>
                  <a:close/>
                </a:path>
              </a:pathLst>
            </a:custGeom>
            <a:solidFill>
              <a:srgbClr val="000000"/>
            </a:solidFill>
          </p:spPr>
        </p:sp>
      </p:grpSp>
      <p:sp>
        <p:nvSpPr>
          <p:cNvPr id="31" name="TextBox 3"/>
          <p:cNvSpPr txBox="1"/>
          <p:nvPr/>
        </p:nvSpPr>
        <p:spPr>
          <a:xfrm>
            <a:off x="2429111" y="7205620"/>
            <a:ext cx="13189972" cy="1795363"/>
          </a:xfrm>
          <a:prstGeom prst="rect">
            <a:avLst/>
          </a:prstGeom>
        </p:spPr>
        <p:txBody>
          <a:bodyPr wrap="square" lIns="0" tIns="0" rIns="0" bIns="0" rtlCol="0" anchor="t">
            <a:spAutoFit/>
          </a:bodyPr>
          <a:lstStyle/>
          <a:p>
            <a:pPr algn="just">
              <a:lnSpc>
                <a:spcPts val="7000"/>
              </a:lnSpc>
            </a:pPr>
            <a:r>
              <a:rPr lang="vi-VN" sz="5000" dirty="0">
                <a:solidFill>
                  <a:schemeClr val="bg2">
                    <a:lumMod val="10000"/>
                  </a:schemeClr>
                </a:solidFill>
                <a:cs typeface="Arial" panose="020B0604020202020204" pitchFamily="34" charset="0"/>
              </a:rPr>
              <a:t>Phong tục, tập quán Việt vẫn được giữ gìn </a:t>
            </a:r>
            <a:r>
              <a:rPr lang="vi-VN" sz="5000" dirty="0" smtClean="0">
                <a:solidFill>
                  <a:schemeClr val="bg2">
                    <a:lumMod val="10000"/>
                  </a:schemeClr>
                </a:solidFill>
                <a:cs typeface="Arial" panose="020B0604020202020204" pitchFamily="34" charset="0"/>
              </a:rPr>
              <a:t>như</a:t>
            </a:r>
            <a:r>
              <a:rPr lang="en-US" sz="5000" dirty="0" smtClean="0">
                <a:solidFill>
                  <a:schemeClr val="bg2">
                    <a:lumMod val="10000"/>
                  </a:schemeClr>
                </a:solidFill>
                <a:cs typeface="Arial" panose="020B0604020202020204" pitchFamily="34" charset="0"/>
              </a:rPr>
              <a:t>: </a:t>
            </a:r>
            <a:r>
              <a:rPr lang="en-US" sz="5000" dirty="0" smtClean="0">
                <a:solidFill>
                  <a:schemeClr val="bg2">
                    <a:lumMod val="10000"/>
                  </a:schemeClr>
                </a:solidFill>
                <a:latin typeface="Arial" panose="020B0604020202020204" pitchFamily="34" charset="0"/>
                <a:cs typeface="Arial" panose="020B0604020202020204" pitchFamily="34" charset="0"/>
              </a:rPr>
              <a:t>hội làng, </a:t>
            </a:r>
            <a:r>
              <a:rPr lang="vi-VN" sz="5000" dirty="0" smtClean="0">
                <a:solidFill>
                  <a:schemeClr val="bg2">
                    <a:lumMod val="10000"/>
                  </a:schemeClr>
                </a:solidFill>
                <a:cs typeface="Arial" panose="020B0604020202020204" pitchFamily="34" charset="0"/>
              </a:rPr>
              <a:t>tục </a:t>
            </a:r>
            <a:r>
              <a:rPr lang="vi-VN" sz="5000" dirty="0">
                <a:solidFill>
                  <a:schemeClr val="bg2">
                    <a:lumMod val="10000"/>
                  </a:schemeClr>
                </a:solidFill>
                <a:cs typeface="Arial" panose="020B0604020202020204" pitchFamily="34" charset="0"/>
              </a:rPr>
              <a:t>nhuộm răng, ăn trầu</a:t>
            </a:r>
            <a:r>
              <a:rPr lang="vi-VN" sz="5000" dirty="0" smtClean="0">
                <a:solidFill>
                  <a:schemeClr val="bg2">
                    <a:lumMod val="10000"/>
                  </a:schemeClr>
                </a:solidFill>
                <a:cs typeface="Arial" panose="020B0604020202020204" pitchFamily="34" charset="0"/>
              </a:rPr>
              <a:t>,</a:t>
            </a:r>
            <a:r>
              <a:rPr lang="en-US" sz="5000" dirty="0" smtClean="0">
                <a:solidFill>
                  <a:schemeClr val="bg2">
                    <a:lumMod val="10000"/>
                  </a:schemeClr>
                </a:solidFill>
                <a:cs typeface="Arial" panose="020B0604020202020204" pitchFamily="34" charset="0"/>
              </a:rPr>
              <a:t>…..</a:t>
            </a:r>
            <a:endParaRPr lang="en-US" sz="5000" dirty="0">
              <a:solidFill>
                <a:schemeClr val="bg2">
                  <a:lumMod val="10000"/>
                </a:schemeClr>
              </a:solidFill>
              <a:latin typeface="Arial" panose="020B0604020202020204" pitchFamily="34" charset="0"/>
              <a:cs typeface="Arial" panose="020B0604020202020204" pitchFamily="34" charset="0"/>
            </a:endParaRPr>
          </a:p>
        </p:txBody>
      </p:sp>
      <p:pic>
        <p:nvPicPr>
          <p:cNvPr id="32"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37292">
            <a:off x="481981" y="7476591"/>
            <a:ext cx="1577563" cy="843279"/>
          </a:xfrm>
          <a:prstGeom prst="rect">
            <a:avLst/>
          </a:prstGeom>
        </p:spPr>
      </p:pic>
      <p:pic>
        <p:nvPicPr>
          <p:cNvPr id="33"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37292">
            <a:off x="540351" y="4791197"/>
            <a:ext cx="1577563" cy="843279"/>
          </a:xfrm>
          <a:prstGeom prst="rect">
            <a:avLst/>
          </a:prstGeom>
        </p:spPr>
      </p:pic>
      <p:pic>
        <p:nvPicPr>
          <p:cNvPr id="34"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37292">
            <a:off x="382953" y="2950738"/>
            <a:ext cx="1577563" cy="8432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barn(inVertical)">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arn(inVertical)">
                                      <p:cBhvr>
                                        <p:cTn id="29" dur="500"/>
                                        <p:tgtEl>
                                          <p:spTgt spid="28"/>
                                        </p:tgtEl>
                                      </p:cBhvr>
                                    </p:animEffect>
                                  </p:childTnLst>
                                </p:cTn>
                              </p:par>
                              <p:par>
                                <p:cTn id="30" presetID="16" presetClass="entr" presetSubtype="21"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arn(inVertical)">
                                      <p:cBhvr>
                                        <p:cTn id="40" dur="500"/>
                                        <p:tgtEl>
                                          <p:spTgt spid="31"/>
                                        </p:tgtEl>
                                      </p:cBhvr>
                                    </p:animEffect>
                                  </p:childTnLst>
                                </p:cTn>
                              </p:par>
                              <p:par>
                                <p:cTn id="41" presetID="16" presetClass="entr" presetSubtype="21"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arn(inVertical)">
                                      <p:cBhvr>
                                        <p:cTn id="4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1375</Words>
  <Application>Microsoft Office PowerPoint</Application>
  <PresentationFormat>Custom</PresentationFormat>
  <Paragraphs>125</Paragraphs>
  <Slides>38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Calibri</vt:lpstr>
      <vt:lpstr>Barriecito Bold</vt:lpstr>
      <vt:lpstr>Clear Sans Regular</vt:lpstr>
      <vt:lpstr>Arial</vt:lpstr>
      <vt:lpstr>HK Grotesk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Trần Bích Hà</dc:creator>
  <cp:lastModifiedBy>Admin</cp:lastModifiedBy>
  <cp:revision>22</cp:revision>
  <dcterms:created xsi:type="dcterms:W3CDTF">2006-08-16T00:00:00Z</dcterms:created>
  <dcterms:modified xsi:type="dcterms:W3CDTF">2025-04-05T08:19:00Z</dcterms:modified>
  <dc:identifier>DAEphplBr6I</dc:identifier>
</cp:coreProperties>
</file>