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6" r:id="rId4"/>
    <p:sldId id="267" r:id="rId5"/>
    <p:sldId id="268" r:id="rId6"/>
    <p:sldId id="269" r:id="rId7"/>
    <p:sldId id="270" r:id="rId8"/>
    <p:sldId id="271" r:id="rId9"/>
    <p:sldId id="272" r:id="rId10"/>
    <p:sldId id="273" r:id="rId11"/>
    <p:sldId id="274" r:id="rId12"/>
    <p:sldId id="275" r:id="rId13"/>
    <p:sldId id="257" r:id="rId14"/>
    <p:sldId id="258" r:id="rId15"/>
    <p:sldId id="259" r:id="rId16"/>
    <p:sldId id="279" r:id="rId17"/>
    <p:sldId id="280" r:id="rId18"/>
    <p:sldId id="278" r:id="rId19"/>
    <p:sldId id="281" r:id="rId20"/>
    <p:sldId id="282" r:id="rId21"/>
    <p:sldId id="283" r:id="rId22"/>
    <p:sldId id="284" r:id="rId23"/>
    <p:sldId id="285" r:id="rId24"/>
    <p:sldId id="286" r:id="rId25"/>
    <p:sldId id="276" r:id="rId26"/>
    <p:sldId id="287" r:id="rId27"/>
    <p:sldId id="289" r:id="rId28"/>
    <p:sldId id="290" r:id="rId29"/>
    <p:sldId id="260" r:id="rId30"/>
    <p:sldId id="288" r:id="rId31"/>
    <p:sldId id="291" r:id="rId32"/>
    <p:sldId id="277" r:id="rId33"/>
    <p:sldId id="292" r:id="rId34"/>
    <p:sldId id="293" r:id="rId35"/>
    <p:sldId id="261" r:id="rId36"/>
    <p:sldId id="262" r:id="rId37"/>
    <p:sldId id="294" r:id="rId38"/>
    <p:sldId id="295" r:id="rId39"/>
    <p:sldId id="263" r:id="rId40"/>
    <p:sldId id="264" r:id="rId41"/>
    <p:sldId id="296" r:id="rId42"/>
    <p:sldId id="297" r:id="rId43"/>
    <p:sldId id="299" r:id="rId44"/>
    <p:sldId id="298" r:id="rId45"/>
    <p:sldId id="300" r:id="rId46"/>
    <p:sldId id="265"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318" y="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622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84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560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912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97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485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675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98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905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937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18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70635D2-1FD4-42FB-A3A0-B9DFEF7C7F90}" type="datetimeFigureOut">
              <a:rPr lang="en-US" smtClean="0">
                <a:solidFill>
                  <a:prstClr val="black">
                    <a:tint val="75000"/>
                  </a:prstClr>
                </a:solidFill>
              </a:rPr>
              <a:pPr/>
              <a:t>21/03/2025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25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svg"/><Relationship Id="rId4" Type="http://schemas.openxmlformats.org/officeDocument/2006/relationships/image" Target="../media/image40.png"/><Relationship Id="rId9"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2.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2.svg"/><Relationship Id="rId5" Type="http://schemas.openxmlformats.org/officeDocument/2006/relationships/image" Target="../media/image6.sv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64.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svg"/><Relationship Id="rId5" Type="http://schemas.openxmlformats.org/officeDocument/2006/relationships/image" Target="../media/image62.svg"/><Relationship Id="rId10" Type="http://schemas.openxmlformats.org/officeDocument/2006/relationships/image" Target="../media/image41.png"/><Relationship Id="rId4" Type="http://schemas.openxmlformats.org/officeDocument/2006/relationships/image" Target="../media/image47.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2.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4.svg"/></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2.sv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2.svg"/><Relationship Id="rId5" Type="http://schemas.openxmlformats.org/officeDocument/2006/relationships/image" Target="../media/image6.sv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64.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svg"/><Relationship Id="rId5" Type="http://schemas.openxmlformats.org/officeDocument/2006/relationships/image" Target="../media/image62.svg"/><Relationship Id="rId10" Type="http://schemas.openxmlformats.org/officeDocument/2006/relationships/image" Target="../media/image41.png"/><Relationship Id="rId4" Type="http://schemas.openxmlformats.org/officeDocument/2006/relationships/image" Target="../media/image47.png"/><Relationship Id="rId9" Type="http://schemas.openxmlformats.org/officeDocument/2006/relationships/image" Target="../media/image10.sv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41.png"/><Relationship Id="rId3" Type="http://schemas.openxmlformats.org/officeDocument/2006/relationships/image" Target="../media/image2.svg"/><Relationship Id="rId21" Type="http://schemas.openxmlformats.org/officeDocument/2006/relationships/image" Target="../media/image50.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4.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48.png"/><Relationship Id="rId19" Type="http://schemas.openxmlformats.org/officeDocument/2006/relationships/image" Target="../media/image52.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2.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4.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image" Target="../media/image16.gif"/></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41.png"/><Relationship Id="rId3" Type="http://schemas.openxmlformats.org/officeDocument/2006/relationships/image" Target="../media/image2.svg"/><Relationship Id="rId21" Type="http://schemas.openxmlformats.org/officeDocument/2006/relationships/image" Target="../media/image50.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4.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48.png"/><Relationship Id="rId19" Type="http://schemas.openxmlformats.org/officeDocument/2006/relationships/image" Target="../media/image52.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2.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2.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4.sv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41.png"/><Relationship Id="rId3" Type="http://schemas.openxmlformats.org/officeDocument/2006/relationships/image" Target="../media/image2.svg"/><Relationship Id="rId21" Type="http://schemas.openxmlformats.org/officeDocument/2006/relationships/image" Target="../media/image50.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4.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48.png"/><Relationship Id="rId19" Type="http://schemas.openxmlformats.org/officeDocument/2006/relationships/image" Target="../media/image52.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gif"/><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039400">
            <a:off x="2214716" y="1687487"/>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2699999" flipH="1">
            <a:off x="15970993" y="8421534"/>
            <a:ext cx="2564800" cy="1673532"/>
          </a:xfrm>
          <a:custGeom>
            <a:avLst/>
            <a:gdLst/>
            <a:ahLst/>
            <a:cxnLst/>
            <a:rect l="l" t="t" r="r" b="b"/>
            <a:pathLst>
              <a:path w="2564800" h="1673532">
                <a:moveTo>
                  <a:pt x="2564800" y="0"/>
                </a:moveTo>
                <a:lnTo>
                  <a:pt x="0" y="0"/>
                </a:lnTo>
                <a:lnTo>
                  <a:pt x="0" y="1673532"/>
                </a:lnTo>
                <a:lnTo>
                  <a:pt x="2564800" y="1673532"/>
                </a:lnTo>
                <a:lnTo>
                  <a:pt x="256480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9" name="TextBox 9"/>
          <p:cNvSpPr txBox="1"/>
          <p:nvPr/>
        </p:nvSpPr>
        <p:spPr>
          <a:xfrm>
            <a:off x="5678709" y="3348992"/>
            <a:ext cx="6904520" cy="3693319"/>
          </a:xfrm>
          <a:prstGeom prst="rect">
            <a:avLst/>
          </a:prstGeom>
        </p:spPr>
        <p:txBody>
          <a:bodyPr lIns="0" tIns="0" rIns="0" bIns="0" rtlCol="0" anchor="t">
            <a:spAutoFit/>
          </a:bodyPr>
          <a:lstStyle/>
          <a:p>
            <a:pPr algn="ctr"/>
            <a:r>
              <a:rPr lang="vi-VN" sz="9600" b="1" i="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Đền tháp vẫn ngủ yên </a:t>
            </a:r>
            <a:r>
              <a:rPr lang="vi-VN"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                                                      </a:t>
            </a:r>
            <a:r>
              <a:rPr lang="vi-VN"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(Theo Huỳnh Trang)</a:t>
            </a:r>
            <a:endParaRPr lang="en-GB"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10" name="Freeform 10"/>
          <p:cNvSpPr/>
          <p:nvPr/>
        </p:nvSpPr>
        <p:spPr>
          <a:xfrm rot="3952417">
            <a:off x="11945954" y="1664680"/>
            <a:ext cx="1804683" cy="1848587"/>
          </a:xfrm>
          <a:custGeom>
            <a:avLst/>
            <a:gdLst/>
            <a:ahLst/>
            <a:cxnLst/>
            <a:rect l="l" t="t" r="r" b="b"/>
            <a:pathLst>
              <a:path w="1804683" h="1848587">
                <a:moveTo>
                  <a:pt x="0" y="0"/>
                </a:moveTo>
                <a:lnTo>
                  <a:pt x="1804682" y="0"/>
                </a:lnTo>
                <a:lnTo>
                  <a:pt x="1804682" y="1848587"/>
                </a:lnTo>
                <a:lnTo>
                  <a:pt x="0" y="18485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1871">
            <a:off x="4341413" y="1571494"/>
            <a:ext cx="1536896" cy="2302466"/>
          </a:xfrm>
          <a:custGeom>
            <a:avLst/>
            <a:gdLst/>
            <a:ahLst/>
            <a:cxnLst/>
            <a:rect l="l" t="t" r="r" b="b"/>
            <a:pathLst>
              <a:path w="1536896" h="2302466">
                <a:moveTo>
                  <a:pt x="0" y="0"/>
                </a:moveTo>
                <a:lnTo>
                  <a:pt x="1536896" y="0"/>
                </a:lnTo>
                <a:lnTo>
                  <a:pt x="1536896" y="2302466"/>
                </a:lnTo>
                <a:lnTo>
                  <a:pt x="0" y="23024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267010">
            <a:off x="12415273" y="6310281"/>
            <a:ext cx="2412310" cy="2017295"/>
          </a:xfrm>
          <a:custGeom>
            <a:avLst/>
            <a:gdLst/>
            <a:ahLst/>
            <a:cxnLst/>
            <a:rect l="l" t="t" r="r" b="b"/>
            <a:pathLst>
              <a:path w="2412310" h="2017295">
                <a:moveTo>
                  <a:pt x="0" y="0"/>
                </a:moveTo>
                <a:lnTo>
                  <a:pt x="2412310" y="0"/>
                </a:lnTo>
                <a:lnTo>
                  <a:pt x="2412310" y="2017294"/>
                </a:lnTo>
                <a:lnTo>
                  <a:pt x="0" y="2017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2399769" flipH="1">
            <a:off x="4592358" y="6263866"/>
            <a:ext cx="1807396" cy="2151662"/>
          </a:xfrm>
          <a:custGeom>
            <a:avLst/>
            <a:gdLst/>
            <a:ahLst/>
            <a:cxnLst/>
            <a:rect l="l" t="t" r="r" b="b"/>
            <a:pathLst>
              <a:path w="1807396" h="2151662">
                <a:moveTo>
                  <a:pt x="1807396" y="0"/>
                </a:moveTo>
                <a:lnTo>
                  <a:pt x="0" y="0"/>
                </a:lnTo>
                <a:lnTo>
                  <a:pt x="0" y="2151662"/>
                </a:lnTo>
                <a:lnTo>
                  <a:pt x="1807396" y="2151662"/>
                </a:lnTo>
                <a:lnTo>
                  <a:pt x="1807396"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rot="501660">
            <a:off x="14573007" y="788555"/>
            <a:ext cx="2421945" cy="2740532"/>
          </a:xfrm>
          <a:custGeom>
            <a:avLst/>
            <a:gdLst/>
            <a:ahLst/>
            <a:cxnLst/>
            <a:rect l="l" t="t" r="r" b="b"/>
            <a:pathLst>
              <a:path w="2421945" h="2740532">
                <a:moveTo>
                  <a:pt x="0" y="0"/>
                </a:moveTo>
                <a:lnTo>
                  <a:pt x="2421945" y="0"/>
                </a:lnTo>
                <a:lnTo>
                  <a:pt x="2421945" y="2740532"/>
                </a:lnTo>
                <a:lnTo>
                  <a:pt x="0" y="27405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965475">
            <a:off x="1390954" y="7007428"/>
            <a:ext cx="2167273" cy="2205876"/>
          </a:xfrm>
          <a:custGeom>
            <a:avLst/>
            <a:gdLst/>
            <a:ahLst/>
            <a:cxnLst/>
            <a:rect l="l" t="t" r="r" b="b"/>
            <a:pathLst>
              <a:path w="2167273" h="2205876">
                <a:moveTo>
                  <a:pt x="0" y="0"/>
                </a:moveTo>
                <a:lnTo>
                  <a:pt x="2167272" y="0"/>
                </a:lnTo>
                <a:lnTo>
                  <a:pt x="2167272" y="2205875"/>
                </a:lnTo>
                <a:lnTo>
                  <a:pt x="0" y="22058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b="1">
                <a:solidFill>
                  <a:prstClr val="black"/>
                </a:solidFill>
                <a:latin typeface="+mj-lt"/>
                <a:ea typeface="Tahoma" panose="020B0604030504040204" pitchFamily="34" charset="0"/>
                <a:cs typeface="Tahoma" panose="020B0604030504040204" pitchFamily="34" charset="0"/>
              </a:rPr>
              <a:t>Bạn được 1 gói bimbim</a:t>
            </a:r>
            <a:endParaRPr lang="en-US" sz="3600" b="1">
              <a:solidFill>
                <a:prstClr val="black"/>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939855" y="2211032"/>
            <a:ext cx="14434457" cy="2590800"/>
          </a:xfrm>
          <a:prstGeom prst="foldedCorner">
            <a:avLst/>
          </a:prstGeom>
          <a:solidFill>
            <a:schemeClr val="bg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8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a typeface="Tahoma" panose="020B0604030504040204" pitchFamily="34" charset="0"/>
                <a:cs typeface="Tahoma" panose="020B0604030504040204" pitchFamily="34" charset="0"/>
              </a:rPr>
              <a:t>Chúc mừng bạn</a:t>
            </a:r>
            <a:endParaRPr lang="en-US" sz="8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398120575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8288000" cy="10280073"/>
          </a:xfrm>
        </p:spPr>
      </p:pic>
      <p:sp>
        <p:nvSpPr>
          <p:cNvPr id="5" name="Rectangle 4"/>
          <p:cNvSpPr/>
          <p:nvPr/>
        </p:nvSpPr>
        <p:spPr>
          <a:xfrm>
            <a:off x="9982200" y="547688"/>
            <a:ext cx="7467600" cy="4524315"/>
          </a:xfrm>
          <a:prstGeom prst="rect">
            <a:avLst/>
          </a:prstGeom>
        </p:spPr>
        <p:txBody>
          <a:bodyPr wrap="square">
            <a:spAutoFit/>
          </a:bodyPr>
          <a:lstStyle/>
          <a:p>
            <a:pPr algn="ctr"/>
            <a:r>
              <a:rPr lang="vi-VN" sz="7200" b="1">
                <a:effectLst>
                  <a:glow rad="139700">
                    <a:schemeClr val="accent1">
                      <a:satMod val="175000"/>
                      <a:alpha val="40000"/>
                    </a:schemeClr>
                  </a:glow>
                </a:effectLst>
                <a:latin typeface="Times New Roman" panose="02020603050405020304" pitchFamily="18" charset="0"/>
                <a:ea typeface="Times New Roman" panose="02020603050405020304" pitchFamily="18" charset="0"/>
              </a:rPr>
              <a:t>HOẠT ĐỘNG 2</a:t>
            </a:r>
          </a:p>
          <a:p>
            <a:pPr algn="ctr"/>
            <a:r>
              <a:rPr lang="vi-VN" sz="7200" b="1">
                <a:effectLst>
                  <a:glow rad="139700">
                    <a:schemeClr val="accent1">
                      <a:satMod val="175000"/>
                      <a:alpha val="40000"/>
                    </a:schemeClr>
                  </a:glow>
                </a:effectLst>
                <a:latin typeface="Times New Roman" panose="02020603050405020304" pitchFamily="18" charset="0"/>
                <a:ea typeface="Times New Roman" panose="02020603050405020304" pitchFamily="18" charset="0"/>
              </a:rPr>
              <a:t>HÌNH THÀNH KIẾN THỨC MỚI</a:t>
            </a:r>
            <a:endParaRPr lang="en-GB" sz="9600">
              <a:effectLst>
                <a:glow rad="139700">
                  <a:schemeClr val="accent1">
                    <a:satMod val="175000"/>
                    <a:alpha val="40000"/>
                  </a:schemeClr>
                </a:glow>
              </a:effectLst>
            </a:endParaRPr>
          </a:p>
        </p:txBody>
      </p:sp>
    </p:spTree>
    <p:extLst>
      <p:ext uri="{BB962C8B-B14F-4D97-AF65-F5344CB8AC3E}">
        <p14:creationId xmlns:p14="http://schemas.microsoft.com/office/powerpoint/2010/main" val="31401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3" name="Group 3"/>
          <p:cNvGrpSpPr/>
          <p:nvPr/>
        </p:nvGrpSpPr>
        <p:grpSpPr>
          <a:xfrm>
            <a:off x="1434068" y="2782603"/>
            <a:ext cx="714592" cy="586594"/>
            <a:chOff x="0" y="0"/>
            <a:chExt cx="161869" cy="164582"/>
          </a:xfrm>
          <a:scene3d>
            <a:camera prst="orthographicFront">
              <a:rot lat="0" lon="0" rev="0"/>
            </a:camera>
            <a:lightRig rig="glow" dir="t">
              <a:rot lat="0" lon="0" rev="4800000"/>
            </a:lightRig>
          </a:scene3d>
        </p:grpSpPr>
        <p:sp>
          <p:nvSpPr>
            <p:cNvPr id="4" name="Freeform 4"/>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5" name="TextBox 5"/>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76199" y="8880379"/>
            <a:ext cx="454950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882362" y="2284102"/>
            <a:ext cx="5753653" cy="5041639"/>
          </a:xfrm>
          <a:custGeom>
            <a:avLst/>
            <a:gdLst/>
            <a:ahLst/>
            <a:cxnLst/>
            <a:rect l="l" t="t" r="r" b="b"/>
            <a:pathLst>
              <a:path w="5753653" h="5041639">
                <a:moveTo>
                  <a:pt x="0" y="0"/>
                </a:moveTo>
                <a:lnTo>
                  <a:pt x="5753653" y="0"/>
                </a:lnTo>
                <a:lnTo>
                  <a:pt x="5753653" y="5041639"/>
                </a:lnTo>
                <a:lnTo>
                  <a:pt x="0" y="50416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flipH="1">
            <a:off x="16610129" y="685477"/>
            <a:ext cx="1950763" cy="3264876"/>
          </a:xfrm>
          <a:custGeom>
            <a:avLst/>
            <a:gdLst/>
            <a:ahLst/>
            <a:cxnLst/>
            <a:rect l="l" t="t" r="r" b="b"/>
            <a:pathLst>
              <a:path w="1950763" h="3264876">
                <a:moveTo>
                  <a:pt x="1950763" y="0"/>
                </a:moveTo>
                <a:lnTo>
                  <a:pt x="0" y="0"/>
                </a:lnTo>
                <a:lnTo>
                  <a:pt x="0" y="3264876"/>
                </a:lnTo>
                <a:lnTo>
                  <a:pt x="1950763" y="3264876"/>
                </a:lnTo>
                <a:lnTo>
                  <a:pt x="195076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TextBox 25"/>
          <p:cNvSpPr txBox="1"/>
          <p:nvPr/>
        </p:nvSpPr>
        <p:spPr>
          <a:xfrm>
            <a:off x="2531409" y="5126079"/>
            <a:ext cx="7414091" cy="2215991"/>
          </a:xfrm>
          <a:prstGeom prst="rect">
            <a:avLst/>
          </a:prstGeom>
        </p:spPr>
        <p:txBody>
          <a:bodyPr lIns="0" tIns="0" rIns="0" bIns="0" rtlCol="0" anchor="t">
            <a:spAutoFit/>
          </a:bodyPr>
          <a:lstStyle/>
          <a:p>
            <a:pPr marL="1143000" indent="-1143000" algn="ctr">
              <a:buAutoNum type="arabicPeriod"/>
            </a:pPr>
            <a:r>
              <a:rPr lang="vi-VN" sz="7200" b="1">
                <a:solidFill>
                  <a:schemeClr val="bg1"/>
                </a:solidFill>
                <a:effectLst>
                  <a:glow rad="139700">
                    <a:schemeClr val="accent2">
                      <a:satMod val="175000"/>
                      <a:alpha val="40000"/>
                    </a:schemeClr>
                  </a:glow>
                </a:effectLst>
                <a:latin typeface="+mj-lt"/>
              </a:rPr>
              <a:t>Đọc, </a:t>
            </a:r>
          </a:p>
          <a:p>
            <a:pPr algn="ctr"/>
            <a:r>
              <a:rPr lang="vi-VN" sz="7200" b="1">
                <a:solidFill>
                  <a:schemeClr val="bg1"/>
                </a:solidFill>
                <a:effectLst>
                  <a:glow rad="139700">
                    <a:schemeClr val="accent2">
                      <a:satMod val="175000"/>
                      <a:alpha val="40000"/>
                    </a:schemeClr>
                  </a:glow>
                </a:effectLst>
                <a:latin typeface="+mj-lt"/>
              </a:rPr>
              <a:t>tìm hiểu từ khó</a:t>
            </a:r>
            <a:endParaRPr lang="en-GB" sz="7200">
              <a:solidFill>
                <a:schemeClr val="bg1"/>
              </a:solidFill>
              <a:effectLst>
                <a:glow rad="139700">
                  <a:schemeClr val="accent2">
                    <a:satMod val="175000"/>
                    <a:alpha val="40000"/>
                  </a:schemeClr>
                </a:glow>
              </a:effectLst>
              <a:latin typeface="+mj-lt"/>
            </a:endParaRPr>
          </a:p>
        </p:txBody>
      </p:sp>
      <p:sp>
        <p:nvSpPr>
          <p:cNvPr id="26" name="TextBox 26"/>
          <p:cNvSpPr txBox="1"/>
          <p:nvPr/>
        </p:nvSpPr>
        <p:spPr>
          <a:xfrm>
            <a:off x="2198552" y="2563806"/>
            <a:ext cx="8584025" cy="2215991"/>
          </a:xfrm>
          <a:prstGeom prst="rect">
            <a:avLst/>
          </a:prstGeom>
        </p:spPr>
        <p:txBody>
          <a:bodyPr wrap="square" lIns="0" tIns="0" rIns="0" bIns="0" rtlCol="0" anchor="t">
            <a:spAutoFit/>
          </a:bodyPr>
          <a:lstStyle/>
          <a:p>
            <a:pPr algn="ctr"/>
            <a:r>
              <a:rPr lang="vi-VN" sz="7200" b="1">
                <a:solidFill>
                  <a:schemeClr val="bg1"/>
                </a:solidFill>
                <a:effectLst>
                  <a:glow rad="139700">
                    <a:schemeClr val="accent2">
                      <a:satMod val="175000"/>
                      <a:alpha val="40000"/>
                    </a:schemeClr>
                  </a:glow>
                </a:effectLst>
                <a:latin typeface="+mj-lt"/>
              </a:rPr>
              <a:t>I. ĐỌC- TÌM HIỂU CHUNG</a:t>
            </a:r>
            <a:endParaRPr lang="en-GB" sz="7200">
              <a:solidFill>
                <a:schemeClr val="bg1"/>
              </a:solidFill>
              <a:effectLst>
                <a:glow rad="139700">
                  <a:schemeClr val="accent2">
                    <a:satMod val="175000"/>
                    <a:alpha val="40000"/>
                  </a:schemeClr>
                </a:glow>
              </a:effectLst>
              <a:latin typeface="+mj-lt"/>
            </a:endParaRPr>
          </a:p>
        </p:txBody>
      </p:sp>
      <p:sp>
        <p:nvSpPr>
          <p:cNvPr id="27" name="Freeform 27"/>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7028037" y="1800196"/>
            <a:ext cx="746101" cy="758606"/>
            <a:chOff x="0" y="0"/>
            <a:chExt cx="161869" cy="164582"/>
          </a:xfrm>
          <a:scene3d>
            <a:camera prst="orthographicFront">
              <a:rot lat="0" lon="0" rev="0"/>
            </a:camera>
            <a:lightRig rig="glow" dir="t">
              <a:rot lat="0" lon="0" rev="48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4"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8110200" y="1669135"/>
            <a:ext cx="8188636" cy="1015663"/>
          </a:xfrm>
          <a:prstGeom prst="rect">
            <a:avLst/>
          </a:prstGeom>
        </p:spPr>
        <p:txBody>
          <a:bodyPr lIns="0" tIns="0" rIns="0" bIns="0" rtlCol="0" anchor="t">
            <a:spAutoFit/>
          </a:bodyPr>
          <a:lstStyle/>
          <a:p>
            <a:r>
              <a:rPr lang="vi-VN" sz="6600" b="1">
                <a:solidFill>
                  <a:schemeClr val="bg1"/>
                </a:solidFill>
                <a:effectLst>
                  <a:glow rad="101600">
                    <a:schemeClr val="accent2">
                      <a:satMod val="175000"/>
                      <a:alpha val="40000"/>
                    </a:schemeClr>
                  </a:glow>
                </a:effectLst>
                <a:latin typeface="+mj-lt"/>
              </a:rPr>
              <a:t>2. Tìm hiểu chung</a:t>
            </a:r>
            <a:endParaRPr lang="en-GB" sz="6600">
              <a:solidFill>
                <a:schemeClr val="bg1"/>
              </a:solidFill>
              <a:effectLst>
                <a:glow rad="101600">
                  <a:schemeClr val="accent2">
                    <a:satMod val="175000"/>
                    <a:alpha val="40000"/>
                  </a:schemeClr>
                </a:glow>
              </a:effectLst>
              <a:latin typeface="+mj-lt"/>
            </a:endParaRPr>
          </a:p>
        </p:txBody>
      </p:sp>
      <p:sp>
        <p:nvSpPr>
          <p:cNvPr id="7" name="Freeform 7"/>
          <p:cNvSpPr/>
          <p:nvPr/>
        </p:nvSpPr>
        <p:spPr>
          <a:xfrm>
            <a:off x="1731952" y="2590630"/>
            <a:ext cx="4990862" cy="5105741"/>
          </a:xfrm>
          <a:custGeom>
            <a:avLst/>
            <a:gdLst/>
            <a:ahLst/>
            <a:cxnLst/>
            <a:rect l="l" t="t" r="r" b="b"/>
            <a:pathLst>
              <a:path w="4990862" h="5105741">
                <a:moveTo>
                  <a:pt x="0" y="0"/>
                </a:moveTo>
                <a:lnTo>
                  <a:pt x="4990862" y="0"/>
                </a:lnTo>
                <a:lnTo>
                  <a:pt x="4990862" y="5105740"/>
                </a:lnTo>
                <a:lnTo>
                  <a:pt x="0" y="51057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rot="-600061" flipH="1">
            <a:off x="16537377" y="851260"/>
            <a:ext cx="1731952" cy="2898665"/>
          </a:xfrm>
          <a:custGeom>
            <a:avLst/>
            <a:gdLst/>
            <a:ahLst/>
            <a:cxnLst/>
            <a:rect l="l" t="t" r="r" b="b"/>
            <a:pathLst>
              <a:path w="1731952" h="2898665">
                <a:moveTo>
                  <a:pt x="1731952" y="0"/>
                </a:moveTo>
                <a:lnTo>
                  <a:pt x="0" y="0"/>
                </a:lnTo>
                <a:lnTo>
                  <a:pt x="0" y="2898665"/>
                </a:lnTo>
                <a:lnTo>
                  <a:pt x="1731952" y="2898665"/>
                </a:lnTo>
                <a:lnTo>
                  <a:pt x="173195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rot="2454824">
            <a:off x="249267" y="7009444"/>
            <a:ext cx="1081776" cy="1810503"/>
          </a:xfrm>
          <a:custGeom>
            <a:avLst/>
            <a:gdLst/>
            <a:ahLst/>
            <a:cxnLst/>
            <a:rect l="l" t="t" r="r" b="b"/>
            <a:pathLst>
              <a:path w="1081776" h="1810503">
                <a:moveTo>
                  <a:pt x="0" y="0"/>
                </a:moveTo>
                <a:lnTo>
                  <a:pt x="1081776" y="0"/>
                </a:lnTo>
                <a:lnTo>
                  <a:pt x="1081776" y="1810504"/>
                </a:lnTo>
                <a:lnTo>
                  <a:pt x="0" y="18105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rot="-8608771" flipV="1">
            <a:off x="16165758" y="6881547"/>
            <a:ext cx="737983" cy="1235119"/>
          </a:xfrm>
          <a:custGeom>
            <a:avLst/>
            <a:gdLst/>
            <a:ahLst/>
            <a:cxnLst/>
            <a:rect l="l" t="t" r="r" b="b"/>
            <a:pathLst>
              <a:path w="737983" h="1235119">
                <a:moveTo>
                  <a:pt x="0" y="1235119"/>
                </a:moveTo>
                <a:lnTo>
                  <a:pt x="737983" y="1235119"/>
                </a:lnTo>
                <a:lnTo>
                  <a:pt x="737983" y="0"/>
                </a:lnTo>
                <a:lnTo>
                  <a:pt x="0" y="0"/>
                </a:lnTo>
                <a:lnTo>
                  <a:pt x="0" y="123511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rot="720558" flipH="1" flipV="1">
            <a:off x="882366" y="1969351"/>
            <a:ext cx="737983" cy="1235119"/>
          </a:xfrm>
          <a:custGeom>
            <a:avLst/>
            <a:gdLst/>
            <a:ahLst/>
            <a:cxnLst/>
            <a:rect l="l" t="t" r="r" b="b"/>
            <a:pathLst>
              <a:path w="737983" h="1235119">
                <a:moveTo>
                  <a:pt x="737984" y="1235119"/>
                </a:moveTo>
                <a:lnTo>
                  <a:pt x="0" y="1235119"/>
                </a:lnTo>
                <a:lnTo>
                  <a:pt x="0" y="0"/>
                </a:lnTo>
                <a:lnTo>
                  <a:pt x="737984" y="0"/>
                </a:lnTo>
                <a:lnTo>
                  <a:pt x="737984" y="1235119"/>
                </a:lnTo>
                <a:close/>
              </a:path>
            </a:pathLst>
          </a:custGeom>
          <a:blipFill>
            <a:blip r:embed="rId6">
              <a:extLst>
                <a:ext uri="{96DAC541-7B7A-43D3-8B79-37D633B846F1}">
                  <asvg:svgBlip xmlns:asvg="http://schemas.microsoft.com/office/drawing/2016/SVG/main" xmlns="" r:embed="rId7"/>
                </a:ext>
              </a:extLst>
            </a:blip>
            <a:stretch>
              <a:fillRect/>
            </a:stretch>
          </a:blipFill>
        </p:spPr>
      </p:sp>
      <p:graphicFrame>
        <p:nvGraphicFramePr>
          <p:cNvPr id="29" name="Table 28"/>
          <p:cNvGraphicFramePr>
            <a:graphicFrameLocks noGrp="1"/>
          </p:cNvGraphicFramePr>
          <p:nvPr>
            <p:extLst>
              <p:ext uri="{D42A27DB-BD31-4B8C-83A1-F6EECF244321}">
                <p14:modId xmlns:p14="http://schemas.microsoft.com/office/powerpoint/2010/main" val="213526593"/>
              </p:ext>
            </p:extLst>
          </p:nvPr>
        </p:nvGraphicFramePr>
        <p:xfrm>
          <a:off x="7282527" y="3027974"/>
          <a:ext cx="8620080" cy="5666420"/>
        </p:xfrm>
        <a:graphic>
          <a:graphicData uri="http://schemas.openxmlformats.org/drawingml/2006/table">
            <a:tbl>
              <a:tblPr firstRow="1" firstCol="1" bandRow="1"/>
              <a:tblGrid>
                <a:gridCol w="534348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379570">
                <a:tc>
                  <a:txBody>
                    <a:bodyPr/>
                    <a:lstStyle/>
                    <a:p>
                      <a:pPr algn="ctr">
                        <a:lnSpc>
                          <a:spcPct val="115000"/>
                        </a:lnSpc>
                        <a:spcAft>
                          <a:spcPts val="0"/>
                        </a:spcAft>
                        <a:tabLst>
                          <a:tab pos="1386840" algn="l"/>
                        </a:tabLst>
                      </a:pPr>
                      <a:r>
                        <a:rPr lang="vi-VN" sz="4000" b="1">
                          <a:solidFill>
                            <a:schemeClr val="bg1"/>
                          </a:solidFill>
                          <a:effectLst/>
                          <a:latin typeface="Times New Roman" panose="02020603050405020304" pitchFamily="18" charset="0"/>
                          <a:ea typeface="MS Mincho"/>
                          <a:cs typeface="Times New Roman" panose="02020603050405020304" pitchFamily="18" charset="0"/>
                        </a:rPr>
                        <a:t>Yêu cầu</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4000" b="1">
                          <a:solidFill>
                            <a:schemeClr val="bg1"/>
                          </a:solidFill>
                          <a:effectLst/>
                          <a:latin typeface="Times New Roman" panose="02020603050405020304" pitchFamily="18" charset="0"/>
                          <a:ea typeface="MS Mincho"/>
                          <a:cs typeface="Times New Roman" panose="02020603050405020304" pitchFamily="18" charset="0"/>
                        </a:rPr>
                        <a:t>Trả lời</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957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Xuất xứ</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957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Thể loại</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5914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Phương thức biểu đạt chính</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914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Phương thức biểu đạt kết hợp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5914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Mục đích VB</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910643" y="1564363"/>
            <a:ext cx="746101" cy="758606"/>
            <a:chOff x="0" y="0"/>
            <a:chExt cx="161869" cy="164582"/>
          </a:xfrm>
          <a:scene3d>
            <a:camera prst="orthographicFront">
              <a:rot lat="0" lon="0" rev="0"/>
            </a:camera>
            <a:lightRig rig="glow" dir="t">
              <a:rot lat="0" lon="0" rev="48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4"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4659401">
            <a:off x="-667724" y="1207032"/>
            <a:ext cx="2176047" cy="1419871"/>
          </a:xfrm>
          <a:custGeom>
            <a:avLst/>
            <a:gdLst/>
            <a:ahLst/>
            <a:cxnLst/>
            <a:rect l="l" t="t" r="r" b="b"/>
            <a:pathLst>
              <a:path w="2176047" h="1419871">
                <a:moveTo>
                  <a:pt x="0" y="0"/>
                </a:moveTo>
                <a:lnTo>
                  <a:pt x="2176048" y="0"/>
                </a:lnTo>
                <a:lnTo>
                  <a:pt x="2176048" y="1419871"/>
                </a:lnTo>
                <a:lnTo>
                  <a:pt x="0" y="14198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2454113" y="2726859"/>
            <a:ext cx="5909367" cy="4986028"/>
          </a:xfrm>
          <a:custGeom>
            <a:avLst/>
            <a:gdLst/>
            <a:ahLst/>
            <a:cxnLst/>
            <a:rect l="l" t="t" r="r" b="b"/>
            <a:pathLst>
              <a:path w="5909367" h="4986028">
                <a:moveTo>
                  <a:pt x="0" y="0"/>
                </a:moveTo>
                <a:lnTo>
                  <a:pt x="5909366" y="0"/>
                </a:lnTo>
                <a:lnTo>
                  <a:pt x="5909366" y="4986028"/>
                </a:lnTo>
                <a:lnTo>
                  <a:pt x="0" y="49860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rot="965475">
            <a:off x="15590541" y="130116"/>
            <a:ext cx="2641091" cy="2688133"/>
          </a:xfrm>
          <a:custGeom>
            <a:avLst/>
            <a:gdLst/>
            <a:ahLst/>
            <a:cxnLst/>
            <a:rect l="l" t="t" r="r" b="b"/>
            <a:pathLst>
              <a:path w="2641091" h="2688133">
                <a:moveTo>
                  <a:pt x="0" y="0"/>
                </a:moveTo>
                <a:lnTo>
                  <a:pt x="2641090" y="0"/>
                </a:lnTo>
                <a:lnTo>
                  <a:pt x="2641090" y="2688133"/>
                </a:lnTo>
                <a:lnTo>
                  <a:pt x="0" y="26881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TextBox 26"/>
          <p:cNvSpPr txBox="1"/>
          <p:nvPr/>
        </p:nvSpPr>
        <p:spPr>
          <a:xfrm>
            <a:off x="1985607" y="1557476"/>
            <a:ext cx="9038344" cy="1354217"/>
          </a:xfrm>
          <a:prstGeom prst="rect">
            <a:avLst/>
          </a:prstGeom>
        </p:spPr>
        <p:txBody>
          <a:bodyPr wrap="square" lIns="0" tIns="0" rIns="0" bIns="0" rtlCol="0" anchor="t">
            <a:spAutoFit/>
          </a:bodyPr>
          <a:lstStyle/>
          <a:p>
            <a:pPr algn="just"/>
            <a:r>
              <a:rPr lang="vi-VN" sz="4400" b="1">
                <a:solidFill>
                  <a:srgbClr val="FFFF00"/>
                </a:solidFill>
                <a:latin typeface="Times New Roman" panose="02020603050405020304" pitchFamily="18" charset="0"/>
                <a:cs typeface="Times New Roman" panose="02020603050405020304" pitchFamily="18" charset="0"/>
              </a:rPr>
              <a:t>a. Xuất xứ:</a:t>
            </a:r>
            <a:r>
              <a:rPr lang="vi-VN" sz="4400" i="1">
                <a:solidFill>
                  <a:srgbClr val="FFFF00"/>
                </a:solidFill>
                <a:latin typeface="Times New Roman" panose="02020603050405020304" pitchFamily="18" charset="0"/>
                <a:cs typeface="Times New Roman" panose="02020603050405020304" pitchFamily="18" charset="0"/>
              </a:rPr>
              <a:t> </a:t>
            </a:r>
            <a:r>
              <a:rPr lang="vi-VN" sz="4400" i="1">
                <a:solidFill>
                  <a:schemeClr val="bg1"/>
                </a:solidFill>
                <a:latin typeface="Times New Roman" panose="02020603050405020304" pitchFamily="18" charset="0"/>
                <a:cs typeface="Times New Roman" panose="02020603050405020304" pitchFamily="18" charset="0"/>
              </a:rPr>
              <a:t>Theo</a:t>
            </a:r>
            <a:r>
              <a:rPr lang="vi-VN" sz="4400">
                <a:solidFill>
                  <a:schemeClr val="bg1"/>
                </a:solidFill>
                <a:latin typeface="Times New Roman" panose="02020603050405020304" pitchFamily="18" charset="0"/>
                <a:cs typeface="Times New Roman" panose="02020603050405020304" pitchFamily="18" charset="0"/>
              </a:rPr>
              <a:t> Quỳnh Trang</a:t>
            </a:r>
            <a:r>
              <a:rPr lang="vi-VN" sz="4400" i="1">
                <a:solidFill>
                  <a:schemeClr val="bg1"/>
                </a:solidFill>
                <a:latin typeface="Times New Roman" panose="02020603050405020304" pitchFamily="18" charset="0"/>
                <a:cs typeface="Times New Roman" panose="02020603050405020304" pitchFamily="18" charset="0"/>
              </a:rPr>
              <a:t>, Tạp chí Di sản – Heritage, tháng 7 </a:t>
            </a:r>
            <a:r>
              <a:rPr lang="vi-VN" sz="4400">
                <a:solidFill>
                  <a:schemeClr val="bg1"/>
                </a:solidFill>
                <a:latin typeface="Times New Roman" panose="02020603050405020304" pitchFamily="18" charset="0"/>
                <a:cs typeface="Times New Roman" panose="02020603050405020304" pitchFamily="18" charset="0"/>
              </a:rPr>
              <a:t>năm 2013</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8" name="Freeform 28"/>
          <p:cNvSpPr/>
          <p:nvPr/>
        </p:nvSpPr>
        <p:spPr>
          <a:xfrm rot="1267010">
            <a:off x="13376930" y="7821797"/>
            <a:ext cx="2412310" cy="2017295"/>
          </a:xfrm>
          <a:custGeom>
            <a:avLst/>
            <a:gdLst/>
            <a:ahLst/>
            <a:cxnLst/>
            <a:rect l="l" t="t" r="r" b="b"/>
            <a:pathLst>
              <a:path w="2412310" h="2017295">
                <a:moveTo>
                  <a:pt x="0" y="0"/>
                </a:moveTo>
                <a:lnTo>
                  <a:pt x="2412311" y="0"/>
                </a:lnTo>
                <a:lnTo>
                  <a:pt x="2412311" y="2017295"/>
                </a:lnTo>
                <a:lnTo>
                  <a:pt x="0" y="20172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9" name="Group 2"/>
          <p:cNvGrpSpPr/>
          <p:nvPr/>
        </p:nvGrpSpPr>
        <p:grpSpPr>
          <a:xfrm>
            <a:off x="958985" y="3154839"/>
            <a:ext cx="746101" cy="758606"/>
            <a:chOff x="0" y="0"/>
            <a:chExt cx="161869" cy="164582"/>
          </a:xfrm>
          <a:scene3d>
            <a:camera prst="orthographicFront">
              <a:rot lat="0" lon="0" rev="0"/>
            </a:camera>
            <a:lightRig rig="glow" dir="t">
              <a:rot lat="0" lon="0" rev="4800000"/>
            </a:lightRig>
          </a:scene3d>
        </p:grpSpPr>
        <p:sp>
          <p:nvSpPr>
            <p:cNvPr id="30"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31"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32" name="TextBox 26"/>
          <p:cNvSpPr txBox="1"/>
          <p:nvPr/>
        </p:nvSpPr>
        <p:spPr>
          <a:xfrm>
            <a:off x="1985607" y="3120497"/>
            <a:ext cx="10224923" cy="4062651"/>
          </a:xfrm>
          <a:prstGeom prst="rect">
            <a:avLst/>
          </a:prstGeom>
        </p:spPr>
        <p:txBody>
          <a:bodyPr wrap="square" lIns="0" tIns="0" rIns="0" bIns="0" rtlCol="0" anchor="t">
            <a:spAutoFit/>
          </a:bodyPr>
          <a:lstStyle/>
          <a:p>
            <a:pPr algn="just"/>
            <a:r>
              <a:rPr lang="vi-VN" sz="4400" b="1">
                <a:solidFill>
                  <a:srgbClr val="FFFF00"/>
                </a:solidFill>
                <a:latin typeface="Times New Roman" panose="02020603050405020304" pitchFamily="18" charset="0"/>
                <a:cs typeface="Times New Roman" panose="02020603050405020304" pitchFamily="18" charset="0"/>
              </a:rPr>
              <a:t>b. </a:t>
            </a:r>
            <a:r>
              <a:rPr lang="en-GB" sz="4400" b="1">
                <a:solidFill>
                  <a:srgbClr val="FFFF00"/>
                </a:solidFill>
                <a:latin typeface="Times New Roman" panose="02020603050405020304" pitchFamily="18" charset="0"/>
                <a:cs typeface="Times New Roman" panose="02020603050405020304" pitchFamily="18" charset="0"/>
              </a:rPr>
              <a:t>Thể loại và phương thức biểu đạt chính </a:t>
            </a:r>
            <a:endParaRPr lang="en-GB" sz="4400">
              <a:solidFill>
                <a:srgbClr val="FFFF00"/>
              </a:solidFill>
              <a:latin typeface="Times New Roman" panose="02020603050405020304" pitchFamily="18" charset="0"/>
              <a:cs typeface="Times New Roman" panose="02020603050405020304" pitchFamily="18" charset="0"/>
            </a:endParaRPr>
          </a:p>
          <a:p>
            <a:pPr algn="just"/>
            <a:r>
              <a:rPr lang="en-GB" sz="4400" b="1">
                <a:solidFill>
                  <a:srgbClr val="FFFF00"/>
                </a:solidFill>
                <a:latin typeface="Times New Roman" panose="02020603050405020304" pitchFamily="18" charset="0"/>
                <a:cs typeface="Times New Roman" panose="02020603050405020304" pitchFamily="18" charset="0"/>
              </a:rPr>
              <a:t>- Thể loại:</a:t>
            </a:r>
            <a:r>
              <a:rPr lang="en-GB" sz="4400">
                <a:solidFill>
                  <a:srgbClr val="FFFF00"/>
                </a:solidFill>
                <a:latin typeface="Times New Roman" panose="02020603050405020304" pitchFamily="18" charset="0"/>
                <a:cs typeface="Times New Roman" panose="02020603050405020304" pitchFamily="18" charset="0"/>
              </a:rPr>
              <a:t> </a:t>
            </a:r>
            <a:r>
              <a:rPr lang="en-GB" sz="4400">
                <a:solidFill>
                  <a:schemeClr val="bg1"/>
                </a:solidFill>
                <a:latin typeface="Times New Roman" panose="02020603050405020304" pitchFamily="18" charset="0"/>
                <a:cs typeface="Times New Roman" panose="02020603050405020304" pitchFamily="18" charset="0"/>
              </a:rPr>
              <a:t>văn bản thông tin </a:t>
            </a:r>
            <a:r>
              <a:rPr lang="vi-VN" sz="4400">
                <a:solidFill>
                  <a:schemeClr val="bg1"/>
                </a:solidFill>
                <a:latin typeface="Times New Roman" panose="02020603050405020304" pitchFamily="18" charset="0"/>
                <a:cs typeface="Times New Roman" panose="02020603050405020304" pitchFamily="18" charset="0"/>
              </a:rPr>
              <a:t>giới thiệu về một di tích lịch sử</a:t>
            </a:r>
            <a:r>
              <a:rPr lang="en-GB" sz="4400">
                <a:solidFill>
                  <a:schemeClr val="bg1"/>
                </a:solidFill>
                <a:latin typeface="Times New Roman" panose="02020603050405020304" pitchFamily="18" charset="0"/>
                <a:cs typeface="Times New Roman" panose="02020603050405020304" pitchFamily="18" charset="0"/>
              </a:rPr>
              <a:t> </a:t>
            </a:r>
          </a:p>
          <a:p>
            <a:pPr algn="just"/>
            <a:r>
              <a:rPr lang="en-GB" sz="4400">
                <a:solidFill>
                  <a:srgbClr val="FFFF00"/>
                </a:solidFill>
                <a:latin typeface="Times New Roman" panose="02020603050405020304" pitchFamily="18" charset="0"/>
                <a:cs typeface="Times New Roman" panose="02020603050405020304" pitchFamily="18" charset="0"/>
              </a:rPr>
              <a:t>- </a:t>
            </a:r>
            <a:r>
              <a:rPr lang="en-GB" sz="4400" b="1">
                <a:solidFill>
                  <a:srgbClr val="FFFF00"/>
                </a:solidFill>
                <a:latin typeface="Times New Roman" panose="02020603050405020304" pitchFamily="18" charset="0"/>
                <a:cs typeface="Times New Roman" panose="02020603050405020304" pitchFamily="18" charset="0"/>
              </a:rPr>
              <a:t>Phương thức biểu đạt chính:</a:t>
            </a:r>
            <a:r>
              <a:rPr lang="en-GB" sz="4400">
                <a:solidFill>
                  <a:srgbClr val="FFFF00"/>
                </a:solidFill>
                <a:latin typeface="Times New Roman" panose="02020603050405020304" pitchFamily="18" charset="0"/>
                <a:cs typeface="Times New Roman" panose="02020603050405020304" pitchFamily="18" charset="0"/>
              </a:rPr>
              <a:t> </a:t>
            </a:r>
            <a:r>
              <a:rPr lang="en-GB" sz="4400">
                <a:solidFill>
                  <a:schemeClr val="bg1"/>
                </a:solidFill>
                <a:latin typeface="Times New Roman" panose="02020603050405020304" pitchFamily="18" charset="0"/>
                <a:cs typeface="Times New Roman" panose="02020603050405020304" pitchFamily="18" charset="0"/>
              </a:rPr>
              <a:t>thuyết minh</a:t>
            </a:r>
          </a:p>
          <a:p>
            <a:pPr algn="just"/>
            <a:r>
              <a:rPr lang="vi-VN" sz="4400" b="1">
                <a:solidFill>
                  <a:srgbClr val="FFFF00"/>
                </a:solidFill>
                <a:latin typeface="Times New Roman" panose="02020603050405020304" pitchFamily="18" charset="0"/>
                <a:cs typeface="Times New Roman" panose="02020603050405020304" pitchFamily="18" charset="0"/>
              </a:rPr>
              <a:t>- Phương thức biểu đạt kết hợp: </a:t>
            </a:r>
            <a:r>
              <a:rPr lang="vi-VN" sz="4400">
                <a:solidFill>
                  <a:schemeClr val="bg1"/>
                </a:solidFill>
                <a:latin typeface="Times New Roman" panose="02020603050405020304" pitchFamily="18" charset="0"/>
                <a:cs typeface="Times New Roman" panose="02020603050405020304" pitchFamily="18" charset="0"/>
              </a:rPr>
              <a:t>miêu tả, biểu cảm</a:t>
            </a:r>
            <a:endParaRPr lang="en-GB" sz="4400">
              <a:solidFill>
                <a:schemeClr val="bg1"/>
              </a:solidFill>
              <a:latin typeface="Times New Roman" panose="02020603050405020304" pitchFamily="18" charset="0"/>
              <a:cs typeface="Times New Roman" panose="02020603050405020304" pitchFamily="18" charset="0"/>
            </a:endParaRPr>
          </a:p>
        </p:txBody>
      </p:sp>
      <p:grpSp>
        <p:nvGrpSpPr>
          <p:cNvPr id="33" name="Group 2"/>
          <p:cNvGrpSpPr/>
          <p:nvPr/>
        </p:nvGrpSpPr>
        <p:grpSpPr>
          <a:xfrm>
            <a:off x="834083" y="7333584"/>
            <a:ext cx="746101" cy="758606"/>
            <a:chOff x="0" y="0"/>
            <a:chExt cx="161869" cy="164582"/>
          </a:xfrm>
          <a:scene3d>
            <a:camera prst="orthographicFront">
              <a:rot lat="0" lon="0" rev="0"/>
            </a:camera>
            <a:lightRig rig="glow" dir="t">
              <a:rot lat="0" lon="0" rev="4800000"/>
            </a:lightRig>
          </a:scene3d>
        </p:grpSpPr>
        <p:sp>
          <p:nvSpPr>
            <p:cNvPr id="34"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35"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36" name="TextBox 26"/>
          <p:cNvSpPr txBox="1"/>
          <p:nvPr/>
        </p:nvSpPr>
        <p:spPr>
          <a:xfrm>
            <a:off x="1985607" y="7382228"/>
            <a:ext cx="10298087" cy="1354217"/>
          </a:xfrm>
          <a:prstGeom prst="rect">
            <a:avLst/>
          </a:prstGeom>
        </p:spPr>
        <p:txBody>
          <a:bodyPr wrap="square" lIns="0" tIns="0" rIns="0" bIns="0" rtlCol="0" anchor="t">
            <a:spAutoFit/>
          </a:bodyPr>
          <a:lstStyle/>
          <a:p>
            <a:pPr algn="just"/>
            <a:r>
              <a:rPr lang="vi-VN" sz="4400" b="1">
                <a:solidFill>
                  <a:srgbClr val="FFFF00"/>
                </a:solidFill>
                <a:latin typeface="Times New Roman" panose="02020603050405020304" pitchFamily="18" charset="0"/>
                <a:cs typeface="Times New Roman" panose="02020603050405020304" pitchFamily="18" charset="0"/>
              </a:rPr>
              <a:t>c. Mục đích: </a:t>
            </a:r>
            <a:r>
              <a:rPr lang="vi-VN" sz="4400">
                <a:solidFill>
                  <a:schemeClr val="bg1"/>
                </a:solidFill>
                <a:latin typeface="Times New Roman" panose="02020603050405020304" pitchFamily="18" charset="0"/>
                <a:cs typeface="Times New Roman" panose="02020603050405020304" pitchFamily="18" charset="0"/>
              </a:rPr>
              <a:t>Giới thiệu về khu di tích lịch sử Ăng- co ở đất nước Cam-pu-chia.</a:t>
            </a:r>
            <a:endParaRPr lang="en-GB" sz="44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317556"/>
          </a:xfrm>
          <a:prstGeom prst="rect">
            <a:avLst/>
          </a:prstGeom>
        </p:spPr>
      </p:pic>
      <p:sp>
        <p:nvSpPr>
          <p:cNvPr id="3" name="Rectangle 2"/>
          <p:cNvSpPr/>
          <p:nvPr/>
        </p:nvSpPr>
        <p:spPr>
          <a:xfrm>
            <a:off x="762000" y="342900"/>
            <a:ext cx="10709342" cy="1264385"/>
          </a:xfrm>
          <a:prstGeom prst="rect">
            <a:avLst/>
          </a:prstGeom>
        </p:spPr>
        <p:txBody>
          <a:bodyPr wrap="none">
            <a:spAutoFit/>
          </a:bodyPr>
          <a:lstStyle/>
          <a:p>
            <a:pPr algn="just">
              <a:lnSpc>
                <a:spcPct val="115000"/>
              </a:lnSpc>
              <a:spcAft>
                <a:spcPts val="0"/>
              </a:spcAft>
              <a:tabLst>
                <a:tab pos="90170" algn="l"/>
                <a:tab pos="180340" algn="l"/>
              </a:tabLst>
            </a:pPr>
            <a:r>
              <a:rPr lang="en-GB" sz="7200" b="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II. ĐỌC- HIỂU VĂN BẢN</a:t>
            </a:r>
          </a:p>
        </p:txBody>
      </p:sp>
    </p:spTree>
    <p:extLst>
      <p:ext uri="{BB962C8B-B14F-4D97-AF65-F5344CB8AC3E}">
        <p14:creationId xmlns:p14="http://schemas.microsoft.com/office/powerpoint/2010/main" val="329885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 y="0"/>
            <a:ext cx="18295258" cy="10292443"/>
          </a:xfrm>
          <a:prstGeom prst="rect">
            <a:avLst/>
          </a:prstGeom>
        </p:spPr>
      </p:pic>
      <p:sp>
        <p:nvSpPr>
          <p:cNvPr id="3" name="Rectangle 2"/>
          <p:cNvSpPr/>
          <p:nvPr/>
        </p:nvSpPr>
        <p:spPr>
          <a:xfrm>
            <a:off x="-762000" y="723900"/>
            <a:ext cx="10363200"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7200" b="1">
                <a:solidFill>
                  <a:srgbClr val="FF0000"/>
                </a:solidFill>
                <a:latin typeface="Times New Roman" panose="02020603050405020304" pitchFamily="18" charset="0"/>
                <a:ea typeface="Times New Roman" panose="02020603050405020304" pitchFamily="18" charset="0"/>
              </a:rPr>
              <a:t>1. </a:t>
            </a:r>
            <a:r>
              <a:rPr lang="pt-BR" sz="7200" b="1">
                <a:solidFill>
                  <a:srgbClr val="FF0000"/>
                </a:solidFill>
                <a:latin typeface="Times New Roman" panose="02020603050405020304" pitchFamily="18" charset="0"/>
                <a:ea typeface="Times New Roman" panose="02020603050405020304" pitchFamily="18" charset="0"/>
              </a:rPr>
              <a:t>Thông tin cơ bản</a:t>
            </a:r>
            <a:r>
              <a:rPr lang="vi-VN" sz="7200" b="1">
                <a:solidFill>
                  <a:srgbClr val="FF0000"/>
                </a:solidFill>
                <a:latin typeface="Times New Roman" panose="02020603050405020304" pitchFamily="18" charset="0"/>
                <a:ea typeface="Times New Roman" panose="02020603050405020304" pitchFamily="18" charset="0"/>
              </a:rPr>
              <a:t> và n</a:t>
            </a:r>
            <a:r>
              <a:rPr lang="pt-BR" sz="7200" b="1">
                <a:solidFill>
                  <a:srgbClr val="FF0000"/>
                </a:solidFill>
                <a:latin typeface="Times New Roman" panose="02020603050405020304" pitchFamily="18" charset="0"/>
                <a:ea typeface="Times New Roman" panose="02020603050405020304" pitchFamily="18" charset="0"/>
              </a:rPr>
              <a:t>han đề của văn bản</a:t>
            </a:r>
            <a:endParaRPr lang="en-GB" sz="7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95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396970745"/>
              </p:ext>
            </p:extLst>
          </p:nvPr>
        </p:nvGraphicFramePr>
        <p:xfrm>
          <a:off x="345103" y="1104900"/>
          <a:ext cx="16840200" cy="8104632"/>
        </p:xfrm>
        <a:graphic>
          <a:graphicData uri="http://schemas.openxmlformats.org/drawingml/2006/table">
            <a:tbl>
              <a:tblPr firstRow="1" firstCol="1" bandRow="1"/>
              <a:tblGrid>
                <a:gridCol w="16840200">
                  <a:extLst>
                    <a:ext uri="{9D8B030D-6E8A-4147-A177-3AD203B41FA5}">
                      <a16:colId xmlns:a16="http://schemas.microsoft.com/office/drawing/2014/main" val="20000"/>
                    </a:ext>
                  </a:extLst>
                </a:gridCol>
              </a:tblGrid>
              <a:tr h="1131491">
                <a:tc>
                  <a:txBody>
                    <a:bodyPr/>
                    <a:lstStyle/>
                    <a:p>
                      <a:pPr algn="ctr">
                        <a:lnSpc>
                          <a:spcPct val="115000"/>
                        </a:lnSpc>
                        <a:spcBef>
                          <a:spcPts val="300"/>
                        </a:spcBef>
                        <a:spcAft>
                          <a:spcPts val="300"/>
                        </a:spcAft>
                      </a:pPr>
                      <a:r>
                        <a:rPr lang="vi-VN" sz="36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PHIẾU HT số 02</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vi-VN" sz="36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TÌM HIỂU THÔNG TIN CƠ BẢN VÀ NHAN ĐỀ VĂN BẢN</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1. YÊU CẦU:</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Xác định thông tin cơ bản của văn bản</a:t>
                      </a: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Đền tháp vẫn ngủ yên.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 Em hiểu như thế nào về nhan đề </a:t>
                      </a: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Đền tháp vẫn ngủ yên</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Nhan đề này có gì khác so với nhan đề các văn bản đọc hiểu trong Bài 8?</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3600">
                          <a:solidFill>
                            <a:schemeClr val="bg1"/>
                          </a:solidFill>
                          <a:effectLst/>
                          <a:latin typeface="Times New Roman" panose="02020603050405020304" pitchFamily="18" charset="0"/>
                          <a:ea typeface="MS Mincho"/>
                          <a:cs typeface="Times New Roman" panose="02020603050405020304" pitchFamily="18" charset="0"/>
                        </a:rPr>
                        <a:t>Phân tích mối quan hệ giữa nhan đề với các thông tin cơ bản của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7196">
                <a:tc>
                  <a:txBody>
                    <a:bodyPr/>
                    <a:lstStyle/>
                    <a:p>
                      <a:pPr>
                        <a:lnSpc>
                          <a:spcPct val="115000"/>
                        </a:lnSpc>
                        <a:spcBef>
                          <a:spcPts val="300"/>
                        </a:spcBef>
                        <a:spcAft>
                          <a:spcPts val="3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Thông tin cơ bản của văn bản</a:t>
                      </a: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31491">
                <a:tc>
                  <a:txBody>
                    <a:bodyPr/>
                    <a:lstStyle/>
                    <a:p>
                      <a:pPr>
                        <a:lnSpc>
                          <a:spcPct val="115000"/>
                        </a:lnSpc>
                        <a:spcBef>
                          <a:spcPts val="300"/>
                        </a:spcBef>
                        <a:spcAft>
                          <a:spcPts val="300"/>
                        </a:spcAf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Nhan đề VB gợi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cách đặt nhan đề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5137">
                <a:tc>
                  <a:txBody>
                    <a:bodyPr/>
                    <a:lstStyle/>
                    <a:p>
                      <a:pPr>
                        <a:lnSpc>
                          <a:spcPct val="115000"/>
                        </a:lnSpc>
                        <a:spcBef>
                          <a:spcPts val="300"/>
                        </a:spcBef>
                        <a:spcAft>
                          <a:spcPts val="300"/>
                        </a:spcAft>
                      </a:pPr>
                      <a:r>
                        <a:rPr lang="vi-VN" sz="3600">
                          <a:solidFill>
                            <a:schemeClr val="bg1"/>
                          </a:solidFill>
                          <a:effectLst/>
                          <a:latin typeface="Times New Roman" panose="02020603050405020304" pitchFamily="18" charset="0"/>
                          <a:ea typeface="MS Mincho"/>
                          <a:cs typeface="Times New Roman" panose="02020603050405020304" pitchFamily="18" charset="0"/>
                        </a:rPr>
                        <a:t>c. Quan hệ giữa nhan đề với các thông tin cơ bản của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195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347264" flipH="1" flipV="1">
            <a:off x="-739871" y="1390267"/>
            <a:ext cx="2776582" cy="1811720"/>
          </a:xfrm>
          <a:custGeom>
            <a:avLst/>
            <a:gdLst/>
            <a:ahLst/>
            <a:cxnLst/>
            <a:rect l="l" t="t" r="r" b="b"/>
            <a:pathLst>
              <a:path w="2776582" h="1811720">
                <a:moveTo>
                  <a:pt x="2776582" y="1811720"/>
                </a:moveTo>
                <a:lnTo>
                  <a:pt x="0" y="1811720"/>
                </a:lnTo>
                <a:lnTo>
                  <a:pt x="0" y="0"/>
                </a:lnTo>
                <a:lnTo>
                  <a:pt x="2776582" y="0"/>
                </a:lnTo>
                <a:lnTo>
                  <a:pt x="2776582" y="181172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5039400">
            <a:off x="16115218" y="7250226"/>
            <a:ext cx="2776582" cy="1811720"/>
          </a:xfrm>
          <a:custGeom>
            <a:avLst/>
            <a:gdLst/>
            <a:ahLst/>
            <a:cxnLst/>
            <a:rect l="l" t="t" r="r" b="b"/>
            <a:pathLst>
              <a:path w="2776582" h="1811720">
                <a:moveTo>
                  <a:pt x="0" y="0"/>
                </a:moveTo>
                <a:lnTo>
                  <a:pt x="2776582" y="0"/>
                </a:lnTo>
                <a:lnTo>
                  <a:pt x="2776582" y="1811720"/>
                </a:lnTo>
                <a:lnTo>
                  <a:pt x="0" y="1811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0" name="Group 20"/>
          <p:cNvGrpSpPr/>
          <p:nvPr/>
        </p:nvGrpSpPr>
        <p:grpSpPr>
          <a:xfrm>
            <a:off x="1930068" y="1961277"/>
            <a:ext cx="813131" cy="743823"/>
            <a:chOff x="0" y="0"/>
            <a:chExt cx="161869" cy="164582"/>
          </a:xfrm>
          <a:scene3d>
            <a:camera prst="orthographicFront">
              <a:rot lat="0" lon="0" rev="0"/>
            </a:camera>
            <a:lightRig rig="contrasting" dir="t">
              <a:rot lat="0" lon="0" rev="1500000"/>
            </a:lightRig>
          </a:scene3d>
        </p:grpSpPr>
        <p:sp>
          <p:nvSpPr>
            <p:cNvPr id="21" name="Freeform 21"/>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22" name="TextBox 22"/>
            <p:cNvSpPr txBox="1"/>
            <p:nvPr/>
          </p:nvSpPr>
          <p:spPr>
            <a:xfrm>
              <a:off x="0" y="-76200"/>
              <a:ext cx="161869" cy="2407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nSpc>
                  <a:spcPts val="5583"/>
                </a:lnSpc>
                <a:spcBef>
                  <a:spcPct val="0"/>
                </a:spcBef>
              </a:pPr>
              <a:endParaRPr>
                <a:solidFill>
                  <a:prstClr val="black"/>
                </a:solidFill>
              </a:endParaRPr>
            </a:p>
          </p:txBody>
        </p:sp>
      </p:grpSp>
      <p:sp>
        <p:nvSpPr>
          <p:cNvPr id="23" name="Freeform 23"/>
          <p:cNvSpPr/>
          <p:nvPr/>
        </p:nvSpPr>
        <p:spPr>
          <a:xfrm>
            <a:off x="11314990" y="2954695"/>
            <a:ext cx="4771237" cy="4377610"/>
          </a:xfrm>
          <a:custGeom>
            <a:avLst/>
            <a:gdLst/>
            <a:ahLst/>
            <a:cxnLst/>
            <a:rect l="l" t="t" r="r" b="b"/>
            <a:pathLst>
              <a:path w="4771237" h="4377610">
                <a:moveTo>
                  <a:pt x="0" y="0"/>
                </a:moveTo>
                <a:lnTo>
                  <a:pt x="4771237" y="0"/>
                </a:lnTo>
                <a:lnTo>
                  <a:pt x="4771237" y="4377610"/>
                </a:lnTo>
                <a:lnTo>
                  <a:pt x="0" y="43776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2261715" y="3991244"/>
            <a:ext cx="8025285" cy="3693319"/>
          </a:xfrm>
          <a:prstGeom prst="rect">
            <a:avLst/>
          </a:prstGeom>
        </p:spPr>
        <p:txBody>
          <a:bodyPr wrap="square" lIns="0" tIns="0" rIns="0" bIns="0" rtlCol="0" anchor="t">
            <a:spAutoFit/>
          </a:bodyPr>
          <a:lstStyle/>
          <a:p>
            <a:pPr algn="just"/>
            <a:r>
              <a:rPr lang="vi-VN" sz="4800">
                <a:solidFill>
                  <a:schemeClr val="bg1"/>
                </a:solidFill>
                <a:latin typeface="Times New Roman" panose="02020603050405020304" pitchFamily="18" charset="0"/>
                <a:cs typeface="Times New Roman" panose="02020603050405020304" pitchFamily="18" charset="0"/>
              </a:rPr>
              <a:t>+ Giới thiệu về thành phố Xiêm Riệp nơi có đền Ăng-co.</a:t>
            </a:r>
            <a:endParaRPr lang="en-GB" sz="4800">
              <a:solidFill>
                <a:schemeClr val="bg1"/>
              </a:solidFill>
              <a:latin typeface="Times New Roman" panose="02020603050405020304" pitchFamily="18" charset="0"/>
              <a:cs typeface="Times New Roman" panose="02020603050405020304" pitchFamily="18" charset="0"/>
            </a:endParaRPr>
          </a:p>
          <a:p>
            <a:pPr algn="just"/>
            <a:r>
              <a:rPr lang="vi-VN" sz="4800">
                <a:solidFill>
                  <a:schemeClr val="bg1"/>
                </a:solidFill>
                <a:latin typeface="Times New Roman" panose="02020603050405020304" pitchFamily="18" charset="0"/>
                <a:cs typeface="Times New Roman" panose="02020603050405020304" pitchFamily="18" charset="0"/>
              </a:rPr>
              <a:t>+ Nét đặc sắc lịch sử, kiến trúc, văn hóa của những ngôi đền cổ kính ở Ăng-co.</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2504287" y="1794811"/>
            <a:ext cx="7524173" cy="1846659"/>
          </a:xfrm>
          <a:prstGeom prst="rect">
            <a:avLst/>
          </a:prstGeom>
        </p:spPr>
        <p:txBody>
          <a:bodyPr lIns="0" tIns="0" rIns="0" bIns="0" rtlCol="0" anchor="t">
            <a:spAutoFit/>
          </a:bodyPr>
          <a:lstStyle/>
          <a:p>
            <a:pPr algn="ctr">
              <a:spcBef>
                <a:spcPct val="0"/>
              </a:spcBef>
            </a:pPr>
            <a:r>
              <a:rPr lang="pt-BR" sz="6000" b="1">
                <a:solidFill>
                  <a:schemeClr val="bg1"/>
                </a:solidFill>
                <a:latin typeface="Times New Roman" panose="02020603050405020304" pitchFamily="18" charset="0"/>
                <a:cs typeface="Times New Roman" panose="02020603050405020304" pitchFamily="18" charset="0"/>
              </a:rPr>
              <a:t>Những thông tin cơ bản của VB</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27" name="Freeform 27"/>
          <p:cNvSpPr/>
          <p:nvPr/>
        </p:nvSpPr>
        <p:spPr>
          <a:xfrm rot="140565" flipH="1">
            <a:off x="-454514" y="7205965"/>
            <a:ext cx="2282364" cy="2337889"/>
          </a:xfrm>
          <a:custGeom>
            <a:avLst/>
            <a:gdLst/>
            <a:ahLst/>
            <a:cxnLst/>
            <a:rect l="l" t="t" r="r" b="b"/>
            <a:pathLst>
              <a:path w="2282364" h="2337889">
                <a:moveTo>
                  <a:pt x="2282364" y="0"/>
                </a:moveTo>
                <a:lnTo>
                  <a:pt x="0" y="0"/>
                </a:lnTo>
                <a:lnTo>
                  <a:pt x="0" y="2337889"/>
                </a:lnTo>
                <a:lnTo>
                  <a:pt x="2282364" y="2337889"/>
                </a:lnTo>
                <a:lnTo>
                  <a:pt x="228236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10002070" flipV="1">
            <a:off x="16572748" y="1566139"/>
            <a:ext cx="1761863" cy="2948725"/>
          </a:xfrm>
          <a:custGeom>
            <a:avLst/>
            <a:gdLst/>
            <a:ahLst/>
            <a:cxnLst/>
            <a:rect l="l" t="t" r="r" b="b"/>
            <a:pathLst>
              <a:path w="1761863" h="2948725">
                <a:moveTo>
                  <a:pt x="0" y="2948725"/>
                </a:moveTo>
                <a:lnTo>
                  <a:pt x="1761863" y="2948725"/>
                </a:lnTo>
                <a:lnTo>
                  <a:pt x="1761863" y="0"/>
                </a:lnTo>
                <a:lnTo>
                  <a:pt x="0" y="0"/>
                </a:lnTo>
                <a:lnTo>
                  <a:pt x="0" y="2948725"/>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20710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8571034" y="1876822"/>
            <a:ext cx="746101" cy="758606"/>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TextBox 5"/>
          <p:cNvSpPr txBox="1"/>
          <p:nvPr/>
        </p:nvSpPr>
        <p:spPr>
          <a:xfrm>
            <a:off x="8014880" y="3150466"/>
            <a:ext cx="8368120" cy="1846659"/>
          </a:xfrm>
          <a:prstGeom prst="rect">
            <a:avLst/>
          </a:prstGeom>
        </p:spPr>
        <p:txBody>
          <a:bodyPr wrap="square" lIns="0" tIns="0" rIns="0" bIns="0" rtlCol="0" anchor="t">
            <a:spAutoFit/>
          </a:bodyPr>
          <a:lstStyle/>
          <a:p>
            <a:pPr algn="just"/>
            <a:r>
              <a:rPr lang="vi-VN" sz="4000">
                <a:solidFill>
                  <a:schemeClr val="bg1"/>
                </a:solidFill>
                <a:latin typeface="Times New Roman" panose="02020603050405020304" pitchFamily="18" charset="0"/>
                <a:cs typeface="Times New Roman" panose="02020603050405020304" pitchFamily="18" charset="0"/>
              </a:rPr>
              <a:t>Được đặt theo cách nói nhân hóa (Đền tháp có hành động như con người, vẫn “</a:t>
            </a:r>
            <a:r>
              <a:rPr lang="vi-VN" sz="4000" i="1">
                <a:solidFill>
                  <a:schemeClr val="bg1"/>
                </a:solidFill>
                <a:latin typeface="Times New Roman" panose="02020603050405020304" pitchFamily="18" charset="0"/>
                <a:cs typeface="Times New Roman" panose="02020603050405020304" pitchFamily="18" charset="0"/>
              </a:rPr>
              <a:t>ngủ yên</a:t>
            </a:r>
            <a:r>
              <a:rPr lang="vi-VN" sz="4000">
                <a:solidFill>
                  <a:schemeClr val="bg1"/>
                </a:solidFill>
                <a:latin typeface="Times New Roman" panose="02020603050405020304" pitchFamily="18" charset="0"/>
                <a:cs typeface="Times New Roman" panose="02020603050405020304" pitchFamily="18" charset="0"/>
              </a:rPr>
              <a:t>”)</a:t>
            </a:r>
            <a:endParaRPr lang="en-US" sz="4000" spc="-46">
              <a:solidFill>
                <a:schemeClr val="bg1"/>
              </a:solidFill>
              <a:latin typeface="Times New Roman" panose="02020603050405020304" pitchFamily="18" charset="0"/>
              <a:ea typeface="Playfair Display"/>
              <a:cs typeface="Times New Roman" panose="02020603050405020304" pitchFamily="18" charset="0"/>
              <a:sym typeface="Playfair Display"/>
            </a:endParaRPr>
          </a:p>
        </p:txBody>
      </p:sp>
      <p:sp>
        <p:nvSpPr>
          <p:cNvPr id="6" name="TextBox 6"/>
          <p:cNvSpPr txBox="1"/>
          <p:nvPr/>
        </p:nvSpPr>
        <p:spPr>
          <a:xfrm>
            <a:off x="9540812" y="1979453"/>
            <a:ext cx="6529424" cy="722762"/>
          </a:xfrm>
          <a:prstGeom prst="rect">
            <a:avLst/>
          </a:prstGeom>
        </p:spPr>
        <p:txBody>
          <a:bodyPr lIns="0" tIns="0" rIns="0" bIns="0" rtlCol="0" anchor="t">
            <a:spAutoFit/>
          </a:bodyPr>
          <a:lstStyle/>
          <a:p>
            <a:pPr>
              <a:lnSpc>
                <a:spcPts val="5499"/>
              </a:lnSpc>
              <a:spcBef>
                <a:spcPct val="0"/>
              </a:spcBef>
            </a:pPr>
            <a:r>
              <a:rPr lang="en-US" sz="6000" b="1">
                <a:solidFill>
                  <a:schemeClr val="bg1"/>
                </a:solidFill>
                <a:latin typeface="Times New Roman" panose="02020603050405020304" pitchFamily="18" charset="0"/>
                <a:cs typeface="Times New Roman" panose="02020603050405020304" pitchFamily="18" charset="0"/>
              </a:rPr>
              <a:t>Nhan đề văn bản</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7" name="Freeform 7"/>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2017932" y="3014763"/>
            <a:ext cx="5630043" cy="4208457"/>
          </a:xfrm>
          <a:custGeom>
            <a:avLst/>
            <a:gdLst/>
            <a:ahLst/>
            <a:cxnLst/>
            <a:rect l="l" t="t" r="r" b="b"/>
            <a:pathLst>
              <a:path w="5630043" h="4208457">
                <a:moveTo>
                  <a:pt x="0" y="0"/>
                </a:moveTo>
                <a:lnTo>
                  <a:pt x="5630043" y="0"/>
                </a:lnTo>
                <a:lnTo>
                  <a:pt x="5630043" y="4208457"/>
                </a:lnTo>
                <a:lnTo>
                  <a:pt x="0" y="4208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rot="1310603" flipH="1">
            <a:off x="14951165" y="1517554"/>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rot="-305410">
            <a:off x="339711" y="6580866"/>
            <a:ext cx="1915960" cy="2870352"/>
          </a:xfrm>
          <a:custGeom>
            <a:avLst/>
            <a:gdLst/>
            <a:ahLst/>
            <a:cxnLst/>
            <a:rect l="l" t="t" r="r" b="b"/>
            <a:pathLst>
              <a:path w="1915960" h="2870352">
                <a:moveTo>
                  <a:pt x="0" y="0"/>
                </a:moveTo>
                <a:lnTo>
                  <a:pt x="1915960" y="0"/>
                </a:lnTo>
                <a:lnTo>
                  <a:pt x="1915960" y="2870353"/>
                </a:lnTo>
                <a:lnTo>
                  <a:pt x="0" y="28703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8608771" flipV="1">
            <a:off x="17254955" y="7398482"/>
            <a:ext cx="737983" cy="1235119"/>
          </a:xfrm>
          <a:custGeom>
            <a:avLst/>
            <a:gdLst/>
            <a:ahLst/>
            <a:cxnLst/>
            <a:rect l="l" t="t" r="r" b="b"/>
            <a:pathLst>
              <a:path w="737983" h="1235119">
                <a:moveTo>
                  <a:pt x="0" y="1235119"/>
                </a:moveTo>
                <a:lnTo>
                  <a:pt x="737983" y="1235119"/>
                </a:lnTo>
                <a:lnTo>
                  <a:pt x="737983" y="0"/>
                </a:lnTo>
                <a:lnTo>
                  <a:pt x="0" y="0"/>
                </a:lnTo>
                <a:lnTo>
                  <a:pt x="0" y="1235119"/>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Rectangle 28"/>
          <p:cNvSpPr/>
          <p:nvPr/>
        </p:nvSpPr>
        <p:spPr>
          <a:xfrm>
            <a:off x="7807577" y="5198167"/>
            <a:ext cx="8575423" cy="3170099"/>
          </a:xfrm>
          <a:prstGeom prst="rect">
            <a:avLst/>
          </a:prstGeom>
        </p:spPr>
        <p:txBody>
          <a:bodyPr wrap="square">
            <a:spAutoFit/>
          </a:bodyPr>
          <a:lstStyle/>
          <a:p>
            <a:pPr algn="just">
              <a:spcBef>
                <a:spcPts val="300"/>
              </a:spcBef>
              <a:spcAft>
                <a:spcPts val="300"/>
              </a:spcAft>
            </a:pP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=&gt;Gợi cho người đọc suy nghĩ, hình dung, tưởng tượng: Đền tháp ngủ yên như con người, dường như nó đang ôm trọn mang trong mình muôn vàn những câu chuyện hấp dẫn, sống động,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5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886200" y="342900"/>
            <a:ext cx="9336338" cy="21236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HOẠT ĐỘNG 1</a:t>
            </a:r>
            <a:endParaRPr lang="vi-VN"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endParaRPr>
          </a:p>
          <a:p>
            <a:pPr algn="ctr"/>
            <a:r>
              <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 HOẠT ĐỘNG MỞ ĐẦU</a:t>
            </a:r>
            <a:endParaRPr lang="en-GB" sz="8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4130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052435" y="1680549"/>
            <a:ext cx="746101" cy="758606"/>
            <a:chOff x="0" y="0"/>
            <a:chExt cx="161869" cy="164582"/>
          </a:xfrm>
          <a:scene3d>
            <a:camera prst="orthographicFront">
              <a:rot lat="0" lon="0" rev="0"/>
            </a:camera>
            <a:lightRig rig="contrasting" dir="t">
              <a:rot lat="0" lon="0" rev="1500000"/>
            </a:lightRig>
          </a:scene3d>
        </p:grpSpPr>
        <p:sp>
          <p:nvSpPr>
            <p:cNvPr id="4" name="Freeform 4"/>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0195335" y="2639242"/>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2425485" y="3369197"/>
            <a:ext cx="7414091" cy="4062651"/>
          </a:xfrm>
          <a:prstGeom prst="rect">
            <a:avLst/>
          </a:prstGeom>
        </p:spPr>
        <p:txBody>
          <a:bodyPr lIns="0" tIns="0" rIns="0" bIns="0" rtlCol="0" anchor="t">
            <a:spAutoFit/>
          </a:bodyPr>
          <a:lstStyle/>
          <a:p>
            <a:pPr algn="just"/>
            <a:r>
              <a:rPr lang="vi-VN" sz="4400" b="1" i="1">
                <a:solidFill>
                  <a:srgbClr val="FFFF00"/>
                </a:solidFill>
                <a:latin typeface="Times New Roman" panose="02020603050405020304" pitchFamily="18" charset="0"/>
                <a:cs typeface="Times New Roman" panose="02020603050405020304" pitchFamily="18" charset="0"/>
              </a:rPr>
              <a:t>Đền tháp vẫn ngủ yên</a:t>
            </a:r>
            <a:r>
              <a:rPr lang="vi-VN" sz="4400" b="1">
                <a:solidFill>
                  <a:srgbClr val="FFFF00"/>
                </a:solidFill>
                <a:latin typeface="Times New Roman" panose="02020603050405020304" pitchFamily="18" charset="0"/>
                <a:cs typeface="Times New Roman" panose="02020603050405020304" pitchFamily="18" charset="0"/>
              </a:rPr>
              <a:t> </a:t>
            </a:r>
            <a:r>
              <a:rPr lang="vi-VN" sz="4400">
                <a:solidFill>
                  <a:schemeClr val="bg1"/>
                </a:solidFill>
                <a:latin typeface="Times New Roman" panose="02020603050405020304" pitchFamily="18" charset="0"/>
                <a:cs typeface="Times New Roman" panose="02020603050405020304" pitchFamily="18" charset="0"/>
              </a:rPr>
              <a:t>người viết nhân hóa đền tháp như con người, khơi gợi trí tưởng tượng, hình dung riêng trong lòng mỗi người đọc, khơi gợi khao khát khám phá khu di tích lịch sử này.</a:t>
            </a:r>
            <a:endParaRPr lang="en-US" sz="4000" spc="-46">
              <a:solidFill>
                <a:schemeClr val="bg1"/>
              </a:solidFill>
              <a:latin typeface="Times New Roman" panose="02020603050405020304" pitchFamily="18" charset="0"/>
              <a:ea typeface="Playfair Display"/>
              <a:cs typeface="Times New Roman" panose="02020603050405020304" pitchFamily="18" charset="0"/>
              <a:sym typeface="Playfair Display"/>
            </a:endParaRPr>
          </a:p>
        </p:txBody>
      </p:sp>
      <p:sp>
        <p:nvSpPr>
          <p:cNvPr id="25" name="TextBox 25"/>
          <p:cNvSpPr txBox="1"/>
          <p:nvPr/>
        </p:nvSpPr>
        <p:spPr>
          <a:xfrm>
            <a:off x="3178870" y="1845073"/>
            <a:ext cx="7227638" cy="745397"/>
          </a:xfrm>
          <a:prstGeom prst="rect">
            <a:avLst/>
          </a:prstGeom>
        </p:spPr>
        <p:txBody>
          <a:bodyPr wrap="square" lIns="0" tIns="0" rIns="0" bIns="0" rtlCol="0" anchor="t">
            <a:spAutoFit/>
          </a:bodyPr>
          <a:lstStyle/>
          <a:p>
            <a:pPr algn="just">
              <a:lnSpc>
                <a:spcPts val="5499"/>
              </a:lnSpc>
              <a:spcBef>
                <a:spcPct val="0"/>
              </a:spcBef>
            </a:pPr>
            <a:r>
              <a:rPr lang="vi-VN" sz="7200" b="1">
                <a:solidFill>
                  <a:schemeClr val="bg1"/>
                </a:solidFill>
                <a:latin typeface="Times New Roman" panose="02020603050405020304" pitchFamily="18" charset="0"/>
                <a:cs typeface="Times New Roman" panose="02020603050405020304" pitchFamily="18" charset="0"/>
              </a:rPr>
              <a:t>Cách đặt nhan đề</a:t>
            </a:r>
            <a:endParaRPr lang="en-US" sz="6600"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6509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7205469" y="1926514"/>
            <a:ext cx="746101" cy="758606"/>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2128289">
            <a:off x="-523214" y="1065609"/>
            <a:ext cx="2437482" cy="1590457"/>
          </a:xfrm>
          <a:custGeom>
            <a:avLst/>
            <a:gdLst/>
            <a:ahLst/>
            <a:cxnLst/>
            <a:rect l="l" t="t" r="r" b="b"/>
            <a:pathLst>
              <a:path w="2437482" h="1590457">
                <a:moveTo>
                  <a:pt x="0" y="0"/>
                </a:moveTo>
                <a:lnTo>
                  <a:pt x="2437481" y="0"/>
                </a:lnTo>
                <a:lnTo>
                  <a:pt x="2437481" y="1590457"/>
                </a:lnTo>
                <a:lnTo>
                  <a:pt x="0" y="1590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861953" y="2719591"/>
            <a:ext cx="5327273" cy="4847819"/>
          </a:xfrm>
          <a:custGeom>
            <a:avLst/>
            <a:gdLst/>
            <a:ahLst/>
            <a:cxnLst/>
            <a:rect l="l" t="t" r="r" b="b"/>
            <a:pathLst>
              <a:path w="5327273" h="4847819">
                <a:moveTo>
                  <a:pt x="0" y="0"/>
                </a:moveTo>
                <a:lnTo>
                  <a:pt x="5327273" y="0"/>
                </a:lnTo>
                <a:lnTo>
                  <a:pt x="5327273" y="4847818"/>
                </a:lnTo>
                <a:lnTo>
                  <a:pt x="0" y="4847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25"/>
          <p:cNvSpPr txBox="1"/>
          <p:nvPr/>
        </p:nvSpPr>
        <p:spPr>
          <a:xfrm>
            <a:off x="8063556" y="4996848"/>
            <a:ext cx="7528885" cy="3385542"/>
          </a:xfrm>
          <a:prstGeom prst="rect">
            <a:avLst/>
          </a:prstGeom>
        </p:spPr>
        <p:txBody>
          <a:bodyPr lIns="0" tIns="0" rIns="0" bIns="0" rtlCol="0" anchor="t">
            <a:spAutoFit/>
          </a:bodyPr>
          <a:lstStyle/>
          <a:p>
            <a:pPr algn="just"/>
            <a:r>
              <a:rPr lang="vi-VN" sz="4400">
                <a:solidFill>
                  <a:schemeClr val="bg1"/>
                </a:solidFill>
                <a:latin typeface="Times New Roman" panose="02020603050405020304" pitchFamily="18" charset="0"/>
                <a:cs typeface="Times New Roman" panose="02020603050405020304" pitchFamily="18" charset="0"/>
              </a:rPr>
              <a:t>Nhan đề không chỉ nêu tên đối tượng thuyết minh mà còn giới thiệu những đặc sắc của di tích lịch sử Ăng –co với những vẻ đẹp huyền bí, linh thiêng.</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TextBox 26"/>
          <p:cNvSpPr txBox="1"/>
          <p:nvPr/>
        </p:nvSpPr>
        <p:spPr>
          <a:xfrm>
            <a:off x="8266756" y="1776043"/>
            <a:ext cx="7646949" cy="2769989"/>
          </a:xfrm>
          <a:prstGeom prst="rect">
            <a:avLst/>
          </a:prstGeom>
        </p:spPr>
        <p:txBody>
          <a:bodyPr lIns="0" tIns="0" rIns="0" bIns="0" rtlCol="0" anchor="t">
            <a:spAutoFit/>
          </a:bodyPr>
          <a:lstStyle/>
          <a:p>
            <a:pPr algn="just">
              <a:spcBef>
                <a:spcPct val="0"/>
              </a:spcBef>
            </a:pPr>
            <a:r>
              <a:rPr lang="vi-VN" sz="6000" b="1">
                <a:solidFill>
                  <a:schemeClr val="bg1"/>
                </a:solidFill>
                <a:latin typeface="Times New Roman" panose="02020603050405020304" pitchFamily="18" charset="0"/>
                <a:cs typeface="Times New Roman" panose="02020603050405020304" pitchFamily="18" charset="0"/>
              </a:rPr>
              <a:t>Mối quan hệ giữa nhan đề với các thông tin cơ bản của VB</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27" name="Freeform 27"/>
          <p:cNvSpPr/>
          <p:nvPr/>
        </p:nvSpPr>
        <p:spPr>
          <a:xfrm rot="1310603" flipH="1">
            <a:off x="6639" y="6973031"/>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305410">
            <a:off x="15693680" y="712793"/>
            <a:ext cx="1915960" cy="2870352"/>
          </a:xfrm>
          <a:custGeom>
            <a:avLst/>
            <a:gdLst/>
            <a:ahLst/>
            <a:cxnLst/>
            <a:rect l="l" t="t" r="r" b="b"/>
            <a:pathLst>
              <a:path w="1915960" h="2870352">
                <a:moveTo>
                  <a:pt x="0" y="0"/>
                </a:moveTo>
                <a:lnTo>
                  <a:pt x="1915960" y="0"/>
                </a:lnTo>
                <a:lnTo>
                  <a:pt x="1915960" y="2870352"/>
                </a:lnTo>
                <a:lnTo>
                  <a:pt x="0" y="28703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1577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73726"/>
          </a:xfrm>
          <a:prstGeom prst="rect">
            <a:avLst/>
          </a:prstGeom>
        </p:spPr>
      </p:pic>
      <p:sp>
        <p:nvSpPr>
          <p:cNvPr id="4" name="Rounded Rectangle 3"/>
          <p:cNvSpPr/>
          <p:nvPr/>
        </p:nvSpPr>
        <p:spPr>
          <a:xfrm>
            <a:off x="10591800" y="800100"/>
            <a:ext cx="6629400" cy="2438400"/>
          </a:xfrm>
          <a:prstGeom prst="round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800" b="1">
                <a:solidFill>
                  <a:schemeClr val="tx1"/>
                </a:solidFill>
                <a:latin typeface="Times New Roman" panose="02020603050405020304" pitchFamily="18" charset="0"/>
                <a:cs typeface="Times New Roman" panose="02020603050405020304" pitchFamily="18" charset="0"/>
              </a:rPr>
              <a:t>2</a:t>
            </a:r>
            <a:r>
              <a:rPr lang="vi-VN" sz="4800" b="1">
                <a:solidFill>
                  <a:schemeClr val="tx1"/>
                </a:solidFill>
                <a:latin typeface="Times New Roman" panose="02020603050405020304" pitchFamily="18" charset="0"/>
                <a:cs typeface="Times New Roman" panose="02020603050405020304" pitchFamily="18" charset="0"/>
              </a:rPr>
              <a:t>.</a:t>
            </a:r>
            <a:r>
              <a:rPr lang="vi-VN" sz="4800">
                <a:solidFill>
                  <a:schemeClr val="tx1"/>
                </a:solidFill>
                <a:latin typeface="Times New Roman" panose="02020603050405020304" pitchFamily="18" charset="0"/>
                <a:cs typeface="Times New Roman" panose="02020603050405020304" pitchFamily="18" charset="0"/>
              </a:rPr>
              <a:t> </a:t>
            </a:r>
            <a:r>
              <a:rPr lang="pt-BR" sz="4800" b="1">
                <a:solidFill>
                  <a:schemeClr val="tx1"/>
                </a:solidFill>
                <a:latin typeface="Times New Roman" panose="02020603050405020304" pitchFamily="18" charset="0"/>
                <a:cs typeface="Times New Roman" panose="02020603050405020304" pitchFamily="18" charset="0"/>
              </a:rPr>
              <a:t>Các đặc điểm của kiểu VB giới thiệu một </a:t>
            </a:r>
            <a:r>
              <a:rPr lang="vi-VN" sz="4800" b="1">
                <a:solidFill>
                  <a:schemeClr val="tx1"/>
                </a:solidFill>
                <a:latin typeface="Times New Roman" panose="02020603050405020304" pitchFamily="18" charset="0"/>
                <a:cs typeface="Times New Roman" panose="02020603050405020304" pitchFamily="18" charset="0"/>
              </a:rPr>
              <a:t>di tích lịch sử  </a:t>
            </a:r>
            <a:endParaRPr lang="en-GB" sz="4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08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ounded Rectangle 1"/>
          <p:cNvSpPr/>
          <p:nvPr/>
        </p:nvSpPr>
        <p:spPr>
          <a:xfrm>
            <a:off x="3581400" y="8343900"/>
            <a:ext cx="11201400" cy="1828800"/>
          </a:xfrm>
          <a:prstGeom prst="round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575154" y="8473470"/>
            <a:ext cx="11049000" cy="1569660"/>
          </a:xfrm>
          <a:prstGeom prst="rect">
            <a:avLst/>
          </a:prstGeom>
        </p:spPr>
        <p:txBody>
          <a:bodyPr wrap="square">
            <a:spAutoFit/>
          </a:bodyPr>
          <a:lstStyle/>
          <a:p>
            <a:pPr algn="ctr"/>
            <a:r>
              <a:rPr lang="en-US" sz="4800">
                <a:latin typeface="Times New Roman" panose="02020603050405020304" pitchFamily="18" charset="0"/>
                <a:ea typeface="Times New Roman" panose="02020603050405020304" pitchFamily="18" charset="0"/>
              </a:rPr>
              <a:t>* </a:t>
            </a:r>
            <a:r>
              <a:rPr lang="en-US" sz="4800" b="1">
                <a:latin typeface="Times New Roman" panose="02020603050405020304" pitchFamily="18" charset="0"/>
                <a:ea typeface="Times New Roman" panose="02020603050405020304" pitchFamily="18" charset="0"/>
              </a:rPr>
              <a:t>Đặc điểm của kiểu VB giới thiệu một di tích lịch sử ở VB </a:t>
            </a:r>
            <a:r>
              <a:rPr lang="en-US" sz="4800" b="1" i="1">
                <a:latin typeface="Times New Roman" panose="02020603050405020304" pitchFamily="18" charset="0"/>
                <a:ea typeface="Times New Roman" panose="02020603050405020304" pitchFamily="18" charset="0"/>
              </a:rPr>
              <a:t>Đền tháp vẫn ngủ yên</a:t>
            </a:r>
            <a:endParaRPr lang="en-GB" sz="4800"/>
          </a:p>
        </p:txBody>
      </p:sp>
    </p:spTree>
    <p:extLst>
      <p:ext uri="{BB962C8B-B14F-4D97-AF65-F5344CB8AC3E}">
        <p14:creationId xmlns:p14="http://schemas.microsoft.com/office/powerpoint/2010/main" val="40630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92245"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040600"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4359986" y="9563100"/>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6679373"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8998760"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11318147"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Freeform 25"/>
          <p:cNvSpPr/>
          <p:nvPr/>
        </p:nvSpPr>
        <p:spPr>
          <a:xfrm>
            <a:off x="13637533"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a:off x="15966061" y="9563100"/>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Rectangle 28"/>
          <p:cNvSpPr/>
          <p:nvPr/>
        </p:nvSpPr>
        <p:spPr>
          <a:xfrm>
            <a:off x="990600" y="937602"/>
            <a:ext cx="15702662" cy="1791260"/>
          </a:xfrm>
          <a:prstGeom prst="rect">
            <a:avLst/>
          </a:prstGeom>
        </p:spPr>
        <p:txBody>
          <a:bodyPr wrap="square">
            <a:spAutoFit/>
          </a:bodyPr>
          <a:lstStyle/>
          <a:p>
            <a:pPr algn="ctr">
              <a:lnSpc>
                <a:spcPct val="115000"/>
              </a:lnSpc>
              <a:spcAft>
                <a:spcPts val="0"/>
              </a:spcAft>
            </a:pPr>
            <a:r>
              <a:rPr lang="vi-VN" sz="3200" b="1">
                <a:solidFill>
                  <a:srgbClr val="FFFF00"/>
                </a:solidFill>
                <a:latin typeface="Times New Roman" panose="02020603050405020304" pitchFamily="18" charset="0"/>
                <a:ea typeface="Times New Roman" panose="02020603050405020304" pitchFamily="18" charset="0"/>
              </a:rPr>
              <a:t>PHIẾU HT SỐ 03</a:t>
            </a:r>
            <a:endParaRPr lang="en-GB" sz="3200">
              <a:solidFill>
                <a:srgbClr val="FFFF00"/>
              </a:solidFill>
              <a:latin typeface="Times New Roman" panose="02020603050405020304" pitchFamily="18" charset="0"/>
              <a:ea typeface="Times New Roman" panose="02020603050405020304" pitchFamily="18" charset="0"/>
            </a:endParaRPr>
          </a:p>
          <a:p>
            <a:pPr algn="ctr">
              <a:lnSpc>
                <a:spcPct val="115000"/>
              </a:lnSpc>
              <a:spcAft>
                <a:spcPts val="0"/>
              </a:spcAft>
            </a:pPr>
            <a:r>
              <a:rPr lang="vi-VN" sz="3200" b="1">
                <a:solidFill>
                  <a:srgbClr val="FFFF00"/>
                </a:solidFill>
                <a:latin typeface="Times New Roman" panose="02020603050405020304" pitchFamily="18" charset="0"/>
                <a:ea typeface="Times New Roman" panose="02020603050405020304" pitchFamily="18" charset="0"/>
              </a:rPr>
              <a:t>Tìm hiểu các đặc điểm của kiểu VB giới thiệu một di tích lịch sử được thể hiện trong VB </a:t>
            </a:r>
            <a:r>
              <a:rPr lang="vi-VN" sz="3200" b="1" i="1">
                <a:solidFill>
                  <a:srgbClr val="FFFF00"/>
                </a:solidFill>
                <a:latin typeface="Times New Roman" panose="02020603050405020304" pitchFamily="18" charset="0"/>
                <a:ea typeface="Times New Roman" panose="02020603050405020304" pitchFamily="18" charset="0"/>
              </a:rPr>
              <a:t>Đền tháp vẫn ngủ yên</a:t>
            </a:r>
            <a:r>
              <a:rPr lang="vi-VN" sz="3200">
                <a:solidFill>
                  <a:srgbClr val="FFFF00"/>
                </a:solidFill>
                <a:latin typeface="Times New Roman" panose="02020603050405020304" pitchFamily="18" charset="0"/>
                <a:ea typeface="Times New Roman" panose="02020603050405020304" pitchFamily="18" charset="0"/>
              </a:rPr>
              <a:t> </a:t>
            </a:r>
            <a:endParaRPr lang="en-GB" sz="3200">
              <a:solidFill>
                <a:srgbClr val="FFFF00"/>
              </a:solidFill>
              <a:effectLst/>
              <a:latin typeface="Times New Roman" panose="02020603050405020304" pitchFamily="18" charset="0"/>
              <a:ea typeface="Times New Roman" panose="02020603050405020304" pitchFamily="18" charset="0"/>
            </a:endParaRPr>
          </a:p>
        </p:txBody>
      </p:sp>
      <p:graphicFrame>
        <p:nvGraphicFramePr>
          <p:cNvPr id="30" name="Table 29"/>
          <p:cNvGraphicFramePr>
            <a:graphicFrameLocks noGrp="1"/>
          </p:cNvGraphicFramePr>
          <p:nvPr>
            <p:extLst>
              <p:ext uri="{D42A27DB-BD31-4B8C-83A1-F6EECF244321}">
                <p14:modId xmlns:p14="http://schemas.microsoft.com/office/powerpoint/2010/main" val="3298498691"/>
              </p:ext>
            </p:extLst>
          </p:nvPr>
        </p:nvGraphicFramePr>
        <p:xfrm>
          <a:off x="262502" y="2806844"/>
          <a:ext cx="17158859" cy="7331964"/>
        </p:xfrm>
        <a:graphic>
          <a:graphicData uri="http://schemas.openxmlformats.org/drawingml/2006/table">
            <a:tbl>
              <a:tblPr firstRow="1" firstCol="1" bandRow="1"/>
              <a:tblGrid>
                <a:gridCol w="1275465">
                  <a:extLst>
                    <a:ext uri="{9D8B030D-6E8A-4147-A177-3AD203B41FA5}">
                      <a16:colId xmlns:a16="http://schemas.microsoft.com/office/drawing/2014/main" val="20000"/>
                    </a:ext>
                  </a:extLst>
                </a:gridCol>
                <a:gridCol w="4781918">
                  <a:extLst>
                    <a:ext uri="{9D8B030D-6E8A-4147-A177-3AD203B41FA5}">
                      <a16:colId xmlns:a16="http://schemas.microsoft.com/office/drawing/2014/main" val="20001"/>
                    </a:ext>
                  </a:extLst>
                </a:gridCol>
                <a:gridCol w="11101476">
                  <a:extLst>
                    <a:ext uri="{9D8B030D-6E8A-4147-A177-3AD203B41FA5}">
                      <a16:colId xmlns:a16="http://schemas.microsoft.com/office/drawing/2014/main" val="20002"/>
                    </a:ext>
                  </a:extLst>
                </a:gridCol>
              </a:tblGrid>
              <a:tr h="296888">
                <a:tc>
                  <a:txBody>
                    <a:bodyPr/>
                    <a:lstStyle/>
                    <a:p>
                      <a:pPr algn="ctr">
                        <a:lnSpc>
                          <a:spcPct val="100000"/>
                        </a:lnSpc>
                        <a:spcAft>
                          <a:spcPts val="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Phương diện tìm hiểu</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cần hoàn thành</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2219">
                <a:tc>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r>
                        <a:rPr lang="en-US"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CỦA VĂN BẢN </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viết có mấy phần? Nội dung chính của mỗi phần là gì? Có thể dựa vào đâu để xác định nhanh các nội dung ấy?</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5331">
                <a:tc>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HÌNH THỨC VĂN BẢN (từ ngữ)</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 bản sử dụng từ ngữ chuyên ngành nào? Lấy ví dụ cụ thể?</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63930">
                <a:tc>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CÁCH TRÌNH BÀY THÔNG TIN VĂN BẢN</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đã trình bày thông tin bằng cách nào? Chỉ ra đặc điểm của mỗi cách trình bày thông tin trong VB và tác dụng của nó?</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3775">
                <a:tc rowSpan="2">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HÌNH ẢNH MINH HỌA</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 ảnh trong văn bản có tác dụng bổ sung thông tin và khơi gợi cảm xúc cho người đọc như thế nào?</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90663">
                <a:tc vMerge="1">
                  <a:txBody>
                    <a:bodyPr/>
                    <a:lstStyle/>
                    <a:p>
                      <a:endParaRPr lang="en-GB"/>
                    </a:p>
                  </a:txBody>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YẾU TỐ BIỂU CẢM </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Chỉ ra một số chi tiết/câu văn trong văn bản có yếu tố biểu cảm. Từ đó, làm sáng tỏ tình cảm, thái độ của người viết qua chi tiết đó.</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3158">
                <a:tc gridSpan="3">
                  <a:txBody>
                    <a:bodyPr/>
                    <a:lstStyle/>
                    <a:p>
                      <a:pPr>
                        <a:lnSpc>
                          <a:spcPct val="115000"/>
                        </a:lnSpc>
                        <a:spcBef>
                          <a:spcPts val="300"/>
                        </a:spcBef>
                        <a:spcAft>
                          <a:spcPts val="300"/>
                        </a:spcAft>
                        <a:tabLst>
                          <a:tab pos="5688330" algn="r"/>
                        </a:tabLst>
                      </a:pPr>
                      <a:r>
                        <a:rPr lang="vi-VN" sz="3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bl>
          </a:graphicData>
        </a:graphic>
      </p:graphicFrame>
      <p:sp>
        <p:nvSpPr>
          <p:cNvPr id="31" name="Freeform 11"/>
          <p:cNvSpPr/>
          <p:nvPr/>
        </p:nvSpPr>
        <p:spPr>
          <a:xfrm rot="-5039400">
            <a:off x="16304487" y="7751325"/>
            <a:ext cx="3230813" cy="1508107"/>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7845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429209078"/>
              </p:ext>
            </p:extLst>
          </p:nvPr>
        </p:nvGraphicFramePr>
        <p:xfrm>
          <a:off x="533400" y="1243372"/>
          <a:ext cx="17297400" cy="7810500"/>
        </p:xfrm>
        <a:graphic>
          <a:graphicData uri="http://schemas.openxmlformats.org/drawingml/2006/table">
            <a:tbl>
              <a:tblPr firstRow="1" firstCol="1" bandRow="1"/>
              <a:tblGrid>
                <a:gridCol w="3895811">
                  <a:extLst>
                    <a:ext uri="{9D8B030D-6E8A-4147-A177-3AD203B41FA5}">
                      <a16:colId xmlns:a16="http://schemas.microsoft.com/office/drawing/2014/main" val="20000"/>
                    </a:ext>
                  </a:extLst>
                </a:gridCol>
                <a:gridCol w="13401589">
                  <a:extLst>
                    <a:ext uri="{9D8B030D-6E8A-4147-A177-3AD203B41FA5}">
                      <a16:colId xmlns:a16="http://schemas.microsoft.com/office/drawing/2014/main" val="20001"/>
                    </a:ext>
                  </a:extLst>
                </a:gridCol>
              </a:tblGrid>
              <a:tr h="287536">
                <a:tc gridSpan="2">
                  <a:txBody>
                    <a:bodyPr/>
                    <a:lstStyle/>
                    <a:p>
                      <a:pPr algn="ctr">
                        <a:lnSpc>
                          <a:spcPct val="100000"/>
                        </a:lnSpc>
                        <a:spcBef>
                          <a:spcPts val="300"/>
                        </a:spcBef>
                        <a:spcAft>
                          <a:spcPts val="300"/>
                        </a:spcAft>
                      </a:pPr>
                      <a:r>
                        <a:rPr lang="vi-VN" sz="3200" b="1">
                          <a:solidFill>
                            <a:srgbClr val="FFFF00"/>
                          </a:solidFill>
                          <a:effectLst/>
                          <a:latin typeface="Times New Roman" panose="02020603050405020304" pitchFamily="18" charset="0"/>
                          <a:ea typeface="Calibri" panose="020F0502020204030204" pitchFamily="34" charset="0"/>
                        </a:rPr>
                        <a:t>Tìm hiểu </a:t>
                      </a:r>
                      <a:r>
                        <a:rPr lang="vi-VN" sz="3200" b="1" spc="-30">
                          <a:solidFill>
                            <a:srgbClr val="FFFF00"/>
                          </a:solidFill>
                          <a:effectLst/>
                          <a:latin typeface="Times New Roman" panose="02020603050405020304" pitchFamily="18" charset="0"/>
                          <a:ea typeface="Times New Roman" panose="02020603050405020304" pitchFamily="18" charset="0"/>
                        </a:rPr>
                        <a:t>đặc điểm của kiểu VB  giới thiệu một di tích lịch sử</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287536">
                <a:tc>
                  <a:txBody>
                    <a:bodyPr/>
                    <a:lstStyle/>
                    <a:p>
                      <a:pPr algn="ctr">
                        <a:lnSpc>
                          <a:spcPct val="100000"/>
                        </a:lnSpc>
                        <a:spcBef>
                          <a:spcPts val="300"/>
                        </a:spcBef>
                        <a:spcAft>
                          <a:spcPts val="300"/>
                        </a:spcAft>
                      </a:pPr>
                      <a:r>
                        <a:rPr lang="vi-VN" sz="3200" b="1">
                          <a:solidFill>
                            <a:srgbClr val="FFFF00"/>
                          </a:solidFill>
                          <a:effectLst/>
                          <a:latin typeface="Times New Roman" panose="02020603050405020304" pitchFamily="18" charset="0"/>
                          <a:ea typeface="Times New Roman" panose="02020603050405020304" pitchFamily="18" charset="0"/>
                        </a:rPr>
                        <a:t>Phương diện tìm hiểu</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200" b="1" spc="-30">
                          <a:solidFill>
                            <a:srgbClr val="FFFF00"/>
                          </a:solidFill>
                          <a:effectLst/>
                          <a:latin typeface="Times New Roman" panose="02020603050405020304" pitchFamily="18" charset="0"/>
                          <a:ea typeface="Times New Roman" panose="02020603050405020304" pitchFamily="18" charset="0"/>
                        </a:rPr>
                        <a:t>Thể hiển trong VB </a:t>
                      </a:r>
                      <a:r>
                        <a:rPr lang="vi-VN" sz="3200" b="1" i="1" spc="-30">
                          <a:solidFill>
                            <a:srgbClr val="FFFF00"/>
                          </a:solidFill>
                          <a:effectLst/>
                          <a:latin typeface="Times New Roman" panose="02020603050405020304" pitchFamily="18" charset="0"/>
                          <a:ea typeface="Times New Roman" panose="02020603050405020304" pitchFamily="18" charset="0"/>
                        </a:rPr>
                        <a:t>Đền tháp vẫn ngủ yên</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0281">
                <a:tc>
                  <a:txBody>
                    <a:bodyPr/>
                    <a:lstStyle/>
                    <a:p>
                      <a:pPr algn="ctr">
                        <a:lnSpc>
                          <a:spcPct val="100000"/>
                        </a:lnSpc>
                        <a:spcBef>
                          <a:spcPts val="300"/>
                        </a:spcBef>
                        <a:spcAft>
                          <a:spcPts val="300"/>
                        </a:spcAft>
                      </a:pPr>
                      <a:r>
                        <a:rPr lang="vi-VN" sz="3200" b="1">
                          <a:solidFill>
                            <a:srgbClr val="FFFF00"/>
                          </a:solidFill>
                          <a:effectLst/>
                          <a:latin typeface="Times New Roman" panose="02020603050405020304" pitchFamily="18" charset="0"/>
                          <a:ea typeface="Times New Roman" panose="02020603050405020304" pitchFamily="18" charset="0"/>
                        </a:rPr>
                        <a:t>1. Bố cục</a:t>
                      </a:r>
                      <a:r>
                        <a:rPr lang="en-US" sz="3200" b="1">
                          <a:solidFill>
                            <a:srgbClr val="FFFF00"/>
                          </a:solidFill>
                          <a:effectLst/>
                          <a:latin typeface="Times New Roman" panose="02020603050405020304" pitchFamily="18" charset="0"/>
                          <a:ea typeface="Times New Roman" panose="02020603050405020304" pitchFamily="18" charset="0"/>
                        </a:rPr>
                        <a:t> của VB</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r>
                        <a:rPr lang="vi-VN" sz="3200">
                          <a:solidFill>
                            <a:schemeClr val="bg1"/>
                          </a:solidFill>
                          <a:effectLst/>
                          <a:latin typeface="Times New Roman" panose="02020603050405020304" pitchFamily="18" charset="0"/>
                          <a:ea typeface="Calibri" panose="020F0502020204030204" pitchFamily="34" charset="0"/>
                        </a:rPr>
                        <a:t>VB có ba phần: </a:t>
                      </a:r>
                      <a:endParaRPr lang="en-GB" sz="3200">
                        <a:solidFill>
                          <a:schemeClr val="bg1"/>
                        </a:solidFill>
                        <a:effectLst/>
                        <a:latin typeface="Times New Roman" panose="02020603050405020304" pitchFamily="18" charset="0"/>
                        <a:ea typeface="Calibri" panose="020F0502020204030204" pitchFamily="34"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rPr>
                        <a:t>- Phần sa pô (in đậm đầu văn bản): Giới thiệu chung về di tích Ăng-co.</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rPr>
                        <a:t>- Phần </a:t>
                      </a:r>
                      <a:r>
                        <a:rPr lang="vi-VN" sz="3200" i="1">
                          <a:solidFill>
                            <a:schemeClr val="bg1"/>
                          </a:solidFill>
                          <a:effectLst/>
                          <a:latin typeface="Times New Roman" panose="02020603050405020304" pitchFamily="18" charset="0"/>
                          <a:ea typeface="Calibri" panose="020F0502020204030204" pitchFamily="34" charset="0"/>
                        </a:rPr>
                        <a:t>Thành phố ngủ yên</a:t>
                      </a:r>
                      <a:r>
                        <a:rPr lang="vi-VN" sz="3200">
                          <a:solidFill>
                            <a:schemeClr val="bg1"/>
                          </a:solidFill>
                          <a:effectLst/>
                          <a:latin typeface="Times New Roman" panose="02020603050405020304" pitchFamily="18" charset="0"/>
                          <a:ea typeface="Calibri" panose="020F0502020204030204" pitchFamily="34" charset="0"/>
                        </a:rPr>
                        <a:t>: Giới thiệu về thành phố Xiêm Riệp, nơi có đền Ăng-co Vát và Ăng-co Thom.</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rPr>
                        <a:t>- Phần </a:t>
                      </a:r>
                      <a:r>
                        <a:rPr lang="vi-VN" sz="3200" i="1">
                          <a:solidFill>
                            <a:schemeClr val="bg1"/>
                          </a:solidFill>
                          <a:effectLst/>
                          <a:latin typeface="Times New Roman" panose="02020603050405020304" pitchFamily="18" charset="0"/>
                          <a:ea typeface="Calibri" panose="020F0502020204030204" pitchFamily="34" charset="0"/>
                        </a:rPr>
                        <a:t>Những ngôi đền cổ kính</a:t>
                      </a:r>
                      <a:r>
                        <a:rPr lang="vi-VN" sz="3200">
                          <a:solidFill>
                            <a:schemeClr val="bg1"/>
                          </a:solidFill>
                          <a:effectLst/>
                          <a:latin typeface="Times New Roman" panose="02020603050405020304" pitchFamily="18" charset="0"/>
                          <a:ea typeface="Calibri" panose="020F0502020204030204" pitchFamily="34" charset="0"/>
                        </a:rPr>
                        <a:t>: Đi sâu giới thiệu đền Ăng-co với những đặc điểm kiến trúc và giá trị của di sản.</a:t>
                      </a:r>
                      <a:endParaRPr lang="en-GB" sz="3200">
                        <a:solidFill>
                          <a:schemeClr val="bg1"/>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0132">
                <a:tc>
                  <a:txBody>
                    <a:bodyPr/>
                    <a:lstStyle/>
                    <a:p>
                      <a:pPr algn="ctr">
                        <a:lnSpc>
                          <a:spcPct val="100000"/>
                        </a:lnSpc>
                        <a:spcBef>
                          <a:spcPts val="300"/>
                        </a:spcBef>
                        <a:spcAft>
                          <a:spcPts val="300"/>
                        </a:spcAft>
                      </a:pPr>
                      <a:r>
                        <a:rPr lang="vi-VN" sz="3200" b="1">
                          <a:solidFill>
                            <a:srgbClr val="FFFF00"/>
                          </a:solidFill>
                          <a:effectLst/>
                          <a:latin typeface="Times New Roman" panose="02020603050405020304" pitchFamily="18" charset="0"/>
                          <a:ea typeface="Times New Roman" panose="02020603050405020304" pitchFamily="18" charset="0"/>
                        </a:rPr>
                        <a:t>2. Đặc điểm hình thức của VB</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b="1">
                          <a:solidFill>
                            <a:schemeClr val="bg1"/>
                          </a:solidFill>
                          <a:effectLst/>
                          <a:latin typeface="Times New Roman" panose="02020603050405020304" pitchFamily="18" charset="0"/>
                          <a:ea typeface="Times New Roman" panose="02020603050405020304" pitchFamily="18" charset="0"/>
                        </a:rPr>
                        <a:t>- Từ ngữ chuyên địa lí, lịch sử, kiến trúc</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Times New Roman" panose="02020603050405020304" pitchFamily="18" charset="0"/>
                        </a:rPr>
                        <a:t>+ Kiến trúc</a:t>
                      </a:r>
                      <a:r>
                        <a:rPr lang="vi-VN" sz="3200" i="1">
                          <a:solidFill>
                            <a:schemeClr val="bg1"/>
                          </a:solidFill>
                          <a:effectLst/>
                          <a:latin typeface="Times New Roman" panose="02020603050405020304" pitchFamily="18" charset="0"/>
                          <a:ea typeface="Times New Roman" panose="02020603050405020304" pitchFamily="18" charset="0"/>
                        </a:rPr>
                        <a:t>: điêu khắc, nghệ nhân, chạm khắc, quần thể đền tháp,...</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Times New Roman" panose="02020603050405020304" pitchFamily="18" charset="0"/>
                        </a:rPr>
                        <a:t>+ Địa lí: </a:t>
                      </a:r>
                      <a:r>
                        <a:rPr lang="vi-VN" sz="3200" i="1">
                          <a:solidFill>
                            <a:schemeClr val="bg1"/>
                          </a:solidFill>
                          <a:effectLst/>
                          <a:latin typeface="Times New Roman" panose="02020603050405020304" pitchFamily="18" charset="0"/>
                          <a:ea typeface="Times New Roman" panose="02020603050405020304" pitchFamily="18" charset="0"/>
                        </a:rPr>
                        <a:t>hệ thống kênh đào, đá ong, sa thạch,... </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Times New Roman" panose="02020603050405020304" pitchFamily="18" charset="0"/>
                        </a:rPr>
                        <a:t>+ Lịch sử:</a:t>
                      </a:r>
                      <a:r>
                        <a:rPr lang="vi-VN" sz="3200" i="1">
                          <a:solidFill>
                            <a:schemeClr val="bg1"/>
                          </a:solidFill>
                          <a:effectLst/>
                          <a:latin typeface="Times New Roman" panose="02020603050405020304" pitchFamily="18" charset="0"/>
                          <a:ea typeface="Times New Roman" panose="02020603050405020304" pitchFamily="18" charset="0"/>
                        </a:rPr>
                        <a:t> sử thi, chiến công của vua Su-ri-a-vác-man II, tiên nữ Ap-sa-ra, kinh đô, vị thần, tôt tiên, vương triều Khmer, ...</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b="1">
                          <a:solidFill>
                            <a:schemeClr val="bg1"/>
                          </a:solidFill>
                          <a:effectLst/>
                          <a:latin typeface="Times New Roman" panose="02020603050405020304" pitchFamily="18" charset="0"/>
                          <a:ea typeface="Times New Roman" panose="02020603050405020304" pitchFamily="18" charset="0"/>
                        </a:rPr>
                        <a:t>- Từ ngữ giàu giá trị miêu tả, biểu cảm: </a:t>
                      </a:r>
                      <a:r>
                        <a:rPr lang="vi-VN" sz="3200" i="1">
                          <a:solidFill>
                            <a:schemeClr val="bg1"/>
                          </a:solidFill>
                          <a:effectLst/>
                          <a:latin typeface="Times New Roman" panose="02020603050405020304" pitchFamily="18" charset="0"/>
                          <a:ea typeface="Times New Roman" panose="02020603050405020304" pitchFamily="18" charset="0"/>
                        </a:rPr>
                        <a:t>ngưỡng mộ, ngủ yên, êm đềm,</a:t>
                      </a:r>
                      <a:r>
                        <a:rPr lang="vi-VN" sz="3200">
                          <a:solidFill>
                            <a:schemeClr val="bg1"/>
                          </a:solidFill>
                          <a:effectLst/>
                          <a:latin typeface="Times New Roman" panose="02020603050405020304" pitchFamily="18" charset="0"/>
                          <a:ea typeface="Times New Roman" panose="02020603050405020304" pitchFamily="18" charset="0"/>
                        </a:rPr>
                        <a:t> </a:t>
                      </a:r>
                      <a:r>
                        <a:rPr lang="vi-VN" sz="3200" i="1">
                          <a:solidFill>
                            <a:schemeClr val="bg1"/>
                          </a:solidFill>
                          <a:effectLst/>
                          <a:latin typeface="Times New Roman" panose="02020603050405020304" pitchFamily="18" charset="0"/>
                          <a:ea typeface="Times New Roman" panose="02020603050405020304" pitchFamily="18" charset="0"/>
                        </a:rPr>
                        <a:t>tuyệt tác, tinh xảo, mềm mại, bao dung mà vô thường, ...</a:t>
                      </a:r>
                      <a:endParaRPr lang="en-GB" sz="3200">
                        <a:solidFill>
                          <a:schemeClr val="bg1"/>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1314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878245445"/>
              </p:ext>
            </p:extLst>
          </p:nvPr>
        </p:nvGraphicFramePr>
        <p:xfrm>
          <a:off x="533400" y="1243372"/>
          <a:ext cx="16916399" cy="7719060"/>
        </p:xfrm>
        <a:graphic>
          <a:graphicData uri="http://schemas.openxmlformats.org/drawingml/2006/table">
            <a:tbl>
              <a:tblPr firstRow="1" firstCol="1" bandRow="1"/>
              <a:tblGrid>
                <a:gridCol w="3886200">
                  <a:extLst>
                    <a:ext uri="{9D8B030D-6E8A-4147-A177-3AD203B41FA5}">
                      <a16:colId xmlns:a16="http://schemas.microsoft.com/office/drawing/2014/main" val="20000"/>
                    </a:ext>
                  </a:extLst>
                </a:gridCol>
                <a:gridCol w="13030199">
                  <a:extLst>
                    <a:ext uri="{9D8B030D-6E8A-4147-A177-3AD203B41FA5}">
                      <a16:colId xmlns:a16="http://schemas.microsoft.com/office/drawing/2014/main" val="20001"/>
                    </a:ext>
                  </a:extLst>
                </a:gridCol>
              </a:tblGrid>
              <a:tr h="287536">
                <a:tc gridSpan="2">
                  <a:txBody>
                    <a:bodyPr/>
                    <a:lstStyle/>
                    <a:p>
                      <a:pPr algn="ctr">
                        <a:lnSpc>
                          <a:spcPct val="100000"/>
                        </a:lnSpc>
                        <a:spcBef>
                          <a:spcPts val="300"/>
                        </a:spcBef>
                        <a:spcAft>
                          <a:spcPts val="300"/>
                        </a:spcAft>
                      </a:pPr>
                      <a:r>
                        <a:rPr lang="vi-VN" sz="3600" b="1">
                          <a:solidFill>
                            <a:srgbClr val="FFFF00"/>
                          </a:solidFill>
                          <a:effectLst/>
                          <a:latin typeface="Times New Roman" panose="02020603050405020304" pitchFamily="18" charset="0"/>
                          <a:ea typeface="Calibri" panose="020F0502020204030204" pitchFamily="34" charset="0"/>
                        </a:rPr>
                        <a:t>Tìm hiểu </a:t>
                      </a:r>
                      <a:r>
                        <a:rPr lang="vi-VN" sz="3600" b="1" spc="-30">
                          <a:solidFill>
                            <a:srgbClr val="FFFF00"/>
                          </a:solidFill>
                          <a:effectLst/>
                          <a:latin typeface="Times New Roman" panose="02020603050405020304" pitchFamily="18" charset="0"/>
                          <a:ea typeface="Times New Roman" panose="02020603050405020304" pitchFamily="18" charset="0"/>
                        </a:rPr>
                        <a:t>đặc điểm của kiểu VB  giới thiệu một di tích lịch sử</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287536">
                <a:tc>
                  <a:txBody>
                    <a:bodyPr/>
                    <a:lstStyle/>
                    <a:p>
                      <a:pPr algn="ctr">
                        <a:lnSpc>
                          <a:spcPct val="100000"/>
                        </a:lnSpc>
                        <a:spcBef>
                          <a:spcPts val="300"/>
                        </a:spcBef>
                        <a:spcAft>
                          <a:spcPts val="300"/>
                        </a:spcAft>
                      </a:pPr>
                      <a:r>
                        <a:rPr lang="vi-VN" sz="3600" b="1">
                          <a:solidFill>
                            <a:srgbClr val="FFFF00"/>
                          </a:solidFill>
                          <a:effectLst/>
                          <a:latin typeface="Times New Roman" panose="02020603050405020304" pitchFamily="18" charset="0"/>
                          <a:ea typeface="Times New Roman" panose="02020603050405020304" pitchFamily="18" charset="0"/>
                        </a:rPr>
                        <a:t>Phương diện tìm hiểu</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600" b="1" spc="-30">
                          <a:solidFill>
                            <a:srgbClr val="FFFF00"/>
                          </a:solidFill>
                          <a:effectLst/>
                          <a:latin typeface="Times New Roman" panose="02020603050405020304" pitchFamily="18" charset="0"/>
                          <a:ea typeface="Times New Roman" panose="02020603050405020304" pitchFamily="18" charset="0"/>
                        </a:rPr>
                        <a:t>Thể hiển trong VB </a:t>
                      </a:r>
                      <a:r>
                        <a:rPr lang="vi-VN" sz="3600" b="1" i="1" spc="-30">
                          <a:solidFill>
                            <a:srgbClr val="FFFF00"/>
                          </a:solidFill>
                          <a:effectLst/>
                          <a:latin typeface="Times New Roman" panose="02020603050405020304" pitchFamily="18" charset="0"/>
                          <a:ea typeface="Times New Roman" panose="02020603050405020304" pitchFamily="18" charset="0"/>
                        </a:rPr>
                        <a:t>Đền tháp vẫn ngủ yên</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94147">
                <a:tc>
                  <a:txBody>
                    <a:bodyPr/>
                    <a:lstStyle/>
                    <a:p>
                      <a:pPr algn="ctr">
                        <a:lnSpc>
                          <a:spcPct val="100000"/>
                        </a:lnSpc>
                        <a:spcBef>
                          <a:spcPts val="300"/>
                        </a:spcBef>
                        <a:spcAft>
                          <a:spcPts val="300"/>
                        </a:spcAft>
                      </a:pPr>
                      <a:endParaRPr lang="vi-VN" sz="3600" b="1">
                        <a:solidFill>
                          <a:srgbClr val="FFFF00"/>
                        </a:solidFill>
                        <a:effectLst/>
                        <a:latin typeface="Times New Roman" panose="02020603050405020304" pitchFamily="18" charset="0"/>
                        <a:ea typeface="Times New Roman" panose="02020603050405020304" pitchFamily="18" charset="0"/>
                      </a:endParaRPr>
                    </a:p>
                    <a:p>
                      <a:pPr algn="ctr">
                        <a:lnSpc>
                          <a:spcPct val="100000"/>
                        </a:lnSpc>
                        <a:spcBef>
                          <a:spcPts val="300"/>
                        </a:spcBef>
                        <a:spcAft>
                          <a:spcPts val="300"/>
                        </a:spcAft>
                      </a:pPr>
                      <a:endParaRPr lang="vi-VN" sz="3600" b="1">
                        <a:solidFill>
                          <a:srgbClr val="FFFF00"/>
                        </a:solidFill>
                        <a:effectLst/>
                        <a:latin typeface="Times New Roman" panose="02020603050405020304" pitchFamily="18" charset="0"/>
                        <a:ea typeface="Times New Roman" panose="02020603050405020304" pitchFamily="18" charset="0"/>
                      </a:endParaRPr>
                    </a:p>
                    <a:p>
                      <a:pPr algn="ctr">
                        <a:lnSpc>
                          <a:spcPct val="100000"/>
                        </a:lnSpc>
                        <a:spcBef>
                          <a:spcPts val="300"/>
                        </a:spcBef>
                        <a:spcAft>
                          <a:spcPts val="300"/>
                        </a:spcAft>
                      </a:pPr>
                      <a:endParaRPr lang="vi-VN" sz="3600" b="1">
                        <a:solidFill>
                          <a:srgbClr val="FFFF00"/>
                        </a:solidFill>
                        <a:effectLst/>
                        <a:latin typeface="Times New Roman" panose="02020603050405020304" pitchFamily="18" charset="0"/>
                        <a:ea typeface="Times New Roman" panose="02020603050405020304" pitchFamily="18" charset="0"/>
                      </a:endParaRPr>
                    </a:p>
                    <a:p>
                      <a:pPr algn="ctr">
                        <a:lnSpc>
                          <a:spcPct val="100000"/>
                        </a:lnSpc>
                        <a:spcBef>
                          <a:spcPts val="300"/>
                        </a:spcBef>
                        <a:spcAft>
                          <a:spcPts val="300"/>
                        </a:spcAft>
                      </a:pPr>
                      <a:r>
                        <a:rPr lang="vi-VN" sz="3600" b="1">
                          <a:solidFill>
                            <a:srgbClr val="FFFF00"/>
                          </a:solidFill>
                          <a:effectLst/>
                          <a:latin typeface="Times New Roman" panose="02020603050405020304" pitchFamily="18" charset="0"/>
                          <a:ea typeface="Times New Roman" panose="02020603050405020304" pitchFamily="18" charset="0"/>
                        </a:rPr>
                        <a:t>3. Cách trình bày thông tin của VB</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600">
                          <a:solidFill>
                            <a:schemeClr val="bg1"/>
                          </a:solidFill>
                          <a:effectLst/>
                          <a:latin typeface="Times New Roman" panose="02020603050405020304" pitchFamily="18" charset="0"/>
                          <a:ea typeface="Times New Roman" panose="02020603050405020304" pitchFamily="18" charset="0"/>
                        </a:rPr>
                        <a:t>VB sử dụng phối hợp nhiều cách trình bày thông tin:</a:t>
                      </a:r>
                      <a:endParaRPr lang="en-GB" sz="3600">
                        <a:solidFill>
                          <a:schemeClr val="bg1"/>
                        </a:solidFill>
                        <a:effectLst/>
                        <a:latin typeface="Times New Roman" panose="02020603050405020304" pitchFamily="18" charset="0"/>
                        <a:ea typeface="Times New Roman" panose="02020603050405020304" pitchFamily="18" charset="0"/>
                      </a:endParaRPr>
                    </a:p>
                    <a:p>
                      <a:pPr algn="just">
                        <a:lnSpc>
                          <a:spcPct val="100000"/>
                        </a:lnSpc>
                      </a:pPr>
                      <a:r>
                        <a:rPr lang="vi-VN" sz="3600" b="1">
                          <a:solidFill>
                            <a:schemeClr val="bg1"/>
                          </a:solidFill>
                          <a:effectLst/>
                          <a:latin typeface="Times New Roman" panose="02020603050405020304" pitchFamily="18" charset="0"/>
                          <a:ea typeface="Calibri" panose="020F0502020204030204" pitchFamily="34" charset="0"/>
                        </a:rPr>
                        <a:t>- </a:t>
                      </a:r>
                      <a:r>
                        <a:rPr lang="vi-VN" sz="3600" b="1">
                          <a:solidFill>
                            <a:srgbClr val="FFFF00"/>
                          </a:solidFill>
                          <a:effectLst/>
                          <a:latin typeface="Times New Roman" panose="02020603050405020304" pitchFamily="18" charset="0"/>
                          <a:ea typeface="Calibri" panose="020F0502020204030204" pitchFamily="34" charset="0"/>
                        </a:rPr>
                        <a:t>Trình bày thông tin theo cách phân loại đối tượng</a:t>
                      </a:r>
                      <a:r>
                        <a:rPr lang="vi-VN" sz="3600" b="1">
                          <a:solidFill>
                            <a:schemeClr val="bg1"/>
                          </a:solidFill>
                          <a:effectLst/>
                          <a:latin typeface="Times New Roman" panose="02020603050405020304" pitchFamily="18" charset="0"/>
                          <a:ea typeface="Calibri" panose="020F0502020204030204" pitchFamily="34" charset="0"/>
                        </a:rPr>
                        <a:t>: </a:t>
                      </a:r>
                      <a:r>
                        <a:rPr lang="vi-VN" sz="3600">
                          <a:solidFill>
                            <a:schemeClr val="bg1"/>
                          </a:solidFill>
                          <a:effectLst/>
                          <a:latin typeface="Times New Roman" panose="02020603050405020304" pitchFamily="18" charset="0"/>
                          <a:ea typeface="Calibri" panose="020F0502020204030204" pitchFamily="34" charset="0"/>
                        </a:rPr>
                        <a:t>giới thiệu tổng quan, khái quát về khu di tích Ăng-co (giá trị, vẻ đẹp, vị trí của di tích) đến đi sâu vào giới thiệu về thành phố Xiêm Riệp nơi có đền Ăng-co, sau đó giới thiệu về từng ngôi đền Ăng-co Vát, Ăng-co Thom.</a:t>
                      </a:r>
                      <a:endParaRPr lang="en-GB" sz="3600">
                        <a:solidFill>
                          <a:schemeClr val="bg1"/>
                        </a:solidFill>
                        <a:effectLst/>
                        <a:latin typeface="Times New Roman" panose="02020603050405020304" pitchFamily="18" charset="0"/>
                        <a:ea typeface="Calibri" panose="020F0502020204030204" pitchFamily="34" charset="0"/>
                      </a:endParaRPr>
                    </a:p>
                    <a:p>
                      <a:pPr algn="just">
                        <a:lnSpc>
                          <a:spcPct val="100000"/>
                        </a:lnSpc>
                      </a:pPr>
                      <a:r>
                        <a:rPr lang="vi-VN" sz="3600">
                          <a:solidFill>
                            <a:schemeClr val="bg1"/>
                          </a:solidFill>
                          <a:effectLst/>
                          <a:latin typeface="Times New Roman" panose="02020603050405020304" pitchFamily="18" charset="0"/>
                          <a:ea typeface="Calibri" panose="020F0502020204030204" pitchFamily="34" charset="0"/>
                        </a:rPr>
                        <a:t>- </a:t>
                      </a:r>
                      <a:r>
                        <a:rPr lang="vi-VN" sz="3600" b="1">
                          <a:solidFill>
                            <a:srgbClr val="FFFF00"/>
                          </a:solidFill>
                          <a:effectLst/>
                          <a:latin typeface="Times New Roman" panose="02020603050405020304" pitchFamily="18" charset="0"/>
                          <a:ea typeface="Calibri" panose="020F0502020204030204" pitchFamily="34" charset="0"/>
                        </a:rPr>
                        <a:t>Trình bày thông tin theo trật tự không gian</a:t>
                      </a:r>
                      <a:r>
                        <a:rPr lang="vi-VN" sz="3600" b="1">
                          <a:solidFill>
                            <a:schemeClr val="bg1"/>
                          </a:solidFill>
                          <a:effectLst/>
                          <a:latin typeface="Times New Roman" panose="02020603050405020304" pitchFamily="18" charset="0"/>
                          <a:ea typeface="Calibri" panose="020F0502020204030204" pitchFamily="34" charset="0"/>
                        </a:rPr>
                        <a:t>: </a:t>
                      </a:r>
                      <a:r>
                        <a:rPr lang="vi-VN" sz="3600">
                          <a:solidFill>
                            <a:schemeClr val="bg1"/>
                          </a:solidFill>
                          <a:effectLst/>
                          <a:latin typeface="Times New Roman" panose="02020603050405020304" pitchFamily="18" charset="0"/>
                          <a:ea typeface="Calibri" panose="020F0502020204030204" pitchFamily="34" charset="0"/>
                        </a:rPr>
                        <a:t>từ sân bay Xiêm Riệp =&gt; đến trung tâm thành phố Xiêm Riệp -&gt; đến những ngôi đền cổ kính (giới thiệu về đền Ăng-co Thom, rồi đến Ăng-co Vát.)</a:t>
                      </a:r>
                      <a:endParaRPr lang="en-GB" sz="3600">
                        <a:solidFill>
                          <a:schemeClr val="bg1"/>
                        </a:solidFill>
                        <a:effectLst/>
                        <a:latin typeface="Times New Roman" panose="02020603050405020304" pitchFamily="18" charset="0"/>
                        <a:ea typeface="Calibri" panose="020F0502020204030204" pitchFamily="34" charset="0"/>
                      </a:endParaRPr>
                    </a:p>
                    <a:p>
                      <a:pPr algn="just">
                        <a:lnSpc>
                          <a:spcPct val="100000"/>
                        </a:lnSpc>
                      </a:pPr>
                      <a:r>
                        <a:rPr lang="vi-VN" sz="3600">
                          <a:solidFill>
                            <a:schemeClr val="bg1"/>
                          </a:solidFill>
                          <a:effectLst/>
                          <a:latin typeface="Times New Roman" panose="02020603050405020304" pitchFamily="18" charset="0"/>
                          <a:ea typeface="Calibri" panose="020F0502020204030204" pitchFamily="34" charset="0"/>
                        </a:rPr>
                        <a:t>=&gt;</a:t>
                      </a:r>
                      <a:r>
                        <a:rPr lang="vi-VN" sz="3600">
                          <a:solidFill>
                            <a:schemeClr val="bg1"/>
                          </a:solidFill>
                          <a:effectLst/>
                          <a:latin typeface="Times New Roman" panose="02020603050405020304" pitchFamily="18" charset="0"/>
                          <a:ea typeface="Liberation Serif"/>
                        </a:rPr>
                        <a:t> </a:t>
                      </a:r>
                      <a:r>
                        <a:rPr lang="vi-VN" sz="3600" b="1">
                          <a:solidFill>
                            <a:srgbClr val="FFFF00"/>
                          </a:solidFill>
                          <a:effectLst/>
                          <a:latin typeface="Times New Roman" panose="02020603050405020304" pitchFamily="18" charset="0"/>
                          <a:ea typeface="Liberation Serif"/>
                        </a:rPr>
                        <a:t>Tác dụng: </a:t>
                      </a:r>
                      <a:r>
                        <a:rPr lang="vi-VN" sz="3600">
                          <a:solidFill>
                            <a:schemeClr val="bg1"/>
                          </a:solidFill>
                          <a:effectLst/>
                          <a:latin typeface="Times New Roman" panose="02020603050405020304" pitchFamily="18" charset="0"/>
                          <a:ea typeface="Liberation Serif"/>
                        </a:rPr>
                        <a:t>cung cấp các thông tin khái quát về di tích lịch sử và giới thiệu chi tiết về từng đối tượng của di tích đó, giúp người đọc dễ nắm bắt thông tin một cách có hệ thống.</a:t>
                      </a:r>
                      <a:endParaRPr lang="en-GB" sz="3600">
                        <a:solidFill>
                          <a:schemeClr val="bg1"/>
                        </a:solidFill>
                        <a:effectLst/>
                        <a:latin typeface="Times New Roman" panose="02020603050405020304" pitchFamily="18" charset="0"/>
                        <a:ea typeface="Calibri" panose="020F0502020204030204" pitchFamily="34"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377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146534191"/>
              </p:ext>
            </p:extLst>
          </p:nvPr>
        </p:nvGraphicFramePr>
        <p:xfrm>
          <a:off x="463376" y="1333500"/>
          <a:ext cx="17297400" cy="7559040"/>
        </p:xfrm>
        <a:graphic>
          <a:graphicData uri="http://schemas.openxmlformats.org/drawingml/2006/table">
            <a:tbl>
              <a:tblPr firstRow="1" firstCol="1" bandRow="1"/>
              <a:tblGrid>
                <a:gridCol w="4519141">
                  <a:extLst>
                    <a:ext uri="{9D8B030D-6E8A-4147-A177-3AD203B41FA5}">
                      <a16:colId xmlns:a16="http://schemas.microsoft.com/office/drawing/2014/main" val="20000"/>
                    </a:ext>
                  </a:extLst>
                </a:gridCol>
                <a:gridCol w="12778259">
                  <a:extLst>
                    <a:ext uri="{9D8B030D-6E8A-4147-A177-3AD203B41FA5}">
                      <a16:colId xmlns:a16="http://schemas.microsoft.com/office/drawing/2014/main" val="20001"/>
                    </a:ext>
                  </a:extLst>
                </a:gridCol>
              </a:tblGrid>
              <a:tr h="287536">
                <a:tc gridSpan="2">
                  <a:txBody>
                    <a:bodyPr/>
                    <a:lstStyle/>
                    <a:p>
                      <a:pPr algn="ctr">
                        <a:lnSpc>
                          <a:spcPct val="100000"/>
                        </a:lnSpc>
                        <a:spcBef>
                          <a:spcPts val="300"/>
                        </a:spcBef>
                        <a:spcAft>
                          <a:spcPts val="300"/>
                        </a:spcAft>
                      </a:pPr>
                      <a:r>
                        <a:rPr lang="vi-VN" sz="3700" b="1">
                          <a:solidFill>
                            <a:srgbClr val="FFFF00"/>
                          </a:solidFill>
                          <a:effectLst/>
                          <a:latin typeface="Times New Roman" panose="02020603050405020304" pitchFamily="18" charset="0"/>
                          <a:ea typeface="Calibri" panose="020F0502020204030204" pitchFamily="34" charset="0"/>
                        </a:rPr>
                        <a:t>Tìm hiểu </a:t>
                      </a:r>
                      <a:r>
                        <a:rPr lang="vi-VN" sz="3700" b="1" spc="-30">
                          <a:solidFill>
                            <a:srgbClr val="FFFF00"/>
                          </a:solidFill>
                          <a:effectLst/>
                          <a:latin typeface="Times New Roman" panose="02020603050405020304" pitchFamily="18" charset="0"/>
                          <a:ea typeface="Times New Roman" panose="02020603050405020304" pitchFamily="18" charset="0"/>
                        </a:rPr>
                        <a:t>đặc điểm của kiểu VB  giới thiệu một di tích lịch sử</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287536">
                <a:tc>
                  <a:txBody>
                    <a:bodyPr/>
                    <a:lstStyle/>
                    <a:p>
                      <a:pPr algn="ctr">
                        <a:lnSpc>
                          <a:spcPct val="100000"/>
                        </a:lnSpc>
                        <a:spcBef>
                          <a:spcPts val="300"/>
                        </a:spcBef>
                        <a:spcAft>
                          <a:spcPts val="300"/>
                        </a:spcAft>
                      </a:pPr>
                      <a:r>
                        <a:rPr lang="vi-VN" sz="3700" b="1">
                          <a:solidFill>
                            <a:srgbClr val="FFFF00"/>
                          </a:solidFill>
                          <a:effectLst/>
                          <a:latin typeface="Times New Roman" panose="02020603050405020304" pitchFamily="18" charset="0"/>
                          <a:ea typeface="Times New Roman" panose="02020603050405020304" pitchFamily="18" charset="0"/>
                        </a:rPr>
                        <a:t>Phương diện tìm hiểu</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700" b="1" spc="-30">
                          <a:solidFill>
                            <a:srgbClr val="FFFF00"/>
                          </a:solidFill>
                          <a:effectLst/>
                          <a:latin typeface="Times New Roman" panose="02020603050405020304" pitchFamily="18" charset="0"/>
                          <a:ea typeface="Times New Roman" panose="02020603050405020304" pitchFamily="18" charset="0"/>
                        </a:rPr>
                        <a:t>Thể hiển trong VB </a:t>
                      </a:r>
                      <a:r>
                        <a:rPr lang="vi-VN" sz="3700" b="1" i="1" spc="-30">
                          <a:solidFill>
                            <a:srgbClr val="FFFF00"/>
                          </a:solidFill>
                          <a:effectLst/>
                          <a:latin typeface="Times New Roman" panose="02020603050405020304" pitchFamily="18" charset="0"/>
                          <a:ea typeface="Times New Roman" panose="02020603050405020304" pitchFamily="18" charset="0"/>
                        </a:rPr>
                        <a:t>Đền tháp vẫn ngủ yên</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14224">
                <a:tc>
                  <a:txBody>
                    <a:bodyPr/>
                    <a:lstStyle/>
                    <a:p>
                      <a:pPr algn="just">
                        <a:lnSpc>
                          <a:spcPct val="100000"/>
                        </a:lnSpc>
                        <a:spcBef>
                          <a:spcPts val="300"/>
                        </a:spcBef>
                        <a:spcAft>
                          <a:spcPts val="300"/>
                        </a:spcAft>
                      </a:pPr>
                      <a:endParaRPr lang="vi-VN" sz="3700" b="1">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endParaRPr lang="vi-VN" sz="3700" b="1">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endParaRPr lang="vi-VN" sz="3700" b="1">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endParaRPr lang="vi-VN" sz="3700" b="1">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b="1">
                          <a:solidFill>
                            <a:srgbClr val="FFFF00"/>
                          </a:solidFill>
                          <a:effectLst/>
                          <a:latin typeface="Times New Roman" panose="02020603050405020304" pitchFamily="18" charset="0"/>
                          <a:ea typeface="Times New Roman" panose="02020603050405020304" pitchFamily="18" charset="0"/>
                        </a:rPr>
                        <a:t>5. Yếu tố biểu cảm</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700" i="1">
                          <a:solidFill>
                            <a:schemeClr val="bg1"/>
                          </a:solidFill>
                          <a:effectLst/>
                          <a:latin typeface="Times New Roman" panose="02020603050405020304" pitchFamily="18" charset="0"/>
                          <a:ea typeface="Times New Roman" panose="02020603050405020304" pitchFamily="18" charset="0"/>
                        </a:rPr>
                        <a:t>“Tuyệt đỉnh kiến trúc Khmer chính là khu đền Ăng-co Vát. Du khách thường đến thăm nơi đây vào buổi chiều, khi ánh Mặt Trời chiếu thẳng về chính điện quay về hướng tây”</a:t>
                      </a:r>
                      <a:endParaRPr lang="en-GB" sz="37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i="1">
                          <a:solidFill>
                            <a:schemeClr val="bg1"/>
                          </a:solidFill>
                          <a:effectLst/>
                          <a:latin typeface="Times New Roman" panose="02020603050405020304" pitchFamily="18" charset="0"/>
                          <a:ea typeface="Times New Roman" panose="02020603050405020304" pitchFamily="18" charset="0"/>
                        </a:rPr>
                        <a:t>+ “Ước mơ đã thành hiện thực khi tôi được đặt chân đến kinh đô của những đền đài cổ kính để chiêm ngưỡng sự kì vĩ tuyệt đỉnh của kiến trúc Khmer, để chạm tay vào những tượng đá nghìn tuổi và để có những khoảnh khắc lắng đọng ở xứ chùa tháp thanh bình.”</a:t>
                      </a:r>
                      <a:endParaRPr lang="en-GB" sz="37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a:solidFill>
                            <a:schemeClr val="bg1"/>
                          </a:solidFill>
                          <a:effectLst/>
                          <a:latin typeface="Times New Roman" panose="02020603050405020304" pitchFamily="18" charset="0"/>
                          <a:ea typeface="Times New Roman" panose="02020603050405020304" pitchFamily="18" charset="0"/>
                        </a:rPr>
                        <a:t>=&gt; Cảm xúc trân trọng, ngưỡng mộ, mến phục, hạnh phúc, biết ơn, ... của người viết khi được chiêm ngưỡng vẻ đẹp cảu đền Ăng-co.</a:t>
                      </a:r>
                      <a:endParaRPr lang="en-GB" sz="37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a:solidFill>
                            <a:schemeClr val="bg1"/>
                          </a:solidFill>
                          <a:effectLst/>
                          <a:latin typeface="Times New Roman" panose="02020603050405020304" pitchFamily="18" charset="0"/>
                          <a:ea typeface="Times New Roman" panose="02020603050405020304" pitchFamily="18" charset="0"/>
                        </a:rPr>
                        <a:t>=&gt; Giúp bài giới thiệu về di tích lịch sử thêm hấp dẫn, cuốn hút người đọc.</a:t>
                      </a:r>
                      <a:endParaRPr lang="en-GB" sz="3700">
                        <a:solidFill>
                          <a:schemeClr val="bg1"/>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046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1324245" y="2007514"/>
            <a:ext cx="671051" cy="557329"/>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264958" y="4091371"/>
            <a:ext cx="8927761" cy="2031325"/>
          </a:xfrm>
          <a:prstGeom prst="rect">
            <a:avLst/>
          </a:prstGeom>
        </p:spPr>
        <p:txBody>
          <a:bodyPr wrap="square" lIns="0" tIns="0" rIns="0" bIns="0" rtlCol="0" anchor="t">
            <a:spAutoFit/>
          </a:bodyPr>
          <a:lstStyle/>
          <a:p>
            <a:pPr algn="just"/>
            <a:r>
              <a:rPr lang="vi-VN" sz="4400">
                <a:solidFill>
                  <a:schemeClr val="bg1"/>
                </a:solidFill>
                <a:latin typeface="Times New Roman" panose="02020603050405020304" pitchFamily="18" charset="0"/>
                <a:cs typeface="Times New Roman" panose="02020603050405020304" pitchFamily="18" charset="0"/>
              </a:rPr>
              <a:t>- Di tích Ăng-co là một công trình xây dựng có giá trị lịch sử, văn hóa, khoa học, là bảo vật quốc giá Cam-pu-chia</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127526" y="1897894"/>
            <a:ext cx="10142116" cy="1846659"/>
          </a:xfrm>
          <a:prstGeom prst="rect">
            <a:avLst/>
          </a:prstGeom>
        </p:spPr>
        <p:txBody>
          <a:bodyPr wrap="square" lIns="0" tIns="0" rIns="0" bIns="0" rtlCol="0" anchor="t">
            <a:spAutoFit/>
          </a:bodyPr>
          <a:lstStyle/>
          <a:p>
            <a:pPr algn="just">
              <a:spcBef>
                <a:spcPct val="0"/>
              </a:spcBef>
            </a:pPr>
            <a:r>
              <a:rPr lang="en-US" sz="6000" b="1">
                <a:solidFill>
                  <a:schemeClr val="bg1"/>
                </a:solidFill>
                <a:latin typeface="Times New Roman" panose="02020603050405020304" pitchFamily="18" charset="0"/>
                <a:cs typeface="Times New Roman" panose="02020603050405020304" pitchFamily="18" charset="0"/>
              </a:rPr>
              <a:t>* Mối quan hệ giữa đặc điểm của VB với mục đích của VB</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8" name="Freeform 8"/>
          <p:cNvSpPr/>
          <p:nvPr/>
        </p:nvSpPr>
        <p:spPr>
          <a:xfrm rot="-6121865" flipV="1">
            <a:off x="-636591" y="6982233"/>
            <a:ext cx="3067860" cy="2001779"/>
          </a:xfrm>
          <a:custGeom>
            <a:avLst/>
            <a:gdLst/>
            <a:ahLst/>
            <a:cxnLst/>
            <a:rect l="l" t="t" r="r" b="b"/>
            <a:pathLst>
              <a:path w="3067860" h="2001779">
                <a:moveTo>
                  <a:pt x="0" y="2001779"/>
                </a:moveTo>
                <a:lnTo>
                  <a:pt x="3067860" y="2001779"/>
                </a:lnTo>
                <a:lnTo>
                  <a:pt x="3067860" y="0"/>
                </a:lnTo>
                <a:lnTo>
                  <a:pt x="0" y="0"/>
                </a:lnTo>
                <a:lnTo>
                  <a:pt x="0" y="200177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4659401">
            <a:off x="-689889" y="1164513"/>
            <a:ext cx="2176047" cy="1419871"/>
          </a:xfrm>
          <a:custGeom>
            <a:avLst/>
            <a:gdLst/>
            <a:ahLst/>
            <a:cxnLst/>
            <a:rect l="l" t="t" r="r" b="b"/>
            <a:pathLst>
              <a:path w="2176047" h="1419871">
                <a:moveTo>
                  <a:pt x="0" y="0"/>
                </a:moveTo>
                <a:lnTo>
                  <a:pt x="2176048" y="0"/>
                </a:lnTo>
                <a:lnTo>
                  <a:pt x="2176048" y="1419871"/>
                </a:lnTo>
                <a:lnTo>
                  <a:pt x="0" y="14198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680011" y="4112097"/>
            <a:ext cx="5584947" cy="4872866"/>
          </a:xfrm>
          <a:custGeom>
            <a:avLst/>
            <a:gdLst/>
            <a:ahLst/>
            <a:cxnLst/>
            <a:rect l="l" t="t" r="r" b="b"/>
            <a:pathLst>
              <a:path w="5584947" h="4872866">
                <a:moveTo>
                  <a:pt x="0" y="0"/>
                </a:moveTo>
                <a:lnTo>
                  <a:pt x="5584948" y="0"/>
                </a:lnTo>
                <a:lnTo>
                  <a:pt x="5584948" y="4872866"/>
                </a:lnTo>
                <a:lnTo>
                  <a:pt x="0" y="48728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Rectangle 28"/>
          <p:cNvSpPr/>
          <p:nvPr/>
        </p:nvSpPr>
        <p:spPr>
          <a:xfrm>
            <a:off x="6264959" y="6737076"/>
            <a:ext cx="9127442" cy="1446550"/>
          </a:xfrm>
          <a:prstGeom prst="rect">
            <a:avLst/>
          </a:prstGeom>
        </p:spPr>
        <p:txBody>
          <a:bodyPr wrap="square">
            <a:spAutoFit/>
          </a:bodyPr>
          <a:lstStyle/>
          <a:p>
            <a:pPr algn="just"/>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Di tích Ăng-co gắn với danh lam thắng cảnh.</a:t>
            </a:r>
            <a:endParaRPr lang="en-GB" sz="4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9" name="Picture 28"/>
          <p:cNvPicPr/>
          <p:nvPr/>
        </p:nvPicPr>
        <p:blipFill>
          <a:blip r:embed="rId4">
            <a:extLst>
              <a:ext uri="{28A0092B-C50C-407E-A947-70E740481C1C}">
                <a14:useLocalDpi xmlns:a14="http://schemas.microsoft.com/office/drawing/2010/main" val="0"/>
              </a:ext>
            </a:extLst>
          </a:blip>
          <a:srcRect/>
          <a:stretch>
            <a:fillRect/>
          </a:stretch>
        </p:blipFill>
        <p:spPr bwMode="auto">
          <a:xfrm>
            <a:off x="829686" y="1790700"/>
            <a:ext cx="7476113" cy="701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 name="Picture 29"/>
          <p:cNvPicPr/>
          <p:nvPr/>
        </p:nvPicPr>
        <p:blipFill>
          <a:blip r:embed="rId5"/>
          <a:stretch>
            <a:fillRect/>
          </a:stretch>
        </p:blipFill>
        <p:spPr>
          <a:xfrm>
            <a:off x="9372600" y="1790700"/>
            <a:ext cx="8001000" cy="701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8927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314702" y="0"/>
            <a:ext cx="11658594" cy="64519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129167" y="6085986"/>
            <a:ext cx="10029669" cy="969496"/>
          </a:xfrm>
          <a:prstGeom prst="rect">
            <a:avLst/>
          </a:prstGeom>
          <a:noFill/>
        </p:spPr>
        <p:txBody>
          <a:bodyPr wrap="none" lIns="137160" tIns="68580" rIns="137160" bIns="68580">
            <a:spAutoFit/>
          </a:bodyPr>
          <a:lstStyle/>
          <a:p>
            <a:pPr algn="ctr"/>
            <a:r>
              <a:rPr lang="en-US"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id="{D5637220-8609-44A7-8DDD-910576BCA515}"/>
              </a:ext>
            </a:extLst>
          </p:cNvPr>
          <p:cNvSpPr/>
          <p:nvPr/>
        </p:nvSpPr>
        <p:spPr>
          <a:xfrm>
            <a:off x="8802965" y="7387130"/>
            <a:ext cx="6612708" cy="830997"/>
          </a:xfrm>
          <a:prstGeom prst="rect">
            <a:avLst/>
          </a:prstGeom>
        </p:spPr>
        <p:txBody>
          <a:bodyPr wrap="none">
            <a:spAutoFit/>
          </a:bodyPr>
          <a:lstStyle/>
          <a:p>
            <a:r>
              <a:rPr lang="en-US" sz="4800" b="1">
                <a:solidFill>
                  <a:prstClr val="black"/>
                </a:solidFill>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42889" y="-1200150"/>
            <a:ext cx="914400" cy="914400"/>
          </a:xfrm>
          <a:prstGeom prst="rect">
            <a:avLst/>
          </a:prstGeom>
        </p:spPr>
      </p:pic>
    </p:spTree>
    <p:extLst>
      <p:ext uri="{BB962C8B-B14F-4D97-AF65-F5344CB8AC3E}">
        <p14:creationId xmlns:p14="http://schemas.microsoft.com/office/powerpoint/2010/main" val="1186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68382"/>
          </a:xfrm>
          <a:prstGeom prst="rect">
            <a:avLst/>
          </a:prstGeom>
        </p:spPr>
      </p:pic>
      <p:sp>
        <p:nvSpPr>
          <p:cNvPr id="3" name="Rectangle 2"/>
          <p:cNvSpPr/>
          <p:nvPr/>
        </p:nvSpPr>
        <p:spPr>
          <a:xfrm>
            <a:off x="2667000" y="495300"/>
            <a:ext cx="12252393" cy="971356"/>
          </a:xfrm>
          <a:prstGeom prst="rect">
            <a:avLst/>
          </a:prstGeom>
        </p:spPr>
        <p:txBody>
          <a:bodyPr wrap="none">
            <a:spAutoFit/>
          </a:bodyPr>
          <a:lstStyle/>
          <a:p>
            <a:pPr algn="just">
              <a:lnSpc>
                <a:spcPct val="115000"/>
              </a:lnSpc>
              <a:spcAft>
                <a:spcPts val="1200"/>
              </a:spcAft>
            </a:pPr>
            <a:r>
              <a:rPr lang="en-GB"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3. </a:t>
            </a:r>
            <a:r>
              <a:rPr lang="en-US"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Một số </a:t>
            </a:r>
            <a:r>
              <a:rPr lang="vi-VN"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thông tin </a:t>
            </a:r>
            <a:r>
              <a:rPr lang="en-US"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chi tiết trong văn bản</a:t>
            </a:r>
            <a:endParaRPr lang="en-GB" sz="540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55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ectangle 1"/>
          <p:cNvSpPr/>
          <p:nvPr/>
        </p:nvSpPr>
        <p:spPr>
          <a:xfrm>
            <a:off x="1305610" y="1144455"/>
            <a:ext cx="15397862" cy="5149102"/>
          </a:xfrm>
          <a:prstGeom prst="rect">
            <a:avLst/>
          </a:prstGeom>
        </p:spPr>
        <p:txBody>
          <a:bodyPr wrap="square">
            <a:spAutoFit/>
          </a:bodyPr>
          <a:lstStyle/>
          <a:p>
            <a:pPr algn="ctr">
              <a:lnSpc>
                <a:spcPct val="115000"/>
              </a:lnSpc>
              <a:spcBef>
                <a:spcPts val="300"/>
              </a:spcBef>
              <a:spcAft>
                <a:spcPts val="300"/>
              </a:spcAft>
            </a:pPr>
            <a:r>
              <a:rPr lang="pt-BR"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PHIẾU </a:t>
            </a:r>
            <a:r>
              <a:rPr lang="vi-VN"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HT số 04</a:t>
            </a:r>
            <a:endParaRPr lang="en-GB" sz="36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pt-BR"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 THÔNG TIN CHI TIẾT TRONG VĂN BẢN</a:t>
            </a:r>
            <a:endParaRPr lang="en-GB" sz="36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YÊU CẦU: </a:t>
            </a:r>
            <a:endParaRPr lang="en-GB" sz="36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Bef>
                <a:spcPts val="300"/>
              </a:spcBef>
              <a:spcAft>
                <a:spcPts val="300"/>
              </a:spcAft>
              <a:buFontTx/>
              <a:buChar char="-"/>
            </a:pP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giới thiệu về đền tháp Ăng-co, các tác giả đề cập giá trị nổi bật của đền Ăng-co Thom và đền Ăng-co Vát. Hãy phân tích giá trị nổi bật của một trong hai ngôi đền ở quần thể kiến trúc Ăng-co</a:t>
            </a:r>
          </a:p>
          <a:p>
            <a:pPr algn="just">
              <a:lnSpc>
                <a:spcPct val="115000"/>
              </a:lnSpc>
              <a:spcBef>
                <a:spcPts val="300"/>
              </a:spcBef>
              <a:spcAft>
                <a:spcPts val="300"/>
              </a:spcAft>
            </a:pPr>
            <a:r>
              <a:rPr lang="vi-VN" sz="3600" b="1">
                <a:solidFill>
                  <a:srgbClr val="FFFF00"/>
                </a:solidFill>
                <a:latin typeface="Times New Roman" panose="02020603050405020304" pitchFamily="18" charset="0"/>
                <a:cs typeface="Times New Roman" panose="02020603050405020304" pitchFamily="18" charset="0"/>
              </a:rPr>
              <a:t>2. TRẢ LỜI:</a:t>
            </a:r>
            <a:endParaRPr lang="en-GB" sz="3600" b="1">
              <a:solidFill>
                <a:srgbClr val="FFFF00"/>
              </a:solidFill>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endParaRPr lang="en-GB" sz="12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28282085"/>
              </p:ext>
            </p:extLst>
          </p:nvPr>
        </p:nvGraphicFramePr>
        <p:xfrm>
          <a:off x="2128516" y="6469134"/>
          <a:ext cx="13498419" cy="2523744"/>
        </p:xfrm>
        <a:graphic>
          <a:graphicData uri="http://schemas.openxmlformats.org/drawingml/2006/table">
            <a:tbl>
              <a:tblPr firstRow="1" firstCol="1" bandRow="1"/>
              <a:tblGrid>
                <a:gridCol w="4143914">
                  <a:extLst>
                    <a:ext uri="{9D8B030D-6E8A-4147-A177-3AD203B41FA5}">
                      <a16:colId xmlns:a16="http://schemas.microsoft.com/office/drawing/2014/main" val="20000"/>
                    </a:ext>
                  </a:extLst>
                </a:gridCol>
                <a:gridCol w="3818437">
                  <a:extLst>
                    <a:ext uri="{9D8B030D-6E8A-4147-A177-3AD203B41FA5}">
                      <a16:colId xmlns:a16="http://schemas.microsoft.com/office/drawing/2014/main" val="20001"/>
                    </a:ext>
                  </a:extLst>
                </a:gridCol>
                <a:gridCol w="5536068">
                  <a:extLst>
                    <a:ext uri="{9D8B030D-6E8A-4147-A177-3AD203B41FA5}">
                      <a16:colId xmlns:a16="http://schemas.microsoft.com/office/drawing/2014/main" val="20002"/>
                    </a:ext>
                  </a:extLst>
                </a:gridCol>
              </a:tblGrid>
              <a:tr h="735752">
                <a:tc>
                  <a:txBody>
                    <a:bodyPr/>
                    <a:lstStyle/>
                    <a:p>
                      <a:pPr algn="ct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Giá trị nổi bật của đền tháp </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5752">
                <a:tc>
                  <a:txBody>
                    <a:bodyPr/>
                    <a:lstStyle/>
                    <a:p>
                      <a:pP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61536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3268776118"/>
              </p:ext>
            </p:extLst>
          </p:nvPr>
        </p:nvGraphicFramePr>
        <p:xfrm>
          <a:off x="387176" y="1085154"/>
          <a:ext cx="17449800" cy="8401812"/>
        </p:xfrm>
        <a:graphic>
          <a:graphicData uri="http://schemas.openxmlformats.org/drawingml/2006/table">
            <a:tbl>
              <a:tblPr firstRow="1" firstCol="1" bandRow="1"/>
              <a:tblGrid>
                <a:gridCol w="1213024">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gridCol w="6553200">
                  <a:extLst>
                    <a:ext uri="{9D8B030D-6E8A-4147-A177-3AD203B41FA5}">
                      <a16:colId xmlns:a16="http://schemas.microsoft.com/office/drawing/2014/main" val="20002"/>
                    </a:ext>
                  </a:extLst>
                </a:gridCol>
                <a:gridCol w="4349576">
                  <a:extLst>
                    <a:ext uri="{9D8B030D-6E8A-4147-A177-3AD203B41FA5}">
                      <a16:colId xmlns:a16="http://schemas.microsoft.com/office/drawing/2014/main" val="20003"/>
                    </a:ext>
                  </a:extLst>
                </a:gridCol>
              </a:tblGrid>
              <a:tr h="196724">
                <a:tc gridSpan="4">
                  <a:txBody>
                    <a:bodyPr/>
                    <a:lstStyle/>
                    <a:p>
                      <a:pPr algn="ctr">
                        <a:lnSpc>
                          <a:spcPct val="115000"/>
                        </a:lnSpc>
                        <a:spcBef>
                          <a:spcPts val="300"/>
                        </a:spcBef>
                        <a:spcAft>
                          <a:spcPts val="300"/>
                        </a:spcAf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Phân tích giá trị nổi bật của ngôi đền tháp Ăng-co trong văn bản</a:t>
                      </a:r>
                      <a:endParaRPr lang="en-GB" sz="33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90171">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Phần</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 </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 trị nổi bật của ngôi đền tháp Ăng- co</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39068">
                <a:tc>
                  <a:txBody>
                    <a:bodyPr/>
                    <a:lstStyle/>
                    <a:p>
                      <a:pPr algn="ctr">
                        <a:lnSpc>
                          <a:spcPct val="115000"/>
                        </a:lnSpc>
                        <a:spcBef>
                          <a:spcPts val="300"/>
                        </a:spcBef>
                        <a:spcAft>
                          <a:spcPts val="300"/>
                        </a:spcAft>
                        <a:tabLst>
                          <a:tab pos="5688330" algn="r"/>
                        </a:tabLst>
                      </a:pPr>
                      <a:endParaRPr lang="vi-VN" sz="3300"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endParaRPr lang="vi-VN" sz="3300"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endParaRPr lang="vi-VN" sz="3300"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endParaRPr lang="vi-VN" sz="3300"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r>
                        <a:rPr lang="vi-VN" sz="3300"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Ăng-co Thom được xây dựng vào thế kỉ VII, Ăng-co Thom chính là kinh đô cuối cùng của đế quốc Khmer.</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Diện tích và vật liệu xây dựng</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Trung tâm đền Ăng –co Thom là đền Bai-on</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Đền Ta-Prom, nằm ở đền Ăng –co Thom</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Về đền Ăng-co Vát</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Là kinh đô cuối cùng và lâu đời nhất của đế quốc Khmer.</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Di tích là cụm đền thờ các vị thánh và tổ tiên của các vương triều Khmer.</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Men theo những hành lang dài hun hút ..., ngắm những tuyệt tác điêu khắc trên đá của nghệ nhân Khmer. Đây ...là bức tranh đá được chạm khắc bằng tay dài nhất và lớn nhất thế giới với chiều cao 2,5 mét...bước lên</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Cung cấp thông tin quan trọng về giá trị về lịch sử, văn hóa, tín ngưỡng của các ngôi đền Ăng-co: ngôi đền đã đi vào đời sống tinh thần, làm nên giá trị văn hóa và trường tồn cùng lịch sử Cam-pu-chia.</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451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443"/>
            <a:ext cx="18313400" cy="10301288"/>
          </a:xfrm>
          <a:prstGeom prst="rect">
            <a:avLst/>
          </a:prstGeom>
        </p:spPr>
      </p:pic>
      <p:sp>
        <p:nvSpPr>
          <p:cNvPr id="4" name="Rectangle 3"/>
          <p:cNvSpPr/>
          <p:nvPr/>
        </p:nvSpPr>
        <p:spPr>
          <a:xfrm>
            <a:off x="8534400" y="571500"/>
            <a:ext cx="8746497" cy="1655068"/>
          </a:xfrm>
          <a:prstGeom prst="rect">
            <a:avLst/>
          </a:prstGeom>
        </p:spPr>
        <p:txBody>
          <a:bodyPr wrap="none">
            <a:spAutoFit/>
          </a:bodyPr>
          <a:lstStyle/>
          <a:p>
            <a:pPr>
              <a:lnSpc>
                <a:spcPct val="115000"/>
              </a:lnSpc>
              <a:spcAft>
                <a:spcPts val="0"/>
              </a:spcAft>
            </a:pPr>
            <a:r>
              <a:rPr lang="vi-VN" sz="9600" b="1">
                <a:solidFill>
                  <a:srgbClr val="FF0000"/>
                </a:solidFill>
                <a:effectLst>
                  <a:reflection blurRad="6350" stA="55000" endA="300" endPos="45500" dir="5400000" sy="-100000" algn="bl" rotWithShape="0"/>
                </a:effectLst>
                <a:latin typeface="Times New Roman" panose="02020603050405020304" pitchFamily="18" charset="0"/>
                <a:ea typeface="Times New Roman" panose="02020603050405020304" pitchFamily="18" charset="0"/>
              </a:rPr>
              <a:t>III. TỔNG KẾT</a:t>
            </a:r>
            <a:endParaRPr lang="en-GB" sz="9600">
              <a:effectLst>
                <a:reflection blurRad="6350" stA="55000" endA="300" endPos="45500" dir="5400000" sy="-10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164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347264" flipH="1" flipV="1">
            <a:off x="-739871" y="1390267"/>
            <a:ext cx="2776582" cy="1811720"/>
          </a:xfrm>
          <a:custGeom>
            <a:avLst/>
            <a:gdLst/>
            <a:ahLst/>
            <a:cxnLst/>
            <a:rect l="l" t="t" r="r" b="b"/>
            <a:pathLst>
              <a:path w="2776582" h="1811720">
                <a:moveTo>
                  <a:pt x="2776582" y="1811720"/>
                </a:moveTo>
                <a:lnTo>
                  <a:pt x="0" y="1811720"/>
                </a:lnTo>
                <a:lnTo>
                  <a:pt x="0" y="0"/>
                </a:lnTo>
                <a:lnTo>
                  <a:pt x="2776582" y="0"/>
                </a:lnTo>
                <a:lnTo>
                  <a:pt x="2776582" y="181172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5039400">
            <a:off x="16115218" y="7250226"/>
            <a:ext cx="2776582" cy="1811720"/>
          </a:xfrm>
          <a:custGeom>
            <a:avLst/>
            <a:gdLst/>
            <a:ahLst/>
            <a:cxnLst/>
            <a:rect l="l" t="t" r="r" b="b"/>
            <a:pathLst>
              <a:path w="2776582" h="1811720">
                <a:moveTo>
                  <a:pt x="0" y="0"/>
                </a:moveTo>
                <a:lnTo>
                  <a:pt x="2776582" y="0"/>
                </a:lnTo>
                <a:lnTo>
                  <a:pt x="2776582" y="1811720"/>
                </a:lnTo>
                <a:lnTo>
                  <a:pt x="0" y="1811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0" name="Group 20"/>
          <p:cNvGrpSpPr/>
          <p:nvPr/>
        </p:nvGrpSpPr>
        <p:grpSpPr>
          <a:xfrm>
            <a:off x="2013725" y="1869171"/>
            <a:ext cx="729476" cy="538709"/>
            <a:chOff x="0" y="0"/>
            <a:chExt cx="161869" cy="164582"/>
          </a:xfrm>
          <a:scene3d>
            <a:camera prst="orthographicFront">
              <a:rot lat="0" lon="0" rev="0"/>
            </a:camera>
            <a:lightRig rig="glow" dir="t">
              <a:rot lat="0" lon="0" rev="4800000"/>
            </a:lightRig>
          </a:scene3d>
        </p:grpSpPr>
        <p:sp>
          <p:nvSpPr>
            <p:cNvPr id="21" name="Freeform 21"/>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22" name="TextBox 22"/>
            <p:cNvSpPr txBox="1"/>
            <p:nvPr/>
          </p:nvSpPr>
          <p:spPr>
            <a:xfrm>
              <a:off x="0" y="-76200"/>
              <a:ext cx="161869" cy="2407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marL="0" lvl="0" indent="0" algn="l">
                <a:lnSpc>
                  <a:spcPts val="5583"/>
                </a:lnSpc>
                <a:spcBef>
                  <a:spcPct val="0"/>
                </a:spcBef>
              </a:pPr>
              <a:endParaRPr/>
            </a:p>
          </p:txBody>
        </p:sp>
      </p:grpSp>
      <p:sp>
        <p:nvSpPr>
          <p:cNvPr id="23" name="Freeform 23"/>
          <p:cNvSpPr/>
          <p:nvPr/>
        </p:nvSpPr>
        <p:spPr>
          <a:xfrm>
            <a:off x="12784050" y="2953528"/>
            <a:ext cx="4771237" cy="4377610"/>
          </a:xfrm>
          <a:custGeom>
            <a:avLst/>
            <a:gdLst/>
            <a:ahLst/>
            <a:cxnLst/>
            <a:rect l="l" t="t" r="r" b="b"/>
            <a:pathLst>
              <a:path w="4771237" h="4377610">
                <a:moveTo>
                  <a:pt x="0" y="0"/>
                </a:moveTo>
                <a:lnTo>
                  <a:pt x="4771237" y="0"/>
                </a:lnTo>
                <a:lnTo>
                  <a:pt x="4771237" y="4377610"/>
                </a:lnTo>
                <a:lnTo>
                  <a:pt x="0" y="43776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472163" y="2920743"/>
            <a:ext cx="10570390" cy="5416868"/>
          </a:xfrm>
          <a:prstGeom prst="rect">
            <a:avLst/>
          </a:prstGeom>
        </p:spPr>
        <p:txBody>
          <a:bodyPr wrap="square" lIns="0" tIns="0" rIns="0" bIns="0" rtlCol="0" anchor="t">
            <a:spAutoFit/>
          </a:bodyPr>
          <a:lstStyle/>
          <a:p>
            <a:pPr algn="just"/>
            <a:r>
              <a:rPr lang="vi-VN" sz="4400">
                <a:solidFill>
                  <a:schemeClr val="bg1"/>
                </a:solidFill>
                <a:latin typeface="Times New Roman" panose="02020603050405020304" pitchFamily="18" charset="0"/>
                <a:cs typeface="Times New Roman" panose="02020603050405020304" pitchFamily="18" charset="0"/>
              </a:rPr>
              <a:t>- VB có cấu trúc mạch lạch, rõ ràng; phối trình bày thông tin phân loại đối tượng, theo trình tự không gian giúp làm rõ thông tin về di tích lịch sử đền Ăng –co ở Cam-pu-chia.</a:t>
            </a:r>
            <a:endParaRPr lang="en-GB" sz="4400">
              <a:solidFill>
                <a:schemeClr val="bg1"/>
              </a:solidFill>
              <a:latin typeface="Times New Roman" panose="02020603050405020304" pitchFamily="18" charset="0"/>
              <a:cs typeface="Times New Roman" panose="02020603050405020304" pitchFamily="18" charset="0"/>
            </a:endParaRPr>
          </a:p>
          <a:p>
            <a:pPr algn="just"/>
            <a:r>
              <a:rPr lang="vi-VN" sz="4400">
                <a:solidFill>
                  <a:schemeClr val="bg1"/>
                </a:solidFill>
                <a:latin typeface="Times New Roman" panose="02020603050405020304" pitchFamily="18" charset="0"/>
                <a:cs typeface="Times New Roman" panose="02020603050405020304" pitchFamily="18" charset="0"/>
              </a:rPr>
              <a:t>- Sapo ngắn gọn, nổi bật cùng nhan đề cung cấp thông tin cơ bản, định hướng thông tin chính của văn bản.</a:t>
            </a:r>
            <a:endParaRPr lang="en-GB" sz="4400">
              <a:solidFill>
                <a:schemeClr val="bg1"/>
              </a:solidFill>
              <a:latin typeface="Times New Roman" panose="02020603050405020304" pitchFamily="18" charset="0"/>
              <a:cs typeface="Times New Roman" panose="02020603050405020304" pitchFamily="18" charset="0"/>
            </a:endParaRPr>
          </a:p>
          <a:p>
            <a:pPr algn="just"/>
            <a:r>
              <a:rPr lang="vi-VN" sz="4400">
                <a:solidFill>
                  <a:schemeClr val="bg1"/>
                </a:solidFill>
                <a:latin typeface="Times New Roman" panose="02020603050405020304" pitchFamily="18" charset="0"/>
                <a:cs typeface="Times New Roman" panose="02020603050405020304" pitchFamily="18" charset="0"/>
              </a:rPr>
              <a:t>- Từ ngữ chọn lọc, hình ảnh minh họa hấp dẫn</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2995272" y="1578549"/>
            <a:ext cx="7524173" cy="923330"/>
          </a:xfrm>
          <a:prstGeom prst="rect">
            <a:avLst/>
          </a:prstGeom>
        </p:spPr>
        <p:txBody>
          <a:bodyPr lIns="0" tIns="0" rIns="0" bIns="0" rtlCol="0" anchor="t">
            <a:spAutoFit/>
          </a:bodyPr>
          <a:lstStyle/>
          <a:p>
            <a:r>
              <a:rPr lang="vi-VN" sz="6000" b="1">
                <a:solidFill>
                  <a:schemeClr val="bg1"/>
                </a:solidFill>
                <a:latin typeface="Times New Roman" panose="02020603050405020304" pitchFamily="18" charset="0"/>
                <a:cs typeface="Times New Roman" panose="02020603050405020304" pitchFamily="18" charset="0"/>
              </a:rPr>
              <a:t>1. Hình thức</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27" name="Freeform 27"/>
          <p:cNvSpPr/>
          <p:nvPr/>
        </p:nvSpPr>
        <p:spPr>
          <a:xfrm rot="140565" flipH="1">
            <a:off x="-433795" y="8084770"/>
            <a:ext cx="2282364" cy="2337889"/>
          </a:xfrm>
          <a:custGeom>
            <a:avLst/>
            <a:gdLst/>
            <a:ahLst/>
            <a:cxnLst/>
            <a:rect l="l" t="t" r="r" b="b"/>
            <a:pathLst>
              <a:path w="2282364" h="2337889">
                <a:moveTo>
                  <a:pt x="2282364" y="0"/>
                </a:moveTo>
                <a:lnTo>
                  <a:pt x="0" y="0"/>
                </a:lnTo>
                <a:lnTo>
                  <a:pt x="0" y="2337889"/>
                </a:lnTo>
                <a:lnTo>
                  <a:pt x="2282364" y="2337889"/>
                </a:lnTo>
                <a:lnTo>
                  <a:pt x="228236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10002070" flipV="1">
            <a:off x="16572748" y="1566139"/>
            <a:ext cx="1761863" cy="2948725"/>
          </a:xfrm>
          <a:custGeom>
            <a:avLst/>
            <a:gdLst/>
            <a:ahLst/>
            <a:cxnLst/>
            <a:rect l="l" t="t" r="r" b="b"/>
            <a:pathLst>
              <a:path w="1761863" h="2948725">
                <a:moveTo>
                  <a:pt x="0" y="2948725"/>
                </a:moveTo>
                <a:lnTo>
                  <a:pt x="1761863" y="2948725"/>
                </a:lnTo>
                <a:lnTo>
                  <a:pt x="1761863" y="0"/>
                </a:lnTo>
                <a:lnTo>
                  <a:pt x="0" y="0"/>
                </a:lnTo>
                <a:lnTo>
                  <a:pt x="0" y="2948725"/>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7920383" y="1793852"/>
            <a:ext cx="766417" cy="614965"/>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8099463" y="3346092"/>
            <a:ext cx="7970773" cy="4308872"/>
          </a:xfrm>
          <a:prstGeom prst="rect">
            <a:avLst/>
          </a:prstGeom>
        </p:spPr>
        <p:txBody>
          <a:bodyPr wrap="square" lIns="0" tIns="0" rIns="0" bIns="0" rtlCol="0" anchor="t">
            <a:spAutoFit/>
          </a:bodyPr>
          <a:lstStyle/>
          <a:p>
            <a:pPr lvl="0" algn="just"/>
            <a:r>
              <a:rPr lang="vi-VN" sz="4000">
                <a:solidFill>
                  <a:schemeClr val="bg1"/>
                </a:solidFill>
                <a:latin typeface="Times New Roman" panose="02020603050405020304" pitchFamily="18" charset="0"/>
                <a:cs typeface="Times New Roman" panose="02020603050405020304" pitchFamily="18" charset="0"/>
              </a:rPr>
              <a:t>Khẳng định di tích lịch sử Ăng –co ở Cam-pu-chia là một công trình kiến trúc hội tụ nhiều giá trị văn hóa, mang vẻ đẹp cổ kính, huyền bí, mang trong mình lịch sử hàng ngàn năm tuổi. Nơi đây trở thành điểm đến hấp dẫn của nhiều khách du lịch trên toàn thế giới.</a:t>
            </a:r>
            <a:endParaRPr lang="en-US" sz="3600" spc="-46">
              <a:solidFill>
                <a:schemeClr val="bg1"/>
              </a:solidFill>
              <a:latin typeface="Times New Roman" panose="02020603050405020304" pitchFamily="18" charset="0"/>
              <a:ea typeface="Playfair Display"/>
              <a:cs typeface="Times New Roman" panose="02020603050405020304" pitchFamily="18" charset="0"/>
              <a:sym typeface="Playfair Display"/>
            </a:endParaRPr>
          </a:p>
        </p:txBody>
      </p:sp>
      <p:sp>
        <p:nvSpPr>
          <p:cNvPr id="6" name="TextBox 6"/>
          <p:cNvSpPr txBox="1"/>
          <p:nvPr/>
        </p:nvSpPr>
        <p:spPr>
          <a:xfrm>
            <a:off x="9155839" y="1651490"/>
            <a:ext cx="6529424" cy="1107996"/>
          </a:xfrm>
          <a:prstGeom prst="rect">
            <a:avLst/>
          </a:prstGeom>
        </p:spPr>
        <p:txBody>
          <a:bodyPr lIns="0" tIns="0" rIns="0" bIns="0" rtlCol="0" anchor="t">
            <a:spAutoFit/>
          </a:bodyPr>
          <a:lstStyle/>
          <a:p>
            <a:r>
              <a:rPr lang="vi-VN" sz="7200" b="1">
                <a:solidFill>
                  <a:schemeClr val="bg1"/>
                </a:solidFill>
                <a:latin typeface="Times New Roman" panose="02020603050405020304" pitchFamily="18" charset="0"/>
                <a:cs typeface="Times New Roman" panose="02020603050405020304" pitchFamily="18" charset="0"/>
              </a:rPr>
              <a:t>2. Nội dung</a:t>
            </a:r>
            <a:endParaRPr lang="en-GB" sz="7200">
              <a:solidFill>
                <a:schemeClr val="bg1"/>
              </a:solidFill>
              <a:latin typeface="Times New Roman" panose="02020603050405020304" pitchFamily="18" charset="0"/>
              <a:cs typeface="Times New Roman" panose="02020603050405020304" pitchFamily="18" charset="0"/>
            </a:endParaRPr>
          </a:p>
        </p:txBody>
      </p:sp>
      <p:sp>
        <p:nvSpPr>
          <p:cNvPr id="7" name="Freeform 7"/>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2017932" y="3014763"/>
            <a:ext cx="5630043" cy="4208457"/>
          </a:xfrm>
          <a:custGeom>
            <a:avLst/>
            <a:gdLst/>
            <a:ahLst/>
            <a:cxnLst/>
            <a:rect l="l" t="t" r="r" b="b"/>
            <a:pathLst>
              <a:path w="5630043" h="4208457">
                <a:moveTo>
                  <a:pt x="0" y="0"/>
                </a:moveTo>
                <a:lnTo>
                  <a:pt x="5630043" y="0"/>
                </a:lnTo>
                <a:lnTo>
                  <a:pt x="5630043" y="4208457"/>
                </a:lnTo>
                <a:lnTo>
                  <a:pt x="0" y="4208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rot="1310603" flipH="1">
            <a:off x="14951165" y="1517554"/>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rot="-305410">
            <a:off x="339711" y="6580866"/>
            <a:ext cx="1915960" cy="2870352"/>
          </a:xfrm>
          <a:custGeom>
            <a:avLst/>
            <a:gdLst/>
            <a:ahLst/>
            <a:cxnLst/>
            <a:rect l="l" t="t" r="r" b="b"/>
            <a:pathLst>
              <a:path w="1915960" h="2870352">
                <a:moveTo>
                  <a:pt x="0" y="0"/>
                </a:moveTo>
                <a:lnTo>
                  <a:pt x="1915960" y="0"/>
                </a:lnTo>
                <a:lnTo>
                  <a:pt x="1915960" y="2870353"/>
                </a:lnTo>
                <a:lnTo>
                  <a:pt x="0" y="28703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8608771" flipV="1">
            <a:off x="16165758" y="6881547"/>
            <a:ext cx="737983" cy="1235119"/>
          </a:xfrm>
          <a:custGeom>
            <a:avLst/>
            <a:gdLst/>
            <a:ahLst/>
            <a:cxnLst/>
            <a:rect l="l" t="t" r="r" b="b"/>
            <a:pathLst>
              <a:path w="737983" h="1235119">
                <a:moveTo>
                  <a:pt x="0" y="1235119"/>
                </a:moveTo>
                <a:lnTo>
                  <a:pt x="737983" y="1235119"/>
                </a:lnTo>
                <a:lnTo>
                  <a:pt x="737983" y="0"/>
                </a:lnTo>
                <a:lnTo>
                  <a:pt x="0" y="0"/>
                </a:lnTo>
                <a:lnTo>
                  <a:pt x="0" y="1235119"/>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5673808" y="4100957"/>
            <a:ext cx="6940384" cy="2797241"/>
          </a:xfrm>
          <a:prstGeom prst="rect">
            <a:avLst/>
          </a:prstGeom>
        </p:spPr>
        <p:txBody>
          <a:bodyPr lIns="0" tIns="0" rIns="0" bIns="0" rtlCol="0" anchor="t">
            <a:spAutoFit/>
          </a:bodyPr>
          <a:lstStyle/>
          <a:p>
            <a:pPr algn="ctr">
              <a:lnSpc>
                <a:spcPts val="11548"/>
              </a:lnSpc>
            </a:pPr>
            <a:r>
              <a:rPr lang="pt-BR"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3</a:t>
            </a:r>
            <a:endPar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lnSpc>
                <a:spcPts val="11548"/>
              </a:lnSpc>
            </a:pPr>
            <a:r>
              <a:rPr lang="pt-BR"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LUYỆN TẬP</a:t>
            </a:r>
            <a:endParaRPr lang="en-US"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Maragsa"/>
              <a:cs typeface="Times New Roman" panose="02020603050405020304" pitchFamily="18" charset="0"/>
              <a:sym typeface="Maragsa"/>
            </a:endParaRPr>
          </a:p>
        </p:txBody>
      </p:sp>
      <p:sp>
        <p:nvSpPr>
          <p:cNvPr id="7" name="Freeform 7"/>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2554976" flipV="1">
            <a:off x="11716668" y="5752719"/>
            <a:ext cx="3745272" cy="2443790"/>
          </a:xfrm>
          <a:custGeom>
            <a:avLst/>
            <a:gdLst/>
            <a:ahLst/>
            <a:cxnLst/>
            <a:rect l="l" t="t" r="r" b="b"/>
            <a:pathLst>
              <a:path w="3745272" h="2443790">
                <a:moveTo>
                  <a:pt x="0" y="2443790"/>
                </a:moveTo>
                <a:lnTo>
                  <a:pt x="3745272" y="2443790"/>
                </a:lnTo>
                <a:lnTo>
                  <a:pt x="3745272" y="0"/>
                </a:lnTo>
                <a:lnTo>
                  <a:pt x="0" y="0"/>
                </a:lnTo>
                <a:lnTo>
                  <a:pt x="0"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2556000" flipH="1" flipV="1">
            <a:off x="2964796" y="5752719"/>
            <a:ext cx="3745272" cy="2443790"/>
          </a:xfrm>
          <a:custGeom>
            <a:avLst/>
            <a:gdLst/>
            <a:ahLst/>
            <a:cxnLst/>
            <a:rect l="l" t="t" r="r" b="b"/>
            <a:pathLst>
              <a:path w="3745272" h="2443790">
                <a:moveTo>
                  <a:pt x="3745272" y="2443790"/>
                </a:moveTo>
                <a:lnTo>
                  <a:pt x="0" y="2443790"/>
                </a:lnTo>
                <a:lnTo>
                  <a:pt x="0" y="0"/>
                </a:lnTo>
                <a:lnTo>
                  <a:pt x="3745272" y="0"/>
                </a:lnTo>
                <a:lnTo>
                  <a:pt x="3745272"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40565">
            <a:off x="4389911" y="1401368"/>
            <a:ext cx="2282364" cy="2337889"/>
          </a:xfrm>
          <a:custGeom>
            <a:avLst/>
            <a:gdLst/>
            <a:ahLst/>
            <a:cxnLst/>
            <a:rect l="l" t="t" r="r" b="b"/>
            <a:pathLst>
              <a:path w="2282364" h="2337889">
                <a:moveTo>
                  <a:pt x="0" y="0"/>
                </a:moveTo>
                <a:lnTo>
                  <a:pt x="2282365" y="0"/>
                </a:lnTo>
                <a:lnTo>
                  <a:pt x="2282365" y="2337889"/>
                </a:lnTo>
                <a:lnTo>
                  <a:pt x="0" y="233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24000">
            <a:off x="8248526" y="1431952"/>
            <a:ext cx="1818963" cy="1243716"/>
          </a:xfrm>
          <a:custGeom>
            <a:avLst/>
            <a:gdLst/>
            <a:ahLst/>
            <a:cxnLst/>
            <a:rect l="l" t="t" r="r" b="b"/>
            <a:pathLst>
              <a:path w="1818963" h="1243716">
                <a:moveTo>
                  <a:pt x="0" y="0"/>
                </a:moveTo>
                <a:lnTo>
                  <a:pt x="1818963" y="0"/>
                </a:lnTo>
                <a:lnTo>
                  <a:pt x="1818963" y="1243716"/>
                </a:lnTo>
                <a:lnTo>
                  <a:pt x="0" y="1243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824907" flipH="1">
            <a:off x="8220302" y="1400589"/>
            <a:ext cx="1818963" cy="1243716"/>
          </a:xfrm>
          <a:custGeom>
            <a:avLst/>
            <a:gdLst/>
            <a:ahLst/>
            <a:cxnLst/>
            <a:rect l="l" t="t" r="r" b="b"/>
            <a:pathLst>
              <a:path w="1818963" h="1243716">
                <a:moveTo>
                  <a:pt x="1818963" y="0"/>
                </a:moveTo>
                <a:lnTo>
                  <a:pt x="0" y="0"/>
                </a:lnTo>
                <a:lnTo>
                  <a:pt x="0" y="1243716"/>
                </a:lnTo>
                <a:lnTo>
                  <a:pt x="1818963" y="1243716"/>
                </a:lnTo>
                <a:lnTo>
                  <a:pt x="181896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648175" flipH="1">
            <a:off x="12505668" y="1919839"/>
            <a:ext cx="2167273" cy="2205876"/>
          </a:xfrm>
          <a:custGeom>
            <a:avLst/>
            <a:gdLst/>
            <a:ahLst/>
            <a:cxnLst/>
            <a:rect l="l" t="t" r="r" b="b"/>
            <a:pathLst>
              <a:path w="2167273" h="2205876">
                <a:moveTo>
                  <a:pt x="2167272" y="0"/>
                </a:moveTo>
                <a:lnTo>
                  <a:pt x="0" y="0"/>
                </a:lnTo>
                <a:lnTo>
                  <a:pt x="0" y="2205875"/>
                </a:lnTo>
                <a:lnTo>
                  <a:pt x="2167272" y="2205875"/>
                </a:lnTo>
                <a:lnTo>
                  <a:pt x="216727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1117175">
            <a:off x="896518" y="726403"/>
            <a:ext cx="2421945" cy="2740532"/>
          </a:xfrm>
          <a:custGeom>
            <a:avLst/>
            <a:gdLst/>
            <a:ahLst/>
            <a:cxnLst/>
            <a:rect l="l" t="t" r="r" b="b"/>
            <a:pathLst>
              <a:path w="2421945" h="2740532">
                <a:moveTo>
                  <a:pt x="0" y="0"/>
                </a:moveTo>
                <a:lnTo>
                  <a:pt x="2421945" y="0"/>
                </a:lnTo>
                <a:lnTo>
                  <a:pt x="2421945" y="2740531"/>
                </a:lnTo>
                <a:lnTo>
                  <a:pt x="0" y="27405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267010">
            <a:off x="7785491" y="7298109"/>
            <a:ext cx="2412310" cy="2017295"/>
          </a:xfrm>
          <a:custGeom>
            <a:avLst/>
            <a:gdLst/>
            <a:ahLst/>
            <a:cxnLst/>
            <a:rect l="l" t="t" r="r" b="b"/>
            <a:pathLst>
              <a:path w="2412310" h="2017295">
                <a:moveTo>
                  <a:pt x="0" y="0"/>
                </a:moveTo>
                <a:lnTo>
                  <a:pt x="2412311" y="0"/>
                </a:lnTo>
                <a:lnTo>
                  <a:pt x="2412311" y="2017294"/>
                </a:lnTo>
                <a:lnTo>
                  <a:pt x="0" y="20172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10002070" flipV="1">
            <a:off x="16186790" y="1260497"/>
            <a:ext cx="1022187" cy="1710772"/>
          </a:xfrm>
          <a:custGeom>
            <a:avLst/>
            <a:gdLst/>
            <a:ahLst/>
            <a:cxnLst/>
            <a:rect l="l" t="t" r="r" b="b"/>
            <a:pathLst>
              <a:path w="1022187" h="1710772">
                <a:moveTo>
                  <a:pt x="0" y="1710772"/>
                </a:moveTo>
                <a:lnTo>
                  <a:pt x="1022187" y="1710772"/>
                </a:lnTo>
                <a:lnTo>
                  <a:pt x="1022187" y="0"/>
                </a:lnTo>
                <a:lnTo>
                  <a:pt x="0" y="0"/>
                </a:lnTo>
                <a:lnTo>
                  <a:pt x="0"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rot="-9939657" flipH="1" flipV="1">
            <a:off x="1323148" y="7449862"/>
            <a:ext cx="1022187" cy="1710772"/>
          </a:xfrm>
          <a:custGeom>
            <a:avLst/>
            <a:gdLst/>
            <a:ahLst/>
            <a:cxnLst/>
            <a:rect l="l" t="t" r="r" b="b"/>
            <a:pathLst>
              <a:path w="1022187" h="1710772">
                <a:moveTo>
                  <a:pt x="1022186" y="1710772"/>
                </a:moveTo>
                <a:lnTo>
                  <a:pt x="0" y="1710772"/>
                </a:lnTo>
                <a:lnTo>
                  <a:pt x="0" y="0"/>
                </a:lnTo>
                <a:lnTo>
                  <a:pt x="1022186" y="0"/>
                </a:lnTo>
                <a:lnTo>
                  <a:pt x="1022186"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4795294" y="7641031"/>
            <a:ext cx="3406392" cy="2984851"/>
          </a:xfrm>
          <a:custGeom>
            <a:avLst/>
            <a:gdLst/>
            <a:ahLst/>
            <a:cxnLst/>
            <a:rect l="l" t="t" r="r" b="b"/>
            <a:pathLst>
              <a:path w="3406392" h="2984851">
                <a:moveTo>
                  <a:pt x="0" y="0"/>
                </a:moveTo>
                <a:lnTo>
                  <a:pt x="3406392" y="0"/>
                </a:lnTo>
                <a:lnTo>
                  <a:pt x="3406392" y="2984852"/>
                </a:lnTo>
                <a:lnTo>
                  <a:pt x="0" y="29848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168939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18298886" cy="10287000"/>
          </a:xfrm>
          <a:prstGeom prst="rect">
            <a:avLst/>
          </a:prstGeom>
        </p:spPr>
      </p:pic>
      <p:sp>
        <p:nvSpPr>
          <p:cNvPr id="6" name="Rectangle 5"/>
          <p:cNvSpPr/>
          <p:nvPr/>
        </p:nvSpPr>
        <p:spPr>
          <a:xfrm>
            <a:off x="8950259" y="1485900"/>
            <a:ext cx="8325549" cy="1524841"/>
          </a:xfrm>
          <a:prstGeom prst="rect">
            <a:avLst/>
          </a:prstGeom>
        </p:spPr>
        <p:txBody>
          <a:bodyPr wrap="none">
            <a:spAutoFit/>
          </a:bodyPr>
          <a:lstStyle/>
          <a:p>
            <a:pPr algn="just">
              <a:lnSpc>
                <a:spcPct val="115000"/>
              </a:lnSpc>
              <a:spcAft>
                <a:spcPts val="0"/>
              </a:spcAft>
            </a:pPr>
            <a:r>
              <a:rPr lang="vi-VN" sz="8800" b="1">
                <a:solidFill>
                  <a:srgbClr val="FF0000"/>
                </a:solidFill>
                <a:effectLst>
                  <a:reflection blurRad="6350" stA="60000" endA="900" endPos="60000" dist="29997" dir="5400000" sy="-100000" algn="bl" rotWithShape="0"/>
                </a:effectLst>
                <a:latin typeface="Times New Roman" panose="02020603050405020304" pitchFamily="18" charset="0"/>
                <a:ea typeface="Calibri" panose="020F0502020204030204" pitchFamily="34" charset="0"/>
              </a:rPr>
              <a:t>IV. LUYỆN TẬP</a:t>
            </a:r>
            <a:endParaRPr lang="en-GB" sz="8800">
              <a:effectLst>
                <a:reflection blurRad="6350" stA="60000" endA="900" endPos="60000" dist="29997" dir="5400000" sy="-10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50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1205745" y="2756800"/>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872181" y="1954864"/>
            <a:ext cx="8487059" cy="5816977"/>
          </a:xfrm>
          <a:prstGeom prst="rect">
            <a:avLst/>
          </a:prstGeom>
        </p:spPr>
        <p:txBody>
          <a:bodyPr wrap="square" lIns="0" tIns="0" rIns="0" bIns="0" rtlCol="0" anchor="t">
            <a:spAutoFit/>
          </a:bodyPr>
          <a:lstStyle/>
          <a:p>
            <a:pPr algn="ctr"/>
            <a:r>
              <a:rPr lang="vi-VN" sz="5400" b="1" u="sng">
                <a:solidFill>
                  <a:schemeClr val="bg1"/>
                </a:solidFill>
                <a:latin typeface="Times New Roman" panose="02020603050405020304" pitchFamily="18" charset="0"/>
                <a:cs typeface="Times New Roman" panose="02020603050405020304" pitchFamily="18" charset="0"/>
              </a:rPr>
              <a:t>Bài tập 1</a:t>
            </a:r>
            <a:endParaRPr lang="vi-VN"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 Liên hệ với các văn </a:t>
            </a:r>
            <a:r>
              <a:rPr lang="vi-VN" sz="5400" i="1">
                <a:solidFill>
                  <a:schemeClr val="bg1"/>
                </a:solidFill>
                <a:latin typeface="Times New Roman" panose="02020603050405020304" pitchFamily="18" charset="0"/>
                <a:cs typeface="Times New Roman" panose="02020603050405020304" pitchFamily="18" charset="0"/>
              </a:rPr>
              <a:t>bản Quần thể di tích cố đô Huế </a:t>
            </a:r>
            <a:r>
              <a:rPr lang="vi-VN" sz="5400">
                <a:solidFill>
                  <a:schemeClr val="bg1"/>
                </a:solidFill>
                <a:latin typeface="Times New Roman" panose="02020603050405020304" pitchFamily="18" charset="0"/>
                <a:cs typeface="Times New Roman" panose="02020603050405020304" pitchFamily="18" charset="0"/>
              </a:rPr>
              <a:t>và bài phỏng vấn </a:t>
            </a:r>
            <a:r>
              <a:rPr lang="vi-VN" sz="5400" i="1">
                <a:solidFill>
                  <a:schemeClr val="bg1"/>
                </a:solidFill>
                <a:latin typeface="Times New Roman" panose="02020603050405020304" pitchFamily="18" charset="0"/>
                <a:cs typeface="Times New Roman" panose="02020603050405020304" pitchFamily="18" charset="0"/>
              </a:rPr>
              <a:t>Cùng nhà văn Tô Hoài ngắm phố phường Hà Nội</a:t>
            </a:r>
            <a:r>
              <a:rPr lang="vi-VN" sz="5400">
                <a:solidFill>
                  <a:schemeClr val="bg1"/>
                </a:solidFill>
                <a:latin typeface="Times New Roman" panose="02020603050405020304" pitchFamily="18" charset="0"/>
                <a:cs typeface="Times New Roman" panose="02020603050405020304" pitchFamily="18" charset="0"/>
              </a:rPr>
              <a:t>, hãy nêu vai trò, ý nghĩa của di tích lịch sử.</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2128289">
            <a:off x="-523214" y="1065609"/>
            <a:ext cx="2437482" cy="1590457"/>
          </a:xfrm>
          <a:custGeom>
            <a:avLst/>
            <a:gdLst/>
            <a:ahLst/>
            <a:cxnLst/>
            <a:rect l="l" t="t" r="r" b="b"/>
            <a:pathLst>
              <a:path w="2437482" h="1590457">
                <a:moveTo>
                  <a:pt x="0" y="0"/>
                </a:moveTo>
                <a:lnTo>
                  <a:pt x="2437481" y="0"/>
                </a:lnTo>
                <a:lnTo>
                  <a:pt x="2437481" y="1590457"/>
                </a:lnTo>
                <a:lnTo>
                  <a:pt x="0" y="1590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780277" y="2780698"/>
            <a:ext cx="5327273" cy="4847819"/>
          </a:xfrm>
          <a:custGeom>
            <a:avLst/>
            <a:gdLst/>
            <a:ahLst/>
            <a:cxnLst/>
            <a:rect l="l" t="t" r="r" b="b"/>
            <a:pathLst>
              <a:path w="5327273" h="4847819">
                <a:moveTo>
                  <a:pt x="0" y="0"/>
                </a:moveTo>
                <a:lnTo>
                  <a:pt x="5327273" y="0"/>
                </a:lnTo>
                <a:lnTo>
                  <a:pt x="5327273" y="4847818"/>
                </a:lnTo>
                <a:lnTo>
                  <a:pt x="0" y="4847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25"/>
          <p:cNvSpPr txBox="1"/>
          <p:nvPr/>
        </p:nvSpPr>
        <p:spPr>
          <a:xfrm>
            <a:off x="6545320" y="1789318"/>
            <a:ext cx="9286687" cy="6647974"/>
          </a:xfrm>
          <a:prstGeom prst="rect">
            <a:avLst/>
          </a:prstGeom>
        </p:spPr>
        <p:txBody>
          <a:bodyPr wrap="square" lIns="0" tIns="0" rIns="0" bIns="0" rtlCol="0" anchor="t">
            <a:spAutoFit/>
          </a:bodyPr>
          <a:lstStyle/>
          <a:p>
            <a:pPr algn="ctr"/>
            <a:r>
              <a:rPr lang="vi-VN" sz="4800" b="1">
                <a:solidFill>
                  <a:schemeClr val="bg1"/>
                </a:solidFill>
                <a:latin typeface="Times New Roman" panose="02020603050405020304" pitchFamily="18" charset="0"/>
                <a:cs typeface="Times New Roman" panose="02020603050405020304" pitchFamily="18" charset="0"/>
              </a:rPr>
              <a:t>Gợi ý</a:t>
            </a:r>
          </a:p>
          <a:p>
            <a:pPr algn="ctr"/>
            <a:r>
              <a:rPr lang="vi-VN" sz="4800">
                <a:solidFill>
                  <a:schemeClr val="bg1"/>
                </a:solidFill>
                <a:latin typeface="Times New Roman" panose="02020603050405020304" pitchFamily="18" charset="0"/>
                <a:cs typeface="Times New Roman" panose="02020603050405020304" pitchFamily="18" charset="0"/>
              </a:rPr>
              <a:t> </a:t>
            </a:r>
            <a:r>
              <a:rPr lang="vi-VN" sz="4800" b="1">
                <a:solidFill>
                  <a:schemeClr val="bg1"/>
                </a:solidFill>
                <a:latin typeface="Times New Roman" panose="02020603050405020304" pitchFamily="18" charset="0"/>
                <a:cs typeface="Times New Roman" panose="02020603050405020304" pitchFamily="18" charset="0"/>
              </a:rPr>
              <a:t>Vai trò, ý nghĩa của di tích lịch sử</a:t>
            </a:r>
            <a:endParaRPr lang="en-GB" sz="4800">
              <a:solidFill>
                <a:schemeClr val="bg1"/>
              </a:solidFill>
              <a:latin typeface="Times New Roman" panose="02020603050405020304" pitchFamily="18" charset="0"/>
              <a:cs typeface="Times New Roman" panose="02020603050405020304" pitchFamily="18" charset="0"/>
            </a:endParaRPr>
          </a:p>
          <a:p>
            <a:pPr algn="just"/>
            <a:r>
              <a:rPr lang="vi-VN" sz="4800">
                <a:solidFill>
                  <a:schemeClr val="bg1"/>
                </a:solidFill>
                <a:latin typeface="Times New Roman" panose="02020603050405020304" pitchFamily="18" charset="0"/>
                <a:cs typeface="Times New Roman" panose="02020603050405020304" pitchFamily="18" charset="0"/>
              </a:rPr>
              <a:t>+ Là bằng chứng sống động về lịch sử lâu đời của một cộng đồng dân tộc, có văn hóa, văn minh, ...</a:t>
            </a:r>
            <a:endParaRPr lang="en-GB" sz="4800">
              <a:solidFill>
                <a:schemeClr val="bg1"/>
              </a:solidFill>
              <a:latin typeface="Times New Roman" panose="02020603050405020304" pitchFamily="18" charset="0"/>
              <a:cs typeface="Times New Roman" panose="02020603050405020304" pitchFamily="18" charset="0"/>
            </a:endParaRPr>
          </a:p>
          <a:p>
            <a:pPr algn="just"/>
            <a:r>
              <a:rPr lang="vi-VN" sz="4800">
                <a:solidFill>
                  <a:schemeClr val="bg1"/>
                </a:solidFill>
                <a:latin typeface="Times New Roman" panose="02020603050405020304" pitchFamily="18" charset="0"/>
                <a:cs typeface="Times New Roman" panose="02020603050405020304" pitchFamily="18" charset="0"/>
              </a:rPr>
              <a:t>+ Có nhiều giá trị vật chất, tinh thần: giúp ta hiểu được lịch sử, hiểu được con người thời trước; có giá trị văn hóa, du lịch;....</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7" name="Freeform 27"/>
          <p:cNvSpPr/>
          <p:nvPr/>
        </p:nvSpPr>
        <p:spPr>
          <a:xfrm rot="1310603" flipH="1">
            <a:off x="6639" y="6973031"/>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305410">
            <a:off x="15693680" y="712793"/>
            <a:ext cx="1915960" cy="2870352"/>
          </a:xfrm>
          <a:custGeom>
            <a:avLst/>
            <a:gdLst/>
            <a:ahLst/>
            <a:cxnLst/>
            <a:rect l="l" t="t" r="r" b="b"/>
            <a:pathLst>
              <a:path w="1915960" h="2870352">
                <a:moveTo>
                  <a:pt x="0" y="0"/>
                </a:moveTo>
                <a:lnTo>
                  <a:pt x="1915960" y="0"/>
                </a:lnTo>
                <a:lnTo>
                  <a:pt x="1915960" y="2870352"/>
                </a:lnTo>
                <a:lnTo>
                  <a:pt x="0" y="28703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32657" y="5752886"/>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7761989"/>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2" y="9463148"/>
            <a:ext cx="9143999" cy="50222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459775"/>
            <a:ext cx="9143999" cy="50222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715" y="7420227"/>
            <a:ext cx="9143999" cy="502229"/>
          </a:xfrm>
          <a:prstGeom prst="rect">
            <a:avLst/>
          </a:prstGeom>
        </p:spPr>
      </p:pic>
      <p:sp>
        <p:nvSpPr>
          <p:cNvPr id="42" name="Flowchart: Summing Junction 41">
            <a:hlinkClick r:id="rId5" action="ppaction://hlinksldjump"/>
            <a:extLst>
              <a:ext uri="{FF2B5EF4-FFF2-40B4-BE49-F238E27FC236}">
                <a16:creationId xmlns:a16="http://schemas.microsoft.com/office/drawing/2014/main" id="{E51D645D-F5EB-48AD-9720-05E0BE57DF46}"/>
              </a:ext>
            </a:extLst>
          </p:cNvPr>
          <p:cNvSpPr/>
          <p:nvPr/>
        </p:nvSpPr>
        <p:spPr>
          <a:xfrm>
            <a:off x="17098034" y="9172392"/>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 name="Rectangle 1"/>
          <p:cNvSpPr/>
          <p:nvPr/>
        </p:nvSpPr>
        <p:spPr>
          <a:xfrm>
            <a:off x="312446" y="69638"/>
            <a:ext cx="17728422" cy="5693866"/>
          </a:xfrm>
          <a:prstGeom prst="rect">
            <a:avLst/>
          </a:prstGeom>
        </p:spPr>
        <p:txBody>
          <a:bodyPr wrap="square">
            <a:spAutoFit/>
          </a:bodyPr>
          <a:lstStyle/>
          <a:p>
            <a:pPr algn="ctr">
              <a:lnSpc>
                <a:spcPct val="130000"/>
              </a:lnSpc>
              <a:spcAft>
                <a:spcPts val="0"/>
              </a:spcAft>
            </a:pPr>
            <a:r>
              <a:rPr lang="vi-VN" sz="4000" b="1">
                <a:solidFill>
                  <a:srgbClr val="000000"/>
                </a:solidFill>
                <a:latin typeface="Times New Roman" panose="02020603050405020304" pitchFamily="18" charset="0"/>
                <a:ea typeface="Times New Roman" panose="02020603050405020304" pitchFamily="18" charset="0"/>
              </a:rPr>
              <a:t>Luật chơi</a:t>
            </a:r>
          </a:p>
          <a:p>
            <a:pPr algn="just">
              <a:lnSpc>
                <a:spcPct val="130000"/>
              </a:lnSpc>
              <a:spcAft>
                <a:spcPts val="0"/>
              </a:spcAft>
            </a:pPr>
            <a:r>
              <a:rPr lang="vi-VN" sz="4000">
                <a:solidFill>
                  <a:srgbClr val="000000"/>
                </a:solidFill>
                <a:latin typeface="Times New Roman" panose="02020603050405020304" pitchFamily="18" charset="0"/>
                <a:ea typeface="Times New Roman" panose="02020603050405020304" pitchFamily="18" charset="0"/>
              </a:rPr>
              <a:t>Có 6 hộp quà bí mật, trong đó có 1 hộp quà may mắn. 5 hộp quà còn lại tương ứng với 5 câu hỏi. HS nào mở vào ô hộp quà may mắn sẽ được nhận phần thưởng của hộp quà. HS nào mở được 5 hộp quà còn lại, phải tham gia trả lời câu hỏi chứa đựng trong hộp quà. Trả lời đúng được 1 phần quà trong hộp bí mật. Trả lời sai thì HS khác được trả lời và nhận quà. Câu hỏi là những kiến thức xoay quanh bài học. Phần quà do GV thiết kế: Có thể là bút, vở, tràng vỗ tay, lời khen của người bạn bên cạnh,…</a:t>
            </a:r>
            <a:endParaRPr lang="en-GB"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32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5245072" y="3630448"/>
            <a:ext cx="7493148" cy="2821285"/>
          </a:xfrm>
          <a:prstGeom prst="rect">
            <a:avLst/>
          </a:prstGeom>
        </p:spPr>
        <p:txBody>
          <a:bodyPr wrap="square" lIns="0" tIns="0" rIns="0" bIns="0" rtlCol="0" anchor="t">
            <a:spAutoFit/>
          </a:bodyPr>
          <a:lstStyle/>
          <a:p>
            <a:pPr algn="ctr">
              <a:lnSpc>
                <a:spcPts val="11548"/>
              </a:lnSpc>
            </a:pPr>
            <a:r>
              <a:rPr lang="vi-VN"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4</a:t>
            </a:r>
          </a:p>
          <a:p>
            <a:pPr algn="ctr">
              <a:lnSpc>
                <a:spcPts val="11548"/>
              </a:lnSpc>
            </a:pPr>
            <a:r>
              <a:rPr lang="vi-VN"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endParaRPr lang="en-US"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Maragsa"/>
              <a:cs typeface="Times New Roman" panose="02020603050405020304" pitchFamily="18" charset="0"/>
              <a:sym typeface="Maragsa"/>
            </a:endParaRPr>
          </a:p>
        </p:txBody>
      </p:sp>
      <p:sp>
        <p:nvSpPr>
          <p:cNvPr id="7" name="Freeform 7"/>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2554976" flipV="1">
            <a:off x="11716668" y="5752719"/>
            <a:ext cx="3745272" cy="2443790"/>
          </a:xfrm>
          <a:custGeom>
            <a:avLst/>
            <a:gdLst/>
            <a:ahLst/>
            <a:cxnLst/>
            <a:rect l="l" t="t" r="r" b="b"/>
            <a:pathLst>
              <a:path w="3745272" h="2443790">
                <a:moveTo>
                  <a:pt x="0" y="2443790"/>
                </a:moveTo>
                <a:lnTo>
                  <a:pt x="3745272" y="2443790"/>
                </a:lnTo>
                <a:lnTo>
                  <a:pt x="3745272" y="0"/>
                </a:lnTo>
                <a:lnTo>
                  <a:pt x="0" y="0"/>
                </a:lnTo>
                <a:lnTo>
                  <a:pt x="0"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2556000" flipH="1" flipV="1">
            <a:off x="2964796" y="5752719"/>
            <a:ext cx="3745272" cy="2443790"/>
          </a:xfrm>
          <a:custGeom>
            <a:avLst/>
            <a:gdLst/>
            <a:ahLst/>
            <a:cxnLst/>
            <a:rect l="l" t="t" r="r" b="b"/>
            <a:pathLst>
              <a:path w="3745272" h="2443790">
                <a:moveTo>
                  <a:pt x="3745272" y="2443790"/>
                </a:moveTo>
                <a:lnTo>
                  <a:pt x="0" y="2443790"/>
                </a:lnTo>
                <a:lnTo>
                  <a:pt x="0" y="0"/>
                </a:lnTo>
                <a:lnTo>
                  <a:pt x="3745272" y="0"/>
                </a:lnTo>
                <a:lnTo>
                  <a:pt x="3745272"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40565">
            <a:off x="4389911" y="1401368"/>
            <a:ext cx="2282364" cy="2337889"/>
          </a:xfrm>
          <a:custGeom>
            <a:avLst/>
            <a:gdLst/>
            <a:ahLst/>
            <a:cxnLst/>
            <a:rect l="l" t="t" r="r" b="b"/>
            <a:pathLst>
              <a:path w="2282364" h="2337889">
                <a:moveTo>
                  <a:pt x="0" y="0"/>
                </a:moveTo>
                <a:lnTo>
                  <a:pt x="2282365" y="0"/>
                </a:lnTo>
                <a:lnTo>
                  <a:pt x="2282365" y="2337889"/>
                </a:lnTo>
                <a:lnTo>
                  <a:pt x="0" y="233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24000">
            <a:off x="8248526" y="1431952"/>
            <a:ext cx="1818963" cy="1243716"/>
          </a:xfrm>
          <a:custGeom>
            <a:avLst/>
            <a:gdLst/>
            <a:ahLst/>
            <a:cxnLst/>
            <a:rect l="l" t="t" r="r" b="b"/>
            <a:pathLst>
              <a:path w="1818963" h="1243716">
                <a:moveTo>
                  <a:pt x="0" y="0"/>
                </a:moveTo>
                <a:lnTo>
                  <a:pt x="1818963" y="0"/>
                </a:lnTo>
                <a:lnTo>
                  <a:pt x="1818963" y="1243716"/>
                </a:lnTo>
                <a:lnTo>
                  <a:pt x="0" y="1243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824907" flipH="1">
            <a:off x="8220302" y="1400589"/>
            <a:ext cx="1818963" cy="1243716"/>
          </a:xfrm>
          <a:custGeom>
            <a:avLst/>
            <a:gdLst/>
            <a:ahLst/>
            <a:cxnLst/>
            <a:rect l="l" t="t" r="r" b="b"/>
            <a:pathLst>
              <a:path w="1818963" h="1243716">
                <a:moveTo>
                  <a:pt x="1818963" y="0"/>
                </a:moveTo>
                <a:lnTo>
                  <a:pt x="0" y="0"/>
                </a:lnTo>
                <a:lnTo>
                  <a:pt x="0" y="1243716"/>
                </a:lnTo>
                <a:lnTo>
                  <a:pt x="1818963" y="1243716"/>
                </a:lnTo>
                <a:lnTo>
                  <a:pt x="181896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648175" flipH="1">
            <a:off x="12505668" y="1919839"/>
            <a:ext cx="2167273" cy="2205876"/>
          </a:xfrm>
          <a:custGeom>
            <a:avLst/>
            <a:gdLst/>
            <a:ahLst/>
            <a:cxnLst/>
            <a:rect l="l" t="t" r="r" b="b"/>
            <a:pathLst>
              <a:path w="2167273" h="2205876">
                <a:moveTo>
                  <a:pt x="2167272" y="0"/>
                </a:moveTo>
                <a:lnTo>
                  <a:pt x="0" y="0"/>
                </a:lnTo>
                <a:lnTo>
                  <a:pt x="0" y="2205875"/>
                </a:lnTo>
                <a:lnTo>
                  <a:pt x="2167272" y="2205875"/>
                </a:lnTo>
                <a:lnTo>
                  <a:pt x="216727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1117175">
            <a:off x="896518" y="726403"/>
            <a:ext cx="2421945" cy="2740532"/>
          </a:xfrm>
          <a:custGeom>
            <a:avLst/>
            <a:gdLst/>
            <a:ahLst/>
            <a:cxnLst/>
            <a:rect l="l" t="t" r="r" b="b"/>
            <a:pathLst>
              <a:path w="2421945" h="2740532">
                <a:moveTo>
                  <a:pt x="0" y="0"/>
                </a:moveTo>
                <a:lnTo>
                  <a:pt x="2421945" y="0"/>
                </a:lnTo>
                <a:lnTo>
                  <a:pt x="2421945" y="2740531"/>
                </a:lnTo>
                <a:lnTo>
                  <a:pt x="0" y="27405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267010">
            <a:off x="7785491" y="7298109"/>
            <a:ext cx="2412310" cy="2017295"/>
          </a:xfrm>
          <a:custGeom>
            <a:avLst/>
            <a:gdLst/>
            <a:ahLst/>
            <a:cxnLst/>
            <a:rect l="l" t="t" r="r" b="b"/>
            <a:pathLst>
              <a:path w="2412310" h="2017295">
                <a:moveTo>
                  <a:pt x="0" y="0"/>
                </a:moveTo>
                <a:lnTo>
                  <a:pt x="2412311" y="0"/>
                </a:lnTo>
                <a:lnTo>
                  <a:pt x="2412311" y="2017294"/>
                </a:lnTo>
                <a:lnTo>
                  <a:pt x="0" y="20172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10002070" flipV="1">
            <a:off x="16186790" y="1260497"/>
            <a:ext cx="1022187" cy="1710772"/>
          </a:xfrm>
          <a:custGeom>
            <a:avLst/>
            <a:gdLst/>
            <a:ahLst/>
            <a:cxnLst/>
            <a:rect l="l" t="t" r="r" b="b"/>
            <a:pathLst>
              <a:path w="1022187" h="1710772">
                <a:moveTo>
                  <a:pt x="0" y="1710772"/>
                </a:moveTo>
                <a:lnTo>
                  <a:pt x="1022187" y="1710772"/>
                </a:lnTo>
                <a:lnTo>
                  <a:pt x="1022187" y="0"/>
                </a:lnTo>
                <a:lnTo>
                  <a:pt x="0" y="0"/>
                </a:lnTo>
                <a:lnTo>
                  <a:pt x="0"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rot="-9939657" flipH="1" flipV="1">
            <a:off x="1323148" y="7449862"/>
            <a:ext cx="1022187" cy="1710772"/>
          </a:xfrm>
          <a:custGeom>
            <a:avLst/>
            <a:gdLst/>
            <a:ahLst/>
            <a:cxnLst/>
            <a:rect l="l" t="t" r="r" b="b"/>
            <a:pathLst>
              <a:path w="1022187" h="1710772">
                <a:moveTo>
                  <a:pt x="1022186" y="1710772"/>
                </a:moveTo>
                <a:lnTo>
                  <a:pt x="0" y="1710772"/>
                </a:lnTo>
                <a:lnTo>
                  <a:pt x="0" y="0"/>
                </a:lnTo>
                <a:lnTo>
                  <a:pt x="1022186" y="0"/>
                </a:lnTo>
                <a:lnTo>
                  <a:pt x="1022186"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4795294" y="7641031"/>
            <a:ext cx="3406392" cy="2984851"/>
          </a:xfrm>
          <a:custGeom>
            <a:avLst/>
            <a:gdLst/>
            <a:ahLst/>
            <a:cxnLst/>
            <a:rect l="l" t="t" r="r" b="b"/>
            <a:pathLst>
              <a:path w="3406392" h="2984851">
                <a:moveTo>
                  <a:pt x="0" y="0"/>
                </a:moveTo>
                <a:lnTo>
                  <a:pt x="3406392" y="0"/>
                </a:lnTo>
                <a:lnTo>
                  <a:pt x="3406392" y="2984852"/>
                </a:lnTo>
                <a:lnTo>
                  <a:pt x="0" y="29848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24795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0195335" y="2639242"/>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2054167" y="2814052"/>
            <a:ext cx="7414091" cy="4616648"/>
          </a:xfrm>
          <a:prstGeom prst="rect">
            <a:avLst/>
          </a:prstGeom>
        </p:spPr>
        <p:txBody>
          <a:bodyPr lIns="0" tIns="0" rIns="0" bIns="0" rtlCol="0" anchor="t">
            <a:spAutoFit/>
          </a:bodyPr>
          <a:lstStyle/>
          <a:p>
            <a:pPr algn="ctr"/>
            <a:r>
              <a:rPr lang="en-US" sz="6000" b="1" u="sng">
                <a:solidFill>
                  <a:schemeClr val="bg1"/>
                </a:solidFill>
                <a:latin typeface="Times New Roman" panose="02020603050405020304" pitchFamily="18" charset="0"/>
                <a:cs typeface="Times New Roman" panose="02020603050405020304" pitchFamily="18" charset="0"/>
              </a:rPr>
              <a:t>2. Bài tập 2</a:t>
            </a:r>
            <a:endParaRPr lang="vi-VN" sz="6000" b="1" u="sng">
              <a:solidFill>
                <a:schemeClr val="bg1"/>
              </a:solidFill>
              <a:latin typeface="Times New Roman" panose="02020603050405020304" pitchFamily="18" charset="0"/>
              <a:cs typeface="Times New Roman" panose="02020603050405020304" pitchFamily="18" charset="0"/>
            </a:endParaRPr>
          </a:p>
          <a:p>
            <a:pPr algn="just"/>
            <a:r>
              <a:rPr lang="en-US" sz="6000" b="1">
                <a:solidFill>
                  <a:schemeClr val="bg1"/>
                </a:solidFill>
                <a:latin typeface="Times New Roman" panose="02020603050405020304" pitchFamily="18" charset="0"/>
                <a:cs typeface="Times New Roman" panose="02020603050405020304" pitchFamily="18" charset="0"/>
              </a:rPr>
              <a:t> </a:t>
            </a:r>
            <a:r>
              <a:rPr lang="vi-VN" sz="6000" b="1">
                <a:solidFill>
                  <a:schemeClr val="bg1"/>
                </a:solidFill>
                <a:latin typeface="Times New Roman" panose="02020603050405020304" pitchFamily="18" charset="0"/>
                <a:cs typeface="Times New Roman" panose="02020603050405020304" pitchFamily="18" charset="0"/>
              </a:rPr>
              <a:t>Bằng những hiểu biết của mình, em hãy giới thiệu một di tích lịch sử ở Việt Nam.</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32128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0195335" y="2639242"/>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103819" y="2761995"/>
            <a:ext cx="8001000" cy="3200876"/>
          </a:xfrm>
          <a:prstGeom prst="rect">
            <a:avLst/>
          </a:prstGeom>
        </p:spPr>
        <p:txBody>
          <a:bodyPr wrap="square" lIns="0" tIns="0" rIns="0" bIns="0" rtlCol="0" anchor="t">
            <a:spAutoFit/>
          </a:bodyPr>
          <a:lstStyle/>
          <a:p>
            <a:r>
              <a:rPr lang="vi-VN" sz="3200">
                <a:solidFill>
                  <a:srgbClr val="FFFF00"/>
                </a:solidFill>
                <a:effectLst>
                  <a:glow rad="101600">
                    <a:schemeClr val="accent2">
                      <a:satMod val="175000"/>
                      <a:alpha val="40000"/>
                    </a:schemeClr>
                  </a:glow>
                </a:effectLst>
              </a:rPr>
              <a:t> </a:t>
            </a:r>
            <a:endParaRPr lang="en-GB" sz="3200">
              <a:solidFill>
                <a:srgbClr val="FFFF00"/>
              </a:solidFill>
              <a:effectLst>
                <a:glow rad="101600">
                  <a:schemeClr val="accent2">
                    <a:satMod val="175000"/>
                    <a:alpha val="40000"/>
                  </a:schemeClr>
                </a:glow>
              </a:effectLst>
            </a:endParaRPr>
          </a:p>
          <a:p>
            <a:pPr algn="ctr"/>
            <a:r>
              <a:rPr lang="vi-VN" sz="8800" b="1">
                <a:solidFill>
                  <a:srgbClr val="FFFF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Rubric đánh giá bài viết</a:t>
            </a:r>
            <a:endParaRPr lang="en-GB" sz="8800">
              <a:solidFill>
                <a:srgbClr val="FFFF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8192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barn(inVertical)">
                                      <p:cBhvr>
                                        <p:cTn id="1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655179321"/>
              </p:ext>
            </p:extLst>
          </p:nvPr>
        </p:nvGraphicFramePr>
        <p:xfrm>
          <a:off x="113488" y="999692"/>
          <a:ext cx="17997176" cy="8355676"/>
        </p:xfrm>
        <a:graphic>
          <a:graphicData uri="http://schemas.openxmlformats.org/drawingml/2006/table">
            <a:tbl>
              <a:tblPr bandRow="1"/>
              <a:tblGrid>
                <a:gridCol w="2142779">
                  <a:extLst>
                    <a:ext uri="{9D8B030D-6E8A-4147-A177-3AD203B41FA5}">
                      <a16:colId xmlns:a16="http://schemas.microsoft.com/office/drawing/2014/main" val="20000"/>
                    </a:ext>
                  </a:extLst>
                </a:gridCol>
                <a:gridCol w="4562973">
                  <a:extLst>
                    <a:ext uri="{9D8B030D-6E8A-4147-A177-3AD203B41FA5}">
                      <a16:colId xmlns:a16="http://schemas.microsoft.com/office/drawing/2014/main" val="20001"/>
                    </a:ext>
                  </a:extLst>
                </a:gridCol>
                <a:gridCol w="4562973">
                  <a:extLst>
                    <a:ext uri="{9D8B030D-6E8A-4147-A177-3AD203B41FA5}">
                      <a16:colId xmlns:a16="http://schemas.microsoft.com/office/drawing/2014/main" val="20002"/>
                    </a:ext>
                  </a:extLst>
                </a:gridCol>
                <a:gridCol w="6728451">
                  <a:extLst>
                    <a:ext uri="{9D8B030D-6E8A-4147-A177-3AD203B41FA5}">
                      <a16:colId xmlns:a16="http://schemas.microsoft.com/office/drawing/2014/main" val="20003"/>
                    </a:ext>
                  </a:extLst>
                </a:gridCol>
              </a:tblGrid>
              <a:tr h="1295400">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LÀM TỐT</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10000"/>
                  </a:ext>
                </a:extLst>
              </a:tr>
              <a:tr h="2881745">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làm chưa đảm bảo cấu trúc mơ hồ, chưa thuyết phục. Trình bày chưa mạch lạc. Mắc nhiều lỗi chính tả.</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quan trọng</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chưa làm rõ yêu cầu. Trình bày tương đối sạch đẹp. Mắc ít lỗi chính tả.</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trình bày mạch lạc, sắp xếp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đầy đủ, chính xác, khoa học, trình bày thông tin thuyết phục, dễ hiểu</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Có sự kết hợp các phương thức biểu đạt phù hợp.</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về đối tượng giúp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 người nghe nắm bắt được thông tin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r h="2161309">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(7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giới thiệu về một di tích lịch sử còn</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sơ sài mới dừng lại ở mức độ biết và nhận diện.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về một di tích lịch sử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 đủ và làm rõ được một phần yêu cầu.</a:t>
                      </a:r>
                      <a:r>
                        <a:rPr lang="vi-VN" sz="3200" baseline="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ít nhất 1 – 2 ý mở rộng nâng cao.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về một di tích lịch sử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 đủ và làm rõ được yêu cầu. Có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 xúc, suy nghĩ của bản thân.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ít nhất 1 – 2 ý mở rộng nâng cao. Có sự sáng tạo.</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3"/>
                  </a:ext>
                </a:extLst>
              </a:tr>
              <a:tr h="720436">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gridSpan="3">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5360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2128289">
            <a:off x="-523214" y="1065609"/>
            <a:ext cx="2437482" cy="1590457"/>
          </a:xfrm>
          <a:custGeom>
            <a:avLst/>
            <a:gdLst/>
            <a:ahLst/>
            <a:cxnLst/>
            <a:rect l="l" t="t" r="r" b="b"/>
            <a:pathLst>
              <a:path w="2437482" h="1590457">
                <a:moveTo>
                  <a:pt x="0" y="0"/>
                </a:moveTo>
                <a:lnTo>
                  <a:pt x="2437481" y="0"/>
                </a:lnTo>
                <a:lnTo>
                  <a:pt x="2437481" y="1590457"/>
                </a:lnTo>
                <a:lnTo>
                  <a:pt x="0" y="1590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493174" y="2725681"/>
            <a:ext cx="5327273" cy="4847819"/>
          </a:xfrm>
          <a:custGeom>
            <a:avLst/>
            <a:gdLst/>
            <a:ahLst/>
            <a:cxnLst/>
            <a:rect l="l" t="t" r="r" b="b"/>
            <a:pathLst>
              <a:path w="5327273" h="4847819">
                <a:moveTo>
                  <a:pt x="0" y="0"/>
                </a:moveTo>
                <a:lnTo>
                  <a:pt x="5327273" y="0"/>
                </a:lnTo>
                <a:lnTo>
                  <a:pt x="5327273" y="4847818"/>
                </a:lnTo>
                <a:lnTo>
                  <a:pt x="0" y="4847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25"/>
          <p:cNvSpPr txBox="1"/>
          <p:nvPr/>
        </p:nvSpPr>
        <p:spPr>
          <a:xfrm>
            <a:off x="5897070" y="1645373"/>
            <a:ext cx="9854558" cy="6647974"/>
          </a:xfrm>
          <a:prstGeom prst="rect">
            <a:avLst/>
          </a:prstGeom>
        </p:spPr>
        <p:txBody>
          <a:bodyPr wrap="square" lIns="0" tIns="0" rIns="0" bIns="0" rtlCol="0" anchor="t">
            <a:spAutoFit/>
          </a:bodyPr>
          <a:lstStyle/>
          <a:p>
            <a:pPr algn="ctr"/>
            <a:r>
              <a:rPr lang="pt-BR" sz="5400" b="1">
                <a:solidFill>
                  <a:srgbClr val="FFFF00"/>
                </a:solidFill>
                <a:latin typeface="Times New Roman" panose="02020603050405020304" pitchFamily="18" charset="0"/>
                <a:cs typeface="Times New Roman" panose="02020603050405020304" pitchFamily="18" charset="0"/>
              </a:rPr>
              <a:t>HS thực hiện ở nhà</a:t>
            </a:r>
            <a:endParaRPr lang="en-GB" sz="5400" b="1">
              <a:solidFill>
                <a:srgbClr val="FFFF00"/>
              </a:solidFill>
              <a:latin typeface="Times New Roman" panose="02020603050405020304" pitchFamily="18" charset="0"/>
              <a:cs typeface="Times New Roman" panose="02020603050405020304" pitchFamily="18" charset="0"/>
            </a:endParaRPr>
          </a:p>
          <a:p>
            <a:pPr algn="just"/>
            <a:r>
              <a:rPr lang="pt-BR" sz="5400" b="1">
                <a:solidFill>
                  <a:schemeClr val="bg1"/>
                </a:solidFill>
                <a:latin typeface="Times New Roman" panose="02020603050405020304" pitchFamily="18" charset="0"/>
                <a:cs typeface="Times New Roman" panose="02020603050405020304" pitchFamily="18" charset="0"/>
              </a:rPr>
              <a:t>- </a:t>
            </a:r>
            <a:r>
              <a:rPr lang="pt-BR" sz="5400">
                <a:solidFill>
                  <a:schemeClr val="bg1"/>
                </a:solidFill>
                <a:latin typeface="Times New Roman" panose="02020603050405020304" pitchFamily="18" charset="0"/>
                <a:cs typeface="Times New Roman" panose="02020603050405020304" pitchFamily="18" charset="0"/>
              </a:rPr>
              <a:t>Tìm đọc các văn bản thông tin </a:t>
            </a:r>
            <a:r>
              <a:rPr lang="vi-VN" sz="5400">
                <a:solidFill>
                  <a:schemeClr val="bg1"/>
                </a:solidFill>
                <a:latin typeface="Times New Roman" panose="02020603050405020304" pitchFamily="18" charset="0"/>
                <a:cs typeface="Times New Roman" panose="02020603050405020304" pitchFamily="18" charset="0"/>
              </a:rPr>
              <a:t>thuyết minh về một di tích lịch sử.</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 Chuẩn bị nội dung cho phần Viết: Suy nghĩ của em khi đứng trước một di sản văn hóa (di tích lịch sử hoặc danh lam thắng cảnh) đang bị xuống cấp.</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7" name="Freeform 27"/>
          <p:cNvSpPr/>
          <p:nvPr/>
        </p:nvSpPr>
        <p:spPr>
          <a:xfrm rot="1310603" flipH="1">
            <a:off x="6639" y="6973031"/>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305410">
            <a:off x="15693680" y="712793"/>
            <a:ext cx="1915960" cy="2870352"/>
          </a:xfrm>
          <a:custGeom>
            <a:avLst/>
            <a:gdLst/>
            <a:ahLst/>
            <a:cxnLst/>
            <a:rect l="l" t="t" r="r" b="b"/>
            <a:pathLst>
              <a:path w="1915960" h="2870352">
                <a:moveTo>
                  <a:pt x="0" y="0"/>
                </a:moveTo>
                <a:lnTo>
                  <a:pt x="1915960" y="0"/>
                </a:lnTo>
                <a:lnTo>
                  <a:pt x="1915960" y="2870352"/>
                </a:lnTo>
                <a:lnTo>
                  <a:pt x="0" y="28703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214055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5673808" y="4100957"/>
            <a:ext cx="6940384" cy="3026686"/>
          </a:xfrm>
          <a:prstGeom prst="rect">
            <a:avLst/>
          </a:prstGeom>
        </p:spPr>
        <p:txBody>
          <a:bodyPr lIns="0" tIns="0" rIns="0" bIns="0" rtlCol="0" anchor="t">
            <a:spAutoFit/>
          </a:bodyPr>
          <a:lstStyle/>
          <a:p>
            <a:pPr algn="ctr">
              <a:lnSpc>
                <a:spcPts val="11548"/>
              </a:lnSpc>
            </a:pPr>
            <a:r>
              <a:rPr lang="en-US" sz="11548" b="1" spc="-369">
                <a:solidFill>
                  <a:srgbClr val="5D4A4A"/>
                </a:solidFill>
                <a:latin typeface="Times New Roman" panose="02020603050405020304" pitchFamily="18" charset="0"/>
                <a:ea typeface="Maragsa"/>
                <a:cs typeface="Times New Roman" panose="02020603050405020304" pitchFamily="18" charset="0"/>
                <a:sym typeface="Maragsa"/>
              </a:rPr>
              <a:t>Thank You Very Much</a:t>
            </a:r>
          </a:p>
        </p:txBody>
      </p:sp>
      <p:sp>
        <p:nvSpPr>
          <p:cNvPr id="7" name="Freeform 7"/>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2554976" flipV="1">
            <a:off x="11716668" y="5752719"/>
            <a:ext cx="3745272" cy="2443790"/>
          </a:xfrm>
          <a:custGeom>
            <a:avLst/>
            <a:gdLst/>
            <a:ahLst/>
            <a:cxnLst/>
            <a:rect l="l" t="t" r="r" b="b"/>
            <a:pathLst>
              <a:path w="3745272" h="2443790">
                <a:moveTo>
                  <a:pt x="0" y="2443790"/>
                </a:moveTo>
                <a:lnTo>
                  <a:pt x="3745272" y="2443790"/>
                </a:lnTo>
                <a:lnTo>
                  <a:pt x="3745272" y="0"/>
                </a:lnTo>
                <a:lnTo>
                  <a:pt x="0" y="0"/>
                </a:lnTo>
                <a:lnTo>
                  <a:pt x="0"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2556000" flipH="1" flipV="1">
            <a:off x="2964796" y="5752719"/>
            <a:ext cx="3745272" cy="2443790"/>
          </a:xfrm>
          <a:custGeom>
            <a:avLst/>
            <a:gdLst/>
            <a:ahLst/>
            <a:cxnLst/>
            <a:rect l="l" t="t" r="r" b="b"/>
            <a:pathLst>
              <a:path w="3745272" h="2443790">
                <a:moveTo>
                  <a:pt x="3745272" y="2443790"/>
                </a:moveTo>
                <a:lnTo>
                  <a:pt x="0" y="2443790"/>
                </a:lnTo>
                <a:lnTo>
                  <a:pt x="0" y="0"/>
                </a:lnTo>
                <a:lnTo>
                  <a:pt x="3745272" y="0"/>
                </a:lnTo>
                <a:lnTo>
                  <a:pt x="3745272"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40565">
            <a:off x="4389911" y="1401368"/>
            <a:ext cx="2282364" cy="2337889"/>
          </a:xfrm>
          <a:custGeom>
            <a:avLst/>
            <a:gdLst/>
            <a:ahLst/>
            <a:cxnLst/>
            <a:rect l="l" t="t" r="r" b="b"/>
            <a:pathLst>
              <a:path w="2282364" h="2337889">
                <a:moveTo>
                  <a:pt x="0" y="0"/>
                </a:moveTo>
                <a:lnTo>
                  <a:pt x="2282365" y="0"/>
                </a:lnTo>
                <a:lnTo>
                  <a:pt x="2282365" y="2337889"/>
                </a:lnTo>
                <a:lnTo>
                  <a:pt x="0" y="233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24000">
            <a:off x="8248526" y="1431952"/>
            <a:ext cx="1818963" cy="1243716"/>
          </a:xfrm>
          <a:custGeom>
            <a:avLst/>
            <a:gdLst/>
            <a:ahLst/>
            <a:cxnLst/>
            <a:rect l="l" t="t" r="r" b="b"/>
            <a:pathLst>
              <a:path w="1818963" h="1243716">
                <a:moveTo>
                  <a:pt x="0" y="0"/>
                </a:moveTo>
                <a:lnTo>
                  <a:pt x="1818963" y="0"/>
                </a:lnTo>
                <a:lnTo>
                  <a:pt x="1818963" y="1243716"/>
                </a:lnTo>
                <a:lnTo>
                  <a:pt x="0" y="1243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824907" flipH="1">
            <a:off x="8220302" y="1400589"/>
            <a:ext cx="1818963" cy="1243716"/>
          </a:xfrm>
          <a:custGeom>
            <a:avLst/>
            <a:gdLst/>
            <a:ahLst/>
            <a:cxnLst/>
            <a:rect l="l" t="t" r="r" b="b"/>
            <a:pathLst>
              <a:path w="1818963" h="1243716">
                <a:moveTo>
                  <a:pt x="1818963" y="0"/>
                </a:moveTo>
                <a:lnTo>
                  <a:pt x="0" y="0"/>
                </a:lnTo>
                <a:lnTo>
                  <a:pt x="0" y="1243716"/>
                </a:lnTo>
                <a:lnTo>
                  <a:pt x="1818963" y="1243716"/>
                </a:lnTo>
                <a:lnTo>
                  <a:pt x="181896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648175" flipH="1">
            <a:off x="12505668" y="1919839"/>
            <a:ext cx="2167273" cy="2205876"/>
          </a:xfrm>
          <a:custGeom>
            <a:avLst/>
            <a:gdLst/>
            <a:ahLst/>
            <a:cxnLst/>
            <a:rect l="l" t="t" r="r" b="b"/>
            <a:pathLst>
              <a:path w="2167273" h="2205876">
                <a:moveTo>
                  <a:pt x="2167272" y="0"/>
                </a:moveTo>
                <a:lnTo>
                  <a:pt x="0" y="0"/>
                </a:lnTo>
                <a:lnTo>
                  <a:pt x="0" y="2205875"/>
                </a:lnTo>
                <a:lnTo>
                  <a:pt x="2167272" y="2205875"/>
                </a:lnTo>
                <a:lnTo>
                  <a:pt x="216727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1117175">
            <a:off x="896518" y="726403"/>
            <a:ext cx="2421945" cy="2740532"/>
          </a:xfrm>
          <a:custGeom>
            <a:avLst/>
            <a:gdLst/>
            <a:ahLst/>
            <a:cxnLst/>
            <a:rect l="l" t="t" r="r" b="b"/>
            <a:pathLst>
              <a:path w="2421945" h="2740532">
                <a:moveTo>
                  <a:pt x="0" y="0"/>
                </a:moveTo>
                <a:lnTo>
                  <a:pt x="2421945" y="0"/>
                </a:lnTo>
                <a:lnTo>
                  <a:pt x="2421945" y="2740531"/>
                </a:lnTo>
                <a:lnTo>
                  <a:pt x="0" y="27405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267010">
            <a:off x="7785491" y="7298109"/>
            <a:ext cx="2412310" cy="2017295"/>
          </a:xfrm>
          <a:custGeom>
            <a:avLst/>
            <a:gdLst/>
            <a:ahLst/>
            <a:cxnLst/>
            <a:rect l="l" t="t" r="r" b="b"/>
            <a:pathLst>
              <a:path w="2412310" h="2017295">
                <a:moveTo>
                  <a:pt x="0" y="0"/>
                </a:moveTo>
                <a:lnTo>
                  <a:pt x="2412311" y="0"/>
                </a:lnTo>
                <a:lnTo>
                  <a:pt x="2412311" y="2017294"/>
                </a:lnTo>
                <a:lnTo>
                  <a:pt x="0" y="20172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10002070" flipV="1">
            <a:off x="16186790" y="1260497"/>
            <a:ext cx="1022187" cy="1710772"/>
          </a:xfrm>
          <a:custGeom>
            <a:avLst/>
            <a:gdLst/>
            <a:ahLst/>
            <a:cxnLst/>
            <a:rect l="l" t="t" r="r" b="b"/>
            <a:pathLst>
              <a:path w="1022187" h="1710772">
                <a:moveTo>
                  <a:pt x="0" y="1710772"/>
                </a:moveTo>
                <a:lnTo>
                  <a:pt x="1022187" y="1710772"/>
                </a:lnTo>
                <a:lnTo>
                  <a:pt x="1022187" y="0"/>
                </a:lnTo>
                <a:lnTo>
                  <a:pt x="0" y="0"/>
                </a:lnTo>
                <a:lnTo>
                  <a:pt x="0"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rot="-9939657" flipH="1" flipV="1">
            <a:off x="1323148" y="7449862"/>
            <a:ext cx="1022187" cy="1710772"/>
          </a:xfrm>
          <a:custGeom>
            <a:avLst/>
            <a:gdLst/>
            <a:ahLst/>
            <a:cxnLst/>
            <a:rect l="l" t="t" r="r" b="b"/>
            <a:pathLst>
              <a:path w="1022187" h="1710772">
                <a:moveTo>
                  <a:pt x="1022186" y="1710772"/>
                </a:moveTo>
                <a:lnTo>
                  <a:pt x="0" y="1710772"/>
                </a:lnTo>
                <a:lnTo>
                  <a:pt x="0" y="0"/>
                </a:lnTo>
                <a:lnTo>
                  <a:pt x="1022186" y="0"/>
                </a:lnTo>
                <a:lnTo>
                  <a:pt x="1022186"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4795294" y="7641031"/>
            <a:ext cx="3406392" cy="2984851"/>
          </a:xfrm>
          <a:custGeom>
            <a:avLst/>
            <a:gdLst/>
            <a:ahLst/>
            <a:cxnLst/>
            <a:rect l="l" t="t" r="r" b="b"/>
            <a:pathLst>
              <a:path w="3406392" h="2984851">
                <a:moveTo>
                  <a:pt x="0" y="0"/>
                </a:moveTo>
                <a:lnTo>
                  <a:pt x="3406392" y="0"/>
                </a:lnTo>
                <a:lnTo>
                  <a:pt x="3406392" y="2984852"/>
                </a:lnTo>
                <a:lnTo>
                  <a:pt x="0" y="29848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b="1">
                <a:solidFill>
                  <a:prstClr val="black"/>
                </a:solidFill>
                <a:latin typeface="+mj-lt"/>
                <a:ea typeface="Tahoma" panose="020B0604030504040204" pitchFamily="34" charset="0"/>
                <a:cs typeface="Tahoma" panose="020B0604030504040204" pitchFamily="34" charset="0"/>
              </a:rPr>
              <a:t>Bạn được tặng một tràng </a:t>
            </a:r>
          </a:p>
          <a:p>
            <a:pPr algn="ctr"/>
            <a:r>
              <a:rPr lang="vi-VN" sz="2700" b="1">
                <a:solidFill>
                  <a:prstClr val="black"/>
                </a:solidFill>
                <a:latin typeface="+mj-lt"/>
                <a:ea typeface="Tahoma" panose="020B0604030504040204" pitchFamily="34" charset="0"/>
                <a:cs typeface="Tahoma" panose="020B0604030504040204" pitchFamily="34" charset="0"/>
              </a:rPr>
              <a:t>vỗ tay</a:t>
            </a:r>
            <a:endParaRPr lang="en-US" sz="2700" b="1">
              <a:solidFill>
                <a:prstClr val="black"/>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161587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Câu 1: </a:t>
            </a:r>
            <a:r>
              <a:rPr lang="vi-VN" sz="4800">
                <a:solidFill>
                  <a:schemeClr val="tx1"/>
                </a:solidFill>
                <a:latin typeface="+mj-lt"/>
              </a:rPr>
              <a:t>Đây là quốc kì của đất nước nào?</a:t>
            </a:r>
            <a:endParaRPr lang="en-GB" sz="4800">
              <a:solidFill>
                <a:schemeClr val="tx1"/>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019095" y="4913851"/>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mj-lt"/>
              </a:rPr>
              <a:t>Đây là quốc kì của đất nước Cam-pu-chia.</a:t>
            </a:r>
            <a:endParaRPr lang="en-US" sz="4800">
              <a:solidFill>
                <a:schemeClr val="tx1"/>
              </a:solidFill>
              <a:latin typeface="+mj-lt"/>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60" y="4664814"/>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716925" y="6524106"/>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4918" y="5629777"/>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pic>
        <p:nvPicPr>
          <p:cNvPr id="18" name="Picture 17" descr="C:\Users\Admin\Desktop\Flag_of_Cambodia.svg.png"/>
          <p:cNvPicPr/>
          <p:nvPr/>
        </p:nvPicPr>
        <p:blipFill>
          <a:blip r:embed="rId14">
            <a:extLst>
              <a:ext uri="{28A0092B-C50C-407E-A947-70E740481C1C}">
                <a14:useLocalDpi xmlns:a14="http://schemas.microsoft.com/office/drawing/2010/main" val="0"/>
              </a:ext>
            </a:extLst>
          </a:blip>
          <a:srcRect/>
          <a:stretch>
            <a:fillRect/>
          </a:stretch>
        </p:blipFill>
        <p:spPr bwMode="auto">
          <a:xfrm>
            <a:off x="5303500" y="2206812"/>
            <a:ext cx="3975735" cy="25476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496519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b="1">
                <a:solidFill>
                  <a:schemeClr val="tx1"/>
                </a:solidFill>
                <a:latin typeface="+mj-lt"/>
                <a:ea typeface="Tahoma" panose="020B0604030504040204" pitchFamily="34" charset="0"/>
                <a:cs typeface="Tahoma" panose="020B0604030504040204" pitchFamily="34" charset="0"/>
              </a:rPr>
              <a:t>Bạn được 1 cái kẹo mút</a:t>
            </a:r>
            <a:endParaRPr lang="en-US" sz="3600" b="1">
              <a:solidFill>
                <a:schemeClr val="tx1"/>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a:solidFill>
                  <a:schemeClr val="tx1"/>
                </a:solidFill>
                <a:latin typeface="+mj-lt"/>
              </a:rPr>
              <a:t>Câu 2:</a:t>
            </a:r>
            <a:r>
              <a:rPr lang="vi-VN" sz="4800">
                <a:solidFill>
                  <a:schemeClr val="tx1"/>
                </a:solidFill>
                <a:latin typeface="+mj-lt"/>
              </a:rPr>
              <a:t> Hình ảnh trên quốc kì của Cam-phu –chia biểu tượng cho công trình kiến trúc nào?</a:t>
            </a:r>
            <a:endParaRPr lang="en-US" sz="4800">
              <a:solidFill>
                <a:schemeClr val="tx1"/>
              </a:solidFill>
              <a:latin typeface="+mj-lt"/>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112950" y="3616361"/>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mj-lt"/>
              </a:rPr>
              <a:t>Đáp án: </a:t>
            </a:r>
            <a:r>
              <a:rPr lang="vi-VN" sz="4800">
                <a:solidFill>
                  <a:schemeClr val="tx1"/>
                </a:solidFill>
                <a:latin typeface="+mj-lt"/>
              </a:rPr>
              <a:t>Hình ảnh trên quốc kì của Cam-phu –chia biểu tượng cho công trình kiến trúc Đền Ăng-co Vát. </a:t>
            </a:r>
            <a:endParaRPr lang="en-GB" sz="48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15027100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a:solidFill>
                  <a:prstClr val="black"/>
                </a:solidFill>
                <a:latin typeface="+mj-lt"/>
                <a:ea typeface="Tahoma" panose="020B0604030504040204" pitchFamily="34" charset="0"/>
                <a:cs typeface="Tahoma" panose="020B0604030504040204" pitchFamily="34" charset="0"/>
              </a:rPr>
              <a:t>Chúc bạn may mắn lần sau</a:t>
            </a:r>
            <a:endParaRPr lang="en-US" sz="3200" b="1">
              <a:solidFill>
                <a:prstClr val="black"/>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mj-lt"/>
              </a:rPr>
              <a:t>Câu 3: </a:t>
            </a:r>
            <a:r>
              <a:rPr lang="vi-VN" sz="4800">
                <a:solidFill>
                  <a:schemeClr val="tx1"/>
                </a:solidFill>
                <a:latin typeface="+mj-lt"/>
              </a:rPr>
              <a:t>Điền từ thích hợp vào dấu (...) trong câu sau:</a:t>
            </a:r>
            <a:endParaRPr lang="en-GB" sz="4800">
              <a:solidFill>
                <a:schemeClr val="tx1"/>
              </a:solidFill>
              <a:latin typeface="+mj-lt"/>
            </a:endParaRPr>
          </a:p>
          <a:p>
            <a:r>
              <a:rPr lang="vi-VN" sz="4800">
                <a:solidFill>
                  <a:schemeClr val="tx1"/>
                </a:solidFill>
                <a:latin typeface="+mj-lt"/>
              </a:rPr>
              <a:t>“Thủ đô ... là thành phố lớn nhất và trung tâm chính trị, kinh tế và văn hóa của Campuchia.”</a:t>
            </a:r>
            <a:r>
              <a:rPr lang="vi-VN" sz="4800" i="1">
                <a:solidFill>
                  <a:schemeClr val="tx1"/>
                </a:solidFill>
                <a:latin typeface="+mj-lt"/>
              </a:rPr>
              <a:t> </a:t>
            </a:r>
            <a:endParaRPr lang="en-GB" sz="4800">
              <a:solidFill>
                <a:schemeClr val="tx1"/>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Đáp án: </a:t>
            </a:r>
            <a:r>
              <a:rPr lang="vi-VN" sz="4800">
                <a:solidFill>
                  <a:schemeClr val="tx1"/>
                </a:solidFill>
                <a:latin typeface="+mj-lt"/>
              </a:rPr>
              <a:t>Phnom Penh</a:t>
            </a:r>
            <a:endParaRPr lang="en-GB" sz="48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411095418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a:solidFill>
                  <a:prstClr val="black"/>
                </a:solidFill>
                <a:latin typeface="+mj-lt"/>
                <a:ea typeface="Tahoma" panose="020B0604030504040204" pitchFamily="34" charset="0"/>
                <a:cs typeface="Tahoma" panose="020B0604030504040204" pitchFamily="34" charset="0"/>
              </a:rPr>
              <a:t>Bạn được 1 chiếc bút</a:t>
            </a:r>
            <a:endParaRPr lang="en-US" sz="3200" b="1">
              <a:solidFill>
                <a:prstClr val="black"/>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Câu 4: </a:t>
            </a:r>
            <a:r>
              <a:rPr lang="vi-VN" sz="4800">
                <a:solidFill>
                  <a:schemeClr val="tx1"/>
                </a:solidFill>
                <a:latin typeface="+mj-lt"/>
              </a:rPr>
              <a:t>Ngôn ngữ chính của đất nước Cam-phu-chia là gì?</a:t>
            </a:r>
            <a:endParaRPr lang="en-GB" sz="4800">
              <a:solidFill>
                <a:schemeClr val="tx1"/>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Đáp án: </a:t>
            </a:r>
            <a:r>
              <a:rPr lang="vi-VN" sz="4800">
                <a:solidFill>
                  <a:schemeClr val="tx1"/>
                </a:solidFill>
                <a:latin typeface="+mj-lt"/>
              </a:rPr>
              <a:t>Tiếng Khmer</a:t>
            </a:r>
            <a:endParaRPr lang="en-GB" sz="48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53462588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b="1">
                <a:solidFill>
                  <a:schemeClr val="tx1"/>
                </a:solidFill>
                <a:latin typeface="+mj-lt"/>
                <a:ea typeface="Tahoma" panose="020B0604030504040204" pitchFamily="34" charset="0"/>
                <a:cs typeface="Tahoma" panose="020B0604030504040204" pitchFamily="34" charset="0"/>
              </a:rPr>
              <a:t>Bạn được 1 túi mù</a:t>
            </a:r>
            <a:endParaRPr lang="en-US" sz="3600" b="1">
              <a:solidFill>
                <a:schemeClr val="tx1"/>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Câu 5: </a:t>
            </a:r>
            <a:r>
              <a:rPr lang="vi-VN" sz="4800">
                <a:solidFill>
                  <a:schemeClr val="tx1"/>
                </a:solidFill>
                <a:latin typeface="+mj-lt"/>
              </a:rPr>
              <a:t>Tên gọi khác của đất nước Cam- pu- chia.</a:t>
            </a:r>
            <a:endParaRPr lang="en-GB" sz="4800">
              <a:solidFill>
                <a:schemeClr val="tx1"/>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Đáp án: </a:t>
            </a:r>
            <a:r>
              <a:rPr lang="vi-VN" sz="4800">
                <a:solidFill>
                  <a:schemeClr val="tx1"/>
                </a:solidFill>
                <a:latin typeface="+mj-lt"/>
              </a:rPr>
              <a:t>Cam- pu- chia còn được gọi là “đất nước chùa tháp”</a:t>
            </a:r>
            <a:endParaRPr lang="en-GB" sz="48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48090233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2696</Words>
  <Application>Microsoft Office PowerPoint</Application>
  <PresentationFormat>Custom</PresentationFormat>
  <Paragraphs>217</Paragraphs>
  <Slides>45</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Arial</vt:lpstr>
      <vt:lpstr>Calibri</vt:lpstr>
      <vt:lpstr>Calibri Light</vt:lpstr>
      <vt:lpstr>Liberation Serif</vt:lpstr>
      <vt:lpstr>Maragsa</vt:lpstr>
      <vt:lpstr>MS Mincho</vt:lpstr>
      <vt:lpstr>Playfair Display</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Illustrative History of Ancient Greece Presentation</dc:title>
  <dc:creator>Administrator</dc:creator>
  <cp:lastModifiedBy>Lenovo</cp:lastModifiedBy>
  <cp:revision>74</cp:revision>
  <dcterms:created xsi:type="dcterms:W3CDTF">2006-08-16T00:00:00Z</dcterms:created>
  <dcterms:modified xsi:type="dcterms:W3CDTF">2025-03-21T02:47:46Z</dcterms:modified>
  <dc:identifier>DAGaZlwnE38</dc:identifier>
</cp:coreProperties>
</file>