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68" r:id="rId4"/>
    <p:sldId id="264" r:id="rId5"/>
    <p:sldId id="258" r:id="rId6"/>
    <p:sldId id="269" r:id="rId7"/>
    <p:sldId id="259" r:id="rId8"/>
    <p:sldId id="273" r:id="rId9"/>
    <p:sldId id="270" r:id="rId10"/>
    <p:sldId id="353" r:id="rId11"/>
    <p:sldId id="271" r:id="rId12"/>
    <p:sldId id="357" r:id="rId13"/>
    <p:sldId id="358" r:id="rId14"/>
    <p:sldId id="261" r:id="rId15"/>
    <p:sldId id="360" r:id="rId16"/>
    <p:sldId id="359" r:id="rId17"/>
    <p:sldId id="278" r:id="rId18"/>
    <p:sldId id="354" r:id="rId19"/>
    <p:sldId id="361" r:id="rId20"/>
    <p:sldId id="265" r:id="rId21"/>
    <p:sldId id="355" r:id="rId22"/>
    <p:sldId id="340" r:id="rId23"/>
    <p:sldId id="341" r:id="rId24"/>
    <p:sldId id="351" r:id="rId25"/>
    <p:sldId id="350" r:id="rId26"/>
    <p:sldId id="349" r:id="rId27"/>
    <p:sldId id="348" r:id="rId28"/>
    <p:sldId id="347" r:id="rId29"/>
    <p:sldId id="346" r:id="rId30"/>
    <p:sldId id="345" r:id="rId31"/>
    <p:sldId id="342" r:id="rId32"/>
    <p:sldId id="344" r:id="rId33"/>
    <p:sldId id="343" r:id="rId34"/>
    <p:sldId id="352" r:id="rId35"/>
    <p:sldId id="356" r:id="rId36"/>
    <p:sldId id="266" r:id="rId37"/>
  </p:sldIdLst>
  <p:sldSz cx="18288000" cy="10287000"/>
  <p:notesSz cx="6858000" cy="9144000"/>
  <p:embeddedFontLst>
    <p:embeddedFont>
      <p:font typeface="Calibri Light" panose="020F0302020204030204" pitchFamily="34" charset="0"/>
      <p:regular r:id="rId38"/>
      <p:italic r:id="rId39"/>
    </p:embeddedFont>
    <p:embeddedFont>
      <p:font typeface="#9Slide05 Ricca Script" panose="020B0604020202020204" charset="0"/>
      <p:regular r:id="rId40"/>
    </p:embeddedFont>
    <p:embeddedFont>
      <p:font typeface="Montserrat Classic Bold" panose="020B0604020202020204" charset="0"/>
      <p:regular r:id="rId41"/>
    </p:embeddedFont>
    <p:embeddedFont>
      <p:font typeface="Calibri" panose="020F0502020204030204" pitchFamily="34" charset="0"/>
      <p:regular r:id="rId42"/>
      <p:bold r:id="rId43"/>
      <p:italic r:id="rId44"/>
      <p:boldItalic r:id="rId45"/>
    </p:embeddedFont>
    <p:embeddedFont>
      <p:font typeface="#9Slide03 BoosterNextFYBlack" panose="020B0604020202020204" charset="0"/>
      <p:regular r:id="rId46"/>
    </p:embeddedFont>
    <p:embeddedFont>
      <p:font typeface="#9Slide03 Neutra" panose="020B0604020202020204" charset="0"/>
      <p:regular r:id="rId47"/>
    </p:embeddedFont>
    <p:embeddedFont>
      <p:font typeface="#9Slide03 Arima Madurai Bold" panose="020B0604020202020204" charset="0"/>
      <p:bold r:id="rId48"/>
    </p:embeddedFont>
    <p:embeddedFont>
      <p:font typeface="#9Slide03 Arima Madurai Black" panose="020B0604020202020204" charset="0"/>
      <p:bold r:id="rId49"/>
    </p:embeddedFont>
    <p:embeddedFont>
      <p:font typeface="#9Slide03 AmpleSoft" panose="020B0604020202020204" charset="0"/>
      <p:regular r:id="rId50"/>
    </p:embeddedFont>
    <p:embeddedFont>
      <p:font typeface="#9Slide05 Wolfsbane" panose="020B0604020202020204" charset="0"/>
      <p:regular r:id="rId51"/>
    </p:embeddedFont>
    <p:embeddedFont>
      <p:font typeface="#9Slide07 IcielQueulat Uni" panose="020B0604020202020204" charset="0"/>
      <p:bold r:id="rId52"/>
    </p:embeddedFont>
    <p:embeddedFont>
      <p:font typeface="Open Sans Extrabold" panose="020B0906030804020204" pitchFamily="34" charset="0"/>
      <p:bold r:id="rId53"/>
      <p:boldItalic r:id="rId54"/>
    </p:embeddedFont>
    <p:embeddedFont>
      <p:font typeface="#9Slide03 BoosterNextFYThin"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31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1EAF66-BF38-426C-BAF0-E5B00DF46D2D}" type="doc">
      <dgm:prSet loTypeId="urn:microsoft.com/office/officeart/2005/8/layout/process1" loCatId="process" qsTypeId="urn:microsoft.com/office/officeart/2005/8/quickstyle/simple1" qsCatId="simple" csTypeId="urn:microsoft.com/office/officeart/2005/8/colors/colorful1" csCatId="colorful" phldr="1"/>
      <dgm:spPr/>
    </dgm:pt>
    <dgm:pt modelId="{EBDB247B-1F99-4162-8018-CF4CB7418893}">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Nhân vật "tôi" muốn đeo kính cho ra dáng vẻ tri thức nên anh ta đi khám mắt.</a:t>
          </a:r>
          <a:endParaRPr lang="en-US" sz="2000" dirty="0"/>
        </a:p>
      </dgm:t>
    </dgm:pt>
    <dgm:pt modelId="{7EDA94E4-C9D2-4BC6-94B3-B9EF4DC8D1FC}" type="parTrans" cxnId="{00641C6C-057E-4342-8FB8-2339C233217C}">
      <dgm:prSet/>
      <dgm:spPr/>
      <dgm:t>
        <a:bodyPr/>
        <a:lstStyle/>
        <a:p>
          <a:endParaRPr lang="en-US"/>
        </a:p>
      </dgm:t>
    </dgm:pt>
    <dgm:pt modelId="{D079CA1B-FA13-42C1-8687-82353751C976}" type="sibTrans" cxnId="{00641C6C-057E-4342-8FB8-2339C233217C}">
      <dgm:prSet/>
      <dgm:spPr/>
      <dgm:t>
        <a:bodyPr/>
        <a:lstStyle/>
        <a:p>
          <a:endParaRPr lang="en-US"/>
        </a:p>
      </dgm:t>
    </dgm:pt>
    <dgm:pt modelId="{B4EC9C0E-3D36-424D-8D5F-8A382919B787}">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Lần đầu, bác sĩ bị bảo anh ta cận và cho anh ta đeo kính cận, kết quả là khi đeo anh ta luôn cảm thấy buồn nôn. </a:t>
          </a:r>
          <a:endParaRPr lang="en-US" sz="2000" dirty="0"/>
        </a:p>
      </dgm:t>
    </dgm:pt>
    <dgm:pt modelId="{4055B191-01F4-4262-B094-C99F8424B2E4}" type="parTrans" cxnId="{92977DB7-3449-4FA3-AD66-7889C20EBA83}">
      <dgm:prSet/>
      <dgm:spPr/>
      <dgm:t>
        <a:bodyPr/>
        <a:lstStyle/>
        <a:p>
          <a:endParaRPr lang="en-US"/>
        </a:p>
      </dgm:t>
    </dgm:pt>
    <dgm:pt modelId="{6FE4AECE-EC1B-4D86-B7EB-60AF5ADF4E81}" type="sibTrans" cxnId="{92977DB7-3449-4FA3-AD66-7889C20EBA83}">
      <dgm:prSet/>
      <dgm:spPr/>
      <dgm:t>
        <a:bodyPr/>
        <a:lstStyle/>
        <a:p>
          <a:endParaRPr lang="en-US"/>
        </a:p>
      </dgm:t>
    </dgm:pt>
    <dgm:pt modelId="{788EBD5B-3307-4DC1-BAC3-4ED413D35344}">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Lần hai đi khám, anh ta bị bảo là mắt bị viễn thị, anh ta đeo kính mới mà mắt lúc nào cũng đỏ hoe.</a:t>
          </a:r>
          <a:endParaRPr lang="en-US" sz="2000" dirty="0"/>
        </a:p>
      </dgm:t>
    </dgm:pt>
    <dgm:pt modelId="{2F3CDE24-C031-448A-927D-D604D3FBDE0A}" type="parTrans" cxnId="{E656DABE-50AF-4763-A14D-36A7D95F5361}">
      <dgm:prSet/>
      <dgm:spPr/>
      <dgm:t>
        <a:bodyPr/>
        <a:lstStyle/>
        <a:p>
          <a:endParaRPr lang="en-US"/>
        </a:p>
      </dgm:t>
    </dgm:pt>
    <dgm:pt modelId="{250E1A3F-8946-491C-89A5-EB23851FCE31}" type="sibTrans" cxnId="{E656DABE-50AF-4763-A14D-36A7D95F5361}">
      <dgm:prSet/>
      <dgm:spPr/>
      <dgm:t>
        <a:bodyPr/>
        <a:lstStyle/>
        <a:p>
          <a:endParaRPr lang="en-US"/>
        </a:p>
      </dgm:t>
    </dgm:pt>
    <dgm:pt modelId="{0E7AFBFB-5CB4-4A1F-8510-FF054137A8B9}">
      <dgm:prSe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(4) Lần thứ ba đi khám, người ta bảo anh bị loạn thị, anh đeo kính thì nhìn cái gì cũng lùi ra xa khiến anh khó khăn trong giao tiếp và ăn uống. </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dgm:t>
    </dgm:pt>
    <dgm:pt modelId="{8377E758-6620-489B-A167-48D913024826}" type="parTrans" cxnId="{A2DAB102-D3B3-41A3-A10E-6EC8391441EC}">
      <dgm:prSet/>
      <dgm:spPr/>
      <dgm:t>
        <a:bodyPr/>
        <a:lstStyle/>
        <a:p>
          <a:endParaRPr lang="en-US"/>
        </a:p>
      </dgm:t>
    </dgm:pt>
    <dgm:pt modelId="{524D0267-E649-4752-9B2F-C0D6788DA19A}" type="sibTrans" cxnId="{A2DAB102-D3B3-41A3-A10E-6EC8391441EC}">
      <dgm:prSet/>
      <dgm:spPr/>
      <dgm:t>
        <a:bodyPr/>
        <a:lstStyle/>
        <a:p>
          <a:endParaRPr lang="en-US"/>
        </a:p>
      </dgm:t>
    </dgm:pt>
    <dgm:pt modelId="{802199BA-2217-4EBA-95FF-DE1134E8813D}" type="pres">
      <dgm:prSet presAssocID="{8C1EAF66-BF38-426C-BAF0-E5B00DF46D2D}" presName="Name0" presStyleCnt="0">
        <dgm:presLayoutVars>
          <dgm:dir/>
          <dgm:resizeHandles val="exact"/>
        </dgm:presLayoutVars>
      </dgm:prSet>
      <dgm:spPr/>
    </dgm:pt>
    <dgm:pt modelId="{15B14AE8-AE96-4700-8A80-F05FC5C94474}" type="pres">
      <dgm:prSet presAssocID="{EBDB247B-1F99-4162-8018-CF4CB7418893}" presName="node" presStyleLbl="node1" presStyleIdx="0" presStyleCnt="4" custScaleX="81875">
        <dgm:presLayoutVars>
          <dgm:bulletEnabled val="1"/>
        </dgm:presLayoutVars>
      </dgm:prSet>
      <dgm:spPr/>
      <dgm:t>
        <a:bodyPr/>
        <a:lstStyle/>
        <a:p>
          <a:endParaRPr lang="en-US"/>
        </a:p>
      </dgm:t>
    </dgm:pt>
    <dgm:pt modelId="{650F1AA8-12BF-4F1F-85E6-37EEB468E516}" type="pres">
      <dgm:prSet presAssocID="{D079CA1B-FA13-42C1-8687-82353751C976}" presName="sibTrans" presStyleLbl="sibTrans2D1" presStyleIdx="0" presStyleCnt="3"/>
      <dgm:spPr/>
      <dgm:t>
        <a:bodyPr/>
        <a:lstStyle/>
        <a:p>
          <a:endParaRPr lang="en-US"/>
        </a:p>
      </dgm:t>
    </dgm:pt>
    <dgm:pt modelId="{EA8433F1-C694-42C7-ADC3-38B71BB911CB}" type="pres">
      <dgm:prSet presAssocID="{D079CA1B-FA13-42C1-8687-82353751C976}" presName="connectorText" presStyleLbl="sibTrans2D1" presStyleIdx="0" presStyleCnt="3"/>
      <dgm:spPr/>
      <dgm:t>
        <a:bodyPr/>
        <a:lstStyle/>
        <a:p>
          <a:endParaRPr lang="en-US"/>
        </a:p>
      </dgm:t>
    </dgm:pt>
    <dgm:pt modelId="{9DDE276A-03CF-4255-B5D7-4D96DAA2E0B9}" type="pres">
      <dgm:prSet presAssocID="{B4EC9C0E-3D36-424D-8D5F-8A382919B787}" presName="node" presStyleLbl="node1" presStyleIdx="1" presStyleCnt="4">
        <dgm:presLayoutVars>
          <dgm:bulletEnabled val="1"/>
        </dgm:presLayoutVars>
      </dgm:prSet>
      <dgm:spPr/>
      <dgm:t>
        <a:bodyPr/>
        <a:lstStyle/>
        <a:p>
          <a:endParaRPr lang="en-US"/>
        </a:p>
      </dgm:t>
    </dgm:pt>
    <dgm:pt modelId="{914434BC-1B98-4D7E-96A5-4979BBC29DFF}" type="pres">
      <dgm:prSet presAssocID="{6FE4AECE-EC1B-4D86-B7EB-60AF5ADF4E81}" presName="sibTrans" presStyleLbl="sibTrans2D1" presStyleIdx="1" presStyleCnt="3"/>
      <dgm:spPr/>
      <dgm:t>
        <a:bodyPr/>
        <a:lstStyle/>
        <a:p>
          <a:endParaRPr lang="en-US"/>
        </a:p>
      </dgm:t>
    </dgm:pt>
    <dgm:pt modelId="{1B3F75C4-E3E3-441C-9A12-65CBAA88BC47}" type="pres">
      <dgm:prSet presAssocID="{6FE4AECE-EC1B-4D86-B7EB-60AF5ADF4E81}" presName="connectorText" presStyleLbl="sibTrans2D1" presStyleIdx="1" presStyleCnt="3"/>
      <dgm:spPr/>
      <dgm:t>
        <a:bodyPr/>
        <a:lstStyle/>
        <a:p>
          <a:endParaRPr lang="en-US"/>
        </a:p>
      </dgm:t>
    </dgm:pt>
    <dgm:pt modelId="{E4AA90A6-6647-4D34-8714-2142C071E04A}" type="pres">
      <dgm:prSet presAssocID="{788EBD5B-3307-4DC1-BAC3-4ED413D35344}" presName="node" presStyleLbl="node1" presStyleIdx="2" presStyleCnt="4">
        <dgm:presLayoutVars>
          <dgm:bulletEnabled val="1"/>
        </dgm:presLayoutVars>
      </dgm:prSet>
      <dgm:spPr/>
      <dgm:t>
        <a:bodyPr/>
        <a:lstStyle/>
        <a:p>
          <a:endParaRPr lang="en-US"/>
        </a:p>
      </dgm:t>
    </dgm:pt>
    <dgm:pt modelId="{2F195488-6D0B-45BC-B25A-6B642051D935}" type="pres">
      <dgm:prSet presAssocID="{250E1A3F-8946-491C-89A5-EB23851FCE31}" presName="sibTrans" presStyleLbl="sibTrans2D1" presStyleIdx="2" presStyleCnt="3"/>
      <dgm:spPr/>
      <dgm:t>
        <a:bodyPr/>
        <a:lstStyle/>
        <a:p>
          <a:endParaRPr lang="en-US"/>
        </a:p>
      </dgm:t>
    </dgm:pt>
    <dgm:pt modelId="{91B8A2C5-4B9E-4395-9984-E57861B8C815}" type="pres">
      <dgm:prSet presAssocID="{250E1A3F-8946-491C-89A5-EB23851FCE31}" presName="connectorText" presStyleLbl="sibTrans2D1" presStyleIdx="2" presStyleCnt="3"/>
      <dgm:spPr/>
      <dgm:t>
        <a:bodyPr/>
        <a:lstStyle/>
        <a:p>
          <a:endParaRPr lang="en-US"/>
        </a:p>
      </dgm:t>
    </dgm:pt>
    <dgm:pt modelId="{439ADF60-D15C-492F-BB89-A672405FCAAA}" type="pres">
      <dgm:prSet presAssocID="{0E7AFBFB-5CB4-4A1F-8510-FF054137A8B9}" presName="node" presStyleLbl="node1" presStyleIdx="3" presStyleCnt="4" custScaleX="117108">
        <dgm:presLayoutVars>
          <dgm:bulletEnabled val="1"/>
        </dgm:presLayoutVars>
      </dgm:prSet>
      <dgm:spPr/>
      <dgm:t>
        <a:bodyPr/>
        <a:lstStyle/>
        <a:p>
          <a:endParaRPr lang="en-US"/>
        </a:p>
      </dgm:t>
    </dgm:pt>
  </dgm:ptLst>
  <dgm:cxnLst>
    <dgm:cxn modelId="{7F337311-9CB4-4B7B-B07A-64D91CD9A318}" type="presOf" srcId="{250E1A3F-8946-491C-89A5-EB23851FCE31}" destId="{2F195488-6D0B-45BC-B25A-6B642051D935}" srcOrd="0" destOrd="0" presId="urn:microsoft.com/office/officeart/2005/8/layout/process1"/>
    <dgm:cxn modelId="{C3B58ADB-0763-4F05-B2DF-A01D75719A84}" type="presOf" srcId="{D079CA1B-FA13-42C1-8687-82353751C976}" destId="{650F1AA8-12BF-4F1F-85E6-37EEB468E516}" srcOrd="0" destOrd="0" presId="urn:microsoft.com/office/officeart/2005/8/layout/process1"/>
    <dgm:cxn modelId="{76A65D59-B686-4151-ADF9-27E872C4B14F}" type="presOf" srcId="{D079CA1B-FA13-42C1-8687-82353751C976}" destId="{EA8433F1-C694-42C7-ADC3-38B71BB911CB}" srcOrd="1" destOrd="0" presId="urn:microsoft.com/office/officeart/2005/8/layout/process1"/>
    <dgm:cxn modelId="{451961B8-0DD7-4583-9771-7E1B41E814F4}" type="presOf" srcId="{0E7AFBFB-5CB4-4A1F-8510-FF054137A8B9}" destId="{439ADF60-D15C-492F-BB89-A672405FCAAA}" srcOrd="0" destOrd="0" presId="urn:microsoft.com/office/officeart/2005/8/layout/process1"/>
    <dgm:cxn modelId="{D3C45FA0-5D80-4C71-84A3-F9E466E066CE}" type="presOf" srcId="{8C1EAF66-BF38-426C-BAF0-E5B00DF46D2D}" destId="{802199BA-2217-4EBA-95FF-DE1134E8813D}" srcOrd="0" destOrd="0" presId="urn:microsoft.com/office/officeart/2005/8/layout/process1"/>
    <dgm:cxn modelId="{945CC7EE-0819-43D6-94D9-1DCE1F9A0DDE}" type="presOf" srcId="{788EBD5B-3307-4DC1-BAC3-4ED413D35344}" destId="{E4AA90A6-6647-4D34-8714-2142C071E04A}" srcOrd="0" destOrd="0" presId="urn:microsoft.com/office/officeart/2005/8/layout/process1"/>
    <dgm:cxn modelId="{92977DB7-3449-4FA3-AD66-7889C20EBA83}" srcId="{8C1EAF66-BF38-426C-BAF0-E5B00DF46D2D}" destId="{B4EC9C0E-3D36-424D-8D5F-8A382919B787}" srcOrd="1" destOrd="0" parTransId="{4055B191-01F4-4262-B094-C99F8424B2E4}" sibTransId="{6FE4AECE-EC1B-4D86-B7EB-60AF5ADF4E81}"/>
    <dgm:cxn modelId="{C2FFF7B8-A552-4444-8648-FE58207299C4}" type="presOf" srcId="{B4EC9C0E-3D36-424D-8D5F-8A382919B787}" destId="{9DDE276A-03CF-4255-B5D7-4D96DAA2E0B9}" srcOrd="0" destOrd="0" presId="urn:microsoft.com/office/officeart/2005/8/layout/process1"/>
    <dgm:cxn modelId="{E656DABE-50AF-4763-A14D-36A7D95F5361}" srcId="{8C1EAF66-BF38-426C-BAF0-E5B00DF46D2D}" destId="{788EBD5B-3307-4DC1-BAC3-4ED413D35344}" srcOrd="2" destOrd="0" parTransId="{2F3CDE24-C031-448A-927D-D604D3FBDE0A}" sibTransId="{250E1A3F-8946-491C-89A5-EB23851FCE31}"/>
    <dgm:cxn modelId="{00641C6C-057E-4342-8FB8-2339C233217C}" srcId="{8C1EAF66-BF38-426C-BAF0-E5B00DF46D2D}" destId="{EBDB247B-1F99-4162-8018-CF4CB7418893}" srcOrd="0" destOrd="0" parTransId="{7EDA94E4-C9D2-4BC6-94B3-B9EF4DC8D1FC}" sibTransId="{D079CA1B-FA13-42C1-8687-82353751C976}"/>
    <dgm:cxn modelId="{75906241-740F-4D9D-9253-96A7B50AEF9F}" type="presOf" srcId="{6FE4AECE-EC1B-4D86-B7EB-60AF5ADF4E81}" destId="{914434BC-1B98-4D7E-96A5-4979BBC29DFF}" srcOrd="0" destOrd="0" presId="urn:microsoft.com/office/officeart/2005/8/layout/process1"/>
    <dgm:cxn modelId="{B6EFED90-0734-4ECE-A8B0-6C4C33DE3290}" type="presOf" srcId="{250E1A3F-8946-491C-89A5-EB23851FCE31}" destId="{91B8A2C5-4B9E-4395-9984-E57861B8C815}" srcOrd="1" destOrd="0" presId="urn:microsoft.com/office/officeart/2005/8/layout/process1"/>
    <dgm:cxn modelId="{8422489A-6384-49AA-94ED-E0ADDB87CE1A}" type="presOf" srcId="{EBDB247B-1F99-4162-8018-CF4CB7418893}" destId="{15B14AE8-AE96-4700-8A80-F05FC5C94474}" srcOrd="0" destOrd="0" presId="urn:microsoft.com/office/officeart/2005/8/layout/process1"/>
    <dgm:cxn modelId="{E32848A1-7100-437A-87F5-89FFB2F59860}" type="presOf" srcId="{6FE4AECE-EC1B-4D86-B7EB-60AF5ADF4E81}" destId="{1B3F75C4-E3E3-441C-9A12-65CBAA88BC47}" srcOrd="1" destOrd="0" presId="urn:microsoft.com/office/officeart/2005/8/layout/process1"/>
    <dgm:cxn modelId="{A2DAB102-D3B3-41A3-A10E-6EC8391441EC}" srcId="{8C1EAF66-BF38-426C-BAF0-E5B00DF46D2D}" destId="{0E7AFBFB-5CB4-4A1F-8510-FF054137A8B9}" srcOrd="3" destOrd="0" parTransId="{8377E758-6620-489B-A167-48D913024826}" sibTransId="{524D0267-E649-4752-9B2F-C0D6788DA19A}"/>
    <dgm:cxn modelId="{836FB8BD-48D6-465B-8677-9A7AC416E58C}" type="presParOf" srcId="{802199BA-2217-4EBA-95FF-DE1134E8813D}" destId="{15B14AE8-AE96-4700-8A80-F05FC5C94474}" srcOrd="0" destOrd="0" presId="urn:microsoft.com/office/officeart/2005/8/layout/process1"/>
    <dgm:cxn modelId="{32DD829C-8224-4119-97B6-FDA02FFBBD53}" type="presParOf" srcId="{802199BA-2217-4EBA-95FF-DE1134E8813D}" destId="{650F1AA8-12BF-4F1F-85E6-37EEB468E516}" srcOrd="1" destOrd="0" presId="urn:microsoft.com/office/officeart/2005/8/layout/process1"/>
    <dgm:cxn modelId="{449E7D55-FF77-4952-AE9C-269919085571}" type="presParOf" srcId="{650F1AA8-12BF-4F1F-85E6-37EEB468E516}" destId="{EA8433F1-C694-42C7-ADC3-38B71BB911CB}" srcOrd="0" destOrd="0" presId="urn:microsoft.com/office/officeart/2005/8/layout/process1"/>
    <dgm:cxn modelId="{FF230C23-816A-4970-9E04-B8DE09AD9A34}" type="presParOf" srcId="{802199BA-2217-4EBA-95FF-DE1134E8813D}" destId="{9DDE276A-03CF-4255-B5D7-4D96DAA2E0B9}" srcOrd="2" destOrd="0" presId="urn:microsoft.com/office/officeart/2005/8/layout/process1"/>
    <dgm:cxn modelId="{6C00E685-BEC9-4DF1-B782-D9277709C894}" type="presParOf" srcId="{802199BA-2217-4EBA-95FF-DE1134E8813D}" destId="{914434BC-1B98-4D7E-96A5-4979BBC29DFF}" srcOrd="3" destOrd="0" presId="urn:microsoft.com/office/officeart/2005/8/layout/process1"/>
    <dgm:cxn modelId="{032B3F13-6BB0-42D4-8D0A-5E36D1ED612C}" type="presParOf" srcId="{914434BC-1B98-4D7E-96A5-4979BBC29DFF}" destId="{1B3F75C4-E3E3-441C-9A12-65CBAA88BC47}" srcOrd="0" destOrd="0" presId="urn:microsoft.com/office/officeart/2005/8/layout/process1"/>
    <dgm:cxn modelId="{4846384C-6659-46F6-B44F-8354652C9D10}" type="presParOf" srcId="{802199BA-2217-4EBA-95FF-DE1134E8813D}" destId="{E4AA90A6-6647-4D34-8714-2142C071E04A}" srcOrd="4" destOrd="0" presId="urn:microsoft.com/office/officeart/2005/8/layout/process1"/>
    <dgm:cxn modelId="{11A8A47F-B44F-482B-98E1-362EAAE2B55C}" type="presParOf" srcId="{802199BA-2217-4EBA-95FF-DE1134E8813D}" destId="{2F195488-6D0B-45BC-B25A-6B642051D935}" srcOrd="5" destOrd="0" presId="urn:microsoft.com/office/officeart/2005/8/layout/process1"/>
    <dgm:cxn modelId="{AD1A5633-ADA9-49FE-8E12-12F6691CD2AB}" type="presParOf" srcId="{2F195488-6D0B-45BC-B25A-6B642051D935}" destId="{91B8A2C5-4B9E-4395-9984-E57861B8C815}" srcOrd="0" destOrd="0" presId="urn:microsoft.com/office/officeart/2005/8/layout/process1"/>
    <dgm:cxn modelId="{AC0FED61-FFD2-4367-9702-58DEA600DC99}" type="presParOf" srcId="{802199BA-2217-4EBA-95FF-DE1134E8813D}" destId="{439ADF60-D15C-492F-BB89-A672405FCAAA}" srcOrd="6"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964E9B-A11D-44DD-BB18-C11ADE9CB861}" type="doc">
      <dgm:prSet loTypeId="urn:microsoft.com/office/officeart/2005/8/layout/process1" loCatId="process" qsTypeId="urn:microsoft.com/office/officeart/2005/8/quickstyle/simple1" qsCatId="simple" csTypeId="urn:microsoft.com/office/officeart/2005/8/colors/colorful3" csCatId="colorful" phldr="1"/>
      <dgm:spPr/>
    </dgm:pt>
    <dgm:pt modelId="{5B0A2E56-2B69-4B7D-95DE-3C9DDFD11710}">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(5) Lần thứ tư đi khám, anh đeo kính mới nhìn cái gì cũng hóa hai. </a:t>
          </a:r>
          <a:endParaRPr lang="en-US" sz="2000" dirty="0"/>
        </a:p>
      </dgm:t>
    </dgm:pt>
    <dgm:pt modelId="{926163E4-01D5-4701-A4BC-42DF25390AE8}" type="parTrans" cxnId="{D9065AD1-8E87-4852-8AC9-3A44D113ED9E}">
      <dgm:prSet/>
      <dgm:spPr/>
      <dgm:t>
        <a:bodyPr/>
        <a:lstStyle/>
        <a:p>
          <a:endParaRPr lang="en-US"/>
        </a:p>
      </dgm:t>
    </dgm:pt>
    <dgm:pt modelId="{56F9FDEE-64D2-4142-9C8C-5513975CA0A9}" type="sibTrans" cxnId="{D9065AD1-8E87-4852-8AC9-3A44D113ED9E}">
      <dgm:prSet/>
      <dgm:spPr/>
      <dgm:t>
        <a:bodyPr/>
        <a:lstStyle/>
        <a:p>
          <a:endParaRPr lang="en-US"/>
        </a:p>
      </dgm:t>
    </dgm:pt>
    <dgm:pt modelId="{A55A4593-D184-408B-A01F-48D69F564852}">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(6) Lần thứ năm đi khám, bác sĩ khám và cho anh ta đổi sang kính khác nhưng đeo vào không phân biệt được sáng, tối nữa. </a:t>
          </a:r>
          <a:endParaRPr lang="en-US" sz="2000" dirty="0"/>
        </a:p>
      </dgm:t>
    </dgm:pt>
    <dgm:pt modelId="{4084BE92-F3A6-4A50-9515-82E33C827AB3}" type="parTrans" cxnId="{50725C9C-97F2-4C82-A9A4-C1A4DA8331E9}">
      <dgm:prSet/>
      <dgm:spPr/>
      <dgm:t>
        <a:bodyPr/>
        <a:lstStyle/>
        <a:p>
          <a:endParaRPr lang="en-US"/>
        </a:p>
      </dgm:t>
    </dgm:pt>
    <dgm:pt modelId="{9FDDCB5A-0901-4730-986B-8515DE7BC9E0}" type="sibTrans" cxnId="{50725C9C-97F2-4C82-A9A4-C1A4DA8331E9}">
      <dgm:prSet/>
      <dgm:spPr/>
      <dgm:t>
        <a:bodyPr/>
        <a:lstStyle/>
        <a:p>
          <a:endParaRPr lang="en-US"/>
        </a:p>
      </dgm:t>
    </dgm:pt>
    <dgm:pt modelId="{19BB6946-E961-4321-95E8-DC4154CCA590}">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(7) Sau đó anh đi khám ở nhiều nơi khác, lại uống thuốc, lại tiêm... những vẫn không nhìn rõ được. </a:t>
          </a:r>
        </a:p>
      </dgm:t>
    </dgm:pt>
    <dgm:pt modelId="{9213A7C4-46D6-47E2-B35D-92AF58E5B956}" type="parTrans" cxnId="{44BC3A19-DA51-459B-A0E3-42C40F31368E}">
      <dgm:prSet/>
      <dgm:spPr/>
      <dgm:t>
        <a:bodyPr/>
        <a:lstStyle/>
        <a:p>
          <a:endParaRPr lang="en-US"/>
        </a:p>
      </dgm:t>
    </dgm:pt>
    <dgm:pt modelId="{31D600C8-E782-49FF-8C8B-95FE6F8FAAB3}" type="sibTrans" cxnId="{44BC3A19-DA51-459B-A0E3-42C40F31368E}">
      <dgm:prSet/>
      <dgm:spPr/>
      <dgm:t>
        <a:bodyPr/>
        <a:lstStyle/>
        <a:p>
          <a:endParaRPr lang="en-US"/>
        </a:p>
      </dgm:t>
    </dgm:pt>
    <dgm:pt modelId="{A3E6953B-D088-4E38-B759-87976A46D9A7}">
      <dgm:prSet phldrT="[Text]" custT="1"/>
      <dgm:spPr/>
      <dgm:t>
        <a:bodyPr/>
        <a:lstStyle/>
        <a:p>
          <a:r>
            <a:rPr lang="pt-BR"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(8) Một lần anh bị ngã, kính rơi ra, người khác giúp anh nhặt lại. Từ lúc đó anh nhìn cái gì cũng rõ hẳn. Đến khi vợ anh nhắc, anh mới biết kính mình bị vỡ.</a:t>
          </a:r>
        </a:p>
      </dgm:t>
    </dgm:pt>
    <dgm:pt modelId="{E88AAB82-796E-4F02-8536-C7112300B346}" type="parTrans" cxnId="{F14155BC-6964-401E-A683-45B95E95AFBF}">
      <dgm:prSet/>
      <dgm:spPr/>
      <dgm:t>
        <a:bodyPr/>
        <a:lstStyle/>
        <a:p>
          <a:endParaRPr lang="en-US"/>
        </a:p>
      </dgm:t>
    </dgm:pt>
    <dgm:pt modelId="{B668466C-4F0B-4540-8B45-548CFF0BFFB8}" type="sibTrans" cxnId="{F14155BC-6964-401E-A683-45B95E95AFBF}">
      <dgm:prSet/>
      <dgm:spPr/>
      <dgm:t>
        <a:bodyPr/>
        <a:lstStyle/>
        <a:p>
          <a:endParaRPr lang="en-US"/>
        </a:p>
      </dgm:t>
    </dgm:pt>
    <dgm:pt modelId="{934CC281-2F0D-4D49-9A42-EA4B52164374}" type="pres">
      <dgm:prSet presAssocID="{19964E9B-A11D-44DD-BB18-C11ADE9CB861}" presName="Name0" presStyleCnt="0">
        <dgm:presLayoutVars>
          <dgm:dir/>
          <dgm:resizeHandles val="exact"/>
        </dgm:presLayoutVars>
      </dgm:prSet>
      <dgm:spPr/>
    </dgm:pt>
    <dgm:pt modelId="{E2A70C38-5018-46A0-8FA6-F45CA1592356}" type="pres">
      <dgm:prSet presAssocID="{5B0A2E56-2B69-4B7D-95DE-3C9DDFD11710}" presName="node" presStyleLbl="node1" presStyleIdx="0" presStyleCnt="4">
        <dgm:presLayoutVars>
          <dgm:bulletEnabled val="1"/>
        </dgm:presLayoutVars>
      </dgm:prSet>
      <dgm:spPr/>
      <dgm:t>
        <a:bodyPr/>
        <a:lstStyle/>
        <a:p>
          <a:endParaRPr lang="en-US"/>
        </a:p>
      </dgm:t>
    </dgm:pt>
    <dgm:pt modelId="{75A3F1F9-B409-440A-B3B0-9632C9A6287D}" type="pres">
      <dgm:prSet presAssocID="{56F9FDEE-64D2-4142-9C8C-5513975CA0A9}" presName="sibTrans" presStyleLbl="sibTrans2D1" presStyleIdx="0" presStyleCnt="3"/>
      <dgm:spPr/>
      <dgm:t>
        <a:bodyPr/>
        <a:lstStyle/>
        <a:p>
          <a:endParaRPr lang="en-US"/>
        </a:p>
      </dgm:t>
    </dgm:pt>
    <dgm:pt modelId="{68657E2B-420B-4A30-A0FB-6F414F085525}" type="pres">
      <dgm:prSet presAssocID="{56F9FDEE-64D2-4142-9C8C-5513975CA0A9}" presName="connectorText" presStyleLbl="sibTrans2D1" presStyleIdx="0" presStyleCnt="3"/>
      <dgm:spPr/>
      <dgm:t>
        <a:bodyPr/>
        <a:lstStyle/>
        <a:p>
          <a:endParaRPr lang="en-US"/>
        </a:p>
      </dgm:t>
    </dgm:pt>
    <dgm:pt modelId="{CE0A4011-7333-4983-803C-CA4AD2BB7886}" type="pres">
      <dgm:prSet presAssocID="{A55A4593-D184-408B-A01F-48D69F564852}" presName="node" presStyleLbl="node1" presStyleIdx="1" presStyleCnt="4">
        <dgm:presLayoutVars>
          <dgm:bulletEnabled val="1"/>
        </dgm:presLayoutVars>
      </dgm:prSet>
      <dgm:spPr/>
      <dgm:t>
        <a:bodyPr/>
        <a:lstStyle/>
        <a:p>
          <a:endParaRPr lang="en-US"/>
        </a:p>
      </dgm:t>
    </dgm:pt>
    <dgm:pt modelId="{CF5C55D5-DB90-46DA-A4AE-94526C72335B}" type="pres">
      <dgm:prSet presAssocID="{9FDDCB5A-0901-4730-986B-8515DE7BC9E0}" presName="sibTrans" presStyleLbl="sibTrans2D1" presStyleIdx="1" presStyleCnt="3"/>
      <dgm:spPr/>
      <dgm:t>
        <a:bodyPr/>
        <a:lstStyle/>
        <a:p>
          <a:endParaRPr lang="en-US"/>
        </a:p>
      </dgm:t>
    </dgm:pt>
    <dgm:pt modelId="{7F819F1E-2181-4C0F-A106-BFB2599002A5}" type="pres">
      <dgm:prSet presAssocID="{9FDDCB5A-0901-4730-986B-8515DE7BC9E0}" presName="connectorText" presStyleLbl="sibTrans2D1" presStyleIdx="1" presStyleCnt="3"/>
      <dgm:spPr/>
      <dgm:t>
        <a:bodyPr/>
        <a:lstStyle/>
        <a:p>
          <a:endParaRPr lang="en-US"/>
        </a:p>
      </dgm:t>
    </dgm:pt>
    <dgm:pt modelId="{7FAEFEC6-F9BA-4545-80DA-22294F3C020A}" type="pres">
      <dgm:prSet presAssocID="{19BB6946-E961-4321-95E8-DC4154CCA590}" presName="node" presStyleLbl="node1" presStyleIdx="2" presStyleCnt="4">
        <dgm:presLayoutVars>
          <dgm:bulletEnabled val="1"/>
        </dgm:presLayoutVars>
      </dgm:prSet>
      <dgm:spPr/>
      <dgm:t>
        <a:bodyPr/>
        <a:lstStyle/>
        <a:p>
          <a:endParaRPr lang="en-US"/>
        </a:p>
      </dgm:t>
    </dgm:pt>
    <dgm:pt modelId="{AA70C76F-FD96-4C66-BEC5-3588CB6C98A0}" type="pres">
      <dgm:prSet presAssocID="{31D600C8-E782-49FF-8C8B-95FE6F8FAAB3}" presName="sibTrans" presStyleLbl="sibTrans2D1" presStyleIdx="2" presStyleCnt="3"/>
      <dgm:spPr/>
      <dgm:t>
        <a:bodyPr/>
        <a:lstStyle/>
        <a:p>
          <a:endParaRPr lang="en-US"/>
        </a:p>
      </dgm:t>
    </dgm:pt>
    <dgm:pt modelId="{C92AAA94-2DC4-4348-8A5C-6CC6F4D66C4F}" type="pres">
      <dgm:prSet presAssocID="{31D600C8-E782-49FF-8C8B-95FE6F8FAAB3}" presName="connectorText" presStyleLbl="sibTrans2D1" presStyleIdx="2" presStyleCnt="3"/>
      <dgm:spPr/>
      <dgm:t>
        <a:bodyPr/>
        <a:lstStyle/>
        <a:p>
          <a:endParaRPr lang="en-US"/>
        </a:p>
      </dgm:t>
    </dgm:pt>
    <dgm:pt modelId="{3FCAA4FB-4672-4E61-8E19-1C14ECDECC19}" type="pres">
      <dgm:prSet presAssocID="{A3E6953B-D088-4E38-B759-87976A46D9A7}" presName="node" presStyleLbl="node1" presStyleIdx="3" presStyleCnt="4" custScaleX="122679">
        <dgm:presLayoutVars>
          <dgm:bulletEnabled val="1"/>
        </dgm:presLayoutVars>
      </dgm:prSet>
      <dgm:spPr/>
      <dgm:t>
        <a:bodyPr/>
        <a:lstStyle/>
        <a:p>
          <a:endParaRPr lang="en-US"/>
        </a:p>
      </dgm:t>
    </dgm:pt>
  </dgm:ptLst>
  <dgm:cxnLst>
    <dgm:cxn modelId="{C4C72548-DAA1-445A-AC99-8827DA200197}" type="presOf" srcId="{9FDDCB5A-0901-4730-986B-8515DE7BC9E0}" destId="{CF5C55D5-DB90-46DA-A4AE-94526C72335B}" srcOrd="0" destOrd="0" presId="urn:microsoft.com/office/officeart/2005/8/layout/process1"/>
    <dgm:cxn modelId="{50725C9C-97F2-4C82-A9A4-C1A4DA8331E9}" srcId="{19964E9B-A11D-44DD-BB18-C11ADE9CB861}" destId="{A55A4593-D184-408B-A01F-48D69F564852}" srcOrd="1" destOrd="0" parTransId="{4084BE92-F3A6-4A50-9515-82E33C827AB3}" sibTransId="{9FDDCB5A-0901-4730-986B-8515DE7BC9E0}"/>
    <dgm:cxn modelId="{EB28FAA8-6E20-4B8F-803C-897F99A436FF}" type="presOf" srcId="{56F9FDEE-64D2-4142-9C8C-5513975CA0A9}" destId="{75A3F1F9-B409-440A-B3B0-9632C9A6287D}" srcOrd="0" destOrd="0" presId="urn:microsoft.com/office/officeart/2005/8/layout/process1"/>
    <dgm:cxn modelId="{9635C74B-D4BD-43DE-AFDA-4757B8D4985C}" type="presOf" srcId="{19BB6946-E961-4321-95E8-DC4154CCA590}" destId="{7FAEFEC6-F9BA-4545-80DA-22294F3C020A}" srcOrd="0" destOrd="0" presId="urn:microsoft.com/office/officeart/2005/8/layout/process1"/>
    <dgm:cxn modelId="{C847178C-9C65-4121-80B2-3108FB83B20B}" type="presOf" srcId="{A3E6953B-D088-4E38-B759-87976A46D9A7}" destId="{3FCAA4FB-4672-4E61-8E19-1C14ECDECC19}" srcOrd="0" destOrd="0" presId="urn:microsoft.com/office/officeart/2005/8/layout/process1"/>
    <dgm:cxn modelId="{F14155BC-6964-401E-A683-45B95E95AFBF}" srcId="{19964E9B-A11D-44DD-BB18-C11ADE9CB861}" destId="{A3E6953B-D088-4E38-B759-87976A46D9A7}" srcOrd="3" destOrd="0" parTransId="{E88AAB82-796E-4F02-8536-C7112300B346}" sibTransId="{B668466C-4F0B-4540-8B45-548CFF0BFFB8}"/>
    <dgm:cxn modelId="{6E7927F3-76DD-4363-A0DA-A4CAA5EC8B29}" type="presOf" srcId="{9FDDCB5A-0901-4730-986B-8515DE7BC9E0}" destId="{7F819F1E-2181-4C0F-A106-BFB2599002A5}" srcOrd="1" destOrd="0" presId="urn:microsoft.com/office/officeart/2005/8/layout/process1"/>
    <dgm:cxn modelId="{3A16538C-F3DC-463D-A8F3-EEFDB76678AF}" type="presOf" srcId="{31D600C8-E782-49FF-8C8B-95FE6F8FAAB3}" destId="{C92AAA94-2DC4-4348-8A5C-6CC6F4D66C4F}" srcOrd="1" destOrd="0" presId="urn:microsoft.com/office/officeart/2005/8/layout/process1"/>
    <dgm:cxn modelId="{44BC3A19-DA51-459B-A0E3-42C40F31368E}" srcId="{19964E9B-A11D-44DD-BB18-C11ADE9CB861}" destId="{19BB6946-E961-4321-95E8-DC4154CCA590}" srcOrd="2" destOrd="0" parTransId="{9213A7C4-46D6-47E2-B35D-92AF58E5B956}" sibTransId="{31D600C8-E782-49FF-8C8B-95FE6F8FAAB3}"/>
    <dgm:cxn modelId="{B7ABDA2D-5BB0-44D1-83DC-6740004402E9}" type="presOf" srcId="{A55A4593-D184-408B-A01F-48D69F564852}" destId="{CE0A4011-7333-4983-803C-CA4AD2BB7886}" srcOrd="0" destOrd="0" presId="urn:microsoft.com/office/officeart/2005/8/layout/process1"/>
    <dgm:cxn modelId="{E6EE6EC4-E553-4BFB-9DC5-978C9314B260}" type="presOf" srcId="{19964E9B-A11D-44DD-BB18-C11ADE9CB861}" destId="{934CC281-2F0D-4D49-9A42-EA4B52164374}" srcOrd="0" destOrd="0" presId="urn:microsoft.com/office/officeart/2005/8/layout/process1"/>
    <dgm:cxn modelId="{B7FF6E8D-1724-4892-8B54-B8CC6B9AF4F6}" type="presOf" srcId="{5B0A2E56-2B69-4B7D-95DE-3C9DDFD11710}" destId="{E2A70C38-5018-46A0-8FA6-F45CA1592356}" srcOrd="0" destOrd="0" presId="urn:microsoft.com/office/officeart/2005/8/layout/process1"/>
    <dgm:cxn modelId="{D67AB016-63A2-4E90-94B0-922A06DC2E7E}" type="presOf" srcId="{31D600C8-E782-49FF-8C8B-95FE6F8FAAB3}" destId="{AA70C76F-FD96-4C66-BEC5-3588CB6C98A0}" srcOrd="0" destOrd="0" presId="urn:microsoft.com/office/officeart/2005/8/layout/process1"/>
    <dgm:cxn modelId="{D9065AD1-8E87-4852-8AC9-3A44D113ED9E}" srcId="{19964E9B-A11D-44DD-BB18-C11ADE9CB861}" destId="{5B0A2E56-2B69-4B7D-95DE-3C9DDFD11710}" srcOrd="0" destOrd="0" parTransId="{926163E4-01D5-4701-A4BC-42DF25390AE8}" sibTransId="{56F9FDEE-64D2-4142-9C8C-5513975CA0A9}"/>
    <dgm:cxn modelId="{7632EC32-F0C5-4357-BE11-2E8BF3DE795F}" type="presOf" srcId="{56F9FDEE-64D2-4142-9C8C-5513975CA0A9}" destId="{68657E2B-420B-4A30-A0FB-6F414F085525}" srcOrd="1" destOrd="0" presId="urn:microsoft.com/office/officeart/2005/8/layout/process1"/>
    <dgm:cxn modelId="{52B621C4-2D26-4DE0-A604-7E03DB5A6FA1}" type="presParOf" srcId="{934CC281-2F0D-4D49-9A42-EA4B52164374}" destId="{E2A70C38-5018-46A0-8FA6-F45CA1592356}" srcOrd="0" destOrd="0" presId="urn:microsoft.com/office/officeart/2005/8/layout/process1"/>
    <dgm:cxn modelId="{B458B5D4-DC0A-4DDF-A0A4-349FE18AB37F}" type="presParOf" srcId="{934CC281-2F0D-4D49-9A42-EA4B52164374}" destId="{75A3F1F9-B409-440A-B3B0-9632C9A6287D}" srcOrd="1" destOrd="0" presId="urn:microsoft.com/office/officeart/2005/8/layout/process1"/>
    <dgm:cxn modelId="{18BE0ACB-64B7-4480-9C77-C69A0F70C9F1}" type="presParOf" srcId="{75A3F1F9-B409-440A-B3B0-9632C9A6287D}" destId="{68657E2B-420B-4A30-A0FB-6F414F085525}" srcOrd="0" destOrd="0" presId="urn:microsoft.com/office/officeart/2005/8/layout/process1"/>
    <dgm:cxn modelId="{31477934-CB17-411C-A3C3-7A338271CDD7}" type="presParOf" srcId="{934CC281-2F0D-4D49-9A42-EA4B52164374}" destId="{CE0A4011-7333-4983-803C-CA4AD2BB7886}" srcOrd="2" destOrd="0" presId="urn:microsoft.com/office/officeart/2005/8/layout/process1"/>
    <dgm:cxn modelId="{E0F9C390-8EC8-400C-B02D-3213BD8E3454}" type="presParOf" srcId="{934CC281-2F0D-4D49-9A42-EA4B52164374}" destId="{CF5C55D5-DB90-46DA-A4AE-94526C72335B}" srcOrd="3" destOrd="0" presId="urn:microsoft.com/office/officeart/2005/8/layout/process1"/>
    <dgm:cxn modelId="{154DD0C5-029F-4E73-A25C-24ABFD901ED0}" type="presParOf" srcId="{CF5C55D5-DB90-46DA-A4AE-94526C72335B}" destId="{7F819F1E-2181-4C0F-A106-BFB2599002A5}" srcOrd="0" destOrd="0" presId="urn:microsoft.com/office/officeart/2005/8/layout/process1"/>
    <dgm:cxn modelId="{B749091F-4B5E-48A4-9409-BFA784DFBC87}" type="presParOf" srcId="{934CC281-2F0D-4D49-9A42-EA4B52164374}" destId="{7FAEFEC6-F9BA-4545-80DA-22294F3C020A}" srcOrd="4" destOrd="0" presId="urn:microsoft.com/office/officeart/2005/8/layout/process1"/>
    <dgm:cxn modelId="{288F3653-3B6A-430E-B137-D0601400702E}" type="presParOf" srcId="{934CC281-2F0D-4D49-9A42-EA4B52164374}" destId="{AA70C76F-FD96-4C66-BEC5-3588CB6C98A0}" srcOrd="5" destOrd="0" presId="urn:microsoft.com/office/officeart/2005/8/layout/process1"/>
    <dgm:cxn modelId="{0A82E42D-A2AE-41D0-8068-C0F9BD8418D1}" type="presParOf" srcId="{AA70C76F-FD96-4C66-BEC5-3588CB6C98A0}" destId="{C92AAA94-2DC4-4348-8A5C-6CC6F4D66C4F}" srcOrd="0" destOrd="0" presId="urn:microsoft.com/office/officeart/2005/8/layout/process1"/>
    <dgm:cxn modelId="{FAF55C8A-3517-4DF1-8CF6-F69A941F9740}" type="presParOf" srcId="{934CC281-2F0D-4D49-9A42-EA4B52164374}" destId="{3FCAA4FB-4672-4E61-8E19-1C14ECDECC19}" srcOrd="6"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14AE8-AE96-4700-8A80-F05FC5C94474}">
      <dsp:nvSpPr>
        <dsp:cNvPr id="0" name=""/>
        <dsp:cNvSpPr/>
      </dsp:nvSpPr>
      <dsp:spPr>
        <a:xfrm>
          <a:off x="9133" y="33998"/>
          <a:ext cx="2257131" cy="254820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(1) Nhân vật "tôi" muốn đeo kính cho ra dáng vẻ tri thức nên anh ta đi khám mắt.</a:t>
          </a:r>
          <a:endParaRPr lang="en-US" sz="2000" kern="1200" dirty="0"/>
        </a:p>
      </dsp:txBody>
      <dsp:txXfrm>
        <a:off x="75242" y="100107"/>
        <a:ext cx="2124913" cy="2415985"/>
      </dsp:txXfrm>
    </dsp:sp>
    <dsp:sp modelId="{650F1AA8-12BF-4F1F-85E6-37EEB468E516}">
      <dsp:nvSpPr>
        <dsp:cNvPr id="0" name=""/>
        <dsp:cNvSpPr/>
      </dsp:nvSpPr>
      <dsp:spPr>
        <a:xfrm>
          <a:off x="2541945" y="966256"/>
          <a:ext cx="584441" cy="6836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2541945" y="1102993"/>
        <a:ext cx="409109" cy="410212"/>
      </dsp:txXfrm>
    </dsp:sp>
    <dsp:sp modelId="{9DDE276A-03CF-4255-B5D7-4D96DAA2E0B9}">
      <dsp:nvSpPr>
        <dsp:cNvPr id="0" name=""/>
        <dsp:cNvSpPr/>
      </dsp:nvSpPr>
      <dsp:spPr>
        <a:xfrm>
          <a:off x="3368985" y="33998"/>
          <a:ext cx="2756801" cy="254820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(2) Lần đầu, bác sĩ bị bảo anh ta cận và cho anh ta đeo kính cận, kết quả là khi đeo anh ta luôn cảm thấy buồn nôn. </a:t>
          </a:r>
          <a:endParaRPr lang="en-US" sz="2000" kern="1200" dirty="0"/>
        </a:p>
      </dsp:txBody>
      <dsp:txXfrm>
        <a:off x="3443619" y="108632"/>
        <a:ext cx="2607533" cy="2398935"/>
      </dsp:txXfrm>
    </dsp:sp>
    <dsp:sp modelId="{914434BC-1B98-4D7E-96A5-4979BBC29DFF}">
      <dsp:nvSpPr>
        <dsp:cNvPr id="0" name=""/>
        <dsp:cNvSpPr/>
      </dsp:nvSpPr>
      <dsp:spPr>
        <a:xfrm>
          <a:off x="6401467" y="966256"/>
          <a:ext cx="584441" cy="6836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6401467" y="1102993"/>
        <a:ext cx="409109" cy="410212"/>
      </dsp:txXfrm>
    </dsp:sp>
    <dsp:sp modelId="{E4AA90A6-6647-4D34-8714-2142C071E04A}">
      <dsp:nvSpPr>
        <dsp:cNvPr id="0" name=""/>
        <dsp:cNvSpPr/>
      </dsp:nvSpPr>
      <dsp:spPr>
        <a:xfrm>
          <a:off x="7228508" y="33998"/>
          <a:ext cx="2756801" cy="254820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(3) Lần hai đi khám, anh ta bị bảo là mắt bị viễn thị, anh ta đeo kính mới mà mắt lúc nào cũng đỏ hoe.</a:t>
          </a:r>
          <a:endParaRPr lang="en-US" sz="2000" kern="1200" dirty="0"/>
        </a:p>
      </dsp:txBody>
      <dsp:txXfrm>
        <a:off x="7303142" y="108632"/>
        <a:ext cx="2607533" cy="2398935"/>
      </dsp:txXfrm>
    </dsp:sp>
    <dsp:sp modelId="{2F195488-6D0B-45BC-B25A-6B642051D935}">
      <dsp:nvSpPr>
        <dsp:cNvPr id="0" name=""/>
        <dsp:cNvSpPr/>
      </dsp:nvSpPr>
      <dsp:spPr>
        <a:xfrm>
          <a:off x="10260990" y="966256"/>
          <a:ext cx="584441" cy="6836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10260990" y="1102993"/>
        <a:ext cx="409109" cy="410212"/>
      </dsp:txXfrm>
    </dsp:sp>
    <dsp:sp modelId="{439ADF60-D15C-492F-BB89-A672405FCAAA}">
      <dsp:nvSpPr>
        <dsp:cNvPr id="0" name=""/>
        <dsp:cNvSpPr/>
      </dsp:nvSpPr>
      <dsp:spPr>
        <a:xfrm>
          <a:off x="11088030" y="33998"/>
          <a:ext cx="3228435" cy="254820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(4) Lần thứ ba đi khám, người ta bảo anh bị loạn thị, anh đeo kính thì nhìn cái gì cũng lùi ra xa khiến anh khó khăn trong giao tiếp và ăn uống. </a:t>
          </a:r>
          <a:endParaRPr lang="en-US"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dsp:txBody>
      <dsp:txXfrm>
        <a:off x="11162664" y="108632"/>
        <a:ext cx="3079167" cy="2398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70C38-5018-46A0-8FA6-F45CA1592356}">
      <dsp:nvSpPr>
        <dsp:cNvPr id="0" name=""/>
        <dsp:cNvSpPr/>
      </dsp:nvSpPr>
      <dsp:spPr>
        <a:xfrm>
          <a:off x="14561" y="268665"/>
          <a:ext cx="2676550" cy="295911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(5) Lần thứ tư đi khám, anh đeo kính mới nhìn cái gì cũng hóa hai. </a:t>
          </a:r>
          <a:endParaRPr lang="en-US" sz="2000" kern="1200" dirty="0"/>
        </a:p>
      </dsp:txBody>
      <dsp:txXfrm>
        <a:off x="92954" y="347058"/>
        <a:ext cx="2519764" cy="2802332"/>
      </dsp:txXfrm>
    </dsp:sp>
    <dsp:sp modelId="{75A3F1F9-B409-440A-B3B0-9632C9A6287D}">
      <dsp:nvSpPr>
        <dsp:cNvPr id="0" name=""/>
        <dsp:cNvSpPr/>
      </dsp:nvSpPr>
      <dsp:spPr>
        <a:xfrm>
          <a:off x="2958767" y="1416332"/>
          <a:ext cx="567428" cy="66378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2958767" y="1549089"/>
        <a:ext cx="397200" cy="398270"/>
      </dsp:txXfrm>
    </dsp:sp>
    <dsp:sp modelId="{CE0A4011-7333-4983-803C-CA4AD2BB7886}">
      <dsp:nvSpPr>
        <dsp:cNvPr id="0" name=""/>
        <dsp:cNvSpPr/>
      </dsp:nvSpPr>
      <dsp:spPr>
        <a:xfrm>
          <a:off x="3761732" y="268665"/>
          <a:ext cx="2676550" cy="2959118"/>
        </a:xfrm>
        <a:prstGeom prst="roundRect">
          <a:avLst>
            <a:gd name="adj" fmla="val 10000"/>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(6) Lần thứ năm đi khám, bác sĩ khám và cho anh ta đổi sang kính khác nhưng đeo vào không phân biệt được sáng, tối nữa. </a:t>
          </a:r>
          <a:endParaRPr lang="en-US" sz="2000" kern="1200" dirty="0"/>
        </a:p>
      </dsp:txBody>
      <dsp:txXfrm>
        <a:off x="3840125" y="347058"/>
        <a:ext cx="2519764" cy="2802332"/>
      </dsp:txXfrm>
    </dsp:sp>
    <dsp:sp modelId="{CF5C55D5-DB90-46DA-A4AE-94526C72335B}">
      <dsp:nvSpPr>
        <dsp:cNvPr id="0" name=""/>
        <dsp:cNvSpPr/>
      </dsp:nvSpPr>
      <dsp:spPr>
        <a:xfrm>
          <a:off x="6705937" y="1416332"/>
          <a:ext cx="567428" cy="663784"/>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6705937" y="1549089"/>
        <a:ext cx="397200" cy="398270"/>
      </dsp:txXfrm>
    </dsp:sp>
    <dsp:sp modelId="{7FAEFEC6-F9BA-4545-80DA-22294F3C020A}">
      <dsp:nvSpPr>
        <dsp:cNvPr id="0" name=""/>
        <dsp:cNvSpPr/>
      </dsp:nvSpPr>
      <dsp:spPr>
        <a:xfrm>
          <a:off x="7508902" y="268665"/>
          <a:ext cx="2676550" cy="2959118"/>
        </a:xfrm>
        <a:prstGeom prst="roundRect">
          <a:avLst>
            <a:gd name="adj" fmla="val 10000"/>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(7) Sau đó anh đi khám ở nhiều nơi khác, lại uống thuốc, lại tiêm... những vẫn không nhìn rõ được. </a:t>
          </a:r>
        </a:p>
      </dsp:txBody>
      <dsp:txXfrm>
        <a:off x="7587295" y="347058"/>
        <a:ext cx="2519764" cy="2802332"/>
      </dsp:txXfrm>
    </dsp:sp>
    <dsp:sp modelId="{AA70C76F-FD96-4C66-BEC5-3588CB6C98A0}">
      <dsp:nvSpPr>
        <dsp:cNvPr id="0" name=""/>
        <dsp:cNvSpPr/>
      </dsp:nvSpPr>
      <dsp:spPr>
        <a:xfrm>
          <a:off x="10453107" y="1416332"/>
          <a:ext cx="567428" cy="663784"/>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endParaRPr lang="en-US" sz="2800" kern="1200"/>
        </a:p>
      </dsp:txBody>
      <dsp:txXfrm>
        <a:off x="10453107" y="1549089"/>
        <a:ext cx="397200" cy="398270"/>
      </dsp:txXfrm>
    </dsp:sp>
    <dsp:sp modelId="{3FCAA4FB-4672-4E61-8E19-1C14ECDECC19}">
      <dsp:nvSpPr>
        <dsp:cNvPr id="0" name=""/>
        <dsp:cNvSpPr/>
      </dsp:nvSpPr>
      <dsp:spPr>
        <a:xfrm>
          <a:off x="11256073" y="268665"/>
          <a:ext cx="3283565" cy="2959118"/>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kern="1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(8) Một lần anh bị ngã, kính rơi ra, người khác giúp anh nhặt lại. Từ lúc đó anh nhìn cái gì cũng rõ hẳn. Đến khi vợ anh nhắc, anh mới biết kính mình bị vỡ.</a:t>
          </a:r>
        </a:p>
      </dsp:txBody>
      <dsp:txXfrm>
        <a:off x="11342743" y="355335"/>
        <a:ext cx="3110225" cy="27857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74B7-EF21-47FB-A5BB-7DCE38CB2D4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fr-FR"/>
          </a:p>
        </p:txBody>
      </p:sp>
      <p:sp>
        <p:nvSpPr>
          <p:cNvPr id="3" name="Subtitle 2">
            <a:extLst>
              <a:ext uri="{FF2B5EF4-FFF2-40B4-BE49-F238E27FC236}">
                <a16:creationId xmlns:a16="http://schemas.microsoft.com/office/drawing/2014/main" id="{83768437-26AA-4677-B72F-1DD91ED5CB9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C2A8F9EC-9E60-455B-99D3-DCC11FB5F8E4}"/>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5" name="Footer Placeholder 4">
            <a:extLst>
              <a:ext uri="{FF2B5EF4-FFF2-40B4-BE49-F238E27FC236}">
                <a16:creationId xmlns:a16="http://schemas.microsoft.com/office/drawing/2014/main" id="{F476D722-8672-4ADF-966A-6ED9D70FB6E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37970A1B-43F4-458A-9C3D-603EA91F112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50505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50A1-8B16-4235-BDAF-FEB309A9ADB5}"/>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1B56AC61-3CE6-4FE3-ADEC-57CF015950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380C9E5D-FFD2-4D4E-B53A-A8F988497D6F}"/>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5" name="Footer Placeholder 4">
            <a:extLst>
              <a:ext uri="{FF2B5EF4-FFF2-40B4-BE49-F238E27FC236}">
                <a16:creationId xmlns:a16="http://schemas.microsoft.com/office/drawing/2014/main" id="{23D49432-9803-46AF-9532-E1E2679A1CD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BC337A7-EE8B-459F-81B0-18F9CBC0B6A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83719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770C-3FEE-446E-9A94-1A3FF496E00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A8379B44-BEDD-4D1B-80C9-42BEF533F4C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B3E57E-C798-4762-B097-D49AFAC81C2F}"/>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5" name="Footer Placeholder 4">
            <a:extLst>
              <a:ext uri="{FF2B5EF4-FFF2-40B4-BE49-F238E27FC236}">
                <a16:creationId xmlns:a16="http://schemas.microsoft.com/office/drawing/2014/main" id="{F1BDF487-D7EC-41B4-9C4B-CAF881F1925E}"/>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3457A34-E48D-4928-AC9C-57D9B900632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995400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49B7-F0E4-4232-8784-C55D2160363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3537A0B4-F679-4308-A9EB-F3A2A84A7E8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BEE80FF8-1A3E-441D-9911-0F6090CF002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FE6FDA85-311B-42DA-B568-1ABB4DFA6600}"/>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6" name="Footer Placeholder 5">
            <a:extLst>
              <a:ext uri="{FF2B5EF4-FFF2-40B4-BE49-F238E27FC236}">
                <a16:creationId xmlns:a16="http://schemas.microsoft.com/office/drawing/2014/main" id="{A8EBF3F9-2016-4F20-8AFE-7799651EB497}"/>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570C0FF8-DB5B-46FC-A099-0267E80968E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271271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3167-EBA6-4E8B-86E6-DCB26475B69D}"/>
              </a:ext>
            </a:extLst>
          </p:cNvPr>
          <p:cNvSpPr>
            <a:spLocks noGrp="1"/>
          </p:cNvSpPr>
          <p:nvPr>
            <p:ph type="title"/>
          </p:nvPr>
        </p:nvSpPr>
        <p:spPr>
          <a:xfrm>
            <a:off x="1259682" y="547688"/>
            <a:ext cx="15773400" cy="1988345"/>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3FAA802B-8233-422F-BFB9-FE27F3957E53}"/>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76EFA-315A-443B-A48B-DB8EA4F515BA}"/>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AFAF8A31-3239-4EB2-95A4-C469DBA8B53F}"/>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BBE0C9D7-6754-4946-90C9-016026E0F000}"/>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310E9D9C-39CC-4C0A-A3A3-46896A90BB1C}"/>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8" name="Footer Placeholder 7">
            <a:extLst>
              <a:ext uri="{FF2B5EF4-FFF2-40B4-BE49-F238E27FC236}">
                <a16:creationId xmlns:a16="http://schemas.microsoft.com/office/drawing/2014/main" id="{6027DFA8-9E4A-4CFB-8792-1C828182B570}"/>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8341D4B-21E7-43AB-930B-FA2098F4A9B4}"/>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15809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977C-6C21-4104-BB28-608454D24B08}"/>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13EC7E6F-26EF-4EE3-A7B1-CC90630B3A35}"/>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4" name="Footer Placeholder 3">
            <a:extLst>
              <a:ext uri="{FF2B5EF4-FFF2-40B4-BE49-F238E27FC236}">
                <a16:creationId xmlns:a16="http://schemas.microsoft.com/office/drawing/2014/main" id="{4142FFF2-DAE1-44E2-9CFE-AE22EBDAF218}"/>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29C5C21-6C13-464E-87D6-B11E0E382CA2}"/>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3588632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15D707-F90D-4CE1-B424-74842EFBC232}"/>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3" name="Footer Placeholder 2">
            <a:extLst>
              <a:ext uri="{FF2B5EF4-FFF2-40B4-BE49-F238E27FC236}">
                <a16:creationId xmlns:a16="http://schemas.microsoft.com/office/drawing/2014/main" id="{275609F8-720E-4A4A-A71E-0349F18C6A01}"/>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B6CCB858-B5FC-4B7D-93FE-99D2FC7A55CE}"/>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177156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2E327-1CE9-413F-929E-F7D71ED853C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E3B1E50-AEA5-46B8-B9E8-ABE1E403091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08418507-92A0-4770-88F5-F36527D94E6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F47128C-E10C-4D41-92F2-43CAB4AA8A26}"/>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6" name="Footer Placeholder 5">
            <a:extLst>
              <a:ext uri="{FF2B5EF4-FFF2-40B4-BE49-F238E27FC236}">
                <a16:creationId xmlns:a16="http://schemas.microsoft.com/office/drawing/2014/main" id="{49230A5A-8C8F-4BBC-8F38-9CBF507DC61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8FFC22A4-2FC2-4DFF-9873-10B997606381}"/>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26284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D9A5-53C1-4971-BD13-77436DC724F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353BBF10-20F9-4BC6-BB2D-933E99429BAA}"/>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fr-FR"/>
          </a:p>
        </p:txBody>
      </p:sp>
      <p:sp>
        <p:nvSpPr>
          <p:cNvPr id="4" name="Text Placeholder 3">
            <a:extLst>
              <a:ext uri="{FF2B5EF4-FFF2-40B4-BE49-F238E27FC236}">
                <a16:creationId xmlns:a16="http://schemas.microsoft.com/office/drawing/2014/main" id="{62974A75-490B-48C7-8983-E66932D097B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41F9E7B-5AE6-4E18-B793-2A08F54BA595}"/>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6" name="Footer Placeholder 5">
            <a:extLst>
              <a:ext uri="{FF2B5EF4-FFF2-40B4-BE49-F238E27FC236}">
                <a16:creationId xmlns:a16="http://schemas.microsoft.com/office/drawing/2014/main" id="{5130C702-6730-4CB0-AA16-3C5CB097731D}"/>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407FCF50-83B8-4626-9103-74ADAE972258}"/>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554718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AF99E-EE00-4C5B-937C-372C7D4A2C80}"/>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B44ADD30-4E30-4175-826C-FCD4E867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6E79D69-C293-440D-95D2-77A83122D123}"/>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5" name="Footer Placeholder 4">
            <a:extLst>
              <a:ext uri="{FF2B5EF4-FFF2-40B4-BE49-F238E27FC236}">
                <a16:creationId xmlns:a16="http://schemas.microsoft.com/office/drawing/2014/main" id="{32144BA3-8B9E-45BF-8B5A-38515EC743D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720DDB5-8440-46F3-94B0-3BB57D2E60C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1442152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ED13CF-58F6-42D3-A7E4-C42502C2CAD1}"/>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67481FA-E51C-4F35-84F2-9B140816C10C}"/>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EB0F908-6343-4AEC-A5C7-30DF43489E98}"/>
              </a:ext>
            </a:extLst>
          </p:cNvPr>
          <p:cNvSpPr>
            <a:spLocks noGrp="1"/>
          </p:cNvSpPr>
          <p:nvPr>
            <p:ph type="dt" sz="half" idx="10"/>
          </p:nvPr>
        </p:nvSpPr>
        <p:spPr/>
        <p:txBody>
          <a:bodyPr/>
          <a:lstStyle/>
          <a:p>
            <a:fld id="{D58A3767-BAF4-49DA-8235-3C84EEF81B07}" type="datetimeFigureOut">
              <a:rPr lang="fr-FR" smtClean="0"/>
              <a:t>24/01/2025</a:t>
            </a:fld>
            <a:endParaRPr lang="fr-FR"/>
          </a:p>
        </p:txBody>
      </p:sp>
      <p:sp>
        <p:nvSpPr>
          <p:cNvPr id="5" name="Footer Placeholder 4">
            <a:extLst>
              <a:ext uri="{FF2B5EF4-FFF2-40B4-BE49-F238E27FC236}">
                <a16:creationId xmlns:a16="http://schemas.microsoft.com/office/drawing/2014/main" id="{25692FE8-708E-45B6-B1C6-A9B5F2FD83D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8B679287-48B8-43D5-A47D-FAF4D9C4E090}"/>
              </a:ext>
            </a:extLst>
          </p:cNvPr>
          <p:cNvSpPr>
            <a:spLocks noGrp="1"/>
          </p:cNvSpPr>
          <p:nvPr>
            <p:ph type="sldNum" sz="quarter" idx="12"/>
          </p:nvPr>
        </p:nvSpPr>
        <p:spPr/>
        <p:txBody>
          <a:bodyPr/>
          <a:lstStyle/>
          <a:p>
            <a:fld id="{45D4903B-B3FD-4840-8165-E3F1F300F3CE}" type="slidenum">
              <a:rPr lang="fr-FR" smtClean="0"/>
              <a:t>‹#›</a:t>
            </a:fld>
            <a:endParaRPr lang="fr-FR"/>
          </a:p>
        </p:txBody>
      </p:sp>
    </p:spTree>
    <p:extLst>
      <p:ext uri="{BB962C8B-B14F-4D97-AF65-F5344CB8AC3E}">
        <p14:creationId xmlns:p14="http://schemas.microsoft.com/office/powerpoint/2010/main" val="41390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6B096B-85B9-476A-B925-F8D00BE501D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579F0C23-B3F2-4D56-A885-31E31C1D849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21E6FE1B-E6F5-4A22-A672-EE7F4F9334A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58A3767-BAF4-49DA-8235-3C84EEF81B07}" type="datetimeFigureOut">
              <a:rPr lang="fr-FR" smtClean="0"/>
              <a:t>24/01/2025</a:t>
            </a:fld>
            <a:endParaRPr lang="fr-FR"/>
          </a:p>
        </p:txBody>
      </p:sp>
      <p:sp>
        <p:nvSpPr>
          <p:cNvPr id="5" name="Footer Placeholder 4">
            <a:extLst>
              <a:ext uri="{FF2B5EF4-FFF2-40B4-BE49-F238E27FC236}">
                <a16:creationId xmlns:a16="http://schemas.microsoft.com/office/drawing/2014/main" id="{9FAE3788-8B10-4C19-9648-56DC7C3D686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8BF5BEFA-8148-438A-857B-56BDF8ECA89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5D4903B-B3FD-4840-8165-E3F1F300F3CE}" type="slidenum">
              <a:rPr lang="fr-FR" smtClean="0"/>
              <a:t>‹#›</a:t>
            </a:fld>
            <a:endParaRPr lang="fr-FR"/>
          </a:p>
        </p:txBody>
      </p:sp>
    </p:spTree>
    <p:extLst>
      <p:ext uri="{BB962C8B-B14F-4D97-AF65-F5344CB8AC3E}">
        <p14:creationId xmlns:p14="http://schemas.microsoft.com/office/powerpoint/2010/main" val="3844206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B4.2.%20PHT%201,2%20-%20IN%20-%20Nh&#243;m%203H1K.pdf" TargetMode="External"/><Relationship Id="rId5" Type="http://schemas.openxmlformats.org/officeDocument/2006/relationships/image" Target="../media/image4.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B4.2.%20PHT%201,2%20-%20IN%20-%20Nh&#243;m%203H1K.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4.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5.png"/><Relationship Id="rId4" Type="http://schemas.openxmlformats.org/officeDocument/2006/relationships/image" Target="../media/image16.jpe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2.sv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4.sv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6.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endParaRPr lang="en-US"/>
          </a:p>
        </p:txBody>
      </p:sp>
      <p:sp>
        <p:nvSpPr>
          <p:cNvPr id="6" name="Freeform 6"/>
          <p:cNvSpPr/>
          <p:nvPr/>
        </p:nvSpPr>
        <p:spPr>
          <a:xfrm>
            <a:off x="0" y="7579224"/>
            <a:ext cx="18288000" cy="4154984"/>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94273E5-138B-5841-DCB7-8E847B42F77A}"/>
              </a:ext>
            </a:extLst>
          </p:cNvPr>
          <p:cNvSpPr txBox="1"/>
          <p:nvPr/>
        </p:nvSpPr>
        <p:spPr>
          <a:xfrm>
            <a:off x="5943600" y="3390900"/>
            <a:ext cx="10964751" cy="2585323"/>
          </a:xfrm>
          <a:prstGeom prst="rect">
            <a:avLst/>
          </a:prstGeom>
          <a:noFill/>
        </p:spPr>
        <p:txBody>
          <a:bodyPr wrap="square">
            <a:spAutoFit/>
          </a:bodyPr>
          <a:lstStyle/>
          <a:p>
            <a:pPr algn="ctr"/>
            <a:r>
              <a:rPr lang="en-US" sz="5400" kern="0" dirty="0" err="1">
                <a:latin typeface="#9Slide05 Wolfsbane" pitchFamily="2" charset="0"/>
                <a:ea typeface="Times New Roman" panose="02020603050405020304" pitchFamily="18" charset="0"/>
              </a:rPr>
              <a:t>N</a:t>
            </a:r>
            <a:r>
              <a:rPr lang="en-US" sz="5400" kern="0" dirty="0" err="1">
                <a:effectLst/>
                <a:latin typeface="#9Slide05 Wolfsbane" pitchFamily="2" charset="0"/>
                <a:ea typeface="Times New Roman" panose="02020603050405020304" pitchFamily="18" charset="0"/>
              </a:rPr>
              <a:t>êu</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tên</a:t>
            </a:r>
            <a:r>
              <a:rPr lang="en-US" sz="5400" kern="0" dirty="0">
                <a:effectLst/>
                <a:latin typeface="#9Slide05 Wolfsbane" pitchFamily="2" charset="0"/>
                <a:ea typeface="Times New Roman" panose="02020603050405020304" pitchFamily="18" charset="0"/>
              </a:rPr>
              <a:t>/</a:t>
            </a:r>
            <a:r>
              <a:rPr lang="en-US" sz="5400" kern="0" dirty="0" err="1">
                <a:effectLst/>
                <a:latin typeface="#9Slide05 Wolfsbane" pitchFamily="2" charset="0"/>
                <a:ea typeface="Times New Roman" panose="02020603050405020304" pitchFamily="18" charset="0"/>
              </a:rPr>
              <a:t>hoặc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kể</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ngắn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gọn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một</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truyện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cười</a:t>
            </a:r>
            <a:endParaRPr lang="en-US" sz="5400" kern="0" dirty="0">
              <a:latin typeface="#9Slide05 Wolfsbane" pitchFamily="2" charset="0"/>
              <a:ea typeface="Times New Roman" panose="02020603050405020304" pitchFamily="18" charset="0"/>
            </a:endParaRPr>
          </a:p>
          <a:p>
            <a:pPr algn="ctr"/>
            <a:r>
              <a:rPr lang="en-US" sz="5400" kern="0" dirty="0">
                <a:effectLst/>
                <a:latin typeface="#9Slide05 Wolfsbane" pitchFamily="2" charset="0"/>
                <a:ea typeface="Times New Roman" panose="02020603050405020304" pitchFamily="18" charset="0"/>
              </a:rPr>
              <a:t>(</a:t>
            </a:r>
            <a:r>
              <a:rPr lang="en-US" sz="5400" kern="0" dirty="0" err="1">
                <a:effectLst/>
                <a:latin typeface="#9Slide05 Wolfsbane" pitchFamily="2" charset="0"/>
                <a:ea typeface="Times New Roman" panose="02020603050405020304" pitchFamily="18" charset="0"/>
              </a:rPr>
              <a:t>dân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gian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hoặc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hiện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đại</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mà</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em</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đã</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học</a:t>
            </a:r>
            <a:r>
              <a:rPr lang="en-US" sz="5400" kern="0" dirty="0">
                <a:latin typeface="#9Slide05 Wolfsbane" pitchFamily="2" charset="0"/>
                <a:ea typeface="Times New Roman" panose="02020603050405020304" pitchFamily="18" charset="0"/>
              </a:rPr>
              <a:t> </a:t>
            </a:r>
            <a:r>
              <a:rPr lang="en-US" sz="5400" kern="0" dirty="0" err="1">
                <a:latin typeface="#9Slide05 Wolfsbane" pitchFamily="2" charset="0"/>
                <a:ea typeface="Times New Roman" panose="02020603050405020304" pitchFamily="18" charset="0"/>
              </a:rPr>
              <a:t>hoặc</a:t>
            </a:r>
            <a:r>
              <a:rPr lang="en-US" sz="5400" kern="0" dirty="0">
                <a:latin typeface="#9Slide05 Wolfsbane" pitchFamily="2" charset="0"/>
                <a:ea typeface="Times New Roman" panose="02020603050405020304" pitchFamily="18" charset="0"/>
              </a:rPr>
              <a:t> </a:t>
            </a:r>
            <a:r>
              <a:rPr lang="en-US" sz="5400" kern="0" dirty="0" err="1">
                <a:latin typeface="#9Slide05 Wolfsbane" pitchFamily="2" charset="0"/>
                <a:ea typeface="Times New Roman" panose="02020603050405020304" pitchFamily="18" charset="0"/>
              </a:rPr>
              <a:t>đã</a:t>
            </a:r>
            <a:r>
              <a:rPr lang="en-US" sz="5400" kern="0" dirty="0">
                <a:latin typeface="#9Slide05 Wolfsbane" pitchFamily="2" charset="0"/>
                <a:ea typeface="Times New Roman" panose="02020603050405020304" pitchFamily="18" charset="0"/>
              </a:rPr>
              <a:t> </a:t>
            </a:r>
            <a:r>
              <a:rPr lang="en-US" sz="5400" kern="0" dirty="0" err="1">
                <a:latin typeface="#9Slide05 Wolfsbane" pitchFamily="2" charset="0"/>
                <a:ea typeface="Times New Roman" panose="02020603050405020304" pitchFamily="18" charset="0"/>
              </a:rPr>
              <a:t>được</a:t>
            </a:r>
            <a:r>
              <a:rPr lang="en-US" sz="5400" kern="0" dirty="0">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đọc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được</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nghe</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và</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lí</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giải</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vì</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sao</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em</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lại</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cho</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đó</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là</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truyện</a:t>
            </a:r>
            <a:r>
              <a:rPr lang="en-US" sz="5400" kern="0" dirty="0">
                <a:effectLst/>
                <a:latin typeface="#9Slide05 Wolfsbane" pitchFamily="2" charset="0"/>
                <a:ea typeface="Times New Roman" panose="02020603050405020304" pitchFamily="18" charset="0"/>
              </a:rPr>
              <a:t> </a:t>
            </a:r>
            <a:r>
              <a:rPr lang="en-US" sz="5400" kern="0" dirty="0" err="1">
                <a:effectLst/>
                <a:latin typeface="#9Slide05 Wolfsbane" pitchFamily="2" charset="0"/>
                <a:ea typeface="Times New Roman" panose="02020603050405020304" pitchFamily="18" charset="0"/>
              </a:rPr>
              <a:t>cười</a:t>
            </a:r>
            <a:r>
              <a:rPr lang="en-US" sz="5400" kern="0" dirty="0">
                <a:effectLst/>
                <a:latin typeface="#9Slide05 Wolfsbane" pitchFamily="2" charset="0"/>
                <a:ea typeface="Times New Roman" panose="02020603050405020304" pitchFamily="18" charset="0"/>
              </a:rPr>
              <a:t>.</a:t>
            </a:r>
            <a:endParaRPr lang="en-US" sz="5400" dirty="0">
              <a:latin typeface="#9Slide05 Wolfsbane" pitchFamily="2" charset="0"/>
            </a:endParaRPr>
          </a:p>
        </p:txBody>
      </p:sp>
      <p:pic>
        <p:nvPicPr>
          <p:cNvPr id="3" name="Picture 2">
            <a:extLst>
              <a:ext uri="{FF2B5EF4-FFF2-40B4-BE49-F238E27FC236}">
                <a16:creationId xmlns:a16="http://schemas.microsoft.com/office/drawing/2014/main" id="{8ADA5834-6B61-B40A-A67E-F80B833E23A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649" y="2697633"/>
            <a:ext cx="5927503" cy="75893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7DE42B9A-96DA-26DE-2A32-58CEE5714C6B}"/>
              </a:ext>
            </a:extLst>
          </p:cNvPr>
          <p:cNvSpPr txBox="1"/>
          <p:nvPr/>
        </p:nvSpPr>
        <p:spPr>
          <a:xfrm>
            <a:off x="381000" y="615434"/>
            <a:ext cx="9601200" cy="584775"/>
          </a:xfrm>
          <a:prstGeom prst="rect">
            <a:avLst/>
          </a:prstGeom>
          <a:noFill/>
        </p:spPr>
        <p:txBody>
          <a:bodyPr wrap="square">
            <a:spAutoFit/>
          </a:bodyPr>
          <a:lstStyle/>
          <a:p>
            <a:pPr marL="0" marR="0" algn="just">
              <a:spcBef>
                <a:spcPts val="600"/>
              </a:spcBef>
              <a:spcAft>
                <a:spcPts val="600"/>
              </a:spcAft>
            </a:pPr>
            <a:r>
              <a:rPr lang="en-US" sz="3200" b="1" dirty="0">
                <a:effectLst/>
                <a:latin typeface="#9Slide03 BoosterNextFYBlack" panose="02000A03000000020004" pitchFamily="2" charset="0"/>
                <a:ea typeface="Times New Roman" panose="02020603050405020304" pitchFamily="18" charset="0"/>
              </a:rPr>
              <a:t>1. </a:t>
            </a:r>
            <a:r>
              <a:rPr lang="en-US" sz="3200" b="1" dirty="0" err="1">
                <a:effectLst/>
                <a:latin typeface="#9Slide03 BoosterNextFYBlack" panose="02000A03000000020004" pitchFamily="2" charset="0"/>
                <a:ea typeface="Times New Roman" panose="02020603050405020304" pitchFamily="18" charset="0"/>
              </a:rPr>
              <a:t>Nhân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vật</a:t>
            </a:r>
            <a:r>
              <a:rPr lang="en-US" sz="3200" b="1" dirty="0">
                <a:effectLst/>
                <a:latin typeface="#9Slide03 BoosterNextFYBlack" panose="02000A03000000020004" pitchFamily="2" charset="0"/>
                <a:ea typeface="Times New Roman" panose="02020603050405020304" pitchFamily="18" charset="0"/>
              </a:rPr>
              <a:t> </a:t>
            </a:r>
            <a:r>
              <a:rPr lang="en-US" sz="3200" b="1" dirty="0">
                <a:latin typeface="#9Slide03 BoosterNextFYBlack" panose="02000A03000000020004" pitchFamily="2" charset="0"/>
                <a:ea typeface="Times New Roman" panose="02020603050405020304" pitchFamily="18" charset="0"/>
              </a:rPr>
              <a:t>“</a:t>
            </a:r>
            <a:r>
              <a:rPr lang="en-US" sz="3200" b="1" dirty="0" err="1">
                <a:latin typeface="#9Slide03 BoosterNextFYBlack" panose="02000A03000000020004" pitchFamily="2" charset="0"/>
                <a:ea typeface="Times New Roman" panose="02020603050405020304" pitchFamily="18" charset="0"/>
              </a:rPr>
              <a:t>t</a:t>
            </a:r>
            <a:r>
              <a:rPr lang="en-US" sz="3200" b="1" dirty="0" err="1">
                <a:effectLst/>
                <a:latin typeface="#9Slide03 BoosterNextFYBlack" panose="02000A03000000020004" pitchFamily="2" charset="0"/>
                <a:ea typeface="Times New Roman" panose="02020603050405020304" pitchFamily="18" charset="0"/>
              </a:rPr>
              <a:t>ôi</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và</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những</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lần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thay</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kính</a:t>
            </a:r>
            <a:endParaRPr lang="en-US" sz="2800" dirty="0">
              <a:effectLst/>
              <a:latin typeface="#9Slide03 BoosterNextFYBlack" panose="02000A03000000020004" pitchFamily="2"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EFB31B2E-C5A9-7534-9E0C-DD421C276D6E}"/>
              </a:ext>
            </a:extLst>
          </p:cNvPr>
          <p:cNvGraphicFramePr>
            <a:graphicFrameLocks noGrp="1"/>
          </p:cNvGraphicFramePr>
          <p:nvPr>
            <p:extLst>
              <p:ext uri="{D42A27DB-BD31-4B8C-83A1-F6EECF244321}">
                <p14:modId xmlns:p14="http://schemas.microsoft.com/office/powerpoint/2010/main" val="3428236276"/>
              </p:ext>
            </p:extLst>
          </p:nvPr>
        </p:nvGraphicFramePr>
        <p:xfrm>
          <a:off x="952500" y="2452013"/>
          <a:ext cx="16383000" cy="6758632"/>
        </p:xfrm>
        <a:graphic>
          <a:graphicData uri="http://schemas.openxmlformats.org/drawingml/2006/table">
            <a:tbl>
              <a:tblPr firstRow="1" firstCol="1" bandRow="1">
                <a:tableStyleId>{5C22544A-7EE6-4342-B048-85BDC9FD1C3A}</a:tableStyleId>
              </a:tblPr>
              <a:tblGrid>
                <a:gridCol w="2116464">
                  <a:extLst>
                    <a:ext uri="{9D8B030D-6E8A-4147-A177-3AD203B41FA5}">
                      <a16:colId xmlns:a16="http://schemas.microsoft.com/office/drawing/2014/main" val="2987809499"/>
                    </a:ext>
                  </a:extLst>
                </a:gridCol>
                <a:gridCol w="5487129">
                  <a:extLst>
                    <a:ext uri="{9D8B030D-6E8A-4147-A177-3AD203B41FA5}">
                      <a16:colId xmlns:a16="http://schemas.microsoft.com/office/drawing/2014/main" val="536744023"/>
                    </a:ext>
                  </a:extLst>
                </a:gridCol>
                <a:gridCol w="8779407">
                  <a:extLst>
                    <a:ext uri="{9D8B030D-6E8A-4147-A177-3AD203B41FA5}">
                      <a16:colId xmlns:a16="http://schemas.microsoft.com/office/drawing/2014/main" val="2113284252"/>
                    </a:ext>
                  </a:extLst>
                </a:gridCol>
              </a:tblGrid>
              <a:tr h="1187534">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Lần thay kính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Lời bác sĩ khám bệnh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Hậu quả khi thay kính mới</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98322095"/>
                  </a:ext>
                </a:extLst>
              </a:tr>
              <a:tr h="1689301">
                <a:tc>
                  <a:txBody>
                    <a:bodyPr/>
                    <a:lstStyle/>
                    <a:p>
                      <a:pPr marL="0" marR="0" algn="ctr">
                        <a:spcBef>
                          <a:spcPts val="600"/>
                        </a:spcBef>
                        <a:spcAft>
                          <a:spcPts val="600"/>
                        </a:spcAft>
                      </a:pPr>
                      <a:r>
                        <a:rPr lang="de-DE" sz="2800">
                          <a:effectLst/>
                          <a:latin typeface="#9Slide03 Arima Madurai Bold" panose="00000800000000000000" pitchFamily="2" charset="0"/>
                          <a:cs typeface="#9Slide03 Arima Madurai Bold" panose="00000800000000000000" pitchFamily="2" charset="0"/>
                        </a:rPr>
                        <a:t>Lần 1</a:t>
                      </a:r>
                      <a:endParaRPr lang="en-US" sz="2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57891846"/>
                  </a:ext>
                </a:extLst>
              </a:tr>
              <a:tr h="2192496">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Lần 2</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3741233561"/>
                  </a:ext>
                </a:extLst>
              </a:tr>
              <a:tr h="1689301">
                <a:tc>
                  <a:txBody>
                    <a:bodyPr/>
                    <a:lstStyle/>
                    <a:p>
                      <a:pPr marL="0" marR="0" algn="ctr">
                        <a:spcBef>
                          <a:spcPts val="600"/>
                        </a:spcBef>
                        <a:spcAft>
                          <a:spcPts val="600"/>
                        </a:spcAft>
                      </a:pPr>
                      <a:r>
                        <a:rPr lang="de-DE" sz="2800">
                          <a:effectLst/>
                          <a:latin typeface="#9Slide03 Arima Madurai Bold" panose="00000800000000000000" pitchFamily="2" charset="0"/>
                          <a:cs typeface="#9Slide03 Arima Madurai Bold" panose="00000800000000000000" pitchFamily="2" charset="0"/>
                        </a:rPr>
                        <a:t>Lần 3</a:t>
                      </a:r>
                      <a:endParaRPr lang="en-US" sz="2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712280022"/>
                  </a:ext>
                </a:extLst>
              </a:tr>
            </a:tbl>
          </a:graphicData>
        </a:graphic>
      </p:graphicFrame>
      <p:sp>
        <p:nvSpPr>
          <p:cNvPr id="7" name="TextBox 6">
            <a:hlinkClick r:id="rId6" action="ppaction://hlinkfile"/>
            <a:extLst>
              <a:ext uri="{FF2B5EF4-FFF2-40B4-BE49-F238E27FC236}">
                <a16:creationId xmlns:a16="http://schemas.microsoft.com/office/drawing/2014/main" id="{FF2B70E6-08F2-5AF8-7D23-6B7253123166}"/>
              </a:ext>
            </a:extLst>
          </p:cNvPr>
          <p:cNvSpPr txBox="1"/>
          <p:nvPr/>
        </p:nvSpPr>
        <p:spPr>
          <a:xfrm>
            <a:off x="3962400" y="1391334"/>
            <a:ext cx="9601200" cy="523220"/>
          </a:xfrm>
          <a:prstGeom prst="rect">
            <a:avLst/>
          </a:prstGeom>
          <a:noFill/>
        </p:spPr>
        <p:txBody>
          <a:bodyPr wrap="square">
            <a:spAutoFit/>
          </a:bodyPr>
          <a:lstStyle/>
          <a:p>
            <a:pPr marL="0" marR="0" algn="ctr">
              <a:spcBef>
                <a:spcPts val="600"/>
              </a:spcBef>
              <a:spcAft>
                <a:spcPts val="600"/>
              </a:spcAft>
            </a:pPr>
            <a:r>
              <a:rPr lang="de-DE" sz="2800" b="1" u="sng" dirty="0">
                <a:solidFill>
                  <a:srgbClr val="0070C0"/>
                </a:solidFill>
                <a:effectLst/>
                <a:latin typeface="#9Slide03 Arima Madurai Bold" panose="00000800000000000000" pitchFamily="2" charset="0"/>
                <a:cs typeface="#9Slide03 Arima Madurai Bold" panose="00000800000000000000" pitchFamily="2" charset="0"/>
              </a:rPr>
              <a:t>PHIẾU HỌC TẬP SỐ 01</a:t>
            </a:r>
            <a:endParaRPr lang="en-US" sz="2800" b="1" u="sng" dirty="0">
              <a:solidFill>
                <a:srgbClr val="0070C0"/>
              </a:solidFill>
              <a:effectLst/>
              <a:latin typeface="#9Slide03 Arima Madurai Bold" panose="00000800000000000000" pitchFamily="2"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7D80B8DC-5B11-711C-CD03-3CDF382CC392}"/>
              </a:ext>
            </a:extLst>
          </p:cNvPr>
          <p:cNvSpPr txBox="1"/>
          <p:nvPr/>
        </p:nvSpPr>
        <p:spPr>
          <a:xfrm>
            <a:off x="3124200" y="4294256"/>
            <a:ext cx="5334000" cy="52322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Anh bị cận thị! 1,75 đi-ốp!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93A737FF-B1A3-A10C-7DE3-20A004F3289A}"/>
              </a:ext>
            </a:extLst>
          </p:cNvPr>
          <p:cNvSpPr txBox="1"/>
          <p:nvPr/>
        </p:nvSpPr>
        <p:spPr>
          <a:xfrm>
            <a:off x="3124200" y="5542459"/>
            <a:ext cx="5334000" cy="196977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Thằng cha lang băm nào cho anh đơn mua cái kính này thế? Có phải anh bị cận thị đâu.</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Viễn thị! 2 đi-ốp!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964A951A-1AED-9C3E-E412-A14FE6534803}"/>
              </a:ext>
            </a:extLst>
          </p:cNvPr>
          <p:cNvSpPr txBox="1"/>
          <p:nvPr/>
        </p:nvSpPr>
        <p:spPr>
          <a:xfrm>
            <a:off x="3107871" y="7803802"/>
            <a:ext cx="5334000" cy="1384995"/>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Quân ngu! Anh không phải cận thị, cũng không phải viễn thị, mà là loạn thị.</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a16="http://schemas.microsoft.com/office/drawing/2014/main" id="{5016573E-6478-B446-5059-14AFC53A63A3}"/>
              </a:ext>
            </a:extLst>
          </p:cNvPr>
          <p:cNvSpPr txBox="1"/>
          <p:nvPr/>
        </p:nvSpPr>
        <p:spPr>
          <a:xfrm>
            <a:off x="8631011" y="3786424"/>
            <a:ext cx="8553450" cy="1538883"/>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Đeo vào là thấy mặt mày sa sầm, buồn nôn không chịu được. </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Nôn thốc nôn tháo, nôn ra cả mật xanh mật vàng.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6" name="TextBox 15">
            <a:extLst>
              <a:ext uri="{FF2B5EF4-FFF2-40B4-BE49-F238E27FC236}">
                <a16:creationId xmlns:a16="http://schemas.microsoft.com/office/drawing/2014/main" id="{FDBD438C-7649-EF3C-AD2F-2FFD8C1922E3}"/>
              </a:ext>
            </a:extLst>
          </p:cNvPr>
          <p:cNvSpPr txBox="1"/>
          <p:nvPr/>
        </p:nvSpPr>
        <p:spPr>
          <a:xfrm>
            <a:off x="8631011" y="5469953"/>
            <a:ext cx="8553450" cy="196977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Lúc nào cũng bị chảy nước mắt...lúc nào cũng đỏ hoe; như khóc ai vậy.</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Bị cái cảm giác thương xót rất lạ... chỉ có đeo để đi đưa đám là hợp.</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8" name="TextBox 17">
            <a:extLst>
              <a:ext uri="{FF2B5EF4-FFF2-40B4-BE49-F238E27FC236}">
                <a16:creationId xmlns:a16="http://schemas.microsoft.com/office/drawing/2014/main" id="{39794826-9B54-F61E-5CEE-60F1E45C5041}"/>
              </a:ext>
            </a:extLst>
          </p:cNvPr>
          <p:cNvSpPr txBox="1"/>
          <p:nvPr/>
        </p:nvSpPr>
        <p:spPr>
          <a:xfrm>
            <a:off x="8651421" y="7650812"/>
            <a:ext cx="8553450" cy="1538883"/>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Nhìn bây giờ cái gì cũng như lùi hẳn ra xa. </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Nhìn vật gì cũng thấy bé tí xíu. Người chỉ bằng hạt đậu ván... Nhưng hại nhất là không ăn uống gì được.</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54062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500"/>
                                        <p:tgtEl>
                                          <p:spTgt spid="1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0" end="0"/>
                                            </p:txEl>
                                          </p:spTgt>
                                        </p:tgtEl>
                                        <p:attrNameLst>
                                          <p:attrName>style.visibility</p:attrName>
                                        </p:attrNameLst>
                                      </p:cBhvr>
                                      <p:to>
                                        <p:strVal val="visible"/>
                                      </p:to>
                                    </p:set>
                                    <p:animEffect transition="in" filter="fade">
                                      <p:cBhvr>
                                        <p:cTn id="52" dur="500"/>
                                        <p:tgtEl>
                                          <p:spTgt spid="1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xEl>
                                              <p:pRg st="1" end="1"/>
                                            </p:txEl>
                                          </p:spTgt>
                                        </p:tgtEl>
                                        <p:attrNameLst>
                                          <p:attrName>style.visibility</p:attrName>
                                        </p:attrNameLst>
                                      </p:cBhvr>
                                      <p:to>
                                        <p:strVal val="visible"/>
                                      </p:to>
                                    </p:set>
                                    <p:animEffect transition="in" filter="fade">
                                      <p:cBhvr>
                                        <p:cTn id="5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EFB31B2E-C5A9-7534-9E0C-DD421C276D6E}"/>
              </a:ext>
            </a:extLst>
          </p:cNvPr>
          <p:cNvGraphicFramePr>
            <a:graphicFrameLocks noGrp="1"/>
          </p:cNvGraphicFramePr>
          <p:nvPr>
            <p:extLst>
              <p:ext uri="{D42A27DB-BD31-4B8C-83A1-F6EECF244321}">
                <p14:modId xmlns:p14="http://schemas.microsoft.com/office/powerpoint/2010/main" val="2040636639"/>
              </p:ext>
            </p:extLst>
          </p:nvPr>
        </p:nvGraphicFramePr>
        <p:xfrm>
          <a:off x="914400" y="1714500"/>
          <a:ext cx="16459200" cy="7957066"/>
        </p:xfrm>
        <a:graphic>
          <a:graphicData uri="http://schemas.openxmlformats.org/drawingml/2006/table">
            <a:tbl>
              <a:tblPr firstRow="1" firstCol="1" bandRow="1">
                <a:tableStyleId>{5C22544A-7EE6-4342-B048-85BDC9FD1C3A}</a:tableStyleId>
              </a:tblPr>
              <a:tblGrid>
                <a:gridCol w="1968804">
                  <a:extLst>
                    <a:ext uri="{9D8B030D-6E8A-4147-A177-3AD203B41FA5}">
                      <a16:colId xmlns:a16="http://schemas.microsoft.com/office/drawing/2014/main" val="2987809499"/>
                    </a:ext>
                  </a:extLst>
                </a:gridCol>
                <a:gridCol w="5879796">
                  <a:extLst>
                    <a:ext uri="{9D8B030D-6E8A-4147-A177-3AD203B41FA5}">
                      <a16:colId xmlns:a16="http://schemas.microsoft.com/office/drawing/2014/main" val="536744023"/>
                    </a:ext>
                  </a:extLst>
                </a:gridCol>
                <a:gridCol w="8610600">
                  <a:extLst>
                    <a:ext uri="{9D8B030D-6E8A-4147-A177-3AD203B41FA5}">
                      <a16:colId xmlns:a16="http://schemas.microsoft.com/office/drawing/2014/main" val="2113284252"/>
                    </a:ext>
                  </a:extLst>
                </a:gridCol>
              </a:tblGrid>
              <a:tr h="1216670">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Lần thay kính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Lời bác sĩ khám bệnh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Hậu quả khi thay kính mới</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98322095"/>
                  </a:ext>
                </a:extLst>
              </a:tr>
              <a:tr h="2246799">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Lần 4</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2027829902"/>
                  </a:ext>
                </a:extLst>
              </a:tr>
              <a:tr h="1215481">
                <a:tc>
                  <a:txBody>
                    <a:bodyPr/>
                    <a:lstStyle/>
                    <a:p>
                      <a:pPr marL="0" marR="0" algn="ctr">
                        <a:spcBef>
                          <a:spcPts val="600"/>
                        </a:spcBef>
                        <a:spcAft>
                          <a:spcPts val="600"/>
                        </a:spcAft>
                      </a:pPr>
                      <a:r>
                        <a:rPr lang="de-DE" sz="2800">
                          <a:effectLst/>
                          <a:latin typeface="#9Slide03 Arima Madurai Bold" panose="00000800000000000000" pitchFamily="2" charset="0"/>
                          <a:cs typeface="#9Slide03 Arima Madurai Bold" panose="00000800000000000000" pitchFamily="2" charset="0"/>
                        </a:rPr>
                        <a:t>Lần 5</a:t>
                      </a:r>
                      <a:endParaRPr lang="en-US" sz="280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2174965004"/>
                  </a:ext>
                </a:extLst>
              </a:tr>
              <a:tr h="3278116">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Những lần sau nữa</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3098425313"/>
                  </a:ext>
                </a:extLst>
              </a:tr>
            </a:tbl>
          </a:graphicData>
        </a:graphic>
      </p:graphicFrame>
      <p:sp>
        <p:nvSpPr>
          <p:cNvPr id="3" name="TextBox 2">
            <a:extLst>
              <a:ext uri="{FF2B5EF4-FFF2-40B4-BE49-F238E27FC236}">
                <a16:creationId xmlns:a16="http://schemas.microsoft.com/office/drawing/2014/main" id="{9B6D5017-70A9-EB92-7FED-14BCD5EC8644}"/>
              </a:ext>
            </a:extLst>
          </p:cNvPr>
          <p:cNvSpPr txBox="1"/>
          <p:nvPr/>
        </p:nvSpPr>
        <p:spPr>
          <a:xfrm>
            <a:off x="381000" y="615434"/>
            <a:ext cx="9601200" cy="584775"/>
          </a:xfrm>
          <a:prstGeom prst="rect">
            <a:avLst/>
          </a:prstGeom>
          <a:noFill/>
        </p:spPr>
        <p:txBody>
          <a:bodyPr wrap="square">
            <a:spAutoFit/>
          </a:bodyPr>
          <a:lstStyle/>
          <a:p>
            <a:pPr marL="0" marR="0" algn="just">
              <a:spcBef>
                <a:spcPts val="600"/>
              </a:spcBef>
              <a:spcAft>
                <a:spcPts val="600"/>
              </a:spcAft>
            </a:pPr>
            <a:r>
              <a:rPr lang="en-US" sz="3200" b="1" dirty="0">
                <a:effectLst/>
                <a:latin typeface="#9Slide03 BoosterNextFYBlack" panose="02000A03000000020004" pitchFamily="2" charset="0"/>
                <a:ea typeface="Times New Roman" panose="02020603050405020304" pitchFamily="18" charset="0"/>
              </a:rPr>
              <a:t>1. </a:t>
            </a:r>
            <a:r>
              <a:rPr lang="en-US" sz="3200" b="1" dirty="0" err="1">
                <a:effectLst/>
                <a:latin typeface="#9Slide03 BoosterNextFYBlack" panose="02000A03000000020004" pitchFamily="2" charset="0"/>
                <a:ea typeface="Times New Roman" panose="02020603050405020304" pitchFamily="18" charset="0"/>
              </a:rPr>
              <a:t>Nhân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vật</a:t>
            </a:r>
            <a:r>
              <a:rPr lang="en-US" sz="3200" b="1" dirty="0">
                <a:effectLst/>
                <a:latin typeface="#9Slide03 BoosterNextFYBlack" panose="02000A03000000020004" pitchFamily="2" charset="0"/>
                <a:ea typeface="Times New Roman" panose="02020603050405020304" pitchFamily="18" charset="0"/>
              </a:rPr>
              <a:t> </a:t>
            </a:r>
            <a:r>
              <a:rPr lang="en-US" sz="3200" b="1" dirty="0">
                <a:latin typeface="#9Slide03 BoosterNextFYBlack" panose="02000A03000000020004" pitchFamily="2" charset="0"/>
                <a:ea typeface="Times New Roman" panose="02020603050405020304" pitchFamily="18" charset="0"/>
              </a:rPr>
              <a:t>“</a:t>
            </a:r>
            <a:r>
              <a:rPr lang="en-US" sz="3200" b="1" dirty="0" err="1">
                <a:latin typeface="#9Slide03 BoosterNextFYBlack" panose="02000A03000000020004" pitchFamily="2" charset="0"/>
                <a:ea typeface="Times New Roman" panose="02020603050405020304" pitchFamily="18" charset="0"/>
              </a:rPr>
              <a:t>t</a:t>
            </a:r>
            <a:r>
              <a:rPr lang="en-US" sz="3200" b="1" dirty="0" err="1">
                <a:effectLst/>
                <a:latin typeface="#9Slide03 BoosterNextFYBlack" panose="02000A03000000020004" pitchFamily="2" charset="0"/>
                <a:ea typeface="Times New Roman" panose="02020603050405020304" pitchFamily="18" charset="0"/>
              </a:rPr>
              <a:t>ôi</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và</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những</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lần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thay</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kính</a:t>
            </a:r>
            <a:endParaRPr lang="en-US" sz="2800" dirty="0">
              <a:effectLst/>
              <a:latin typeface="#9Slide03 BoosterNextFYBlack" panose="02000A03000000020004"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D65FDFCC-EB3B-430D-A6C6-3E45AB9EEEAA}"/>
              </a:ext>
            </a:extLst>
          </p:cNvPr>
          <p:cNvSpPr txBox="1"/>
          <p:nvPr/>
        </p:nvSpPr>
        <p:spPr>
          <a:xfrm>
            <a:off x="2895600" y="3118757"/>
            <a:ext cx="5791200" cy="1815882"/>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Ðứa nào cho anh đơn mua cái kính này đây? Ðúng là đồ lang vườn dốt nát! Anh cứ kiện lên phòng công tố cho nó bỏ mẹ!</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10BC6A27-91E3-4966-9C31-DB75BCA6018B}"/>
              </a:ext>
            </a:extLst>
          </p:cNvPr>
          <p:cNvSpPr txBox="1"/>
          <p:nvPr/>
        </p:nvSpPr>
        <p:spPr>
          <a:xfrm>
            <a:off x="8839200" y="3118757"/>
            <a:ext cx="8382000" cy="1969770"/>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Bây giờ mắt tôi nhìn cái gì cũng hoá hai. Nhà tôi đang bảy người, bỗng nhiên thành mười bốn. </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Nhìn xuống chân thì thấy bốn chiếc ủng, nhìn một bàn tay thì thấy có mười ngón!</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ABEA5FD5-6961-8A13-1BDD-DE5AF08FD92B}"/>
              </a:ext>
            </a:extLst>
          </p:cNvPr>
          <p:cNvSpPr txBox="1"/>
          <p:nvPr/>
        </p:nvSpPr>
        <p:spPr>
          <a:xfrm>
            <a:off x="2922814" y="5331219"/>
            <a:ext cx="5763986" cy="1107996"/>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Ai bảo anh đeo kính này?</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Sai chứ còn sao nữa!</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4" name="TextBox 13">
            <a:extLst>
              <a:ext uri="{FF2B5EF4-FFF2-40B4-BE49-F238E27FC236}">
                <a16:creationId xmlns:a16="http://schemas.microsoft.com/office/drawing/2014/main" id="{BF2F3152-9E71-F9FA-BEC0-F1BBB8DA67FB}"/>
              </a:ext>
            </a:extLst>
          </p:cNvPr>
          <p:cNvSpPr txBox="1"/>
          <p:nvPr/>
        </p:nvSpPr>
        <p:spPr>
          <a:xfrm>
            <a:off x="8839200" y="5398651"/>
            <a:ext cx="8382000" cy="954107"/>
          </a:xfrm>
          <a:prstGeom prst="rect">
            <a:avLst/>
          </a:prstGeom>
          <a:noFill/>
        </p:spPr>
        <p:txBody>
          <a:bodyPr wrap="square">
            <a:spAutoFit/>
          </a:bodyPr>
          <a:lstStyle/>
          <a:p>
            <a:r>
              <a:rPr lang="de-DE" sz="2800" dirty="0">
                <a:effectLst/>
                <a:latin typeface="#9Slide03 Arima Madurai Bold" panose="00000800000000000000" pitchFamily="2" charset="0"/>
                <a:cs typeface="#9Slide03 Arima Madurai Bold" panose="00000800000000000000" pitchFamily="2" charset="0"/>
              </a:rPr>
              <a:t>Không phân biệt được sáng, tối nữa. Xung quanh tối như hũ nút.</a:t>
            </a:r>
            <a:endParaRPr lang="en-US" sz="2800" dirty="0"/>
          </a:p>
        </p:txBody>
      </p:sp>
      <p:sp>
        <p:nvSpPr>
          <p:cNvPr id="16" name="TextBox 15">
            <a:extLst>
              <a:ext uri="{FF2B5EF4-FFF2-40B4-BE49-F238E27FC236}">
                <a16:creationId xmlns:a16="http://schemas.microsoft.com/office/drawing/2014/main" id="{77619221-CEC5-0D56-E33C-763FC0E73936}"/>
              </a:ext>
            </a:extLst>
          </p:cNvPr>
          <p:cNvSpPr txBox="1"/>
          <p:nvPr/>
        </p:nvSpPr>
        <p:spPr>
          <a:xfrm>
            <a:off x="2944585" y="6835489"/>
            <a:ext cx="5742215" cy="2400657"/>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Ðứa dốt nào ghi cho anh chiếc kính này vậy hả? Mắt anh hoàn toàn bình thường, có làm sao đâu.</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Thế là anh bị quáng gà thôi, chứ chẳng có làm sao hết!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8" name="TextBox 17">
            <a:extLst>
              <a:ext uri="{FF2B5EF4-FFF2-40B4-BE49-F238E27FC236}">
                <a16:creationId xmlns:a16="http://schemas.microsoft.com/office/drawing/2014/main" id="{FC1ED505-212A-8290-5A9F-C9687F41D71C}"/>
              </a:ext>
            </a:extLst>
          </p:cNvPr>
          <p:cNvSpPr txBox="1"/>
          <p:nvPr/>
        </p:nvSpPr>
        <p:spPr>
          <a:xfrm>
            <a:off x="8839200" y="6595450"/>
            <a:ext cx="8382000" cy="2831544"/>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Lại uống thuốc, lại tiêm, lại kính mới,... Bây giờ các vật ở xa trông lại hoá gần. Chân đáng lẽ leo lên tàu thuỷ thì lại bước ngay xuống biển...</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Đang đi trên cầu, thế quái nào tôi bước hụt một cái, ngã lăn quay xuống dưới. Vì cứ tưởng những bậc cầu thấp hơn đến một mét.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38844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animEffect transition="in" filter="fade">
                                      <p:cBhvr>
                                        <p:cTn id="37" dur="500"/>
                                        <p:tgtEl>
                                          <p:spTgt spid="1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xEl>
                                              <p:pRg st="1" end="1"/>
                                            </p:txEl>
                                          </p:spTgt>
                                        </p:tgtEl>
                                        <p:attrNameLst>
                                          <p:attrName>style.visibility</p:attrName>
                                        </p:attrNameLst>
                                      </p:cBhvr>
                                      <p:to>
                                        <p:strVal val="visible"/>
                                      </p:to>
                                    </p:set>
                                    <p:animEffect transition="in" filter="fade">
                                      <p:cBhvr>
                                        <p:cTn id="42" dur="500"/>
                                        <p:tgtEl>
                                          <p:spTgt spid="1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xEl>
                                              <p:pRg st="0" end="0"/>
                                            </p:txEl>
                                          </p:spTgt>
                                        </p:tgtEl>
                                        <p:attrNameLst>
                                          <p:attrName>style.visibility</p:attrName>
                                        </p:attrNameLst>
                                      </p:cBhvr>
                                      <p:to>
                                        <p:strVal val="visible"/>
                                      </p:to>
                                    </p:set>
                                    <p:animEffect transition="in" filter="fade">
                                      <p:cBhvr>
                                        <p:cTn id="47" dur="500"/>
                                        <p:tgtEl>
                                          <p:spTgt spid="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xEl>
                                              <p:pRg st="1" end="1"/>
                                            </p:txEl>
                                          </p:spTgt>
                                        </p:tgtEl>
                                        <p:attrNameLst>
                                          <p:attrName>style.visibility</p:attrName>
                                        </p:attrNameLst>
                                      </p:cBhvr>
                                      <p:to>
                                        <p:strVal val="visible"/>
                                      </p:to>
                                    </p:set>
                                    <p:animEffect transition="in" filter="fade">
                                      <p:cBhvr>
                                        <p:cTn id="5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EFB31B2E-C5A9-7534-9E0C-DD421C276D6E}"/>
              </a:ext>
            </a:extLst>
          </p:cNvPr>
          <p:cNvGraphicFramePr>
            <a:graphicFrameLocks noGrp="1"/>
          </p:cNvGraphicFramePr>
          <p:nvPr>
            <p:extLst>
              <p:ext uri="{D42A27DB-BD31-4B8C-83A1-F6EECF244321}">
                <p14:modId xmlns:p14="http://schemas.microsoft.com/office/powerpoint/2010/main" val="287086471"/>
              </p:ext>
            </p:extLst>
          </p:nvPr>
        </p:nvGraphicFramePr>
        <p:xfrm>
          <a:off x="1066800" y="2019300"/>
          <a:ext cx="16154400" cy="7652266"/>
        </p:xfrm>
        <a:graphic>
          <a:graphicData uri="http://schemas.openxmlformats.org/drawingml/2006/table">
            <a:tbl>
              <a:tblPr firstRow="1" firstCol="1" bandRow="1">
                <a:tableStyleId>{5C22544A-7EE6-4342-B048-85BDC9FD1C3A}</a:tableStyleId>
              </a:tblPr>
              <a:tblGrid>
                <a:gridCol w="1623169">
                  <a:extLst>
                    <a:ext uri="{9D8B030D-6E8A-4147-A177-3AD203B41FA5}">
                      <a16:colId xmlns:a16="http://schemas.microsoft.com/office/drawing/2014/main" val="2987809499"/>
                    </a:ext>
                  </a:extLst>
                </a:gridCol>
                <a:gridCol w="14531231">
                  <a:extLst>
                    <a:ext uri="{9D8B030D-6E8A-4147-A177-3AD203B41FA5}">
                      <a16:colId xmlns:a16="http://schemas.microsoft.com/office/drawing/2014/main" val="536744023"/>
                    </a:ext>
                  </a:extLst>
                </a:gridCol>
              </a:tblGrid>
              <a:tr h="1115956">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Lần thay kính</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ctr">
                        <a:spcBef>
                          <a:spcPts val="600"/>
                        </a:spcBef>
                        <a:spcAft>
                          <a:spcPts val="600"/>
                        </a:spcAft>
                      </a:pPr>
                      <a:r>
                        <a:rPr lang="de-DE" sz="2800" dirty="0">
                          <a:effectLst/>
                          <a:latin typeface="#9Slide03 BoosterNextFYBlack" panose="02000A03000000020004" pitchFamily="2" charset="0"/>
                          <a:cs typeface="#9Slide03 Arima Madurai Bold" panose="00000800000000000000" pitchFamily="2" charset="0"/>
                        </a:rPr>
                        <a:t>Nhận xét</a:t>
                      </a:r>
                      <a:endParaRPr lang="en-US" sz="2800" dirty="0">
                        <a:effectLst/>
                        <a:latin typeface="#9Slide03 BoosterNextFYBlack" panose="02000A03000000020004" pitchFamily="2"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98322095"/>
                  </a:ext>
                </a:extLst>
              </a:tr>
              <a:tr h="6536310">
                <a:tc>
                  <a:txBody>
                    <a:bodyPr/>
                    <a:lstStyle/>
                    <a:p>
                      <a:pPr marL="0" marR="0" algn="ctr">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Nhận xét chung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tc>
                  <a:txBody>
                    <a:bodyPr/>
                    <a:lstStyle/>
                    <a:p>
                      <a:pPr marL="0" marR="0" algn="just">
                        <a:spcBef>
                          <a:spcPts val="600"/>
                        </a:spcBef>
                        <a:spcAft>
                          <a:spcPts val="600"/>
                        </a:spcAft>
                      </a:pP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25912" marR="25912" marT="0" marB="0" anchor="ctr"/>
                </a:tc>
                <a:extLst>
                  <a:ext uri="{0D108BD9-81ED-4DB2-BD59-A6C34878D82A}">
                    <a16:rowId xmlns:a16="http://schemas.microsoft.com/office/drawing/2014/main" val="1865617242"/>
                  </a:ext>
                </a:extLst>
              </a:tr>
            </a:tbl>
          </a:graphicData>
        </a:graphic>
      </p:graphicFrame>
      <p:sp>
        <p:nvSpPr>
          <p:cNvPr id="3" name="TextBox 2">
            <a:extLst>
              <a:ext uri="{FF2B5EF4-FFF2-40B4-BE49-F238E27FC236}">
                <a16:creationId xmlns:a16="http://schemas.microsoft.com/office/drawing/2014/main" id="{3AC3955F-9711-B2C1-4077-2AD77B56FF81}"/>
              </a:ext>
            </a:extLst>
          </p:cNvPr>
          <p:cNvSpPr txBox="1"/>
          <p:nvPr/>
        </p:nvSpPr>
        <p:spPr>
          <a:xfrm>
            <a:off x="381000" y="615434"/>
            <a:ext cx="9601200" cy="584775"/>
          </a:xfrm>
          <a:prstGeom prst="rect">
            <a:avLst/>
          </a:prstGeom>
          <a:noFill/>
        </p:spPr>
        <p:txBody>
          <a:bodyPr wrap="square">
            <a:spAutoFit/>
          </a:bodyPr>
          <a:lstStyle/>
          <a:p>
            <a:pPr marL="0" marR="0" algn="just">
              <a:spcBef>
                <a:spcPts val="600"/>
              </a:spcBef>
              <a:spcAft>
                <a:spcPts val="600"/>
              </a:spcAft>
            </a:pPr>
            <a:r>
              <a:rPr lang="en-US" sz="3200" b="1" dirty="0">
                <a:effectLst/>
                <a:latin typeface="#9Slide03 BoosterNextFYBlack" panose="02000A03000000020004" pitchFamily="2" charset="0"/>
                <a:ea typeface="Times New Roman" panose="02020603050405020304" pitchFamily="18" charset="0"/>
              </a:rPr>
              <a:t>1. </a:t>
            </a:r>
            <a:r>
              <a:rPr lang="en-US" sz="3200" b="1" dirty="0" err="1">
                <a:effectLst/>
                <a:latin typeface="#9Slide03 BoosterNextFYBlack" panose="02000A03000000020004" pitchFamily="2" charset="0"/>
                <a:ea typeface="Times New Roman" panose="02020603050405020304" pitchFamily="18" charset="0"/>
              </a:rPr>
              <a:t>Nhân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vật</a:t>
            </a:r>
            <a:r>
              <a:rPr lang="en-US" sz="3200" b="1" dirty="0">
                <a:effectLst/>
                <a:latin typeface="#9Slide03 BoosterNextFYBlack" panose="02000A03000000020004" pitchFamily="2" charset="0"/>
                <a:ea typeface="Times New Roman" panose="02020603050405020304" pitchFamily="18" charset="0"/>
              </a:rPr>
              <a:t> </a:t>
            </a:r>
            <a:r>
              <a:rPr lang="en-US" sz="3200" b="1" dirty="0">
                <a:latin typeface="#9Slide03 BoosterNextFYBlack" panose="02000A03000000020004" pitchFamily="2" charset="0"/>
                <a:ea typeface="Times New Roman" panose="02020603050405020304" pitchFamily="18" charset="0"/>
              </a:rPr>
              <a:t>“</a:t>
            </a:r>
            <a:r>
              <a:rPr lang="en-US" sz="3200" b="1" dirty="0" err="1">
                <a:latin typeface="#9Slide03 BoosterNextFYBlack" panose="02000A03000000020004" pitchFamily="2" charset="0"/>
                <a:ea typeface="Times New Roman" panose="02020603050405020304" pitchFamily="18" charset="0"/>
              </a:rPr>
              <a:t>t</a:t>
            </a:r>
            <a:r>
              <a:rPr lang="en-US" sz="3200" b="1" dirty="0" err="1">
                <a:effectLst/>
                <a:latin typeface="#9Slide03 BoosterNextFYBlack" panose="02000A03000000020004" pitchFamily="2" charset="0"/>
                <a:ea typeface="Times New Roman" panose="02020603050405020304" pitchFamily="18" charset="0"/>
              </a:rPr>
              <a:t>ôi</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và</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những</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lần</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thay</a:t>
            </a:r>
            <a:r>
              <a:rPr lang="en-US" sz="3200" b="1" dirty="0">
                <a:effectLst/>
                <a:latin typeface="#9Slide03 BoosterNextFYBlack" panose="02000A03000000020004" pitchFamily="2" charset="0"/>
                <a:ea typeface="Times New Roman" panose="02020603050405020304" pitchFamily="18" charset="0"/>
              </a:rPr>
              <a:t> </a:t>
            </a:r>
            <a:r>
              <a:rPr lang="en-US" sz="3200" b="1" dirty="0" err="1">
                <a:effectLst/>
                <a:latin typeface="#9Slide03 BoosterNextFYBlack" panose="02000A03000000020004" pitchFamily="2" charset="0"/>
                <a:ea typeface="Times New Roman" panose="02020603050405020304" pitchFamily="18" charset="0"/>
              </a:rPr>
              <a:t>kính</a:t>
            </a:r>
            <a:endParaRPr lang="en-US" sz="2800" dirty="0">
              <a:effectLst/>
              <a:latin typeface="#9Slide03 BoosterNextFYBlack" panose="02000A03000000020004"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791FCCD7-E476-2CD1-A384-7602165F6DEC}"/>
              </a:ext>
            </a:extLst>
          </p:cNvPr>
          <p:cNvSpPr txBox="1"/>
          <p:nvPr/>
        </p:nvSpPr>
        <p:spPr>
          <a:xfrm>
            <a:off x="2770413" y="3439887"/>
            <a:ext cx="14325600" cy="6001643"/>
          </a:xfrm>
          <a:prstGeom prst="rect">
            <a:avLst/>
          </a:prstGeom>
          <a:noFill/>
        </p:spPr>
        <p:txBody>
          <a:bodyPr wrap="square">
            <a:spAutoFit/>
          </a:bodyPr>
          <a:lstStyle/>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Các bác sĩ khám mắt: có nhiều trình độ khác nhau, đều phán bệnh rất tự tin nhưng lại không chuẩn bệnh; đều thích thể hiện bản thân, chê bai, khinh thường đồng nghiệp của mình.</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Nhân vật Tôi: quyết tâm đeo kính để cho ra dáng tri thức nên tự huyễn hoặc và ảo tưởng về bệnh mắt của mình, nghe và tin theo lời bác sĩ hết lần này đến lần khác một cách mù quáng.</a:t>
            </a:r>
            <a:endParaRPr lang="en-US" sz="2800" dirty="0">
              <a:effectLst/>
              <a:latin typeface="#9Slide03 Arima Madurai Bold" panose="00000800000000000000" pitchFamily="2" charset="0"/>
              <a:cs typeface="#9Slide03 Arima Madurai Bold" panose="00000800000000000000" pitchFamily="2" charset="0"/>
            </a:endParaRPr>
          </a:p>
          <a:p>
            <a:pPr marL="0" marR="0" algn="just">
              <a:spcBef>
                <a:spcPts val="600"/>
              </a:spcBef>
              <a:spcAft>
                <a:spcPts val="600"/>
              </a:spcAft>
            </a:pPr>
            <a:r>
              <a:rPr lang="de-DE" sz="2800" dirty="0">
                <a:effectLst/>
                <a:latin typeface="#9Slide03 Arima Madurai Bold" panose="00000800000000000000" pitchFamily="2" charset="0"/>
                <a:cs typeface="#9Slide03 Arima Madurai Bold" panose="00000800000000000000" pitchFamily="2" charset="0"/>
              </a:rPr>
              <a:t>- Sự thật và điều được phóng đại: sự thật ở truyện này chính là có một số người thường mắc “bệnh” tưởng, tự ám ảnh mình do ảnh hưởng từ dư luận bên ngoài, tự làm khổ chính mình,... Và có một số thầy thuốc chuyên môn kém, khám bệnh sơ sài, phán bệnh bừa bãi, nhưng lại thích thể hiện bản thân và khinh thường đồng nghiệp. Từ sự thật này, nhà văn đã phóng đại lên thành chuyện: Nhân vật “tôi” đi khám mắt nhiều lần, mỗi lần thầy thuốc phán một kiểu, có khi kết luận ngược nhau mà vẫn theo, cuối cùng, ngã vỡ kính mới biết là mắt mình không bị bệnh gì cả.</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00363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2206B1B-3C5F-E351-B92E-BACFF2643DAF}"/>
              </a:ext>
            </a:extLst>
          </p:cNvPr>
          <p:cNvSpPr txBox="1"/>
          <p:nvPr/>
        </p:nvSpPr>
        <p:spPr>
          <a:xfrm>
            <a:off x="685800" y="665841"/>
            <a:ext cx="14859000" cy="584775"/>
          </a:xfrm>
          <a:prstGeom prst="rect">
            <a:avLst/>
          </a:prstGeom>
          <a:noFill/>
        </p:spPr>
        <p:txBody>
          <a:bodyPr wrap="square">
            <a:spAutoFit/>
          </a:bodyPr>
          <a:lstStyle>
            <a:defPPr>
              <a:defRPr lang="en-US"/>
            </a:defPPr>
            <a:lvl1pPr marR="0" algn="just">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r>
              <a:rPr lang="de-DE" dirty="0"/>
              <a:t>2. Một số đặc điểm của truyện cười trong văn bản </a:t>
            </a:r>
            <a:r>
              <a:rPr lang="pt-BR" dirty="0"/>
              <a:t>“Đeo kính”</a:t>
            </a:r>
            <a:endParaRPr lang="en-US" dirty="0"/>
          </a:p>
        </p:txBody>
      </p:sp>
      <p:graphicFrame>
        <p:nvGraphicFramePr>
          <p:cNvPr id="7" name="Table 6">
            <a:extLst>
              <a:ext uri="{FF2B5EF4-FFF2-40B4-BE49-F238E27FC236}">
                <a16:creationId xmlns:a16="http://schemas.microsoft.com/office/drawing/2014/main" id="{D9C1E6A8-B706-E0D8-6210-AB5A0297FAE2}"/>
              </a:ext>
            </a:extLst>
          </p:cNvPr>
          <p:cNvGraphicFramePr>
            <a:graphicFrameLocks noGrp="1"/>
          </p:cNvGraphicFramePr>
          <p:nvPr>
            <p:extLst>
              <p:ext uri="{D42A27DB-BD31-4B8C-83A1-F6EECF244321}">
                <p14:modId xmlns:p14="http://schemas.microsoft.com/office/powerpoint/2010/main" val="3114768196"/>
              </p:ext>
            </p:extLst>
          </p:nvPr>
        </p:nvGraphicFramePr>
        <p:xfrm>
          <a:off x="990600" y="2741126"/>
          <a:ext cx="16306800" cy="6364774"/>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780330574"/>
                    </a:ext>
                  </a:extLst>
                </a:gridCol>
                <a:gridCol w="8077200">
                  <a:extLst>
                    <a:ext uri="{9D8B030D-6E8A-4147-A177-3AD203B41FA5}">
                      <a16:colId xmlns:a16="http://schemas.microsoft.com/office/drawing/2014/main" val="1832854342"/>
                    </a:ext>
                  </a:extLst>
                </a:gridCol>
                <a:gridCol w="6248400">
                  <a:extLst>
                    <a:ext uri="{9D8B030D-6E8A-4147-A177-3AD203B41FA5}">
                      <a16:colId xmlns:a16="http://schemas.microsoft.com/office/drawing/2014/main" val="4068766233"/>
                    </a:ext>
                  </a:extLst>
                </a:gridCol>
              </a:tblGrid>
              <a:tr h="1031506">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extLst>
                  <a:ext uri="{0D108BD9-81ED-4DB2-BD59-A6C34878D82A}">
                    <a16:rowId xmlns:a16="http://schemas.microsoft.com/office/drawing/2014/main" val="255275041"/>
                  </a:ext>
                </a:extLst>
              </a:tr>
              <a:tr h="5333268">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1. Thủ pháp trào phúng</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cs typeface="#9Slide03 Arima Madurai Bold" panose="00000800000000000000" pitchFamily="2" charset="0"/>
                      </a:endParaRPr>
                    </a:p>
                  </a:txBody>
                  <a:tcPr marL="46079" marR="46079" marT="0" marB="0" anchor="ctr">
                    <a:solidFill>
                      <a:schemeClr val="accent6">
                        <a:lumMod val="40000"/>
                        <a:lumOff val="60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40000"/>
                        <a:lumOff val="60000"/>
                      </a:schemeClr>
                    </a:solidFill>
                  </a:tcPr>
                </a:tc>
                <a:extLst>
                  <a:ext uri="{0D108BD9-81ED-4DB2-BD59-A6C34878D82A}">
                    <a16:rowId xmlns:a16="http://schemas.microsoft.com/office/drawing/2014/main" val="331411339"/>
                  </a:ext>
                </a:extLst>
              </a:tr>
            </a:tbl>
          </a:graphicData>
        </a:graphic>
      </p:graphicFrame>
      <p:sp>
        <p:nvSpPr>
          <p:cNvPr id="4" name="TextBox 3">
            <a:hlinkClick r:id="rId4" action="ppaction://hlinkfile"/>
            <a:extLst>
              <a:ext uri="{FF2B5EF4-FFF2-40B4-BE49-F238E27FC236}">
                <a16:creationId xmlns:a16="http://schemas.microsoft.com/office/drawing/2014/main" id="{E8EC9603-5FC3-A020-D2B0-D20D3776C600}"/>
              </a:ext>
            </a:extLst>
          </p:cNvPr>
          <p:cNvSpPr txBox="1"/>
          <p:nvPr/>
        </p:nvSpPr>
        <p:spPr>
          <a:xfrm>
            <a:off x="3962400" y="1632661"/>
            <a:ext cx="96012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2800" b="1" i="0" u="sng" strike="noStrike" kern="1200" cap="none" spc="0" normalizeH="0" baseline="0" noProof="0" dirty="0">
                <a:ln>
                  <a:noFill/>
                </a:ln>
                <a:solidFill>
                  <a:srgbClr val="0070C0"/>
                </a:solidFill>
                <a:effectLst/>
                <a:uLnTx/>
                <a:uFillTx/>
                <a:latin typeface="#9Slide03 Arima Madurai Bold" panose="00000800000000000000" pitchFamily="2" charset="0"/>
                <a:ea typeface="+mn-ea"/>
                <a:cs typeface="#9Slide03 Arima Madurai Bold" panose="00000800000000000000" pitchFamily="2" charset="0"/>
              </a:rPr>
              <a:t>PHIẾU HỌC TẬP SỐ 02</a:t>
            </a:r>
            <a:endParaRPr kumimoji="0" lang="en-US" sz="2800" b="1" i="0" u="sng" strike="noStrike" kern="1200" cap="none" spc="0" normalizeH="0" baseline="0" noProof="0" dirty="0">
              <a:ln>
                <a:noFill/>
              </a:ln>
              <a:solidFill>
                <a:srgbClr val="0070C0"/>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8" name="TextBox 7">
            <a:extLst>
              <a:ext uri="{FF2B5EF4-FFF2-40B4-BE49-F238E27FC236}">
                <a16:creationId xmlns:a16="http://schemas.microsoft.com/office/drawing/2014/main" id="{D4821E63-05C0-6BCE-DB6E-E3144D74702A}"/>
              </a:ext>
            </a:extLst>
          </p:cNvPr>
          <p:cNvSpPr txBox="1"/>
          <p:nvPr/>
        </p:nvSpPr>
        <p:spPr>
          <a:xfrm>
            <a:off x="3124201" y="4039796"/>
            <a:ext cx="7848599" cy="4678204"/>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Suy nghĩ và hành động của nhân vật Tôi: đeo kính bằng được để cho giống người tri thức; chấp nhận đi khám nhiều lần và thay kính hết lần này đến lần khác, chịu đeo kính cho đến khi vỡ kính...</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Lời phán bệnh của các bác sĩ mắt: khám sai bệnh nhưng lại tự tin, quyết đoán đồng thời chê bai, khinh thường các bác sĩ khám trước.</a:t>
            </a:r>
            <a:endParaRPr lang="en-US" sz="3200" dirty="0">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EBB73579-FE5B-A30A-8439-3C6A73CF09F9}"/>
              </a:ext>
            </a:extLst>
          </p:cNvPr>
          <p:cNvSpPr txBox="1"/>
          <p:nvPr/>
        </p:nvSpPr>
        <p:spPr>
          <a:xfrm>
            <a:off x="11125200" y="4609183"/>
            <a:ext cx="6019800" cy="3539430"/>
          </a:xfrm>
          <a:prstGeom prst="rect">
            <a:avLst/>
          </a:prstGeom>
          <a:noFill/>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Sử dụng nhiều chi tiết gây cười một cách linh hoạt, nhiều yếu tố bất ngờ và phóng đại, ngôn ngữ và giọng điệu hài hước làm tăng thêm tính châm biếm, trào phúng cho câu chuyện.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2206B1B-3C5F-E351-B92E-BACFF2643DAF}"/>
              </a:ext>
            </a:extLst>
          </p:cNvPr>
          <p:cNvSpPr txBox="1"/>
          <p:nvPr/>
        </p:nvSpPr>
        <p:spPr>
          <a:xfrm>
            <a:off x="1714500" y="1130863"/>
            <a:ext cx="14859000" cy="646331"/>
          </a:xfrm>
          <a:prstGeom prst="rect">
            <a:avLst/>
          </a:prstGeom>
          <a:noFill/>
        </p:spPr>
        <p:txBody>
          <a:bodyPr wrap="square">
            <a:spAutoFit/>
          </a:bodyPr>
          <a:lstStyle>
            <a:defPPr>
              <a:defRPr lang="en-US"/>
            </a:defPPr>
            <a:lvl1pPr marR="0" algn="just">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2. Một số đặc điểm của truyện cười trong văn bản </a:t>
            </a:r>
            <a:r>
              <a:rPr kumimoji="0" lang="pt-BR"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“Đeo kính”</a:t>
            </a:r>
            <a:endParaRPr kumimoji="0" lang="en-US"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graphicFrame>
        <p:nvGraphicFramePr>
          <p:cNvPr id="7" name="Table 6">
            <a:extLst>
              <a:ext uri="{FF2B5EF4-FFF2-40B4-BE49-F238E27FC236}">
                <a16:creationId xmlns:a16="http://schemas.microsoft.com/office/drawing/2014/main" id="{D9C1E6A8-B706-E0D8-6210-AB5A0297FAE2}"/>
              </a:ext>
            </a:extLst>
          </p:cNvPr>
          <p:cNvGraphicFramePr>
            <a:graphicFrameLocks noGrp="1"/>
          </p:cNvGraphicFramePr>
          <p:nvPr>
            <p:extLst>
              <p:ext uri="{D42A27DB-BD31-4B8C-83A1-F6EECF244321}">
                <p14:modId xmlns:p14="http://schemas.microsoft.com/office/powerpoint/2010/main" val="2724603096"/>
              </p:ext>
            </p:extLst>
          </p:nvPr>
        </p:nvGraphicFramePr>
        <p:xfrm>
          <a:off x="990600" y="2741126"/>
          <a:ext cx="16306800" cy="5907574"/>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780330574"/>
                    </a:ext>
                  </a:extLst>
                </a:gridCol>
                <a:gridCol w="8077200">
                  <a:extLst>
                    <a:ext uri="{9D8B030D-6E8A-4147-A177-3AD203B41FA5}">
                      <a16:colId xmlns:a16="http://schemas.microsoft.com/office/drawing/2014/main" val="1832854342"/>
                    </a:ext>
                  </a:extLst>
                </a:gridCol>
                <a:gridCol w="6248400">
                  <a:extLst>
                    <a:ext uri="{9D8B030D-6E8A-4147-A177-3AD203B41FA5}">
                      <a16:colId xmlns:a16="http://schemas.microsoft.com/office/drawing/2014/main" val="4068766233"/>
                    </a:ext>
                  </a:extLst>
                </a:gridCol>
              </a:tblGrid>
              <a:tr h="1052075">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extLst>
                  <a:ext uri="{0D108BD9-81ED-4DB2-BD59-A6C34878D82A}">
                    <a16:rowId xmlns:a16="http://schemas.microsoft.com/office/drawing/2014/main" val="255275041"/>
                  </a:ext>
                </a:extLst>
              </a:tr>
              <a:tr h="4855499">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2. Tình huống mâu thuẫn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cs typeface="#9Slide03 Arima Madurai Bold" panose="00000800000000000000" pitchFamily="2" charset="0"/>
                      </a:endParaRPr>
                    </a:p>
                  </a:txBody>
                  <a:tcPr marL="46079" marR="46079" marT="0" marB="0" anchor="ctr">
                    <a:solidFill>
                      <a:schemeClr val="accent6">
                        <a:lumMod val="40000"/>
                        <a:lumOff val="60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40000"/>
                        <a:lumOff val="60000"/>
                      </a:schemeClr>
                    </a:solidFill>
                  </a:tcPr>
                </a:tc>
                <a:extLst>
                  <a:ext uri="{0D108BD9-81ED-4DB2-BD59-A6C34878D82A}">
                    <a16:rowId xmlns:a16="http://schemas.microsoft.com/office/drawing/2014/main" val="805044841"/>
                  </a:ext>
                </a:extLst>
              </a:tr>
            </a:tbl>
          </a:graphicData>
        </a:graphic>
      </p:graphicFrame>
      <p:sp>
        <p:nvSpPr>
          <p:cNvPr id="8" name="TextBox 7">
            <a:extLst>
              <a:ext uri="{FF2B5EF4-FFF2-40B4-BE49-F238E27FC236}">
                <a16:creationId xmlns:a16="http://schemas.microsoft.com/office/drawing/2014/main" id="{A1CA8279-F3B9-D457-6A62-C773702A24EE}"/>
              </a:ext>
            </a:extLst>
          </p:cNvPr>
          <p:cNvSpPr txBox="1"/>
          <p:nvPr/>
        </p:nvSpPr>
        <p:spPr>
          <a:xfrm>
            <a:off x="3048000" y="4229100"/>
            <a:ext cx="7848600" cy="4185761"/>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Nhân vật "tôi" vốn chẳng bị gì, vì muốn cho ra dáng tri thức mà đi khám mắt, kết quả bị bác sĩ cho đeo kính sai hết lần này đến lần khác.</a:t>
            </a:r>
            <a:endParaRPr lang="en-US" sz="3200" dirty="0">
              <a:effectLst/>
              <a:latin typeface="#9Slide03 Arima Madurai Bold" panose="00000800000000000000" pitchFamily="2" charset="0"/>
              <a:cs typeface="#9Slide03 Arima Madurai Bold" panose="00000800000000000000" pitchFamily="2" charset="0"/>
            </a:endParaRPr>
          </a:p>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Các ông bác sĩ dù đều khám sai nhưng đều cho rằng mình đúng và mắng người khám trước trong khi thực tế bệnh nhân vốn không bị bệnh gì.</a:t>
            </a:r>
            <a:endParaRPr lang="en-US" sz="3200" dirty="0">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BAF15770-AA07-4613-1D67-64E864B67ED9}"/>
              </a:ext>
            </a:extLst>
          </p:cNvPr>
          <p:cNvSpPr txBox="1"/>
          <p:nvPr/>
        </p:nvSpPr>
        <p:spPr>
          <a:xfrm>
            <a:off x="11236778" y="4927048"/>
            <a:ext cx="5908221" cy="2554545"/>
          </a:xfrm>
          <a:prstGeom prst="rect">
            <a:avLst/>
          </a:prstGeom>
          <a:noFill/>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Tình huống mâu thuẫn giữa sự thật và sự ảo tưởng; giữa cái sai và cái đúng tạo nên sự ngược đời, hài hước và châm biếm.</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57358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2206B1B-3C5F-E351-B92E-BACFF2643DAF}"/>
              </a:ext>
            </a:extLst>
          </p:cNvPr>
          <p:cNvSpPr txBox="1"/>
          <p:nvPr/>
        </p:nvSpPr>
        <p:spPr>
          <a:xfrm>
            <a:off x="1714500" y="1277830"/>
            <a:ext cx="14859000" cy="646331"/>
          </a:xfrm>
          <a:prstGeom prst="rect">
            <a:avLst/>
          </a:prstGeom>
          <a:noFill/>
        </p:spPr>
        <p:txBody>
          <a:bodyPr wrap="square">
            <a:spAutoFit/>
          </a:bodyPr>
          <a:lstStyle>
            <a:defPPr>
              <a:defRPr lang="en-US"/>
            </a:defPPr>
            <a:lvl1pPr marR="0" algn="just">
              <a:spcBef>
                <a:spcPts val="600"/>
              </a:spcBef>
              <a:spcAft>
                <a:spcPts val="600"/>
              </a:spcAft>
              <a:defRPr sz="3200" b="1">
                <a:effectLst/>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2. Một số đặc điểm của truyện cười trong văn bản </a:t>
            </a:r>
            <a:r>
              <a:rPr kumimoji="0" lang="pt-BR"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“Đeo kính”</a:t>
            </a:r>
            <a:endParaRPr kumimoji="0" lang="en-US" sz="36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graphicFrame>
        <p:nvGraphicFramePr>
          <p:cNvPr id="7" name="Table 6">
            <a:extLst>
              <a:ext uri="{FF2B5EF4-FFF2-40B4-BE49-F238E27FC236}">
                <a16:creationId xmlns:a16="http://schemas.microsoft.com/office/drawing/2014/main" id="{D9C1E6A8-B706-E0D8-6210-AB5A0297FAE2}"/>
              </a:ext>
            </a:extLst>
          </p:cNvPr>
          <p:cNvGraphicFramePr>
            <a:graphicFrameLocks noGrp="1"/>
          </p:cNvGraphicFramePr>
          <p:nvPr>
            <p:extLst>
              <p:ext uri="{D42A27DB-BD31-4B8C-83A1-F6EECF244321}">
                <p14:modId xmlns:p14="http://schemas.microsoft.com/office/powerpoint/2010/main" val="1222498896"/>
              </p:ext>
            </p:extLst>
          </p:nvPr>
        </p:nvGraphicFramePr>
        <p:xfrm>
          <a:off x="990600" y="2741126"/>
          <a:ext cx="16306800" cy="5070063"/>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780330574"/>
                    </a:ext>
                  </a:extLst>
                </a:gridCol>
                <a:gridCol w="7467600">
                  <a:extLst>
                    <a:ext uri="{9D8B030D-6E8A-4147-A177-3AD203B41FA5}">
                      <a16:colId xmlns:a16="http://schemas.microsoft.com/office/drawing/2014/main" val="1832854342"/>
                    </a:ext>
                  </a:extLst>
                </a:gridCol>
                <a:gridCol w="6858000">
                  <a:extLst>
                    <a:ext uri="{9D8B030D-6E8A-4147-A177-3AD203B41FA5}">
                      <a16:colId xmlns:a16="http://schemas.microsoft.com/office/drawing/2014/main" val="4068766233"/>
                    </a:ext>
                  </a:extLst>
                </a:gridCol>
              </a:tblGrid>
              <a:tr h="1259374">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Nội dung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Biểu hiện</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ctr">
                        <a:spcBef>
                          <a:spcPts val="600"/>
                        </a:spcBef>
                        <a:spcAft>
                          <a:spcPts val="600"/>
                        </a:spcAft>
                      </a:pPr>
                      <a:r>
                        <a:rPr lang="de-DE" sz="3200" dirty="0">
                          <a:effectLst/>
                          <a:latin typeface="#9Slide03 BoosterNextFYBlack" panose="02000A03000000020004" pitchFamily="2" charset="0"/>
                          <a:cs typeface="#9Slide03 Arima Madurai Bold" panose="00000800000000000000" pitchFamily="2" charset="0"/>
                        </a:rPr>
                        <a:t>Tác dụng</a:t>
                      </a:r>
                      <a:endParaRPr lang="en-US" sz="32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extLst>
                  <a:ext uri="{0D108BD9-81ED-4DB2-BD59-A6C34878D82A}">
                    <a16:rowId xmlns:a16="http://schemas.microsoft.com/office/drawing/2014/main" val="255275041"/>
                  </a:ext>
                </a:extLst>
              </a:tr>
              <a:tr h="3810689">
                <a:tc>
                  <a:txBody>
                    <a:bodyPr/>
                    <a:lstStyle/>
                    <a:p>
                      <a:pPr marL="0" marR="30480" algn="ctr">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3. Kết thúc bất ngờ</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75000"/>
                      </a:schemeClr>
                    </a:solidFill>
                  </a:tcPr>
                </a:tc>
                <a:tc>
                  <a:txBody>
                    <a:bodyPr/>
                    <a:lstStyle/>
                    <a:p>
                      <a:pPr marL="0" marR="30480" algn="just">
                        <a:spcBef>
                          <a:spcPts val="600"/>
                        </a:spcBef>
                        <a:spcAft>
                          <a:spcPts val="600"/>
                        </a:spcAft>
                      </a:pPr>
                      <a:endParaRPr lang="en-US" sz="3200" dirty="0">
                        <a:effectLst/>
                        <a:latin typeface="#9Slide03 Arima Madurai Bold" panose="00000800000000000000" pitchFamily="2" charset="0"/>
                        <a:cs typeface="#9Slide03 Arima Madurai Bold" panose="00000800000000000000" pitchFamily="2" charset="0"/>
                      </a:endParaRPr>
                    </a:p>
                  </a:txBody>
                  <a:tcPr marL="46079" marR="46079" marT="0" marB="0" anchor="ctr">
                    <a:solidFill>
                      <a:schemeClr val="accent6">
                        <a:lumMod val="40000"/>
                        <a:lumOff val="60000"/>
                      </a:schemeClr>
                    </a:solidFill>
                  </a:tcPr>
                </a:tc>
                <a:tc>
                  <a:txBody>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46079" marR="46079" marT="0" marB="0" anchor="ctr">
                    <a:solidFill>
                      <a:schemeClr val="accent6">
                        <a:lumMod val="40000"/>
                        <a:lumOff val="60000"/>
                      </a:schemeClr>
                    </a:solidFill>
                  </a:tcPr>
                </a:tc>
                <a:extLst>
                  <a:ext uri="{0D108BD9-81ED-4DB2-BD59-A6C34878D82A}">
                    <a16:rowId xmlns:a16="http://schemas.microsoft.com/office/drawing/2014/main" val="3113536248"/>
                  </a:ext>
                </a:extLst>
              </a:tr>
            </a:tbl>
          </a:graphicData>
        </a:graphic>
      </p:graphicFrame>
      <p:sp>
        <p:nvSpPr>
          <p:cNvPr id="8" name="TextBox 7">
            <a:extLst>
              <a:ext uri="{FF2B5EF4-FFF2-40B4-BE49-F238E27FC236}">
                <a16:creationId xmlns:a16="http://schemas.microsoft.com/office/drawing/2014/main" id="{D68DFC95-41F2-B8CD-15FF-797D908EA705}"/>
              </a:ext>
            </a:extLst>
          </p:cNvPr>
          <p:cNvSpPr txBox="1"/>
          <p:nvPr/>
        </p:nvSpPr>
        <p:spPr>
          <a:xfrm>
            <a:off x="3056762" y="4986397"/>
            <a:ext cx="7208338" cy="2062103"/>
          </a:xfrm>
          <a:prstGeom prst="rect">
            <a:avLst/>
          </a:prstGeom>
          <a:noFill/>
        </p:spPr>
        <p:txBody>
          <a:bodyPr wrap="square">
            <a:spAutoFit/>
          </a:bodyPr>
          <a:lstStyle/>
          <a:p>
            <a:pPr marL="0" marR="30480" algn="just">
              <a:spcBef>
                <a:spcPts val="600"/>
              </a:spcBef>
              <a:spcAft>
                <a:spcPts val="600"/>
              </a:spcAft>
            </a:pPr>
            <a:r>
              <a:rPr lang="de-DE" sz="3200" dirty="0">
                <a:effectLst/>
                <a:latin typeface="#9Slide03 Arima Madurai Bold" panose="00000800000000000000" pitchFamily="2" charset="0"/>
                <a:cs typeface="#9Slide03 Arima Madurai Bold" panose="00000800000000000000" pitchFamily="2" charset="0"/>
              </a:rPr>
              <a:t>- Cuối cùng anh ta bị ngã rơi kính, và chỉ khi vỡ mắt kính, đeo gọng không thì nhân vật tôi mới nhìn thấy rõ mọi thứ.</a:t>
            </a:r>
            <a:endParaRPr lang="en-US" sz="3200" dirty="0">
              <a:effectLst/>
              <a:latin typeface="#9Slide03 Arima Madurai Bold" panose="00000800000000000000" pitchFamily="2" charset="0"/>
              <a:cs typeface="#9Slide03 Arima Madurai Bold" panose="00000800000000000000" pitchFamily="2" charset="0"/>
            </a:endParaRPr>
          </a:p>
        </p:txBody>
      </p:sp>
      <p:sp>
        <p:nvSpPr>
          <p:cNvPr id="10" name="TextBox 9">
            <a:extLst>
              <a:ext uri="{FF2B5EF4-FFF2-40B4-BE49-F238E27FC236}">
                <a16:creationId xmlns:a16="http://schemas.microsoft.com/office/drawing/2014/main" id="{6659A3F5-356A-F9C4-3225-2609AE16A8EA}"/>
              </a:ext>
            </a:extLst>
          </p:cNvPr>
          <p:cNvSpPr txBox="1"/>
          <p:nvPr/>
        </p:nvSpPr>
        <p:spPr>
          <a:xfrm>
            <a:off x="10515600" y="4740175"/>
            <a:ext cx="6569616" cy="2554545"/>
          </a:xfrm>
          <a:prstGeom prst="rect">
            <a:avLst/>
          </a:prstGeom>
          <a:noFill/>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lang="de-DE" sz="32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de-DE" sz="3200" dirty="0">
                <a:effectLst/>
                <a:latin typeface="#9Slide03 Arima Madurai Bold" panose="00000800000000000000" pitchFamily="2" charset="0"/>
                <a:cs typeface="#9Slide03 Arima Madurai Bold" panose="00000800000000000000" pitchFamily="2" charset="0"/>
              </a:rPr>
              <a:t> Tạo kết thúc tự nhiên, hợp lí, đem đến sự bất ngờ, thú vị cho người đọc; đồng thời tô đậm tính chất hài hước và ý nghĩa phê phán cho câu chuyện.</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96019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1704061" flipH="1" flipV="1">
            <a:off x="13824431" y="5385399"/>
            <a:ext cx="4991149" cy="7541571"/>
          </a:xfrm>
          <a:custGeom>
            <a:avLst/>
            <a:gdLst/>
            <a:ahLst/>
            <a:cxnLst/>
            <a:rect l="l" t="t" r="r" b="b"/>
            <a:pathLst>
              <a:path w="4991149" h="7541571">
                <a:moveTo>
                  <a:pt x="4991149" y="7541572"/>
                </a:moveTo>
                <a:lnTo>
                  <a:pt x="0" y="7541572"/>
                </a:lnTo>
                <a:lnTo>
                  <a:pt x="0" y="0"/>
                </a:lnTo>
                <a:lnTo>
                  <a:pt x="4991149" y="0"/>
                </a:lnTo>
                <a:lnTo>
                  <a:pt x="4991149" y="7541572"/>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704061" flipH="1" flipV="1">
            <a:off x="15202658" y="7845246"/>
            <a:ext cx="4663098" cy="5188310"/>
          </a:xfrm>
          <a:custGeom>
            <a:avLst/>
            <a:gdLst/>
            <a:ahLst/>
            <a:cxnLst/>
            <a:rect l="l" t="t" r="r" b="b"/>
            <a:pathLst>
              <a:path w="8220239" h="12420690">
                <a:moveTo>
                  <a:pt x="8220239" y="12420690"/>
                </a:moveTo>
                <a:lnTo>
                  <a:pt x="0" y="12420690"/>
                </a:lnTo>
                <a:lnTo>
                  <a:pt x="0" y="0"/>
                </a:lnTo>
                <a:lnTo>
                  <a:pt x="8220239" y="0"/>
                </a:lnTo>
                <a:lnTo>
                  <a:pt x="8220239" y="1242069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4B3CE919-CEDD-5607-4611-90A6716EE8AD}"/>
              </a:ext>
            </a:extLst>
          </p:cNvPr>
          <p:cNvSpPr txBox="1"/>
          <p:nvPr/>
        </p:nvSpPr>
        <p:spPr>
          <a:xfrm>
            <a:off x="3733800" y="1257300"/>
            <a:ext cx="12064180" cy="707886"/>
          </a:xfrm>
          <a:prstGeom prst="rect">
            <a:avLst/>
          </a:prstGeom>
          <a:noFill/>
        </p:spPr>
        <p:txBody>
          <a:bodyPr wrap="square">
            <a:spAutoFit/>
          </a:bodyPr>
          <a:lstStyle>
            <a:defPPr>
              <a:defRPr lang="en-US"/>
            </a:defPPr>
            <a:lvl1pPr marR="0" lvl="0" indent="0" algn="just" fontAlgn="auto">
              <a:lnSpc>
                <a:spcPct val="100000"/>
              </a:lnSpc>
              <a:spcBef>
                <a:spcPts val="600"/>
              </a:spcBef>
              <a:spcAft>
                <a:spcPts val="600"/>
              </a:spcAft>
              <a:buClrTx/>
              <a:buSzTx/>
              <a:buFontTx/>
              <a:buNone/>
              <a:tabLst/>
              <a:defRPr kumimoji="0" sz="3200" b="1" i="0" u="none" strike="noStrike" cap="none" spc="0" normalizeH="0" baseline="0">
                <a:ln>
                  <a:noFill/>
                </a:ln>
                <a:solidFill>
                  <a:prstClr val="black"/>
                </a:solidFill>
                <a:effectLst/>
                <a:uLnTx/>
                <a:uFillTx/>
                <a:latin typeface="#9Slide03 BoosterNextFYBlack" panose="02000A03000000020004" pitchFamily="2" charset="0"/>
                <a:ea typeface="Times New Roman" panose="02020603050405020304" pitchFamily="18" charset="0"/>
              </a:defRPr>
            </a:lvl1pPr>
          </a:lstStyle>
          <a:p>
            <a:pPr algn="ctr"/>
            <a:r>
              <a:rPr lang="pt-BR" sz="4000" dirty="0"/>
              <a:t>3. Ý nghĩa tư tưởng của truyện cười “Đeo kính”</a:t>
            </a:r>
            <a:endParaRPr lang="en-US" sz="4000" dirty="0"/>
          </a:p>
        </p:txBody>
      </p:sp>
      <p:sp>
        <p:nvSpPr>
          <p:cNvPr id="7" name="TextBox 6">
            <a:extLst>
              <a:ext uri="{FF2B5EF4-FFF2-40B4-BE49-F238E27FC236}">
                <a16:creationId xmlns:a16="http://schemas.microsoft.com/office/drawing/2014/main" id="{E4EF6A00-113A-7DE2-5DB0-2F54400A6E07}"/>
              </a:ext>
            </a:extLst>
          </p:cNvPr>
          <p:cNvSpPr txBox="1"/>
          <p:nvPr/>
        </p:nvSpPr>
        <p:spPr>
          <a:xfrm>
            <a:off x="1524000" y="2933700"/>
            <a:ext cx="15240000" cy="5026056"/>
          </a:xfrm>
          <a:prstGeom prst="rect">
            <a:avLst/>
          </a:prstGeom>
          <a:noFill/>
        </p:spPr>
        <p:txBody>
          <a:bodyPr wrap="square">
            <a:spAutoFit/>
          </a:bodyPr>
          <a:lstStyle/>
          <a:p>
            <a:pPr marL="0" marR="0" algn="just">
              <a:lnSpc>
                <a:spcPct val="107000"/>
              </a:lnSpc>
              <a:spcBef>
                <a:spcPts val="1200"/>
              </a:spcBef>
              <a:spcAft>
                <a:spcPts val="1200"/>
              </a:spcAft>
            </a:pP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Truyện “Cái kính” như là một chuyện đùa, phê phán một cách nhẹ nhàng những người hay mắc “bệnh” tưởng, tự ám ảnh, nghe dư luận bên ngoài mà không tin vào chính mình,... Đồng thời cũng châm biếm một số thầy thuốc (bác sĩ) chuyên môn kém, hay phán bệnh bừa bãi, nhưng lại rất thích thể hiện bản thân và coi thường đồng nghiệp.</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spcBef>
                <a:spcPts val="1200"/>
              </a:spcBef>
              <a:spcAft>
                <a:spcPts val="1200"/>
              </a:spcAft>
            </a:pPr>
            <a:r>
              <a:rPr lang="pt-BR" sz="36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Truyện cười được viết từ lâu, ở nơi khác nhưng vẫn có tính thời sự, vẫn còn nguyên giá trị phê phán, gây cười, ... Thông điệp, tư tưởng của truyện vẫn luôn mới mẻ và cần thiết với cuộc sống con người ngày nay.</a:t>
            </a:r>
            <a:endParaRPr lang="en-US" sz="3600" dirty="0">
              <a:latin typeface="#9Slide03 Arima Madurai Bold" panose="00000800000000000000" pitchFamily="2" charset="0"/>
              <a:cs typeface="#9Slide03 Arima Madurai Bold" panose="00000800000000000000" pitchFamily="2" charset="0"/>
            </a:endParaRPr>
          </a:p>
        </p:txBody>
      </p:sp>
      <p:sp>
        <p:nvSpPr>
          <p:cNvPr id="4" name="Freeform 2">
            <a:extLst>
              <a:ext uri="{FF2B5EF4-FFF2-40B4-BE49-F238E27FC236}">
                <a16:creationId xmlns:a16="http://schemas.microsoft.com/office/drawing/2014/main" id="{F143A600-15B2-0B11-7286-A1E8E1809B04}"/>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4">
              <a:alphaModFix amt="43999"/>
              <a:extLst>
                <a:ext uri="{96DAC541-7B7A-43D3-8B79-37D633B846F1}">
                  <asvg:svgBlip xmlns:asvg="http://schemas.microsoft.com/office/drawing/2016/SVG/main" xmlns="" r:embed="rId5"/>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a:extLst>
              <a:ext uri="{FF2B5EF4-FFF2-40B4-BE49-F238E27FC236}">
                <a16:creationId xmlns:a16="http://schemas.microsoft.com/office/drawing/2014/main" id="{3D8A757A-9D46-7753-7A57-049820BEE79F}"/>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88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659524" y="3992864"/>
            <a:ext cx="9808544" cy="1424236"/>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Iii.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TỔNG</a:t>
            </a: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KẾT</a:t>
            </a:r>
            <a:endPar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001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3634062">
            <a:off x="21644529" y="-5615746"/>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1574011">
            <a:off x="-797154" y="7044140"/>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6205516" y="-2647963"/>
            <a:ext cx="16218559" cy="6663125"/>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6">
              <a:alphaModFix amt="43999"/>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574011">
            <a:off x="5469149" y="-6276041"/>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6A2BB8C-5A35-2EA0-8C4C-1B1FEE4906A8}"/>
              </a:ext>
            </a:extLst>
          </p:cNvPr>
          <p:cNvSpPr txBox="1"/>
          <p:nvPr/>
        </p:nvSpPr>
        <p:spPr>
          <a:xfrm>
            <a:off x="3111910" y="1497417"/>
            <a:ext cx="12064180" cy="830997"/>
          </a:xfrm>
          <a:prstGeom prst="rect">
            <a:avLst/>
          </a:prstGeom>
          <a:noFill/>
        </p:spPr>
        <p:txBody>
          <a:bodyPr wrap="square">
            <a:spAutoFit/>
          </a:bodyPr>
          <a:lstStyle>
            <a:defPPr>
              <a:defRPr lang="en-US"/>
            </a:defPPr>
            <a:lvl1pPr marR="0" lvl="0" indent="0" algn="just" fontAlgn="auto">
              <a:lnSpc>
                <a:spcPct val="100000"/>
              </a:lnSpc>
              <a:spcBef>
                <a:spcPts val="600"/>
              </a:spcBef>
              <a:spcAft>
                <a:spcPts val="600"/>
              </a:spcAft>
              <a:buClrTx/>
              <a:buSzTx/>
              <a:buFontTx/>
              <a:buNone/>
              <a:tabLst/>
              <a:defRPr kumimoji="0" sz="3200" b="1" i="0" u="none" strike="noStrike" cap="none" spc="0" normalizeH="0" baseline="0">
                <a:ln>
                  <a:noFill/>
                </a:ln>
                <a:solidFill>
                  <a:prstClr val="black"/>
                </a:solidFill>
                <a:effectLst/>
                <a:uLnTx/>
                <a:uFillTx/>
                <a:latin typeface="#9Slide03 BoosterNextFYBlack" panose="02000A03000000020004" pitchFamily="2" charset="0"/>
                <a:ea typeface="Times New Roman" panose="02020603050405020304" pitchFamily="18" charset="0"/>
              </a:defRPr>
            </a:lvl1p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pt-BR" sz="48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rPr>
              <a:t>TỔNG KẾT</a:t>
            </a:r>
            <a:endParaRPr kumimoji="0" lang="en-US" sz="4800" b="1" i="0" u="none" strike="noStrike" kern="1200" cap="none" spc="0" normalizeH="0" baseline="0" noProof="0" dirty="0">
              <a:ln>
                <a:noFill/>
              </a:ln>
              <a:solidFill>
                <a:prstClr val="black"/>
              </a:solidFill>
              <a:effectLst/>
              <a:uLnTx/>
              <a:uFillTx/>
              <a:latin typeface="#9Slide03 BoosterNextFYBlack" panose="02000A03000000020004" pitchFamily="2" charset="0"/>
              <a:cs typeface="+mn-cs"/>
            </a:endParaRPr>
          </a:p>
        </p:txBody>
      </p:sp>
      <p:sp>
        <p:nvSpPr>
          <p:cNvPr id="6" name="Rectangle: Rounded Corners 5">
            <a:extLst>
              <a:ext uri="{FF2B5EF4-FFF2-40B4-BE49-F238E27FC236}">
                <a16:creationId xmlns:a16="http://schemas.microsoft.com/office/drawing/2014/main" id="{1CDAFAAE-6396-961C-C47F-8818674F94F8}"/>
              </a:ext>
            </a:extLst>
          </p:cNvPr>
          <p:cNvSpPr/>
          <p:nvPr/>
        </p:nvSpPr>
        <p:spPr>
          <a:xfrm>
            <a:off x="1057288" y="3043738"/>
            <a:ext cx="7318037" cy="4495800"/>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E9CB7D-219D-5BC8-9178-EB133A45100F}"/>
              </a:ext>
            </a:extLst>
          </p:cNvPr>
          <p:cNvSpPr txBox="1"/>
          <p:nvPr/>
        </p:nvSpPr>
        <p:spPr>
          <a:xfrm>
            <a:off x="1630207" y="3467100"/>
            <a:ext cx="6172200" cy="3649076"/>
          </a:xfrm>
          <a:prstGeom prst="rect">
            <a:avLst/>
          </a:prstGeom>
          <a:no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1. Nội dung:</a:t>
            </a:r>
            <a:r>
              <a:rPr kumimoji="0" lang="pt-BR"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 Dùng tiếng cười nhẹ nhàng phê phán hiện tượng “bệnh” tưởng trong cuộc sống và sự thiếu trách nhiệm trong khám chữa bệnh của một số y, bác sĩ. </a:t>
            </a:r>
            <a:endParaRPr kumimoji="0" lang="en-US"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9" name="Rectangle: Rounded Corners 8">
            <a:extLst>
              <a:ext uri="{FF2B5EF4-FFF2-40B4-BE49-F238E27FC236}">
                <a16:creationId xmlns:a16="http://schemas.microsoft.com/office/drawing/2014/main" id="{7F1B6D8E-6D13-06A7-7498-C4506B2D16DB}"/>
              </a:ext>
            </a:extLst>
          </p:cNvPr>
          <p:cNvSpPr/>
          <p:nvPr/>
        </p:nvSpPr>
        <p:spPr>
          <a:xfrm>
            <a:off x="9648411" y="3043738"/>
            <a:ext cx="7318037" cy="4495800"/>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FBEFF6D-9142-F53E-8A0F-92BBDC002CD8}"/>
              </a:ext>
            </a:extLst>
          </p:cNvPr>
          <p:cNvSpPr txBox="1"/>
          <p:nvPr/>
        </p:nvSpPr>
        <p:spPr>
          <a:xfrm>
            <a:off x="9955160" y="3467100"/>
            <a:ext cx="6477000" cy="3649076"/>
          </a:xfrm>
          <a:prstGeom prst="rect">
            <a:avLst/>
          </a:prstGeom>
          <a:noFill/>
        </p:spPr>
        <p:txBody>
          <a:bodyPr wrap="square">
            <a:spAutoFit/>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pt-BR" sz="3600" b="1"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2. Nghệ thuật: </a:t>
            </a:r>
            <a:r>
              <a:rPr kumimoji="0" lang="pt-BR"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Cốt truyện giản dị, đời thường, sử dụng thành công thủ pháp phóng đại để tạo ra được tiếng cười phê phán nhẹ nhàng nhưng ý nghĩa sâu sắc, thấm thía,...</a:t>
            </a:r>
            <a:endParaRPr kumimoji="0" lang="en-US" sz="3600" b="0" i="0" u="none" strike="noStrike" kern="1200" cap="none" spc="0" normalizeH="0" baseline="0" noProof="0" dirty="0">
              <a:ln>
                <a:noFill/>
              </a:ln>
              <a:solidFill>
                <a:prstClr val="black"/>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8184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rot="-3634062">
            <a:off x="21644529" y="-5615746"/>
            <a:ext cx="10793046" cy="15539726"/>
          </a:xfrm>
          <a:custGeom>
            <a:avLst/>
            <a:gdLst/>
            <a:ahLst/>
            <a:cxnLst/>
            <a:rect l="l" t="t" r="r" b="b"/>
            <a:pathLst>
              <a:path w="10793046" h="15539726">
                <a:moveTo>
                  <a:pt x="0" y="0"/>
                </a:moveTo>
                <a:lnTo>
                  <a:pt x="10793046" y="0"/>
                </a:lnTo>
                <a:lnTo>
                  <a:pt x="10793046" y="15539726"/>
                </a:lnTo>
                <a:lnTo>
                  <a:pt x="0" y="15539726"/>
                </a:lnTo>
                <a:lnTo>
                  <a:pt x="0" y="0"/>
                </a:lnTo>
                <a:close/>
              </a:path>
            </a:pathLst>
          </a:custGeom>
          <a:blipFill>
            <a:blip r:embed="rId2">
              <a:alphaModFix amt="86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574011">
            <a:off x="1025529" y="8455545"/>
            <a:ext cx="2941040" cy="6014929"/>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6205516" y="-2647963"/>
            <a:ext cx="16218559" cy="6663125"/>
          </a:xfrm>
          <a:custGeom>
            <a:avLst/>
            <a:gdLst/>
            <a:ahLst/>
            <a:cxnLst/>
            <a:rect l="l" t="t" r="r" b="b"/>
            <a:pathLst>
              <a:path w="16218559" h="6663125">
                <a:moveTo>
                  <a:pt x="0" y="0"/>
                </a:moveTo>
                <a:lnTo>
                  <a:pt x="16218559" y="0"/>
                </a:lnTo>
                <a:lnTo>
                  <a:pt x="16218559" y="6663124"/>
                </a:lnTo>
                <a:lnTo>
                  <a:pt x="0" y="6663124"/>
                </a:lnTo>
                <a:lnTo>
                  <a:pt x="0" y="0"/>
                </a:lnTo>
                <a:close/>
              </a:path>
            </a:pathLst>
          </a:custGeom>
          <a:blipFill>
            <a:blip r:embed="rId6">
              <a:alphaModFix amt="43999"/>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1574011">
            <a:off x="5469149" y="-6276041"/>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4E9CB7D-219D-5BC8-9178-EB133A45100F}"/>
              </a:ext>
            </a:extLst>
          </p:cNvPr>
          <p:cNvSpPr txBox="1"/>
          <p:nvPr/>
        </p:nvSpPr>
        <p:spPr>
          <a:xfrm>
            <a:off x="1600200" y="2807792"/>
            <a:ext cx="15163800" cy="6318653"/>
          </a:xfrm>
          <a:prstGeom prst="rect">
            <a:avLst/>
          </a:prstGeom>
          <a:noFill/>
        </p:spPr>
        <p:txBody>
          <a:bodyPr wrap="square">
            <a:spAutoFit/>
          </a:bodyPr>
          <a:lstStyle/>
          <a:p>
            <a:pPr marL="0" marR="0" algn="just">
              <a:lnSpc>
                <a:spcPct val="107000"/>
              </a:lnSpc>
              <a:spcBef>
                <a:spcPts val="600"/>
              </a:spcBef>
              <a:spcAft>
                <a:spcPts val="6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Nhận diện được nội dung bao quát của truyện cười, nhân vật, các chi tiết tiêu biểu.</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lnSpc>
                <a:spcPct val="107000"/>
              </a:lnSpc>
              <a:spcBef>
                <a:spcPts val="600"/>
              </a:spcBef>
              <a:spcAft>
                <a:spcPts val="6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Nhận biết được một số yếu tố hình thức của truyện cười và tìm hiểu được tác dụng được một số biện pháp nghệ thuật nổi bật trong truyện.</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lnSpc>
                <a:spcPct val="107000"/>
              </a:lnSpc>
              <a:spcBef>
                <a:spcPts val="600"/>
              </a:spcBef>
              <a:spcAft>
                <a:spcPts val="600"/>
              </a:spcAft>
            </a:pPr>
            <a:r>
              <a:rPr lang="pt-BR" sz="4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Tìm hiểu được chủ đề, tư tưởng, thông điệp mà truyện cười muốn gửi đến người đọc.</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algn="just"/>
            <a:r>
              <a:rPr lang="pt-BR" sz="4000" kern="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Từ văn bản biết cách liên hệ với những hiện tượng đáng cười trong cuộc sống.</a:t>
            </a:r>
            <a:endParaRPr lang="en-US" sz="4000" dirty="0">
              <a:latin typeface="#9Slide03 Arima Madurai Bold" panose="00000800000000000000" pitchFamily="2" charset="0"/>
              <a:cs typeface="#9Slide03 Arima Madurai Bold" panose="00000800000000000000" pitchFamily="2" charset="0"/>
            </a:endParaRPr>
          </a:p>
        </p:txBody>
      </p:sp>
      <p:sp>
        <p:nvSpPr>
          <p:cNvPr id="4" name="TextBox 3">
            <a:extLst>
              <a:ext uri="{FF2B5EF4-FFF2-40B4-BE49-F238E27FC236}">
                <a16:creationId xmlns:a16="http://schemas.microsoft.com/office/drawing/2014/main" id="{56A2BB8C-5A35-2EA0-8C4C-1B1FEE4906A8}"/>
              </a:ext>
            </a:extLst>
          </p:cNvPr>
          <p:cNvSpPr txBox="1"/>
          <p:nvPr/>
        </p:nvSpPr>
        <p:spPr>
          <a:xfrm>
            <a:off x="3733800" y="1257300"/>
            <a:ext cx="12064180" cy="707886"/>
          </a:xfrm>
          <a:prstGeom prst="rect">
            <a:avLst/>
          </a:prstGeom>
          <a:noFill/>
        </p:spPr>
        <p:txBody>
          <a:bodyPr wrap="square">
            <a:spAutoFit/>
          </a:bodyPr>
          <a:lstStyle>
            <a:defPPr>
              <a:defRPr lang="en-US"/>
            </a:defPPr>
            <a:lvl1pPr marR="0" lvl="0" indent="0" algn="just" fontAlgn="auto">
              <a:lnSpc>
                <a:spcPct val="100000"/>
              </a:lnSpc>
              <a:spcBef>
                <a:spcPts val="600"/>
              </a:spcBef>
              <a:spcAft>
                <a:spcPts val="600"/>
              </a:spcAft>
              <a:buClrTx/>
              <a:buSzTx/>
              <a:buFontTx/>
              <a:buNone/>
              <a:tabLst/>
              <a:defRPr kumimoji="0" sz="3200" b="1" i="0" u="none" strike="noStrike" cap="none" spc="0" normalizeH="0" baseline="0">
                <a:ln>
                  <a:noFill/>
                </a:ln>
                <a:solidFill>
                  <a:prstClr val="black"/>
                </a:solidFill>
                <a:effectLst/>
                <a:uLnTx/>
                <a:uFillTx/>
                <a:latin typeface="#9Slide03 BoosterNextFYBlack" panose="02000A03000000020004" pitchFamily="2" charset="0"/>
                <a:ea typeface="Times New Roman" panose="02020603050405020304" pitchFamily="18" charset="0"/>
              </a:defRPr>
            </a:lvl1pPr>
          </a:lstStyle>
          <a:p>
            <a:pPr marL="0" marR="0" algn="ctr">
              <a:lnSpc>
                <a:spcPct val="107000"/>
              </a:lnSpc>
              <a:spcBef>
                <a:spcPts val="600"/>
              </a:spcBef>
              <a:spcAft>
                <a:spcPts val="600"/>
              </a:spcAft>
            </a:pPr>
            <a:r>
              <a:rPr lang="pt-BR" sz="4000" b="1" dirty="0">
                <a:effectLst/>
              </a:rPr>
              <a:t>3. Kĩ năng đọc hiểu văn bản truyện cười</a:t>
            </a:r>
            <a:endParaRPr lang="en-US" sz="3600"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6006557"/>
            <a:ext cx="18288000" cy="6906869"/>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cartoon of a doctor talking to a patient&#10;&#10;Description automatically generated">
            <a:extLst>
              <a:ext uri="{FF2B5EF4-FFF2-40B4-BE49-F238E27FC236}">
                <a16:creationId xmlns:a16="http://schemas.microsoft.com/office/drawing/2014/main" id="{E1852ED0-EC44-1A41-6405-DDD20275CD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46" y="20095"/>
            <a:ext cx="18288000" cy="10266906"/>
          </a:xfrm>
          <a:prstGeom prst="rect">
            <a:avLst/>
          </a:prstGeom>
        </p:spPr>
      </p:pic>
      <p:sp>
        <p:nvSpPr>
          <p:cNvPr id="3" name="Rectangle: Rounded Corners 2">
            <a:extLst>
              <a:ext uri="{FF2B5EF4-FFF2-40B4-BE49-F238E27FC236}">
                <a16:creationId xmlns:a16="http://schemas.microsoft.com/office/drawing/2014/main" id="{B5021214-815E-BAD0-C38E-6DD8A5CC1FDE}"/>
              </a:ext>
            </a:extLst>
          </p:cNvPr>
          <p:cNvSpPr/>
          <p:nvPr/>
        </p:nvSpPr>
        <p:spPr>
          <a:xfrm>
            <a:off x="762000" y="6905969"/>
            <a:ext cx="8610600" cy="3125868"/>
          </a:xfrm>
          <a:prstGeom prst="roundRect">
            <a:avLst/>
          </a:prstGeom>
          <a:solidFill>
            <a:schemeClr val="bg1">
              <a:alpha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613920-0453-D990-0DE5-C8CACDB385B7}"/>
              </a:ext>
            </a:extLst>
          </p:cNvPr>
          <p:cNvSpPr txBox="1"/>
          <p:nvPr/>
        </p:nvSpPr>
        <p:spPr>
          <a:xfrm>
            <a:off x="914400" y="7005682"/>
            <a:ext cx="7924800" cy="2926442"/>
          </a:xfrm>
          <a:prstGeom prst="rect">
            <a:avLst/>
          </a:prstGeom>
          <a:noFill/>
        </p:spPr>
        <p:txBody>
          <a:bodyPr wrap="square">
            <a:spAutoFit/>
          </a:bodyPr>
          <a:lstStyle/>
          <a:p>
            <a:pPr marL="0" marR="0" indent="457200" algn="ctr">
              <a:spcBef>
                <a:spcPts val="500"/>
              </a:spcBef>
              <a:spcAft>
                <a:spcPts val="600"/>
              </a:spcAft>
              <a:tabLst>
                <a:tab pos="152400" algn="l"/>
              </a:tabLst>
            </a:pPr>
            <a:r>
              <a:rPr lang="de-DE" sz="11500" b="1" dirty="0">
                <a:solidFill>
                  <a:srgbClr val="00B050"/>
                </a:solidFill>
                <a:effectLst/>
                <a:latin typeface="#9Slide07 IcielQueulat Uni" panose="00000A00000000000000" pitchFamily="2" charset="0"/>
                <a:ea typeface="Times New Roman" panose="02020603050405020304" pitchFamily="18" charset="0"/>
              </a:rPr>
              <a:t>C</a:t>
            </a:r>
            <a:r>
              <a:rPr lang="de-DE" sz="11500" b="1" dirty="0">
                <a:solidFill>
                  <a:srgbClr val="C00000"/>
                </a:solidFill>
                <a:effectLst/>
                <a:latin typeface="#9Slide07 IcielQueulat Uni" panose="00000A00000000000000" pitchFamily="2" charset="0"/>
                <a:ea typeface="Times New Roman" panose="02020603050405020304" pitchFamily="18" charset="0"/>
              </a:rPr>
              <a:t>á</a:t>
            </a:r>
            <a:r>
              <a:rPr lang="de-DE" sz="11500" b="1" dirty="0">
                <a:solidFill>
                  <a:srgbClr val="0070C0"/>
                </a:solidFill>
                <a:effectLst/>
                <a:latin typeface="#9Slide07 IcielQueulat Uni" panose="00000A00000000000000" pitchFamily="2" charset="0"/>
                <a:ea typeface="Times New Roman" panose="02020603050405020304" pitchFamily="18" charset="0"/>
              </a:rPr>
              <a:t>i </a:t>
            </a:r>
            <a:r>
              <a:rPr lang="de-DE" sz="11500" b="1" dirty="0">
                <a:solidFill>
                  <a:schemeClr val="accent6">
                    <a:lumMod val="75000"/>
                  </a:schemeClr>
                </a:solidFill>
                <a:effectLst/>
                <a:latin typeface="#9Slide07 IcielQueulat Uni" panose="00000A00000000000000" pitchFamily="2" charset="0"/>
                <a:ea typeface="Times New Roman" panose="02020603050405020304" pitchFamily="18" charset="0"/>
              </a:rPr>
              <a:t>k</a:t>
            </a:r>
            <a:r>
              <a:rPr lang="de-DE" sz="11500" b="1" dirty="0">
                <a:solidFill>
                  <a:srgbClr val="7030A0"/>
                </a:solidFill>
                <a:effectLst/>
                <a:latin typeface="#9Slide07 IcielQueulat Uni" panose="00000A00000000000000" pitchFamily="2" charset="0"/>
                <a:ea typeface="Times New Roman" panose="02020603050405020304" pitchFamily="18" charset="0"/>
              </a:rPr>
              <a:t>í</a:t>
            </a:r>
            <a:r>
              <a:rPr lang="de-DE" sz="11500" b="1" dirty="0">
                <a:solidFill>
                  <a:schemeClr val="accent2">
                    <a:lumMod val="75000"/>
                  </a:schemeClr>
                </a:solidFill>
                <a:effectLst/>
                <a:latin typeface="#9Slide07 IcielQueulat Uni" panose="00000A00000000000000" pitchFamily="2" charset="0"/>
                <a:ea typeface="Times New Roman" panose="02020603050405020304" pitchFamily="18" charset="0"/>
              </a:rPr>
              <a:t>n</a:t>
            </a:r>
            <a:r>
              <a:rPr lang="de-DE" sz="11500" b="1" dirty="0">
                <a:solidFill>
                  <a:schemeClr val="accent3">
                    <a:lumMod val="75000"/>
                  </a:schemeClr>
                </a:solidFill>
                <a:effectLst/>
                <a:latin typeface="#9Slide07 IcielQueulat Uni" panose="00000A00000000000000" pitchFamily="2" charset="0"/>
                <a:ea typeface="Times New Roman" panose="02020603050405020304" pitchFamily="18" charset="0"/>
              </a:rPr>
              <a:t>h</a:t>
            </a:r>
            <a:endParaRPr lang="en-US" sz="8800" dirty="0">
              <a:solidFill>
                <a:schemeClr val="accent3">
                  <a:lumMod val="75000"/>
                </a:schemeClr>
              </a:solidFill>
              <a:effectLst/>
              <a:latin typeface="#9Slide07 IcielQueulat Uni" panose="00000A00000000000000" pitchFamily="2" charset="0"/>
              <a:ea typeface="Times New Roman" panose="02020603050405020304" pitchFamily="18" charset="0"/>
            </a:endParaRPr>
          </a:p>
          <a:p>
            <a:pPr marL="0" marR="0" indent="457200" algn="ctr">
              <a:spcBef>
                <a:spcPts val="500"/>
              </a:spcBef>
              <a:spcAft>
                <a:spcPts val="600"/>
              </a:spcAft>
              <a:tabLst>
                <a:tab pos="152400" algn="l"/>
              </a:tabLst>
            </a:pPr>
            <a:r>
              <a:rPr lang="de-DE" sz="6000" b="1" dirty="0">
                <a:solidFill>
                  <a:schemeClr val="accent4">
                    <a:lumMod val="50000"/>
                  </a:schemeClr>
                </a:solidFill>
                <a:effectLst/>
                <a:latin typeface="#9Slide05 Ricca Script" panose="05080000000003050000" pitchFamily="18" charset="0"/>
                <a:ea typeface="Times New Roman" panose="02020603050405020304" pitchFamily="18" charset="0"/>
              </a:rPr>
              <a:t> </a:t>
            </a:r>
            <a:r>
              <a:rPr lang="de-DE" sz="5400" b="1" dirty="0">
                <a:solidFill>
                  <a:schemeClr val="accent4">
                    <a:lumMod val="50000"/>
                  </a:schemeClr>
                </a:solidFill>
                <a:effectLst/>
                <a:latin typeface="#9Slide05 Ricca Script" panose="05080000000003050000" pitchFamily="18" charset="0"/>
                <a:ea typeface="Times New Roman" panose="02020603050405020304" pitchFamily="18" charset="0"/>
              </a:rPr>
              <a:t>Nê - Xin</a:t>
            </a:r>
            <a:endParaRPr lang="en-US" sz="4800" dirty="0">
              <a:solidFill>
                <a:schemeClr val="accent4">
                  <a:lumMod val="50000"/>
                </a:schemeClr>
              </a:solidFill>
              <a:effectLst/>
              <a:latin typeface="#9Slide05 Ricca Script" panose="05080000000003050000" pitchFamily="18" charset="0"/>
              <a:ea typeface="Times New Roman" panose="02020603050405020304" pitchFamily="18" charset="0"/>
            </a:endParaRPr>
          </a:p>
        </p:txBody>
      </p:sp>
    </p:spTree>
    <p:extLst>
      <p:ext uri="{BB962C8B-B14F-4D97-AF65-F5344CB8AC3E}">
        <p14:creationId xmlns:p14="http://schemas.microsoft.com/office/powerpoint/2010/main" val="598802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659524" y="3992864"/>
            <a:ext cx="9808544" cy="1424236"/>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iv.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LUYỆN</a:t>
            </a: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TẬP</a:t>
            </a:r>
            <a:endPar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28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ung Chuông Vàng 2018 - Power Point - YouTube">
            <a:extLst>
              <a:ext uri="{FF2B5EF4-FFF2-40B4-BE49-F238E27FC236}">
                <a16:creationId xmlns:a16="http://schemas.microsoft.com/office/drawing/2014/main" id="{DA9CC5AD-16B9-4477-87E0-F842C5C2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Rung Chuông Vàng 2018 - Power Point">
            <a:hlinkClick r:id="" action="ppaction://media"/>
            <a:extLst>
              <a:ext uri="{FF2B5EF4-FFF2-40B4-BE49-F238E27FC236}">
                <a16:creationId xmlns:a16="http://schemas.microsoft.com/office/drawing/2014/main" id="{CF1B246F-A187-48EF-A2DF-F1CCD38D52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227" y="1563273"/>
            <a:ext cx="914400" cy="914400"/>
          </a:xfrm>
          <a:prstGeom prst="rect">
            <a:avLst/>
          </a:prstGeom>
        </p:spPr>
      </p:pic>
    </p:spTree>
    <p:extLst>
      <p:ext uri="{BB962C8B-B14F-4D97-AF65-F5344CB8AC3E}">
        <p14:creationId xmlns:p14="http://schemas.microsoft.com/office/powerpoint/2010/main" val="31812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91" fill="hold"/>
                                        <p:tgtEl>
                                          <p:spTgt spid="2"/>
                                        </p:tgtEl>
                                      </p:cBhvr>
                                    </p:cmd>
                                  </p:childTnLst>
                                </p:cTn>
                              </p:par>
                              <p:par>
                                <p:cTn id="7" presetID="6" presetClass="emph" presetSubtype="0" repeatCount="indefinite" fill="hold" nodeType="withEffect">
                                  <p:stCondLst>
                                    <p:cond delay="0"/>
                                  </p:stCondLst>
                                  <p:childTnLst>
                                    <p:animScale>
                                      <p:cBhvr>
                                        <p:cTn id="8" dur="5000" fill="hold"/>
                                        <p:tgtEl>
                                          <p:spTgt spid="102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Gold Texture Background Image">
            <a:extLst>
              <a:ext uri="{FF2B5EF4-FFF2-40B4-BE49-F238E27FC236}">
                <a16:creationId xmlns:a16="http://schemas.microsoft.com/office/drawing/2014/main" id="{70514BFE-D6BB-48E7-8B89-D20DAA645C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500743" y="2376437"/>
            <a:ext cx="17286515" cy="7271658"/>
            <a:chOff x="333828" y="1584291"/>
            <a:chExt cx="11524343"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333828" y="1584291"/>
              <a:ext cx="11524343" cy="4847772"/>
            </a:xfrm>
            <a:prstGeom prst="rect">
              <a:avLst/>
            </a:prstGeom>
          </p:spPr>
        </p:pic>
      </p:grpSp>
      <p:sp>
        <p:nvSpPr>
          <p:cNvPr id="14"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panose="020F0502020204030204"/>
            </a:endParaRPr>
          </a:p>
        </p:txBody>
      </p:sp>
      <p:sp>
        <p:nvSpPr>
          <p:cNvPr id="10" name="TextBox 9">
            <a:extLst>
              <a:ext uri="{FF2B5EF4-FFF2-40B4-BE49-F238E27FC236}">
                <a16:creationId xmlns:a16="http://schemas.microsoft.com/office/drawing/2014/main" id="{183349AF-27E3-413E-AAFB-29A15560DD01}"/>
              </a:ext>
            </a:extLst>
          </p:cNvPr>
          <p:cNvSpPr txBox="1"/>
          <p:nvPr/>
        </p:nvSpPr>
        <p:spPr>
          <a:xfrm>
            <a:off x="2910962" y="3242276"/>
            <a:ext cx="12652889" cy="5509200"/>
          </a:xfrm>
          <a:prstGeom prst="rect">
            <a:avLst/>
          </a:prstGeom>
          <a:noFill/>
        </p:spPr>
        <p:txBody>
          <a:bodyPr wrap="square" rtlCol="0">
            <a:spAutoFit/>
          </a:bodyPr>
          <a:lstStyle/>
          <a:p>
            <a:pPr algn="just" defTabSz="1371600"/>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lần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lượt</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schemeClr val="bg1"/>
                </a:solidFill>
                <a:latin typeface="#9Slide03 BoosterNextFYThin" panose="02000203000000020004" pitchFamily="2" charset="0"/>
              </a:rPr>
              <a:t>câu</a:t>
            </a:r>
            <a:r>
              <a:rPr lang="fr-FR" sz="4400" b="1" dirty="0">
                <a:solidFill>
                  <a:schemeClr val="bg1"/>
                </a:solidFill>
                <a:latin typeface="#9Slide03 BoosterNextFYThin" panose="02000203000000020004" pitchFamily="2" charset="0"/>
              </a:rPr>
              <a:t> </a:t>
            </a:r>
            <a:r>
              <a:rPr lang="fr-FR" sz="4400" b="1" dirty="0" err="1">
                <a:solidFill>
                  <a:schemeClr val="bg1"/>
                </a:solidFill>
                <a:latin typeface="#9Slide03 BoosterNextFYThin" panose="02000203000000020004" pitchFamily="2" charset="0"/>
              </a:rPr>
              <a:t>hỏi</a:t>
            </a:r>
            <a:r>
              <a:rPr lang="fr-FR" sz="4400" b="1" dirty="0">
                <a:solidFill>
                  <a:schemeClr val="bg1"/>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về</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các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thông</a:t>
            </a:r>
            <a:r>
              <a:rPr lang="fr-FR" sz="4400" b="1" dirty="0">
                <a:solidFill>
                  <a:prstClr val="white"/>
                </a:solidFill>
                <a:latin typeface="#9Slide03 BoosterNextFYThin" panose="02000203000000020004" pitchFamily="2" charset="0"/>
              </a:rPr>
              <a:t> tin, </a:t>
            </a:r>
            <a:r>
              <a:rPr lang="fr-FR" sz="4400" b="1" dirty="0" err="1">
                <a:solidFill>
                  <a:prstClr val="white"/>
                </a:solidFill>
                <a:latin typeface="#9Slide03 BoosterNextFYThin" panose="02000203000000020004" pitchFamily="2" charset="0"/>
              </a:rPr>
              <a:t>kiến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thức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liên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quan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thể</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loại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hình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thức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và</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nội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dung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văn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bản</a:t>
            </a:r>
            <a:r>
              <a:rPr lang="fr-FR" sz="4400" b="1" dirty="0">
                <a:solidFill>
                  <a:prstClr val="white"/>
                </a:solidFill>
                <a:latin typeface="#9Slide03 BoosterNextFYThin" panose="02000203000000020004" pitchFamily="2" charset="0"/>
              </a:rPr>
              <a:t> </a:t>
            </a:r>
            <a:r>
              <a:rPr lang="fr-FR" sz="4400" b="1" i="1" dirty="0" err="1">
                <a:solidFill>
                  <a:prstClr val="white"/>
                </a:solidFill>
                <a:latin typeface="#9Slide03 BoosterNextFYThin" panose="02000203000000020004" pitchFamily="2" charset="0"/>
              </a:rPr>
              <a:t>Cái</a:t>
            </a:r>
            <a:r>
              <a:rPr lang="fr-FR" sz="4400" b="1" i="1" dirty="0">
                <a:solidFill>
                  <a:prstClr val="white"/>
                </a:solidFill>
                <a:latin typeface="#9Slide03 BoosterNextFYThin" panose="02000203000000020004" pitchFamily="2" charset="0"/>
              </a:rPr>
              <a:t> </a:t>
            </a:r>
            <a:r>
              <a:rPr lang="fr-FR" sz="4400" b="1" i="1" dirty="0" err="1">
                <a:solidFill>
                  <a:prstClr val="white"/>
                </a:solidFill>
                <a:latin typeface="#9Slide03 BoosterNextFYThin" panose="02000203000000020004" pitchFamily="2" charset="0"/>
              </a:rPr>
              <a:t>kính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ghi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đáp</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án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vào</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bảng</a:t>
            </a:r>
            <a:r>
              <a:rPr lang="fr-FR" sz="4400" b="1" dirty="0">
                <a:solidFill>
                  <a:prstClr val="white"/>
                </a:solidFill>
                <a:latin typeface="#9Slide03 BoosterNextFYThin" panose="02000203000000020004" pitchFamily="2" charset="0"/>
              </a:rPr>
              <a:t> con. </a:t>
            </a:r>
            <a:r>
              <a:rPr lang="fr-FR" sz="4400" b="1" dirty="0" err="1">
                <a:solidFill>
                  <a:prstClr val="white"/>
                </a:solidFill>
                <a:latin typeface="#9Slide03 BoosterNextFYThin" panose="02000203000000020004" pitchFamily="2" charset="0"/>
              </a:rPr>
              <a:t>Nếu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sai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phải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rời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khỏi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trò</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chơi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nào</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được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câu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cuối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cùng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được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tham</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gia</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câu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rung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chuông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Học</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sinh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nào</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trả</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lời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đúng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và</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nhanh</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nhất</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câu</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hỏi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rung</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chuông</a:t>
            </a:r>
            <a:r>
              <a:rPr lang="fr-FR" sz="4400" b="1" dirty="0">
                <a:solidFill>
                  <a:prstClr val="white"/>
                </a:solidFill>
                <a:latin typeface="#9Slide03 BoosterNextFYThin" panose="02000203000000020004" pitchFamily="2" charset="0"/>
              </a:rPr>
              <a:t> là </a:t>
            </a:r>
            <a:r>
              <a:rPr lang="fr-FR" sz="4400" b="1" dirty="0" err="1">
                <a:solidFill>
                  <a:prstClr val="white"/>
                </a:solidFill>
                <a:latin typeface="#9Slide03 BoosterNextFYThin" panose="02000203000000020004" pitchFamily="2" charset="0"/>
              </a:rPr>
              <a:t>người</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chiến</a:t>
            </a:r>
            <a:r>
              <a:rPr lang="fr-FR" sz="4400" b="1" dirty="0">
                <a:solidFill>
                  <a:prstClr val="white"/>
                </a:solidFill>
                <a:latin typeface="#9Slide03 BoosterNextFYThin" panose="02000203000000020004" pitchFamily="2" charset="0"/>
              </a:rPr>
              <a:t> </a:t>
            </a:r>
            <a:r>
              <a:rPr lang="fr-FR" sz="4400" b="1" dirty="0" err="1">
                <a:solidFill>
                  <a:prstClr val="white"/>
                </a:solidFill>
                <a:latin typeface="#9Slide03 BoosterNextFYThin" panose="02000203000000020004" pitchFamily="2" charset="0"/>
              </a:rPr>
              <a:t>thắng</a:t>
            </a:r>
            <a:r>
              <a:rPr lang="fr-FR" sz="4400" b="1" dirty="0">
                <a:solidFill>
                  <a:prstClr val="white"/>
                </a:solidFill>
                <a:latin typeface="#9Slide03 BoosterNextFYThin" panose="02000203000000020004" pitchFamily="2" charset="0"/>
              </a:rPr>
              <a:t>.</a:t>
            </a:r>
          </a:p>
        </p:txBody>
      </p:sp>
      <p:sp>
        <p:nvSpPr>
          <p:cNvPr id="18" name="TextBox 17">
            <a:extLst>
              <a:ext uri="{FF2B5EF4-FFF2-40B4-BE49-F238E27FC236}">
                <a16:creationId xmlns:a16="http://schemas.microsoft.com/office/drawing/2014/main" id="{2C57131F-C79D-4825-BD7B-1FBE387F303C}"/>
              </a:ext>
            </a:extLst>
          </p:cNvPr>
          <p:cNvSpPr txBox="1"/>
          <p:nvPr/>
        </p:nvSpPr>
        <p:spPr>
          <a:xfrm>
            <a:off x="4602365" y="1278498"/>
            <a:ext cx="9515490" cy="1107996"/>
          </a:xfrm>
          <a:prstGeom prst="rect">
            <a:avLst/>
          </a:prstGeom>
          <a:noFill/>
        </p:spPr>
        <p:txBody>
          <a:bodyPr wrap="none" rtlCol="0">
            <a:spAutoFit/>
            <a:scene3d>
              <a:camera prst="orthographicFront"/>
              <a:lightRig rig="threePt" dir="t"/>
            </a:scene3d>
            <a:sp3d extrusionH="57150">
              <a:bevelT w="38100" h="38100" prst="angle"/>
            </a:sp3d>
          </a:bodyPr>
          <a:lstStyle/>
          <a:p>
            <a:pPr defTabSz="1371600"/>
            <a:r>
              <a:rPr lang="fr-FR" sz="6600" b="1">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RUNG CHUÔNG VÀNG</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63452" y="-185494"/>
            <a:ext cx="4082144" cy="4082144"/>
          </a:xfrm>
          <a:prstGeom prst="rect">
            <a:avLst/>
          </a:prstGeom>
        </p:spPr>
      </p:pic>
      <p:pic>
        <p:nvPicPr>
          <p:cNvPr id="3" name="Nhac RCV">
            <a:hlinkClick r:id="" action="ppaction://media"/>
            <a:extLst>
              <a:ext uri="{FF2B5EF4-FFF2-40B4-BE49-F238E27FC236}">
                <a16:creationId xmlns:a16="http://schemas.microsoft.com/office/drawing/2014/main" id="{B129DF28-4564-4F2F-A4BC-626EE50414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2743" y="1278498"/>
            <a:ext cx="914400" cy="914400"/>
          </a:xfrm>
          <a:prstGeom prst="rect">
            <a:avLst/>
          </a:prstGeom>
        </p:spPr>
      </p:pic>
    </p:spTree>
    <p:extLst>
      <p:ext uri="{BB962C8B-B14F-4D97-AF65-F5344CB8AC3E}">
        <p14:creationId xmlns:p14="http://schemas.microsoft.com/office/powerpoint/2010/main" val="6475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92"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22" presetClass="entr" presetSubtype="8" fill="hold" nodeType="withEffect">
                                  <p:stCondLst>
                                    <p:cond delay="0"/>
                                  </p:stCondLst>
                                  <p:iterate type="lt">
                                    <p:tmPct val="16923"/>
                                  </p:iterate>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par>
                                <p:cTn id="16" presetID="14" presetClass="entr" presetSubtype="10" repeatCount="5000" fill="hold" grpId="0" nodeType="withEffect">
                                  <p:stCondLst>
                                    <p:cond delay="3250"/>
                                  </p:stCondLst>
                                  <p:iterate type="lt">
                                    <p:tmPct val="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8" dur="750"/>
                                        <p:tgtEl>
                                          <p:spTgt spid="18">
                                            <p:txEl>
                                              <p:pRg st="0" end="0"/>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P spid="18"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1</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0B22D9F5-E3D8-748E-927E-0DF0B346674A}"/>
              </a:ext>
            </a:extLst>
          </p:cNvPr>
          <p:cNvSpPr txBox="1"/>
          <p:nvPr/>
        </p:nvSpPr>
        <p:spPr>
          <a:xfrm>
            <a:off x="2895600" y="3611537"/>
            <a:ext cx="12954000" cy="3898183"/>
          </a:xfrm>
          <a:prstGeom prst="rect">
            <a:avLst/>
          </a:prstGeom>
          <a:noFill/>
        </p:spPr>
        <p:txBody>
          <a:bodyPr wrap="square">
            <a:spAutoFit/>
          </a:bodyPr>
          <a:lstStyle/>
          <a:p>
            <a:pPr marL="0" marR="27305" algn="just">
              <a:lnSpc>
                <a:spcPct val="105000"/>
              </a:lnSpc>
              <a:spcBef>
                <a:spcPts val="600"/>
              </a:spcBef>
              <a:spcAft>
                <a:spcPts val="600"/>
              </a:spcAft>
            </a:pPr>
            <a:r>
              <a:rPr lang="de-DE" sz="4000" b="1" dirty="0">
                <a:solidFill>
                  <a:schemeClr val="bg1"/>
                </a:solidFill>
                <a:effectLst/>
                <a:latin typeface="#9Slide03 AmpleSoft" panose="02000000000000000000" pitchFamily="2" charset="0"/>
                <a:ea typeface="Times New Roman" panose="02020603050405020304" pitchFamily="18" charset="0"/>
              </a:rPr>
              <a:t>Câu 1: Ai là tác giả của truyện “Cái kính”?</a:t>
            </a:r>
            <a:endParaRPr lang="en-US" sz="40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A. Nê-xin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 B. Ai-ma-tôp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C. Ban-zac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D. Mo-li-e</a:t>
            </a:r>
            <a:endParaRPr lang="en-US" sz="40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84242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chemeClr val="accent2"/>
                                      </p:to>
                                    </p:animClr>
                                    <p:animClr clrSpc="rgb" dir="cw">
                                      <p:cBhvr>
                                        <p:cTn id="35" dur="500" fill="hold"/>
                                        <p:tgtEl>
                                          <p:spTgt spid="3">
                                            <p:txEl>
                                              <p:pRg st="1" end="1"/>
                                            </p:txEl>
                                          </p:spTgt>
                                        </p:tgtEl>
                                        <p:attrNameLst>
                                          <p:attrName>fillcolor</p:attrName>
                                        </p:attrNameLst>
                                      </p:cBhvr>
                                      <p:to>
                                        <a:schemeClr val="accent2"/>
                                      </p:to>
                                    </p:animClr>
                                    <p:set>
                                      <p:cBhvr>
                                        <p:cTn id="36" dur="500" fill="hold"/>
                                        <p:tgtEl>
                                          <p:spTgt spid="3">
                                            <p:txEl>
                                              <p:pRg st="1" end="1"/>
                                            </p:txEl>
                                          </p:spTgt>
                                        </p:tgtEl>
                                        <p:attrNameLst>
                                          <p:attrName>fill.type</p:attrName>
                                        </p:attrNameLst>
                                      </p:cBhvr>
                                      <p:to>
                                        <p:strVal val="solid"/>
                                      </p:to>
                                    </p:set>
                                    <p:set>
                                      <p:cBhvr>
                                        <p:cTn id="37"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2</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1C4CCBA5-C8E1-DD34-6BE1-FA3EA45E7812}"/>
              </a:ext>
            </a:extLst>
          </p:cNvPr>
          <p:cNvSpPr txBox="1"/>
          <p:nvPr/>
        </p:nvSpPr>
        <p:spPr>
          <a:xfrm>
            <a:off x="3352800" y="3698312"/>
            <a:ext cx="12691137" cy="3898183"/>
          </a:xfrm>
          <a:prstGeom prst="rect">
            <a:avLst/>
          </a:prstGeom>
          <a:noFill/>
        </p:spPr>
        <p:txBody>
          <a:bodyPr wrap="square">
            <a:spAutoFit/>
          </a:bodyPr>
          <a:lstStyle/>
          <a:p>
            <a:pPr marL="0" marR="27305" algn="just">
              <a:lnSpc>
                <a:spcPct val="105000"/>
              </a:lnSpc>
              <a:spcBef>
                <a:spcPts val="600"/>
              </a:spcBef>
              <a:spcAft>
                <a:spcPts val="600"/>
              </a:spcAft>
            </a:pPr>
            <a:r>
              <a:rPr lang="de-DE" sz="4000" b="1" dirty="0">
                <a:solidFill>
                  <a:schemeClr val="bg1"/>
                </a:solidFill>
                <a:effectLst/>
                <a:latin typeface="#9Slide03 AmpleSoft" panose="02000000000000000000" pitchFamily="2" charset="0"/>
                <a:ea typeface="Times New Roman" panose="02020603050405020304" pitchFamily="18" charset="0"/>
              </a:rPr>
              <a:t>Câu 2: Truyện “Cái kính” thuộc thể loại gì?</a:t>
            </a:r>
            <a:endParaRPr lang="en-US" sz="40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A. Bi kịch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B. Hài kịch</a:t>
            </a:r>
            <a:endParaRPr lang="en-US" sz="40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C. Truyện cười                                                         </a:t>
            </a:r>
          </a:p>
          <a:p>
            <a:pPr marL="0" marR="27305" algn="just">
              <a:lnSpc>
                <a:spcPct val="105000"/>
              </a:lnSpc>
              <a:spcBef>
                <a:spcPts val="600"/>
              </a:spcBef>
              <a:spcAft>
                <a:spcPts val="600"/>
              </a:spcAft>
            </a:pPr>
            <a:r>
              <a:rPr lang="de-DE" sz="4000" dirty="0">
                <a:solidFill>
                  <a:schemeClr val="bg1"/>
                </a:solidFill>
                <a:effectLst/>
                <a:latin typeface="#9Slide03 AmpleSoft" panose="02000000000000000000" pitchFamily="2" charset="0"/>
                <a:ea typeface="Times New Roman" panose="02020603050405020304" pitchFamily="18" charset="0"/>
              </a:rPr>
              <a:t>D. Truyện ngụ ngôn</a:t>
            </a:r>
            <a:endParaRPr lang="en-US" sz="40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35922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3</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75D5A950-E99C-117A-D8C6-CC6D36446AEE}"/>
              </a:ext>
            </a:extLst>
          </p:cNvPr>
          <p:cNvSpPr txBox="1"/>
          <p:nvPr/>
        </p:nvSpPr>
        <p:spPr>
          <a:xfrm>
            <a:off x="3200400" y="3771900"/>
            <a:ext cx="12573000" cy="3579121"/>
          </a:xfrm>
          <a:prstGeom prst="rect">
            <a:avLst/>
          </a:prstGeom>
          <a:noFill/>
        </p:spPr>
        <p:txBody>
          <a:bodyPr wrap="square">
            <a:spAutoFit/>
          </a:bodyPr>
          <a:lstStyle/>
          <a:p>
            <a:pPr marL="0" marR="27305" algn="just">
              <a:lnSpc>
                <a:spcPct val="105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3: Mắt của “tôi” trong truyện thực chất là bị làm sao?</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Bị cận thị                                                                    </a:t>
            </a: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Bị viễn thị               </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Bị loạn thị                                                                   </a:t>
            </a: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Không bị làm sao</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34426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4" end="4"/>
                                            </p:txEl>
                                          </p:spTgt>
                                        </p:tgtEl>
                                        <p:attrNameLst>
                                          <p:attrName>style.color</p:attrName>
                                        </p:attrNameLst>
                                      </p:cBhvr>
                                      <p:to>
                                        <a:schemeClr val="accent2"/>
                                      </p:to>
                                    </p:animClr>
                                    <p:animClr clrSpc="rgb" dir="cw">
                                      <p:cBhvr>
                                        <p:cTn id="35" dur="500" fill="hold"/>
                                        <p:tgtEl>
                                          <p:spTgt spid="3">
                                            <p:txEl>
                                              <p:pRg st="4" end="4"/>
                                            </p:txEl>
                                          </p:spTgt>
                                        </p:tgtEl>
                                        <p:attrNameLst>
                                          <p:attrName>fillcolor</p:attrName>
                                        </p:attrNameLst>
                                      </p:cBhvr>
                                      <p:to>
                                        <a:schemeClr val="accent2"/>
                                      </p:to>
                                    </p:animClr>
                                    <p:set>
                                      <p:cBhvr>
                                        <p:cTn id="36" dur="500" fill="hold"/>
                                        <p:tgtEl>
                                          <p:spTgt spid="3">
                                            <p:txEl>
                                              <p:pRg st="4" end="4"/>
                                            </p:txEl>
                                          </p:spTgt>
                                        </p:tgtEl>
                                        <p:attrNameLst>
                                          <p:attrName>fill.type</p:attrName>
                                        </p:attrNameLst>
                                      </p:cBhvr>
                                      <p:to>
                                        <p:strVal val="solid"/>
                                      </p:to>
                                    </p:set>
                                    <p:set>
                                      <p:cBhvr>
                                        <p:cTn id="37"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4</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C32536B2-DA2F-2938-C0B7-B98914701CE3}"/>
              </a:ext>
            </a:extLst>
          </p:cNvPr>
          <p:cNvSpPr txBox="1"/>
          <p:nvPr/>
        </p:nvSpPr>
        <p:spPr>
          <a:xfrm>
            <a:off x="3586064" y="3949372"/>
            <a:ext cx="11120536" cy="3579121"/>
          </a:xfrm>
          <a:prstGeom prst="rect">
            <a:avLst/>
          </a:prstGeom>
          <a:noFill/>
        </p:spPr>
        <p:txBody>
          <a:bodyPr wrap="square">
            <a:spAutoFit/>
          </a:bodyPr>
          <a:lstStyle/>
          <a:p>
            <a:pPr marL="0" marR="27305" algn="just">
              <a:lnSpc>
                <a:spcPct val="105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4:  Vì sao nhân vật “tôi” muốn đeo kính?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Vì “tôi” muốn mọi người khen đẹp</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Vì “tôi” là một trí thức và cần đọc sách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Vì  “tôi”  bản thân mình trông ra dáng tri thức.</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Vì “tôi” muốn được mọi người tôn trọng.</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35244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3" end="3"/>
                                            </p:txEl>
                                          </p:spTgt>
                                        </p:tgtEl>
                                        <p:attrNameLst>
                                          <p:attrName>style.color</p:attrName>
                                        </p:attrNameLst>
                                      </p:cBhvr>
                                      <p:to>
                                        <a:schemeClr val="accent2"/>
                                      </p:to>
                                    </p:animClr>
                                    <p:animClr clrSpc="rgb" dir="cw">
                                      <p:cBhvr>
                                        <p:cTn id="35" dur="500" fill="hold"/>
                                        <p:tgtEl>
                                          <p:spTgt spid="3">
                                            <p:txEl>
                                              <p:pRg st="3" end="3"/>
                                            </p:txEl>
                                          </p:spTgt>
                                        </p:tgtEl>
                                        <p:attrNameLst>
                                          <p:attrName>fillcolor</p:attrName>
                                        </p:attrNameLst>
                                      </p:cBhvr>
                                      <p:to>
                                        <a:schemeClr val="accent2"/>
                                      </p:to>
                                    </p:animClr>
                                    <p:set>
                                      <p:cBhvr>
                                        <p:cTn id="36" dur="500" fill="hold"/>
                                        <p:tgtEl>
                                          <p:spTgt spid="3">
                                            <p:txEl>
                                              <p:pRg st="3" end="3"/>
                                            </p:txEl>
                                          </p:spTgt>
                                        </p:tgtEl>
                                        <p:attrNameLst>
                                          <p:attrName>fill.type</p:attrName>
                                        </p:attrNameLst>
                                      </p:cBhvr>
                                      <p:to>
                                        <p:strVal val="solid"/>
                                      </p:to>
                                    </p:set>
                                    <p:set>
                                      <p:cBhvr>
                                        <p:cTn id="37" dur="500" fill="hold"/>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5</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99793" y="354980"/>
            <a:ext cx="3349693" cy="3349693"/>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6F4C05A-9B0D-A96C-18E6-A9662888A31C}"/>
              </a:ext>
            </a:extLst>
          </p:cNvPr>
          <p:cNvSpPr txBox="1"/>
          <p:nvPr/>
        </p:nvSpPr>
        <p:spPr>
          <a:xfrm>
            <a:off x="2171697" y="2549990"/>
            <a:ext cx="13944600" cy="6493188"/>
          </a:xfrm>
          <a:prstGeom prst="rect">
            <a:avLst/>
          </a:prstGeom>
          <a:noFill/>
        </p:spPr>
        <p:txBody>
          <a:bodyPr wrap="square">
            <a:spAutoFit/>
          </a:bodyPr>
          <a:lstStyle/>
          <a:p>
            <a:pPr marL="0" marR="27305" algn="just">
              <a:lnSpc>
                <a:spcPct val="105000"/>
              </a:lnSpc>
              <a:spcBef>
                <a:spcPts val="600"/>
              </a:spcBef>
              <a:spcAft>
                <a:spcPts val="600"/>
              </a:spcAft>
            </a:pPr>
            <a:r>
              <a:rPr lang="de-DE" sz="2800" b="1" dirty="0">
                <a:solidFill>
                  <a:schemeClr val="bg1"/>
                </a:solidFill>
                <a:effectLst/>
                <a:latin typeface="#9Slide03 AmpleSoft" panose="02000000000000000000" pitchFamily="2" charset="0"/>
                <a:ea typeface="Times New Roman" panose="02020603050405020304" pitchFamily="18" charset="0"/>
              </a:rPr>
              <a:t>Câu 5: Dòng nào tóm tắt đúng nội dung của văn bản?</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A. Một người đàn ông thấy rằng mình mắt mình có vấn đề nên đi khám khắp nơi, tuy nhiên ông lại chỉ toàn gặp lang băm nên không chữa được bệnh, cuối cùng ông may mắn gặp được một vị danh y nên được chữa khỏi.</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5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B. Một người đàn ông tưởng rằng mình mắt mình có vấn đề nên đi khám khắp nơi, mỗi nơi ông lại được xác định là mắc một bệnh khác, mỗi lần như thế ông lại thay kính, rồi cuối cùng nhận ra là mắt mình không làm sao cả và cũng không cần kính.</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C. Một người đàn ông đưa người nhà đi chữa bệnh về mắt, trên đường đi ông gặp rất nhiều  người nghèo khổ, gặp nhiều tình huống éo le, thông qua những tình huống đó, người đọc cảm thấy buồn cười.</a:t>
            </a:r>
            <a:endParaRPr lang="en-US" sz="28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2800" dirty="0">
                <a:solidFill>
                  <a:schemeClr val="bg1"/>
                </a:solidFill>
                <a:effectLst/>
                <a:latin typeface="#9Slide03 AmpleSoft" panose="02000000000000000000" pitchFamily="2" charset="0"/>
                <a:ea typeface="Times New Roman" panose="02020603050405020304" pitchFamily="18" charset="0"/>
              </a:rPr>
              <a:t>D. Một người đàn ông đưa người nhà đi chữa bệnh về mắt, ông ta đến gặp nhiều bác sĩ và mua nhiều chiếc kính khác nhau nhưng lại không đeo được chiếc kính nào, thông qua những tình huống đó, người đọc cảm thấy buồn cười.</a:t>
            </a:r>
            <a:endParaRPr lang="en-US" sz="28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66848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6</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67D53FE8-11AA-E25D-9271-401827EB2D37}"/>
              </a:ext>
            </a:extLst>
          </p:cNvPr>
          <p:cNvSpPr txBox="1"/>
          <p:nvPr/>
        </p:nvSpPr>
        <p:spPr>
          <a:xfrm>
            <a:off x="2514600" y="3219608"/>
            <a:ext cx="13487400" cy="5709768"/>
          </a:xfrm>
          <a:prstGeom prst="rect">
            <a:avLst/>
          </a:prstGeom>
          <a:noFill/>
        </p:spPr>
        <p:txBody>
          <a:bodyPr wrap="square">
            <a:spAutoFit/>
          </a:bodyPr>
          <a:lstStyle/>
          <a:p>
            <a:pPr marL="0" marR="27305" algn="just">
              <a:lnSpc>
                <a:spcPct val="102000"/>
              </a:lnSpc>
              <a:spcBef>
                <a:spcPts val="600"/>
              </a:spcBef>
              <a:spcAft>
                <a:spcPts val="600"/>
              </a:spcAft>
            </a:pPr>
            <a:r>
              <a:rPr lang="de-DE" sz="3200" b="1" dirty="0">
                <a:solidFill>
                  <a:schemeClr val="bg1"/>
                </a:solidFill>
                <a:effectLst/>
                <a:latin typeface="#9Slide03 AmpleSoft" panose="02000000000000000000" pitchFamily="2" charset="0"/>
                <a:ea typeface="Times New Roman" panose="02020603050405020304" pitchFamily="18" charset="0"/>
              </a:rPr>
              <a:t>Câu 6: Vì sao sau khi nói chuyện với bạn, nhân vật tôi lại cảm thấy: “mắt tôi tự dưng mờ hẳn. Nhìn gần nhìn xa đều không rõ nữa.”?</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A. Tôi bị người bạn thân phù phép khi đang nói chuyện, thứ ma thuật đó đã khiến mắt “tôi” dần mờ đi.</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B. Tôi bị ám ảnh bởi câu nói của người bạn và biến bản thân từ bình thường thành bị bệnh, phải đeo kính.</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C. Tôi trải qua một cú sốc tâm lí, khiến cơ thể mỏi mệt và bỗng dưng đôi mắt trở nên yếu dần, mờ dần đi.</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D. Tôi bị ngã đập đầu vào bàn, khiến cơ thể mỏi mệt và bỗng dưng đôi mắt trở nên yếu dần, mờ dần đi.</a:t>
            </a:r>
            <a:endParaRPr lang="en-US" sz="32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0079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7</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9B5DD459-6F0C-4871-46B5-D6C5FAAB90AC}"/>
              </a:ext>
            </a:extLst>
          </p:cNvPr>
          <p:cNvSpPr txBox="1"/>
          <p:nvPr/>
        </p:nvSpPr>
        <p:spPr>
          <a:xfrm>
            <a:off x="2590800" y="3874110"/>
            <a:ext cx="13253505" cy="3509422"/>
          </a:xfrm>
          <a:prstGeom prst="rect">
            <a:avLst/>
          </a:prstGeom>
          <a:noFill/>
        </p:spPr>
        <p:txBody>
          <a:bodyPr wrap="square">
            <a:spAutoFit/>
          </a:bodyPr>
          <a:lstStyle/>
          <a:p>
            <a:pPr marL="0" marR="27305" algn="just">
              <a:lnSpc>
                <a:spcPct val="102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7: Điều gì được phóng đại ở truyện này?</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Trình độ của các bác sĩ và hậu quả mỗi lần tôi thay kính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Trình độ của các bác sĩ và việc thay kính cho bệnh nhân</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Trình độ của các bác sĩ và mức độ bệnh về mắt của nhân vật tôi.</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Trình độ của các bác sĩ và việc mắng nhiếc đồng nghiệp.</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88015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1" end="1"/>
                                            </p:txEl>
                                          </p:spTgt>
                                        </p:tgtEl>
                                        <p:attrNameLst>
                                          <p:attrName>style.color</p:attrName>
                                        </p:attrNameLst>
                                      </p:cBhvr>
                                      <p:to>
                                        <a:schemeClr val="accent2"/>
                                      </p:to>
                                    </p:animClr>
                                    <p:animClr clrSpc="rgb" dir="cw">
                                      <p:cBhvr>
                                        <p:cTn id="35" dur="500" fill="hold"/>
                                        <p:tgtEl>
                                          <p:spTgt spid="3">
                                            <p:txEl>
                                              <p:pRg st="1" end="1"/>
                                            </p:txEl>
                                          </p:spTgt>
                                        </p:tgtEl>
                                        <p:attrNameLst>
                                          <p:attrName>fillcolor</p:attrName>
                                        </p:attrNameLst>
                                      </p:cBhvr>
                                      <p:to>
                                        <a:schemeClr val="accent2"/>
                                      </p:to>
                                    </p:animClr>
                                    <p:set>
                                      <p:cBhvr>
                                        <p:cTn id="36" dur="500" fill="hold"/>
                                        <p:tgtEl>
                                          <p:spTgt spid="3">
                                            <p:txEl>
                                              <p:pRg st="1" end="1"/>
                                            </p:txEl>
                                          </p:spTgt>
                                        </p:tgtEl>
                                        <p:attrNameLst>
                                          <p:attrName>fill.type</p:attrName>
                                        </p:attrNameLst>
                                      </p:cBhvr>
                                      <p:to>
                                        <p:strVal val="solid"/>
                                      </p:to>
                                    </p:set>
                                    <p:set>
                                      <p:cBhvr>
                                        <p:cTn id="37"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457200" y="3190272"/>
            <a:ext cx="9808544" cy="3029419"/>
          </a:xfrm>
          <a:prstGeom prst="rect">
            <a:avLst/>
          </a:prstGeom>
        </p:spPr>
        <p:txBody>
          <a:bodyPr lIns="0" tIns="0" rIns="0" bIns="0" rtlCol="0" anchor="t">
            <a:spAutoFit/>
          </a:bodyPr>
          <a:lstStyle/>
          <a:p>
            <a:pPr marL="0" lvl="0" indent="0" algn="ctr">
              <a:lnSpc>
                <a:spcPts val="12155"/>
              </a:lnSpc>
              <a:spcBef>
                <a:spcPct val="0"/>
              </a:spcBef>
            </a:pPr>
            <a:r>
              <a:rPr lang="en-US" sz="8682" dirty="0">
                <a:solidFill>
                  <a:srgbClr val="05066D"/>
                </a:solidFill>
                <a:latin typeface="#9Slide03 Neutra" panose="02040603050506020204" pitchFamily="18" charset="0"/>
              </a:rPr>
              <a:t>I. </a:t>
            </a:r>
            <a:r>
              <a:rPr lang="en-US" sz="8682" dirty="0" err="1">
                <a:solidFill>
                  <a:srgbClr val="05066D"/>
                </a:solidFill>
                <a:latin typeface="#9Slide03 Neutra" panose="02040603050506020204" pitchFamily="18" charset="0"/>
              </a:rPr>
              <a:t>Đọc</a:t>
            </a:r>
            <a:r>
              <a:rPr lang="en-US" sz="8682" dirty="0">
                <a:solidFill>
                  <a:srgbClr val="05066D"/>
                </a:solidFill>
                <a:latin typeface="#9Slide03 Neutra" panose="02040603050506020204" pitchFamily="18" charset="0"/>
              </a:rPr>
              <a:t> </a:t>
            </a:r>
            <a:r>
              <a:rPr lang="en-US" sz="8682" dirty="0" err="1">
                <a:solidFill>
                  <a:srgbClr val="05066D"/>
                </a:solidFill>
                <a:latin typeface="#9Slide03 Neutra" panose="02040603050506020204" pitchFamily="18" charset="0"/>
              </a:rPr>
              <a:t>và</a:t>
            </a:r>
            <a:endParaRPr lang="en-US" sz="8682" dirty="0">
              <a:solidFill>
                <a:srgbClr val="05066D"/>
              </a:solidFill>
              <a:latin typeface="#9Slide03 Neutra" panose="02040603050506020204" pitchFamily="18" charset="0"/>
            </a:endParaRPr>
          </a:p>
          <a:p>
            <a:pPr marL="0" lvl="0" indent="0" algn="ctr">
              <a:lnSpc>
                <a:spcPts val="12155"/>
              </a:lnSpc>
              <a:spcBef>
                <a:spcPct val="0"/>
              </a:spcBef>
            </a:pPr>
            <a:r>
              <a:rPr lang="en-US" sz="8682" dirty="0" err="1">
                <a:solidFill>
                  <a:srgbClr val="05066D"/>
                </a:solidFill>
                <a:latin typeface="#9Slide03 Neutra" panose="02040603050506020204" pitchFamily="18" charset="0"/>
              </a:rPr>
              <a:t>tìm</a:t>
            </a:r>
            <a:r>
              <a:rPr lang="en-US" sz="8682" dirty="0">
                <a:solidFill>
                  <a:srgbClr val="05066D"/>
                </a:solidFill>
                <a:latin typeface="#9Slide03 Neutra" panose="02040603050506020204" pitchFamily="18" charset="0"/>
              </a:rPr>
              <a:t> </a:t>
            </a:r>
            <a:r>
              <a:rPr lang="en-US" sz="8682" dirty="0" err="1">
                <a:solidFill>
                  <a:srgbClr val="05066D"/>
                </a:solidFill>
                <a:latin typeface="#9Slide03 Neutra" panose="02040603050506020204" pitchFamily="18" charset="0"/>
              </a:rPr>
              <a:t>hiểu</a:t>
            </a:r>
            <a:r>
              <a:rPr lang="en-US" sz="8682" dirty="0">
                <a:solidFill>
                  <a:srgbClr val="05066D"/>
                </a:solidFill>
                <a:latin typeface="#9Slide03 Neutra" panose="02040603050506020204" pitchFamily="18" charset="0"/>
              </a:rPr>
              <a:t> </a:t>
            </a:r>
            <a:r>
              <a:rPr lang="en-US" sz="8682" dirty="0" err="1">
                <a:solidFill>
                  <a:srgbClr val="05066D"/>
                </a:solidFill>
                <a:latin typeface="#9Slide03 Neutra" panose="02040603050506020204" pitchFamily="18" charset="0"/>
              </a:rPr>
              <a:t>chung</a:t>
            </a:r>
            <a:endParaRPr lang="en-US" sz="8682" dirty="0">
              <a:solidFill>
                <a:srgbClr val="05066D"/>
              </a:solidFill>
              <a:latin typeface="#9Slide03 Neutra" panose="02040603050506020204" pitchFamily="18" charset="0"/>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algn="ctr" defTabSz="1371600"/>
            <a:r>
              <a:rPr lang="fr-FR" sz="7200" b="1" dirty="0" err="1">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Câu</a:t>
            </a:r>
            <a:r>
              <a:rPr lang="fr-FR" sz="7200" b="1" dirty="0">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 </a:t>
            </a:r>
            <a:r>
              <a:rPr lang="fr-FR" sz="7200" b="1" dirty="0" err="1">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hỏi</a:t>
            </a:r>
            <a:r>
              <a:rPr lang="fr-FR" sz="7200" b="1" dirty="0">
                <a:solidFill>
                  <a:srgbClr val="FFC000"/>
                </a:solidFill>
                <a:effectLst>
                  <a:glow rad="228600">
                    <a:srgbClr val="FFC000">
                      <a:satMod val="175000"/>
                      <a:alpha val="40000"/>
                    </a:srgbClr>
                  </a:glow>
                </a:effectLst>
                <a:latin typeface="Open Sans Extrabold" panose="020B0906030804020204" pitchFamily="34" charset="0"/>
                <a:ea typeface="Open Sans Extrabold" panose="020B0906030804020204" pitchFamily="34" charset="0"/>
                <a:cs typeface="Open Sans Extrabold" panose="020B0906030804020204" pitchFamily="34" charset="0"/>
              </a:rPr>
              <a:t> 8</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A4397161-58C8-A0B7-E168-83BCBF7A9502}"/>
              </a:ext>
            </a:extLst>
          </p:cNvPr>
          <p:cNvSpPr txBox="1"/>
          <p:nvPr/>
        </p:nvSpPr>
        <p:spPr>
          <a:xfrm>
            <a:off x="2950698" y="3695700"/>
            <a:ext cx="12975101" cy="3509422"/>
          </a:xfrm>
          <a:prstGeom prst="rect">
            <a:avLst/>
          </a:prstGeom>
          <a:noFill/>
        </p:spPr>
        <p:txBody>
          <a:bodyPr wrap="square">
            <a:spAutoFit/>
          </a:bodyPr>
          <a:lstStyle/>
          <a:p>
            <a:pPr marL="0" marR="27305" algn="just">
              <a:lnSpc>
                <a:spcPct val="102000"/>
              </a:lnSpc>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8: Các bác sĩ nói gì khi “tôi” kể về tình trạng đang gặp?</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A. Đều cảm thấy thương xót cho hoàn cảnh của “tôi”</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B. Đều khám bệnh cẩn thận cho nhân vật “tôi”</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C. Đều công nhận các bác sĩ khám trước đoán đúng bệnh.</a:t>
            </a:r>
            <a:endParaRPr lang="en-US" sz="36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D. Đều khinh thường và chửi rủa bác sĩ khám trước đó.</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4540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4">
                                            <p:txEl>
                                              <p:pRg st="4" end="4"/>
                                            </p:txEl>
                                          </p:spTgt>
                                        </p:tgtEl>
                                        <p:attrNameLst>
                                          <p:attrName>style.color</p:attrName>
                                        </p:attrNameLst>
                                      </p:cBhvr>
                                      <p:to>
                                        <a:schemeClr val="accent2"/>
                                      </p:to>
                                    </p:animClr>
                                    <p:animClr clrSpc="rgb" dir="cw">
                                      <p:cBhvr>
                                        <p:cTn id="35" dur="500" fill="hold"/>
                                        <p:tgtEl>
                                          <p:spTgt spid="4">
                                            <p:txEl>
                                              <p:pRg st="4" end="4"/>
                                            </p:txEl>
                                          </p:spTgt>
                                        </p:tgtEl>
                                        <p:attrNameLst>
                                          <p:attrName>fillcolor</p:attrName>
                                        </p:attrNameLst>
                                      </p:cBhvr>
                                      <p:to>
                                        <a:schemeClr val="accent2"/>
                                      </p:to>
                                    </p:animClr>
                                    <p:set>
                                      <p:cBhvr>
                                        <p:cTn id="36" dur="500" fill="hold"/>
                                        <p:tgtEl>
                                          <p:spTgt spid="4">
                                            <p:txEl>
                                              <p:pRg st="4" end="4"/>
                                            </p:txEl>
                                          </p:spTgt>
                                        </p:tgtEl>
                                        <p:attrNameLst>
                                          <p:attrName>fill.type</p:attrName>
                                        </p:attrNameLst>
                                      </p:cBhvr>
                                      <p:to>
                                        <p:strVal val="solid"/>
                                      </p:to>
                                    </p:set>
                                    <p:set>
                                      <p:cBhvr>
                                        <p:cTn id="37" dur="500" fill="hold"/>
                                        <p:tgtEl>
                                          <p:spTgt spid="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9</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02472E55-DD06-DB11-5AAE-0963F0D4F610}"/>
              </a:ext>
            </a:extLst>
          </p:cNvPr>
          <p:cNvSpPr txBox="1"/>
          <p:nvPr/>
        </p:nvSpPr>
        <p:spPr>
          <a:xfrm>
            <a:off x="2215973" y="3695175"/>
            <a:ext cx="14061226" cy="4202817"/>
          </a:xfrm>
          <a:prstGeom prst="rect">
            <a:avLst/>
          </a:prstGeom>
          <a:noFill/>
        </p:spPr>
        <p:txBody>
          <a:bodyPr wrap="square">
            <a:spAutoFit/>
          </a:bodyPr>
          <a:lstStyle/>
          <a:p>
            <a:pPr marL="0" marR="27305" algn="just">
              <a:lnSpc>
                <a:spcPct val="102000"/>
              </a:lnSpc>
              <a:spcBef>
                <a:spcPts val="600"/>
              </a:spcBef>
              <a:spcAft>
                <a:spcPts val="600"/>
              </a:spcAft>
            </a:pPr>
            <a:r>
              <a:rPr lang="de-DE" sz="3200" b="1" dirty="0">
                <a:solidFill>
                  <a:schemeClr val="bg1"/>
                </a:solidFill>
                <a:effectLst/>
                <a:latin typeface="#9Slide03 AmpleSoft" panose="02000000000000000000" pitchFamily="2" charset="0"/>
                <a:ea typeface="Times New Roman" panose="02020603050405020304" pitchFamily="18" charset="0"/>
              </a:rPr>
              <a:t>Câu 9: Kết thúc truyện có gì bất ngờ?</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A. Nhân vật “tôi” nhận ra rằng các bác sĩ đều khám bệnh và chữa đúng bệnh cho mình.</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B. Nhân vật “tôi” nhận ra rằng mắt kính mình đang đeo đã bị vỡ và bản thân không bị bệnh gì về mắt.</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C. Nhân vật “tôi” vì trót mua quá nhiều kính nên đã tiêu hết sạch tiền tiết kiệm.</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D. Nhân vật “tôi” bị bà vợ đánh cho một trận nhừ tử, từ mù giả thành mù thật.</a:t>
            </a:r>
            <a:endParaRPr lang="en-US" sz="32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7265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6324597" y="412293"/>
            <a:ext cx="5638800"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10</a:t>
            </a: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5A5049A0-2BB2-49BF-B153-86EC5434D122}"/>
              </a:ext>
            </a:extLst>
          </p:cNvPr>
          <p:cNvSpPr txBox="1"/>
          <p:nvPr/>
        </p:nvSpPr>
        <p:spPr>
          <a:xfrm>
            <a:off x="2357224" y="3232864"/>
            <a:ext cx="13573546" cy="5207451"/>
          </a:xfrm>
          <a:prstGeom prst="rect">
            <a:avLst/>
          </a:prstGeom>
          <a:noFill/>
        </p:spPr>
        <p:txBody>
          <a:bodyPr wrap="square">
            <a:spAutoFit/>
          </a:bodyPr>
          <a:lstStyle/>
          <a:p>
            <a:pPr marL="0" marR="27305" algn="just">
              <a:lnSpc>
                <a:spcPct val="102000"/>
              </a:lnSpc>
              <a:spcBef>
                <a:spcPts val="600"/>
              </a:spcBef>
              <a:spcAft>
                <a:spcPts val="600"/>
              </a:spcAft>
            </a:pPr>
            <a:r>
              <a:rPr lang="de-DE" sz="3200" b="1" dirty="0">
                <a:solidFill>
                  <a:schemeClr val="bg1"/>
                </a:solidFill>
                <a:effectLst/>
                <a:latin typeface="#9Slide03 AmpleSoft" panose="02000000000000000000" pitchFamily="2" charset="0"/>
                <a:ea typeface="Times New Roman" panose="02020603050405020304" pitchFamily="18" charset="0"/>
              </a:rPr>
              <a:t>Câu 10: Truyện châm biếm, phê phán kiểu người nào trong xã hội?</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A. Người có nhiều tiền, hễ nghĩ rằng mình có bệnh là đi khắp mọi nơi tìm cách chữa trị, dẫn đến tiền mất tật mang.</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B. Người luôn lo lắng, dễ bị ám ảnh là mình có vấn đề gì đó bởi những lời nói của người khác hay những thông tin không có thật.</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C. Những bác sĩ giỏi chuyên môn, khám chữa bệnh cẩn thận và rất nhiệt tình, trách nhiệm với bệnh nhân.</a:t>
            </a:r>
            <a:endParaRPr lang="en-US" sz="3200" dirty="0">
              <a:solidFill>
                <a:schemeClr val="bg1"/>
              </a:solidFill>
              <a:effectLst/>
              <a:latin typeface="#9Slide03 AmpleSoft" panose="02000000000000000000" pitchFamily="2" charset="0"/>
              <a:ea typeface="Times New Roman" panose="02020603050405020304" pitchFamily="18" charset="0"/>
            </a:endParaRPr>
          </a:p>
          <a:p>
            <a:pPr marL="0" marR="27305" algn="just">
              <a:lnSpc>
                <a:spcPct val="102000"/>
              </a:lnSpc>
              <a:spcBef>
                <a:spcPts val="600"/>
              </a:spcBef>
              <a:spcAft>
                <a:spcPts val="600"/>
              </a:spcAft>
            </a:pPr>
            <a:r>
              <a:rPr lang="de-DE" sz="3200" dirty="0">
                <a:solidFill>
                  <a:schemeClr val="bg1"/>
                </a:solidFill>
                <a:effectLst/>
                <a:latin typeface="#9Slide03 AmpleSoft" panose="02000000000000000000" pitchFamily="2" charset="0"/>
                <a:ea typeface="Times New Roman" panose="02020603050405020304" pitchFamily="18" charset="0"/>
              </a:rPr>
              <a:t>D. Những người thợ cắt kính cẩu thả, luôn muốn lừa khách hàng để bán được nhiều kính.</a:t>
            </a:r>
            <a:endParaRPr lang="en-US" sz="3200" dirty="0">
              <a:solidFill>
                <a:schemeClr val="bg1"/>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254728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
                                            <p:txEl>
                                              <p:pRg st="2" end="2"/>
                                            </p:txEl>
                                          </p:spTgt>
                                        </p:tgtEl>
                                        <p:attrNameLst>
                                          <p:attrName>style.color</p:attrName>
                                        </p:attrNameLst>
                                      </p:cBhvr>
                                      <p:to>
                                        <a:schemeClr val="accent2"/>
                                      </p:to>
                                    </p:animClr>
                                    <p:animClr clrSpc="rgb" dir="cw">
                                      <p:cBhvr>
                                        <p:cTn id="35" dur="500" fill="hold"/>
                                        <p:tgtEl>
                                          <p:spTgt spid="3">
                                            <p:txEl>
                                              <p:pRg st="2" end="2"/>
                                            </p:txEl>
                                          </p:spTgt>
                                        </p:tgtEl>
                                        <p:attrNameLst>
                                          <p:attrName>fillcolor</p:attrName>
                                        </p:attrNameLst>
                                      </p:cBhvr>
                                      <p:to>
                                        <a:schemeClr val="accent2"/>
                                      </p:to>
                                    </p:animClr>
                                    <p:set>
                                      <p:cBhvr>
                                        <p:cTn id="36" dur="500" fill="hold"/>
                                        <p:tgtEl>
                                          <p:spTgt spid="3">
                                            <p:txEl>
                                              <p:pRg st="2" end="2"/>
                                            </p:txEl>
                                          </p:spTgt>
                                        </p:tgtEl>
                                        <p:attrNameLst>
                                          <p:attrName>fill.type</p:attrName>
                                        </p:attrNameLst>
                                      </p:cBhvr>
                                      <p:to>
                                        <p:strVal val="solid"/>
                                      </p:to>
                                    </p:set>
                                    <p:set>
                                      <p:cBhvr>
                                        <p:cTn id="37" dur="500" fill="hold"/>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Gold Texture Background Image">
            <a:extLst>
              <a:ext uri="{FF2B5EF4-FFF2-40B4-BE49-F238E27FC236}">
                <a16:creationId xmlns:a16="http://schemas.microsoft.com/office/drawing/2014/main" id="{8E072E62-9501-4170-9461-6AD6FCDD9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47DD471-11AD-409F-8A0C-1B949AD388F6}"/>
              </a:ext>
            </a:extLst>
          </p:cNvPr>
          <p:cNvGrpSpPr/>
          <p:nvPr/>
        </p:nvGrpSpPr>
        <p:grpSpPr>
          <a:xfrm>
            <a:off x="-458343" y="1612622"/>
            <a:ext cx="19204686" cy="8367924"/>
            <a:chOff x="24800" y="1584291"/>
            <a:chExt cx="11833371" cy="4847772"/>
          </a:xfrm>
          <a:effectLst>
            <a:outerShdw blurRad="63500" sx="102000" sy="102000" algn="ctr" rotWithShape="0">
              <a:prstClr val="black">
                <a:alpha val="80000"/>
              </a:prstClr>
            </a:outerShdw>
          </a:effectLst>
        </p:grpSpPr>
        <p:pic>
          <p:nvPicPr>
            <p:cNvPr id="13" name="Picture 12">
              <a:extLst>
                <a:ext uri="{FF2B5EF4-FFF2-40B4-BE49-F238E27FC236}">
                  <a16:creationId xmlns:a16="http://schemas.microsoft.com/office/drawing/2014/main" id="{6216F1F8-B6C1-4C40-886B-3A2497B820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b="8917"/>
            <a:stretch/>
          </p:blipFill>
          <p:spPr>
            <a:xfrm>
              <a:off x="1482427" y="1858247"/>
              <a:ext cx="9349696" cy="4233063"/>
            </a:xfrm>
            <a:prstGeom prst="rect">
              <a:avLst/>
            </a:prstGeom>
          </p:spPr>
        </p:pic>
        <p:pic>
          <p:nvPicPr>
            <p:cNvPr id="15" name="Picture 14">
              <a:extLst>
                <a:ext uri="{FF2B5EF4-FFF2-40B4-BE49-F238E27FC236}">
                  <a16:creationId xmlns:a16="http://schemas.microsoft.com/office/drawing/2014/main" id="{21928E1C-C859-46F1-B44F-89F8C7FCE1B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4349" b="89323" l="10615" r="89458">
                          <a14:foregroundMark x1="11859" y1="27474" x2="11640" y2="42188"/>
                          <a14:foregroundMark x1="12372" y1="24740" x2="16471" y2="24609"/>
                          <a14:foregroundMark x1="16471" y1="24609" x2="35871" y2="25000"/>
                          <a14:foregroundMark x1="33455" y1="25130" x2="60176" y2="25130"/>
                          <a14:foregroundMark x1="60176" y1="25130" x2="72694" y2="24609"/>
                          <a14:foregroundMark x1="72694" y1="24609" x2="89312" y2="26432"/>
                          <a14:foregroundMark x1="88507" y1="26563" x2="88360" y2="88542"/>
                          <a14:foregroundMark x1="12884" y1="25000" x2="11420" y2="31510"/>
                          <a14:foregroundMark x1="11420" y1="31510" x2="11786" y2="74219"/>
                          <a14:foregroundMark x1="11054" y1="25781" x2="12225" y2="24609"/>
                          <a14:foregroundMark x1="11640" y1="72786" x2="11420" y2="89583"/>
                          <a14:foregroundMark x1="12079" y1="87891" x2="43485" y2="88542"/>
                          <a14:foregroundMark x1="59883" y1="88151" x2="64495" y2="88151"/>
                          <a14:foregroundMark x1="64495" y1="88151" x2="69034" y2="87891"/>
                          <a14:foregroundMark x1="69034" y1="87891" x2="87701" y2="88151"/>
                          <a14:foregroundMark x1="88799" y1="47526" x2="88946" y2="66146"/>
                          <a14:foregroundMark x1="88287" y1="58333" x2="88214" y2="66276"/>
                          <a14:foregroundMark x1="88214" y1="58333" x2="87994" y2="67188"/>
                          <a14:foregroundMark x1="88141" y1="57031" x2="88141" y2="63802"/>
                          <a14:foregroundMark x1="89312" y1="32943" x2="88946" y2="33073"/>
                          <a14:foregroundMark x1="89385" y1="36979" x2="88946" y2="37240"/>
                          <a14:foregroundMark x1="89531" y1="40495" x2="89019" y2="40885"/>
                          <a14:foregroundMark x1="39531" y1="88021" x2="43631" y2="87500"/>
                          <a14:foregroundMark x1="43631" y1="87500" x2="62079" y2="88281"/>
                          <a14:foregroundMark x1="76208" y1="88151" x2="82357" y2="88542"/>
                          <a14:foregroundMark x1="10615" y1="83594" x2="10981" y2="85417"/>
                          <a14:backgroundMark x1="8053" y1="27995" x2="8053" y2="48958"/>
                          <a14:backgroundMark x1="15007" y1="30729" x2="25988" y2="43750"/>
                          <a14:backgroundMark x1="25988" y1="43750" x2="28404" y2="45833"/>
                          <a14:backgroundMark x1="14568" y1="28255" x2="35798" y2="29818"/>
                          <a14:backgroundMark x1="14641" y1="30859" x2="14422" y2="77734"/>
                          <a14:backgroundMark x1="14422" y1="77734" x2="15081" y2="82813"/>
                          <a14:backgroundMark x1="14202" y1="70052" x2="13616" y2="31901"/>
                          <a14:backgroundMark x1="21596" y1="76823" x2="81772" y2="81380"/>
                          <a14:backgroundMark x1="34993" y1="28646" x2="64202" y2="29297"/>
                          <a14:backgroundMark x1="64202" y1="29297" x2="76647" y2="28385"/>
                          <a14:backgroundMark x1="76647" y1="28385" x2="85286" y2="28646"/>
                          <a14:backgroundMark x1="85286" y1="28646" x2="86750" y2="35807"/>
                          <a14:backgroundMark x1="86750" y1="35807" x2="86750" y2="36849"/>
                          <a14:backgroundMark x1="86750" y1="36849" x2="86384" y2="70964"/>
                          <a14:backgroundMark x1="19693" y1="53646" x2="74085" y2="53646"/>
                          <a14:backgroundMark x1="74085" y1="53646" x2="82211" y2="52604"/>
                          <a14:backgroundMark x1="82211" y1="52604" x2="82357" y2="52604"/>
                          <a14:backgroundMark x1="84846" y1="90495" x2="86245" y2="90687"/>
                          <a14:backgroundMark x1="84700" y1="91536" x2="81845" y2="90885"/>
                          <a14:backgroundMark x1="10395" y1="91406" x2="34261" y2="92318"/>
                        </a14:backgroundRemoval>
                      </a14:imgEffect>
                    </a14:imgLayer>
                  </a14:imgProps>
                </a:ext>
              </a:extLst>
            </a:blip>
            <a:srcRect l="2619" t="21800" r="2857" b="7491"/>
            <a:stretch/>
          </p:blipFill>
          <p:spPr>
            <a:xfrm>
              <a:off x="24800" y="1584291"/>
              <a:ext cx="11833371" cy="4847772"/>
            </a:xfrm>
            <a:prstGeom prst="rect">
              <a:avLst/>
            </a:prstGeom>
          </p:spPr>
        </p:pic>
      </p:grpSp>
      <p:sp>
        <p:nvSpPr>
          <p:cNvPr id="18" name="TextBox 17">
            <a:extLst>
              <a:ext uri="{FF2B5EF4-FFF2-40B4-BE49-F238E27FC236}">
                <a16:creationId xmlns:a16="http://schemas.microsoft.com/office/drawing/2014/main" id="{2C57131F-C79D-4825-BD7B-1FBE387F303C}"/>
              </a:ext>
            </a:extLst>
          </p:cNvPr>
          <p:cNvSpPr txBox="1"/>
          <p:nvPr/>
        </p:nvSpPr>
        <p:spPr>
          <a:xfrm>
            <a:off x="3765724" y="302601"/>
            <a:ext cx="10756546" cy="1200329"/>
          </a:xfrm>
          <a:prstGeom prst="rect">
            <a:avLst/>
          </a:prstGeom>
          <a:noFill/>
        </p:spPr>
        <p:txBody>
          <a:bodyPr wrap="square" rtlCol="0">
            <a:spAutoFit/>
            <a:scene3d>
              <a:camera prst="orthographicFront"/>
              <a:lightRig rig="threePt" dir="t"/>
            </a:scene3d>
            <a:sp3d extrusionH="57150">
              <a:bevelT w="38100" h="38100" prst="angle"/>
            </a:sp3d>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Câu</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hỏi</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rung</a:t>
            </a:r>
            <a:r>
              <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fr-FR" sz="7200" b="1" i="0" u="none" strike="noStrike" kern="1200" cap="none" spc="0" normalizeH="0" baseline="0" noProof="0" dirty="0" err="1">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chuông</a:t>
            </a:r>
            <a:endParaRPr kumimoji="0" lang="fr-FR" sz="7200" b="1" i="0" u="none" strike="noStrike" kern="1200" cap="none" spc="0" normalizeH="0" baseline="0" noProof="0" dirty="0">
              <a:ln>
                <a:noFill/>
              </a:ln>
              <a:solidFill>
                <a:srgbClr val="FFC000"/>
              </a:solidFill>
              <a:effectLst>
                <a:glow rad="228600">
                  <a:srgbClr val="FFC000">
                    <a:satMod val="175000"/>
                    <a:alpha val="40000"/>
                  </a:srgbClr>
                </a:glow>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0" name="Picture 19" descr="Logo&#10;&#10;Description automatically generated">
            <a:extLst>
              <a:ext uri="{FF2B5EF4-FFF2-40B4-BE49-F238E27FC236}">
                <a16:creationId xmlns:a16="http://schemas.microsoft.com/office/drawing/2014/main" id="{0C565E6E-F029-47F4-9374-7A5B37ACC7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22327" y="306454"/>
            <a:ext cx="3709745" cy="3709745"/>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D779430D-EB24-B2BB-C71D-E5D92D1FFC25}"/>
              </a:ext>
            </a:extLst>
          </p:cNvPr>
          <p:cNvSpPr txBox="1"/>
          <p:nvPr/>
        </p:nvSpPr>
        <p:spPr>
          <a:xfrm>
            <a:off x="3009897" y="3264237"/>
            <a:ext cx="12268200" cy="1908215"/>
          </a:xfrm>
          <a:prstGeom prst="rect">
            <a:avLst/>
          </a:prstGeom>
          <a:noFill/>
        </p:spPr>
        <p:txBody>
          <a:bodyPr wrap="square">
            <a:spAutoFit/>
          </a:bodyPr>
          <a:lstStyle/>
          <a:p>
            <a:pPr marL="0" marR="30480" algn="ctr">
              <a:spcBef>
                <a:spcPts val="600"/>
              </a:spcBef>
              <a:spcAft>
                <a:spcPts val="600"/>
              </a:spcAft>
            </a:pPr>
            <a:r>
              <a:rPr lang="de-DE" sz="3600" b="1" dirty="0">
                <a:solidFill>
                  <a:schemeClr val="bg1"/>
                </a:solidFill>
                <a:effectLst/>
                <a:latin typeface="#9Slide03 AmpleSoft" panose="02000000000000000000" pitchFamily="2" charset="0"/>
                <a:ea typeface="Times New Roman" panose="02020603050405020304" pitchFamily="18" charset="0"/>
              </a:rPr>
              <a:t>Câu hỏi rung chuông</a:t>
            </a:r>
            <a:endParaRPr lang="de-DE" sz="3600" b="1" dirty="0">
              <a:solidFill>
                <a:schemeClr val="bg1"/>
              </a:solidFill>
              <a:latin typeface="#9Slide03 AmpleSoft" panose="02000000000000000000" pitchFamily="2" charset="0"/>
              <a:ea typeface="Times New Roman" panose="02020603050405020304" pitchFamily="18" charset="0"/>
            </a:endParaRPr>
          </a:p>
          <a:p>
            <a:pPr marL="0" marR="30480" algn="ctr">
              <a:spcBef>
                <a:spcPts val="600"/>
              </a:spcBef>
              <a:spcAft>
                <a:spcPts val="600"/>
              </a:spcAft>
            </a:pPr>
            <a:r>
              <a:rPr lang="de-DE" sz="3600" dirty="0">
                <a:solidFill>
                  <a:schemeClr val="bg1"/>
                </a:solidFill>
                <a:effectLst/>
                <a:latin typeface="#9Slide03 AmpleSoft" panose="02000000000000000000" pitchFamily="2" charset="0"/>
                <a:ea typeface="Times New Roman" panose="02020603050405020304" pitchFamily="18" charset="0"/>
              </a:rPr>
              <a:t>Nội dung truyện liên quan như thế nào đến tên tập sách </a:t>
            </a:r>
            <a:r>
              <a:rPr lang="de-DE" sz="3600" b="1" i="1" dirty="0">
                <a:solidFill>
                  <a:schemeClr val="bg1"/>
                </a:solidFill>
                <a:effectLst/>
                <a:latin typeface="#9Slide03 AmpleSoft" panose="02000000000000000000" pitchFamily="2" charset="0"/>
                <a:ea typeface="Times New Roman" panose="02020603050405020304" pitchFamily="18" charset="0"/>
              </a:rPr>
              <a:t>Những người thích đùa </a:t>
            </a:r>
            <a:r>
              <a:rPr lang="de-DE" sz="3600" dirty="0">
                <a:solidFill>
                  <a:schemeClr val="bg1"/>
                </a:solidFill>
                <a:effectLst/>
                <a:latin typeface="#9Slide03 AmpleSoft" panose="02000000000000000000" pitchFamily="2" charset="0"/>
                <a:ea typeface="Times New Roman" panose="02020603050405020304" pitchFamily="18" charset="0"/>
              </a:rPr>
              <a:t>của Nê-xin?</a:t>
            </a:r>
            <a:endParaRPr lang="en-US" sz="3600" dirty="0">
              <a:solidFill>
                <a:schemeClr val="bg1"/>
              </a:solidFill>
              <a:effectLst/>
              <a:latin typeface="#9Slide03 AmpleSoft" panose="02000000000000000000" pitchFamily="2" charset="0"/>
              <a:ea typeface="Times New Roman" panose="02020603050405020304" pitchFamily="18" charset="0"/>
            </a:endParaRPr>
          </a:p>
        </p:txBody>
      </p:sp>
      <p:sp>
        <p:nvSpPr>
          <p:cNvPr id="3" name="TextBox 2">
            <a:extLst>
              <a:ext uri="{FF2B5EF4-FFF2-40B4-BE49-F238E27FC236}">
                <a16:creationId xmlns:a16="http://schemas.microsoft.com/office/drawing/2014/main" id="{B47BAE72-0AB4-5013-01F3-275482BD5D5A}"/>
              </a:ext>
            </a:extLst>
          </p:cNvPr>
          <p:cNvSpPr txBox="1"/>
          <p:nvPr/>
        </p:nvSpPr>
        <p:spPr>
          <a:xfrm>
            <a:off x="3009896" y="6128829"/>
            <a:ext cx="12839703" cy="1754326"/>
          </a:xfrm>
          <a:prstGeom prst="rect">
            <a:avLst/>
          </a:prstGeom>
          <a:noFill/>
        </p:spPr>
        <p:txBody>
          <a:bodyPr wrap="square">
            <a:spAutoFit/>
          </a:bodyPr>
          <a:lstStyle/>
          <a:p>
            <a:pPr marL="0" marR="30480" algn="ctr">
              <a:spcBef>
                <a:spcPts val="600"/>
              </a:spcBef>
              <a:spcAft>
                <a:spcPts val="600"/>
              </a:spcAft>
            </a:pPr>
            <a:r>
              <a:rPr lang="pt-BR" sz="3600" dirty="0">
                <a:solidFill>
                  <a:srgbClr val="FFC000"/>
                </a:solidFill>
                <a:effectLst/>
                <a:latin typeface="#9Slide03 AmpleSoft" panose="02000000000000000000" pitchFamily="2" charset="0"/>
                <a:ea typeface="Times New Roman" panose="02020603050405020304" pitchFamily="18" charset="0"/>
              </a:rPr>
              <a:t>Nội dung truyện như là câu chuyện đùa, mang lại tiếng cười nhẹ nhàng và bài học sâu sắc cho người đọc. Nội dung ấy rất phù hợp với tên chung của tập sách là “</a:t>
            </a:r>
            <a:r>
              <a:rPr lang="pt-BR" sz="3600" b="1" i="1" dirty="0">
                <a:solidFill>
                  <a:srgbClr val="FFC000"/>
                </a:solidFill>
                <a:effectLst/>
                <a:latin typeface="#9Slide03 AmpleSoft" panose="02000000000000000000" pitchFamily="2" charset="0"/>
                <a:ea typeface="Times New Roman" panose="02020603050405020304" pitchFamily="18" charset="0"/>
              </a:rPr>
              <a:t>Những người thích đùa</a:t>
            </a:r>
            <a:r>
              <a:rPr lang="pt-BR" sz="3600" dirty="0">
                <a:solidFill>
                  <a:srgbClr val="FFC000"/>
                </a:solidFill>
                <a:effectLst/>
                <a:latin typeface="#9Slide03 AmpleSoft" panose="02000000000000000000" pitchFamily="2" charset="0"/>
                <a:ea typeface="Times New Roman" panose="02020603050405020304" pitchFamily="18" charset="0"/>
              </a:rPr>
              <a:t>”.</a:t>
            </a:r>
            <a:endParaRPr lang="en-US" sz="3600" dirty="0">
              <a:solidFill>
                <a:srgbClr val="FFC000"/>
              </a:solidFill>
              <a:effectLst/>
              <a:latin typeface="#9Slide03 AmpleSoft"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28957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659524" y="3992864"/>
            <a:ext cx="9808544" cy="1424236"/>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v.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VẬN</a:t>
            </a:r>
            <a:r>
              <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9600"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DỤNG</a:t>
            </a:r>
            <a:endParaRPr kumimoji="0" lang="en-US" sz="9600"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2"/>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0939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8127D-B587-32CD-6762-E7037E47D0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239949"/>
            <a:ext cx="12954000" cy="5265752"/>
          </a:xfrm>
          <a:prstGeom prst="rect">
            <a:avLst/>
          </a:prstGeom>
          <a:noFill/>
          <a:ln>
            <a:noFill/>
          </a:ln>
        </p:spPr>
      </p:pic>
      <p:sp>
        <p:nvSpPr>
          <p:cNvPr id="2" name="Freeform 2"/>
          <p:cNvSpPr/>
          <p:nvPr/>
        </p:nvSpPr>
        <p:spPr>
          <a:xfrm>
            <a:off x="-1930093" y="7159596"/>
            <a:ext cx="22473900" cy="7069063"/>
          </a:xfrm>
          <a:custGeom>
            <a:avLst/>
            <a:gdLst/>
            <a:ahLst/>
            <a:cxnLst/>
            <a:rect l="l" t="t" r="r" b="b"/>
            <a:pathLst>
              <a:path w="22473900" h="7069063">
                <a:moveTo>
                  <a:pt x="0" y="0"/>
                </a:moveTo>
                <a:lnTo>
                  <a:pt x="22473899" y="0"/>
                </a:lnTo>
                <a:lnTo>
                  <a:pt x="22473899" y="7069063"/>
                </a:lnTo>
                <a:lnTo>
                  <a:pt x="0" y="7069063"/>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5" name="Freeform 25"/>
          <p:cNvSpPr/>
          <p:nvPr/>
        </p:nvSpPr>
        <p:spPr>
          <a:xfrm>
            <a:off x="-18436591" y="-3534532"/>
            <a:ext cx="22473900" cy="7069063"/>
          </a:xfrm>
          <a:custGeom>
            <a:avLst/>
            <a:gdLst/>
            <a:ahLst/>
            <a:cxnLst/>
            <a:rect l="l" t="t" r="r" b="b"/>
            <a:pathLst>
              <a:path w="22473900" h="7069063">
                <a:moveTo>
                  <a:pt x="0" y="0"/>
                </a:moveTo>
                <a:lnTo>
                  <a:pt x="22473900" y="0"/>
                </a:lnTo>
                <a:lnTo>
                  <a:pt x="22473900" y="7069064"/>
                </a:lnTo>
                <a:lnTo>
                  <a:pt x="0" y="7069064"/>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5A590070-7E5E-53F5-EBB2-BC0D36B2CEAC}"/>
              </a:ext>
            </a:extLst>
          </p:cNvPr>
          <p:cNvSpPr txBox="1"/>
          <p:nvPr/>
        </p:nvSpPr>
        <p:spPr>
          <a:xfrm>
            <a:off x="3886200" y="3390900"/>
            <a:ext cx="11126492" cy="2862322"/>
          </a:xfrm>
          <a:prstGeom prst="rect">
            <a:avLst/>
          </a:prstGeom>
          <a:noFill/>
        </p:spPr>
        <p:txBody>
          <a:bodyPr wrap="square">
            <a:spAutoFit/>
          </a:bodyPr>
          <a:lstStyle/>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Từ điển tiếng Việt giải nghĩa từ bệnh tưởng</a:t>
            </a:r>
          </a:p>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là “trạng thái tinh thần lo lắng do bị ám ảnh </a:t>
            </a:r>
          </a:p>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mình đã mắc một bệnh nào đó, kì thật không phải”. Theo em, nhân vật “tôi” trong truyện “Cái kính”</a:t>
            </a:r>
          </a:p>
          <a:p>
            <a:pPr marL="0" marR="0" indent="457200" algn="ctr"/>
            <a:r>
              <a:rPr lang="pt-BR"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 mắc bệnh tưởng hay không? Vì sao?</a:t>
            </a:r>
            <a:endParaRPr lang="en-US"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2" name="Freeform 2"/>
          <p:cNvSpPr/>
          <p:nvPr/>
        </p:nvSpPr>
        <p:spPr>
          <a:xfrm>
            <a:off x="-1930093" y="5625717"/>
            <a:ext cx="22473900" cy="7069063"/>
          </a:xfrm>
          <a:custGeom>
            <a:avLst/>
            <a:gdLst/>
            <a:ahLst/>
            <a:cxnLst/>
            <a:rect l="l" t="t" r="r" b="b"/>
            <a:pathLst>
              <a:path w="22473900" h="7069063">
                <a:moveTo>
                  <a:pt x="0" y="0"/>
                </a:moveTo>
                <a:lnTo>
                  <a:pt x="22473899" y="0"/>
                </a:lnTo>
                <a:lnTo>
                  <a:pt x="22473899" y="7069063"/>
                </a:lnTo>
                <a:lnTo>
                  <a:pt x="0" y="7069063"/>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TextBox 11"/>
          <p:cNvSpPr txBox="1"/>
          <p:nvPr/>
        </p:nvSpPr>
        <p:spPr>
          <a:xfrm>
            <a:off x="3491707" y="354063"/>
            <a:ext cx="5334000" cy="1175963"/>
          </a:xfrm>
          <a:prstGeom prst="rect">
            <a:avLst/>
          </a:prstGeom>
        </p:spPr>
        <p:txBody>
          <a:bodyPr wrap="square" lIns="0" tIns="0" rIns="0" bIns="0" rtlCol="0" anchor="t">
            <a:spAutoFit/>
          </a:bodyPr>
          <a:lstStyle/>
          <a:p>
            <a:pPr marL="0" lvl="0" indent="0" algn="ctr">
              <a:lnSpc>
                <a:spcPts val="10599"/>
              </a:lnSpc>
              <a:spcBef>
                <a:spcPct val="0"/>
              </a:spcBef>
            </a:pPr>
            <a:r>
              <a:rPr lang="en-US" sz="5400" dirty="0">
                <a:solidFill>
                  <a:srgbClr val="05066D"/>
                </a:solidFill>
                <a:latin typeface="#9Slide03 BoosterNextFYBlack" panose="02000A03000000020004" pitchFamily="2" charset="0"/>
              </a:rPr>
              <a:t>1. </a:t>
            </a:r>
            <a:r>
              <a:rPr lang="en-US" sz="5400" dirty="0" err="1">
                <a:solidFill>
                  <a:srgbClr val="05066D"/>
                </a:solidFill>
                <a:latin typeface="#9Slide03 BoosterNextFYBlack" panose="02000A03000000020004" pitchFamily="2" charset="0"/>
              </a:rPr>
              <a:t>Tác</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giả</a:t>
            </a:r>
            <a:endParaRPr lang="en-US" sz="5400" dirty="0">
              <a:solidFill>
                <a:srgbClr val="05066D"/>
              </a:solidFill>
              <a:latin typeface="#9Slide03 BoosterNextFYBlack" panose="02000A03000000020004" pitchFamily="2" charset="0"/>
            </a:endParaRPr>
          </a:p>
        </p:txBody>
      </p:sp>
      <p:sp>
        <p:nvSpPr>
          <p:cNvPr id="17" name="TextBox 16">
            <a:extLst>
              <a:ext uri="{FF2B5EF4-FFF2-40B4-BE49-F238E27FC236}">
                <a16:creationId xmlns:a16="http://schemas.microsoft.com/office/drawing/2014/main" id="{2B8B0096-3DA5-4FA5-23ED-D87425866D97}"/>
              </a:ext>
            </a:extLst>
          </p:cNvPr>
          <p:cNvSpPr txBox="1"/>
          <p:nvPr/>
        </p:nvSpPr>
        <p:spPr>
          <a:xfrm>
            <a:off x="596107" y="8118338"/>
            <a:ext cx="5791200" cy="830997"/>
          </a:xfrm>
          <a:prstGeom prst="rect">
            <a:avLst/>
          </a:prstGeom>
          <a:noFill/>
        </p:spPr>
        <p:txBody>
          <a:bodyPr wrap="square">
            <a:spAutoFit/>
          </a:bodyPr>
          <a:lstStyle/>
          <a:p>
            <a:pPr marL="0" marR="0" algn="ctr"/>
            <a:r>
              <a:rPr lang="pt-BR" sz="24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Nê-xin (1915-1995)</a:t>
            </a:r>
          </a:p>
          <a:p>
            <a:pPr marL="0" marR="0" algn="ctr"/>
            <a:r>
              <a:rPr lang="pt-BR"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N</a:t>
            </a:r>
            <a:r>
              <a:rPr lang="pt-BR" sz="24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hà văn nổi tiếng của Thổ Nhĩ Kỳ .</a:t>
            </a:r>
            <a:endParaRPr lang="en-US" sz="20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pic>
        <p:nvPicPr>
          <p:cNvPr id="19" name="Picture 18" descr="A person with white hair&#10;&#10;Description automatically generated">
            <a:extLst>
              <a:ext uri="{FF2B5EF4-FFF2-40B4-BE49-F238E27FC236}">
                <a16:creationId xmlns:a16="http://schemas.microsoft.com/office/drawing/2014/main" id="{06989FC9-7651-B2B7-AC54-EC9EF620B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184" y="2308610"/>
            <a:ext cx="4038600" cy="5446643"/>
          </a:xfrm>
          <a:prstGeom prst="rect">
            <a:avLst/>
          </a:prstGeom>
        </p:spPr>
      </p:pic>
      <p:pic>
        <p:nvPicPr>
          <p:cNvPr id="21" name="Picture 20" descr="A yellow cover with cartoon characters&#10;&#10;Description automatically generated">
            <a:extLst>
              <a:ext uri="{FF2B5EF4-FFF2-40B4-BE49-F238E27FC236}">
                <a16:creationId xmlns:a16="http://schemas.microsoft.com/office/drawing/2014/main" id="{54810777-1D53-AE3E-5CF1-AD9CDD0533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42341">
            <a:off x="7052867" y="3092452"/>
            <a:ext cx="4507979" cy="6604347"/>
          </a:xfrm>
          <a:prstGeom prst="rect">
            <a:avLst/>
          </a:prstGeom>
        </p:spPr>
      </p:pic>
      <p:pic>
        <p:nvPicPr>
          <p:cNvPr id="23" name="Picture 22" descr="A poster with a cartoon character holding a saw and hammer&#10;&#10;Description automatically generated">
            <a:extLst>
              <a:ext uri="{FF2B5EF4-FFF2-40B4-BE49-F238E27FC236}">
                <a16:creationId xmlns:a16="http://schemas.microsoft.com/office/drawing/2014/main" id="{78064EFA-BF32-FBD3-55A8-DDA0FD03B9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3330" y="1171917"/>
            <a:ext cx="4526280" cy="6550152"/>
          </a:xfrm>
          <a:prstGeom prst="rect">
            <a:avLst/>
          </a:prstGeom>
        </p:spPr>
      </p:pic>
      <p:pic>
        <p:nvPicPr>
          <p:cNvPr id="25" name="Picture 24" descr="A red cover with cartoon characters&#10;&#10;Description automatically generated">
            <a:extLst>
              <a:ext uri="{FF2B5EF4-FFF2-40B4-BE49-F238E27FC236}">
                <a16:creationId xmlns:a16="http://schemas.microsoft.com/office/drawing/2014/main" id="{E7CD8E72-5F1C-7BFE-573B-3B31CDCDB9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150267">
            <a:off x="12740410" y="3019550"/>
            <a:ext cx="4578068" cy="6602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8"/>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46DFA55-20A3-744F-B319-EC195C430826}"/>
              </a:ext>
            </a:extLst>
          </p:cNvPr>
          <p:cNvSpPr/>
          <p:nvPr/>
        </p:nvSpPr>
        <p:spPr>
          <a:xfrm>
            <a:off x="11697918" y="2933700"/>
            <a:ext cx="4724400" cy="5334000"/>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71A6246-6485-6DF0-EF37-B40313F0C052}"/>
              </a:ext>
            </a:extLst>
          </p:cNvPr>
          <p:cNvSpPr/>
          <p:nvPr/>
        </p:nvSpPr>
        <p:spPr>
          <a:xfrm>
            <a:off x="6344259" y="2933700"/>
            <a:ext cx="4724400" cy="5334000"/>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7387664-492A-14AA-2CB2-549367737CF4}"/>
              </a:ext>
            </a:extLst>
          </p:cNvPr>
          <p:cNvSpPr/>
          <p:nvPr/>
        </p:nvSpPr>
        <p:spPr>
          <a:xfrm>
            <a:off x="990600" y="2933700"/>
            <a:ext cx="4724400" cy="5334000"/>
          </a:xfrm>
          <a:prstGeom prst="round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228600" y="8267700"/>
            <a:ext cx="19202400" cy="3632974"/>
          </a:xfrm>
          <a:custGeom>
            <a:avLst/>
            <a:gdLst/>
            <a:ahLst/>
            <a:cxnLst/>
            <a:rect l="l" t="t" r="r" b="b"/>
            <a:pathLst>
              <a:path w="22473900" h="7069063">
                <a:moveTo>
                  <a:pt x="0" y="0"/>
                </a:moveTo>
                <a:lnTo>
                  <a:pt x="22473899" y="0"/>
                </a:lnTo>
                <a:lnTo>
                  <a:pt x="22473899" y="7069063"/>
                </a:lnTo>
                <a:lnTo>
                  <a:pt x="0" y="7069063"/>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3526098" y="788855"/>
            <a:ext cx="11235803" cy="1118640"/>
          </a:xfrm>
          <a:prstGeom prst="rect">
            <a:avLst/>
          </a:prstGeom>
        </p:spPr>
        <p:txBody>
          <a:bodyPr lIns="0" tIns="0" rIns="0" bIns="0" rtlCol="0" anchor="t">
            <a:spAutoFit/>
          </a:bodyPr>
          <a:lstStyle>
            <a:defPPr>
              <a:defRPr lang="en-US"/>
            </a:defPPr>
            <a:lvl1pPr lvl="0" indent="0">
              <a:lnSpc>
                <a:spcPts val="9770"/>
              </a:lnSpc>
              <a:spcBef>
                <a:spcPct val="0"/>
              </a:spcBef>
              <a:defRPr sz="5400">
                <a:solidFill>
                  <a:srgbClr val="05066D"/>
                </a:solidFill>
                <a:latin typeface="#9Slide03 BoosterNextFYBlack" panose="02000A03000000020004" pitchFamily="2" charset="0"/>
              </a:defRPr>
            </a:lvl1pPr>
          </a:lstStyle>
          <a:p>
            <a:pPr algn="ctr"/>
            <a:r>
              <a:rPr lang="en-US" dirty="0"/>
              <a:t>a. </a:t>
            </a:r>
            <a:r>
              <a:rPr lang="en-US" dirty="0" err="1"/>
              <a:t>Đọc</a:t>
            </a:r>
            <a:r>
              <a:rPr lang="en-US" dirty="0"/>
              <a:t> </a:t>
            </a:r>
            <a:r>
              <a:rPr lang="en-US" dirty="0" err="1"/>
              <a:t>và</a:t>
            </a:r>
            <a:r>
              <a:rPr lang="en-US" dirty="0"/>
              <a:t> </a:t>
            </a:r>
            <a:r>
              <a:rPr lang="en-US" dirty="0" err="1"/>
              <a:t>giải</a:t>
            </a:r>
            <a:r>
              <a:rPr lang="en-US" dirty="0"/>
              <a:t> </a:t>
            </a:r>
            <a:r>
              <a:rPr lang="en-US" dirty="0" err="1"/>
              <a:t>thích</a:t>
            </a:r>
            <a:r>
              <a:rPr lang="en-US" dirty="0"/>
              <a:t> </a:t>
            </a:r>
            <a:r>
              <a:rPr lang="en-US" dirty="0" err="1"/>
              <a:t>từ</a:t>
            </a:r>
            <a:r>
              <a:rPr lang="en-US" dirty="0"/>
              <a:t> </a:t>
            </a:r>
            <a:r>
              <a:rPr lang="en-US" dirty="0" err="1"/>
              <a:t>khó</a:t>
            </a:r>
            <a:endParaRPr lang="en-US" dirty="0"/>
          </a:p>
        </p:txBody>
      </p:sp>
      <p:sp>
        <p:nvSpPr>
          <p:cNvPr id="4" name="TextBox 3">
            <a:extLst>
              <a:ext uri="{FF2B5EF4-FFF2-40B4-BE49-F238E27FC236}">
                <a16:creationId xmlns:a16="http://schemas.microsoft.com/office/drawing/2014/main" id="{67BC4225-A62C-55F3-0225-9FC1FF382E02}"/>
              </a:ext>
            </a:extLst>
          </p:cNvPr>
          <p:cNvSpPr txBox="1"/>
          <p:nvPr/>
        </p:nvSpPr>
        <p:spPr>
          <a:xfrm>
            <a:off x="1219200" y="3221141"/>
            <a:ext cx="4114800" cy="4832092"/>
          </a:xfrm>
          <a:prstGeom prst="rect">
            <a:avLst/>
          </a:prstGeom>
          <a:noFill/>
        </p:spPr>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Cận thị</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một trong các tật khúc xạ phổ biến nhất, người bị cận thường chỉ có thể nhìn rõ các vật ở gần nhưng khó khăn khi nhìn vật ở xa. Do hình ảnh quan sát được hội tụ trước võng mạc, vì vậy khi người cận thị nhìn vật ở xa thường phải nheo mắt.</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99B4803A-C276-F2FA-180F-8FFD710BF90B}"/>
              </a:ext>
            </a:extLst>
          </p:cNvPr>
          <p:cNvSpPr txBox="1"/>
          <p:nvPr/>
        </p:nvSpPr>
        <p:spPr>
          <a:xfrm>
            <a:off x="6610959" y="3867471"/>
            <a:ext cx="4191000" cy="3539430"/>
          </a:xfrm>
          <a:prstGeom prst="rect">
            <a:avLst/>
          </a:prstGeom>
          <a:noFill/>
        </p:spPr>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Viễn thị</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tình trạng khi mắt không thể nhìn rõ các vật ở gần, nhưng lại có thể nhìn rất rõ các vật thể ở xa. Viễn thị có thể ảnh hưởng đến khả năng tập trung của người bệnh.</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8" name="TextBox 7">
            <a:extLst>
              <a:ext uri="{FF2B5EF4-FFF2-40B4-BE49-F238E27FC236}">
                <a16:creationId xmlns:a16="http://schemas.microsoft.com/office/drawing/2014/main" id="{5B306910-B3CF-69AA-19DF-CA39E4EFA70D}"/>
              </a:ext>
            </a:extLst>
          </p:cNvPr>
          <p:cNvSpPr txBox="1"/>
          <p:nvPr/>
        </p:nvSpPr>
        <p:spPr>
          <a:xfrm>
            <a:off x="12002718" y="3436584"/>
            <a:ext cx="4114800" cy="4401205"/>
          </a:xfrm>
          <a:prstGeom prst="rect">
            <a:avLst/>
          </a:prstGeom>
          <a:noFill/>
        </p:spPr>
        <p:txBody>
          <a:bodyPr wrap="square">
            <a:spAutoFit/>
          </a:bodyPr>
          <a:lstStyle/>
          <a:p>
            <a:pPr marL="0" marR="0" algn="just">
              <a:spcBef>
                <a:spcPts val="600"/>
              </a:spcBef>
              <a:spcAft>
                <a:spcPts val="6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2800" i="1"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Loạn thị</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là một tật khúc xạ mắt thường gặp, xảy ra khi hình ảnh mà mắt quan sát khi đi vào mắt lại không thể hội tụ ở võng mạc, khiến mắt bị mờ. Loạn thị thường là kết quả của một giác mạc bị bẻ cong hoặc biến dạng.</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322055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9" grpId="0" animBg="1"/>
      <p:bldP spid="4"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grpSp>
        <p:nvGrpSpPr>
          <p:cNvPr id="3" name="Group 3"/>
          <p:cNvGrpSpPr/>
          <p:nvPr/>
        </p:nvGrpSpPr>
        <p:grpSpPr>
          <a:xfrm>
            <a:off x="-3201623" y="3646473"/>
            <a:ext cx="7956059" cy="1868396"/>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4625886" y="901453"/>
            <a:ext cx="9036227" cy="1116459"/>
          </a:xfrm>
          <a:prstGeom prst="rect">
            <a:avLst/>
          </a:prstGeom>
        </p:spPr>
        <p:txBody>
          <a:bodyPr lIns="0" tIns="0" rIns="0" bIns="0" rtlCol="0" anchor="t">
            <a:spAutoFit/>
          </a:bodyPr>
          <a:lstStyle/>
          <a:p>
            <a:pPr marL="0" lvl="0" indent="0" algn="ctr">
              <a:lnSpc>
                <a:spcPts val="9770"/>
              </a:lnSpc>
              <a:spcBef>
                <a:spcPct val="0"/>
              </a:spcBef>
            </a:pPr>
            <a:r>
              <a:rPr lang="en-US" sz="5400" dirty="0">
                <a:solidFill>
                  <a:srgbClr val="05066D"/>
                </a:solidFill>
                <a:latin typeface="#9Slide03 BoosterNextFYBlack" panose="02000A03000000020004" pitchFamily="2" charset="0"/>
              </a:rPr>
              <a:t>b. </a:t>
            </a:r>
            <a:r>
              <a:rPr lang="en-US" sz="5400" dirty="0" err="1">
                <a:solidFill>
                  <a:srgbClr val="05066D"/>
                </a:solidFill>
                <a:latin typeface="#9Slide03 BoosterNextFYBlack" panose="02000A03000000020004" pitchFamily="2" charset="0"/>
              </a:rPr>
              <a:t>Thể</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loại</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truyện</a:t>
            </a:r>
            <a:r>
              <a:rPr lang="en-US" sz="5400" dirty="0">
                <a:solidFill>
                  <a:srgbClr val="05066D"/>
                </a:solidFill>
                <a:latin typeface="#9Slide03 BoosterNextFYBlack" panose="02000A03000000020004" pitchFamily="2" charset="0"/>
              </a:rPr>
              <a:t> </a:t>
            </a:r>
            <a:r>
              <a:rPr lang="en-US" sz="5400" dirty="0" err="1">
                <a:solidFill>
                  <a:srgbClr val="05066D"/>
                </a:solidFill>
                <a:latin typeface="#9Slide03 BoosterNextFYBlack" panose="02000A03000000020004" pitchFamily="2" charset="0"/>
              </a:rPr>
              <a:t>cười</a:t>
            </a:r>
            <a:endParaRPr lang="en-US" sz="5400" dirty="0">
              <a:solidFill>
                <a:srgbClr val="05066D"/>
              </a:solidFill>
              <a:latin typeface="#9Slide03 BoosterNextFYBlack" panose="02000A03000000020004" pitchFamily="2" charset="0"/>
            </a:endParaRPr>
          </a:p>
        </p:txBody>
      </p:sp>
      <p:sp>
        <p:nvSpPr>
          <p:cNvPr id="7" name="TextBox 7"/>
          <p:cNvSpPr txBox="1"/>
          <p:nvPr/>
        </p:nvSpPr>
        <p:spPr>
          <a:xfrm>
            <a:off x="5029200" y="4100980"/>
            <a:ext cx="11887548" cy="1107996"/>
          </a:xfrm>
          <a:prstGeom prst="rect">
            <a:avLst/>
          </a:prstGeom>
        </p:spPr>
        <p:txBody>
          <a:bodyPr wrap="square" lIns="0" tIns="0" rIns="0" bIns="0" rtlCol="0" anchor="t">
            <a:spAutoFit/>
          </a:bodyPr>
          <a:lstStyle/>
          <a:p>
            <a:pPr marL="0" marR="0" algn="just">
              <a:spcBef>
                <a:spcPts val="600"/>
              </a:spcBef>
              <a:spcAft>
                <a:spcPts val="600"/>
              </a:spcAft>
            </a:pPr>
            <a:r>
              <a:rPr lang="pt-BR" sz="36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Dựa vào phần “Kiến thức Ngữ văn”, hãy cho biết khái niệm truyện cười và đặc trưng cơ bản của truyện cười?</a:t>
            </a:r>
            <a:endParaRPr lang="en-US" sz="360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9" name="TextBox 9"/>
          <p:cNvSpPr txBox="1"/>
          <p:nvPr/>
        </p:nvSpPr>
        <p:spPr>
          <a:xfrm>
            <a:off x="2665681" y="3581053"/>
            <a:ext cx="1421591" cy="1627923"/>
          </a:xfrm>
          <a:prstGeom prst="rect">
            <a:avLst/>
          </a:prstGeom>
        </p:spPr>
        <p:txBody>
          <a:bodyPr lIns="0" tIns="0" rIns="0" bIns="0" rtlCol="0" anchor="t">
            <a:spAutoFit/>
          </a:bodyPr>
          <a:lstStyle/>
          <a:p>
            <a:pPr>
              <a:lnSpc>
                <a:spcPts val="13475"/>
              </a:lnSpc>
              <a:spcBef>
                <a:spcPct val="0"/>
              </a:spcBef>
            </a:pPr>
            <a:r>
              <a:rPr lang="en-US" sz="9625" dirty="0">
                <a:solidFill>
                  <a:srgbClr val="337096"/>
                </a:solidFill>
                <a:latin typeface="Montserrat Classic Bold"/>
              </a:rPr>
              <a:t>01</a:t>
            </a:r>
          </a:p>
        </p:txBody>
      </p:sp>
      <p:grpSp>
        <p:nvGrpSpPr>
          <p:cNvPr id="10" name="Group 10"/>
          <p:cNvGrpSpPr/>
          <p:nvPr/>
        </p:nvGrpSpPr>
        <p:grpSpPr>
          <a:xfrm>
            <a:off x="-4141430" y="6659997"/>
            <a:ext cx="7956059" cy="1868396"/>
            <a:chOff x="0" y="0"/>
            <a:chExt cx="1268996" cy="298010"/>
          </a:xfrm>
        </p:grpSpPr>
        <p:sp>
          <p:nvSpPr>
            <p:cNvPr id="11" name="Freeform 11"/>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cap="rnd">
              <a:noFill/>
              <a:prstDash val="solid"/>
              <a:round/>
            </a:ln>
          </p:spPr>
          <p:txBody>
            <a:bodyPr/>
            <a:lstStyle/>
            <a:p>
              <a:endParaRPr lang="en-US"/>
            </a:p>
          </p:txBody>
        </p:sp>
        <p:sp>
          <p:nvSpPr>
            <p:cNvPr id="12" name="TextBox 12"/>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13" name="TextBox 13"/>
          <p:cNvSpPr txBox="1"/>
          <p:nvPr/>
        </p:nvSpPr>
        <p:spPr>
          <a:xfrm>
            <a:off x="4084814" y="7143430"/>
            <a:ext cx="10545586" cy="1107996"/>
          </a:xfrm>
          <a:prstGeom prst="rect">
            <a:avLst/>
          </a:prstGeom>
        </p:spPr>
        <p:txBody>
          <a:bodyPr wrap="square" lIns="0" tIns="0" rIns="0" bIns="0" rtlCol="0" anchor="t">
            <a:spAutoFit/>
          </a:bodyPr>
          <a:lstStyle/>
          <a:p>
            <a:pPr algn="just">
              <a:spcBef>
                <a:spcPct val="0"/>
              </a:spcBef>
            </a:pPr>
            <a:r>
              <a:rPr lang="pt-BR" sz="3600" kern="0" dirty="0">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Truyện có những nhân vật và sự kiện chính nào? Hãy tóm tắt nội dung chính của truyện.</a:t>
            </a:r>
            <a:endParaRPr lang="en-US" sz="4400" dirty="0">
              <a:solidFill>
                <a:srgbClr val="000000"/>
              </a:solidFill>
              <a:latin typeface="#9Slide03 Arima Madurai Black" panose="00000A00000000000000" pitchFamily="2" charset="0"/>
              <a:cs typeface="#9Slide03 Arima Madurai Black" panose="00000A00000000000000" pitchFamily="2" charset="0"/>
            </a:endParaRPr>
          </a:p>
        </p:txBody>
      </p:sp>
      <p:sp>
        <p:nvSpPr>
          <p:cNvPr id="15" name="TextBox 15"/>
          <p:cNvSpPr txBox="1"/>
          <p:nvPr/>
        </p:nvSpPr>
        <p:spPr>
          <a:xfrm>
            <a:off x="1725874" y="6594576"/>
            <a:ext cx="2088755" cy="1627923"/>
          </a:xfrm>
          <a:prstGeom prst="rect">
            <a:avLst/>
          </a:prstGeom>
        </p:spPr>
        <p:txBody>
          <a:bodyPr lIns="0" tIns="0" rIns="0" bIns="0" rtlCol="0" anchor="t">
            <a:spAutoFit/>
          </a:bodyPr>
          <a:lstStyle/>
          <a:p>
            <a:pPr>
              <a:lnSpc>
                <a:spcPts val="13475"/>
              </a:lnSpc>
              <a:spcBef>
                <a:spcPct val="0"/>
              </a:spcBef>
            </a:pPr>
            <a:r>
              <a:rPr lang="en-US" sz="9625">
                <a:solidFill>
                  <a:srgbClr val="337096"/>
                </a:solidFill>
                <a:latin typeface="Montserrat Classic Bold"/>
              </a:rPr>
              <a:t>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26DB13A-8FBC-EFFC-1A2B-A30D6BC6975C}"/>
              </a:ext>
            </a:extLst>
          </p:cNvPr>
          <p:cNvSpPr txBox="1"/>
          <p:nvPr/>
        </p:nvSpPr>
        <p:spPr>
          <a:xfrm>
            <a:off x="914400" y="2264052"/>
            <a:ext cx="16230600" cy="6555641"/>
          </a:xfrm>
          <a:prstGeom prst="rect">
            <a:avLst/>
          </a:prstGeom>
          <a:noFill/>
        </p:spPr>
        <p:txBody>
          <a:bodyPr wrap="square">
            <a:spAutoFit/>
          </a:bodyPr>
          <a:lstStyle/>
          <a:p>
            <a:pPr marL="0" marR="0">
              <a:spcBef>
                <a:spcPts val="1200"/>
              </a:spcBef>
              <a:spcAft>
                <a:spcPts val="1200"/>
              </a:spcAft>
            </a:pPr>
            <a:r>
              <a:rPr lang="pt-BR" sz="32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Thể loại Truyện cười</a:t>
            </a:r>
            <a:endParaRPr lang="en-US" sz="28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Khái niệm: Truyện cười là một thể loại truyện chứa đựng cái hài, dùng tiếng cười làm phương tiện chủ yếu để giải trí, mua vui hoặc châm biếm, đả kích, phê phán những thói hư tật xấu trong xã hội</a:t>
            </a:r>
            <a:r>
              <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Có truyện cười dân gian và truyện cười hiện đại</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Các yếu tố đặc trưng:</a:t>
            </a: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Truyện cười thường ngắn gọn, cốt truyện đơn giản, ít nhân vật. </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Nhân vật, ngôn ngữ và các thủ pháp trào phúng trong truyện cười cũng có những điểm giống như trong hài kịch.</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1200"/>
              </a:spcBef>
              <a:spcAft>
                <a:spcPts val="1200"/>
              </a:spcAft>
            </a:pPr>
            <a:r>
              <a:rPr lang="pt-BR" sz="32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Bối cảnh của truyện cười thường là các tình huống mâu thuẫn giữa thật và giả, nội dung và hình thức, bên trong và bên ngoài,...; kết thúc truyện cười thường bất ngờ.</a:t>
            </a:r>
            <a:endParaRPr lang="en-US"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5" name="TextBox 4">
            <a:extLst>
              <a:ext uri="{FF2B5EF4-FFF2-40B4-BE49-F238E27FC236}">
                <a16:creationId xmlns:a16="http://schemas.microsoft.com/office/drawing/2014/main" id="{B6060522-E233-E03C-4736-DB276F6D1C99}"/>
              </a:ext>
            </a:extLst>
          </p:cNvPr>
          <p:cNvSpPr txBox="1"/>
          <p:nvPr/>
        </p:nvSpPr>
        <p:spPr>
          <a:xfrm>
            <a:off x="4229100" y="647700"/>
            <a:ext cx="9601200" cy="1099019"/>
          </a:xfrm>
          <a:prstGeom prst="rect">
            <a:avLst/>
          </a:prstGeom>
        </p:spPr>
        <p:txBody>
          <a:bodyPr lIns="0" tIns="0" rIns="0" bIns="0" rtlCol="0" anchor="t">
            <a:spAutoFit/>
          </a:bodyPr>
          <a:lstStyle>
            <a:defPPr>
              <a:defRPr lang="en-US"/>
            </a:defPPr>
            <a:lvl1pPr lvl="0" indent="0">
              <a:lnSpc>
                <a:spcPts val="9770"/>
              </a:lnSpc>
              <a:spcBef>
                <a:spcPct val="0"/>
              </a:spcBef>
              <a:defRPr sz="6978">
                <a:solidFill>
                  <a:srgbClr val="05066D"/>
                </a:solidFill>
                <a:latin typeface="#9Slide03 BoosterNextFYBlack" panose="02000A03000000020004" pitchFamily="2" charset="0"/>
              </a:defRPr>
            </a:lvl1pPr>
          </a:lstStyle>
          <a:p>
            <a:pPr algn="ctr"/>
            <a:r>
              <a:rPr lang="pt-BR" sz="5400" dirty="0"/>
              <a:t>b. Tìm hiểu chung </a:t>
            </a:r>
            <a:endParaRPr lang="en-US" sz="5400" dirty="0"/>
          </a:p>
        </p:txBody>
      </p:sp>
    </p:spTree>
    <p:extLst>
      <p:ext uri="{BB962C8B-B14F-4D97-AF65-F5344CB8AC3E}">
        <p14:creationId xmlns:p14="http://schemas.microsoft.com/office/powerpoint/2010/main" val="134046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2" name="Freeform 2"/>
          <p:cNvSpPr/>
          <p:nvPr/>
        </p:nvSpPr>
        <p:spPr>
          <a:xfrm>
            <a:off x="14173200" y="-1485900"/>
            <a:ext cx="5029200" cy="4572000"/>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2">
              <a:alphaModFix amt="43999"/>
              <a:extLst>
                <a:ext uri="{96DAC541-7B7A-43D3-8B79-37D633B846F1}">
                  <asvg:svgBlip xmlns:asvg="http://schemas.microsoft.com/office/drawing/2016/SVG/main" xmlns="" r:embed="rId3"/>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8496300"/>
            <a:ext cx="18288000" cy="2514600"/>
          </a:xfrm>
          <a:custGeom>
            <a:avLst/>
            <a:gdLst/>
            <a:ahLst/>
            <a:cxnLst/>
            <a:rect l="l" t="t" r="r" b="b"/>
            <a:pathLst>
              <a:path w="18288000" h="6906869">
                <a:moveTo>
                  <a:pt x="0" y="0"/>
                </a:moveTo>
                <a:lnTo>
                  <a:pt x="18288000" y="0"/>
                </a:lnTo>
                <a:lnTo>
                  <a:pt x="18288000" y="6906869"/>
                </a:lnTo>
                <a:lnTo>
                  <a:pt x="0" y="69068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E09868B9-A540-128D-2B4C-9EE1BDD8B7E4}"/>
              </a:ext>
            </a:extLst>
          </p:cNvPr>
          <p:cNvSpPr txBox="1"/>
          <p:nvPr/>
        </p:nvSpPr>
        <p:spPr>
          <a:xfrm>
            <a:off x="838200" y="855738"/>
            <a:ext cx="16916400" cy="1795363"/>
          </a:xfrm>
          <a:prstGeom prst="rect">
            <a:avLst/>
          </a:prstGeom>
          <a:noFill/>
        </p:spPr>
        <p:txBody>
          <a:bodyPr wrap="square">
            <a:spAutoFit/>
          </a:bodyPr>
          <a:lstStyle/>
          <a:p>
            <a:pPr marL="0" marR="0" algn="just">
              <a:spcBef>
                <a:spcPts val="800"/>
              </a:spcBef>
              <a:spcAft>
                <a:spcPts val="800"/>
              </a:spcAft>
            </a:pPr>
            <a:r>
              <a:rPr lang="pt-BR" sz="2800" b="1" dirty="0">
                <a:effectLst/>
                <a:latin typeface="#9Slide03 BoosterNextFYBlack" panose="02000A03000000020004" pitchFamily="2" charset="0"/>
                <a:ea typeface="Times New Roman" panose="02020603050405020304" pitchFamily="18" charset="0"/>
                <a:cs typeface="#9Slide03 Arima Madurai Bold" panose="00000800000000000000" pitchFamily="2" charset="0"/>
              </a:rPr>
              <a:t>* Văn bản “Cái kính”</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p>
            <a:pPr marL="0" marR="0" algn="just">
              <a:spcBef>
                <a:spcPts val="800"/>
              </a:spcBef>
              <a:spcAft>
                <a:spcPts val="8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Nhân vật: Tôi (nhân vật chính), các bác sĩ, các ông bạn, vợ.</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p>
            <a:pPr marL="0" marR="0" algn="just">
              <a:spcBef>
                <a:spcPts val="800"/>
              </a:spcBef>
              <a:spcAft>
                <a:spcPts val="800"/>
              </a:spcAft>
            </a:pPr>
            <a:r>
              <a:rPr lang="pt-BR" sz="28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rPr>
              <a:t>- Diễn biến chính: </a:t>
            </a:r>
            <a:endParaRPr lang="pt-BR" sz="2800" dirty="0">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graphicFrame>
        <p:nvGraphicFramePr>
          <p:cNvPr id="3" name="Diagram 2">
            <a:extLst>
              <a:ext uri="{FF2B5EF4-FFF2-40B4-BE49-F238E27FC236}">
                <a16:creationId xmlns:a16="http://schemas.microsoft.com/office/drawing/2014/main" id="{EB88D4EA-AE49-7B19-BB4D-12A0F98599C0}"/>
              </a:ext>
            </a:extLst>
          </p:cNvPr>
          <p:cNvGraphicFramePr/>
          <p:nvPr>
            <p:extLst>
              <p:ext uri="{D42A27DB-BD31-4B8C-83A1-F6EECF244321}">
                <p14:modId xmlns:p14="http://schemas.microsoft.com/office/powerpoint/2010/main" val="1216750578"/>
              </p:ext>
            </p:extLst>
          </p:nvPr>
        </p:nvGraphicFramePr>
        <p:xfrm>
          <a:off x="838200" y="2997200"/>
          <a:ext cx="14325600" cy="2616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 3">
            <a:extLst>
              <a:ext uri="{FF2B5EF4-FFF2-40B4-BE49-F238E27FC236}">
                <a16:creationId xmlns:a16="http://schemas.microsoft.com/office/drawing/2014/main" id="{D0329BB9-91A7-FF80-9E0E-3210A0FC97B7}"/>
              </a:ext>
            </a:extLst>
          </p:cNvPr>
          <p:cNvGraphicFramePr/>
          <p:nvPr>
            <p:extLst>
              <p:ext uri="{D42A27DB-BD31-4B8C-83A1-F6EECF244321}">
                <p14:modId xmlns:p14="http://schemas.microsoft.com/office/powerpoint/2010/main" val="1404398297"/>
              </p:ext>
            </p:extLst>
          </p:nvPr>
        </p:nvGraphicFramePr>
        <p:xfrm>
          <a:off x="2514600" y="5981700"/>
          <a:ext cx="14554200" cy="349644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92289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sp>
        <p:nvSpPr>
          <p:cNvPr id="19" name="TextBox 19"/>
          <p:cNvSpPr txBox="1"/>
          <p:nvPr/>
        </p:nvSpPr>
        <p:spPr>
          <a:xfrm>
            <a:off x="457200" y="3190272"/>
            <a:ext cx="9808544" cy="3029419"/>
          </a:xfrm>
          <a:prstGeom prst="rect">
            <a:avLst/>
          </a:prstGeom>
        </p:spPr>
        <p:txBody>
          <a:bodyPr lIns="0" tIns="0" rIns="0" bIns="0" rtlCol="0" anchor="t">
            <a:spAutoFit/>
          </a:bodyPr>
          <a:lstStyle/>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Ii</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Đọc</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và</a:t>
            </a:r>
            <a:endPar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a:p>
            <a:pPr marL="0" marR="0" lvl="0" indent="0" algn="ctr" defTabSz="914400" rtl="0" eaLnBrk="1" fontAlgn="auto" latinLnBrk="0" hangingPunct="1">
              <a:lnSpc>
                <a:spcPts val="12155"/>
              </a:lnSpc>
              <a:spcBef>
                <a:spcPct val="0"/>
              </a:spcBef>
              <a:spcAft>
                <a:spcPts val="0"/>
              </a:spcAft>
              <a:buClrTx/>
              <a:buSzTx/>
              <a:buFontTx/>
              <a:buNone/>
              <a:tabLst/>
              <a:defRPr/>
            </a:pP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tìm</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hiểu</a:t>
            </a:r>
            <a:r>
              <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rPr>
              <a:t> CHI </a:t>
            </a:r>
            <a:r>
              <a:rPr kumimoji="0" lang="en-US" sz="8682" b="0" i="0" u="none" strike="noStrike" kern="1200" cap="none" spc="0" normalizeH="0" baseline="0" noProof="0" dirty="0" err="1">
                <a:ln>
                  <a:noFill/>
                </a:ln>
                <a:solidFill>
                  <a:srgbClr val="05066D"/>
                </a:solidFill>
                <a:effectLst/>
                <a:uLnTx/>
                <a:uFillTx/>
                <a:latin typeface="#9Slide03 Neutra" panose="02040603050506020204" pitchFamily="18" charset="0"/>
                <a:ea typeface="+mn-ea"/>
                <a:cs typeface="+mn-cs"/>
              </a:rPr>
              <a:t>TIẾT</a:t>
            </a:r>
            <a:endParaRPr kumimoji="0" lang="en-US" sz="8682" b="0" i="0" u="none" strike="noStrike" kern="1200" cap="none" spc="0" normalizeH="0" baseline="0" noProof="0" dirty="0">
              <a:ln>
                <a:noFill/>
              </a:ln>
              <a:solidFill>
                <a:srgbClr val="05066D"/>
              </a:solidFill>
              <a:effectLst/>
              <a:uLnTx/>
              <a:uFillTx/>
              <a:latin typeface="#9Slide03 Neutra" panose="02040603050506020204" pitchFamily="18" charset="0"/>
              <a:ea typeface="+mn-ea"/>
              <a:cs typeface="+mn-cs"/>
            </a:endParaRPr>
          </a:p>
        </p:txBody>
      </p:sp>
      <p:pic>
        <p:nvPicPr>
          <p:cNvPr id="28" name="Picture 27" descr="A cartoon of a doctor talking to a patient&#10;&#10;Description automatically generated">
            <a:extLst>
              <a:ext uri="{FF2B5EF4-FFF2-40B4-BE49-F238E27FC236}">
                <a16:creationId xmlns:a16="http://schemas.microsoft.com/office/drawing/2014/main" id="{647889D3-0621-513C-2885-682C43CE42E8}"/>
              </a:ext>
            </a:extLst>
          </p:cNvPr>
          <p:cNvPicPr>
            <a:picLocks noChangeAspect="1"/>
          </p:cNvPicPr>
          <p:nvPr/>
        </p:nvPicPr>
        <p:blipFill>
          <a:blip r:embed="rId2" cstate="print">
            <a:extLst>
              <a:ext uri="{28A0092B-C50C-407E-A947-70E740481C1C}">
                <a14:useLocalDpi xmlns:a14="http://schemas.microsoft.com/office/drawing/2010/main" val="0"/>
              </a:ext>
            </a:extLst>
          </a:blip>
          <a:srcRect r="2956" b="1569"/>
          <a:stretch>
            <a:fillRect/>
          </a:stretch>
        </p:blipFill>
        <p:spPr>
          <a:xfrm>
            <a:off x="10744200" y="4704981"/>
            <a:ext cx="7239000" cy="5259474"/>
          </a:xfrm>
          <a:custGeom>
            <a:avLst/>
            <a:gdLst>
              <a:gd name="connsiteX0" fmla="*/ 4038600 w 8077200"/>
              <a:gd name="connsiteY0" fmla="*/ 0 h 5259474"/>
              <a:gd name="connsiteX1" fmla="*/ 8077200 w 8077200"/>
              <a:gd name="connsiteY1" fmla="*/ 2629737 h 5259474"/>
              <a:gd name="connsiteX2" fmla="*/ 4038600 w 8077200"/>
              <a:gd name="connsiteY2" fmla="*/ 5259474 h 5259474"/>
              <a:gd name="connsiteX3" fmla="*/ 0 w 8077200"/>
              <a:gd name="connsiteY3" fmla="*/ 2629737 h 5259474"/>
              <a:gd name="connsiteX4" fmla="*/ 4038600 w 8077200"/>
              <a:gd name="connsiteY4" fmla="*/ 0 h 5259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5259474">
                <a:moveTo>
                  <a:pt x="4038600" y="0"/>
                </a:moveTo>
                <a:cubicBezTo>
                  <a:pt x="6269057" y="0"/>
                  <a:pt x="8077200" y="1177373"/>
                  <a:pt x="8077200" y="2629737"/>
                </a:cubicBezTo>
                <a:cubicBezTo>
                  <a:pt x="8077200" y="4082101"/>
                  <a:pt x="6269057" y="5259474"/>
                  <a:pt x="4038600" y="5259474"/>
                </a:cubicBezTo>
                <a:cubicBezTo>
                  <a:pt x="1808143" y="5259474"/>
                  <a:pt x="0" y="4082101"/>
                  <a:pt x="0" y="2629737"/>
                </a:cubicBezTo>
                <a:cubicBezTo>
                  <a:pt x="0" y="1177373"/>
                  <a:pt x="1808143" y="0"/>
                  <a:pt x="4038600" y="0"/>
                </a:cubicBezTo>
                <a:close/>
              </a:path>
            </a:pathLst>
          </a:custGeom>
        </p:spPr>
      </p:pic>
      <p:sp>
        <p:nvSpPr>
          <p:cNvPr id="29" name="Freeform 2">
            <a:extLst>
              <a:ext uri="{FF2B5EF4-FFF2-40B4-BE49-F238E27FC236}">
                <a16:creationId xmlns:a16="http://schemas.microsoft.com/office/drawing/2014/main" id="{AA533FD5-C1E3-3597-E9A7-E830DE0A386C}"/>
              </a:ext>
            </a:extLst>
          </p:cNvPr>
          <p:cNvSpPr/>
          <p:nvPr/>
        </p:nvSpPr>
        <p:spPr>
          <a:xfrm>
            <a:off x="10560112" y="-6875490"/>
            <a:ext cx="13398375" cy="12377222"/>
          </a:xfrm>
          <a:custGeom>
            <a:avLst/>
            <a:gdLst/>
            <a:ahLst/>
            <a:cxnLst/>
            <a:rect l="l" t="t" r="r" b="b"/>
            <a:pathLst>
              <a:path w="13398375" h="12377222">
                <a:moveTo>
                  <a:pt x="0" y="0"/>
                </a:moveTo>
                <a:lnTo>
                  <a:pt x="13398376" y="0"/>
                </a:lnTo>
                <a:lnTo>
                  <a:pt x="13398376" y="12377222"/>
                </a:lnTo>
                <a:lnTo>
                  <a:pt x="0" y="12377222"/>
                </a:lnTo>
                <a:lnTo>
                  <a:pt x="0" y="0"/>
                </a:lnTo>
                <a:close/>
              </a:path>
            </a:pathLst>
          </a:custGeom>
          <a:blipFill>
            <a:blip r:embed="rId3">
              <a:alphaModFix amt="43999"/>
              <a:extLst>
                <a:ext uri="{96DAC541-7B7A-43D3-8B79-37D633B846F1}">
                  <asvg:svgBlip xmlns:asvg="http://schemas.microsoft.com/office/drawing/2016/SVG/main" xmlns="" r:embed="rId4"/>
                </a:ext>
              </a:extLst>
            </a:blip>
            <a:stretch>
              <a:fillRect t="-6179" r="-211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7">
            <a:extLst>
              <a:ext uri="{FF2B5EF4-FFF2-40B4-BE49-F238E27FC236}">
                <a16:creationId xmlns:a16="http://schemas.microsoft.com/office/drawing/2014/main" id="{5F16317A-3241-D5B0-CEF6-1C9240521FD5}"/>
              </a:ext>
            </a:extLst>
          </p:cNvPr>
          <p:cNvSpPr/>
          <p:nvPr/>
        </p:nvSpPr>
        <p:spPr>
          <a:xfrm rot="-1574011">
            <a:off x="-575164" y="-6322998"/>
            <a:ext cx="5318158" cy="7256156"/>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
            <a:extLst>
              <a:ext uri="{FF2B5EF4-FFF2-40B4-BE49-F238E27FC236}">
                <a16:creationId xmlns:a16="http://schemas.microsoft.com/office/drawing/2014/main" id="{21729FD8-062B-C345-87F7-6F9D681DB2BE}"/>
              </a:ext>
            </a:extLst>
          </p:cNvPr>
          <p:cNvSpPr/>
          <p:nvPr/>
        </p:nvSpPr>
        <p:spPr>
          <a:xfrm rot="825898">
            <a:off x="-243195" y="8149184"/>
            <a:ext cx="3579953" cy="6073925"/>
          </a:xfrm>
          <a:custGeom>
            <a:avLst/>
            <a:gdLst/>
            <a:ahLst/>
            <a:cxnLst/>
            <a:rect l="l" t="t" r="r" b="b"/>
            <a:pathLst>
              <a:path w="5318158" h="7256156">
                <a:moveTo>
                  <a:pt x="0" y="0"/>
                </a:moveTo>
                <a:lnTo>
                  <a:pt x="5318158" y="0"/>
                </a:lnTo>
                <a:lnTo>
                  <a:pt x="5318158" y="7256156"/>
                </a:lnTo>
                <a:lnTo>
                  <a:pt x="0" y="72561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1127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2401</Words>
  <Application>Microsoft Office PowerPoint</Application>
  <PresentationFormat>Custom</PresentationFormat>
  <Paragraphs>189</Paragraphs>
  <Slides>35</Slides>
  <Notes>0</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35</vt:i4>
      </vt:variant>
    </vt:vector>
  </HeadingPairs>
  <TitlesOfParts>
    <vt:vector size="53" baseType="lpstr">
      <vt:lpstr>Calibri Light</vt:lpstr>
      <vt:lpstr>#9Slide05 Ricca Script</vt:lpstr>
      <vt:lpstr>Times New Roman</vt:lpstr>
      <vt:lpstr>Wingdings</vt:lpstr>
      <vt:lpstr>Montserrat Classic Bold</vt:lpstr>
      <vt:lpstr>Calibri</vt:lpstr>
      <vt:lpstr>#9Slide03 BoosterNextFYBlack</vt:lpstr>
      <vt:lpstr>#9Slide03 Neutra</vt:lpstr>
      <vt:lpstr>Arial</vt:lpstr>
      <vt:lpstr>#9Slide03 Arima Madurai Bold</vt:lpstr>
      <vt:lpstr>#9Slide03 Arima Madurai Black</vt:lpstr>
      <vt:lpstr>#9Slide03 AmpleSoft</vt:lpstr>
      <vt:lpstr>#9Slide05 Wolfsbane</vt:lpstr>
      <vt:lpstr>#9Slide07 IcielQueulat Uni</vt:lpstr>
      <vt:lpstr>Open Sans Extrabold</vt:lpstr>
      <vt:lpstr>#9Slide03 BoosterNextFYThin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15</cp:revision>
  <dcterms:created xsi:type="dcterms:W3CDTF">2006-08-16T00:00:00Z</dcterms:created>
  <dcterms:modified xsi:type="dcterms:W3CDTF">2025-01-24T00:44:50Z</dcterms:modified>
  <dc:identifier>DAFwP7q4P9o</dc:identifier>
</cp:coreProperties>
</file>