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55"/>
  </p:notesMasterIdLst>
  <p:sldIdLst>
    <p:sldId id="280" r:id="rId2"/>
    <p:sldId id="259" r:id="rId3"/>
    <p:sldId id="263" r:id="rId4"/>
    <p:sldId id="266" r:id="rId5"/>
    <p:sldId id="269" r:id="rId6"/>
    <p:sldId id="258" r:id="rId7"/>
    <p:sldId id="262" r:id="rId8"/>
    <p:sldId id="256" r:id="rId9"/>
    <p:sldId id="267" r:id="rId10"/>
    <p:sldId id="260" r:id="rId11"/>
    <p:sldId id="297" r:id="rId12"/>
    <p:sldId id="298" r:id="rId13"/>
    <p:sldId id="271" r:id="rId14"/>
    <p:sldId id="264" r:id="rId15"/>
    <p:sldId id="261" r:id="rId16"/>
    <p:sldId id="278" r:id="rId17"/>
    <p:sldId id="300" r:id="rId18"/>
    <p:sldId id="274" r:id="rId19"/>
    <p:sldId id="268" r:id="rId20"/>
    <p:sldId id="273" r:id="rId21"/>
    <p:sldId id="301" r:id="rId22"/>
    <p:sldId id="277" r:id="rId23"/>
    <p:sldId id="295" r:id="rId24"/>
    <p:sldId id="302" r:id="rId25"/>
    <p:sldId id="279" r:id="rId26"/>
    <p:sldId id="303" r:id="rId27"/>
    <p:sldId id="291" r:id="rId28"/>
    <p:sldId id="275" r:id="rId29"/>
    <p:sldId id="283" r:id="rId30"/>
    <p:sldId id="276" r:id="rId31"/>
    <p:sldId id="281" r:id="rId32"/>
    <p:sldId id="287" r:id="rId33"/>
    <p:sldId id="289" r:id="rId34"/>
    <p:sldId id="265" r:id="rId35"/>
    <p:sldId id="305" r:id="rId36"/>
    <p:sldId id="306" r:id="rId37"/>
    <p:sldId id="304" r:id="rId38"/>
    <p:sldId id="307" r:id="rId39"/>
    <p:sldId id="270" r:id="rId40"/>
    <p:sldId id="290" r:id="rId41"/>
    <p:sldId id="288" r:id="rId42"/>
    <p:sldId id="285" r:id="rId43"/>
    <p:sldId id="299" r:id="rId44"/>
    <p:sldId id="284" r:id="rId45"/>
    <p:sldId id="257" r:id="rId46"/>
    <p:sldId id="308" r:id="rId47"/>
    <p:sldId id="293" r:id="rId48"/>
    <p:sldId id="309" r:id="rId49"/>
    <p:sldId id="310" r:id="rId50"/>
    <p:sldId id="311" r:id="rId51"/>
    <p:sldId id="312" r:id="rId52"/>
    <p:sldId id="313" r:id="rId53"/>
    <p:sldId id="314" r:id="rId54"/>
  </p:sldIdLst>
  <p:sldSz cx="18288000" cy="10287000"/>
  <p:notesSz cx="6858000" cy="9144000"/>
  <p:embeddedFontLst>
    <p:embeddedFont>
      <p:font typeface="Calibri" panose="020F0502020204030204" pitchFamily="34" charset="0"/>
      <p:regular r:id="rId56"/>
      <p:bold r:id="rId57"/>
      <p:italic r:id="rId58"/>
      <p:boldItalic r:id="rId59"/>
    </p:embeddedFont>
    <p:embeddedFont>
      <p:font typeface="Josefin Sans Regular Bold" panose="020B0604020202020204" charset="0"/>
      <p:regular r:id="rId6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86008" autoAdjust="0"/>
  </p:normalViewPr>
  <p:slideViewPr>
    <p:cSldViewPr>
      <p:cViewPr varScale="1">
        <p:scale>
          <a:sx n="39" d="100"/>
          <a:sy n="39" d="100"/>
        </p:scale>
        <p:origin x="932"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3.fntdata"/><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1.fntdata"/><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4.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2.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B58829-C5F4-40AC-A7EC-4B930D3AFA40}" type="datetimeFigureOut">
              <a:rPr lang="en-US" smtClean="0"/>
              <a:t>25/3/2025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9BFD79-7691-4E75-A7CE-08BDF4DA10E1}" type="slidenum">
              <a:rPr lang="en-US" smtClean="0"/>
              <a:t>‹#›</a:t>
            </a:fld>
            <a:endParaRPr lang="en-US"/>
          </a:p>
        </p:txBody>
      </p:sp>
    </p:spTree>
    <p:extLst>
      <p:ext uri="{BB962C8B-B14F-4D97-AF65-F5344CB8AC3E}">
        <p14:creationId xmlns:p14="http://schemas.microsoft.com/office/powerpoint/2010/main" val="22363389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9BFD79-7691-4E75-A7CE-08BDF4DA10E1}" type="slidenum">
              <a:rPr lang="en-US" smtClean="0"/>
              <a:t>9</a:t>
            </a:fld>
            <a:endParaRPr lang="en-US"/>
          </a:p>
        </p:txBody>
      </p:sp>
    </p:spTree>
    <p:extLst>
      <p:ext uri="{BB962C8B-B14F-4D97-AF65-F5344CB8AC3E}">
        <p14:creationId xmlns:p14="http://schemas.microsoft.com/office/powerpoint/2010/main" val="27671738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9BFD79-7691-4E75-A7CE-08BDF4DA10E1}" type="slidenum">
              <a:rPr lang="en-US" smtClean="0"/>
              <a:t>50</a:t>
            </a:fld>
            <a:endParaRPr lang="en-US"/>
          </a:p>
        </p:txBody>
      </p:sp>
    </p:spTree>
    <p:extLst>
      <p:ext uri="{BB962C8B-B14F-4D97-AF65-F5344CB8AC3E}">
        <p14:creationId xmlns:p14="http://schemas.microsoft.com/office/powerpoint/2010/main" val="25791039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25/3/2025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25/3/2025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25/3/2025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25/3/2025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25/3/2025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25/3/2025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25/3/2025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25/3/2025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25/3/2025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25/3/2025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25/3/2025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25/3/2025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92.svg"/><Relationship Id="rId3" Type="http://schemas.openxmlformats.org/officeDocument/2006/relationships/image" Target="../media/image82.svg"/><Relationship Id="rId7" Type="http://schemas.openxmlformats.org/officeDocument/2006/relationships/image" Target="../media/image86.svg"/><Relationship Id="rId12"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90.svg"/><Relationship Id="rId5" Type="http://schemas.openxmlformats.org/officeDocument/2006/relationships/image" Target="../media/image84.svg"/><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88.svg"/></Relationships>
</file>

<file path=ppt/slides/_rels/slide10.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16.sv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29.png"/><Relationship Id="rId1" Type="http://schemas.openxmlformats.org/officeDocument/2006/relationships/slideLayout" Target="../slideLayouts/slideLayout7.xml"/><Relationship Id="rId5" Type="http://schemas.openxmlformats.org/officeDocument/2006/relationships/image" Target="../media/image58.sv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1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76.svg"/><Relationship Id="rId2" Type="http://schemas.openxmlformats.org/officeDocument/2006/relationships/image" Target="../media/image34.png"/><Relationship Id="rId1" Type="http://schemas.openxmlformats.org/officeDocument/2006/relationships/slideLayout" Target="../slideLayouts/slideLayout7.xml"/><Relationship Id="rId5" Type="http://schemas.openxmlformats.org/officeDocument/2006/relationships/image" Target="../media/image78.svg"/><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15" Type="http://schemas.openxmlformats.org/officeDocument/2006/relationships/image" Target="NULL"/></Relationships>
</file>

<file path=ppt/slides/_rels/slide19.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20.sv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NULL"/><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80.svg"/></Relationships>
</file>

<file path=ppt/slides/_rels/slide2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98.svg"/><Relationship Id="rId2" Type="http://schemas.openxmlformats.org/officeDocument/2006/relationships/image" Target="../media/image42.png"/><Relationship Id="rId1" Type="http://schemas.openxmlformats.org/officeDocument/2006/relationships/slideLayout" Target="../slideLayouts/slideLayout7.xml"/><Relationship Id="rId9" Type="http://schemas.openxmlformats.org/officeDocument/2006/relationships/image" Target="../media/image50.png"/></Relationships>
</file>

<file path=ppt/slides/_rels/slide3.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94.sv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14.svg"/><Relationship Id="rId7" Type="http://schemas.openxmlformats.org/officeDocument/2006/relationships/image" Target="../media/image168.svg"/><Relationship Id="rId2" Type="http://schemas.openxmlformats.org/officeDocument/2006/relationships/image" Target="../media/image53.png"/><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34.xml.rels><?xml version="1.0" encoding="UTF-8" standalone="yes"?>
<Relationships xmlns="http://schemas.openxmlformats.org/package/2006/relationships"><Relationship Id="rId8" Type="http://schemas.openxmlformats.org/officeDocument/2006/relationships/image" Target="../media/image57.png"/><Relationship Id="rId7" Type="http://schemas.openxmlformats.org/officeDocument/2006/relationships/image" Target="../media/image36.svg"/><Relationship Id="rId2"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34.svg"/><Relationship Id="rId9" Type="http://schemas.openxmlformats.org/officeDocument/2006/relationships/image" Target="../media/image38.svg"/></Relationships>
</file>

<file path=ppt/slides/_rels/slide3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10.svg"/><Relationship Id="rId2" Type="http://schemas.openxmlformats.org/officeDocument/2006/relationships/image" Target="../media/image62.png"/><Relationship Id="rId1" Type="http://schemas.openxmlformats.org/officeDocument/2006/relationships/slideLayout" Target="../slideLayouts/slideLayout7.xml"/><Relationship Id="rId5" Type="http://schemas.openxmlformats.org/officeDocument/2006/relationships/image" Target="NULL"/><Relationship Id="rId4" Type="http://schemas.openxmlformats.org/officeDocument/2006/relationships/image" Target="../media/image63.png"/></Relationships>
</file>

<file path=ppt/slides/_rels/slide3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40.svg"/><Relationship Id="rId7" Type="http://schemas.openxmlformats.org/officeDocument/2006/relationships/image" Target="../media/image44.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42.svg"/><Relationship Id="rId4" Type="http://schemas.openxmlformats.org/officeDocument/2006/relationships/image" Target="../media/image11.png"/><Relationship Id="rId9" Type="http://schemas.openxmlformats.org/officeDocument/2006/relationships/image" Target="../media/image46.sv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96.svg"/><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102.svg"/><Relationship Id="rId2" Type="http://schemas.openxmlformats.org/officeDocument/2006/relationships/image" Target="../media/image67.png"/><Relationship Id="rId1" Type="http://schemas.openxmlformats.org/officeDocument/2006/relationships/slideLayout" Target="../slideLayouts/slideLayout7.xml"/><Relationship Id="rId5" Type="http://schemas.openxmlformats.org/officeDocument/2006/relationships/image" Target="../media/image104.svg"/><Relationship Id="rId4" Type="http://schemas.openxmlformats.org/officeDocument/2006/relationships/image" Target="../media/image68.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100.svg"/><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image" Target="../media/image12.svg"/></Relationships>
</file>

<file path=ppt/slides/_rels/slide4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media/image126.svg"/><Relationship Id="rId4" Type="http://schemas.openxmlformats.org/officeDocument/2006/relationships/image" Target="../media/image72.png"/></Relationships>
</file>

<file path=ppt/slides/_rels/slide47.xml.rels><?xml version="1.0" encoding="UTF-8" standalone="yes"?>
<Relationships xmlns="http://schemas.openxmlformats.org/package/2006/relationships"><Relationship Id="rId7" Type="http://schemas.openxmlformats.org/officeDocument/2006/relationships/image" Target="../media/image132.svg"/><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8" Type="http://schemas.openxmlformats.org/officeDocument/2006/relationships/image" Target="../media/image57.png"/><Relationship Id="rId7" Type="http://schemas.openxmlformats.org/officeDocument/2006/relationships/image" Target="../media/image36.svg"/><Relationship Id="rId2"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34.svg"/><Relationship Id="rId15" Type="http://schemas.openxmlformats.org/officeDocument/2006/relationships/image" Target="NULL"/><Relationship Id="rId10" Type="http://schemas.openxmlformats.org/officeDocument/2006/relationships/image" Target="../media/image38.png"/><Relationship Id="rId9" Type="http://schemas.openxmlformats.org/officeDocument/2006/relationships/image" Target="../media/image38.svg"/></Relationships>
</file>

<file path=ppt/slides/_rels/slide4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 Id="rId5" Type="http://schemas.openxmlformats.org/officeDocument/2006/relationships/image" Target="../media/image92.svg"/><Relationship Id="rId4" Type="http://schemas.openxmlformats.org/officeDocument/2006/relationships/image" Target="../media/image75.png"/></Relationships>
</file>

<file path=ppt/slides/_rels/slide5.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4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40.svg"/><Relationship Id="rId7" Type="http://schemas.openxmlformats.org/officeDocument/2006/relationships/image" Target="../media/image44.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42.svg"/><Relationship Id="rId4" Type="http://schemas.openxmlformats.org/officeDocument/2006/relationships/image" Target="../media/image11.png"/><Relationship Id="rId9" Type="http://schemas.openxmlformats.org/officeDocument/2006/relationships/image" Target="../media/image46.svg"/></Relationships>
</file>

<file path=ppt/slides/_rels/slide6.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16.sv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4.svg"/><Relationship Id="rId9" Type="http://schemas.openxmlformats.org/officeDocument/2006/relationships/image" Target="../media/image8.sv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0.svg"/><Relationship Id="rId5" Type="http://schemas.openxmlformats.org/officeDocument/2006/relationships/image" Target="../media/image21.png"/><Relationship Id="rId4" Type="http://schemas.openxmlformats.org/officeDocument/2006/relationships/image" Target="../media/image48.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CC3CA"/>
        </a:solidFill>
        <a:effectLst/>
      </p:bgPr>
    </p:bg>
    <p:spTree>
      <p:nvGrpSpPr>
        <p:cNvPr id="1" name=""/>
        <p:cNvGrpSpPr/>
        <p:nvPr/>
      </p:nvGrpSpPr>
      <p:grpSpPr>
        <a:xfrm>
          <a:off x="0" y="0"/>
          <a:ext cx="0" cy="0"/>
          <a:chOff x="0" y="0"/>
          <a:chExt cx="0" cy="0"/>
        </a:xfrm>
      </p:grpSpPr>
      <p:grpSp>
        <p:nvGrpSpPr>
          <p:cNvPr id="2" name="Group 2"/>
          <p:cNvGrpSpPr/>
          <p:nvPr/>
        </p:nvGrpSpPr>
        <p:grpSpPr>
          <a:xfrm>
            <a:off x="0" y="6604371"/>
            <a:ext cx="18288000" cy="3595309"/>
            <a:chOff x="0" y="0"/>
            <a:chExt cx="6595938" cy="1216191"/>
          </a:xfrm>
        </p:grpSpPr>
        <p:sp>
          <p:nvSpPr>
            <p:cNvPr id="3" name="Freeform 3"/>
            <p:cNvSpPr/>
            <p:nvPr/>
          </p:nvSpPr>
          <p:spPr>
            <a:xfrm>
              <a:off x="0" y="0"/>
              <a:ext cx="6595938" cy="1216191"/>
            </a:xfrm>
            <a:custGeom>
              <a:avLst/>
              <a:gdLst/>
              <a:ahLst/>
              <a:cxnLst/>
              <a:rect l="l" t="t" r="r" b="b"/>
              <a:pathLst>
                <a:path w="6595938" h="1216191">
                  <a:moveTo>
                    <a:pt x="0" y="0"/>
                  </a:moveTo>
                  <a:lnTo>
                    <a:pt x="6595938" y="0"/>
                  </a:lnTo>
                  <a:lnTo>
                    <a:pt x="6595938" y="1216191"/>
                  </a:lnTo>
                  <a:lnTo>
                    <a:pt x="0" y="1216191"/>
                  </a:lnTo>
                  <a:close/>
                </a:path>
              </a:pathLst>
            </a:custGeom>
            <a:solidFill>
              <a:srgbClr val="FFFFFF"/>
            </a:solidFill>
          </p:spPr>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3759766" y="4133643"/>
            <a:ext cx="4143071" cy="5374266"/>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9672646" y="4573223"/>
            <a:ext cx="3983638" cy="4934686"/>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028700" y="6148345"/>
            <a:ext cx="8714704" cy="2709481"/>
          </a:xfrm>
          <a:prstGeom prst="rect">
            <a:avLst/>
          </a:prstGeom>
        </p:spPr>
      </p:pic>
      <p:pic>
        <p:nvPicPr>
          <p:cNvPr id="7"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4415871">
            <a:off x="16845488" y="5710911"/>
            <a:ext cx="1157676" cy="441108"/>
          </a:xfrm>
          <a:prstGeom prst="rect">
            <a:avLst/>
          </a:prstGeom>
        </p:spPr>
      </p:pic>
      <p:pic>
        <p:nvPicPr>
          <p:cNvPr id="8" name="Picture 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10628992">
            <a:off x="937557" y="9059232"/>
            <a:ext cx="2334984" cy="326073"/>
          </a:xfrm>
          <a:prstGeom prst="rect">
            <a:avLst/>
          </a:prstGeom>
        </p:spPr>
      </p:pic>
      <p:pic>
        <p:nvPicPr>
          <p:cNvPr id="9" name="Picture 9"/>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3061064">
            <a:off x="12421641" y="4436633"/>
            <a:ext cx="724588" cy="381798"/>
          </a:xfrm>
          <a:prstGeom prst="rect">
            <a:avLst/>
          </a:prstGeom>
        </p:spPr>
      </p:pic>
      <p:sp>
        <p:nvSpPr>
          <p:cNvPr id="11" name="TextBox 11"/>
          <p:cNvSpPr txBox="1"/>
          <p:nvPr/>
        </p:nvSpPr>
        <p:spPr>
          <a:xfrm>
            <a:off x="0" y="1967489"/>
            <a:ext cx="18288000" cy="2224135"/>
          </a:xfrm>
          <a:prstGeom prst="rect">
            <a:avLst/>
          </a:prstGeom>
        </p:spPr>
        <p:txBody>
          <a:bodyPr wrap="square" lIns="0" tIns="0" rIns="0" bIns="0" rtlCol="0" anchor="t">
            <a:spAutoFit/>
          </a:bodyPr>
          <a:lstStyle/>
          <a:p>
            <a:pPr algn="ctr">
              <a:lnSpc>
                <a:spcPts val="9000"/>
              </a:lnSpc>
            </a:pPr>
            <a:r>
              <a:rPr lang="en-US" sz="7000" b="1" spc="-105" dirty="0" smtClean="0">
                <a:solidFill>
                  <a:srgbClr val="FD6220"/>
                </a:solidFill>
                <a:latin typeface="Arial" panose="020B0604020202020204" pitchFamily="34" charset="0"/>
                <a:cs typeface="Arial" panose="020B0604020202020204" pitchFamily="34" charset="0"/>
              </a:rPr>
              <a:t>CHÀO MỪNG CÁC EM</a:t>
            </a:r>
          </a:p>
          <a:p>
            <a:pPr algn="ctr">
              <a:lnSpc>
                <a:spcPts val="9000"/>
              </a:lnSpc>
            </a:pPr>
            <a:r>
              <a:rPr lang="en-US" sz="7000" b="1" spc="-105" dirty="0" smtClean="0">
                <a:solidFill>
                  <a:srgbClr val="FD6220"/>
                </a:solidFill>
                <a:latin typeface="Arial" panose="020B0604020202020204" pitchFamily="34" charset="0"/>
                <a:cs typeface="Arial" panose="020B0604020202020204" pitchFamily="34" charset="0"/>
              </a:rPr>
              <a:t>ĐẾN VỚI BÀI HỌC NGÀY HÔM NAY!</a:t>
            </a:r>
            <a:endParaRPr lang="en-US" sz="7000" b="1" spc="-105" dirty="0">
              <a:solidFill>
                <a:srgbClr val="FD6220"/>
              </a:solidFill>
              <a:latin typeface="Arial" panose="020B0604020202020204" pitchFamily="34" charset="0"/>
              <a:cs typeface="Arial" panose="020B0604020202020204" pitchFamily="34" charset="0"/>
            </a:endParaRPr>
          </a:p>
        </p:txBody>
      </p:sp>
      <p:grpSp>
        <p:nvGrpSpPr>
          <p:cNvPr id="13" name="Group 13"/>
          <p:cNvGrpSpPr/>
          <p:nvPr/>
        </p:nvGrpSpPr>
        <p:grpSpPr>
          <a:xfrm>
            <a:off x="0" y="10126980"/>
            <a:ext cx="18288000" cy="160020"/>
            <a:chOff x="0" y="0"/>
            <a:chExt cx="24384000" cy="213360"/>
          </a:xfrm>
        </p:grpSpPr>
        <p:sp>
          <p:nvSpPr>
            <p:cNvPr id="14" name="AutoShape 14"/>
            <p:cNvSpPr/>
            <p:nvPr/>
          </p:nvSpPr>
          <p:spPr>
            <a:xfrm>
              <a:off x="0" y="0"/>
              <a:ext cx="8128000" cy="213360"/>
            </a:xfrm>
            <a:prstGeom prst="rect">
              <a:avLst/>
            </a:prstGeom>
            <a:solidFill>
              <a:srgbClr val="F87A64"/>
            </a:solidFill>
          </p:spPr>
        </p:sp>
        <p:sp>
          <p:nvSpPr>
            <p:cNvPr id="15" name="AutoShape 15"/>
            <p:cNvSpPr/>
            <p:nvPr/>
          </p:nvSpPr>
          <p:spPr>
            <a:xfrm>
              <a:off x="8128000" y="0"/>
              <a:ext cx="8128000" cy="213360"/>
            </a:xfrm>
            <a:prstGeom prst="rect">
              <a:avLst/>
            </a:prstGeom>
            <a:solidFill>
              <a:srgbClr val="332A25"/>
            </a:solidFill>
          </p:spPr>
        </p:sp>
        <p:sp>
          <p:nvSpPr>
            <p:cNvPr id="16" name="AutoShape 16"/>
            <p:cNvSpPr/>
            <p:nvPr/>
          </p:nvSpPr>
          <p:spPr>
            <a:xfrm>
              <a:off x="16256000" y="0"/>
              <a:ext cx="8128000" cy="213360"/>
            </a:xfrm>
            <a:prstGeom prst="rect">
              <a:avLst/>
            </a:prstGeom>
            <a:solidFill>
              <a:srgbClr val="F4B54E"/>
            </a:solidFill>
          </p:spPr>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par>
                                <p:cTn id="13" presetID="2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par>
                                <p:cTn id="16" presetID="22" presetClass="entr" presetSubtype="4"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down)">
                                      <p:cBhvr>
                                        <p:cTn id="18" dur="500"/>
                                        <p:tgtEl>
                                          <p:spTgt spid="2"/>
                                        </p:tgtEl>
                                      </p:cBhvr>
                                    </p:animEffect>
                                  </p:childTnLst>
                                </p:cTn>
                              </p:par>
                              <p:par>
                                <p:cTn id="19" presetID="22" presetClass="entr" presetSubtype="4"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cTn>
                              </p:par>
                              <p:par>
                                <p:cTn id="22" presetID="22" presetClass="entr" presetSubtype="4"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00"/>
                                        <p:tgtEl>
                                          <p:spTgt spid="9"/>
                                        </p:tgtEl>
                                      </p:cBhvr>
                                    </p:animEffect>
                                  </p:childTnLst>
                                </p:cTn>
                              </p:par>
                              <p:par>
                                <p:cTn id="25" presetID="22" presetClass="entr" presetSubtype="4"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down)">
                                      <p:cBhvr>
                                        <p:cTn id="27" dur="500"/>
                                        <p:tgtEl>
                                          <p:spTgt spid="4"/>
                                        </p:tgtEl>
                                      </p:cBhvr>
                                    </p:animEffect>
                                  </p:childTnLst>
                                </p:cTn>
                              </p:par>
                              <p:par>
                                <p:cTn id="28" presetID="22" presetClass="entr" presetSubtype="4" fill="hold"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down)">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3579926" y="3271869"/>
            <a:ext cx="4247535" cy="6934267"/>
          </a:xfrm>
          <a:prstGeom prst="rect">
            <a:avLst/>
          </a:prstGeom>
        </p:spPr>
      </p:pic>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1879380">
            <a:off x="14609966" y="1284691"/>
            <a:ext cx="2187457" cy="1152608"/>
          </a:xfrm>
          <a:prstGeom prst="rect">
            <a:avLst/>
          </a:prstGeom>
        </p:spPr>
      </p:pic>
      <p:sp>
        <p:nvSpPr>
          <p:cNvPr id="9" name="TextBox 2"/>
          <p:cNvSpPr txBox="1"/>
          <p:nvPr/>
        </p:nvSpPr>
        <p:spPr>
          <a:xfrm>
            <a:off x="0" y="1096948"/>
            <a:ext cx="13601700" cy="910506"/>
          </a:xfrm>
          <a:prstGeom prst="rect">
            <a:avLst/>
          </a:prstGeom>
        </p:spPr>
        <p:txBody>
          <a:bodyPr wrap="square" lIns="0" tIns="0" rIns="0" bIns="0" rtlCol="0" anchor="t">
            <a:spAutoFit/>
          </a:bodyPr>
          <a:lstStyle/>
          <a:p>
            <a:pPr marL="0" lvl="0" indent="0" algn="ctr">
              <a:lnSpc>
                <a:spcPts val="7050"/>
              </a:lnSpc>
              <a:spcBef>
                <a:spcPct val="0"/>
              </a:spcBef>
            </a:pPr>
            <a:r>
              <a:rPr lang="en-US" sz="5500" b="1" u="none" dirty="0" smtClean="0">
                <a:solidFill>
                  <a:schemeClr val="tx1">
                    <a:lumMod val="95000"/>
                    <a:lumOff val="5000"/>
                  </a:schemeClr>
                </a:solidFill>
                <a:latin typeface="Arial" panose="020B0604020202020204" pitchFamily="34" charset="0"/>
                <a:cs typeface="Arial" panose="020B0604020202020204" pitchFamily="34" charset="0"/>
              </a:rPr>
              <a:t>Quan sát Hình 15.2</a:t>
            </a:r>
            <a:endParaRPr lang="en-US" sz="5500" b="1" u="none" dirty="0">
              <a:solidFill>
                <a:schemeClr val="tx1">
                  <a:lumMod val="95000"/>
                  <a:lumOff val="5000"/>
                </a:schemeClr>
              </a:solidFill>
              <a:latin typeface="Arial" panose="020B0604020202020204" pitchFamily="34" charset="0"/>
              <a:cs typeface="Arial" panose="020B0604020202020204" pitchFamily="34" charset="0"/>
            </a:endParaRPr>
          </a:p>
        </p:txBody>
      </p:sp>
      <p:sp>
        <p:nvSpPr>
          <p:cNvPr id="10" name="TextBox 2"/>
          <p:cNvSpPr txBox="1"/>
          <p:nvPr/>
        </p:nvSpPr>
        <p:spPr>
          <a:xfrm>
            <a:off x="0" y="2274179"/>
            <a:ext cx="13601699" cy="1667123"/>
          </a:xfrm>
          <a:prstGeom prst="rect">
            <a:avLst/>
          </a:prstGeom>
        </p:spPr>
        <p:txBody>
          <a:bodyPr wrap="square" lIns="0" tIns="0" rIns="0" bIns="0" rtlCol="0" anchor="t">
            <a:spAutoFit/>
          </a:bodyPr>
          <a:lstStyle/>
          <a:p>
            <a:pPr marL="0" lvl="0" indent="0" algn="ctr">
              <a:lnSpc>
                <a:spcPts val="6500"/>
              </a:lnSpc>
              <a:spcBef>
                <a:spcPct val="0"/>
              </a:spcBef>
            </a:pPr>
            <a:r>
              <a:rPr lang="en-US" sz="5000" dirty="0" smtClean="0">
                <a:solidFill>
                  <a:schemeClr val="tx1">
                    <a:lumMod val="95000"/>
                    <a:lumOff val="5000"/>
                  </a:schemeClr>
                </a:solidFill>
                <a:latin typeface="Arial" panose="020B0604020202020204" pitchFamily="34" charset="0"/>
                <a:cs typeface="Arial" panose="020B0604020202020204" pitchFamily="34" charset="0"/>
              </a:rPr>
              <a:t>Trình bày diễn biến của cuộc</a:t>
            </a:r>
          </a:p>
          <a:p>
            <a:pPr marL="0" lvl="0" indent="0" algn="ctr">
              <a:lnSpc>
                <a:spcPts val="6500"/>
              </a:lnSpc>
              <a:spcBef>
                <a:spcPct val="0"/>
              </a:spcBef>
            </a:pPr>
            <a:r>
              <a:rPr lang="en-US" sz="5000" dirty="0" smtClean="0">
                <a:solidFill>
                  <a:schemeClr val="tx1">
                    <a:lumMod val="95000"/>
                    <a:lumOff val="5000"/>
                  </a:schemeClr>
                </a:solidFill>
                <a:latin typeface="Arial" panose="020B0604020202020204" pitchFamily="34" charset="0"/>
                <a:cs typeface="Arial" panose="020B0604020202020204" pitchFamily="34" charset="0"/>
              </a:rPr>
              <a:t> khởi nghĩa Hai Bà Trưng</a:t>
            </a:r>
            <a:endParaRPr lang="en-US" sz="5000" u="none" dirty="0">
              <a:solidFill>
                <a:schemeClr val="tx1">
                  <a:lumMod val="95000"/>
                  <a:lumOff val="5000"/>
                </a:schemeClr>
              </a:solidFill>
              <a:latin typeface="Arial" panose="020B0604020202020204" pitchFamily="34" charset="0"/>
              <a:cs typeface="Arial" panose="020B0604020202020204" pitchFamily="34" charset="0"/>
            </a:endParaRPr>
          </a:p>
        </p:txBody>
      </p:sp>
      <p:pic>
        <p:nvPicPr>
          <p:cNvPr id="11" name="Picture 10" descr="C:\Users\HP\OneDrive\Desktop\Screenshot_13.pn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14400" y="3941301"/>
            <a:ext cx="12687300" cy="61870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heel(1)">
                                      <p:cBhvr>
                                        <p:cTn id="25"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CE7DF"/>
        </a:solidFill>
        <a:effectLst/>
      </p:bgPr>
    </p:bg>
    <p:spTree>
      <p:nvGrpSpPr>
        <p:cNvPr id="1" name=""/>
        <p:cNvGrpSpPr/>
        <p:nvPr/>
      </p:nvGrpSpPr>
      <p:grpSpPr>
        <a:xfrm>
          <a:off x="0" y="0"/>
          <a:ext cx="0" cy="0"/>
          <a:chOff x="0" y="0"/>
          <a:chExt cx="0" cy="0"/>
        </a:xfrm>
      </p:grpSpPr>
      <p:sp>
        <p:nvSpPr>
          <p:cNvPr id="4" name="TextBox 4"/>
          <p:cNvSpPr txBox="1"/>
          <p:nvPr/>
        </p:nvSpPr>
        <p:spPr>
          <a:xfrm>
            <a:off x="-1" y="1137773"/>
            <a:ext cx="18288000" cy="1410643"/>
          </a:xfrm>
          <a:prstGeom prst="rect">
            <a:avLst/>
          </a:prstGeom>
        </p:spPr>
        <p:txBody>
          <a:bodyPr wrap="square" lIns="0" tIns="0" rIns="0" bIns="0" rtlCol="0" anchor="t">
            <a:spAutoFit/>
          </a:bodyPr>
          <a:lstStyle/>
          <a:p>
            <a:pPr algn="ctr">
              <a:lnSpc>
                <a:spcPts val="11033"/>
              </a:lnSpc>
            </a:pPr>
            <a:r>
              <a:rPr lang="en-US" sz="5500" b="1" dirty="0" smtClean="0">
                <a:solidFill>
                  <a:srgbClr val="CD6A59"/>
                </a:solidFill>
                <a:latin typeface="Arial" panose="020B0604020202020204" pitchFamily="34" charset="0"/>
                <a:cs typeface="Arial" panose="020B0604020202020204" pitchFamily="34" charset="0"/>
              </a:rPr>
              <a:t>Diễn biến cuộc khởi nghĩa</a:t>
            </a:r>
            <a:endParaRPr lang="en-US" sz="5500" b="1" dirty="0">
              <a:solidFill>
                <a:srgbClr val="CD6A59"/>
              </a:solidFill>
              <a:latin typeface="Arial" panose="020B0604020202020204" pitchFamily="34" charset="0"/>
              <a:cs typeface="Arial" panose="020B0604020202020204" pitchFamily="34" charset="0"/>
            </a:endParaRPr>
          </a:p>
        </p:txBody>
      </p:sp>
      <p:sp>
        <p:nvSpPr>
          <p:cNvPr id="6" name="Rectangle 5"/>
          <p:cNvSpPr/>
          <p:nvPr/>
        </p:nvSpPr>
        <p:spPr>
          <a:xfrm>
            <a:off x="1981200" y="2663192"/>
            <a:ext cx="15849600" cy="1836400"/>
          </a:xfrm>
          <a:prstGeom prst="rect">
            <a:avLst/>
          </a:prstGeom>
        </p:spPr>
        <p:txBody>
          <a:bodyPr wrap="square">
            <a:spAutoFit/>
          </a:bodyPr>
          <a:lstStyle/>
          <a:p>
            <a:pPr algn="just">
              <a:lnSpc>
                <a:spcPts val="6800"/>
              </a:lnSpc>
            </a:pPr>
            <a:r>
              <a:rPr lang="vi-VN" sz="5000" dirty="0" smtClean="0">
                <a:solidFill>
                  <a:srgbClr val="000000"/>
                </a:solidFill>
                <a:latin typeface="Arial" panose="020B0604020202020204" pitchFamily="34" charset="0"/>
                <a:ea typeface="Calibri" panose="020F0502020204030204" pitchFamily="34" charset="0"/>
                <a:cs typeface="Arial" panose="020B0604020202020204" pitchFamily="34" charset="0"/>
              </a:rPr>
              <a:t>Hai </a:t>
            </a:r>
            <a:r>
              <a:rPr lang="vi-VN" sz="5000" dirty="0">
                <a:solidFill>
                  <a:srgbClr val="000000"/>
                </a:solidFill>
                <a:latin typeface="Arial" panose="020B0604020202020204" pitchFamily="34" charset="0"/>
                <a:ea typeface="Calibri" panose="020F0502020204030204" pitchFamily="34" charset="0"/>
                <a:cs typeface="Arial" panose="020B0604020202020204" pitchFamily="34" charset="0"/>
              </a:rPr>
              <a:t>Bà Trưng nhanh chóng làm chủ Mê Linh, sau đó hạ thành Cổ Loa, tiến đánh và làm chủ Luy Lâu (Bắc Ninh)</a:t>
            </a:r>
            <a:endParaRPr lang="en-US" sz="5000" dirty="0">
              <a:latin typeface="Arial" panose="020B0604020202020204" pitchFamily="34" charset="0"/>
              <a:cs typeface="Arial" panose="020B0604020202020204" pitchFamily="34" charset="0"/>
            </a:endParaRPr>
          </a:p>
        </p:txBody>
      </p:sp>
      <p:pic>
        <p:nvPicPr>
          <p:cNvPr id="8" name="Picture 1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8388669" flipH="1">
            <a:off x="225107" y="3169267"/>
            <a:ext cx="1335705" cy="713995"/>
          </a:xfrm>
          <a:prstGeom prst="rect">
            <a:avLst/>
          </a:prstGeom>
        </p:spPr>
      </p:pic>
      <p:sp>
        <p:nvSpPr>
          <p:cNvPr id="9" name="Rectangle 8"/>
          <p:cNvSpPr/>
          <p:nvPr/>
        </p:nvSpPr>
        <p:spPr>
          <a:xfrm>
            <a:off x="1981200" y="4849963"/>
            <a:ext cx="15849600" cy="1836400"/>
          </a:xfrm>
          <a:prstGeom prst="rect">
            <a:avLst/>
          </a:prstGeom>
        </p:spPr>
        <p:txBody>
          <a:bodyPr wrap="square">
            <a:spAutoFit/>
          </a:bodyPr>
          <a:lstStyle/>
          <a:p>
            <a:pPr algn="just">
              <a:lnSpc>
                <a:spcPts val="6800"/>
              </a:lnSpc>
            </a:pPr>
            <a:r>
              <a:rPr lang="vi-VN" sz="5000" dirty="0">
                <a:solidFill>
                  <a:srgbClr val="000000"/>
                </a:solidFill>
                <a:ea typeface="Calibri" panose="020F0502020204030204" pitchFamily="34" charset="0"/>
                <a:cs typeface="Arial" panose="020B0604020202020204" pitchFamily="34" charset="0"/>
              </a:rPr>
              <a:t>Trưng Trắc xưng vương, đóng đô ở Mê Linh. </a:t>
            </a:r>
            <a:r>
              <a:rPr lang="en-US" sz="5000" dirty="0" smtClean="0">
                <a:solidFill>
                  <a:srgbClr val="000000"/>
                </a:solidFill>
                <a:latin typeface="Arial" panose="020B0604020202020204" pitchFamily="34" charset="0"/>
                <a:ea typeface="Calibri" panose="020F0502020204030204" pitchFamily="34" charset="0"/>
                <a:cs typeface="Arial" panose="020B0604020202020204" pitchFamily="34" charset="0"/>
              </a:rPr>
              <a:t>B</a:t>
            </a:r>
            <a:r>
              <a:rPr lang="vi-VN" sz="5000" dirty="0" smtClean="0">
                <a:solidFill>
                  <a:srgbClr val="000000"/>
                </a:solidFill>
                <a:ea typeface="Calibri" panose="020F0502020204030204" pitchFamily="34" charset="0"/>
                <a:cs typeface="Arial" panose="020B0604020202020204" pitchFamily="34" charset="0"/>
              </a:rPr>
              <a:t>an </a:t>
            </a:r>
            <a:r>
              <a:rPr lang="vi-VN" sz="5000" dirty="0">
                <a:solidFill>
                  <a:srgbClr val="000000"/>
                </a:solidFill>
                <a:ea typeface="Calibri" panose="020F0502020204030204" pitchFamily="34" charset="0"/>
                <a:cs typeface="Arial" panose="020B0604020202020204" pitchFamily="34" charset="0"/>
              </a:rPr>
              <a:t>tước cho tướng có công, miễn giảm thuế khoá cho </a:t>
            </a:r>
            <a:r>
              <a:rPr lang="vi-VN" sz="5000" dirty="0" smtClean="0">
                <a:solidFill>
                  <a:srgbClr val="000000"/>
                </a:solidFill>
                <a:ea typeface="Calibri" panose="020F0502020204030204" pitchFamily="34" charset="0"/>
                <a:cs typeface="Arial" panose="020B0604020202020204" pitchFamily="34" charset="0"/>
              </a:rPr>
              <a:t>dân.</a:t>
            </a:r>
            <a:endParaRPr lang="en-US" sz="5000" dirty="0">
              <a:latin typeface="Arial" panose="020B0604020202020204" pitchFamily="34" charset="0"/>
              <a:cs typeface="Arial" panose="020B0604020202020204" pitchFamily="34" charset="0"/>
            </a:endParaRPr>
          </a:p>
        </p:txBody>
      </p:sp>
      <p:pic>
        <p:nvPicPr>
          <p:cNvPr id="10" name="Picture 1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8388669" flipH="1">
            <a:off x="309487" y="5196654"/>
            <a:ext cx="1335705" cy="713995"/>
          </a:xfrm>
          <a:prstGeom prst="rect">
            <a:avLst/>
          </a:prstGeom>
        </p:spPr>
      </p:pic>
      <p:sp>
        <p:nvSpPr>
          <p:cNvPr id="11" name="Rectangle 10"/>
          <p:cNvSpPr/>
          <p:nvPr/>
        </p:nvSpPr>
        <p:spPr>
          <a:xfrm>
            <a:off x="1981200" y="7009955"/>
            <a:ext cx="15849600" cy="2708434"/>
          </a:xfrm>
          <a:prstGeom prst="rect">
            <a:avLst/>
          </a:prstGeom>
        </p:spPr>
        <p:txBody>
          <a:bodyPr wrap="square">
            <a:spAutoFit/>
          </a:bodyPr>
          <a:lstStyle/>
          <a:p>
            <a:pPr algn="just">
              <a:lnSpc>
                <a:spcPts val="6800"/>
              </a:lnSpc>
            </a:pPr>
            <a:r>
              <a:rPr lang="vi-VN" sz="5000" dirty="0">
                <a:solidFill>
                  <a:srgbClr val="000000"/>
                </a:solidFill>
                <a:ea typeface="Calibri" panose="020F0502020204030204" pitchFamily="34" charset="0"/>
                <a:cs typeface="Arial" panose="020B0604020202020204" pitchFamily="34" charset="0"/>
              </a:rPr>
              <a:t>Năm 42, nhà Hán sai tướng Mã Viện đem quân sang đàn áp. </a:t>
            </a:r>
            <a:r>
              <a:rPr lang="vi-VN" sz="5000" dirty="0" smtClean="0">
                <a:solidFill>
                  <a:srgbClr val="000000"/>
                </a:solidFill>
                <a:ea typeface="Calibri" panose="020F0502020204030204" pitchFamily="34" charset="0"/>
                <a:cs typeface="Arial" panose="020B0604020202020204" pitchFamily="34" charset="0"/>
              </a:rPr>
              <a:t>Hai </a:t>
            </a:r>
            <a:r>
              <a:rPr lang="vi-VN" sz="5000" dirty="0">
                <a:solidFill>
                  <a:srgbClr val="000000"/>
                </a:solidFill>
                <a:ea typeface="Calibri" panose="020F0502020204030204" pitchFamily="34" charset="0"/>
                <a:cs typeface="Arial" panose="020B0604020202020204" pitchFamily="34" charset="0"/>
              </a:rPr>
              <a:t>Bà Trưng đã gieo mình xuống sông Hát </a:t>
            </a:r>
            <a:r>
              <a:rPr lang="vi-VN" sz="5000" dirty="0" smtClean="0">
                <a:solidFill>
                  <a:srgbClr val="000000"/>
                </a:solidFill>
                <a:ea typeface="Calibri" panose="020F0502020204030204" pitchFamily="34" charset="0"/>
                <a:cs typeface="Arial" panose="020B0604020202020204" pitchFamily="34" charset="0"/>
              </a:rPr>
              <a:t>tu</a:t>
            </a:r>
            <a:r>
              <a:rPr lang="en-US" sz="5000" dirty="0" smtClean="0">
                <a:solidFill>
                  <a:srgbClr val="000000"/>
                </a:solidFill>
                <a:latin typeface="Arial" panose="020B0604020202020204" pitchFamily="34" charset="0"/>
                <a:ea typeface="Calibri" panose="020F0502020204030204" pitchFamily="34" charset="0"/>
                <a:cs typeface="Arial" panose="020B0604020202020204" pitchFamily="34" charset="0"/>
              </a:rPr>
              <a:t>ẫ</a:t>
            </a:r>
            <a:r>
              <a:rPr lang="vi-VN" sz="5000" dirty="0" smtClean="0">
                <a:solidFill>
                  <a:srgbClr val="000000"/>
                </a:solidFill>
                <a:ea typeface="Calibri" panose="020F0502020204030204" pitchFamily="34" charset="0"/>
                <a:cs typeface="Arial" panose="020B0604020202020204" pitchFamily="34" charset="0"/>
              </a:rPr>
              <a:t>n </a:t>
            </a:r>
            <a:r>
              <a:rPr lang="vi-VN" sz="5000" dirty="0">
                <a:solidFill>
                  <a:srgbClr val="000000"/>
                </a:solidFill>
                <a:ea typeface="Calibri" panose="020F0502020204030204" pitchFamily="34" charset="0"/>
                <a:cs typeface="Arial" panose="020B0604020202020204" pitchFamily="34" charset="0"/>
              </a:rPr>
              <a:t>tiết (năm 43)</a:t>
            </a:r>
            <a:endParaRPr lang="en-US" sz="5000" dirty="0">
              <a:latin typeface="Arial" panose="020B0604020202020204" pitchFamily="34" charset="0"/>
              <a:cs typeface="Arial" panose="020B0604020202020204" pitchFamily="34" charset="0"/>
            </a:endParaRPr>
          </a:p>
        </p:txBody>
      </p:sp>
      <p:pic>
        <p:nvPicPr>
          <p:cNvPr id="12" name="Picture 1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8388669" flipH="1">
            <a:off x="194140" y="7775793"/>
            <a:ext cx="1566401" cy="702415"/>
          </a:xfrm>
          <a:prstGeom prst="rect">
            <a:avLst/>
          </a:prstGeom>
        </p:spPr>
      </p:pic>
    </p:spTree>
    <p:extLst>
      <p:ext uri="{BB962C8B-B14F-4D97-AF65-F5344CB8AC3E}">
        <p14:creationId xmlns:p14="http://schemas.microsoft.com/office/powerpoint/2010/main" val="3964635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arn(inVertical)">
                                      <p:cBhvr>
                                        <p:cTn id="28" dur="500"/>
                                        <p:tgtEl>
                                          <p:spTgt spid="12"/>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arn(inVertical)">
                                      <p:cBhvr>
                                        <p:cTn id="3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9"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Vì sao Tô Định phải cắt tóc, cạo râu trốn chạy về Trung Quố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028700"/>
            <a:ext cx="8382000" cy="76962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TextBox 15"/>
          <p:cNvSpPr txBox="1"/>
          <p:nvPr/>
        </p:nvSpPr>
        <p:spPr>
          <a:xfrm>
            <a:off x="762000" y="8496300"/>
            <a:ext cx="8382000" cy="1064650"/>
          </a:xfrm>
          <a:prstGeom prst="rect">
            <a:avLst/>
          </a:prstGeom>
        </p:spPr>
        <p:txBody>
          <a:bodyPr wrap="square" lIns="0" tIns="0" rIns="0" bIns="0" rtlCol="0" anchor="t">
            <a:spAutoFit/>
          </a:bodyPr>
          <a:lstStyle/>
          <a:p>
            <a:pPr marL="0" lvl="0" indent="0" algn="ctr">
              <a:lnSpc>
                <a:spcPts val="9360"/>
              </a:lnSpc>
              <a:spcBef>
                <a:spcPct val="0"/>
              </a:spcBef>
            </a:pPr>
            <a:r>
              <a:rPr lang="en-US" sz="5000" u="none" spc="-72" dirty="0" smtClean="0">
                <a:solidFill>
                  <a:srgbClr val="363839"/>
                </a:solidFill>
                <a:latin typeface="Arial" panose="020B0604020202020204" pitchFamily="34" charset="0"/>
                <a:cs typeface="Arial" panose="020B0604020202020204" pitchFamily="34" charset="0"/>
              </a:rPr>
              <a:t>Tô Định</a:t>
            </a:r>
            <a:endParaRPr lang="en-US" sz="5000" u="none" spc="-72" dirty="0">
              <a:solidFill>
                <a:srgbClr val="363839"/>
              </a:solidFill>
              <a:latin typeface="Arial" panose="020B0604020202020204" pitchFamily="34" charset="0"/>
              <a:cs typeface="Arial" panose="020B0604020202020204" pitchFamily="34" charset="0"/>
            </a:endParaRPr>
          </a:p>
        </p:txBody>
      </p:sp>
      <p:pic>
        <p:nvPicPr>
          <p:cNvPr id="4" name="Picture 4" descr="Vì sao Tô Định phải cắt tóc, cạo râu trốn chạy về Trung Quốc? - Tư vấ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48800" y="1028700"/>
            <a:ext cx="8229600" cy="769619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TextBox 15"/>
          <p:cNvSpPr txBox="1"/>
          <p:nvPr/>
        </p:nvSpPr>
        <p:spPr>
          <a:xfrm>
            <a:off x="9448801" y="8541656"/>
            <a:ext cx="8077200" cy="1050031"/>
          </a:xfrm>
          <a:prstGeom prst="rect">
            <a:avLst/>
          </a:prstGeom>
        </p:spPr>
        <p:txBody>
          <a:bodyPr wrap="square" lIns="0" tIns="0" rIns="0" bIns="0" rtlCol="0" anchor="t">
            <a:spAutoFit/>
          </a:bodyPr>
          <a:lstStyle/>
          <a:p>
            <a:pPr marL="0" lvl="0" indent="0" algn="ctr">
              <a:lnSpc>
                <a:spcPts val="9360"/>
              </a:lnSpc>
              <a:spcBef>
                <a:spcPct val="0"/>
              </a:spcBef>
            </a:pPr>
            <a:r>
              <a:rPr lang="en-US" sz="5000" spc="-72" dirty="0" smtClean="0">
                <a:solidFill>
                  <a:srgbClr val="363839"/>
                </a:solidFill>
                <a:latin typeface="Arial" panose="020B0604020202020204" pitchFamily="34" charset="0"/>
                <a:cs typeface="Arial" panose="020B0604020202020204" pitchFamily="34" charset="0"/>
              </a:rPr>
              <a:t>Hai Bà Trưng</a:t>
            </a:r>
            <a:endParaRPr lang="en-US" sz="5000" u="none" spc="-72" dirty="0">
              <a:solidFill>
                <a:srgbClr val="36383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960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5F5EF"/>
        </a:solidFill>
        <a:effectLst/>
      </p:bgPr>
    </p:bg>
    <p:spTree>
      <p:nvGrpSpPr>
        <p:cNvPr id="1" name=""/>
        <p:cNvGrpSpPr/>
        <p:nvPr/>
      </p:nvGrpSpPr>
      <p:grpSpPr>
        <a:xfrm>
          <a:off x="0" y="0"/>
          <a:ext cx="0" cy="0"/>
          <a:chOff x="0" y="0"/>
          <a:chExt cx="0" cy="0"/>
        </a:xfrm>
      </p:grpSpPr>
      <p:grpSp>
        <p:nvGrpSpPr>
          <p:cNvPr id="2" name="Group 2"/>
          <p:cNvGrpSpPr/>
          <p:nvPr/>
        </p:nvGrpSpPr>
        <p:grpSpPr>
          <a:xfrm>
            <a:off x="0" y="6740535"/>
            <a:ext cx="18288000" cy="3546465"/>
            <a:chOff x="0" y="0"/>
            <a:chExt cx="26806923" cy="6714041"/>
          </a:xfrm>
        </p:grpSpPr>
        <p:pic>
          <p:nvPicPr>
            <p:cNvPr id="3" name="Picture 3"/>
            <p:cNvPicPr>
              <a:picLocks noChangeAspect="1"/>
            </p:cNvPicPr>
            <p:nvPr/>
          </p:nvPicPr>
          <p:blipFill>
            <a:blip r:embed="rId2">
              <a:alphaModFix amt="9999"/>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5400000">
              <a:off x="0" y="0"/>
              <a:ext cx="6714041" cy="6714041"/>
            </a:xfrm>
            <a:prstGeom prst="rect">
              <a:avLst/>
            </a:prstGeom>
          </p:spPr>
        </p:pic>
        <p:pic>
          <p:nvPicPr>
            <p:cNvPr id="4" name="Picture 4"/>
            <p:cNvPicPr>
              <a:picLocks noChangeAspect="1"/>
            </p:cNvPicPr>
            <p:nvPr/>
          </p:nvPicPr>
          <p:blipFill>
            <a:blip r:embed="rId2">
              <a:alphaModFix amt="9999"/>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5400000">
              <a:off x="6695486" y="0"/>
              <a:ext cx="6714041" cy="6714041"/>
            </a:xfrm>
            <a:prstGeom prst="rect">
              <a:avLst/>
            </a:prstGeom>
          </p:spPr>
        </p:pic>
        <p:pic>
          <p:nvPicPr>
            <p:cNvPr id="5" name="Picture 5"/>
            <p:cNvPicPr>
              <a:picLocks noChangeAspect="1"/>
            </p:cNvPicPr>
            <p:nvPr/>
          </p:nvPicPr>
          <p:blipFill>
            <a:blip r:embed="rId2">
              <a:alphaModFix amt="9999"/>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5400000">
              <a:off x="13391037" y="0"/>
              <a:ext cx="6714041" cy="6714041"/>
            </a:xfrm>
            <a:prstGeom prst="rect">
              <a:avLst/>
            </a:prstGeom>
          </p:spPr>
        </p:pic>
        <p:pic>
          <p:nvPicPr>
            <p:cNvPr id="6" name="Picture 6"/>
            <p:cNvPicPr>
              <a:picLocks noChangeAspect="1"/>
            </p:cNvPicPr>
            <p:nvPr/>
          </p:nvPicPr>
          <p:blipFill>
            <a:blip r:embed="rId2">
              <a:alphaModFix amt="9999"/>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5400000">
              <a:off x="20092882" y="0"/>
              <a:ext cx="6714041" cy="6714041"/>
            </a:xfrm>
            <a:prstGeom prst="rect">
              <a:avLst/>
            </a:prstGeom>
          </p:spPr>
        </p:pic>
      </p:grpSp>
      <p:sp>
        <p:nvSpPr>
          <p:cNvPr id="9" name="TextBox 9"/>
          <p:cNvSpPr txBox="1"/>
          <p:nvPr/>
        </p:nvSpPr>
        <p:spPr>
          <a:xfrm>
            <a:off x="0" y="1235655"/>
            <a:ext cx="18288000" cy="1167884"/>
          </a:xfrm>
          <a:prstGeom prst="rect">
            <a:avLst/>
          </a:prstGeom>
        </p:spPr>
        <p:txBody>
          <a:bodyPr wrap="square" lIns="0" tIns="0" rIns="0" bIns="0" rtlCol="0" anchor="t">
            <a:spAutoFit/>
          </a:bodyPr>
          <a:lstStyle/>
          <a:p>
            <a:pPr algn="ctr">
              <a:lnSpc>
                <a:spcPts val="10240"/>
              </a:lnSpc>
            </a:pPr>
            <a:r>
              <a:rPr lang="en-US" sz="5500" b="1" dirty="0" smtClean="0">
                <a:solidFill>
                  <a:srgbClr val="202020"/>
                </a:solidFill>
                <a:latin typeface="Arial" panose="020B0604020202020204" pitchFamily="34" charset="0"/>
                <a:cs typeface="Arial" panose="020B0604020202020204" pitchFamily="34" charset="0"/>
              </a:rPr>
              <a:t>Em hãy nêu ý nghĩa của cuộc khởi</a:t>
            </a:r>
            <a:endParaRPr lang="en-US" sz="5500" b="1" dirty="0">
              <a:solidFill>
                <a:srgbClr val="202020"/>
              </a:solidFill>
              <a:latin typeface="Arial" panose="020B0604020202020204" pitchFamily="34" charset="0"/>
              <a:cs typeface="Arial" panose="020B0604020202020204" pitchFamily="34" charset="0"/>
            </a:endParaRPr>
          </a:p>
        </p:txBody>
      </p:sp>
      <p:grpSp>
        <p:nvGrpSpPr>
          <p:cNvPr id="10" name="Group 10"/>
          <p:cNvGrpSpPr/>
          <p:nvPr/>
        </p:nvGrpSpPr>
        <p:grpSpPr>
          <a:xfrm>
            <a:off x="591464" y="3086100"/>
            <a:ext cx="8328545" cy="6400800"/>
            <a:chOff x="0" y="0"/>
            <a:chExt cx="1228195" cy="727482"/>
          </a:xfrm>
        </p:grpSpPr>
        <p:sp>
          <p:nvSpPr>
            <p:cNvPr id="11" name="Freeform 11"/>
            <p:cNvSpPr/>
            <p:nvPr/>
          </p:nvSpPr>
          <p:spPr>
            <a:xfrm>
              <a:off x="0" y="0"/>
              <a:ext cx="1228195" cy="727482"/>
            </a:xfrm>
            <a:custGeom>
              <a:avLst/>
              <a:gdLst/>
              <a:ahLst/>
              <a:cxnLst/>
              <a:rect l="l" t="t" r="r" b="b"/>
              <a:pathLst>
                <a:path w="1228195" h="727482">
                  <a:moveTo>
                    <a:pt x="0" y="0"/>
                  </a:moveTo>
                  <a:lnTo>
                    <a:pt x="1228195" y="0"/>
                  </a:lnTo>
                  <a:lnTo>
                    <a:pt x="1228195" y="727482"/>
                  </a:lnTo>
                  <a:lnTo>
                    <a:pt x="0" y="727482"/>
                  </a:lnTo>
                  <a:close/>
                </a:path>
              </a:pathLst>
            </a:custGeom>
            <a:solidFill>
              <a:srgbClr val="FFC0C0"/>
            </a:solidFill>
          </p:spPr>
        </p:sp>
      </p:grpSp>
      <p:grpSp>
        <p:nvGrpSpPr>
          <p:cNvPr id="12" name="Group 12"/>
          <p:cNvGrpSpPr/>
          <p:nvPr/>
        </p:nvGrpSpPr>
        <p:grpSpPr>
          <a:xfrm>
            <a:off x="9426055" y="3086100"/>
            <a:ext cx="8252345" cy="6400800"/>
            <a:chOff x="0" y="0"/>
            <a:chExt cx="1228195" cy="727482"/>
          </a:xfrm>
        </p:grpSpPr>
        <p:sp>
          <p:nvSpPr>
            <p:cNvPr id="13" name="Freeform 13"/>
            <p:cNvSpPr/>
            <p:nvPr/>
          </p:nvSpPr>
          <p:spPr>
            <a:xfrm>
              <a:off x="0" y="0"/>
              <a:ext cx="1228195" cy="727482"/>
            </a:xfrm>
            <a:custGeom>
              <a:avLst/>
              <a:gdLst/>
              <a:ahLst/>
              <a:cxnLst/>
              <a:rect l="l" t="t" r="r" b="b"/>
              <a:pathLst>
                <a:path w="1228195" h="727482">
                  <a:moveTo>
                    <a:pt x="0" y="0"/>
                  </a:moveTo>
                  <a:lnTo>
                    <a:pt x="1228195" y="0"/>
                  </a:lnTo>
                  <a:lnTo>
                    <a:pt x="1228195" y="727482"/>
                  </a:lnTo>
                  <a:lnTo>
                    <a:pt x="0" y="727482"/>
                  </a:lnTo>
                  <a:close/>
                </a:path>
              </a:pathLst>
            </a:custGeom>
            <a:solidFill>
              <a:srgbClr val="FFC0C0"/>
            </a:solidFill>
          </p:spPr>
        </p:sp>
      </p:grpSp>
      <p:pic>
        <p:nvPicPr>
          <p:cNvPr id="19" name="Picture 1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4567020" y="3263623"/>
            <a:ext cx="993108" cy="967829"/>
          </a:xfrm>
          <a:prstGeom prst="rect">
            <a:avLst/>
          </a:prstGeom>
        </p:spPr>
      </p:pic>
      <p:pic>
        <p:nvPicPr>
          <p:cNvPr id="23" name="Picture 2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2714493" y="3290837"/>
            <a:ext cx="993108" cy="967829"/>
          </a:xfrm>
          <a:prstGeom prst="rect">
            <a:avLst/>
          </a:prstGeom>
        </p:spPr>
      </p:pic>
      <p:sp>
        <p:nvSpPr>
          <p:cNvPr id="24" name="Rectangle 23"/>
          <p:cNvSpPr/>
          <p:nvPr/>
        </p:nvSpPr>
        <p:spPr>
          <a:xfrm>
            <a:off x="780285" y="4463403"/>
            <a:ext cx="8077321" cy="4324261"/>
          </a:xfrm>
          <a:prstGeom prst="rect">
            <a:avLst/>
          </a:prstGeom>
        </p:spPr>
        <p:txBody>
          <a:bodyPr wrap="square">
            <a:spAutoFit/>
          </a:bodyPr>
          <a:lstStyle/>
          <a:p>
            <a:pPr algn="just">
              <a:lnSpc>
                <a:spcPts val="6600"/>
              </a:lnSpc>
            </a:pPr>
            <a:r>
              <a:rPr lang="fr-FR" sz="5000" dirty="0">
                <a:solidFill>
                  <a:srgbClr val="000000"/>
                </a:solidFill>
                <a:latin typeface="Arial" panose="020B0604020202020204" pitchFamily="34" charset="0"/>
                <a:ea typeface="Calibri" panose="020F0502020204030204" pitchFamily="34" charset="0"/>
                <a:cs typeface="Arial" panose="020B0604020202020204" pitchFamily="34" charset="0"/>
              </a:rPr>
              <a:t>Là cuộc khởi nghĩa đầu tiên trong thời kì Bắc thuộc, mở đầu thời kì đấu tranh giành độc lập dân tộc, tự chủ lâu dài, bền bỉ của người Việt. </a:t>
            </a:r>
            <a:endParaRPr lang="en-US" sz="5000" dirty="0">
              <a:latin typeface="Arial" panose="020B0604020202020204" pitchFamily="34" charset="0"/>
              <a:cs typeface="Arial" panose="020B0604020202020204" pitchFamily="34" charset="0"/>
            </a:endParaRPr>
          </a:p>
        </p:txBody>
      </p:sp>
      <p:sp>
        <p:nvSpPr>
          <p:cNvPr id="25" name="Rectangle 24"/>
          <p:cNvSpPr/>
          <p:nvPr/>
        </p:nvSpPr>
        <p:spPr>
          <a:xfrm>
            <a:off x="9511473" y="4463403"/>
            <a:ext cx="7825356" cy="4324261"/>
          </a:xfrm>
          <a:prstGeom prst="rect">
            <a:avLst/>
          </a:prstGeom>
        </p:spPr>
        <p:txBody>
          <a:bodyPr wrap="square">
            <a:spAutoFit/>
          </a:bodyPr>
          <a:lstStyle/>
          <a:p>
            <a:pPr algn="just">
              <a:lnSpc>
                <a:spcPts val="6600"/>
              </a:lnSpc>
            </a:pPr>
            <a:r>
              <a:rPr lang="fr-FR" sz="5000" dirty="0">
                <a:solidFill>
                  <a:srgbClr val="000000"/>
                </a:solidFill>
                <a:latin typeface="Arial" panose="020B0604020202020204" pitchFamily="34" charset="0"/>
                <a:ea typeface="Calibri" panose="020F0502020204030204" pitchFamily="34" charset="0"/>
                <a:cs typeface="Arial" panose="020B0604020202020204" pitchFamily="34" charset="0"/>
              </a:rPr>
              <a:t>Chứng tỏ tinh thần yêu nước, đấu tranh mạnh mẽ, bất khuất của người Việt nói chung và của phụ nữ Việt Nam nói </a:t>
            </a:r>
            <a:r>
              <a:rPr lang="fr-FR" sz="5000" dirty="0" smtClean="0">
                <a:solidFill>
                  <a:srgbClr val="000000"/>
                </a:solidFill>
                <a:latin typeface="Arial" panose="020B0604020202020204" pitchFamily="34" charset="0"/>
                <a:ea typeface="Calibri" panose="020F0502020204030204" pitchFamily="34" charset="0"/>
                <a:cs typeface="Arial" panose="020B0604020202020204" pitchFamily="34" charset="0"/>
              </a:rPr>
              <a:t>riêng.</a:t>
            </a:r>
            <a:endParaRPr lang="en-US" sz="5000"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down)">
                                      <p:cBhvr>
                                        <p:cTn id="12" dur="500"/>
                                        <p:tgtEl>
                                          <p:spTgt spid="19"/>
                                        </p:tgtEl>
                                      </p:cBhvr>
                                    </p:animEffect>
                                  </p:childTnLst>
                                </p:cTn>
                              </p:par>
                              <p:par>
                                <p:cTn id="13" presetID="22" presetClass="entr" presetSubtype="4"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wipe(down)">
                                      <p:cBhvr>
                                        <p:cTn id="18" dur="500"/>
                                        <p:tgtEl>
                                          <p:spTgt spid="2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wipe(down)">
                                      <p:cBhvr>
                                        <p:cTn id="23" dur="500"/>
                                        <p:tgtEl>
                                          <p:spTgt spid="25"/>
                                        </p:tgtEl>
                                      </p:cBhvr>
                                    </p:animEffect>
                                  </p:childTnLst>
                                </p:cTn>
                              </p:par>
                              <p:par>
                                <p:cTn id="24" presetID="22" presetClass="entr" presetSubtype="4"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down)">
                                      <p:cBhvr>
                                        <p:cTn id="26" dur="500"/>
                                        <p:tgtEl>
                                          <p:spTgt spid="12"/>
                                        </p:tgtEl>
                                      </p:cBhvr>
                                    </p:animEffect>
                                  </p:childTnLst>
                                </p:cTn>
                              </p:par>
                              <p:par>
                                <p:cTn id="27" presetID="22" presetClass="entr" presetSubtype="4" fill="hold" nodeType="with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wipe(down)">
                                      <p:cBhvr>
                                        <p:cTn id="2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4" grpId="0"/>
      <p:bldP spid="2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73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r="19907"/>
          <a:stretch>
            <a:fillRect/>
          </a:stretch>
        </p:blipFill>
        <p:spPr>
          <a:xfrm>
            <a:off x="11734800" y="23586"/>
            <a:ext cx="6542314" cy="10287000"/>
          </a:xfrm>
          <a:prstGeom prst="rect">
            <a:avLst/>
          </a:prstGeom>
        </p:spPr>
      </p:pic>
      <p:sp>
        <p:nvSpPr>
          <p:cNvPr id="6" name="TextBox 6"/>
          <p:cNvSpPr txBox="1"/>
          <p:nvPr/>
        </p:nvSpPr>
        <p:spPr>
          <a:xfrm>
            <a:off x="13676071" y="458692"/>
            <a:ext cx="1221669" cy="1082403"/>
          </a:xfrm>
          <a:prstGeom prst="rect">
            <a:avLst/>
          </a:prstGeom>
        </p:spPr>
        <p:txBody>
          <a:bodyPr lIns="0" tIns="0" rIns="0" bIns="0" rtlCol="0" anchor="t">
            <a:spAutoFit/>
          </a:bodyPr>
          <a:lstStyle/>
          <a:p>
            <a:pPr algn="ctr">
              <a:lnSpc>
                <a:spcPts val="8960"/>
              </a:lnSpc>
              <a:spcBef>
                <a:spcPct val="0"/>
              </a:spcBef>
            </a:pPr>
            <a:r>
              <a:rPr lang="en-US" sz="6400" dirty="0">
                <a:solidFill>
                  <a:srgbClr val="FFFFFF"/>
                </a:solidFill>
                <a:latin typeface="Josefin Sans Regular Bold"/>
              </a:rPr>
              <a:t>04</a:t>
            </a:r>
          </a:p>
        </p:txBody>
      </p:sp>
      <p:sp>
        <p:nvSpPr>
          <p:cNvPr id="7" name="Rectangle 6"/>
          <p:cNvSpPr/>
          <p:nvPr/>
        </p:nvSpPr>
        <p:spPr>
          <a:xfrm>
            <a:off x="1" y="2247900"/>
            <a:ext cx="11506200" cy="6376104"/>
          </a:xfrm>
          <a:prstGeom prst="rect">
            <a:avLst/>
          </a:prstGeom>
        </p:spPr>
        <p:txBody>
          <a:bodyPr wrap="square">
            <a:spAutoFit/>
          </a:bodyPr>
          <a:lstStyle/>
          <a:p>
            <a:pPr marL="914400" indent="-914400" algn="just">
              <a:lnSpc>
                <a:spcPts val="7000"/>
              </a:lnSpc>
              <a:buFont typeface="Arial" panose="020B0604020202020204" pitchFamily="34" charset="0"/>
              <a:buChar char="•"/>
            </a:pPr>
            <a:r>
              <a:rPr lang="fr-FR" sz="5000" dirty="0">
                <a:solidFill>
                  <a:srgbClr val="000000"/>
                </a:solidFill>
                <a:latin typeface="Arial" panose="020B0604020202020204" pitchFamily="34" charset="0"/>
                <a:ea typeface="Calibri" panose="020F0502020204030204" pitchFamily="34" charset="0"/>
                <a:cs typeface="Arial" panose="020B0604020202020204" pitchFamily="34" charset="0"/>
              </a:rPr>
              <a:t>Hát Môn là nơi Hai Bà Trưng tổ chức hội quân </a:t>
            </a:r>
            <a:r>
              <a:rPr lang="fr-FR" sz="5000" dirty="0" smtClean="0">
                <a:solidFill>
                  <a:srgbClr val="000000"/>
                </a:solidFill>
                <a:latin typeface="Arial" panose="020B0604020202020204" pitchFamily="34" charset="0"/>
                <a:ea typeface="Calibri" panose="020F0502020204030204" pitchFamily="34" charset="0"/>
                <a:cs typeface="Arial" panose="020B0604020202020204" pitchFamily="34" charset="0"/>
              </a:rPr>
              <a:t>sĩ. Cũng </a:t>
            </a:r>
            <a:r>
              <a:rPr lang="fr-FR" sz="5000" dirty="0">
                <a:solidFill>
                  <a:srgbClr val="000000"/>
                </a:solidFill>
                <a:latin typeface="Arial" panose="020B0604020202020204" pitchFamily="34" charset="0"/>
                <a:ea typeface="Calibri" panose="020F0502020204030204" pitchFamily="34" charset="0"/>
                <a:cs typeface="Arial" panose="020B0604020202020204" pitchFamily="34" charset="0"/>
              </a:rPr>
              <a:t>là nơi tuẫn tiết của </a:t>
            </a:r>
            <a:r>
              <a:rPr lang="fr-FR" sz="5000" dirty="0" smtClean="0">
                <a:solidFill>
                  <a:srgbClr val="000000"/>
                </a:solidFill>
                <a:latin typeface="Arial" panose="020B0604020202020204" pitchFamily="34" charset="0"/>
                <a:ea typeface="Calibri" panose="020F0502020204030204" pitchFamily="34" charset="0"/>
                <a:cs typeface="Arial" panose="020B0604020202020204" pitchFamily="34" charset="0"/>
              </a:rPr>
              <a:t>hai bà </a:t>
            </a:r>
            <a:r>
              <a:rPr lang="fr-FR" sz="5000" dirty="0">
                <a:solidFill>
                  <a:srgbClr val="000000"/>
                </a:solidFill>
                <a:latin typeface="Arial" panose="020B0604020202020204" pitchFamily="34" charset="0"/>
                <a:ea typeface="Calibri" panose="020F0502020204030204" pitchFamily="34" charset="0"/>
                <a:cs typeface="Arial" panose="020B0604020202020204" pitchFamily="34" charset="0"/>
              </a:rPr>
              <a:t>khi cuộc khởi nghĩa thất bại. </a:t>
            </a:r>
            <a:endParaRPr lang="fr-FR" sz="5000" dirty="0" smtClean="0">
              <a:solidFill>
                <a:srgbClr val="000000"/>
              </a:solidFill>
              <a:latin typeface="Arial" panose="020B0604020202020204" pitchFamily="34" charset="0"/>
              <a:ea typeface="Calibri" panose="020F0502020204030204" pitchFamily="34" charset="0"/>
              <a:cs typeface="Arial" panose="020B0604020202020204" pitchFamily="34" charset="0"/>
            </a:endParaRPr>
          </a:p>
          <a:p>
            <a:pPr marL="914400" indent="-914400" algn="just">
              <a:lnSpc>
                <a:spcPts val="7000"/>
              </a:lnSpc>
              <a:buFont typeface="Arial" panose="020B0604020202020204" pitchFamily="34" charset="0"/>
              <a:buChar char="•"/>
            </a:pPr>
            <a:r>
              <a:rPr lang="vi-VN" sz="5000" dirty="0">
                <a:latin typeface="Arial" panose="020B0604020202020204" pitchFamily="34" charset="0"/>
                <a:cs typeface="Arial" panose="020B0604020202020204" pitchFamily="34" charset="0"/>
              </a:rPr>
              <a:t>Những sự kiện lịch sử </a:t>
            </a:r>
            <a:r>
              <a:rPr lang="vi-VN" sz="5000" dirty="0" smtClean="0">
                <a:latin typeface="Arial" panose="020B0604020202020204" pitchFamily="34" charset="0"/>
                <a:cs typeface="Arial" panose="020B0604020202020204" pitchFamily="34" charset="0"/>
              </a:rPr>
              <a:t>quanh </a:t>
            </a:r>
            <a:r>
              <a:rPr lang="vi-VN" sz="5000" dirty="0">
                <a:latin typeface="Arial" panose="020B0604020202020204" pitchFamily="34" charset="0"/>
                <a:cs typeface="Arial" panose="020B0604020202020204" pitchFamily="34" charset="0"/>
              </a:rPr>
              <a:t>vùng sông Hát góp phần làm giàu thêm nội dung và tôn cao giá trị của đền thờ Hai Bà Trưng. </a:t>
            </a:r>
            <a:endParaRPr lang="en-US" sz="5000" dirty="0">
              <a:latin typeface="Arial" panose="020B0604020202020204" pitchFamily="34" charset="0"/>
              <a:cs typeface="Arial" panose="020B0604020202020204" pitchFamily="34" charset="0"/>
            </a:endParaRPr>
          </a:p>
        </p:txBody>
      </p:sp>
      <p:sp>
        <p:nvSpPr>
          <p:cNvPr id="8" name="TextBox 15"/>
          <p:cNvSpPr txBox="1"/>
          <p:nvPr/>
        </p:nvSpPr>
        <p:spPr>
          <a:xfrm>
            <a:off x="11713029" y="8239111"/>
            <a:ext cx="6455228" cy="1035412"/>
          </a:xfrm>
          <a:prstGeom prst="rect">
            <a:avLst/>
          </a:prstGeom>
        </p:spPr>
        <p:txBody>
          <a:bodyPr wrap="square" lIns="0" tIns="0" rIns="0" bIns="0" rtlCol="0" anchor="t">
            <a:spAutoFit/>
          </a:bodyPr>
          <a:lstStyle/>
          <a:p>
            <a:pPr marL="0" lvl="0" indent="0" algn="ctr">
              <a:lnSpc>
                <a:spcPts val="9360"/>
              </a:lnSpc>
              <a:spcBef>
                <a:spcPct val="0"/>
              </a:spcBef>
            </a:pPr>
            <a:r>
              <a:rPr lang="en-US" sz="4500" b="1" spc="-72" dirty="0" smtClean="0">
                <a:solidFill>
                  <a:srgbClr val="363839"/>
                </a:solidFill>
                <a:latin typeface="Arial" panose="020B0604020202020204" pitchFamily="34" charset="0"/>
                <a:cs typeface="Arial" panose="020B0604020202020204" pitchFamily="34" charset="0"/>
              </a:rPr>
              <a:t>Đền Hát Môn (Phúc Thọ)</a:t>
            </a:r>
            <a:endParaRPr lang="en-US" sz="4500" b="1" u="none" spc="-72" dirty="0">
              <a:solidFill>
                <a:srgbClr val="363839"/>
              </a:solidFill>
              <a:latin typeface="Arial" panose="020B0604020202020204" pitchFamily="34" charset="0"/>
              <a:cs typeface="Arial" panose="020B0604020202020204" pitchFamily="34" charset="0"/>
            </a:endParaRPr>
          </a:p>
        </p:txBody>
      </p:sp>
      <p:pic>
        <p:nvPicPr>
          <p:cNvPr id="9" name="Picture 2" descr="Đền Hát Môn | Mytour.v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43657" y="1257300"/>
            <a:ext cx="6324600" cy="701039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down)">
                                      <p:cBhvr>
                                        <p:cTn id="14" dur="500"/>
                                        <p:tgtEl>
                                          <p:spTgt spid="9"/>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6934200" cy="10287000"/>
            <a:chOff x="0" y="0"/>
            <a:chExt cx="7126971" cy="9212867"/>
          </a:xfrm>
        </p:grpSpPr>
        <p:sp>
          <p:nvSpPr>
            <p:cNvPr id="3" name="Freeform 3"/>
            <p:cNvSpPr/>
            <p:nvPr/>
          </p:nvSpPr>
          <p:spPr>
            <a:xfrm>
              <a:off x="0" y="0"/>
              <a:ext cx="7126970" cy="9212867"/>
            </a:xfrm>
            <a:custGeom>
              <a:avLst/>
              <a:gdLst/>
              <a:ahLst/>
              <a:cxnLst/>
              <a:rect l="l" t="t" r="r" b="b"/>
              <a:pathLst>
                <a:path w="7126970" h="9212867">
                  <a:moveTo>
                    <a:pt x="0" y="0"/>
                  </a:moveTo>
                  <a:lnTo>
                    <a:pt x="7126970" y="0"/>
                  </a:lnTo>
                  <a:lnTo>
                    <a:pt x="7126970" y="9212867"/>
                  </a:lnTo>
                  <a:lnTo>
                    <a:pt x="0" y="9212867"/>
                  </a:lnTo>
                  <a:close/>
                </a:path>
              </a:pathLst>
            </a:custGeom>
            <a:solidFill>
              <a:srgbClr val="FDC3C5"/>
            </a:solidFill>
          </p:spPr>
        </p:sp>
      </p:grpSp>
      <p:sp>
        <p:nvSpPr>
          <p:cNvPr id="11" name="Rectangle 10"/>
          <p:cNvSpPr/>
          <p:nvPr/>
        </p:nvSpPr>
        <p:spPr>
          <a:xfrm>
            <a:off x="7315200" y="2781300"/>
            <a:ext cx="10668000" cy="5399940"/>
          </a:xfrm>
          <a:prstGeom prst="rect">
            <a:avLst/>
          </a:prstGeom>
        </p:spPr>
        <p:txBody>
          <a:bodyPr wrap="square">
            <a:spAutoFit/>
          </a:bodyPr>
          <a:lstStyle/>
          <a:p>
            <a:pPr algn="just">
              <a:lnSpc>
                <a:spcPts val="7000"/>
              </a:lnSpc>
            </a:pPr>
            <a:r>
              <a:rPr lang="fr-FR" sz="5000" dirty="0">
                <a:solidFill>
                  <a:srgbClr val="000000"/>
                </a:solidFill>
                <a:latin typeface="Arial" panose="020B0604020202020204" pitchFamily="34" charset="0"/>
                <a:ea typeface="Calibri" panose="020F0502020204030204" pitchFamily="34" charset="0"/>
                <a:cs typeface="Arial" panose="020B0604020202020204" pitchFamily="34" charset="0"/>
              </a:rPr>
              <a:t>Lễ hội đền Hai Bà </a:t>
            </a:r>
            <a:r>
              <a:rPr lang="fr-FR" sz="5000" dirty="0" smtClean="0">
                <a:solidFill>
                  <a:srgbClr val="000000"/>
                </a:solidFill>
                <a:latin typeface="Arial" panose="020B0604020202020204" pitchFamily="34" charset="0"/>
                <a:ea typeface="Calibri" panose="020F0502020204030204" pitchFamily="34" charset="0"/>
                <a:cs typeface="Arial" panose="020B0604020202020204" pitchFamily="34" charset="0"/>
              </a:rPr>
              <a:t>Trưng được </a:t>
            </a:r>
            <a:r>
              <a:rPr lang="fr-FR" sz="5000" dirty="0">
                <a:solidFill>
                  <a:srgbClr val="000000"/>
                </a:solidFill>
                <a:latin typeface="Arial" panose="020B0604020202020204" pitchFamily="34" charset="0"/>
                <a:ea typeface="Calibri" panose="020F0502020204030204" pitchFamily="34" charset="0"/>
                <a:cs typeface="Arial" panose="020B0604020202020204" pitchFamily="34" charset="0"/>
              </a:rPr>
              <a:t>tổ chức từ </a:t>
            </a:r>
            <a:r>
              <a:rPr lang="fr-FR" sz="5000" dirty="0" smtClean="0">
                <a:solidFill>
                  <a:srgbClr val="000000"/>
                </a:solidFill>
                <a:latin typeface="Arial" panose="020B0604020202020204" pitchFamily="34" charset="0"/>
                <a:ea typeface="Calibri" panose="020F0502020204030204" pitchFamily="34" charset="0"/>
                <a:cs typeface="Arial" panose="020B0604020202020204" pitchFamily="34" charset="0"/>
              </a:rPr>
              <a:t>vào ngày mồng 6 theo </a:t>
            </a:r>
            <a:r>
              <a:rPr lang="fr-FR" sz="5000" dirty="0">
                <a:solidFill>
                  <a:srgbClr val="000000"/>
                </a:solidFill>
                <a:latin typeface="Arial" panose="020B0604020202020204" pitchFamily="34" charset="0"/>
                <a:ea typeface="Calibri" panose="020F0502020204030204" pitchFamily="34" charset="0"/>
                <a:cs typeface="Arial" panose="020B0604020202020204" pitchFamily="34" charset="0"/>
              </a:rPr>
              <a:t>nghi thức nhà nước và truyền thống địa phương: lễ dâng hương, mít tinh kỷ niệm ngày Hai Bà tế cờ khởi nghĩa và tế lễ theo nghi thức cổ </a:t>
            </a:r>
            <a:r>
              <a:rPr lang="fr-FR" sz="5000" dirty="0" smtClean="0">
                <a:solidFill>
                  <a:srgbClr val="000000"/>
                </a:solidFill>
                <a:latin typeface="Arial" panose="020B0604020202020204" pitchFamily="34" charset="0"/>
                <a:ea typeface="Calibri" panose="020F0502020204030204" pitchFamily="34" charset="0"/>
                <a:cs typeface="Arial" panose="020B0604020202020204" pitchFamily="34" charset="0"/>
              </a:rPr>
              <a:t>truyền.</a:t>
            </a:r>
            <a:endParaRPr lang="en-US" sz="5000" dirty="0">
              <a:latin typeface="Arial" panose="020B0604020202020204" pitchFamily="34" charset="0"/>
              <a:cs typeface="Arial" panose="020B0604020202020204" pitchFamily="34" charset="0"/>
            </a:endParaRPr>
          </a:p>
        </p:txBody>
      </p:sp>
      <p:pic>
        <p:nvPicPr>
          <p:cNvPr id="1026" name="Picture 2" descr="Lễ hội kỷ niệm khởi nghĩa Hai Bà Trưng - VNReview Tin mới nhấ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698" y="800100"/>
            <a:ext cx="6400801" cy="92202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wheel(1)">
                                      <p:cBhvr>
                                        <p:cTn id="12"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3974324">
            <a:off x="-625863" y="-2362187"/>
            <a:ext cx="3395521" cy="5842942"/>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3974324">
            <a:off x="14865759" y="6462671"/>
            <a:ext cx="3910169" cy="6728538"/>
          </a:xfrm>
          <a:prstGeom prst="rect">
            <a:avLst/>
          </a:prstGeom>
        </p:spPr>
      </p:pic>
      <p:sp>
        <p:nvSpPr>
          <p:cNvPr id="7" name="TextBox 7"/>
          <p:cNvSpPr txBox="1"/>
          <p:nvPr/>
        </p:nvSpPr>
        <p:spPr>
          <a:xfrm>
            <a:off x="0" y="1752851"/>
            <a:ext cx="18288000" cy="1310743"/>
          </a:xfrm>
          <a:prstGeom prst="rect">
            <a:avLst/>
          </a:prstGeom>
        </p:spPr>
        <p:txBody>
          <a:bodyPr wrap="square" lIns="0" tIns="0" rIns="0" bIns="0" rtlCol="0" anchor="t">
            <a:spAutoFit/>
          </a:bodyPr>
          <a:lstStyle/>
          <a:p>
            <a:pPr algn="ctr">
              <a:lnSpc>
                <a:spcPts val="11200"/>
              </a:lnSpc>
              <a:spcBef>
                <a:spcPct val="0"/>
              </a:spcBef>
            </a:pPr>
            <a:r>
              <a:rPr lang="en-US" sz="6500" b="1" dirty="0" smtClean="0">
                <a:solidFill>
                  <a:srgbClr val="26416D"/>
                </a:solidFill>
                <a:latin typeface="Arial" panose="020B0604020202020204" pitchFamily="34" charset="0"/>
                <a:cs typeface="Arial" panose="020B0604020202020204" pitchFamily="34" charset="0"/>
              </a:rPr>
              <a:t>2. KHỞI NGHĨA BÀ TRIỆU</a:t>
            </a:r>
            <a:endParaRPr lang="en-US" sz="6500" b="1" dirty="0">
              <a:solidFill>
                <a:srgbClr val="26416D"/>
              </a:solidFill>
              <a:latin typeface="Arial" panose="020B0604020202020204" pitchFamily="34" charset="0"/>
              <a:cs typeface="Arial" panose="020B0604020202020204" pitchFamily="34" charset="0"/>
            </a:endParaRPr>
          </a:p>
        </p:txBody>
      </p:sp>
      <p:sp>
        <p:nvSpPr>
          <p:cNvPr id="9" name="Rectangle 8"/>
          <p:cNvSpPr/>
          <p:nvPr/>
        </p:nvSpPr>
        <p:spPr>
          <a:xfrm>
            <a:off x="2857500" y="3619500"/>
            <a:ext cx="12573000" cy="4760278"/>
          </a:xfrm>
          <a:prstGeom prst="rect">
            <a:avLst/>
          </a:prstGeom>
        </p:spPr>
        <p:txBody>
          <a:bodyPr wrap="square">
            <a:spAutoFit/>
          </a:bodyPr>
          <a:lstStyle/>
          <a:p>
            <a:pPr algn="just">
              <a:lnSpc>
                <a:spcPts val="7000"/>
              </a:lnSpc>
              <a:spcBef>
                <a:spcPts val="700"/>
              </a:spcBef>
              <a:spcAft>
                <a:spcPts val="700"/>
              </a:spcAft>
            </a:pPr>
            <a:r>
              <a:rPr lang="fr-FR" sz="5000" i="1" dirty="0">
                <a:solidFill>
                  <a:schemeClr val="tx1">
                    <a:lumMod val="95000"/>
                    <a:lumOff val="5000"/>
                  </a:schemeClr>
                </a:solidFill>
                <a:latin typeface="Arial" panose="020B0604020202020204" pitchFamily="34" charset="0"/>
                <a:ea typeface="Calibri" panose="020F0502020204030204" pitchFamily="34" charset="0"/>
                <a:cs typeface="Arial" panose="020B0604020202020204" pitchFamily="34" charset="0"/>
              </a:rPr>
              <a:t>“Tôi chỉ muốn cưỡi cơn gió mạnh, chém cá tràng kình ở bể Đông chứ không thèm bắt chước người đời cúi đều cong lưng làm tì thiếp người ta” </a:t>
            </a:r>
            <a:endParaRPr lang="fr-FR" sz="5000" i="1" dirty="0" smtClean="0">
              <a:solidFill>
                <a:schemeClr val="tx1">
                  <a:lumMod val="95000"/>
                  <a:lumOff val="5000"/>
                </a:schemeClr>
              </a:solidFill>
              <a:latin typeface="Arial" panose="020B0604020202020204" pitchFamily="34" charset="0"/>
              <a:ea typeface="Calibri" panose="020F0502020204030204" pitchFamily="34" charset="0"/>
              <a:cs typeface="Arial" panose="020B0604020202020204" pitchFamily="34" charset="0"/>
            </a:endParaRPr>
          </a:p>
          <a:p>
            <a:pPr algn="r">
              <a:lnSpc>
                <a:spcPts val="7000"/>
              </a:lnSpc>
              <a:spcBef>
                <a:spcPts val="700"/>
              </a:spcBef>
              <a:spcAft>
                <a:spcPts val="700"/>
              </a:spcAft>
            </a:pPr>
            <a:r>
              <a:rPr lang="fr-FR" sz="5000" dirty="0" smtClean="0">
                <a:solidFill>
                  <a:schemeClr val="tx1">
                    <a:lumMod val="95000"/>
                    <a:lumOff val="5000"/>
                  </a:schemeClr>
                </a:solidFill>
                <a:latin typeface="Arial" panose="020B0604020202020204" pitchFamily="34" charset="0"/>
                <a:ea typeface="Calibri" panose="020F0502020204030204" pitchFamily="34" charset="0"/>
                <a:cs typeface="Arial" panose="020B0604020202020204" pitchFamily="34" charset="0"/>
              </a:rPr>
              <a:t>(</a:t>
            </a:r>
            <a:r>
              <a:rPr lang="fr-FR" sz="5000" dirty="0">
                <a:solidFill>
                  <a:schemeClr val="tx1">
                    <a:lumMod val="95000"/>
                    <a:lumOff val="5000"/>
                  </a:schemeClr>
                </a:solidFill>
                <a:latin typeface="Arial" panose="020B0604020202020204" pitchFamily="34" charset="0"/>
                <a:ea typeface="Calibri" panose="020F0502020204030204" pitchFamily="34" charset="0"/>
                <a:cs typeface="Arial" panose="020B0604020202020204" pitchFamily="34" charset="0"/>
              </a:rPr>
              <a:t>Việt Nam sử lược – Trần Trọng Kim). </a:t>
            </a:r>
            <a:endParaRPr lang="en-US" sz="5000" dirty="0">
              <a:solidFill>
                <a:schemeClr val="tx1">
                  <a:lumMod val="95000"/>
                  <a:lumOff val="5000"/>
                </a:schemeClr>
              </a:solidFill>
              <a:effectLst/>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CE7DF"/>
        </a:solidFill>
        <a:effectLst/>
      </p:bgPr>
    </p:bg>
    <p:spTree>
      <p:nvGrpSpPr>
        <p:cNvPr id="1" name=""/>
        <p:cNvGrpSpPr/>
        <p:nvPr/>
      </p:nvGrpSpPr>
      <p:grpSpPr>
        <a:xfrm>
          <a:off x="0" y="0"/>
          <a:ext cx="0" cy="0"/>
          <a:chOff x="0" y="0"/>
          <a:chExt cx="0" cy="0"/>
        </a:xfrm>
      </p:grpSpPr>
      <p:sp>
        <p:nvSpPr>
          <p:cNvPr id="3" name="TextBox 15"/>
          <p:cNvSpPr txBox="1"/>
          <p:nvPr/>
        </p:nvSpPr>
        <p:spPr>
          <a:xfrm>
            <a:off x="10591800" y="8877300"/>
            <a:ext cx="7162800" cy="1035412"/>
          </a:xfrm>
          <a:prstGeom prst="rect">
            <a:avLst/>
          </a:prstGeom>
        </p:spPr>
        <p:txBody>
          <a:bodyPr wrap="square" lIns="0" tIns="0" rIns="0" bIns="0" rtlCol="0" anchor="t">
            <a:spAutoFit/>
          </a:bodyPr>
          <a:lstStyle/>
          <a:p>
            <a:pPr marL="0" lvl="0" indent="0" algn="ctr">
              <a:lnSpc>
                <a:spcPts val="9360"/>
              </a:lnSpc>
              <a:spcBef>
                <a:spcPct val="0"/>
              </a:spcBef>
            </a:pPr>
            <a:r>
              <a:rPr lang="en-US" sz="4500" b="1" spc="-72" dirty="0" smtClean="0">
                <a:solidFill>
                  <a:srgbClr val="363839"/>
                </a:solidFill>
                <a:latin typeface="Arial" panose="020B0604020202020204" pitchFamily="34" charset="0"/>
                <a:cs typeface="Arial" panose="020B0604020202020204" pitchFamily="34" charset="0"/>
              </a:rPr>
              <a:t>Bà Triệu</a:t>
            </a:r>
            <a:endParaRPr lang="en-US" sz="4500" b="1" u="none" spc="-72" dirty="0">
              <a:solidFill>
                <a:srgbClr val="363839"/>
              </a:solidFill>
              <a:latin typeface="Arial" panose="020B0604020202020204" pitchFamily="34" charset="0"/>
              <a:cs typeface="Arial" panose="020B0604020202020204" pitchFamily="34" charset="0"/>
            </a:endParaRPr>
          </a:p>
        </p:txBody>
      </p:sp>
      <p:pic>
        <p:nvPicPr>
          <p:cNvPr id="4" name="Picture 2" descr="Cuộc khởi nghĩa của Vương Bà Triệu Thị Trinh và những giá trị lịch sử  trường tồ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15600" y="952500"/>
            <a:ext cx="7369630" cy="81915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Rectangle 4"/>
          <p:cNvSpPr/>
          <p:nvPr/>
        </p:nvSpPr>
        <p:spPr>
          <a:xfrm>
            <a:off x="304800" y="2019300"/>
            <a:ext cx="9731830" cy="6376104"/>
          </a:xfrm>
          <a:prstGeom prst="rect">
            <a:avLst/>
          </a:prstGeom>
        </p:spPr>
        <p:txBody>
          <a:bodyPr wrap="square">
            <a:spAutoFit/>
          </a:bodyPr>
          <a:lstStyle/>
          <a:p>
            <a:pPr marL="685800" indent="-685800" algn="just">
              <a:lnSpc>
                <a:spcPts val="7000"/>
              </a:lnSpc>
              <a:buFont typeface="Arial" panose="020B0604020202020204" pitchFamily="34" charset="0"/>
              <a:buChar char="•"/>
            </a:pPr>
            <a:r>
              <a:rPr lang="nl-NL" sz="5000" dirty="0" smtClean="0">
                <a:solidFill>
                  <a:srgbClr val="000000"/>
                </a:solidFill>
                <a:latin typeface="Arial" panose="020B0604020202020204" pitchFamily="34" charset="0"/>
                <a:ea typeface="Calibri" panose="020F0502020204030204" pitchFamily="34" charset="0"/>
                <a:cs typeface="Arial" panose="020B0604020202020204" pitchFamily="34" charset="0"/>
              </a:rPr>
              <a:t>Bà Triệu tên thật là Triệu Thị Trinh. </a:t>
            </a:r>
          </a:p>
          <a:p>
            <a:pPr marL="685800" indent="-685800" algn="just">
              <a:lnSpc>
                <a:spcPts val="7000"/>
              </a:lnSpc>
              <a:buFont typeface="Arial" panose="020B0604020202020204" pitchFamily="34" charset="0"/>
              <a:buChar char="•"/>
            </a:pPr>
            <a:r>
              <a:rPr lang="nl-NL" sz="5000" dirty="0" smtClean="0">
                <a:solidFill>
                  <a:srgbClr val="000000"/>
                </a:solidFill>
                <a:latin typeface="Arial" panose="020B0604020202020204" pitchFamily="34" charset="0"/>
                <a:ea typeface="Calibri" panose="020F0502020204030204" pitchFamily="34" charset="0"/>
                <a:cs typeface="Arial" panose="020B0604020202020204" pitchFamily="34" charset="0"/>
              </a:rPr>
              <a:t>Bà Triệu thường được miêu tả là người phụ nữ trẻ trung, xinh đẹp thường mặc áo giáp vàng, đi guốc ngà cưỡi voi mà chiến đấu, rất lẫm liệt, hùng dũng.</a:t>
            </a:r>
            <a:endParaRPr lang="en-US" sz="50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944223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3619500"/>
            <a:ext cx="12192000" cy="5334000"/>
          </a:xfrm>
          <a:prstGeom prst="rect">
            <a:avLst/>
          </a:prstGeom>
        </p:spPr>
      </p:pic>
      <p:grpSp>
        <p:nvGrpSpPr>
          <p:cNvPr id="6" name="Group 6"/>
          <p:cNvGrpSpPr/>
          <p:nvPr/>
        </p:nvGrpSpPr>
        <p:grpSpPr>
          <a:xfrm>
            <a:off x="29535" y="9310861"/>
            <a:ext cx="18258465" cy="1952277"/>
            <a:chOff x="0" y="0"/>
            <a:chExt cx="6176320" cy="660400"/>
          </a:xfrm>
        </p:grpSpPr>
        <p:sp>
          <p:nvSpPr>
            <p:cNvPr id="7" name="Freeform 7"/>
            <p:cNvSpPr/>
            <p:nvPr/>
          </p:nvSpPr>
          <p:spPr>
            <a:xfrm>
              <a:off x="0" y="0"/>
              <a:ext cx="6176320" cy="660400"/>
            </a:xfrm>
            <a:custGeom>
              <a:avLst/>
              <a:gdLst/>
              <a:ahLst/>
              <a:cxnLst/>
              <a:rect l="l" t="t" r="r" b="b"/>
              <a:pathLst>
                <a:path w="6176320" h="660400">
                  <a:moveTo>
                    <a:pt x="6051860" y="660400"/>
                  </a:moveTo>
                  <a:lnTo>
                    <a:pt x="124460" y="660400"/>
                  </a:lnTo>
                  <a:cubicBezTo>
                    <a:pt x="55880" y="660400"/>
                    <a:pt x="0" y="604520"/>
                    <a:pt x="0" y="535940"/>
                  </a:cubicBezTo>
                  <a:lnTo>
                    <a:pt x="0" y="124460"/>
                  </a:lnTo>
                  <a:cubicBezTo>
                    <a:pt x="0" y="55880"/>
                    <a:pt x="55880" y="0"/>
                    <a:pt x="124460" y="0"/>
                  </a:cubicBezTo>
                  <a:lnTo>
                    <a:pt x="6051860" y="0"/>
                  </a:lnTo>
                  <a:cubicBezTo>
                    <a:pt x="6120440" y="0"/>
                    <a:pt x="6176320" y="55880"/>
                    <a:pt x="6176320" y="124460"/>
                  </a:cubicBezTo>
                  <a:lnTo>
                    <a:pt x="6176320" y="535940"/>
                  </a:lnTo>
                  <a:cubicBezTo>
                    <a:pt x="6176320" y="604520"/>
                    <a:pt x="6120440" y="660400"/>
                    <a:pt x="6051860" y="660400"/>
                  </a:cubicBezTo>
                  <a:close/>
                </a:path>
              </a:pathLst>
            </a:custGeom>
            <a:solidFill>
              <a:srgbClr val="FDDBD8"/>
            </a:solidFill>
          </p:spPr>
        </p:sp>
      </p:grpSp>
      <p:sp>
        <p:nvSpPr>
          <p:cNvPr id="8" name="TextBox 4"/>
          <p:cNvSpPr txBox="1"/>
          <p:nvPr/>
        </p:nvSpPr>
        <p:spPr>
          <a:xfrm>
            <a:off x="0" y="1793303"/>
            <a:ext cx="18287999" cy="1160831"/>
          </a:xfrm>
          <a:prstGeom prst="rect">
            <a:avLst/>
          </a:prstGeom>
        </p:spPr>
        <p:txBody>
          <a:bodyPr wrap="square" lIns="0" tIns="0" rIns="0" bIns="0" rtlCol="0" anchor="t">
            <a:spAutoFit/>
          </a:bodyPr>
          <a:lstStyle/>
          <a:p>
            <a:pPr marL="0" lvl="0" indent="0" algn="ctr">
              <a:lnSpc>
                <a:spcPts val="10400"/>
              </a:lnSpc>
            </a:pPr>
            <a:r>
              <a:rPr lang="en-US" sz="5500" b="1" dirty="0" smtClean="0">
                <a:solidFill>
                  <a:srgbClr val="BA3B61"/>
                </a:solidFill>
                <a:latin typeface="Arial" panose="020B0604020202020204" pitchFamily="34" charset="0"/>
                <a:cs typeface="Arial" panose="020B0604020202020204" pitchFamily="34" charset="0"/>
              </a:rPr>
              <a:t>Thảo luận và trả lời câu hỏi</a:t>
            </a:r>
            <a:endParaRPr lang="en-US" sz="5500" b="1" dirty="0">
              <a:solidFill>
                <a:srgbClr val="BA3B61"/>
              </a:solidFill>
              <a:latin typeface="Arial" panose="020B0604020202020204" pitchFamily="34" charset="0"/>
              <a:cs typeface="Arial" panose="020B0604020202020204" pitchFamily="34" charset="0"/>
            </a:endParaRPr>
          </a:p>
        </p:txBody>
      </p:sp>
      <p:pic>
        <p:nvPicPr>
          <p:cNvPr id="9" name="Picture 21">
            <a:extLst>
              <a:ext uri="{FF2B5EF4-FFF2-40B4-BE49-F238E27FC236}">
                <a16:creationId xmlns:a16="http://schemas.microsoft.com/office/drawing/2014/main" id="{288F6AE6-38BA-45B7-A704-A217D13914C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12199257" y="4305300"/>
            <a:ext cx="4998879" cy="5111764"/>
          </a:xfrm>
          <a:prstGeom prst="rect">
            <a:avLst/>
          </a:prstGeom>
        </p:spPr>
      </p:pic>
      <p:sp>
        <p:nvSpPr>
          <p:cNvPr id="10" name="Rectangle 9"/>
          <p:cNvSpPr/>
          <p:nvPr/>
        </p:nvSpPr>
        <p:spPr>
          <a:xfrm>
            <a:off x="1428750" y="4833947"/>
            <a:ext cx="9334500" cy="2785378"/>
          </a:xfrm>
          <a:prstGeom prst="rect">
            <a:avLst/>
          </a:prstGeom>
        </p:spPr>
        <p:txBody>
          <a:bodyPr wrap="square">
            <a:spAutoFit/>
          </a:bodyPr>
          <a:lstStyle/>
          <a:p>
            <a:pPr algn="just">
              <a:lnSpc>
                <a:spcPts val="7000"/>
              </a:lnSpc>
            </a:pPr>
            <a:r>
              <a:rPr lang="fr-FR" sz="5000" dirty="0">
                <a:solidFill>
                  <a:srgbClr val="000000"/>
                </a:solidFill>
                <a:latin typeface="Arial" panose="020B0604020202020204" pitchFamily="34" charset="0"/>
                <a:ea typeface="Calibri" panose="020F0502020204030204" pitchFamily="34" charset="0"/>
                <a:cs typeface="Arial" panose="020B0604020202020204" pitchFamily="34" charset="0"/>
              </a:rPr>
              <a:t>Trình bày nguyên nhân, diễn biến, kết quả và </a:t>
            </a:r>
            <a:r>
              <a:rPr lang="fr-FR" sz="5000" dirty="0" smtClean="0">
                <a:solidFill>
                  <a:srgbClr val="000000"/>
                </a:solidFill>
                <a:latin typeface="Arial" panose="020B0604020202020204" pitchFamily="34" charset="0"/>
                <a:ea typeface="Calibri" panose="020F0502020204030204" pitchFamily="34" charset="0"/>
                <a:cs typeface="Arial" panose="020B0604020202020204" pitchFamily="34" charset="0"/>
              </a:rPr>
              <a:t>ý </a:t>
            </a:r>
            <a:r>
              <a:rPr lang="fr-FR" sz="5000" dirty="0">
                <a:solidFill>
                  <a:srgbClr val="000000"/>
                </a:solidFill>
                <a:latin typeface="Arial" panose="020B0604020202020204" pitchFamily="34" charset="0"/>
                <a:ea typeface="Calibri" panose="020F0502020204030204" pitchFamily="34" charset="0"/>
                <a:cs typeface="Arial" panose="020B0604020202020204" pitchFamily="34" charset="0"/>
              </a:rPr>
              <a:t>nghĩa lịch sử của cuộc khởi nghĩa Bà Triệu</a:t>
            </a:r>
            <a:endParaRPr lang="en-US" sz="5000"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par>
                                <p:cTn id="18" presetID="22" presetClass="entr" presetSubtype="4" fill="hold"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down)">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6D0CD"/>
        </a:solidFill>
        <a:effectLst/>
      </p:bgPr>
    </p:bg>
    <p:spTree>
      <p:nvGrpSpPr>
        <p:cNvPr id="1" name=""/>
        <p:cNvGrpSpPr/>
        <p:nvPr/>
      </p:nvGrpSpPr>
      <p:grpSpPr>
        <a:xfrm>
          <a:off x="0" y="0"/>
          <a:ext cx="0" cy="0"/>
          <a:chOff x="0" y="0"/>
          <a:chExt cx="0" cy="0"/>
        </a:xfrm>
      </p:grpSpPr>
      <p:sp>
        <p:nvSpPr>
          <p:cNvPr id="2" name="TextBox 2"/>
          <p:cNvSpPr txBox="1"/>
          <p:nvPr/>
        </p:nvSpPr>
        <p:spPr>
          <a:xfrm>
            <a:off x="0" y="1181100"/>
            <a:ext cx="18287999" cy="833818"/>
          </a:xfrm>
          <a:prstGeom prst="rect">
            <a:avLst/>
          </a:prstGeom>
        </p:spPr>
        <p:txBody>
          <a:bodyPr wrap="square" lIns="0" tIns="0" rIns="0" bIns="0" rtlCol="0" anchor="t">
            <a:spAutoFit/>
          </a:bodyPr>
          <a:lstStyle/>
          <a:p>
            <a:pPr algn="ctr">
              <a:lnSpc>
                <a:spcPts val="7000"/>
              </a:lnSpc>
            </a:pPr>
            <a:r>
              <a:rPr lang="en-US" sz="5200" b="1" dirty="0" smtClean="0">
                <a:solidFill>
                  <a:srgbClr val="243680"/>
                </a:solidFill>
                <a:latin typeface="Arial" panose="020B0604020202020204" pitchFamily="34" charset="0"/>
                <a:cs typeface="Arial" panose="020B0604020202020204" pitchFamily="34" charset="0"/>
              </a:rPr>
              <a:t>Nguyên nhân dẫn đến cuộc khởi nghĩa</a:t>
            </a:r>
            <a:endParaRPr lang="en-US" sz="5200" b="1" dirty="0">
              <a:solidFill>
                <a:srgbClr val="243680"/>
              </a:solidFill>
              <a:latin typeface="Arial" panose="020B0604020202020204" pitchFamily="34" charset="0"/>
              <a:cs typeface="Arial" panose="020B0604020202020204" pitchFamily="34" charset="0"/>
            </a:endParaRPr>
          </a:p>
        </p:txBody>
      </p:sp>
      <p:grpSp>
        <p:nvGrpSpPr>
          <p:cNvPr id="3" name="Group 3"/>
          <p:cNvGrpSpPr/>
          <p:nvPr/>
        </p:nvGrpSpPr>
        <p:grpSpPr>
          <a:xfrm>
            <a:off x="1219200" y="2324100"/>
            <a:ext cx="16230600" cy="7448550"/>
            <a:chOff x="0" y="0"/>
            <a:chExt cx="5334643" cy="4954957"/>
          </a:xfrm>
        </p:grpSpPr>
        <p:sp>
          <p:nvSpPr>
            <p:cNvPr id="4" name="Freeform 4"/>
            <p:cNvSpPr/>
            <p:nvPr/>
          </p:nvSpPr>
          <p:spPr>
            <a:xfrm>
              <a:off x="72390" y="72390"/>
              <a:ext cx="5189863" cy="4810177"/>
            </a:xfrm>
            <a:custGeom>
              <a:avLst/>
              <a:gdLst/>
              <a:ahLst/>
              <a:cxnLst/>
              <a:rect l="l" t="t" r="r" b="b"/>
              <a:pathLst>
                <a:path w="5189863" h="4810177">
                  <a:moveTo>
                    <a:pt x="0" y="0"/>
                  </a:moveTo>
                  <a:lnTo>
                    <a:pt x="5189863" y="0"/>
                  </a:lnTo>
                  <a:lnTo>
                    <a:pt x="5189863" y="4810177"/>
                  </a:lnTo>
                  <a:lnTo>
                    <a:pt x="0" y="4810177"/>
                  </a:lnTo>
                  <a:lnTo>
                    <a:pt x="0" y="0"/>
                  </a:lnTo>
                  <a:close/>
                </a:path>
              </a:pathLst>
            </a:custGeom>
            <a:solidFill>
              <a:srgbClr val="D7E3EB"/>
            </a:solidFill>
          </p:spPr>
        </p:sp>
        <p:sp>
          <p:nvSpPr>
            <p:cNvPr id="5" name="Freeform 5"/>
            <p:cNvSpPr/>
            <p:nvPr/>
          </p:nvSpPr>
          <p:spPr>
            <a:xfrm>
              <a:off x="0" y="0"/>
              <a:ext cx="5334643" cy="4954957"/>
            </a:xfrm>
            <a:custGeom>
              <a:avLst/>
              <a:gdLst/>
              <a:ahLst/>
              <a:cxnLst/>
              <a:rect l="l" t="t" r="r" b="b"/>
              <a:pathLst>
                <a:path w="5334643" h="4954957">
                  <a:moveTo>
                    <a:pt x="5189863" y="4810177"/>
                  </a:moveTo>
                  <a:lnTo>
                    <a:pt x="5334643" y="4810177"/>
                  </a:lnTo>
                  <a:lnTo>
                    <a:pt x="5334643" y="4954957"/>
                  </a:lnTo>
                  <a:lnTo>
                    <a:pt x="5189863" y="4954957"/>
                  </a:lnTo>
                  <a:lnTo>
                    <a:pt x="5189863" y="4810177"/>
                  </a:lnTo>
                  <a:close/>
                  <a:moveTo>
                    <a:pt x="0" y="144780"/>
                  </a:moveTo>
                  <a:lnTo>
                    <a:pt x="144780" y="144780"/>
                  </a:lnTo>
                  <a:lnTo>
                    <a:pt x="144780" y="4810177"/>
                  </a:lnTo>
                  <a:lnTo>
                    <a:pt x="0" y="4810177"/>
                  </a:lnTo>
                  <a:lnTo>
                    <a:pt x="0" y="144780"/>
                  </a:lnTo>
                  <a:close/>
                  <a:moveTo>
                    <a:pt x="0" y="4810177"/>
                  </a:moveTo>
                  <a:lnTo>
                    <a:pt x="144780" y="4810177"/>
                  </a:lnTo>
                  <a:lnTo>
                    <a:pt x="144780" y="4954957"/>
                  </a:lnTo>
                  <a:lnTo>
                    <a:pt x="0" y="4954957"/>
                  </a:lnTo>
                  <a:lnTo>
                    <a:pt x="0" y="4810177"/>
                  </a:lnTo>
                  <a:close/>
                  <a:moveTo>
                    <a:pt x="5189863" y="144780"/>
                  </a:moveTo>
                  <a:lnTo>
                    <a:pt x="5334643" y="144780"/>
                  </a:lnTo>
                  <a:lnTo>
                    <a:pt x="5334643" y="4810177"/>
                  </a:lnTo>
                  <a:lnTo>
                    <a:pt x="5189863" y="4810177"/>
                  </a:lnTo>
                  <a:lnTo>
                    <a:pt x="5189863" y="144780"/>
                  </a:lnTo>
                  <a:close/>
                  <a:moveTo>
                    <a:pt x="144780" y="4810177"/>
                  </a:moveTo>
                  <a:lnTo>
                    <a:pt x="5189863" y="4810177"/>
                  </a:lnTo>
                  <a:lnTo>
                    <a:pt x="5189863" y="4954957"/>
                  </a:lnTo>
                  <a:lnTo>
                    <a:pt x="144780" y="4954957"/>
                  </a:lnTo>
                  <a:lnTo>
                    <a:pt x="144780" y="4810177"/>
                  </a:lnTo>
                  <a:close/>
                  <a:moveTo>
                    <a:pt x="5189863" y="0"/>
                  </a:moveTo>
                  <a:lnTo>
                    <a:pt x="5334643" y="0"/>
                  </a:lnTo>
                  <a:lnTo>
                    <a:pt x="5334643" y="144780"/>
                  </a:lnTo>
                  <a:lnTo>
                    <a:pt x="5189863" y="144780"/>
                  </a:lnTo>
                  <a:lnTo>
                    <a:pt x="5189863" y="0"/>
                  </a:lnTo>
                  <a:close/>
                  <a:moveTo>
                    <a:pt x="0" y="0"/>
                  </a:moveTo>
                  <a:lnTo>
                    <a:pt x="144780" y="0"/>
                  </a:lnTo>
                  <a:lnTo>
                    <a:pt x="144780" y="144780"/>
                  </a:lnTo>
                  <a:lnTo>
                    <a:pt x="0" y="144780"/>
                  </a:lnTo>
                  <a:lnTo>
                    <a:pt x="0" y="0"/>
                  </a:lnTo>
                  <a:close/>
                  <a:moveTo>
                    <a:pt x="144780" y="0"/>
                  </a:moveTo>
                  <a:lnTo>
                    <a:pt x="5189863" y="0"/>
                  </a:lnTo>
                  <a:lnTo>
                    <a:pt x="5189863" y="144780"/>
                  </a:lnTo>
                  <a:lnTo>
                    <a:pt x="144780" y="144780"/>
                  </a:lnTo>
                  <a:lnTo>
                    <a:pt x="144780" y="0"/>
                  </a:lnTo>
                  <a:close/>
                </a:path>
              </a:pathLst>
            </a:custGeom>
            <a:solidFill>
              <a:srgbClr val="F9AAAF"/>
            </a:solidFill>
          </p:spPr>
        </p:sp>
      </p:grpSp>
      <p:pic>
        <p:nvPicPr>
          <p:cNvPr id="15" name="Picture 15"/>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0341" y="4943775"/>
            <a:ext cx="2679329" cy="5143500"/>
          </a:xfrm>
          <a:prstGeom prst="rect">
            <a:avLst/>
          </a:prstGeom>
        </p:spPr>
      </p:pic>
      <p:sp>
        <p:nvSpPr>
          <p:cNvPr id="16" name="Rectangle 15"/>
          <p:cNvSpPr/>
          <p:nvPr/>
        </p:nvSpPr>
        <p:spPr>
          <a:xfrm>
            <a:off x="2668988" y="3232218"/>
            <a:ext cx="14331192" cy="5632311"/>
          </a:xfrm>
          <a:prstGeom prst="rect">
            <a:avLst/>
          </a:prstGeom>
        </p:spPr>
        <p:txBody>
          <a:bodyPr wrap="square">
            <a:spAutoFit/>
          </a:bodyPr>
          <a:lstStyle/>
          <a:p>
            <a:pPr marL="685800" indent="-685800" algn="just">
              <a:lnSpc>
                <a:spcPts val="7200"/>
              </a:lnSpc>
              <a:buFont typeface="Arial" panose="020B0604020202020204" pitchFamily="34" charset="0"/>
              <a:buChar char="•"/>
            </a:pPr>
            <a:r>
              <a:rPr lang="fr-FR" sz="5000" dirty="0">
                <a:solidFill>
                  <a:schemeClr val="tx1">
                    <a:lumMod val="95000"/>
                    <a:lumOff val="5000"/>
                  </a:schemeClr>
                </a:solidFill>
                <a:latin typeface="Arial" panose="020B0604020202020204" pitchFamily="34" charset="0"/>
                <a:ea typeface="Calibri" panose="020F0502020204030204" pitchFamily="34" charset="0"/>
                <a:cs typeface="Arial" panose="020B0604020202020204" pitchFamily="34" charset="0"/>
              </a:rPr>
              <a:t>Từ đầu thế kỉ III TCN, nhà Ngô cai trị nước ta. đ</a:t>
            </a:r>
            <a:r>
              <a:rPr lang="fr-FR" sz="5000" dirty="0" smtClean="0">
                <a:solidFill>
                  <a:schemeClr val="tx1">
                    <a:lumMod val="95000"/>
                    <a:lumOff val="5000"/>
                  </a:schemeClr>
                </a:solidFill>
                <a:latin typeface="Arial" panose="020B0604020202020204" pitchFamily="34" charset="0"/>
                <a:ea typeface="Calibri" panose="020F0502020204030204" pitchFamily="34" charset="0"/>
                <a:cs typeface="Arial" panose="020B0604020202020204" pitchFamily="34" charset="0"/>
              </a:rPr>
              <a:t>ặt </a:t>
            </a:r>
            <a:r>
              <a:rPr lang="fr-FR" sz="5000" dirty="0">
                <a:solidFill>
                  <a:schemeClr val="tx1">
                    <a:lumMod val="95000"/>
                    <a:lumOff val="5000"/>
                  </a:schemeClr>
                </a:solidFill>
                <a:latin typeface="Arial" panose="020B0604020202020204" pitchFamily="34" charset="0"/>
                <a:ea typeface="Calibri" panose="020F0502020204030204" pitchFamily="34" charset="0"/>
                <a:cs typeface="Arial" panose="020B0604020202020204" pitchFamily="34" charset="0"/>
              </a:rPr>
              <a:t>thêm nhiều thứ thuế, </a:t>
            </a:r>
            <a:r>
              <a:rPr lang="fr-FR" sz="5000" dirty="0" smtClean="0">
                <a:solidFill>
                  <a:schemeClr val="tx1">
                    <a:lumMod val="95000"/>
                    <a:lumOff val="5000"/>
                  </a:schemeClr>
                </a:solidFill>
                <a:latin typeface="Arial" panose="020B0604020202020204" pitchFamily="34" charset="0"/>
                <a:ea typeface="Calibri" panose="020F0502020204030204" pitchFamily="34" charset="0"/>
                <a:cs typeface="Arial" panose="020B0604020202020204" pitchFamily="34" charset="0"/>
              </a:rPr>
              <a:t>bắt </a:t>
            </a:r>
            <a:r>
              <a:rPr lang="fr-FR" sz="5000" dirty="0">
                <a:solidFill>
                  <a:schemeClr val="tx1">
                    <a:lumMod val="95000"/>
                    <a:lumOff val="5000"/>
                  </a:schemeClr>
                </a:solidFill>
                <a:latin typeface="Arial" panose="020B0604020202020204" pitchFamily="34" charset="0"/>
                <a:ea typeface="Calibri" panose="020F0502020204030204" pitchFamily="34" charset="0"/>
                <a:cs typeface="Arial" panose="020B0604020202020204" pitchFamily="34" charset="0"/>
              </a:rPr>
              <a:t>hàng nghìn thợ thủ công giỏi của nước ta đưa về Trung Quốc. </a:t>
            </a:r>
            <a:endParaRPr lang="fr-FR" sz="5000" dirty="0" smtClean="0">
              <a:solidFill>
                <a:schemeClr val="tx1">
                  <a:lumMod val="95000"/>
                  <a:lumOff val="5000"/>
                </a:schemeClr>
              </a:solidFill>
              <a:latin typeface="Arial" panose="020B0604020202020204" pitchFamily="34" charset="0"/>
              <a:ea typeface="Calibri" panose="020F0502020204030204" pitchFamily="34" charset="0"/>
              <a:cs typeface="Arial" panose="020B0604020202020204" pitchFamily="34" charset="0"/>
            </a:endParaRPr>
          </a:p>
          <a:p>
            <a:pPr marL="685800" indent="-685800" algn="just">
              <a:lnSpc>
                <a:spcPts val="7200"/>
              </a:lnSpc>
              <a:buFont typeface="Arial" panose="020B0604020202020204" pitchFamily="34" charset="0"/>
              <a:buChar char="•"/>
            </a:pPr>
            <a:r>
              <a:rPr lang="fr-FR" sz="5000" dirty="0" smtClean="0">
                <a:solidFill>
                  <a:schemeClr val="tx1">
                    <a:lumMod val="95000"/>
                    <a:lumOff val="5000"/>
                  </a:schemeClr>
                </a:solidFill>
                <a:latin typeface="Arial" panose="020B0604020202020204" pitchFamily="34" charset="0"/>
                <a:ea typeface="Calibri" panose="020F0502020204030204" pitchFamily="34" charset="0"/>
                <a:cs typeface="Arial" panose="020B0604020202020204" pitchFamily="34" charset="0"/>
              </a:rPr>
              <a:t>Mâu thuẫn </a:t>
            </a:r>
            <a:r>
              <a:rPr lang="fr-FR" sz="5000" dirty="0">
                <a:solidFill>
                  <a:schemeClr val="tx1">
                    <a:lumMod val="95000"/>
                    <a:lumOff val="5000"/>
                  </a:schemeClr>
                </a:solidFill>
                <a:latin typeface="Arial" panose="020B0604020202020204" pitchFamily="34" charset="0"/>
                <a:ea typeface="Calibri" panose="020F0502020204030204" pitchFamily="34" charset="0"/>
                <a:cs typeface="Arial" panose="020B0604020202020204" pitchFamily="34" charset="0"/>
              </a:rPr>
              <a:t>giữa người Việt với chính quyền cai trị ngày càng trở nên gay </a:t>
            </a:r>
            <a:r>
              <a:rPr lang="fr-FR" sz="5000" dirty="0" smtClean="0">
                <a:solidFill>
                  <a:schemeClr val="tx1">
                    <a:lumMod val="95000"/>
                    <a:lumOff val="5000"/>
                  </a:schemeClr>
                </a:solidFill>
                <a:latin typeface="Arial" panose="020B0604020202020204" pitchFamily="34" charset="0"/>
                <a:ea typeface="Calibri" panose="020F0502020204030204" pitchFamily="34" charset="0"/>
                <a:cs typeface="Arial" panose="020B0604020202020204" pitchFamily="34" charset="0"/>
              </a:rPr>
              <a:t>gắt.</a:t>
            </a:r>
          </a:p>
          <a:p>
            <a:pPr marL="685800" indent="-685800" algn="just">
              <a:lnSpc>
                <a:spcPts val="7200"/>
              </a:lnSpc>
              <a:buFont typeface="Arial" panose="020B0604020202020204" pitchFamily="34" charset="0"/>
              <a:buChar char="•"/>
            </a:pPr>
            <a:r>
              <a:rPr lang="fr-FR" sz="5000" dirty="0" smtClean="0">
                <a:solidFill>
                  <a:schemeClr val="tx1">
                    <a:lumMod val="95000"/>
                    <a:lumOff val="5000"/>
                  </a:schemeClr>
                </a:solidFill>
                <a:latin typeface="Arial" panose="020B0604020202020204" pitchFamily="34" charset="0"/>
                <a:ea typeface="Calibri" panose="020F0502020204030204" pitchFamily="34" charset="0"/>
                <a:cs typeface="Arial" panose="020B0604020202020204" pitchFamily="34" charset="0"/>
              </a:rPr>
              <a:t>Cuộc </a:t>
            </a:r>
            <a:r>
              <a:rPr lang="fr-FR" sz="5000" dirty="0">
                <a:solidFill>
                  <a:schemeClr val="tx1">
                    <a:lumMod val="95000"/>
                    <a:lumOff val="5000"/>
                  </a:schemeClr>
                </a:solidFill>
                <a:latin typeface="Arial" panose="020B0604020202020204" pitchFamily="34" charset="0"/>
                <a:ea typeface="Calibri" panose="020F0502020204030204" pitchFamily="34" charset="0"/>
                <a:cs typeface="Arial" panose="020B0604020202020204" pitchFamily="34" charset="0"/>
              </a:rPr>
              <a:t>khởi nghĩa do Bà Triệu lãnh </a:t>
            </a:r>
            <a:r>
              <a:rPr lang="fr-FR" sz="5000" dirty="0" smtClean="0">
                <a:solidFill>
                  <a:schemeClr val="tx1">
                    <a:lumMod val="95000"/>
                    <a:lumOff val="5000"/>
                  </a:schemeClr>
                </a:solidFill>
                <a:latin typeface="Arial" panose="020B0604020202020204" pitchFamily="34" charset="0"/>
                <a:ea typeface="Calibri" panose="020F0502020204030204" pitchFamily="34" charset="0"/>
                <a:cs typeface="Arial" panose="020B0604020202020204" pitchFamily="34" charset="0"/>
              </a:rPr>
              <a:t>đạo đã nổ ra. </a:t>
            </a:r>
            <a:endParaRPr lang="en-US" sz="5000" dirty="0">
              <a:solidFill>
                <a:schemeClr val="tx1">
                  <a:lumMod val="95000"/>
                  <a:lumOff val="5000"/>
                </a:schemeClr>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down)">
                                      <p:cBhvr>
                                        <p:cTn id="2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0" y="1209756"/>
            <a:ext cx="18288000" cy="910506"/>
          </a:xfrm>
          <a:prstGeom prst="rect">
            <a:avLst/>
          </a:prstGeom>
        </p:spPr>
        <p:txBody>
          <a:bodyPr wrap="square" lIns="0" tIns="0" rIns="0" bIns="0" rtlCol="0" anchor="t">
            <a:spAutoFit/>
          </a:bodyPr>
          <a:lstStyle/>
          <a:p>
            <a:pPr marL="0" lvl="0" indent="0" algn="ctr">
              <a:lnSpc>
                <a:spcPts val="7050"/>
              </a:lnSpc>
              <a:spcBef>
                <a:spcPct val="0"/>
              </a:spcBef>
            </a:pPr>
            <a:r>
              <a:rPr lang="en-US" sz="6000" b="1" u="none" dirty="0" smtClean="0">
                <a:solidFill>
                  <a:schemeClr val="tx1">
                    <a:lumMod val="95000"/>
                    <a:lumOff val="5000"/>
                  </a:schemeClr>
                </a:solidFill>
                <a:latin typeface="Arial" panose="020B0604020202020204" pitchFamily="34" charset="0"/>
                <a:cs typeface="Arial" panose="020B0604020202020204" pitchFamily="34" charset="0"/>
              </a:rPr>
              <a:t>KHỞI ĐỘNG</a:t>
            </a:r>
            <a:endParaRPr lang="en-US" sz="6000" b="1" u="none" dirty="0">
              <a:solidFill>
                <a:schemeClr val="tx1">
                  <a:lumMod val="95000"/>
                  <a:lumOff val="5000"/>
                </a:schemeClr>
              </a:solidFill>
              <a:latin typeface="Arial" panose="020B0604020202020204" pitchFamily="34" charset="0"/>
              <a:cs typeface="Arial" panose="020B0604020202020204" pitchFamily="34" charset="0"/>
            </a:endParaRPr>
          </a:p>
        </p:txBody>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2877800" y="7105524"/>
            <a:ext cx="5254690" cy="3181476"/>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10628992">
            <a:off x="168652" y="9247024"/>
            <a:ext cx="5696145" cy="795450"/>
          </a:xfrm>
          <a:prstGeom prst="rect">
            <a:avLst/>
          </a:prstGeom>
        </p:spPr>
      </p:pic>
      <p:sp>
        <p:nvSpPr>
          <p:cNvPr id="6" name="Rectangle 5"/>
          <p:cNvSpPr/>
          <p:nvPr/>
        </p:nvSpPr>
        <p:spPr>
          <a:xfrm>
            <a:off x="1524000" y="2400300"/>
            <a:ext cx="15240000" cy="5694892"/>
          </a:xfrm>
          <a:prstGeom prst="rect">
            <a:avLst/>
          </a:prstGeom>
        </p:spPr>
        <p:txBody>
          <a:bodyPr wrap="square">
            <a:spAutoFit/>
          </a:bodyPr>
          <a:lstStyle/>
          <a:p>
            <a:pPr marL="685800" indent="-685800" algn="just">
              <a:lnSpc>
                <a:spcPts val="7400"/>
              </a:lnSpc>
              <a:buFont typeface="Arial" panose="020B0604020202020204" pitchFamily="34" charset="0"/>
              <a:buChar char="•"/>
            </a:pPr>
            <a:r>
              <a:rPr lang="fr-FR" sz="5000" dirty="0">
                <a:solidFill>
                  <a:schemeClr val="bg2">
                    <a:lumMod val="10000"/>
                  </a:schemeClr>
                </a:solidFill>
                <a:latin typeface="Arial" panose="020B0604020202020204" pitchFamily="34" charset="0"/>
                <a:ea typeface="Calibri" panose="020F0502020204030204" pitchFamily="34" charset="0"/>
                <a:cs typeface="Arial" panose="020B0604020202020204" pitchFamily="34" charset="0"/>
              </a:rPr>
              <a:t>Em đã biết, sau khi chiếm được Âu Lạc, các triều đại phương Bắc đã tìm “trăm phương nghìn kế” để áp đặt ách cai trị đối với nước ta. </a:t>
            </a:r>
            <a:r>
              <a:rPr lang="fr-FR" sz="5000" i="1" dirty="0">
                <a:solidFill>
                  <a:schemeClr val="bg2">
                    <a:lumMod val="10000"/>
                  </a:schemeClr>
                </a:solidFill>
                <a:latin typeface="Arial" panose="020B0604020202020204" pitchFamily="34" charset="0"/>
                <a:ea typeface="Calibri" panose="020F0502020204030204" pitchFamily="34" charset="0"/>
                <a:cs typeface="Arial" panose="020B0604020202020204" pitchFamily="34" charset="0"/>
              </a:rPr>
              <a:t>Nhưng thực tế lịch sử có thuận theo ý đồ của họ không? </a:t>
            </a:r>
            <a:endParaRPr lang="fr-FR" sz="5000" i="1" dirty="0" smtClean="0">
              <a:solidFill>
                <a:schemeClr val="bg2">
                  <a:lumMod val="10000"/>
                </a:schemeClr>
              </a:solidFill>
              <a:latin typeface="Arial" panose="020B0604020202020204" pitchFamily="34" charset="0"/>
              <a:ea typeface="Calibri" panose="020F0502020204030204" pitchFamily="34" charset="0"/>
              <a:cs typeface="Arial" panose="020B0604020202020204" pitchFamily="34" charset="0"/>
            </a:endParaRPr>
          </a:p>
          <a:p>
            <a:pPr marL="685800" indent="-685800" algn="just">
              <a:lnSpc>
                <a:spcPts val="7400"/>
              </a:lnSpc>
              <a:buFont typeface="Arial" panose="020B0604020202020204" pitchFamily="34" charset="0"/>
              <a:buChar char="•"/>
            </a:pPr>
            <a:r>
              <a:rPr lang="fr-FR" sz="5000" dirty="0" smtClean="0">
                <a:solidFill>
                  <a:schemeClr val="bg2">
                    <a:lumMod val="10000"/>
                  </a:schemeClr>
                </a:solidFill>
                <a:latin typeface="Arial" panose="020B0604020202020204" pitchFamily="34" charset="0"/>
                <a:ea typeface="Calibri" panose="020F0502020204030204" pitchFamily="34" charset="0"/>
                <a:cs typeface="Arial" panose="020B0604020202020204" pitchFamily="34" charset="0"/>
              </a:rPr>
              <a:t>Em </a:t>
            </a:r>
            <a:r>
              <a:rPr lang="fr-FR" sz="5000" dirty="0">
                <a:solidFill>
                  <a:schemeClr val="bg2">
                    <a:lumMod val="10000"/>
                  </a:schemeClr>
                </a:solidFill>
                <a:latin typeface="Arial" panose="020B0604020202020204" pitchFamily="34" charset="0"/>
                <a:ea typeface="Calibri" panose="020F0502020204030204" pitchFamily="34" charset="0"/>
                <a:cs typeface="Arial" panose="020B0604020202020204" pitchFamily="34" charset="0"/>
              </a:rPr>
              <a:t>suy nghĩ gì về lời “phàn nàn” của viên Thái thú người Hán: </a:t>
            </a:r>
            <a:r>
              <a:rPr lang="fr-FR" sz="5000" i="1" dirty="0">
                <a:solidFill>
                  <a:schemeClr val="bg2">
                    <a:lumMod val="10000"/>
                  </a:schemeClr>
                </a:solidFill>
                <a:latin typeface="Arial" panose="020B0604020202020204" pitchFamily="34" charset="0"/>
                <a:ea typeface="Calibri" panose="020F0502020204030204" pitchFamily="34" charset="0"/>
                <a:cs typeface="Arial" panose="020B0604020202020204" pitchFamily="34" charset="0"/>
              </a:rPr>
              <a:t>Dân xứ ấy rất khó cai trị?</a:t>
            </a:r>
            <a:endParaRPr lang="en-US" sz="5000" i="1" dirty="0">
              <a:solidFill>
                <a:schemeClr val="bg2">
                  <a:lumMod val="10000"/>
                </a:schemeClr>
              </a:solidFill>
              <a:effectLst/>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randombar(horizontal)">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randombar(horizontal)">
                                      <p:cBhvr>
                                        <p:cTn id="17"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sp>
        <p:nvSpPr>
          <p:cNvPr id="3" name="AutoShape 3"/>
          <p:cNvSpPr/>
          <p:nvPr/>
        </p:nvSpPr>
        <p:spPr>
          <a:xfrm>
            <a:off x="1295400" y="2705100"/>
            <a:ext cx="45719" cy="6672844"/>
          </a:xfrm>
          <a:prstGeom prst="rect">
            <a:avLst/>
          </a:prstGeom>
          <a:solidFill>
            <a:srgbClr val="000000">
              <a:alpha val="19608"/>
            </a:srgbClr>
          </a:solidFill>
        </p:spPr>
      </p:sp>
      <p:grpSp>
        <p:nvGrpSpPr>
          <p:cNvPr id="8" name="Group 8"/>
          <p:cNvGrpSpPr/>
          <p:nvPr/>
        </p:nvGrpSpPr>
        <p:grpSpPr>
          <a:xfrm>
            <a:off x="809098" y="5161545"/>
            <a:ext cx="1054517" cy="1053199"/>
            <a:chOff x="0" y="0"/>
            <a:chExt cx="1406023" cy="1404265"/>
          </a:xfrm>
        </p:grpSpPr>
        <p:pic>
          <p:nvPicPr>
            <p:cNvPr id="9" name="Picture 9"/>
            <p:cNvPicPr>
              <a:picLocks noChangeAspect="1"/>
            </p:cNvPicPr>
            <p:nvPr/>
          </p:nvPicPr>
          <p:blipFill>
            <a:blip r:embed="rId2"/>
            <a:srcRect/>
            <a:stretch>
              <a:fillRect/>
            </a:stretch>
          </p:blipFill>
          <p:spPr>
            <a:xfrm>
              <a:off x="0" y="0"/>
              <a:ext cx="1406023" cy="1404265"/>
            </a:xfrm>
            <a:prstGeom prst="rect">
              <a:avLst/>
            </a:prstGeom>
          </p:spPr>
        </p:pic>
        <p:grpSp>
          <p:nvGrpSpPr>
            <p:cNvPr id="10" name="Group 10"/>
            <p:cNvGrpSpPr/>
            <p:nvPr/>
          </p:nvGrpSpPr>
          <p:grpSpPr>
            <a:xfrm>
              <a:off x="238094" y="237215"/>
              <a:ext cx="929835" cy="929835"/>
              <a:chOff x="0" y="0"/>
              <a:chExt cx="6350000" cy="6350000"/>
            </a:xfrm>
          </p:grpSpPr>
          <p:sp>
            <p:nvSpPr>
              <p:cNvPr id="11" name="Freeform 1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DDBD8"/>
              </a:solidFill>
            </p:spPr>
          </p:sp>
        </p:grpSp>
      </p:grpSp>
      <p:grpSp>
        <p:nvGrpSpPr>
          <p:cNvPr id="20" name="Group 20"/>
          <p:cNvGrpSpPr/>
          <p:nvPr/>
        </p:nvGrpSpPr>
        <p:grpSpPr>
          <a:xfrm>
            <a:off x="791000" y="2880123"/>
            <a:ext cx="1054517" cy="1053199"/>
            <a:chOff x="0" y="0"/>
            <a:chExt cx="1406023" cy="1404265"/>
          </a:xfrm>
        </p:grpSpPr>
        <p:pic>
          <p:nvPicPr>
            <p:cNvPr id="21" name="Picture 21"/>
            <p:cNvPicPr>
              <a:picLocks noChangeAspect="1"/>
            </p:cNvPicPr>
            <p:nvPr/>
          </p:nvPicPr>
          <p:blipFill>
            <a:blip r:embed="rId2"/>
            <a:srcRect/>
            <a:stretch>
              <a:fillRect/>
            </a:stretch>
          </p:blipFill>
          <p:spPr>
            <a:xfrm>
              <a:off x="0" y="0"/>
              <a:ext cx="1406023" cy="1404265"/>
            </a:xfrm>
            <a:prstGeom prst="rect">
              <a:avLst/>
            </a:prstGeom>
          </p:spPr>
        </p:pic>
        <p:grpSp>
          <p:nvGrpSpPr>
            <p:cNvPr id="22" name="Group 22"/>
            <p:cNvGrpSpPr/>
            <p:nvPr/>
          </p:nvGrpSpPr>
          <p:grpSpPr>
            <a:xfrm>
              <a:off x="238094" y="237215"/>
              <a:ext cx="929835" cy="929835"/>
              <a:chOff x="0" y="0"/>
              <a:chExt cx="6350000" cy="6350000"/>
            </a:xfrm>
          </p:grpSpPr>
          <p:sp>
            <p:nvSpPr>
              <p:cNvPr id="23" name="Freeform 2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DDBD8"/>
              </a:solidFill>
            </p:spPr>
          </p:sp>
        </p:grpSp>
      </p:grpSp>
      <p:pic>
        <p:nvPicPr>
          <p:cNvPr id="24" name="Picture 24"/>
          <p:cNvPicPr>
            <a:picLocks noChangeAspect="1"/>
          </p:cNvPicPr>
          <p:nvPr/>
        </p:nvPicPr>
        <p:blipFill>
          <a:blip r:embed="rId3"/>
          <a:srcRect/>
          <a:stretch>
            <a:fillRect/>
          </a:stretch>
        </p:blipFill>
        <p:spPr>
          <a:xfrm>
            <a:off x="4724400" y="1104900"/>
            <a:ext cx="9160912" cy="1600200"/>
          </a:xfrm>
          <a:prstGeom prst="rect">
            <a:avLst/>
          </a:prstGeom>
        </p:spPr>
      </p:pic>
      <p:sp>
        <p:nvSpPr>
          <p:cNvPr id="27" name="TextBox 2"/>
          <p:cNvSpPr txBox="1"/>
          <p:nvPr/>
        </p:nvSpPr>
        <p:spPr>
          <a:xfrm>
            <a:off x="4706517" y="1207971"/>
            <a:ext cx="8860533" cy="1154996"/>
          </a:xfrm>
          <a:prstGeom prst="rect">
            <a:avLst/>
          </a:prstGeom>
        </p:spPr>
        <p:txBody>
          <a:bodyPr wrap="square" lIns="0" tIns="0" rIns="0" bIns="0" rtlCol="0" anchor="t">
            <a:spAutoFit/>
          </a:bodyPr>
          <a:lstStyle/>
          <a:p>
            <a:pPr marL="0" lvl="0" indent="0" algn="ctr">
              <a:lnSpc>
                <a:spcPts val="10400"/>
              </a:lnSpc>
            </a:pPr>
            <a:r>
              <a:rPr lang="en-US" sz="5300" b="1" dirty="0" smtClean="0">
                <a:solidFill>
                  <a:srgbClr val="BA3B61"/>
                </a:solidFill>
                <a:latin typeface="Arial" panose="020B0604020202020204" pitchFamily="34" charset="0"/>
                <a:cs typeface="Arial" panose="020B0604020202020204" pitchFamily="34" charset="0"/>
              </a:rPr>
              <a:t>Diễn biến cuộc khởi nghĩa </a:t>
            </a:r>
            <a:endParaRPr lang="en-US" sz="5300" b="1" dirty="0">
              <a:solidFill>
                <a:srgbClr val="BA3B61"/>
              </a:solidFill>
              <a:latin typeface="Arial" panose="020B0604020202020204" pitchFamily="34" charset="0"/>
              <a:cs typeface="Arial" panose="020B0604020202020204" pitchFamily="34" charset="0"/>
            </a:endParaRPr>
          </a:p>
        </p:txBody>
      </p:sp>
      <p:sp>
        <p:nvSpPr>
          <p:cNvPr id="28" name="Rectangle 27"/>
          <p:cNvSpPr/>
          <p:nvPr/>
        </p:nvSpPr>
        <p:spPr>
          <a:xfrm>
            <a:off x="1912234" y="2860896"/>
            <a:ext cx="15842441" cy="1764329"/>
          </a:xfrm>
          <a:prstGeom prst="rect">
            <a:avLst/>
          </a:prstGeom>
        </p:spPr>
        <p:txBody>
          <a:bodyPr wrap="square">
            <a:spAutoFit/>
          </a:bodyPr>
          <a:lstStyle/>
          <a:p>
            <a:pPr algn="just">
              <a:lnSpc>
                <a:spcPts val="6800"/>
              </a:lnSpc>
            </a:pPr>
            <a:r>
              <a:rPr lang="fr-FR" sz="5000" dirty="0">
                <a:solidFill>
                  <a:srgbClr val="000000"/>
                </a:solidFill>
                <a:latin typeface="Arial" panose="020B0604020202020204" pitchFamily="34" charset="0"/>
                <a:ea typeface="Calibri" panose="020F0502020204030204" pitchFamily="34" charset="0"/>
                <a:cs typeface="Arial" panose="020B0604020202020204" pitchFamily="34" charset="0"/>
              </a:rPr>
              <a:t>Năm 248, </a:t>
            </a:r>
            <a:r>
              <a:rPr lang="fr-FR" sz="5000" dirty="0" smtClean="0">
                <a:solidFill>
                  <a:srgbClr val="000000"/>
                </a:solidFill>
                <a:latin typeface="Arial" panose="020B0604020202020204" pitchFamily="34" charset="0"/>
                <a:ea typeface="Calibri" panose="020F0502020204030204" pitchFamily="34" charset="0"/>
                <a:cs typeface="Arial" panose="020B0604020202020204" pitchFamily="34" charset="0"/>
              </a:rPr>
              <a:t>anh </a:t>
            </a:r>
            <a:r>
              <a:rPr lang="fr-FR" sz="5000" dirty="0">
                <a:solidFill>
                  <a:srgbClr val="000000"/>
                </a:solidFill>
                <a:latin typeface="Arial" panose="020B0604020202020204" pitchFamily="34" charset="0"/>
                <a:ea typeface="Calibri" panose="020F0502020204030204" pitchFamily="34" charset="0"/>
                <a:cs typeface="Arial" panose="020B0604020202020204" pitchFamily="34" charset="0"/>
              </a:rPr>
              <a:t>trai mất, Bà Triệu được nghĩa quân tôn làm chủ </a:t>
            </a:r>
            <a:r>
              <a:rPr lang="fr-FR" sz="5000" dirty="0" smtClean="0">
                <a:solidFill>
                  <a:srgbClr val="000000"/>
                </a:solidFill>
                <a:latin typeface="Arial" panose="020B0604020202020204" pitchFamily="34" charset="0"/>
                <a:ea typeface="Calibri" panose="020F0502020204030204" pitchFamily="34" charset="0"/>
                <a:cs typeface="Arial" panose="020B0604020202020204" pitchFamily="34" charset="0"/>
              </a:rPr>
              <a:t>tướng.</a:t>
            </a:r>
            <a:endParaRPr lang="en-US" sz="5000" dirty="0">
              <a:latin typeface="Arial" panose="020B0604020202020204" pitchFamily="34" charset="0"/>
              <a:cs typeface="Arial" panose="020B0604020202020204" pitchFamily="34" charset="0"/>
            </a:endParaRPr>
          </a:p>
        </p:txBody>
      </p:sp>
      <p:sp>
        <p:nvSpPr>
          <p:cNvPr id="30" name="Rectangle 29"/>
          <p:cNvSpPr/>
          <p:nvPr/>
        </p:nvSpPr>
        <p:spPr>
          <a:xfrm>
            <a:off x="1912233" y="4786784"/>
            <a:ext cx="15842441" cy="1836400"/>
          </a:xfrm>
          <a:prstGeom prst="rect">
            <a:avLst/>
          </a:prstGeom>
        </p:spPr>
        <p:txBody>
          <a:bodyPr wrap="square">
            <a:spAutoFit/>
          </a:bodyPr>
          <a:lstStyle/>
          <a:p>
            <a:pPr algn="just">
              <a:lnSpc>
                <a:spcPts val="6800"/>
              </a:lnSpc>
            </a:pPr>
            <a:r>
              <a:rPr lang="en-US" sz="5000" dirty="0" smtClean="0">
                <a:latin typeface="Arial" panose="020B0604020202020204" pitchFamily="34" charset="0"/>
                <a:cs typeface="Arial" panose="020B0604020202020204" pitchFamily="34" charset="0"/>
              </a:rPr>
              <a:t>C</a:t>
            </a:r>
            <a:r>
              <a:rPr lang="vi-VN" sz="5000" dirty="0" smtClean="0">
                <a:latin typeface="Arial" panose="020B0604020202020204" pitchFamily="34" charset="0"/>
                <a:cs typeface="Arial" panose="020B0604020202020204" pitchFamily="34" charset="0"/>
              </a:rPr>
              <a:t>uộc </a:t>
            </a:r>
            <a:r>
              <a:rPr lang="vi-VN" sz="5000" dirty="0" smtClean="0"/>
              <a:t>kh</a:t>
            </a:r>
            <a:r>
              <a:rPr lang="en-US" sz="5000" dirty="0" smtClean="0"/>
              <a:t>ở</a:t>
            </a:r>
            <a:r>
              <a:rPr lang="vi-VN" sz="5000" dirty="0" smtClean="0"/>
              <a:t>i </a:t>
            </a:r>
            <a:r>
              <a:rPr lang="vi-VN" sz="5000" dirty="0"/>
              <a:t>nghĩa nhanh chóng lan </a:t>
            </a:r>
            <a:r>
              <a:rPr lang="vi-VN" sz="5000" dirty="0" smtClean="0"/>
              <a:t>rộng </a:t>
            </a:r>
            <a:r>
              <a:rPr lang="vi-VN" sz="5000" dirty="0"/>
              <a:t>làm cho “toàn thể Giao Châu đều chân động”.</a:t>
            </a:r>
            <a:endParaRPr lang="en-US" sz="5000" dirty="0"/>
          </a:p>
        </p:txBody>
      </p:sp>
      <p:grpSp>
        <p:nvGrpSpPr>
          <p:cNvPr id="31" name="Group 8"/>
          <p:cNvGrpSpPr/>
          <p:nvPr/>
        </p:nvGrpSpPr>
        <p:grpSpPr>
          <a:xfrm>
            <a:off x="809098" y="7271546"/>
            <a:ext cx="1054517" cy="1053199"/>
            <a:chOff x="0" y="0"/>
            <a:chExt cx="1406023" cy="1404265"/>
          </a:xfrm>
        </p:grpSpPr>
        <p:pic>
          <p:nvPicPr>
            <p:cNvPr id="32" name="Picture 9"/>
            <p:cNvPicPr>
              <a:picLocks noChangeAspect="1"/>
            </p:cNvPicPr>
            <p:nvPr/>
          </p:nvPicPr>
          <p:blipFill>
            <a:blip r:embed="rId2"/>
            <a:srcRect/>
            <a:stretch>
              <a:fillRect/>
            </a:stretch>
          </p:blipFill>
          <p:spPr>
            <a:xfrm>
              <a:off x="0" y="0"/>
              <a:ext cx="1406023" cy="1404265"/>
            </a:xfrm>
            <a:prstGeom prst="rect">
              <a:avLst/>
            </a:prstGeom>
          </p:spPr>
        </p:pic>
        <p:grpSp>
          <p:nvGrpSpPr>
            <p:cNvPr id="33" name="Group 10"/>
            <p:cNvGrpSpPr/>
            <p:nvPr/>
          </p:nvGrpSpPr>
          <p:grpSpPr>
            <a:xfrm>
              <a:off x="238094" y="237215"/>
              <a:ext cx="929835" cy="929835"/>
              <a:chOff x="0" y="0"/>
              <a:chExt cx="6350000" cy="6350000"/>
            </a:xfrm>
          </p:grpSpPr>
          <p:sp>
            <p:nvSpPr>
              <p:cNvPr id="34" name="Freeform 1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DDBD8"/>
              </a:solidFill>
            </p:spPr>
          </p:sp>
        </p:grpSp>
      </p:grpSp>
      <p:sp>
        <p:nvSpPr>
          <p:cNvPr id="35" name="Rectangle 34"/>
          <p:cNvSpPr/>
          <p:nvPr/>
        </p:nvSpPr>
        <p:spPr>
          <a:xfrm>
            <a:off x="1912233" y="6896785"/>
            <a:ext cx="15842441" cy="2708434"/>
          </a:xfrm>
          <a:prstGeom prst="rect">
            <a:avLst/>
          </a:prstGeom>
        </p:spPr>
        <p:txBody>
          <a:bodyPr wrap="square">
            <a:spAutoFit/>
          </a:bodyPr>
          <a:lstStyle/>
          <a:p>
            <a:pPr algn="just">
              <a:lnSpc>
                <a:spcPts val="6800"/>
              </a:lnSpc>
            </a:pPr>
            <a:r>
              <a:rPr lang="en-US" sz="5000" dirty="0" smtClean="0">
                <a:latin typeface="Arial" panose="020B0604020202020204" pitchFamily="34" charset="0"/>
                <a:cs typeface="Arial" panose="020B0604020202020204" pitchFamily="34" charset="0"/>
              </a:rPr>
              <a:t>N</a:t>
            </a:r>
            <a:r>
              <a:rPr lang="vi-VN" sz="5000" dirty="0">
                <a:cs typeface="Arial" panose="020B0604020202020204" pitchFamily="34" charset="0"/>
              </a:rPr>
              <a:t>hà Ngô đã cử tướng Lục Dận dân khoảng 8 000 quân kéo sang Giao Châu đàn áp cuộc khởi nghĩa. Bà Triệu hi sinh trên đỉnh núi Tùng. Cuộc khởi nghĩa kết thúc.</a:t>
            </a:r>
            <a:endParaRPr lang="en-US" sz="5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par>
                                <p:cTn id="8" presetID="16" presetClass="entr" presetSubtype="21"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barn(inVertical)">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wipe(down)">
                                      <p:cBhvr>
                                        <p:cTn id="20" dur="500"/>
                                        <p:tgtEl>
                                          <p:spTgt spid="20"/>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wipe(down)">
                                      <p:cBhvr>
                                        <p:cTn id="23" dur="500"/>
                                        <p:tgtEl>
                                          <p:spTgt spid="2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down)">
                                      <p:cBhvr>
                                        <p:cTn id="28" dur="500"/>
                                        <p:tgtEl>
                                          <p:spTgt spid="8"/>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wipe(down)">
                                      <p:cBhvr>
                                        <p:cTn id="31" dur="500"/>
                                        <p:tgtEl>
                                          <p:spTgt spid="30"/>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wipe(down)">
                                      <p:cBhvr>
                                        <p:cTn id="36" dur="500"/>
                                        <p:tgtEl>
                                          <p:spTgt spid="31"/>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wipe(down)">
                                      <p:cBhvr>
                                        <p:cTn id="39"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30" grpId="0"/>
      <p:bldP spid="35"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CE7DF"/>
        </a:solidFill>
        <a:effectLst/>
      </p:bgPr>
    </p:bg>
    <p:spTree>
      <p:nvGrpSpPr>
        <p:cNvPr id="1" name=""/>
        <p:cNvGrpSpPr/>
        <p:nvPr/>
      </p:nvGrpSpPr>
      <p:grpSpPr>
        <a:xfrm>
          <a:off x="0" y="0"/>
          <a:ext cx="0" cy="0"/>
          <a:chOff x="0" y="0"/>
          <a:chExt cx="0" cy="0"/>
        </a:xfrm>
      </p:grpSpPr>
      <p:sp>
        <p:nvSpPr>
          <p:cNvPr id="3" name="TextBox 15"/>
          <p:cNvSpPr txBox="1"/>
          <p:nvPr/>
        </p:nvSpPr>
        <p:spPr>
          <a:xfrm>
            <a:off x="2133600" y="8877300"/>
            <a:ext cx="13868400" cy="1205458"/>
          </a:xfrm>
          <a:prstGeom prst="rect">
            <a:avLst/>
          </a:prstGeom>
        </p:spPr>
        <p:txBody>
          <a:bodyPr wrap="square" lIns="0" tIns="0" rIns="0" bIns="0" rtlCol="0" anchor="t">
            <a:spAutoFit/>
          </a:bodyPr>
          <a:lstStyle/>
          <a:p>
            <a:pPr marL="0" lvl="0" indent="0" algn="ctr">
              <a:lnSpc>
                <a:spcPts val="9360"/>
              </a:lnSpc>
              <a:spcBef>
                <a:spcPct val="0"/>
              </a:spcBef>
            </a:pPr>
            <a:r>
              <a:rPr lang="en-US" sz="4500" b="1" spc="-72" dirty="0" smtClean="0">
                <a:solidFill>
                  <a:srgbClr val="363839"/>
                </a:solidFill>
                <a:latin typeface="Arial" panose="020B0604020202020204" pitchFamily="34" charset="0"/>
                <a:cs typeface="Arial" panose="020B0604020202020204" pitchFamily="34" charset="0"/>
              </a:rPr>
              <a:t>Lăng Bà Triệu trên đỉnh núi Tùng (Thanh Hóa)</a:t>
            </a:r>
            <a:endParaRPr lang="en-US" sz="4500" b="1" u="none" spc="-72" dirty="0">
              <a:solidFill>
                <a:srgbClr val="363839"/>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2"/>
          <a:stretch>
            <a:fillRect/>
          </a:stretch>
        </p:blipFill>
        <p:spPr>
          <a:xfrm>
            <a:off x="2133600" y="723900"/>
            <a:ext cx="13868400" cy="8382000"/>
          </a:xfrm>
          <a:prstGeom prst="rect">
            <a:avLst/>
          </a:prstGeom>
          <a:ln>
            <a:noFill/>
          </a:ln>
          <a:effectLst>
            <a:softEdge rad="112500"/>
          </a:effectLst>
        </p:spPr>
      </p:pic>
    </p:spTree>
    <p:extLst>
      <p:ext uri="{BB962C8B-B14F-4D97-AF65-F5344CB8AC3E}">
        <p14:creationId xmlns:p14="http://schemas.microsoft.com/office/powerpoint/2010/main" val="158382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CF7F6"/>
        </a:solidFill>
        <a:effectLst/>
      </p:bgPr>
    </p:bg>
    <p:spTree>
      <p:nvGrpSpPr>
        <p:cNvPr id="1" name=""/>
        <p:cNvGrpSpPr/>
        <p:nvPr/>
      </p:nvGrpSpPr>
      <p:grpSpPr>
        <a:xfrm>
          <a:off x="0" y="0"/>
          <a:ext cx="0" cy="0"/>
          <a:chOff x="0" y="0"/>
          <a:chExt cx="0" cy="0"/>
        </a:xfrm>
      </p:grpSpPr>
      <p:grpSp>
        <p:nvGrpSpPr>
          <p:cNvPr id="3" name="Group 3"/>
          <p:cNvGrpSpPr/>
          <p:nvPr/>
        </p:nvGrpSpPr>
        <p:grpSpPr>
          <a:xfrm>
            <a:off x="4114800" y="2705100"/>
            <a:ext cx="13487400" cy="7086600"/>
            <a:chOff x="0" y="0"/>
            <a:chExt cx="2152233" cy="1310276"/>
          </a:xfrm>
        </p:grpSpPr>
        <p:sp>
          <p:nvSpPr>
            <p:cNvPr id="4" name="Freeform 4"/>
            <p:cNvSpPr/>
            <p:nvPr/>
          </p:nvSpPr>
          <p:spPr>
            <a:xfrm>
              <a:off x="80010" y="80010"/>
              <a:ext cx="2059523" cy="1217566"/>
            </a:xfrm>
            <a:custGeom>
              <a:avLst/>
              <a:gdLst/>
              <a:ahLst/>
              <a:cxnLst/>
              <a:rect l="l" t="t" r="r" b="b"/>
              <a:pathLst>
                <a:path w="2059523" h="1217566">
                  <a:moveTo>
                    <a:pt x="0" y="1162956"/>
                  </a:moveTo>
                  <a:lnTo>
                    <a:pt x="0" y="1217566"/>
                  </a:lnTo>
                  <a:lnTo>
                    <a:pt x="2059523" y="1217566"/>
                  </a:lnTo>
                  <a:lnTo>
                    <a:pt x="2059523" y="0"/>
                  </a:lnTo>
                  <a:lnTo>
                    <a:pt x="2004913" y="0"/>
                  </a:lnTo>
                  <a:lnTo>
                    <a:pt x="2004913" y="1162956"/>
                  </a:lnTo>
                  <a:close/>
                </a:path>
              </a:pathLst>
            </a:custGeom>
            <a:solidFill>
              <a:srgbClr val="FFDBE7"/>
            </a:solidFill>
          </p:spPr>
        </p:sp>
        <p:sp>
          <p:nvSpPr>
            <p:cNvPr id="5" name="Freeform 5"/>
            <p:cNvSpPr/>
            <p:nvPr/>
          </p:nvSpPr>
          <p:spPr>
            <a:xfrm>
              <a:off x="67310" y="67310"/>
              <a:ext cx="2084923" cy="1242966"/>
            </a:xfrm>
            <a:custGeom>
              <a:avLst/>
              <a:gdLst/>
              <a:ahLst/>
              <a:cxnLst/>
              <a:rect l="l" t="t" r="r" b="b"/>
              <a:pathLst>
                <a:path w="2084923" h="1242966">
                  <a:moveTo>
                    <a:pt x="2017613" y="0"/>
                  </a:moveTo>
                  <a:lnTo>
                    <a:pt x="2017613" y="12700"/>
                  </a:lnTo>
                  <a:lnTo>
                    <a:pt x="2072223" y="12700"/>
                  </a:lnTo>
                  <a:lnTo>
                    <a:pt x="2072223" y="1230266"/>
                  </a:lnTo>
                  <a:lnTo>
                    <a:pt x="12700" y="1230266"/>
                  </a:lnTo>
                  <a:lnTo>
                    <a:pt x="12700" y="1175656"/>
                  </a:lnTo>
                  <a:lnTo>
                    <a:pt x="0" y="1175656"/>
                  </a:lnTo>
                  <a:lnTo>
                    <a:pt x="0" y="1242966"/>
                  </a:lnTo>
                  <a:lnTo>
                    <a:pt x="2084923" y="1242966"/>
                  </a:lnTo>
                  <a:lnTo>
                    <a:pt x="2084923" y="0"/>
                  </a:lnTo>
                  <a:close/>
                </a:path>
              </a:pathLst>
            </a:custGeom>
            <a:solidFill>
              <a:srgbClr val="FFA3A3"/>
            </a:solidFill>
          </p:spPr>
        </p:sp>
        <p:sp>
          <p:nvSpPr>
            <p:cNvPr id="6" name="Freeform 6"/>
            <p:cNvSpPr/>
            <p:nvPr/>
          </p:nvSpPr>
          <p:spPr>
            <a:xfrm>
              <a:off x="12700" y="12700"/>
              <a:ext cx="2059523" cy="1217566"/>
            </a:xfrm>
            <a:custGeom>
              <a:avLst/>
              <a:gdLst/>
              <a:ahLst/>
              <a:cxnLst/>
              <a:rect l="l" t="t" r="r" b="b"/>
              <a:pathLst>
                <a:path w="2059523" h="1217566">
                  <a:moveTo>
                    <a:pt x="0" y="0"/>
                  </a:moveTo>
                  <a:lnTo>
                    <a:pt x="2059523" y="0"/>
                  </a:lnTo>
                  <a:lnTo>
                    <a:pt x="2059523" y="1217566"/>
                  </a:lnTo>
                  <a:lnTo>
                    <a:pt x="0" y="1217566"/>
                  </a:lnTo>
                  <a:close/>
                </a:path>
              </a:pathLst>
            </a:custGeom>
            <a:solidFill>
              <a:srgbClr val="FCF7F6"/>
            </a:solidFill>
          </p:spPr>
        </p:sp>
        <p:sp>
          <p:nvSpPr>
            <p:cNvPr id="7" name="Freeform 7"/>
            <p:cNvSpPr/>
            <p:nvPr/>
          </p:nvSpPr>
          <p:spPr>
            <a:xfrm>
              <a:off x="0" y="0"/>
              <a:ext cx="2084923" cy="1242966"/>
            </a:xfrm>
            <a:custGeom>
              <a:avLst/>
              <a:gdLst/>
              <a:ahLst/>
              <a:cxnLst/>
              <a:rect l="l" t="t" r="r" b="b"/>
              <a:pathLst>
                <a:path w="2084923" h="1242966">
                  <a:moveTo>
                    <a:pt x="80010" y="1242966"/>
                  </a:moveTo>
                  <a:lnTo>
                    <a:pt x="2084923" y="1242966"/>
                  </a:lnTo>
                  <a:lnTo>
                    <a:pt x="2084923" y="80010"/>
                  </a:lnTo>
                  <a:lnTo>
                    <a:pt x="2084923" y="67310"/>
                  </a:lnTo>
                  <a:lnTo>
                    <a:pt x="2084923" y="0"/>
                  </a:lnTo>
                  <a:lnTo>
                    <a:pt x="0" y="0"/>
                  </a:lnTo>
                  <a:lnTo>
                    <a:pt x="0" y="1242966"/>
                  </a:lnTo>
                  <a:lnTo>
                    <a:pt x="67310" y="1242966"/>
                  </a:lnTo>
                  <a:lnTo>
                    <a:pt x="80010" y="1242966"/>
                  </a:lnTo>
                  <a:close/>
                  <a:moveTo>
                    <a:pt x="12700" y="12700"/>
                  </a:moveTo>
                  <a:lnTo>
                    <a:pt x="2072223" y="12700"/>
                  </a:lnTo>
                  <a:lnTo>
                    <a:pt x="2072223" y="1230266"/>
                  </a:lnTo>
                  <a:lnTo>
                    <a:pt x="12700" y="1230266"/>
                  </a:lnTo>
                  <a:lnTo>
                    <a:pt x="12700" y="12700"/>
                  </a:lnTo>
                  <a:close/>
                </a:path>
              </a:pathLst>
            </a:custGeom>
            <a:solidFill>
              <a:srgbClr val="FFA3A3"/>
            </a:solidFill>
          </p:spPr>
        </p:sp>
      </p:grpSp>
      <p:pic>
        <p:nvPicPr>
          <p:cNvPr id="11" name="Picture 6">
            <a:extLst>
              <a:ext uri="{FF2B5EF4-FFF2-40B4-BE49-F238E27FC236}">
                <a16:creationId xmlns:a16="http://schemas.microsoft.com/office/drawing/2014/main" id="{B9B94BCD-4AB6-4A6D-A4A9-D2568BBF8B5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flipH="1">
            <a:off x="381000" y="2273165"/>
            <a:ext cx="4484196" cy="7727107"/>
          </a:xfrm>
          <a:prstGeom prst="rect">
            <a:avLst/>
          </a:prstGeom>
        </p:spPr>
      </p:pic>
      <p:sp>
        <p:nvSpPr>
          <p:cNvPr id="12" name="TextBox 2"/>
          <p:cNvSpPr txBox="1"/>
          <p:nvPr/>
        </p:nvSpPr>
        <p:spPr>
          <a:xfrm>
            <a:off x="1" y="1207971"/>
            <a:ext cx="18288000" cy="1154996"/>
          </a:xfrm>
          <a:prstGeom prst="rect">
            <a:avLst/>
          </a:prstGeom>
        </p:spPr>
        <p:txBody>
          <a:bodyPr wrap="square" lIns="0" tIns="0" rIns="0" bIns="0" rtlCol="0" anchor="t">
            <a:spAutoFit/>
          </a:bodyPr>
          <a:lstStyle/>
          <a:p>
            <a:pPr marL="0" lvl="0" indent="0" algn="ctr">
              <a:lnSpc>
                <a:spcPts val="10400"/>
              </a:lnSpc>
            </a:pPr>
            <a:r>
              <a:rPr lang="en-US" sz="5300" b="1" dirty="0" smtClean="0">
                <a:solidFill>
                  <a:schemeClr val="tx1">
                    <a:lumMod val="95000"/>
                    <a:lumOff val="5000"/>
                  </a:schemeClr>
                </a:solidFill>
                <a:latin typeface="Arial" panose="020B0604020202020204" pitchFamily="34" charset="0"/>
                <a:cs typeface="Arial" panose="020B0604020202020204" pitchFamily="34" charset="0"/>
              </a:rPr>
              <a:t>Ý nghĩa lịch sử cuộc khởi nghĩa </a:t>
            </a:r>
            <a:endParaRPr lang="en-US" sz="5300" b="1" dirty="0">
              <a:solidFill>
                <a:schemeClr val="tx1">
                  <a:lumMod val="95000"/>
                  <a:lumOff val="5000"/>
                </a:schemeClr>
              </a:solidFill>
              <a:latin typeface="Arial" panose="020B0604020202020204" pitchFamily="34" charset="0"/>
              <a:cs typeface="Arial" panose="020B0604020202020204" pitchFamily="34" charset="0"/>
            </a:endParaRPr>
          </a:p>
        </p:txBody>
      </p:sp>
      <p:sp>
        <p:nvSpPr>
          <p:cNvPr id="13" name="Rectangle 12"/>
          <p:cNvSpPr/>
          <p:nvPr/>
        </p:nvSpPr>
        <p:spPr>
          <a:xfrm>
            <a:off x="4612812" y="3282092"/>
            <a:ext cx="12180181" cy="5709255"/>
          </a:xfrm>
          <a:prstGeom prst="rect">
            <a:avLst/>
          </a:prstGeom>
        </p:spPr>
        <p:txBody>
          <a:bodyPr wrap="square">
            <a:spAutoFit/>
          </a:bodyPr>
          <a:lstStyle/>
          <a:p>
            <a:pPr marL="685800" indent="-685800" algn="just">
              <a:lnSpc>
                <a:spcPts val="7300"/>
              </a:lnSpc>
              <a:buFont typeface="Arial" panose="020B0604020202020204" pitchFamily="34" charset="0"/>
              <a:buChar char="•"/>
            </a:pPr>
            <a:r>
              <a:rPr lang="fr-FR" sz="5000" dirty="0" smtClean="0">
                <a:solidFill>
                  <a:srgbClr val="000000"/>
                </a:solidFill>
                <a:latin typeface="Arial" panose="020B0604020202020204" pitchFamily="34" charset="0"/>
                <a:ea typeface="Calibri" panose="020F0502020204030204" pitchFamily="34" charset="0"/>
                <a:cs typeface="Arial" panose="020B0604020202020204" pitchFamily="34" charset="0"/>
              </a:rPr>
              <a:t>Khẳng định truyền </a:t>
            </a:r>
            <a:r>
              <a:rPr lang="fr-FR" sz="5000" dirty="0">
                <a:solidFill>
                  <a:srgbClr val="000000"/>
                </a:solidFill>
                <a:latin typeface="Arial" panose="020B0604020202020204" pitchFamily="34" charset="0"/>
                <a:ea typeface="Calibri" panose="020F0502020204030204" pitchFamily="34" charset="0"/>
                <a:cs typeface="Arial" panose="020B0604020202020204" pitchFamily="34" charset="0"/>
              </a:rPr>
              <a:t>thống yêu nước, bất khuất của dân tộc nói chung, của phụ nữ Việt Nam nói riêng. </a:t>
            </a:r>
            <a:endParaRPr lang="fr-FR" sz="5000" dirty="0" smtClean="0">
              <a:solidFill>
                <a:srgbClr val="000000"/>
              </a:solidFill>
              <a:latin typeface="Arial" panose="020B0604020202020204" pitchFamily="34" charset="0"/>
              <a:ea typeface="Calibri" panose="020F0502020204030204" pitchFamily="34" charset="0"/>
              <a:cs typeface="Arial" panose="020B0604020202020204" pitchFamily="34" charset="0"/>
            </a:endParaRPr>
          </a:p>
          <a:p>
            <a:pPr marL="685800" indent="-685800" algn="just">
              <a:lnSpc>
                <a:spcPts val="7300"/>
              </a:lnSpc>
              <a:buFont typeface="Arial" panose="020B0604020202020204" pitchFamily="34" charset="0"/>
              <a:buChar char="•"/>
            </a:pPr>
            <a:r>
              <a:rPr lang="fr-FR" sz="5000" dirty="0" smtClean="0">
                <a:solidFill>
                  <a:srgbClr val="000000"/>
                </a:solidFill>
                <a:latin typeface="Arial" panose="020B0604020202020204" pitchFamily="34" charset="0"/>
                <a:ea typeface="Calibri" panose="020F0502020204030204" pitchFamily="34" charset="0"/>
                <a:cs typeface="Arial" panose="020B0604020202020204" pitchFamily="34" charset="0"/>
              </a:rPr>
              <a:t>Là </a:t>
            </a:r>
            <a:r>
              <a:rPr lang="fr-FR" sz="5000" dirty="0">
                <a:solidFill>
                  <a:srgbClr val="000000"/>
                </a:solidFill>
                <a:latin typeface="Arial" panose="020B0604020202020204" pitchFamily="34" charset="0"/>
                <a:ea typeface="Calibri" panose="020F0502020204030204" pitchFamily="34" charset="0"/>
                <a:cs typeface="Arial" panose="020B0604020202020204" pitchFamily="34" charset="0"/>
              </a:rPr>
              <a:t>ngọn cờ tiêu biểu trong các cuộc đấu tranh chống Bắc thuộc của nhân dân Việt Nam trong suốt các thế kỉ III </a:t>
            </a:r>
            <a:r>
              <a:rPr lang="fr-FR" sz="5000" dirty="0" smtClean="0">
                <a:solidFill>
                  <a:srgbClr val="000000"/>
                </a:solidFill>
                <a:latin typeface="Arial" panose="020B0604020202020204" pitchFamily="34" charset="0"/>
                <a:ea typeface="Calibri" panose="020F0502020204030204" pitchFamily="34" charset="0"/>
                <a:cs typeface="Arial" panose="020B0604020202020204" pitchFamily="34" charset="0"/>
              </a:rPr>
              <a:t>– V.</a:t>
            </a:r>
            <a:endParaRPr lang="en-US" sz="5000"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par>
                                <p:cTn id="13" presetID="2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randombar(horizontal)">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sp>
        <p:nvSpPr>
          <p:cNvPr id="2" name="AutoShape 2"/>
          <p:cNvSpPr/>
          <p:nvPr/>
        </p:nvSpPr>
        <p:spPr>
          <a:xfrm>
            <a:off x="609600" y="1063115"/>
            <a:ext cx="17068800" cy="8382000"/>
          </a:xfrm>
          <a:prstGeom prst="rect">
            <a:avLst/>
          </a:prstGeom>
          <a:solidFill>
            <a:srgbClr val="F8DADD"/>
          </a:solidFill>
        </p:spPr>
      </p:sp>
      <p:sp>
        <p:nvSpPr>
          <p:cNvPr id="4" name="TextBox 4"/>
          <p:cNvSpPr txBox="1"/>
          <p:nvPr/>
        </p:nvSpPr>
        <p:spPr>
          <a:xfrm>
            <a:off x="609601" y="2019300"/>
            <a:ext cx="17068799" cy="705321"/>
          </a:xfrm>
          <a:prstGeom prst="rect">
            <a:avLst/>
          </a:prstGeom>
        </p:spPr>
        <p:txBody>
          <a:bodyPr wrap="square" lIns="0" tIns="0" rIns="0" bIns="0" rtlCol="0" anchor="t">
            <a:spAutoFit/>
          </a:bodyPr>
          <a:lstStyle/>
          <a:p>
            <a:pPr algn="ctr">
              <a:lnSpc>
                <a:spcPts val="5546"/>
              </a:lnSpc>
            </a:pPr>
            <a:r>
              <a:rPr lang="en-US" sz="6000" b="1" spc="128" dirty="0" smtClean="0">
                <a:solidFill>
                  <a:srgbClr val="57424A"/>
                </a:solidFill>
                <a:latin typeface="Arial" panose="020B0604020202020204" pitchFamily="34" charset="0"/>
                <a:cs typeface="Arial" panose="020B0604020202020204" pitchFamily="34" charset="0"/>
              </a:rPr>
              <a:t>3. KHỞI NGHĨA LÝ BÍ VÀ NƯỚC VẠN XUÂN</a:t>
            </a:r>
            <a:endParaRPr lang="en-US" sz="6000" b="1" spc="128" dirty="0">
              <a:solidFill>
                <a:srgbClr val="57424A"/>
              </a:solidFill>
              <a:latin typeface="Arial" panose="020B0604020202020204" pitchFamily="34" charset="0"/>
              <a:cs typeface="Arial" panose="020B0604020202020204" pitchFamily="34" charset="0"/>
            </a:endParaRPr>
          </a:p>
        </p:txBody>
      </p:sp>
      <p:sp>
        <p:nvSpPr>
          <p:cNvPr id="7" name="Rectangle 6"/>
          <p:cNvSpPr/>
          <p:nvPr/>
        </p:nvSpPr>
        <p:spPr>
          <a:xfrm>
            <a:off x="1752600" y="3311160"/>
            <a:ext cx="15163800" cy="5547416"/>
          </a:xfrm>
          <a:prstGeom prst="rect">
            <a:avLst/>
          </a:prstGeom>
        </p:spPr>
        <p:txBody>
          <a:bodyPr wrap="square">
            <a:spAutoFit/>
          </a:bodyPr>
          <a:lstStyle/>
          <a:p>
            <a:pPr marL="685800" indent="-685800" algn="just">
              <a:lnSpc>
                <a:spcPts val="7200"/>
              </a:lnSpc>
              <a:buFont typeface="Arial" panose="020B0604020202020204" pitchFamily="34" charset="0"/>
              <a:buChar char="•"/>
            </a:pPr>
            <a:r>
              <a:rPr lang="fr-FR" sz="5000" dirty="0">
                <a:solidFill>
                  <a:srgbClr val="000000"/>
                </a:solidFill>
                <a:latin typeface="Arial" panose="020B0604020202020204" pitchFamily="34" charset="0"/>
                <a:ea typeface="Calibri" panose="020F0502020204030204" pitchFamily="34" charset="0"/>
                <a:cs typeface="Arial" panose="020B0604020202020204" pitchFamily="34" charset="0"/>
              </a:rPr>
              <a:t>Lý Bí (503-548) </a:t>
            </a:r>
            <a:r>
              <a:rPr lang="fr-FR" sz="5000" dirty="0" smtClean="0">
                <a:solidFill>
                  <a:srgbClr val="000000"/>
                </a:solidFill>
                <a:latin typeface="Arial" panose="020B0604020202020204" pitchFamily="34" charset="0"/>
                <a:ea typeface="Calibri" panose="020F0502020204030204" pitchFamily="34" charset="0"/>
                <a:cs typeface="Arial" panose="020B0604020202020204" pitchFamily="34" charset="0"/>
              </a:rPr>
              <a:t>xuất </a:t>
            </a:r>
            <a:r>
              <a:rPr lang="fr-FR" sz="5000" dirty="0">
                <a:solidFill>
                  <a:srgbClr val="000000"/>
                </a:solidFill>
                <a:latin typeface="Arial" panose="020B0604020202020204" pitchFamily="34" charset="0"/>
                <a:ea typeface="Calibri" panose="020F0502020204030204" pitchFamily="34" charset="0"/>
                <a:cs typeface="Arial" panose="020B0604020202020204" pitchFamily="34" charset="0"/>
              </a:rPr>
              <a:t>thân trong một gia đình hào trưởng ở Phố Yên, Thái Nguyên ngày nay. </a:t>
            </a:r>
            <a:endParaRPr lang="fr-FR" sz="5000" dirty="0" smtClean="0">
              <a:solidFill>
                <a:srgbClr val="000000"/>
              </a:solidFill>
              <a:latin typeface="Arial" panose="020B0604020202020204" pitchFamily="34" charset="0"/>
              <a:ea typeface="Calibri" panose="020F0502020204030204" pitchFamily="34" charset="0"/>
              <a:cs typeface="Arial" panose="020B0604020202020204" pitchFamily="34" charset="0"/>
            </a:endParaRPr>
          </a:p>
          <a:p>
            <a:pPr marL="685800" indent="-685800" algn="just">
              <a:lnSpc>
                <a:spcPts val="7200"/>
              </a:lnSpc>
              <a:buFont typeface="Arial" panose="020B0604020202020204" pitchFamily="34" charset="0"/>
              <a:buChar char="•"/>
            </a:pPr>
            <a:r>
              <a:rPr lang="vi-VN" sz="5000" dirty="0">
                <a:latin typeface="Arial" panose="020B0604020202020204" pitchFamily="34" charset="0"/>
                <a:cs typeface="Arial" panose="020B0604020202020204" pitchFamily="34" charset="0"/>
              </a:rPr>
              <a:t>Yêu nước, thương dân, bất bình với bè lũ đô hộ, ông sớm bỏ quan, về quê ở Thái Bình.</a:t>
            </a:r>
          </a:p>
          <a:p>
            <a:pPr marL="685800" indent="-685800" algn="just">
              <a:lnSpc>
                <a:spcPts val="7200"/>
              </a:lnSpc>
              <a:buFont typeface="Arial" panose="020B0604020202020204" pitchFamily="34" charset="0"/>
              <a:buChar char="•"/>
            </a:pPr>
            <a:r>
              <a:rPr lang="vi-VN" sz="5000" dirty="0">
                <a:latin typeface="Arial" panose="020B0604020202020204" pitchFamily="34" charset="0"/>
                <a:cs typeface="Arial" panose="020B0604020202020204" pitchFamily="34" charset="0"/>
              </a:rPr>
              <a:t> Lý Bí đã liên kết với hào kiệt các châu thuộc miền đất Giao Châu nước ta, nổi dậy chống Lương.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barn(inVertical)">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barn(inVertical)">
                                      <p:cBhvr>
                                        <p:cTn id="17" dur="5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barn(inVertical)">
                                      <p:cBhvr>
                                        <p:cTn id="22"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43000" y="1106632"/>
            <a:ext cx="7010400" cy="7694550"/>
          </a:xfrm>
          <a:prstGeom prst="rect">
            <a:avLst/>
          </a:prstGeom>
        </p:spPr>
      </p:pic>
      <p:pic>
        <p:nvPicPr>
          <p:cNvPr id="2050" name="Picture 2" descr="Khởi Nghĩa Lý Nam Đế (544-548) - Lịch Sử Có Gì Ha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15400" y="1104900"/>
            <a:ext cx="8382000" cy="76962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15"/>
          <p:cNvSpPr txBox="1"/>
          <p:nvPr/>
        </p:nvSpPr>
        <p:spPr>
          <a:xfrm>
            <a:off x="1143000" y="8733971"/>
            <a:ext cx="16154400" cy="1035412"/>
          </a:xfrm>
          <a:prstGeom prst="rect">
            <a:avLst/>
          </a:prstGeom>
        </p:spPr>
        <p:txBody>
          <a:bodyPr wrap="square" lIns="0" tIns="0" rIns="0" bIns="0" rtlCol="0" anchor="t">
            <a:spAutoFit/>
          </a:bodyPr>
          <a:lstStyle/>
          <a:p>
            <a:pPr marL="0" lvl="0" indent="0" algn="ctr">
              <a:lnSpc>
                <a:spcPts val="9360"/>
              </a:lnSpc>
              <a:spcBef>
                <a:spcPct val="0"/>
              </a:spcBef>
            </a:pPr>
            <a:r>
              <a:rPr lang="en-US" sz="4500" b="1" spc="-72" dirty="0" smtClean="0">
                <a:solidFill>
                  <a:srgbClr val="363839"/>
                </a:solidFill>
                <a:latin typeface="Arial" panose="020B0604020202020204" pitchFamily="34" charset="0"/>
                <a:cs typeface="Arial" panose="020B0604020202020204" pitchFamily="34" charset="0"/>
              </a:rPr>
              <a:t>Lý Bí – Lý Nam Đế</a:t>
            </a:r>
            <a:endParaRPr lang="en-US" sz="4500" b="1" u="none" spc="-72" dirty="0">
              <a:solidFill>
                <a:srgbClr val="36383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78092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wipe(down)">
                                      <p:cBhvr>
                                        <p:cTn id="10" dur="500"/>
                                        <p:tgtEl>
                                          <p:spTgt spid="205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5BEBD"/>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5516193">
            <a:off x="14189264" y="6606442"/>
            <a:ext cx="2671650" cy="4597321"/>
          </a:xfrm>
          <a:prstGeom prst="rect">
            <a:avLst/>
          </a:prstGeom>
        </p:spPr>
      </p:pic>
      <p:pic>
        <p:nvPicPr>
          <p:cNvPr id="8"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153927">
            <a:off x="11933072" y="2317404"/>
            <a:ext cx="5920443" cy="6435374"/>
          </a:xfrm>
          <a:prstGeom prst="rect">
            <a:avLst/>
          </a:prstGeom>
        </p:spPr>
      </p:pic>
      <p:sp>
        <p:nvSpPr>
          <p:cNvPr id="10" name="TextBox 2"/>
          <p:cNvSpPr txBox="1"/>
          <p:nvPr/>
        </p:nvSpPr>
        <p:spPr>
          <a:xfrm>
            <a:off x="1" y="1521278"/>
            <a:ext cx="11933042" cy="1333698"/>
          </a:xfrm>
          <a:prstGeom prst="rect">
            <a:avLst/>
          </a:prstGeom>
        </p:spPr>
        <p:txBody>
          <a:bodyPr wrap="square" lIns="0" tIns="0" rIns="0" bIns="0" rtlCol="0" anchor="t">
            <a:spAutoFit/>
          </a:bodyPr>
          <a:lstStyle/>
          <a:p>
            <a:pPr marL="0" lvl="0" indent="0" algn="ctr">
              <a:lnSpc>
                <a:spcPts val="10400"/>
              </a:lnSpc>
            </a:pPr>
            <a:r>
              <a:rPr lang="en-US" sz="5300" b="1" dirty="0" smtClean="0">
                <a:solidFill>
                  <a:schemeClr val="tx1">
                    <a:lumMod val="95000"/>
                    <a:lumOff val="5000"/>
                  </a:schemeClr>
                </a:solidFill>
                <a:latin typeface="Arial" panose="020B0604020202020204" pitchFamily="34" charset="0"/>
                <a:cs typeface="Arial" panose="020B0604020202020204" pitchFamily="34" charset="0"/>
              </a:rPr>
              <a:t>Quan sát Hình 15.6</a:t>
            </a:r>
            <a:endParaRPr lang="en-US" sz="5300" b="1" dirty="0">
              <a:solidFill>
                <a:schemeClr val="tx1">
                  <a:lumMod val="95000"/>
                  <a:lumOff val="5000"/>
                </a:schemeClr>
              </a:solidFill>
              <a:latin typeface="Arial" panose="020B0604020202020204" pitchFamily="34" charset="0"/>
              <a:cs typeface="Arial" panose="020B0604020202020204" pitchFamily="34" charset="0"/>
            </a:endParaRPr>
          </a:p>
        </p:txBody>
      </p:sp>
      <p:sp>
        <p:nvSpPr>
          <p:cNvPr id="11" name="Rectangle 10"/>
          <p:cNvSpPr/>
          <p:nvPr/>
        </p:nvSpPr>
        <p:spPr>
          <a:xfrm>
            <a:off x="0" y="4313807"/>
            <a:ext cx="11933042" cy="1387559"/>
          </a:xfrm>
          <a:prstGeom prst="rect">
            <a:avLst/>
          </a:prstGeom>
        </p:spPr>
        <p:txBody>
          <a:bodyPr wrap="square">
            <a:spAutoFit/>
          </a:bodyPr>
          <a:lstStyle/>
          <a:p>
            <a:pPr algn="ctr">
              <a:lnSpc>
                <a:spcPts val="1700"/>
              </a:lnSpc>
              <a:spcBef>
                <a:spcPts val="700"/>
              </a:spcBef>
              <a:spcAft>
                <a:spcPts val="700"/>
              </a:spcAft>
            </a:pPr>
            <a:r>
              <a:rPr lang="fr-FR" sz="5000" dirty="0">
                <a:solidFill>
                  <a:srgbClr val="000000"/>
                </a:solidFill>
                <a:latin typeface="Arial" panose="020B0604020202020204" pitchFamily="34" charset="0"/>
                <a:ea typeface="Calibri" panose="020F0502020204030204" pitchFamily="34" charset="0"/>
                <a:cs typeface="Arial" panose="020B0604020202020204" pitchFamily="34" charset="0"/>
              </a:rPr>
              <a:t>Trình bày nguyên nhân, diễn biến </a:t>
            </a:r>
            <a:endParaRPr lang="fr-FR" sz="5000" dirty="0" smtClean="0">
              <a:solidFill>
                <a:srgbClr val="000000"/>
              </a:solidFill>
              <a:latin typeface="Arial" panose="020B0604020202020204" pitchFamily="34" charset="0"/>
              <a:ea typeface="Calibri" panose="020F0502020204030204" pitchFamily="34" charset="0"/>
              <a:cs typeface="Arial" panose="020B0604020202020204" pitchFamily="34" charset="0"/>
            </a:endParaRPr>
          </a:p>
          <a:p>
            <a:pPr algn="ctr">
              <a:lnSpc>
                <a:spcPts val="7000"/>
              </a:lnSpc>
              <a:spcBef>
                <a:spcPts val="700"/>
              </a:spcBef>
              <a:spcAft>
                <a:spcPts val="700"/>
              </a:spcAft>
            </a:pPr>
            <a:r>
              <a:rPr lang="fr-FR" sz="5000" dirty="0" smtClean="0">
                <a:solidFill>
                  <a:srgbClr val="000000"/>
                </a:solidFill>
                <a:latin typeface="Arial" panose="020B0604020202020204" pitchFamily="34" charset="0"/>
                <a:ea typeface="Calibri" panose="020F0502020204030204" pitchFamily="34" charset="0"/>
                <a:cs typeface="Arial" panose="020B0604020202020204" pitchFamily="34" charset="0"/>
              </a:rPr>
              <a:t>kết </a:t>
            </a:r>
            <a:r>
              <a:rPr lang="fr-FR" sz="5000" dirty="0">
                <a:solidFill>
                  <a:srgbClr val="000000"/>
                </a:solidFill>
                <a:latin typeface="Arial" panose="020B0604020202020204" pitchFamily="34" charset="0"/>
                <a:ea typeface="Calibri" panose="020F0502020204030204" pitchFamily="34" charset="0"/>
                <a:cs typeface="Arial" panose="020B0604020202020204" pitchFamily="34" charset="0"/>
              </a:rPr>
              <a:t>quả ý nghĩa cuộc khởi nghĩa Lý Bí.  </a:t>
            </a:r>
            <a:endParaRPr lang="en-US" sz="5000" dirty="0">
              <a:effectLst/>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743200" y="800100"/>
            <a:ext cx="13335000" cy="7924800"/>
          </a:xfrm>
          <a:prstGeom prst="rect">
            <a:avLst/>
          </a:prstGeom>
        </p:spPr>
      </p:pic>
      <p:sp>
        <p:nvSpPr>
          <p:cNvPr id="4" name="TextBox 2"/>
          <p:cNvSpPr txBox="1"/>
          <p:nvPr/>
        </p:nvSpPr>
        <p:spPr>
          <a:xfrm>
            <a:off x="2743200" y="8877300"/>
            <a:ext cx="13335000" cy="804579"/>
          </a:xfrm>
          <a:prstGeom prst="rect">
            <a:avLst/>
          </a:prstGeom>
        </p:spPr>
        <p:txBody>
          <a:bodyPr wrap="square" lIns="0" tIns="0" rIns="0" bIns="0" rtlCol="0" anchor="t">
            <a:spAutoFit/>
          </a:bodyPr>
          <a:lstStyle/>
          <a:p>
            <a:pPr marL="0" lvl="0" indent="0" algn="ctr">
              <a:lnSpc>
                <a:spcPts val="7000"/>
              </a:lnSpc>
            </a:pPr>
            <a:r>
              <a:rPr lang="en-US" sz="4500" b="1" dirty="0" smtClean="0">
                <a:solidFill>
                  <a:schemeClr val="tx1">
                    <a:lumMod val="95000"/>
                    <a:lumOff val="5000"/>
                  </a:schemeClr>
                </a:solidFill>
                <a:latin typeface="Arial" panose="020B0604020202020204" pitchFamily="34" charset="0"/>
                <a:cs typeface="Arial" panose="020B0604020202020204" pitchFamily="34" charset="0"/>
              </a:rPr>
              <a:t>Lược đồ cuộc khởi nghĩa Lý Bí </a:t>
            </a:r>
            <a:endParaRPr lang="en-US" sz="4500" b="1" dirty="0">
              <a:solidFill>
                <a:schemeClr val="tx1">
                  <a:lumMod val="95000"/>
                  <a:lumOff val="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99584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2EE"/>
        </a:solidFill>
        <a:effectLst/>
      </p:bgPr>
    </p:bg>
    <p:spTree>
      <p:nvGrpSpPr>
        <p:cNvPr id="1" name=""/>
        <p:cNvGrpSpPr/>
        <p:nvPr/>
      </p:nvGrpSpPr>
      <p:grpSpPr>
        <a:xfrm>
          <a:off x="0" y="0"/>
          <a:ext cx="0" cy="0"/>
          <a:chOff x="0" y="0"/>
          <a:chExt cx="0" cy="0"/>
        </a:xfrm>
      </p:grpSpPr>
      <p:grpSp>
        <p:nvGrpSpPr>
          <p:cNvPr id="2" name="Group 2"/>
          <p:cNvGrpSpPr/>
          <p:nvPr/>
        </p:nvGrpSpPr>
        <p:grpSpPr>
          <a:xfrm>
            <a:off x="533400" y="1028700"/>
            <a:ext cx="16768276" cy="8436726"/>
            <a:chOff x="0" y="0"/>
            <a:chExt cx="8560191" cy="4438031"/>
          </a:xfrm>
        </p:grpSpPr>
        <p:sp>
          <p:nvSpPr>
            <p:cNvPr id="3" name="Freeform 3"/>
            <p:cNvSpPr/>
            <p:nvPr/>
          </p:nvSpPr>
          <p:spPr>
            <a:xfrm>
              <a:off x="0" y="0"/>
              <a:ext cx="8560191" cy="4438031"/>
            </a:xfrm>
            <a:custGeom>
              <a:avLst/>
              <a:gdLst/>
              <a:ahLst/>
              <a:cxnLst/>
              <a:rect l="l" t="t" r="r" b="b"/>
              <a:pathLst>
                <a:path w="8560191" h="4438031">
                  <a:moveTo>
                    <a:pt x="0" y="0"/>
                  </a:moveTo>
                  <a:lnTo>
                    <a:pt x="0" y="4438031"/>
                  </a:lnTo>
                  <a:lnTo>
                    <a:pt x="8560191" y="4438031"/>
                  </a:lnTo>
                  <a:lnTo>
                    <a:pt x="8560191" y="0"/>
                  </a:lnTo>
                  <a:lnTo>
                    <a:pt x="0" y="0"/>
                  </a:lnTo>
                  <a:close/>
                  <a:moveTo>
                    <a:pt x="8499231" y="4377072"/>
                  </a:moveTo>
                  <a:lnTo>
                    <a:pt x="59690" y="4377072"/>
                  </a:lnTo>
                  <a:lnTo>
                    <a:pt x="59690" y="59690"/>
                  </a:lnTo>
                  <a:lnTo>
                    <a:pt x="8499231" y="59690"/>
                  </a:lnTo>
                  <a:lnTo>
                    <a:pt x="8499231" y="4377072"/>
                  </a:lnTo>
                  <a:close/>
                </a:path>
              </a:pathLst>
            </a:custGeom>
            <a:solidFill>
              <a:srgbClr val="EBA2A2"/>
            </a:solidFill>
          </p:spPr>
        </p:sp>
      </p:grpSp>
      <p:pic>
        <p:nvPicPr>
          <p:cNvPr id="4" name="Picture 4"/>
          <p:cNvPicPr>
            <a:picLocks noChangeAspect="1"/>
          </p:cNvPicPr>
          <p:nvPr/>
        </p:nvPicPr>
        <p:blipFill>
          <a:blip r:embed="rId2"/>
          <a:srcRect/>
          <a:stretch>
            <a:fillRect/>
          </a:stretch>
        </p:blipFill>
        <p:spPr>
          <a:xfrm rot="6081395">
            <a:off x="-795946" y="6822161"/>
            <a:ext cx="4207029" cy="3221385"/>
          </a:xfrm>
          <a:prstGeom prst="rect">
            <a:avLst/>
          </a:prstGeom>
        </p:spPr>
      </p:pic>
      <p:sp>
        <p:nvSpPr>
          <p:cNvPr id="5" name="TextBox 5"/>
          <p:cNvSpPr txBox="1"/>
          <p:nvPr/>
        </p:nvSpPr>
        <p:spPr>
          <a:xfrm>
            <a:off x="629226" y="2087129"/>
            <a:ext cx="16534557" cy="1102866"/>
          </a:xfrm>
          <a:prstGeom prst="rect">
            <a:avLst/>
          </a:prstGeom>
        </p:spPr>
        <p:txBody>
          <a:bodyPr wrap="square" lIns="0" tIns="0" rIns="0" bIns="0" rtlCol="0" anchor="t">
            <a:spAutoFit/>
          </a:bodyPr>
          <a:lstStyle/>
          <a:p>
            <a:pPr algn="ctr">
              <a:lnSpc>
                <a:spcPts val="8640"/>
              </a:lnSpc>
            </a:pPr>
            <a:r>
              <a:rPr lang="en-US" sz="5500" b="1" spc="-72" dirty="0" smtClean="0">
                <a:solidFill>
                  <a:schemeClr val="tx1">
                    <a:lumMod val="95000"/>
                    <a:lumOff val="5000"/>
                  </a:schemeClr>
                </a:solidFill>
                <a:latin typeface="Arial" panose="020B0604020202020204" pitchFamily="34" charset="0"/>
                <a:cs typeface="Arial" panose="020B0604020202020204" pitchFamily="34" charset="0"/>
              </a:rPr>
              <a:t>Nguyên nhân cuộc khởi nghĩa</a:t>
            </a:r>
            <a:endParaRPr lang="en-US" sz="5500" b="1" spc="-72" dirty="0">
              <a:solidFill>
                <a:schemeClr val="tx1">
                  <a:lumMod val="95000"/>
                  <a:lumOff val="5000"/>
                </a:schemeClr>
              </a:solidFill>
              <a:latin typeface="Arial" panose="020B0604020202020204" pitchFamily="34" charset="0"/>
              <a:cs typeface="Arial" panose="020B0604020202020204" pitchFamily="34" charset="0"/>
            </a:endParaRPr>
          </a:p>
        </p:txBody>
      </p:sp>
      <p:pic>
        <p:nvPicPr>
          <p:cNvPr id="9" name="Picture 9"/>
          <p:cNvPicPr>
            <a:picLocks noChangeAspect="1"/>
          </p:cNvPicPr>
          <p:nvPr/>
        </p:nvPicPr>
        <p:blipFill>
          <a:blip r:embed="rId3"/>
          <a:srcRect/>
          <a:stretch>
            <a:fillRect/>
          </a:stretch>
        </p:blipFill>
        <p:spPr>
          <a:xfrm rot="3917250">
            <a:off x="16572645" y="8823259"/>
            <a:ext cx="992308" cy="1166119"/>
          </a:xfrm>
          <a:prstGeom prst="rect">
            <a:avLst/>
          </a:prstGeom>
        </p:spPr>
      </p:pic>
      <p:pic>
        <p:nvPicPr>
          <p:cNvPr id="10" name="Picture 10"/>
          <p:cNvPicPr>
            <a:picLocks noChangeAspect="1"/>
          </p:cNvPicPr>
          <p:nvPr/>
        </p:nvPicPr>
        <p:blipFill>
          <a:blip r:embed="rId3"/>
          <a:srcRect/>
          <a:stretch>
            <a:fillRect/>
          </a:stretch>
        </p:blipFill>
        <p:spPr>
          <a:xfrm rot="941436">
            <a:off x="14783662" y="7389061"/>
            <a:ext cx="2342861" cy="2479217"/>
          </a:xfrm>
          <a:prstGeom prst="rect">
            <a:avLst/>
          </a:prstGeom>
        </p:spPr>
      </p:pic>
      <p:sp>
        <p:nvSpPr>
          <p:cNvPr id="11" name="Rectangle 10"/>
          <p:cNvSpPr/>
          <p:nvPr/>
        </p:nvSpPr>
        <p:spPr>
          <a:xfrm>
            <a:off x="2229426" y="3434055"/>
            <a:ext cx="14554200" cy="4580741"/>
          </a:xfrm>
          <a:prstGeom prst="rect">
            <a:avLst/>
          </a:prstGeom>
        </p:spPr>
        <p:txBody>
          <a:bodyPr wrap="square">
            <a:spAutoFit/>
          </a:bodyPr>
          <a:lstStyle/>
          <a:p>
            <a:pPr marL="685800" indent="-685800" algn="just">
              <a:lnSpc>
                <a:spcPts val="7200"/>
              </a:lnSpc>
              <a:buFont typeface="Arial" panose="020B0604020202020204" pitchFamily="34" charset="0"/>
              <a:buChar char="•"/>
            </a:pPr>
            <a:r>
              <a:rPr lang="fr-FR" sz="5000" dirty="0">
                <a:solidFill>
                  <a:srgbClr val="000000"/>
                </a:solidFill>
                <a:latin typeface="Arial" panose="020B0604020202020204" pitchFamily="34" charset="0"/>
                <a:ea typeface="Calibri" panose="020F0502020204030204" pitchFamily="34" charset="0"/>
                <a:cs typeface="Arial" panose="020B0604020202020204" pitchFamily="34" charset="0"/>
              </a:rPr>
              <a:t>Từ đầu thế kỉ VI, nhà Lương siết chặt ách cai </a:t>
            </a:r>
            <a:r>
              <a:rPr lang="fr-FR" sz="5000" dirty="0" smtClean="0">
                <a:solidFill>
                  <a:srgbClr val="000000"/>
                </a:solidFill>
                <a:latin typeface="Arial" panose="020B0604020202020204" pitchFamily="34" charset="0"/>
                <a:ea typeface="Calibri" panose="020F0502020204030204" pitchFamily="34" charset="0"/>
                <a:cs typeface="Arial" panose="020B0604020202020204" pitchFamily="34" charset="0"/>
              </a:rPr>
              <a:t>trị.</a:t>
            </a:r>
          </a:p>
          <a:p>
            <a:pPr marL="685800" indent="-685800" algn="just">
              <a:lnSpc>
                <a:spcPts val="7200"/>
              </a:lnSpc>
              <a:buFont typeface="Arial" panose="020B0604020202020204" pitchFamily="34" charset="0"/>
              <a:buChar char="•"/>
            </a:pPr>
            <a:r>
              <a:rPr lang="fr-FR" sz="5000" dirty="0" smtClean="0">
                <a:solidFill>
                  <a:srgbClr val="000000"/>
                </a:solidFill>
                <a:latin typeface="Arial" panose="020B0604020202020204" pitchFamily="34" charset="0"/>
                <a:ea typeface="Calibri" panose="020F0502020204030204" pitchFamily="34" charset="0"/>
                <a:cs typeface="Arial" panose="020B0604020202020204" pitchFamily="34" charset="0"/>
              </a:rPr>
              <a:t>Mâu </a:t>
            </a:r>
            <a:r>
              <a:rPr lang="fr-FR" sz="5000" dirty="0">
                <a:solidFill>
                  <a:srgbClr val="000000"/>
                </a:solidFill>
                <a:latin typeface="Arial" panose="020B0604020202020204" pitchFamily="34" charset="0"/>
                <a:ea typeface="Calibri" panose="020F0502020204030204" pitchFamily="34" charset="0"/>
                <a:cs typeface="Arial" panose="020B0604020202020204" pitchFamily="34" charset="0"/>
              </a:rPr>
              <a:t>thuẫn </a:t>
            </a:r>
            <a:r>
              <a:rPr lang="fr-FR" sz="5000" dirty="0" smtClean="0">
                <a:solidFill>
                  <a:srgbClr val="000000"/>
                </a:solidFill>
                <a:latin typeface="Arial" panose="020B0604020202020204" pitchFamily="34" charset="0"/>
                <a:ea typeface="Calibri" panose="020F0502020204030204" pitchFamily="34" charset="0"/>
                <a:cs typeface="Arial" panose="020B0604020202020204" pitchFamily="34" charset="0"/>
              </a:rPr>
              <a:t>xảy ra giữa người </a:t>
            </a:r>
            <a:r>
              <a:rPr lang="fr-FR" sz="5000" dirty="0">
                <a:solidFill>
                  <a:srgbClr val="000000"/>
                </a:solidFill>
                <a:latin typeface="Arial" panose="020B0604020202020204" pitchFamily="34" charset="0"/>
                <a:ea typeface="Calibri" panose="020F0502020204030204" pitchFamily="34" charset="0"/>
                <a:cs typeface="Arial" panose="020B0604020202020204" pitchFamily="34" charset="0"/>
              </a:rPr>
              <a:t>Việt với chính quyền phong kiến phương Bắc. </a:t>
            </a:r>
            <a:endParaRPr lang="fr-FR" sz="5000" dirty="0" smtClean="0">
              <a:solidFill>
                <a:srgbClr val="000000"/>
              </a:solidFill>
              <a:latin typeface="Arial" panose="020B0604020202020204" pitchFamily="34" charset="0"/>
              <a:ea typeface="Calibri" panose="020F0502020204030204" pitchFamily="34" charset="0"/>
              <a:cs typeface="Arial" panose="020B0604020202020204" pitchFamily="34" charset="0"/>
            </a:endParaRPr>
          </a:p>
          <a:p>
            <a:pPr marL="685800" indent="-685800" algn="just">
              <a:lnSpc>
                <a:spcPts val="7200"/>
              </a:lnSpc>
              <a:buFont typeface="Arial" panose="020B0604020202020204" pitchFamily="34" charset="0"/>
              <a:buChar char="•"/>
            </a:pPr>
            <a:r>
              <a:rPr lang="fr-FR" sz="5000" dirty="0" smtClean="0">
                <a:solidFill>
                  <a:srgbClr val="000000"/>
                </a:solidFill>
                <a:latin typeface="Arial" panose="020B0604020202020204" pitchFamily="34" charset="0"/>
                <a:ea typeface="Calibri" panose="020F0502020204030204" pitchFamily="34" charset="0"/>
                <a:cs typeface="Arial" panose="020B0604020202020204" pitchFamily="34" charset="0"/>
              </a:rPr>
              <a:t>Mùa xuân </a:t>
            </a:r>
            <a:r>
              <a:rPr lang="fr-FR" sz="5000" dirty="0">
                <a:solidFill>
                  <a:srgbClr val="000000"/>
                </a:solidFill>
                <a:latin typeface="Arial" panose="020B0604020202020204" pitchFamily="34" charset="0"/>
                <a:ea typeface="Calibri" panose="020F0502020204030204" pitchFamily="34" charset="0"/>
                <a:cs typeface="Arial" panose="020B0604020202020204" pitchFamily="34" charset="0"/>
              </a:rPr>
              <a:t>năm 542, Lý Bí đã lãnh đạo người Việt nổi dậy khởi nghĩa. </a:t>
            </a:r>
            <a:endParaRPr lang="en-US" sz="5000" dirty="0">
              <a:effectLst/>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srcRect/>
          <a:stretch>
            <a:fillRect/>
          </a:stretch>
        </p:blipFill>
        <p:spPr>
          <a:xfrm>
            <a:off x="4572000" y="876300"/>
            <a:ext cx="9906000" cy="1333698"/>
          </a:xfrm>
          <a:prstGeom prst="rect">
            <a:avLst/>
          </a:prstGeom>
        </p:spPr>
      </p:pic>
      <p:grpSp>
        <p:nvGrpSpPr>
          <p:cNvPr id="11" name="Group 11"/>
          <p:cNvGrpSpPr/>
          <p:nvPr/>
        </p:nvGrpSpPr>
        <p:grpSpPr>
          <a:xfrm>
            <a:off x="609599" y="2550745"/>
            <a:ext cx="1054517" cy="1053199"/>
            <a:chOff x="0" y="0"/>
            <a:chExt cx="1406023" cy="1404265"/>
          </a:xfrm>
        </p:grpSpPr>
        <p:pic>
          <p:nvPicPr>
            <p:cNvPr id="12" name="Picture 12"/>
            <p:cNvPicPr>
              <a:picLocks noChangeAspect="1"/>
            </p:cNvPicPr>
            <p:nvPr/>
          </p:nvPicPr>
          <p:blipFill>
            <a:blip r:embed="rId3"/>
            <a:srcRect/>
            <a:stretch>
              <a:fillRect/>
            </a:stretch>
          </p:blipFill>
          <p:spPr>
            <a:xfrm>
              <a:off x="0" y="0"/>
              <a:ext cx="1406023" cy="1404265"/>
            </a:xfrm>
            <a:prstGeom prst="rect">
              <a:avLst/>
            </a:prstGeom>
          </p:spPr>
        </p:pic>
        <p:grpSp>
          <p:nvGrpSpPr>
            <p:cNvPr id="13" name="Group 13"/>
            <p:cNvGrpSpPr/>
            <p:nvPr/>
          </p:nvGrpSpPr>
          <p:grpSpPr>
            <a:xfrm>
              <a:off x="238094" y="237215"/>
              <a:ext cx="929835" cy="929835"/>
              <a:chOff x="0" y="0"/>
              <a:chExt cx="6350000" cy="6350000"/>
            </a:xfrm>
          </p:grpSpPr>
          <p:sp>
            <p:nvSpPr>
              <p:cNvPr id="14" name="Freeform 1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DDBD8"/>
              </a:solidFill>
            </p:spPr>
          </p:sp>
        </p:grpSp>
      </p:grpSp>
      <p:grpSp>
        <p:nvGrpSpPr>
          <p:cNvPr id="15" name="Group 15"/>
          <p:cNvGrpSpPr/>
          <p:nvPr/>
        </p:nvGrpSpPr>
        <p:grpSpPr>
          <a:xfrm>
            <a:off x="609599" y="4554693"/>
            <a:ext cx="1054517" cy="1053199"/>
            <a:chOff x="0" y="0"/>
            <a:chExt cx="1406023" cy="1404265"/>
          </a:xfrm>
        </p:grpSpPr>
        <p:pic>
          <p:nvPicPr>
            <p:cNvPr id="16" name="Picture 16"/>
            <p:cNvPicPr>
              <a:picLocks noChangeAspect="1"/>
            </p:cNvPicPr>
            <p:nvPr/>
          </p:nvPicPr>
          <p:blipFill>
            <a:blip r:embed="rId3"/>
            <a:srcRect/>
            <a:stretch>
              <a:fillRect/>
            </a:stretch>
          </p:blipFill>
          <p:spPr>
            <a:xfrm>
              <a:off x="0" y="0"/>
              <a:ext cx="1406023" cy="1404265"/>
            </a:xfrm>
            <a:prstGeom prst="rect">
              <a:avLst/>
            </a:prstGeom>
          </p:spPr>
        </p:pic>
        <p:grpSp>
          <p:nvGrpSpPr>
            <p:cNvPr id="17" name="Group 17"/>
            <p:cNvGrpSpPr/>
            <p:nvPr/>
          </p:nvGrpSpPr>
          <p:grpSpPr>
            <a:xfrm>
              <a:off x="238094" y="237215"/>
              <a:ext cx="929835" cy="929835"/>
              <a:chOff x="0" y="0"/>
              <a:chExt cx="6350000" cy="6350000"/>
            </a:xfrm>
          </p:grpSpPr>
          <p:sp>
            <p:nvSpPr>
              <p:cNvPr id="18" name="Freeform 1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DDBD8"/>
              </a:solidFill>
            </p:spPr>
          </p:sp>
        </p:grpSp>
      </p:grpSp>
      <p:grpSp>
        <p:nvGrpSpPr>
          <p:cNvPr id="19" name="Group 19"/>
          <p:cNvGrpSpPr/>
          <p:nvPr/>
        </p:nvGrpSpPr>
        <p:grpSpPr>
          <a:xfrm>
            <a:off x="609599" y="6788425"/>
            <a:ext cx="1054517" cy="1053199"/>
            <a:chOff x="0" y="0"/>
            <a:chExt cx="1406023" cy="1404265"/>
          </a:xfrm>
        </p:grpSpPr>
        <p:pic>
          <p:nvPicPr>
            <p:cNvPr id="20" name="Picture 20"/>
            <p:cNvPicPr>
              <a:picLocks noChangeAspect="1"/>
            </p:cNvPicPr>
            <p:nvPr/>
          </p:nvPicPr>
          <p:blipFill>
            <a:blip r:embed="rId3"/>
            <a:srcRect/>
            <a:stretch>
              <a:fillRect/>
            </a:stretch>
          </p:blipFill>
          <p:spPr>
            <a:xfrm>
              <a:off x="0" y="0"/>
              <a:ext cx="1406023" cy="1404265"/>
            </a:xfrm>
            <a:prstGeom prst="rect">
              <a:avLst/>
            </a:prstGeom>
          </p:spPr>
        </p:pic>
        <p:grpSp>
          <p:nvGrpSpPr>
            <p:cNvPr id="21" name="Group 21"/>
            <p:cNvGrpSpPr/>
            <p:nvPr/>
          </p:nvGrpSpPr>
          <p:grpSpPr>
            <a:xfrm>
              <a:off x="238094" y="237215"/>
              <a:ext cx="929835" cy="929835"/>
              <a:chOff x="0" y="0"/>
              <a:chExt cx="6350000" cy="6350000"/>
            </a:xfrm>
          </p:grpSpPr>
          <p:sp>
            <p:nvSpPr>
              <p:cNvPr id="22" name="Freeform 2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DDBD8"/>
              </a:solidFill>
            </p:spPr>
          </p:sp>
        </p:grpSp>
      </p:grpSp>
      <p:sp>
        <p:nvSpPr>
          <p:cNvPr id="23" name="TextBox 2"/>
          <p:cNvSpPr txBox="1"/>
          <p:nvPr/>
        </p:nvSpPr>
        <p:spPr>
          <a:xfrm>
            <a:off x="4572000" y="723900"/>
            <a:ext cx="9906000" cy="1333698"/>
          </a:xfrm>
          <a:prstGeom prst="rect">
            <a:avLst/>
          </a:prstGeom>
        </p:spPr>
        <p:txBody>
          <a:bodyPr wrap="square" lIns="0" tIns="0" rIns="0" bIns="0" rtlCol="0" anchor="t">
            <a:spAutoFit/>
          </a:bodyPr>
          <a:lstStyle/>
          <a:p>
            <a:pPr marL="0" lvl="0" indent="0" algn="ctr">
              <a:lnSpc>
                <a:spcPts val="10400"/>
              </a:lnSpc>
            </a:pPr>
            <a:r>
              <a:rPr lang="en-US" sz="5300" b="1" dirty="0" smtClean="0">
                <a:solidFill>
                  <a:srgbClr val="BA3B61"/>
                </a:solidFill>
                <a:latin typeface="Arial" panose="020B0604020202020204" pitchFamily="34" charset="0"/>
                <a:cs typeface="Arial" panose="020B0604020202020204" pitchFamily="34" charset="0"/>
              </a:rPr>
              <a:t>Diễn biến cuộc khởi nghĩa </a:t>
            </a:r>
            <a:endParaRPr lang="en-US" sz="5300" b="1" dirty="0">
              <a:solidFill>
                <a:srgbClr val="BA3B61"/>
              </a:solidFill>
              <a:latin typeface="Arial" panose="020B0604020202020204" pitchFamily="34" charset="0"/>
              <a:cs typeface="Arial" panose="020B0604020202020204" pitchFamily="34" charset="0"/>
            </a:endParaRPr>
          </a:p>
        </p:txBody>
      </p:sp>
      <p:sp>
        <p:nvSpPr>
          <p:cNvPr id="24" name="Rectangle 23"/>
          <p:cNvSpPr/>
          <p:nvPr/>
        </p:nvSpPr>
        <p:spPr>
          <a:xfrm>
            <a:off x="2282191" y="4340218"/>
            <a:ext cx="15842523" cy="1887696"/>
          </a:xfrm>
          <a:prstGeom prst="rect">
            <a:avLst/>
          </a:prstGeom>
        </p:spPr>
        <p:txBody>
          <a:bodyPr wrap="square">
            <a:spAutoFit/>
          </a:bodyPr>
          <a:lstStyle/>
          <a:p>
            <a:pPr algn="just">
              <a:lnSpc>
                <a:spcPts val="7000"/>
              </a:lnSpc>
            </a:pPr>
            <a:r>
              <a:rPr lang="vi-VN" sz="5000" dirty="0">
                <a:solidFill>
                  <a:srgbClr val="000000"/>
                </a:solidFill>
                <a:ea typeface="Calibri" panose="020F0502020204030204" pitchFamily="34" charset="0"/>
                <a:cs typeface="Arial" panose="020B0604020202020204" pitchFamily="34" charset="0"/>
              </a:rPr>
              <a:t>Năm 545, quân Lương </a:t>
            </a:r>
            <a:r>
              <a:rPr lang="vi-VN" sz="5000" dirty="0" smtClean="0">
                <a:solidFill>
                  <a:srgbClr val="000000"/>
                </a:solidFill>
                <a:ea typeface="Calibri" panose="020F0502020204030204" pitchFamily="34" charset="0"/>
                <a:cs typeface="Arial" panose="020B0604020202020204" pitchFamily="34" charset="0"/>
              </a:rPr>
              <a:t>ti</a:t>
            </a:r>
            <a:r>
              <a:rPr lang="en-US" sz="5000" dirty="0" smtClean="0">
                <a:solidFill>
                  <a:srgbClr val="000000"/>
                </a:solidFill>
                <a:latin typeface="Arial" panose="020B0604020202020204" pitchFamily="34" charset="0"/>
                <a:ea typeface="Calibri" panose="020F0502020204030204" pitchFamily="34" charset="0"/>
                <a:cs typeface="Arial" panose="020B0604020202020204" pitchFamily="34" charset="0"/>
              </a:rPr>
              <a:t>ế</a:t>
            </a:r>
            <a:r>
              <a:rPr lang="vi-VN" sz="5000" dirty="0" smtClean="0">
                <a:solidFill>
                  <a:srgbClr val="000000"/>
                </a:solidFill>
                <a:ea typeface="Calibri" panose="020F0502020204030204" pitchFamily="34" charset="0"/>
                <a:cs typeface="Arial" panose="020B0604020202020204" pitchFamily="34" charset="0"/>
              </a:rPr>
              <a:t>n đánh. Lý </a:t>
            </a:r>
            <a:r>
              <a:rPr lang="vi-VN" sz="5000" dirty="0">
                <a:solidFill>
                  <a:srgbClr val="000000"/>
                </a:solidFill>
                <a:ea typeface="Calibri" panose="020F0502020204030204" pitchFamily="34" charset="0"/>
                <a:cs typeface="Arial" panose="020B0604020202020204" pitchFamily="34" charset="0"/>
              </a:rPr>
              <a:t>Nam </a:t>
            </a:r>
            <a:r>
              <a:rPr lang="vi-VN" sz="5000" dirty="0" smtClean="0">
                <a:solidFill>
                  <a:srgbClr val="000000"/>
                </a:solidFill>
                <a:ea typeface="Calibri" panose="020F0502020204030204" pitchFamily="34" charset="0"/>
                <a:cs typeface="Arial" panose="020B0604020202020204" pitchFamily="34" charset="0"/>
              </a:rPr>
              <a:t>Đ</a:t>
            </a:r>
            <a:r>
              <a:rPr lang="en-US" sz="5000" smtClean="0">
                <a:solidFill>
                  <a:srgbClr val="000000"/>
                </a:solidFill>
                <a:ea typeface="Calibri" panose="020F0502020204030204" pitchFamily="34" charset="0"/>
                <a:cs typeface="Arial" panose="020B0604020202020204" pitchFamily="34" charset="0"/>
              </a:rPr>
              <a:t>ế </a:t>
            </a:r>
            <a:r>
              <a:rPr lang="vi-VN" sz="5000" dirty="0" smtClean="0">
                <a:solidFill>
                  <a:srgbClr val="000000"/>
                </a:solidFill>
                <a:ea typeface="Calibri" panose="020F0502020204030204" pitchFamily="34" charset="0"/>
                <a:cs typeface="Arial" panose="020B0604020202020204" pitchFamily="34" charset="0"/>
              </a:rPr>
              <a:t>giao </a:t>
            </a:r>
            <a:r>
              <a:rPr lang="vi-VN" sz="5000" dirty="0">
                <a:solidFill>
                  <a:srgbClr val="000000"/>
                </a:solidFill>
                <a:ea typeface="Calibri" panose="020F0502020204030204" pitchFamily="34" charset="0"/>
                <a:cs typeface="Arial" panose="020B0604020202020204" pitchFamily="34" charset="0"/>
              </a:rPr>
              <a:t>quyền chỉ huy cho Triệu Quang </a:t>
            </a:r>
            <a:r>
              <a:rPr lang="vi-VN" sz="5000" dirty="0" smtClean="0">
                <a:solidFill>
                  <a:srgbClr val="000000"/>
                </a:solidFill>
                <a:ea typeface="Calibri" panose="020F0502020204030204" pitchFamily="34" charset="0"/>
                <a:cs typeface="Arial" panose="020B0604020202020204" pitchFamily="34" charset="0"/>
              </a:rPr>
              <a:t>Phục</a:t>
            </a:r>
            <a:r>
              <a:rPr lang="en-US" sz="5000" dirty="0" smtClean="0">
                <a:solidFill>
                  <a:srgbClr val="000000"/>
                </a:solidFill>
                <a:ea typeface="Calibri" panose="020F0502020204030204" pitchFamily="34" charset="0"/>
                <a:cs typeface="Arial" panose="020B0604020202020204" pitchFamily="34" charset="0"/>
              </a:rPr>
              <a:t>.</a:t>
            </a:r>
            <a:endParaRPr lang="en-US" sz="5000" dirty="0">
              <a:latin typeface="Arial" panose="020B0604020202020204" pitchFamily="34" charset="0"/>
              <a:cs typeface="Arial" panose="020B0604020202020204" pitchFamily="34" charset="0"/>
            </a:endParaRPr>
          </a:p>
        </p:txBody>
      </p:sp>
      <p:sp>
        <p:nvSpPr>
          <p:cNvPr id="25" name="Rectangle 24"/>
          <p:cNvSpPr/>
          <p:nvPr/>
        </p:nvSpPr>
        <p:spPr>
          <a:xfrm>
            <a:off x="2293076" y="2289280"/>
            <a:ext cx="15842523" cy="1887696"/>
          </a:xfrm>
          <a:prstGeom prst="rect">
            <a:avLst/>
          </a:prstGeom>
        </p:spPr>
        <p:txBody>
          <a:bodyPr wrap="square">
            <a:spAutoFit/>
          </a:bodyPr>
          <a:lstStyle/>
          <a:p>
            <a:pPr algn="just">
              <a:lnSpc>
                <a:spcPts val="7000"/>
              </a:lnSpc>
            </a:pPr>
            <a:r>
              <a:rPr lang="fr-FR" sz="5000" dirty="0" smtClean="0">
                <a:solidFill>
                  <a:srgbClr val="000000"/>
                </a:solidFill>
                <a:latin typeface="Arial" panose="020B0604020202020204" pitchFamily="34" charset="0"/>
                <a:ea typeface="Calibri" panose="020F0502020204030204" pitchFamily="34" charset="0"/>
                <a:cs typeface="Arial" panose="020B0604020202020204" pitchFamily="34" charset="0"/>
              </a:rPr>
              <a:t>Năm 542, Lý Bí đã lãnh đạo người Việt nổi dậy khởi nghĩa. Năm 544 nước Vạn Xuân thành lập.</a:t>
            </a:r>
            <a:endParaRPr lang="en-US" sz="5000" dirty="0">
              <a:latin typeface="Arial" panose="020B0604020202020204" pitchFamily="34" charset="0"/>
              <a:cs typeface="Arial" panose="020B0604020202020204" pitchFamily="34" charset="0"/>
            </a:endParaRPr>
          </a:p>
        </p:txBody>
      </p:sp>
      <p:sp>
        <p:nvSpPr>
          <p:cNvPr id="27" name="Rectangle 26"/>
          <p:cNvSpPr/>
          <p:nvPr/>
        </p:nvSpPr>
        <p:spPr>
          <a:xfrm>
            <a:off x="2140677" y="6499416"/>
            <a:ext cx="15842523" cy="1631216"/>
          </a:xfrm>
          <a:prstGeom prst="rect">
            <a:avLst/>
          </a:prstGeom>
        </p:spPr>
        <p:txBody>
          <a:bodyPr wrap="square">
            <a:spAutoFit/>
          </a:bodyPr>
          <a:lstStyle/>
          <a:p>
            <a:pPr algn="just"/>
            <a:r>
              <a:rPr lang="fr-FR" sz="5000" dirty="0">
                <a:solidFill>
                  <a:srgbClr val="000000"/>
                </a:solidFill>
                <a:latin typeface="Arial" panose="020B0604020202020204" pitchFamily="34" charset="0"/>
                <a:ea typeface="Calibri" panose="020F0502020204030204" pitchFamily="34" charset="0"/>
                <a:cs typeface="Arial" panose="020B0604020202020204" pitchFamily="34" charset="0"/>
              </a:rPr>
              <a:t>Năm 550, cuộc kháng chiến thắng lợi, </a:t>
            </a:r>
            <a:r>
              <a:rPr lang="fr-FR" sz="5000" dirty="0" smtClean="0">
                <a:solidFill>
                  <a:srgbClr val="000000"/>
                </a:solidFill>
                <a:latin typeface="Arial" panose="020B0604020202020204" pitchFamily="34" charset="0"/>
                <a:ea typeface="Calibri" panose="020F0502020204030204" pitchFamily="34" charset="0"/>
                <a:cs typeface="Arial" panose="020B0604020202020204" pitchFamily="34" charset="0"/>
              </a:rPr>
              <a:t>Triệu Quang Phục </a:t>
            </a:r>
            <a:r>
              <a:rPr lang="fr-FR" sz="5000" dirty="0">
                <a:solidFill>
                  <a:srgbClr val="000000"/>
                </a:solidFill>
                <a:latin typeface="Arial" panose="020B0604020202020204" pitchFamily="34" charset="0"/>
                <a:ea typeface="Calibri" panose="020F0502020204030204" pitchFamily="34" charset="0"/>
                <a:cs typeface="Arial" panose="020B0604020202020204" pitchFamily="34" charset="0"/>
              </a:rPr>
              <a:t>lên làm </a:t>
            </a:r>
            <a:r>
              <a:rPr lang="fr-FR" sz="5000" dirty="0" smtClean="0">
                <a:solidFill>
                  <a:srgbClr val="000000"/>
                </a:solidFill>
                <a:latin typeface="Arial" panose="020B0604020202020204" pitchFamily="34" charset="0"/>
                <a:ea typeface="Calibri" panose="020F0502020204030204" pitchFamily="34" charset="0"/>
                <a:cs typeface="Arial" panose="020B0604020202020204" pitchFamily="34" charset="0"/>
              </a:rPr>
              <a:t>vua.</a:t>
            </a:r>
            <a:endParaRPr lang="en-US" sz="5000" dirty="0">
              <a:latin typeface="Arial" panose="020B0604020202020204" pitchFamily="34" charset="0"/>
              <a:cs typeface="Arial" panose="020B0604020202020204" pitchFamily="34" charset="0"/>
            </a:endParaRPr>
          </a:p>
        </p:txBody>
      </p:sp>
      <p:grpSp>
        <p:nvGrpSpPr>
          <p:cNvPr id="28" name="Group 19"/>
          <p:cNvGrpSpPr/>
          <p:nvPr/>
        </p:nvGrpSpPr>
        <p:grpSpPr>
          <a:xfrm>
            <a:off x="609599" y="8677631"/>
            <a:ext cx="1054517" cy="1053199"/>
            <a:chOff x="0" y="0"/>
            <a:chExt cx="1406023" cy="1404265"/>
          </a:xfrm>
        </p:grpSpPr>
        <p:pic>
          <p:nvPicPr>
            <p:cNvPr id="29" name="Picture 20"/>
            <p:cNvPicPr>
              <a:picLocks noChangeAspect="1"/>
            </p:cNvPicPr>
            <p:nvPr/>
          </p:nvPicPr>
          <p:blipFill>
            <a:blip r:embed="rId3"/>
            <a:srcRect/>
            <a:stretch>
              <a:fillRect/>
            </a:stretch>
          </p:blipFill>
          <p:spPr>
            <a:xfrm>
              <a:off x="0" y="0"/>
              <a:ext cx="1406023" cy="1404265"/>
            </a:xfrm>
            <a:prstGeom prst="rect">
              <a:avLst/>
            </a:prstGeom>
          </p:spPr>
        </p:pic>
        <p:grpSp>
          <p:nvGrpSpPr>
            <p:cNvPr id="30" name="Group 21"/>
            <p:cNvGrpSpPr/>
            <p:nvPr/>
          </p:nvGrpSpPr>
          <p:grpSpPr>
            <a:xfrm>
              <a:off x="238094" y="237215"/>
              <a:ext cx="929835" cy="929835"/>
              <a:chOff x="0" y="0"/>
              <a:chExt cx="6350000" cy="6350000"/>
            </a:xfrm>
          </p:grpSpPr>
          <p:sp>
            <p:nvSpPr>
              <p:cNvPr id="31" name="Freeform 2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DDBD8"/>
              </a:solidFill>
            </p:spPr>
          </p:sp>
        </p:grpSp>
      </p:grpSp>
      <p:sp>
        <p:nvSpPr>
          <p:cNvPr id="32" name="Rectangle 31"/>
          <p:cNvSpPr/>
          <p:nvPr/>
        </p:nvSpPr>
        <p:spPr>
          <a:xfrm>
            <a:off x="2140677" y="8388622"/>
            <a:ext cx="15842523" cy="1631216"/>
          </a:xfrm>
          <a:prstGeom prst="rect">
            <a:avLst/>
          </a:prstGeom>
        </p:spPr>
        <p:txBody>
          <a:bodyPr wrap="square">
            <a:spAutoFit/>
          </a:bodyPr>
          <a:lstStyle/>
          <a:p>
            <a:pPr algn="just"/>
            <a:r>
              <a:rPr lang="vi-VN" sz="5000" dirty="0">
                <a:solidFill>
                  <a:srgbClr val="000000"/>
                </a:solidFill>
                <a:ea typeface="Calibri" panose="020F0502020204030204" pitchFamily="34" charset="0"/>
                <a:cs typeface="Arial" panose="020B0604020202020204" pitchFamily="34" charset="0"/>
              </a:rPr>
              <a:t>Đầu thế kỉ VII, nhà Tùy đưa quân sang xâm </a:t>
            </a:r>
            <a:r>
              <a:rPr lang="vi-VN" sz="5000" dirty="0" smtClean="0">
                <a:solidFill>
                  <a:srgbClr val="000000"/>
                </a:solidFill>
                <a:ea typeface="Calibri" panose="020F0502020204030204" pitchFamily="34" charset="0"/>
                <a:cs typeface="Arial" panose="020B0604020202020204" pitchFamily="34" charset="0"/>
              </a:rPr>
              <a:t>lược</a:t>
            </a:r>
            <a:r>
              <a:rPr lang="en-US" sz="5000" dirty="0" smtClean="0">
                <a:solidFill>
                  <a:srgbClr val="000000"/>
                </a:solidFill>
                <a:ea typeface="Calibri" panose="020F0502020204030204" pitchFamily="34" charset="0"/>
                <a:cs typeface="Arial" panose="020B0604020202020204" pitchFamily="34" charset="0"/>
              </a:rPr>
              <a:t>,</a:t>
            </a:r>
            <a:r>
              <a:rPr lang="vi-VN" sz="5000" dirty="0" smtClean="0">
                <a:solidFill>
                  <a:srgbClr val="000000"/>
                </a:solidFill>
                <a:ea typeface="Calibri" panose="020F0502020204030204" pitchFamily="34" charset="0"/>
                <a:cs typeface="Arial" panose="020B0604020202020204" pitchFamily="34" charset="0"/>
              </a:rPr>
              <a:t> </a:t>
            </a:r>
            <a:r>
              <a:rPr lang="vi-VN" sz="5000" dirty="0">
                <a:solidFill>
                  <a:srgbClr val="000000"/>
                </a:solidFill>
                <a:ea typeface="Calibri" panose="020F0502020204030204" pitchFamily="34" charset="0"/>
                <a:cs typeface="Arial" panose="020B0604020202020204" pitchFamily="34" charset="0"/>
              </a:rPr>
              <a:t>nước Vạn Xuân chấm dứt.</a:t>
            </a:r>
            <a:endParaRPr lang="en-US" sz="5000"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barn(inVertical)">
                                      <p:cBhvr>
                                        <p:cTn id="15" dur="500"/>
                                        <p:tgtEl>
                                          <p:spTgt spid="25"/>
                                        </p:tgtEl>
                                      </p:cBhvr>
                                    </p:animEffect>
                                  </p:childTnLst>
                                </p:cTn>
                              </p:par>
                              <p:par>
                                <p:cTn id="16" presetID="16" presetClass="entr" presetSubtype="21"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down)">
                                      <p:cBhvr>
                                        <p:cTn id="23" dur="500"/>
                                        <p:tgtEl>
                                          <p:spTgt spid="15"/>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wipe(down)">
                                      <p:cBhvr>
                                        <p:cTn id="26" dur="500"/>
                                        <p:tgtEl>
                                          <p:spTgt spid="2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wipe(down)">
                                      <p:cBhvr>
                                        <p:cTn id="31" dur="500"/>
                                        <p:tgtEl>
                                          <p:spTgt spid="19"/>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wipe(down)">
                                      <p:cBhvr>
                                        <p:cTn id="34" dur="500"/>
                                        <p:tgtEl>
                                          <p:spTgt spid="27"/>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28"/>
                                        </p:tgtEl>
                                        <p:attrNameLst>
                                          <p:attrName>style.visibility</p:attrName>
                                        </p:attrNameLst>
                                      </p:cBhvr>
                                      <p:to>
                                        <p:strVal val="visible"/>
                                      </p:to>
                                    </p:set>
                                    <p:animEffect transition="in" filter="wipe(down)">
                                      <p:cBhvr>
                                        <p:cTn id="39" dur="500"/>
                                        <p:tgtEl>
                                          <p:spTgt spid="28"/>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wipe(down)">
                                      <p:cBhvr>
                                        <p:cTn id="4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27" grpId="0"/>
      <p:bldP spid="32"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5F7"/>
        </a:solidFill>
        <a:effectLst/>
      </p:bgPr>
    </p:bg>
    <p:spTree>
      <p:nvGrpSpPr>
        <p:cNvPr id="1" name=""/>
        <p:cNvGrpSpPr/>
        <p:nvPr/>
      </p:nvGrpSpPr>
      <p:grpSpPr>
        <a:xfrm>
          <a:off x="0" y="0"/>
          <a:ext cx="0" cy="0"/>
          <a:chOff x="0" y="0"/>
          <a:chExt cx="0" cy="0"/>
        </a:xfrm>
      </p:grpSpPr>
      <p:sp>
        <p:nvSpPr>
          <p:cNvPr id="3" name="AutoShape 3"/>
          <p:cNvSpPr/>
          <p:nvPr/>
        </p:nvSpPr>
        <p:spPr>
          <a:xfrm>
            <a:off x="5105400" y="2954944"/>
            <a:ext cx="12342828" cy="2819400"/>
          </a:xfrm>
          <a:prstGeom prst="rect">
            <a:avLst/>
          </a:prstGeom>
          <a:solidFill>
            <a:srgbClr val="FFD5DD"/>
          </a:solidFill>
        </p:spPr>
      </p:sp>
      <p:sp>
        <p:nvSpPr>
          <p:cNvPr id="10" name="TextBox 8"/>
          <p:cNvSpPr txBox="1"/>
          <p:nvPr/>
        </p:nvSpPr>
        <p:spPr>
          <a:xfrm>
            <a:off x="0" y="1503468"/>
            <a:ext cx="18288000" cy="1102866"/>
          </a:xfrm>
          <a:prstGeom prst="rect">
            <a:avLst/>
          </a:prstGeom>
        </p:spPr>
        <p:txBody>
          <a:bodyPr wrap="square" lIns="0" tIns="0" rIns="0" bIns="0" rtlCol="0" anchor="t">
            <a:spAutoFit/>
          </a:bodyPr>
          <a:lstStyle/>
          <a:p>
            <a:pPr algn="ctr">
              <a:lnSpc>
                <a:spcPts val="8550"/>
              </a:lnSpc>
            </a:pPr>
            <a:r>
              <a:rPr lang="en-US" sz="5500" b="1" dirty="0" smtClean="0">
                <a:solidFill>
                  <a:srgbClr val="373235"/>
                </a:solidFill>
                <a:latin typeface="Arial" panose="020B0604020202020204" pitchFamily="34" charset="0"/>
                <a:cs typeface="Arial" panose="020B0604020202020204" pitchFamily="34" charset="0"/>
              </a:rPr>
              <a:t>Ý nghĩa của cuộc khởi nghĩa</a:t>
            </a:r>
            <a:endParaRPr lang="en-US" sz="5500" b="1" dirty="0">
              <a:solidFill>
                <a:srgbClr val="373235"/>
              </a:solidFill>
              <a:latin typeface="Arial" panose="020B0604020202020204" pitchFamily="34" charset="0"/>
              <a:cs typeface="Arial" panose="020B0604020202020204" pitchFamily="34" charset="0"/>
            </a:endParaRPr>
          </a:p>
        </p:txBody>
      </p:sp>
      <p:sp>
        <p:nvSpPr>
          <p:cNvPr id="11" name="Rectangle 10"/>
          <p:cNvSpPr/>
          <p:nvPr/>
        </p:nvSpPr>
        <p:spPr>
          <a:xfrm>
            <a:off x="5676507" y="3010427"/>
            <a:ext cx="11200614" cy="2708434"/>
          </a:xfrm>
          <a:prstGeom prst="rect">
            <a:avLst/>
          </a:prstGeom>
        </p:spPr>
        <p:txBody>
          <a:bodyPr wrap="square">
            <a:spAutoFit/>
          </a:bodyPr>
          <a:lstStyle/>
          <a:p>
            <a:pPr algn="just">
              <a:lnSpc>
                <a:spcPts val="6800"/>
              </a:lnSpc>
            </a:pPr>
            <a:r>
              <a:rPr lang="fr-FR" sz="5000" dirty="0" smtClean="0">
                <a:solidFill>
                  <a:srgbClr val="000000"/>
                </a:solidFill>
                <a:latin typeface="Arial" panose="020B0604020202020204" pitchFamily="34" charset="0"/>
                <a:ea typeface="Calibri" panose="020F0502020204030204" pitchFamily="34" charset="0"/>
                <a:cs typeface="Arial" panose="020B0604020202020204" pitchFamily="34" charset="0"/>
              </a:rPr>
              <a:t>Là biểu </a:t>
            </a:r>
            <a:r>
              <a:rPr lang="fr-FR" sz="5000" dirty="0">
                <a:solidFill>
                  <a:srgbClr val="000000"/>
                </a:solidFill>
                <a:latin typeface="Arial" panose="020B0604020202020204" pitchFamily="34" charset="0"/>
                <a:ea typeface="Calibri" panose="020F0502020204030204" pitchFamily="34" charset="0"/>
                <a:cs typeface="Arial" panose="020B0604020202020204" pitchFamily="34" charset="0"/>
              </a:rPr>
              <a:t>tượng cho tinh thần đấu tranh anh dũng vì mục tiêu hàng đầu là độc lập, tự chủ của người Việt.</a:t>
            </a:r>
            <a:endParaRPr lang="en-US" sz="5000" dirty="0">
              <a:latin typeface="Arial" panose="020B0604020202020204" pitchFamily="34" charset="0"/>
              <a:cs typeface="Arial" panose="020B0604020202020204" pitchFamily="34" charset="0"/>
            </a:endParaRPr>
          </a:p>
        </p:txBody>
      </p:sp>
      <p:sp>
        <p:nvSpPr>
          <p:cNvPr id="12" name="AutoShape 3"/>
          <p:cNvSpPr/>
          <p:nvPr/>
        </p:nvSpPr>
        <p:spPr>
          <a:xfrm>
            <a:off x="2971800" y="6438899"/>
            <a:ext cx="13487400" cy="2971801"/>
          </a:xfrm>
          <a:prstGeom prst="rect">
            <a:avLst/>
          </a:prstGeom>
          <a:solidFill>
            <a:srgbClr val="FFD5DD"/>
          </a:solidFill>
        </p:spPr>
      </p:sp>
      <p:sp>
        <p:nvSpPr>
          <p:cNvPr id="13" name="Rectangle 12"/>
          <p:cNvSpPr/>
          <p:nvPr/>
        </p:nvSpPr>
        <p:spPr>
          <a:xfrm>
            <a:off x="3333553" y="6575265"/>
            <a:ext cx="12763893" cy="2708434"/>
          </a:xfrm>
          <a:prstGeom prst="rect">
            <a:avLst/>
          </a:prstGeom>
        </p:spPr>
        <p:txBody>
          <a:bodyPr wrap="square">
            <a:spAutoFit/>
          </a:bodyPr>
          <a:lstStyle/>
          <a:p>
            <a:pPr algn="just">
              <a:lnSpc>
                <a:spcPts val="6800"/>
              </a:lnSpc>
            </a:pPr>
            <a:r>
              <a:rPr lang="fr-FR" sz="5000" dirty="0">
                <a:solidFill>
                  <a:srgbClr val="000000"/>
                </a:solidFill>
                <a:latin typeface="Arial" panose="020B0604020202020204" pitchFamily="34" charset="0"/>
                <a:ea typeface="Calibri" panose="020F0502020204030204" pitchFamily="34" charset="0"/>
                <a:cs typeface="Arial" panose="020B0604020202020204" pitchFamily="34" charset="0"/>
              </a:rPr>
              <a:t>Đ</a:t>
            </a:r>
            <a:r>
              <a:rPr lang="fr-FR" sz="5000" dirty="0" smtClean="0">
                <a:solidFill>
                  <a:srgbClr val="000000"/>
                </a:solidFill>
                <a:latin typeface="Arial" panose="020B0604020202020204" pitchFamily="34" charset="0"/>
                <a:ea typeface="Calibri" panose="020F0502020204030204" pitchFamily="34" charset="0"/>
                <a:cs typeface="Arial" panose="020B0604020202020204" pitchFamily="34" charset="0"/>
              </a:rPr>
              <a:t>ể </a:t>
            </a:r>
            <a:r>
              <a:rPr lang="fr-FR" sz="5000" dirty="0">
                <a:solidFill>
                  <a:srgbClr val="000000"/>
                </a:solidFill>
                <a:latin typeface="Arial" panose="020B0604020202020204" pitchFamily="34" charset="0"/>
                <a:ea typeface="Calibri" panose="020F0502020204030204" pitchFamily="34" charset="0"/>
                <a:cs typeface="Arial" panose="020B0604020202020204" pitchFamily="34" charset="0"/>
              </a:rPr>
              <a:t>lại những bài học quý báu về </a:t>
            </a:r>
            <a:r>
              <a:rPr lang="fr-FR" sz="5000" dirty="0" smtClean="0">
                <a:solidFill>
                  <a:srgbClr val="000000"/>
                </a:solidFill>
                <a:latin typeface="Arial" panose="020B0604020202020204" pitchFamily="34" charset="0"/>
                <a:ea typeface="Calibri" panose="020F0502020204030204" pitchFamily="34" charset="0"/>
                <a:cs typeface="Arial" panose="020B0604020202020204" pitchFamily="34" charset="0"/>
              </a:rPr>
              <a:t>tinh </a:t>
            </a:r>
            <a:r>
              <a:rPr lang="fr-FR" sz="5000" dirty="0">
                <a:solidFill>
                  <a:srgbClr val="000000"/>
                </a:solidFill>
                <a:latin typeface="Arial" panose="020B0604020202020204" pitchFamily="34" charset="0"/>
                <a:ea typeface="Calibri" panose="020F0502020204030204" pitchFamily="34" charset="0"/>
                <a:cs typeface="Arial" panose="020B0604020202020204" pitchFamily="34" charset="0"/>
              </a:rPr>
              <a:t>thần kháng chiến kiên trì, cách đánh du kích sáng tạo cho lịch sử dân tộc Việt Nam sau </a:t>
            </a:r>
            <a:r>
              <a:rPr lang="fr-FR" sz="5000" dirty="0" smtClean="0">
                <a:solidFill>
                  <a:srgbClr val="000000"/>
                </a:solidFill>
                <a:latin typeface="Arial" panose="020B0604020202020204" pitchFamily="34" charset="0"/>
                <a:ea typeface="Calibri" panose="020F0502020204030204" pitchFamily="34" charset="0"/>
                <a:cs typeface="Arial" panose="020B0604020202020204" pitchFamily="34" charset="0"/>
              </a:rPr>
              <a:t>này.</a:t>
            </a:r>
            <a:endParaRPr lang="en-US" sz="5000" dirty="0">
              <a:latin typeface="Arial" panose="020B0604020202020204" pitchFamily="34" charset="0"/>
              <a:cs typeface="Arial" panose="020B0604020202020204" pitchFamily="34" charset="0"/>
            </a:endParaRPr>
          </a:p>
        </p:txBody>
      </p:sp>
      <p:pic>
        <p:nvPicPr>
          <p:cNvPr id="14" name="Picture 6">
            <a:extLst>
              <a:ext uri="{FF2B5EF4-FFF2-40B4-BE49-F238E27FC236}">
                <a16:creationId xmlns:a16="http://schemas.microsoft.com/office/drawing/2014/main" id="{B9B94BCD-4AB6-4A6D-A4A9-D2568BBF8B5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flipH="1">
            <a:off x="257629" y="2916844"/>
            <a:ext cx="4464246" cy="7109671"/>
          </a:xfrm>
          <a:prstGeom prst="rect">
            <a:avLst/>
          </a:prstGeom>
        </p:spPr>
      </p:pic>
      <p:pic>
        <p:nvPicPr>
          <p:cNvPr id="15" name="Picture 9"/>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5885735" y="8191500"/>
            <a:ext cx="1982772" cy="174844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par>
                                <p:cTn id="16" presetID="16" presetClass="entr" presetSubtype="21"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down)">
                                      <p:cBhvr>
                                        <p:cTn id="23" dur="500"/>
                                        <p:tgtEl>
                                          <p:spTgt spid="13"/>
                                        </p:tgtEl>
                                      </p:cBhvr>
                                    </p:animEffect>
                                  </p:childTnLst>
                                </p:cTn>
                              </p:par>
                              <p:par>
                                <p:cTn id="24" presetID="22" presetClass="entr" presetSubtype="4"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down)">
                                      <p:cBhvr>
                                        <p:cTn id="26" dur="500"/>
                                        <p:tgtEl>
                                          <p:spTgt spid="12"/>
                                        </p:tgtEl>
                                      </p:cBhvr>
                                    </p:animEffect>
                                  </p:childTnLst>
                                </p:cTn>
                              </p:par>
                              <p:par>
                                <p:cTn id="27" presetID="22" presetClass="entr" presetSubtype="4"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down)">
                                      <p:cBhvr>
                                        <p:cTn id="2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CE7DF"/>
        </a:solidFill>
        <a:effectLst/>
      </p:bgPr>
    </p:bg>
    <p:spTree>
      <p:nvGrpSpPr>
        <p:cNvPr id="1" name=""/>
        <p:cNvGrpSpPr/>
        <p:nvPr/>
      </p:nvGrpSpPr>
      <p:grpSpPr>
        <a:xfrm>
          <a:off x="0" y="0"/>
          <a:ext cx="0" cy="0"/>
          <a:chOff x="0" y="0"/>
          <a:chExt cx="0" cy="0"/>
        </a:xfrm>
      </p:grpSpPr>
      <p:sp>
        <p:nvSpPr>
          <p:cNvPr id="2" name="TextBox 2"/>
          <p:cNvSpPr txBox="1"/>
          <p:nvPr/>
        </p:nvSpPr>
        <p:spPr>
          <a:xfrm>
            <a:off x="2286000" y="2554138"/>
            <a:ext cx="14935200" cy="6283771"/>
          </a:xfrm>
          <a:prstGeom prst="rect">
            <a:avLst/>
          </a:prstGeom>
        </p:spPr>
        <p:txBody>
          <a:bodyPr wrap="square" lIns="0" tIns="0" rIns="0" bIns="0" rtlCol="0" anchor="t">
            <a:spAutoFit/>
          </a:bodyPr>
          <a:lstStyle/>
          <a:p>
            <a:pPr algn="just">
              <a:lnSpc>
                <a:spcPts val="7000"/>
              </a:lnSpc>
            </a:pPr>
            <a:r>
              <a:rPr lang="vi-VN" sz="5000" dirty="0" smtClean="0">
                <a:solidFill>
                  <a:srgbClr val="CD6A59"/>
                </a:solidFill>
                <a:cs typeface="Arial" panose="020B0604020202020204" pitchFamily="34" charset="0"/>
              </a:rPr>
              <a:t>Chủ </a:t>
            </a:r>
            <a:r>
              <a:rPr lang="vi-VN" sz="5000" dirty="0">
                <a:solidFill>
                  <a:srgbClr val="CD6A59"/>
                </a:solidFill>
                <a:cs typeface="Arial" panose="020B0604020202020204" pitchFamily="34" charset="0"/>
              </a:rPr>
              <a:t>tịch Hồ Chí Minh từng nói: </a:t>
            </a:r>
            <a:r>
              <a:rPr lang="vi-VN" sz="5000" i="1" dirty="0">
                <a:solidFill>
                  <a:srgbClr val="CD6A59"/>
                </a:solidFill>
                <a:cs typeface="Arial" panose="020B0604020202020204" pitchFamily="34" charset="0"/>
              </a:rPr>
              <a:t>“Dân ta có một </a:t>
            </a:r>
            <a:r>
              <a:rPr lang="vi-VN" sz="5000" i="1" dirty="0" smtClean="0">
                <a:solidFill>
                  <a:srgbClr val="CD6A59"/>
                </a:solidFill>
                <a:cs typeface="Arial" panose="020B0604020202020204" pitchFamily="34" charset="0"/>
              </a:rPr>
              <a:t>l</a:t>
            </a:r>
            <a:r>
              <a:rPr lang="en-US" sz="5000" i="1" dirty="0">
                <a:solidFill>
                  <a:srgbClr val="CD6A59"/>
                </a:solidFill>
                <a:cs typeface="Arial" panose="020B0604020202020204" pitchFamily="34" charset="0"/>
              </a:rPr>
              <a:t>ò</a:t>
            </a:r>
            <a:r>
              <a:rPr lang="vi-VN" sz="5000" i="1" dirty="0" smtClean="0">
                <a:solidFill>
                  <a:srgbClr val="CD6A59"/>
                </a:solidFill>
                <a:cs typeface="Arial" panose="020B0604020202020204" pitchFamily="34" charset="0"/>
              </a:rPr>
              <a:t>ng </a:t>
            </a:r>
            <a:r>
              <a:rPr lang="vi-VN" sz="5000" i="1" dirty="0">
                <a:solidFill>
                  <a:srgbClr val="CD6A59"/>
                </a:solidFill>
                <a:cs typeface="Arial" panose="020B0604020202020204" pitchFamily="34" charset="0"/>
              </a:rPr>
              <a:t>nồng nàn yêu nước. Đó là một truyền thống quý báu của ta. Từ xưa tới nay, mỗi khi Tố quốc bị xâm lăng, thì tinh thần ấy lại sôi nổi, nó kết thành một làn sóng vô cùng mạnh mẽ, to lớn, nó lướt qua mọi sự nguy hiểm, khó khăn, nó nhấn chìm tất cả lũ bán nước và lũ cướp nước". </a:t>
            </a:r>
          </a:p>
        </p:txBody>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5400000" flipH="1">
            <a:off x="-1046834" y="7485735"/>
            <a:ext cx="2710166" cy="3207297"/>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5400000" flipV="1">
            <a:off x="15866117" y="-439065"/>
            <a:ext cx="2710166" cy="320729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grpSp>
        <p:nvGrpSpPr>
          <p:cNvPr id="3" name="Group 3"/>
          <p:cNvGrpSpPr/>
          <p:nvPr/>
        </p:nvGrpSpPr>
        <p:grpSpPr>
          <a:xfrm>
            <a:off x="13600211" y="0"/>
            <a:ext cx="5385519" cy="10287000"/>
            <a:chOff x="0" y="0"/>
            <a:chExt cx="1821768" cy="3479800"/>
          </a:xfrm>
        </p:grpSpPr>
        <p:sp>
          <p:nvSpPr>
            <p:cNvPr id="4" name="Freeform 4"/>
            <p:cNvSpPr/>
            <p:nvPr/>
          </p:nvSpPr>
          <p:spPr>
            <a:xfrm>
              <a:off x="0" y="0"/>
              <a:ext cx="1821768" cy="3479800"/>
            </a:xfrm>
            <a:custGeom>
              <a:avLst/>
              <a:gdLst/>
              <a:ahLst/>
              <a:cxnLst/>
              <a:rect l="l" t="t" r="r" b="b"/>
              <a:pathLst>
                <a:path w="1821768" h="3479800">
                  <a:moveTo>
                    <a:pt x="1697308" y="3479800"/>
                  </a:moveTo>
                  <a:lnTo>
                    <a:pt x="124460" y="3479800"/>
                  </a:lnTo>
                  <a:cubicBezTo>
                    <a:pt x="55880" y="3479800"/>
                    <a:pt x="0" y="3423920"/>
                    <a:pt x="0" y="3355340"/>
                  </a:cubicBezTo>
                  <a:lnTo>
                    <a:pt x="0" y="124460"/>
                  </a:lnTo>
                  <a:cubicBezTo>
                    <a:pt x="0" y="55880"/>
                    <a:pt x="55880" y="0"/>
                    <a:pt x="124460" y="0"/>
                  </a:cubicBezTo>
                  <a:lnTo>
                    <a:pt x="1697308" y="0"/>
                  </a:lnTo>
                  <a:cubicBezTo>
                    <a:pt x="1765888" y="0"/>
                    <a:pt x="1821768" y="55880"/>
                    <a:pt x="1821768" y="124460"/>
                  </a:cubicBezTo>
                  <a:lnTo>
                    <a:pt x="1821768" y="3355340"/>
                  </a:lnTo>
                  <a:cubicBezTo>
                    <a:pt x="1821768" y="3423920"/>
                    <a:pt x="1765888" y="3479800"/>
                    <a:pt x="1697308" y="3479800"/>
                  </a:cubicBezTo>
                  <a:close/>
                </a:path>
              </a:pathLst>
            </a:custGeom>
            <a:solidFill>
              <a:srgbClr val="FDDBD8"/>
            </a:solidFill>
          </p:spPr>
        </p:sp>
      </p:grpSp>
      <p:pic>
        <p:nvPicPr>
          <p:cNvPr id="5" name="Picture 4"/>
          <p:cNvPicPr>
            <a:picLocks noChangeAspect="1"/>
          </p:cNvPicPr>
          <p:nvPr/>
        </p:nvPicPr>
        <p:blipFill>
          <a:blip r:embed="rId2"/>
          <a:stretch>
            <a:fillRect/>
          </a:stretch>
        </p:blipFill>
        <p:spPr>
          <a:xfrm>
            <a:off x="10957691" y="1257300"/>
            <a:ext cx="7296150" cy="8305800"/>
          </a:xfrm>
          <a:prstGeom prst="rect">
            <a:avLst/>
          </a:prstGeom>
          <a:ln>
            <a:noFill/>
          </a:ln>
          <a:effectLst>
            <a:outerShdw blurRad="292100" dist="139700" dir="2700000" algn="tl" rotWithShape="0">
              <a:srgbClr val="333333">
                <a:alpha val="65000"/>
              </a:srgbClr>
            </a:outerShdw>
          </a:effectLst>
        </p:spPr>
      </p:pic>
      <p:sp>
        <p:nvSpPr>
          <p:cNvPr id="6" name="Rectangle 5"/>
          <p:cNvSpPr/>
          <p:nvPr/>
        </p:nvSpPr>
        <p:spPr>
          <a:xfrm>
            <a:off x="381000" y="1391632"/>
            <a:ext cx="10134600" cy="8171468"/>
          </a:xfrm>
          <a:prstGeom prst="rect">
            <a:avLst/>
          </a:prstGeom>
        </p:spPr>
        <p:txBody>
          <a:bodyPr wrap="square">
            <a:spAutoFit/>
          </a:bodyPr>
          <a:lstStyle/>
          <a:p>
            <a:pPr marL="685800" indent="-685800" algn="just">
              <a:lnSpc>
                <a:spcPts val="7000"/>
              </a:lnSpc>
              <a:buFont typeface="Arial" panose="020B0604020202020204" pitchFamily="34" charset="0"/>
              <a:buChar char="•"/>
            </a:pPr>
            <a:r>
              <a:rPr lang="nl-NL" sz="4500" dirty="0">
                <a:solidFill>
                  <a:srgbClr val="002060"/>
                </a:solidFill>
                <a:latin typeface="Arial" panose="020B0604020202020204" pitchFamily="34" charset="0"/>
                <a:ea typeface="Calibri" panose="020F0502020204030204" pitchFamily="34" charset="0"/>
                <a:cs typeface="Arial" panose="020B0604020202020204" pitchFamily="34" charset="0"/>
              </a:rPr>
              <a:t>Chùa Trấn Quốc, nguyên là chùa Khai quốc (mở nước). </a:t>
            </a:r>
            <a:endParaRPr lang="nl-NL" sz="4500" dirty="0" smtClean="0">
              <a:solidFill>
                <a:srgbClr val="002060"/>
              </a:solidFill>
              <a:latin typeface="Arial" panose="020B0604020202020204" pitchFamily="34" charset="0"/>
              <a:ea typeface="Calibri" panose="020F0502020204030204" pitchFamily="34" charset="0"/>
              <a:cs typeface="Arial" panose="020B0604020202020204" pitchFamily="34" charset="0"/>
            </a:endParaRPr>
          </a:p>
          <a:p>
            <a:pPr marL="685800" indent="-685800" algn="just">
              <a:lnSpc>
                <a:spcPts val="7000"/>
              </a:lnSpc>
              <a:buFont typeface="Arial" panose="020B0604020202020204" pitchFamily="34" charset="0"/>
              <a:buChar char="•"/>
            </a:pPr>
            <a:r>
              <a:rPr lang="en-US" sz="4500" dirty="0" smtClean="0">
                <a:solidFill>
                  <a:srgbClr val="002060"/>
                </a:solidFill>
                <a:latin typeface="Arial" panose="020B0604020202020204" pitchFamily="34" charset="0"/>
                <a:cs typeface="Arial" panose="020B0604020202020204" pitchFamily="34" charset="0"/>
              </a:rPr>
              <a:t>L</a:t>
            </a:r>
            <a:r>
              <a:rPr lang="vi-VN" sz="4500" dirty="0" smtClean="0">
                <a:solidFill>
                  <a:srgbClr val="002060"/>
                </a:solidFill>
                <a:latin typeface="Arial" panose="020B0604020202020204" pitchFamily="34" charset="0"/>
                <a:cs typeface="Arial" panose="020B0604020202020204" pitchFamily="34" charset="0"/>
              </a:rPr>
              <a:t>à </a:t>
            </a:r>
            <a:r>
              <a:rPr lang="vi-VN" sz="4500" dirty="0">
                <a:solidFill>
                  <a:srgbClr val="002060"/>
                </a:solidFill>
                <a:latin typeface="Arial" panose="020B0604020202020204" pitchFamily="34" charset="0"/>
                <a:cs typeface="Arial" panose="020B0604020202020204" pitchFamily="34" charset="0"/>
              </a:rPr>
              <a:t>nơi giúp nhân dân xua tan đi thiên tai, đem lại cuộc sống bình yên cho dân tộc. </a:t>
            </a:r>
            <a:endParaRPr lang="en-US" sz="4500" dirty="0" smtClean="0">
              <a:solidFill>
                <a:srgbClr val="002060"/>
              </a:solidFill>
              <a:latin typeface="Arial" panose="020B0604020202020204" pitchFamily="34" charset="0"/>
              <a:cs typeface="Arial" panose="020B0604020202020204" pitchFamily="34" charset="0"/>
            </a:endParaRPr>
          </a:p>
          <a:p>
            <a:pPr marL="685800" indent="-685800" algn="just">
              <a:lnSpc>
                <a:spcPts val="7000"/>
              </a:lnSpc>
              <a:buFont typeface="Arial" panose="020B0604020202020204" pitchFamily="34" charset="0"/>
              <a:buChar char="•"/>
            </a:pPr>
            <a:r>
              <a:rPr lang="vi-VN" sz="4500" dirty="0" smtClean="0">
                <a:solidFill>
                  <a:srgbClr val="002060"/>
                </a:solidFill>
                <a:latin typeface="Arial" panose="020B0604020202020204" pitchFamily="34" charset="0"/>
                <a:cs typeface="Arial" panose="020B0604020202020204" pitchFamily="34" charset="0"/>
              </a:rPr>
              <a:t>Chùa </a:t>
            </a:r>
            <a:r>
              <a:rPr lang="vi-VN" sz="4500" dirty="0">
                <a:solidFill>
                  <a:srgbClr val="002060"/>
                </a:solidFill>
                <a:latin typeface="Arial" panose="020B0604020202020204" pitchFamily="34" charset="0"/>
                <a:cs typeface="Arial" panose="020B0604020202020204" pitchFamily="34" charset="0"/>
              </a:rPr>
              <a:t>là một biểu tượng của văn hoá Phật </a:t>
            </a:r>
            <a:r>
              <a:rPr lang="vi-VN" sz="4500" dirty="0" smtClean="0">
                <a:solidFill>
                  <a:srgbClr val="002060"/>
                </a:solidFill>
                <a:latin typeface="Arial" panose="020B0604020202020204" pitchFamily="34" charset="0"/>
                <a:cs typeface="Arial" panose="020B0604020202020204" pitchFamily="34" charset="0"/>
              </a:rPr>
              <a:t>giáo</a:t>
            </a:r>
            <a:r>
              <a:rPr lang="en-US" sz="4500" dirty="0" smtClean="0">
                <a:solidFill>
                  <a:srgbClr val="002060"/>
                </a:solidFill>
                <a:latin typeface="Arial" panose="020B0604020202020204" pitchFamily="34" charset="0"/>
                <a:cs typeface="Arial" panose="020B0604020202020204" pitchFamily="34" charset="0"/>
              </a:rPr>
              <a:t>, </a:t>
            </a:r>
            <a:r>
              <a:rPr lang="vi-VN" sz="4500" dirty="0" smtClean="0">
                <a:solidFill>
                  <a:srgbClr val="002060"/>
                </a:solidFill>
                <a:latin typeface="Arial" panose="020B0604020202020204" pitchFamily="34" charset="0"/>
                <a:cs typeface="Arial" panose="020B0604020202020204" pitchFamily="34" charset="0"/>
              </a:rPr>
              <a:t>điểm </a:t>
            </a:r>
            <a:r>
              <a:rPr lang="vi-VN" sz="4500" dirty="0">
                <a:solidFill>
                  <a:srgbClr val="002060"/>
                </a:solidFill>
                <a:latin typeface="Arial" panose="020B0604020202020204" pitchFamily="34" charset="0"/>
                <a:cs typeface="Arial" panose="020B0604020202020204" pitchFamily="34" charset="0"/>
              </a:rPr>
              <a:t>tham quan nổi tiếng của du khách trong và ngoài nước mỗi khi đến Hà Nội hiện nay.</a:t>
            </a:r>
            <a:endParaRPr lang="en-US" sz="4500" dirty="0">
              <a:solidFill>
                <a:srgbClr val="002060"/>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1658600" y="4780643"/>
            <a:ext cx="6522474" cy="5526314"/>
          </a:xfrm>
          <a:prstGeom prst="rect">
            <a:avLst/>
          </a:prstGeom>
        </p:spPr>
      </p:pic>
      <p:sp>
        <p:nvSpPr>
          <p:cNvPr id="6" name="TextBox 6"/>
          <p:cNvSpPr txBox="1"/>
          <p:nvPr/>
        </p:nvSpPr>
        <p:spPr>
          <a:xfrm>
            <a:off x="0" y="1156280"/>
            <a:ext cx="18288000" cy="1795363"/>
          </a:xfrm>
          <a:prstGeom prst="rect">
            <a:avLst/>
          </a:prstGeom>
        </p:spPr>
        <p:txBody>
          <a:bodyPr wrap="square" lIns="0" tIns="0" rIns="0" bIns="0" rtlCol="0" anchor="t">
            <a:spAutoFit/>
          </a:bodyPr>
          <a:lstStyle/>
          <a:p>
            <a:pPr marL="0" lvl="0" indent="0" algn="ctr">
              <a:lnSpc>
                <a:spcPts val="7000"/>
              </a:lnSpc>
              <a:spcBef>
                <a:spcPct val="0"/>
              </a:spcBef>
            </a:pPr>
            <a:r>
              <a:rPr lang="en-US" sz="6000" b="1" u="none" spc="-83" dirty="0" smtClean="0">
                <a:solidFill>
                  <a:srgbClr val="FD6220"/>
                </a:solidFill>
                <a:latin typeface="Arial" panose="020B0604020202020204" pitchFamily="34" charset="0"/>
                <a:cs typeface="Arial" panose="020B0604020202020204" pitchFamily="34" charset="0"/>
              </a:rPr>
              <a:t>Thảo luận và trả lời câu hỏi</a:t>
            </a:r>
          </a:p>
          <a:p>
            <a:pPr marL="0" lvl="0" indent="0" algn="ctr">
              <a:lnSpc>
                <a:spcPts val="7000"/>
              </a:lnSpc>
              <a:spcBef>
                <a:spcPct val="0"/>
              </a:spcBef>
            </a:pPr>
            <a:r>
              <a:rPr lang="en-US" sz="6000" b="1" spc="-83" dirty="0" smtClean="0">
                <a:solidFill>
                  <a:srgbClr val="FD6220"/>
                </a:solidFill>
                <a:latin typeface="Arial" panose="020B0604020202020204" pitchFamily="34" charset="0"/>
                <a:cs typeface="Arial" panose="020B0604020202020204" pitchFamily="34" charset="0"/>
              </a:rPr>
              <a:t>vào Phiếu học tập số 1</a:t>
            </a:r>
            <a:endParaRPr lang="en-US" sz="6000" b="1" u="none" spc="-83" dirty="0">
              <a:solidFill>
                <a:srgbClr val="FD6220"/>
              </a:solidFill>
              <a:latin typeface="Arial" panose="020B0604020202020204" pitchFamily="34" charset="0"/>
              <a:cs typeface="Arial" panose="020B0604020202020204" pitchFamily="34" charset="0"/>
            </a:endParaRPr>
          </a:p>
        </p:txBody>
      </p:sp>
      <p:grpSp>
        <p:nvGrpSpPr>
          <p:cNvPr id="7" name="Group 7"/>
          <p:cNvGrpSpPr/>
          <p:nvPr/>
        </p:nvGrpSpPr>
        <p:grpSpPr>
          <a:xfrm>
            <a:off x="0" y="3449955"/>
            <a:ext cx="18288000" cy="160020"/>
            <a:chOff x="0" y="0"/>
            <a:chExt cx="24384000" cy="213360"/>
          </a:xfrm>
        </p:grpSpPr>
        <p:sp>
          <p:nvSpPr>
            <p:cNvPr id="8" name="AutoShape 8"/>
            <p:cNvSpPr/>
            <p:nvPr/>
          </p:nvSpPr>
          <p:spPr>
            <a:xfrm>
              <a:off x="0" y="0"/>
              <a:ext cx="8128000" cy="213360"/>
            </a:xfrm>
            <a:prstGeom prst="rect">
              <a:avLst/>
            </a:prstGeom>
            <a:solidFill>
              <a:srgbClr val="F87A64"/>
            </a:solidFill>
          </p:spPr>
        </p:sp>
        <p:sp>
          <p:nvSpPr>
            <p:cNvPr id="9" name="AutoShape 9"/>
            <p:cNvSpPr/>
            <p:nvPr/>
          </p:nvSpPr>
          <p:spPr>
            <a:xfrm>
              <a:off x="8128000" y="0"/>
              <a:ext cx="8128000" cy="213360"/>
            </a:xfrm>
            <a:prstGeom prst="rect">
              <a:avLst/>
            </a:prstGeom>
            <a:solidFill>
              <a:srgbClr val="332A25"/>
            </a:solidFill>
          </p:spPr>
        </p:sp>
        <p:sp>
          <p:nvSpPr>
            <p:cNvPr id="10" name="AutoShape 10"/>
            <p:cNvSpPr/>
            <p:nvPr/>
          </p:nvSpPr>
          <p:spPr>
            <a:xfrm>
              <a:off x="16256000" y="0"/>
              <a:ext cx="8128000" cy="213360"/>
            </a:xfrm>
            <a:prstGeom prst="rect">
              <a:avLst/>
            </a:prstGeom>
            <a:solidFill>
              <a:srgbClr val="F4B54E"/>
            </a:solidFill>
          </p:spPr>
        </p:sp>
      </p:grpSp>
      <p:sp>
        <p:nvSpPr>
          <p:cNvPr id="11" name="Rectangle 10"/>
          <p:cNvSpPr/>
          <p:nvPr/>
        </p:nvSpPr>
        <p:spPr>
          <a:xfrm>
            <a:off x="381000" y="5524500"/>
            <a:ext cx="11049000" cy="2785378"/>
          </a:xfrm>
          <a:prstGeom prst="rect">
            <a:avLst/>
          </a:prstGeom>
        </p:spPr>
        <p:txBody>
          <a:bodyPr wrap="square">
            <a:spAutoFit/>
          </a:bodyPr>
          <a:lstStyle/>
          <a:p>
            <a:pPr algn="just">
              <a:lnSpc>
                <a:spcPts val="7000"/>
              </a:lnSpc>
            </a:pPr>
            <a:r>
              <a:rPr lang="fr-FR" sz="5000" dirty="0">
                <a:solidFill>
                  <a:srgbClr val="000000"/>
                </a:solidFill>
                <a:latin typeface="Arial" panose="020B0604020202020204" pitchFamily="34" charset="0"/>
                <a:ea typeface="Calibri" panose="020F0502020204030204" pitchFamily="34" charset="0"/>
                <a:cs typeface="Arial" panose="020B0604020202020204" pitchFamily="34" charset="0"/>
              </a:rPr>
              <a:t>Cuộc khởi nghĩa Lý Bí mùa xuân năm 542 so với khởi nghĩa của Hai Bà Trưng có điểm gì giống và khác nhau?</a:t>
            </a:r>
            <a:endParaRPr lang="en-US" sz="5000"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6E7DE"/>
        </a:solidFill>
        <a:effectLst/>
      </p:bgPr>
    </p:bg>
    <p:spTree>
      <p:nvGrpSpPr>
        <p:cNvPr id="1" name=""/>
        <p:cNvGrpSpPr/>
        <p:nvPr/>
      </p:nvGrpSpPr>
      <p:grpSpPr>
        <a:xfrm>
          <a:off x="0" y="0"/>
          <a:ext cx="0" cy="0"/>
          <a:chOff x="0" y="0"/>
          <a:chExt cx="0" cy="0"/>
        </a:xfrm>
      </p:grpSpPr>
      <p:graphicFrame>
        <p:nvGraphicFramePr>
          <p:cNvPr id="55" name="Table 54"/>
          <p:cNvGraphicFramePr>
            <a:graphicFrameLocks noGrp="1"/>
          </p:cNvGraphicFramePr>
          <p:nvPr>
            <p:extLst>
              <p:ext uri="{D42A27DB-BD31-4B8C-83A1-F6EECF244321}">
                <p14:modId xmlns:p14="http://schemas.microsoft.com/office/powerpoint/2010/main" val="3776173402"/>
              </p:ext>
            </p:extLst>
          </p:nvPr>
        </p:nvGraphicFramePr>
        <p:xfrm>
          <a:off x="533400" y="723900"/>
          <a:ext cx="17145000" cy="9265920"/>
        </p:xfrm>
        <a:graphic>
          <a:graphicData uri="http://schemas.openxmlformats.org/drawingml/2006/table">
            <a:tbl>
              <a:tblPr firstRow="1" bandRow="1">
                <a:tableStyleId>{F5AB1C69-6EDB-4FF4-983F-18BD219EF322}</a:tableStyleId>
              </a:tblPr>
              <a:tblGrid>
                <a:gridCol w="8534400">
                  <a:extLst>
                    <a:ext uri="{9D8B030D-6E8A-4147-A177-3AD203B41FA5}">
                      <a16:colId xmlns:a16="http://schemas.microsoft.com/office/drawing/2014/main" val="20000"/>
                    </a:ext>
                  </a:extLst>
                </a:gridCol>
                <a:gridCol w="8610600">
                  <a:extLst>
                    <a:ext uri="{9D8B030D-6E8A-4147-A177-3AD203B41FA5}">
                      <a16:colId xmlns:a16="http://schemas.microsoft.com/office/drawing/2014/main" val="20001"/>
                    </a:ext>
                  </a:extLst>
                </a:gridCol>
              </a:tblGrid>
              <a:tr h="142240">
                <a:tc>
                  <a:txBody>
                    <a:bodyPr/>
                    <a:lstStyle/>
                    <a:p>
                      <a:pPr algn="ctr">
                        <a:lnSpc>
                          <a:spcPts val="6600"/>
                        </a:lnSpc>
                      </a:pPr>
                      <a:r>
                        <a:rPr lang="en-US" sz="4000" dirty="0" smtClean="0">
                          <a:latin typeface="Arial" panose="020B0604020202020204" pitchFamily="34" charset="0"/>
                          <a:cs typeface="Arial" panose="020B0604020202020204" pitchFamily="34" charset="0"/>
                        </a:rPr>
                        <a:t>Khởi</a:t>
                      </a:r>
                      <a:r>
                        <a:rPr lang="en-US" sz="4000" baseline="0" dirty="0" smtClean="0">
                          <a:latin typeface="Arial" panose="020B0604020202020204" pitchFamily="34" charset="0"/>
                          <a:cs typeface="Arial" panose="020B0604020202020204" pitchFamily="34" charset="0"/>
                        </a:rPr>
                        <a:t> nghĩa Hai Bà Trưng</a:t>
                      </a:r>
                      <a:endParaRPr lang="en-US" sz="4000" dirty="0">
                        <a:latin typeface="Arial" panose="020B0604020202020204" pitchFamily="34" charset="0"/>
                        <a:cs typeface="Arial" panose="020B0604020202020204" pitchFamily="34" charset="0"/>
                      </a:endParaRPr>
                    </a:p>
                  </a:txBody>
                  <a:tcPr/>
                </a:tc>
                <a:tc>
                  <a:txBody>
                    <a:bodyPr/>
                    <a:lstStyle/>
                    <a:p>
                      <a:pPr algn="ctr">
                        <a:lnSpc>
                          <a:spcPts val="6600"/>
                        </a:lnSpc>
                      </a:pPr>
                      <a:r>
                        <a:rPr lang="en-US" sz="4000" dirty="0" smtClean="0">
                          <a:latin typeface="Arial" panose="020B0604020202020204" pitchFamily="34" charset="0"/>
                          <a:cs typeface="Arial" panose="020B0604020202020204" pitchFamily="34" charset="0"/>
                        </a:rPr>
                        <a:t>Khởi</a:t>
                      </a:r>
                      <a:r>
                        <a:rPr lang="en-US" sz="4000" baseline="0" dirty="0" smtClean="0">
                          <a:latin typeface="Arial" panose="020B0604020202020204" pitchFamily="34" charset="0"/>
                          <a:cs typeface="Arial" panose="020B0604020202020204" pitchFamily="34" charset="0"/>
                        </a:rPr>
                        <a:t> nghĩa Lý Bí</a:t>
                      </a:r>
                      <a:endParaRPr lang="en-US" sz="40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0"/>
                  </a:ext>
                </a:extLst>
              </a:tr>
              <a:tr h="370840">
                <a:tc gridSpan="2">
                  <a:txBody>
                    <a:bodyPr/>
                    <a:lstStyle/>
                    <a:p>
                      <a:pPr algn="just">
                        <a:lnSpc>
                          <a:spcPts val="6000"/>
                        </a:lnSpc>
                      </a:pPr>
                      <a:r>
                        <a:rPr lang="en-US" sz="4000" b="1" dirty="0" smtClean="0">
                          <a:latin typeface="Arial" panose="020B0604020202020204" pitchFamily="34" charset="0"/>
                          <a:cs typeface="Arial" panose="020B0604020202020204" pitchFamily="34" charset="0"/>
                        </a:rPr>
                        <a:t>Giống</a:t>
                      </a:r>
                      <a:r>
                        <a:rPr lang="en-US" sz="4000" b="1" baseline="0" dirty="0" smtClean="0">
                          <a:latin typeface="Arial" panose="020B0604020202020204" pitchFamily="34" charset="0"/>
                          <a:cs typeface="Arial" panose="020B0604020202020204" pitchFamily="34" charset="0"/>
                        </a:rPr>
                        <a:t> nhau: </a:t>
                      </a:r>
                      <a:r>
                        <a:rPr lang="vi-VN" sz="4000" baseline="0" dirty="0" smtClean="0">
                          <a:latin typeface="Arial" panose="020B0604020202020204" pitchFamily="34" charset="0"/>
                          <a:cs typeface="Arial" panose="020B0604020202020204" pitchFamily="34" charset="0"/>
                        </a:rPr>
                        <a:t>Cùng nổ ra vào mùa xuân nhằm chống lại chính quyền đô hộ phương Bắc; giành được thắng lợi ban đầu và thành lập được chính quyền tự chủ một thời gian.</a:t>
                      </a:r>
                      <a:endParaRPr lang="en-US" sz="4000" dirty="0">
                        <a:latin typeface="Arial" panose="020B0604020202020204" pitchFamily="34" charset="0"/>
                        <a:cs typeface="Arial" panose="020B0604020202020204" pitchFamily="34" charset="0"/>
                      </a:endParaRPr>
                    </a:p>
                  </a:txBody>
                  <a:tcPr/>
                </a:tc>
                <a:tc hMerge="1">
                  <a:txBody>
                    <a:bodyPr/>
                    <a:lstStyle/>
                    <a:p>
                      <a:pPr algn="just">
                        <a:lnSpc>
                          <a:spcPts val="6600"/>
                        </a:lnSpc>
                      </a:pPr>
                      <a:endParaRPr lang="en-US" sz="40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1"/>
                  </a:ext>
                </a:extLst>
              </a:tr>
              <a:tr h="370840">
                <a:tc>
                  <a:txBody>
                    <a:bodyPr/>
                    <a:lstStyle/>
                    <a:p>
                      <a:pPr marL="0" indent="0" algn="just">
                        <a:lnSpc>
                          <a:spcPts val="6600"/>
                        </a:lnSpc>
                        <a:buFont typeface="Arial" panose="020B0604020202020204" pitchFamily="34" charset="0"/>
                        <a:buNone/>
                      </a:pPr>
                      <a:r>
                        <a:rPr lang="en-US" sz="4000" b="1" dirty="0" smtClean="0">
                          <a:latin typeface="Arial" panose="020B0604020202020204" pitchFamily="34" charset="0"/>
                          <a:cs typeface="Arial" panose="020B0604020202020204" pitchFamily="34" charset="0"/>
                        </a:rPr>
                        <a:t>Khác</a:t>
                      </a:r>
                      <a:r>
                        <a:rPr lang="en-US" sz="4000" b="1" baseline="0" dirty="0" smtClean="0">
                          <a:latin typeface="Arial" panose="020B0604020202020204" pitchFamily="34" charset="0"/>
                          <a:cs typeface="Arial" panose="020B0604020202020204" pitchFamily="34" charset="0"/>
                        </a:rPr>
                        <a:t> nhau</a:t>
                      </a:r>
                      <a:endParaRPr lang="en-US" sz="4000" b="1" dirty="0" smtClean="0">
                        <a:latin typeface="Arial" panose="020B0604020202020204" pitchFamily="34" charset="0"/>
                        <a:cs typeface="Arial" panose="020B0604020202020204" pitchFamily="34" charset="0"/>
                      </a:endParaRPr>
                    </a:p>
                    <a:p>
                      <a:pPr marL="571500" indent="-571500" algn="just">
                        <a:lnSpc>
                          <a:spcPts val="6600"/>
                        </a:lnSpc>
                        <a:buFont typeface="Arial" panose="020B0604020202020204" pitchFamily="34" charset="0"/>
                        <a:buChar char="•"/>
                      </a:pPr>
                      <a:r>
                        <a:rPr lang="en-US" sz="4000" dirty="0" smtClean="0">
                          <a:latin typeface="Arial" panose="020B0604020202020204" pitchFamily="34" charset="0"/>
                          <a:cs typeface="Arial" panose="020B0604020202020204" pitchFamily="34" charset="0"/>
                        </a:rPr>
                        <a:t>Hai Bà</a:t>
                      </a:r>
                      <a:r>
                        <a:rPr lang="en-US" sz="4000" baseline="0" dirty="0" smtClean="0">
                          <a:latin typeface="Arial" panose="020B0604020202020204" pitchFamily="34" charset="0"/>
                          <a:cs typeface="Arial" panose="020B0604020202020204" pitchFamily="34" charset="0"/>
                        </a:rPr>
                        <a:t> Trưng xưng vương</a:t>
                      </a:r>
                    </a:p>
                    <a:p>
                      <a:pPr marL="571500" indent="-571500" algn="just">
                        <a:lnSpc>
                          <a:spcPts val="6600"/>
                        </a:lnSpc>
                        <a:buFont typeface="Arial" panose="020B0604020202020204" pitchFamily="34" charset="0"/>
                        <a:buChar char="•"/>
                      </a:pPr>
                      <a:r>
                        <a:rPr lang="en-US" sz="4000" dirty="0" smtClean="0">
                          <a:latin typeface="Arial" panose="020B0604020202020204" pitchFamily="34" charset="0"/>
                          <a:cs typeface="Arial" panose="020B0604020202020204" pitchFamily="34" charset="0"/>
                        </a:rPr>
                        <a:t>M</a:t>
                      </a:r>
                      <a:r>
                        <a:rPr lang="vi-VN" sz="4000" dirty="0" smtClean="0">
                          <a:latin typeface="Arial" panose="020B0604020202020204" pitchFamily="34" charset="0"/>
                          <a:cs typeface="Arial" panose="020B0604020202020204" pitchFamily="34" charset="0"/>
                        </a:rPr>
                        <a:t>ới xây dựng được chính quyền tự chủ sơ khai</a:t>
                      </a:r>
                      <a:endParaRPr lang="en-US" sz="4000" dirty="0" smtClean="0">
                        <a:latin typeface="Arial" panose="020B0604020202020204" pitchFamily="34" charset="0"/>
                        <a:cs typeface="Arial" panose="020B0604020202020204" pitchFamily="34" charset="0"/>
                      </a:endParaRPr>
                    </a:p>
                    <a:p>
                      <a:pPr marL="571500" indent="-571500" algn="just">
                        <a:lnSpc>
                          <a:spcPts val="6600"/>
                        </a:lnSpc>
                        <a:buFont typeface="Arial" panose="020B0604020202020204" pitchFamily="34" charset="0"/>
                        <a:buChar char="•"/>
                      </a:pPr>
                      <a:r>
                        <a:rPr lang="en-US" sz="4000" dirty="0" smtClean="0">
                          <a:latin typeface="Arial" panose="020B0604020202020204" pitchFamily="34" charset="0"/>
                          <a:cs typeface="Arial" panose="020B0604020202020204" pitchFamily="34" charset="0"/>
                        </a:rPr>
                        <a:t>Đóng đô ở Mê Linh.</a:t>
                      </a:r>
                    </a:p>
                    <a:p>
                      <a:pPr marL="571500" indent="-571500" algn="just">
                        <a:lnSpc>
                          <a:spcPts val="6600"/>
                        </a:lnSpc>
                        <a:buFont typeface="Arial" panose="020B0604020202020204" pitchFamily="34" charset="0"/>
                        <a:buChar char="•"/>
                      </a:pPr>
                      <a:r>
                        <a:rPr lang="en-US" sz="4000" dirty="0" smtClean="0">
                          <a:latin typeface="Arial" panose="020B0604020202020204" pitchFamily="34" charset="0"/>
                          <a:cs typeface="Arial" panose="020B0604020202020204" pitchFamily="34" charset="0"/>
                        </a:rPr>
                        <a:t>C</a:t>
                      </a:r>
                      <a:r>
                        <a:rPr lang="vi-VN" sz="4000" dirty="0" smtClean="0">
                          <a:latin typeface="Arial" panose="020B0604020202020204" pitchFamily="34" charset="0"/>
                          <a:cs typeface="Arial" panose="020B0604020202020204" pitchFamily="34" charset="0"/>
                        </a:rPr>
                        <a:t>hính quyền tự chủ chỉ tồn tại được ba năm </a:t>
                      </a:r>
                      <a:endParaRPr lang="en-US" sz="4000" dirty="0">
                        <a:latin typeface="Arial" panose="020B0604020202020204" pitchFamily="34" charset="0"/>
                        <a:cs typeface="Arial" panose="020B0604020202020204" pitchFamily="34" charset="0"/>
                      </a:endParaRPr>
                    </a:p>
                  </a:txBody>
                  <a:tcPr/>
                </a:tc>
                <a:tc>
                  <a:txBody>
                    <a:bodyPr/>
                    <a:lstStyle/>
                    <a:p>
                      <a:pPr marL="571500" indent="-571500" algn="just">
                        <a:lnSpc>
                          <a:spcPts val="6600"/>
                        </a:lnSpc>
                        <a:buFont typeface="Arial" panose="020B0604020202020204" pitchFamily="34" charset="0"/>
                        <a:buChar char="•"/>
                      </a:pPr>
                      <a:r>
                        <a:rPr lang="en-US" sz="4000" dirty="0" smtClean="0">
                          <a:latin typeface="Arial" panose="020B0604020202020204" pitchFamily="34" charset="0"/>
                          <a:cs typeface="Arial" panose="020B0604020202020204" pitchFamily="34" charset="0"/>
                        </a:rPr>
                        <a:t>Lý</a:t>
                      </a:r>
                      <a:r>
                        <a:rPr lang="en-US" sz="4000" baseline="0" dirty="0" smtClean="0">
                          <a:latin typeface="Arial" panose="020B0604020202020204" pitchFamily="34" charset="0"/>
                          <a:cs typeface="Arial" panose="020B0604020202020204" pitchFamily="34" charset="0"/>
                        </a:rPr>
                        <a:t> Nam Đế xưng đế</a:t>
                      </a:r>
                    </a:p>
                    <a:p>
                      <a:pPr marL="571500" indent="-571500" algn="just">
                        <a:lnSpc>
                          <a:spcPts val="6600"/>
                        </a:lnSpc>
                        <a:buFont typeface="Arial" panose="020B0604020202020204" pitchFamily="34" charset="0"/>
                        <a:buChar char="•"/>
                      </a:pPr>
                      <a:r>
                        <a:rPr lang="en-US" sz="4000" dirty="0" smtClean="0">
                          <a:latin typeface="Arial" panose="020B0604020202020204" pitchFamily="34" charset="0"/>
                          <a:cs typeface="Arial" panose="020B0604020202020204" pitchFamily="34" charset="0"/>
                        </a:rPr>
                        <a:t>Đã xây dựng quốc hiệu riêng với chính quyền có hai ban văn, võ.</a:t>
                      </a:r>
                    </a:p>
                    <a:p>
                      <a:pPr marL="571500" indent="-571500" algn="just">
                        <a:lnSpc>
                          <a:spcPts val="6600"/>
                        </a:lnSpc>
                        <a:buFont typeface="Arial" panose="020B0604020202020204" pitchFamily="34" charset="0"/>
                        <a:buChar char="•"/>
                      </a:pPr>
                      <a:r>
                        <a:rPr lang="en-US" sz="4000" dirty="0" smtClean="0">
                          <a:latin typeface="Arial" panose="020B0604020202020204" pitchFamily="34" charset="0"/>
                          <a:cs typeface="Arial" panose="020B0604020202020204" pitchFamily="34" charset="0"/>
                        </a:rPr>
                        <a:t>Dựng kinh đô ở vùng cửa sông Tô Lịch.</a:t>
                      </a:r>
                    </a:p>
                    <a:p>
                      <a:pPr marL="571500" indent="-571500" algn="just">
                        <a:lnSpc>
                          <a:spcPts val="6600"/>
                        </a:lnSpc>
                        <a:buFont typeface="Arial" panose="020B0604020202020204" pitchFamily="34" charset="0"/>
                        <a:buChar char="•"/>
                      </a:pPr>
                      <a:r>
                        <a:rPr lang="en-US" sz="4000" dirty="0" smtClean="0">
                          <a:latin typeface="Arial" panose="020B0604020202020204" pitchFamily="34" charset="0"/>
                          <a:cs typeface="Arial" panose="020B0604020202020204" pitchFamily="34" charset="0"/>
                        </a:rPr>
                        <a:t>C</a:t>
                      </a:r>
                      <a:r>
                        <a:rPr lang="vi-VN" sz="4000" dirty="0" smtClean="0">
                          <a:latin typeface="Arial" panose="020B0604020202020204" pitchFamily="34" charset="0"/>
                          <a:cs typeface="Arial" panose="020B0604020202020204" pitchFamily="34" charset="0"/>
                        </a:rPr>
                        <a:t>hính quyền của nhà nước Vạn Xuân tồn tại lâu hơn. </a:t>
                      </a:r>
                      <a:endParaRPr lang="en-US" sz="40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2"/>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wheel(1)">
                                      <p:cBhvr>
                                        <p:cTn id="7" dur="20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EFFF2"/>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8966617"/>
            <a:ext cx="18477862" cy="1153397"/>
          </a:xfrm>
          <a:prstGeom prst="rect">
            <a:avLst/>
          </a:prstGeom>
        </p:spPr>
      </p:pic>
      <p:sp>
        <p:nvSpPr>
          <p:cNvPr id="6" name="Freeform 5"/>
          <p:cNvSpPr/>
          <p:nvPr/>
        </p:nvSpPr>
        <p:spPr>
          <a:xfrm>
            <a:off x="3993243" y="3896779"/>
            <a:ext cx="10287000" cy="1600200"/>
          </a:xfrm>
          <a:custGeom>
            <a:avLst/>
            <a:gdLst/>
            <a:ahLst/>
            <a:cxnLst/>
            <a:rect l="l" t="t" r="r" b="b"/>
            <a:pathLst>
              <a:path w="3443102" h="1144961">
                <a:moveTo>
                  <a:pt x="2504203" y="1133773"/>
                </a:moveTo>
                <a:cubicBezTo>
                  <a:pt x="2504203" y="1133773"/>
                  <a:pt x="2084450" y="1144961"/>
                  <a:pt x="1621865" y="1142339"/>
                </a:cubicBezTo>
                <a:cubicBezTo>
                  <a:pt x="1584822" y="1140177"/>
                  <a:pt x="1057073" y="1132352"/>
                  <a:pt x="1057073" y="1132352"/>
                </a:cubicBezTo>
                <a:cubicBezTo>
                  <a:pt x="812931" y="1123518"/>
                  <a:pt x="565145" y="1106537"/>
                  <a:pt x="398404" y="1048359"/>
                </a:cubicBezTo>
                <a:cubicBezTo>
                  <a:pt x="120505" y="951398"/>
                  <a:pt x="0" y="773869"/>
                  <a:pt x="0" y="577261"/>
                </a:cubicBezTo>
                <a:lnTo>
                  <a:pt x="0" y="577259"/>
                </a:ln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577261"/>
                </a:cubicBezTo>
                <a:lnTo>
                  <a:pt x="3433962" y="577262"/>
                </a:lnTo>
                <a:cubicBezTo>
                  <a:pt x="3433962" y="891835"/>
                  <a:pt x="3150965" y="1105932"/>
                  <a:pt x="2504203" y="1133773"/>
                </a:cubicBezTo>
                <a:close/>
              </a:path>
            </a:pathLst>
          </a:custGeom>
          <a:solidFill>
            <a:schemeClr val="accent2"/>
          </a:solidFill>
          <a:ln>
            <a:solidFill>
              <a:srgbClr val="92D050"/>
            </a:solidFill>
          </a:ln>
        </p:spPr>
      </p:sp>
      <p:sp>
        <p:nvSpPr>
          <p:cNvPr id="7" name="Rectangle 6"/>
          <p:cNvSpPr/>
          <p:nvPr/>
        </p:nvSpPr>
        <p:spPr>
          <a:xfrm>
            <a:off x="4450443" y="4271914"/>
            <a:ext cx="9601200" cy="892296"/>
          </a:xfrm>
          <a:prstGeom prst="rect">
            <a:avLst/>
          </a:prstGeom>
        </p:spPr>
        <p:txBody>
          <a:bodyPr wrap="square">
            <a:spAutoFit/>
          </a:bodyPr>
          <a:lstStyle/>
          <a:p>
            <a:pPr algn="ctr">
              <a:lnSpc>
                <a:spcPts val="6800"/>
              </a:lnSpc>
            </a:pPr>
            <a:r>
              <a:rPr lang="en-US" sz="5000" dirty="0" smtClean="0">
                <a:solidFill>
                  <a:schemeClr val="bg1"/>
                </a:solidFill>
                <a:latin typeface="Arial" panose="020B0604020202020204" pitchFamily="34" charset="0"/>
                <a:cs typeface="Arial" panose="020B0604020202020204" pitchFamily="34" charset="0"/>
              </a:rPr>
              <a:t>Lý Bí và “những điều đầu tiên”</a:t>
            </a:r>
            <a:endParaRPr lang="en-US" sz="5000" dirty="0">
              <a:solidFill>
                <a:schemeClr val="bg1"/>
              </a:solidFill>
              <a:latin typeface="Arial" panose="020B0604020202020204" pitchFamily="34" charset="0"/>
              <a:cs typeface="Arial" panose="020B0604020202020204" pitchFamily="34" charset="0"/>
            </a:endParaRPr>
          </a:p>
        </p:txBody>
      </p:sp>
      <p:sp>
        <p:nvSpPr>
          <p:cNvPr id="8" name="Freeform 5"/>
          <p:cNvSpPr/>
          <p:nvPr/>
        </p:nvSpPr>
        <p:spPr>
          <a:xfrm>
            <a:off x="531586" y="5264657"/>
            <a:ext cx="5715000" cy="2048149"/>
          </a:xfrm>
          <a:custGeom>
            <a:avLst/>
            <a:gdLst/>
            <a:ahLst/>
            <a:cxnLst/>
            <a:rect l="l" t="t" r="r" b="b"/>
            <a:pathLst>
              <a:path w="3443102" h="1144961">
                <a:moveTo>
                  <a:pt x="2504203" y="1133773"/>
                </a:moveTo>
                <a:cubicBezTo>
                  <a:pt x="2504203" y="1133773"/>
                  <a:pt x="2084450" y="1144961"/>
                  <a:pt x="1621865" y="1142339"/>
                </a:cubicBezTo>
                <a:cubicBezTo>
                  <a:pt x="1584822" y="1140177"/>
                  <a:pt x="1057073" y="1132352"/>
                  <a:pt x="1057073" y="1132352"/>
                </a:cubicBezTo>
                <a:cubicBezTo>
                  <a:pt x="812931" y="1123518"/>
                  <a:pt x="565145" y="1106537"/>
                  <a:pt x="398404" y="1048359"/>
                </a:cubicBezTo>
                <a:cubicBezTo>
                  <a:pt x="120505" y="951398"/>
                  <a:pt x="0" y="773869"/>
                  <a:pt x="0" y="577261"/>
                </a:cubicBezTo>
                <a:lnTo>
                  <a:pt x="0" y="577259"/>
                </a:ln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577261"/>
                </a:cubicBezTo>
                <a:lnTo>
                  <a:pt x="3433962" y="577262"/>
                </a:lnTo>
                <a:cubicBezTo>
                  <a:pt x="3433962" y="891835"/>
                  <a:pt x="3150965" y="1105932"/>
                  <a:pt x="2504203" y="1133773"/>
                </a:cubicBezTo>
                <a:close/>
              </a:path>
            </a:pathLst>
          </a:custGeom>
          <a:solidFill>
            <a:schemeClr val="accent2">
              <a:lumMod val="20000"/>
              <a:lumOff val="80000"/>
            </a:schemeClr>
          </a:solidFill>
        </p:spPr>
      </p:sp>
      <p:sp>
        <p:nvSpPr>
          <p:cNvPr id="9" name="Rectangle 8"/>
          <p:cNvSpPr/>
          <p:nvPr/>
        </p:nvSpPr>
        <p:spPr>
          <a:xfrm>
            <a:off x="-306614" y="5833763"/>
            <a:ext cx="5562600" cy="964367"/>
          </a:xfrm>
          <a:prstGeom prst="rect">
            <a:avLst/>
          </a:prstGeom>
        </p:spPr>
        <p:txBody>
          <a:bodyPr wrap="square">
            <a:spAutoFit/>
          </a:bodyPr>
          <a:lstStyle/>
          <a:p>
            <a:pPr>
              <a:lnSpc>
                <a:spcPts val="6800"/>
              </a:lnSpc>
            </a:pPr>
            <a:r>
              <a:rPr lang="en-US" sz="5000" dirty="0" smtClean="0">
                <a:solidFill>
                  <a:srgbClr val="231F20"/>
                </a:solidFill>
                <a:latin typeface="Arial" panose="020B0604020202020204" pitchFamily="34" charset="0"/>
                <a:cs typeface="Arial" panose="020B0604020202020204" pitchFamily="34" charset="0"/>
              </a:rPr>
              <a:t>             Xưng đế</a:t>
            </a:r>
            <a:endParaRPr lang="en-US" sz="5000" dirty="0">
              <a:latin typeface="Arial" panose="020B0604020202020204" pitchFamily="34" charset="0"/>
              <a:cs typeface="Arial" panose="020B0604020202020204" pitchFamily="34" charset="0"/>
            </a:endParaRPr>
          </a:p>
        </p:txBody>
      </p:sp>
      <p:pic>
        <p:nvPicPr>
          <p:cNvPr id="10"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4387286" y="889508"/>
            <a:ext cx="4090576" cy="8973168"/>
          </a:xfrm>
          <a:prstGeom prst="rect">
            <a:avLst/>
          </a:prstGeom>
        </p:spPr>
      </p:pic>
      <p:sp>
        <p:nvSpPr>
          <p:cNvPr id="11" name="Freeform 5"/>
          <p:cNvSpPr/>
          <p:nvPr/>
        </p:nvSpPr>
        <p:spPr>
          <a:xfrm>
            <a:off x="7222672" y="6743700"/>
            <a:ext cx="6872514" cy="2048149"/>
          </a:xfrm>
          <a:custGeom>
            <a:avLst/>
            <a:gdLst/>
            <a:ahLst/>
            <a:cxnLst/>
            <a:rect l="l" t="t" r="r" b="b"/>
            <a:pathLst>
              <a:path w="3443102" h="1144961">
                <a:moveTo>
                  <a:pt x="2504203" y="1133773"/>
                </a:moveTo>
                <a:cubicBezTo>
                  <a:pt x="2504203" y="1133773"/>
                  <a:pt x="2084450" y="1144961"/>
                  <a:pt x="1621865" y="1142339"/>
                </a:cubicBezTo>
                <a:cubicBezTo>
                  <a:pt x="1584822" y="1140177"/>
                  <a:pt x="1057073" y="1132352"/>
                  <a:pt x="1057073" y="1132352"/>
                </a:cubicBezTo>
                <a:cubicBezTo>
                  <a:pt x="812931" y="1123518"/>
                  <a:pt x="565145" y="1106537"/>
                  <a:pt x="398404" y="1048359"/>
                </a:cubicBezTo>
                <a:cubicBezTo>
                  <a:pt x="120505" y="951398"/>
                  <a:pt x="0" y="773869"/>
                  <a:pt x="0" y="577261"/>
                </a:cubicBezTo>
                <a:lnTo>
                  <a:pt x="0" y="577259"/>
                </a:ln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577261"/>
                </a:cubicBezTo>
                <a:lnTo>
                  <a:pt x="3433962" y="577262"/>
                </a:lnTo>
                <a:cubicBezTo>
                  <a:pt x="3433962" y="891835"/>
                  <a:pt x="3150965" y="1105932"/>
                  <a:pt x="2504203" y="1133773"/>
                </a:cubicBezTo>
                <a:close/>
              </a:path>
            </a:pathLst>
          </a:custGeom>
          <a:solidFill>
            <a:schemeClr val="accent2">
              <a:lumMod val="20000"/>
              <a:lumOff val="80000"/>
            </a:schemeClr>
          </a:solidFill>
        </p:spPr>
      </p:sp>
      <p:sp>
        <p:nvSpPr>
          <p:cNvPr id="12" name="Rectangle 11"/>
          <p:cNvSpPr/>
          <p:nvPr/>
        </p:nvSpPr>
        <p:spPr>
          <a:xfrm>
            <a:off x="5789386" y="7312806"/>
            <a:ext cx="8472714" cy="964367"/>
          </a:xfrm>
          <a:prstGeom prst="rect">
            <a:avLst/>
          </a:prstGeom>
        </p:spPr>
        <p:txBody>
          <a:bodyPr wrap="square">
            <a:spAutoFit/>
          </a:bodyPr>
          <a:lstStyle/>
          <a:p>
            <a:pPr>
              <a:lnSpc>
                <a:spcPts val="6800"/>
              </a:lnSpc>
            </a:pPr>
            <a:r>
              <a:rPr lang="en-US" sz="5000" dirty="0" smtClean="0">
                <a:solidFill>
                  <a:srgbClr val="231F20"/>
                </a:solidFill>
                <a:latin typeface="Arial" panose="020B0604020202020204" pitchFamily="34" charset="0"/>
                <a:cs typeface="Arial" panose="020B0604020202020204" pitchFamily="34" charset="0"/>
              </a:rPr>
              <a:t>             Đặt niên hiệu riêng</a:t>
            </a:r>
            <a:endParaRPr lang="en-US" sz="5000" dirty="0">
              <a:latin typeface="Arial" panose="020B0604020202020204" pitchFamily="34" charset="0"/>
              <a:cs typeface="Arial" panose="020B0604020202020204" pitchFamily="34" charset="0"/>
            </a:endParaRPr>
          </a:p>
        </p:txBody>
      </p:sp>
      <p:sp>
        <p:nvSpPr>
          <p:cNvPr id="13" name="Freeform 5"/>
          <p:cNvSpPr/>
          <p:nvPr/>
        </p:nvSpPr>
        <p:spPr>
          <a:xfrm>
            <a:off x="1217386" y="758956"/>
            <a:ext cx="12877800" cy="2588227"/>
          </a:xfrm>
          <a:custGeom>
            <a:avLst/>
            <a:gdLst/>
            <a:ahLst/>
            <a:cxnLst/>
            <a:rect l="l" t="t" r="r" b="b"/>
            <a:pathLst>
              <a:path w="3443102" h="1144961">
                <a:moveTo>
                  <a:pt x="2504203" y="1133773"/>
                </a:moveTo>
                <a:cubicBezTo>
                  <a:pt x="2504203" y="1133773"/>
                  <a:pt x="2084450" y="1144961"/>
                  <a:pt x="1621865" y="1142339"/>
                </a:cubicBezTo>
                <a:cubicBezTo>
                  <a:pt x="1584822" y="1140177"/>
                  <a:pt x="1057073" y="1132352"/>
                  <a:pt x="1057073" y="1132352"/>
                </a:cubicBezTo>
                <a:cubicBezTo>
                  <a:pt x="812931" y="1123518"/>
                  <a:pt x="565145" y="1106537"/>
                  <a:pt x="398404" y="1048359"/>
                </a:cubicBezTo>
                <a:cubicBezTo>
                  <a:pt x="120505" y="951398"/>
                  <a:pt x="0" y="773869"/>
                  <a:pt x="0" y="577261"/>
                </a:cubicBezTo>
                <a:lnTo>
                  <a:pt x="0" y="577259"/>
                </a:ln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577261"/>
                </a:cubicBezTo>
                <a:lnTo>
                  <a:pt x="3433962" y="577262"/>
                </a:lnTo>
                <a:cubicBezTo>
                  <a:pt x="3433962" y="891835"/>
                  <a:pt x="3150965" y="1105932"/>
                  <a:pt x="2504203" y="1133773"/>
                </a:cubicBezTo>
                <a:close/>
              </a:path>
            </a:pathLst>
          </a:custGeom>
          <a:solidFill>
            <a:schemeClr val="accent2">
              <a:lumMod val="20000"/>
              <a:lumOff val="80000"/>
            </a:schemeClr>
          </a:solidFill>
        </p:spPr>
      </p:sp>
      <p:sp>
        <p:nvSpPr>
          <p:cNvPr id="14" name="Rectangle 13"/>
          <p:cNvSpPr/>
          <p:nvPr/>
        </p:nvSpPr>
        <p:spPr>
          <a:xfrm>
            <a:off x="2186214" y="1284302"/>
            <a:ext cx="11125200" cy="1764329"/>
          </a:xfrm>
          <a:prstGeom prst="rect">
            <a:avLst/>
          </a:prstGeom>
        </p:spPr>
        <p:txBody>
          <a:bodyPr wrap="square">
            <a:spAutoFit/>
          </a:bodyPr>
          <a:lstStyle/>
          <a:p>
            <a:pPr algn="ctr">
              <a:lnSpc>
                <a:spcPts val="6800"/>
              </a:lnSpc>
            </a:pPr>
            <a:r>
              <a:rPr lang="en-US" sz="5000" dirty="0" smtClean="0">
                <a:solidFill>
                  <a:srgbClr val="231F20"/>
                </a:solidFill>
                <a:latin typeface="Arial" panose="020B0604020202020204" pitchFamily="34" charset="0"/>
                <a:cs typeface="Arial" panose="020B0604020202020204" pitchFamily="34" charset="0"/>
              </a:rPr>
              <a:t>Nhận </a:t>
            </a:r>
            <a:r>
              <a:rPr lang="en-US" sz="5000" dirty="0">
                <a:solidFill>
                  <a:srgbClr val="231F20"/>
                </a:solidFill>
                <a:latin typeface="Arial" panose="020B0604020202020204" pitchFamily="34" charset="0"/>
                <a:cs typeface="Arial" panose="020B0604020202020204" pitchFamily="34" charset="0"/>
              </a:rPr>
              <a:t>ra vị trí trung tâm của vùng </a:t>
            </a:r>
            <a:endParaRPr lang="en-US" sz="5000" dirty="0" smtClean="0">
              <a:solidFill>
                <a:srgbClr val="231F20"/>
              </a:solidFill>
              <a:latin typeface="Arial" panose="020B0604020202020204" pitchFamily="34" charset="0"/>
              <a:cs typeface="Arial" panose="020B0604020202020204" pitchFamily="34" charset="0"/>
            </a:endParaRPr>
          </a:p>
          <a:p>
            <a:pPr algn="ctr">
              <a:lnSpc>
                <a:spcPts val="6800"/>
              </a:lnSpc>
            </a:pPr>
            <a:r>
              <a:rPr lang="en-US" sz="5000" dirty="0" smtClean="0">
                <a:solidFill>
                  <a:srgbClr val="231F20"/>
                </a:solidFill>
                <a:latin typeface="Arial" panose="020B0604020202020204" pitchFamily="34" charset="0"/>
                <a:cs typeface="Arial" panose="020B0604020202020204" pitchFamily="34" charset="0"/>
              </a:rPr>
              <a:t>ngã </a:t>
            </a:r>
            <a:r>
              <a:rPr lang="en-US" sz="5000" dirty="0">
                <a:solidFill>
                  <a:srgbClr val="231F20"/>
                </a:solidFill>
                <a:latin typeface="Arial" panose="020B0604020202020204" pitchFamily="34" charset="0"/>
                <a:cs typeface="Arial" panose="020B0604020202020204" pitchFamily="34" charset="0"/>
              </a:rPr>
              <a:t>ba sông Tô Lịch để đóng đô.</a:t>
            </a:r>
            <a:endParaRPr lang="en-US" sz="5000"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par>
                                <p:cTn id="16" presetID="16" presetClass="entr" presetSubtype="21"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par>
                                <p:cTn id="24" presetID="16" presetClass="entr" presetSubtype="21"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barn(inVertical)">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barn(inVertical)">
                                      <p:cBhvr>
                                        <p:cTn id="31" dur="500"/>
                                        <p:tgtEl>
                                          <p:spTgt spid="14"/>
                                        </p:tgtEl>
                                      </p:cBhvr>
                                    </p:animEffect>
                                  </p:childTnLst>
                                </p:cTn>
                              </p:par>
                              <p:par>
                                <p:cTn id="32" presetID="16" presetClass="entr" presetSubtype="21" fill="hold"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barn(inVertical)">
                                      <p:cBhvr>
                                        <p:cTn id="3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2" grpId="0"/>
      <p:bldP spid="14"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DDDA"/>
        </a:solidFill>
        <a:effectLst/>
      </p:bgPr>
    </p:bg>
    <p:spTree>
      <p:nvGrpSpPr>
        <p:cNvPr id="1" name=""/>
        <p:cNvGrpSpPr/>
        <p:nvPr/>
      </p:nvGrpSpPr>
      <p:grpSpPr>
        <a:xfrm>
          <a:off x="0" y="0"/>
          <a:ext cx="0" cy="0"/>
          <a:chOff x="0" y="0"/>
          <a:chExt cx="0" cy="0"/>
        </a:xfrm>
      </p:grpSpPr>
      <p:sp>
        <p:nvSpPr>
          <p:cNvPr id="3" name="AutoShape 3"/>
          <p:cNvSpPr/>
          <p:nvPr/>
        </p:nvSpPr>
        <p:spPr>
          <a:xfrm>
            <a:off x="1" y="8335474"/>
            <a:ext cx="18288000" cy="1951526"/>
          </a:xfrm>
          <a:prstGeom prst="rect">
            <a:avLst/>
          </a:prstGeom>
          <a:solidFill>
            <a:srgbClr val="2E2562"/>
          </a:solidFill>
        </p:spPr>
      </p:sp>
      <p:sp>
        <p:nvSpPr>
          <p:cNvPr id="4" name="TextBox 4"/>
          <p:cNvSpPr txBox="1"/>
          <p:nvPr/>
        </p:nvSpPr>
        <p:spPr>
          <a:xfrm>
            <a:off x="2770723" y="2877543"/>
            <a:ext cx="12746555" cy="2194960"/>
          </a:xfrm>
          <a:prstGeom prst="rect">
            <a:avLst/>
          </a:prstGeom>
        </p:spPr>
        <p:txBody>
          <a:bodyPr lIns="0" tIns="0" rIns="0" bIns="0" rtlCol="0" anchor="t">
            <a:spAutoFit/>
          </a:bodyPr>
          <a:lstStyle/>
          <a:p>
            <a:pPr algn="ctr">
              <a:lnSpc>
                <a:spcPts val="9000"/>
              </a:lnSpc>
            </a:pPr>
            <a:r>
              <a:rPr lang="en-US" sz="6000" b="1" dirty="0" smtClean="0">
                <a:solidFill>
                  <a:srgbClr val="2E2562"/>
                </a:solidFill>
                <a:latin typeface="Arial" panose="020B0604020202020204" pitchFamily="34" charset="0"/>
                <a:cs typeface="Arial" panose="020B0604020202020204" pitchFamily="34" charset="0"/>
              </a:rPr>
              <a:t>4. KHỞI NGHĨA MAI THÚC LOAN VÀ KHỞI NGHĨA PHÙNG HƯNG</a:t>
            </a:r>
            <a:endParaRPr lang="en-US" sz="6000" b="1" dirty="0">
              <a:solidFill>
                <a:srgbClr val="2E2562"/>
              </a:solidFill>
              <a:latin typeface="Arial" panose="020B0604020202020204" pitchFamily="34" charset="0"/>
              <a:cs typeface="Arial" panose="020B0604020202020204" pitchFamily="34" charset="0"/>
            </a:endParaRPr>
          </a:p>
        </p:txBody>
      </p:sp>
      <p:pic>
        <p:nvPicPr>
          <p:cNvPr id="7"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821214" y="5327965"/>
            <a:ext cx="2130159" cy="3356985"/>
          </a:xfrm>
          <a:prstGeom prst="rect">
            <a:avLst/>
          </a:prstGeom>
        </p:spPr>
      </p:pic>
      <p:pic>
        <p:nvPicPr>
          <p:cNvPr id="8"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t="30812" b="3179"/>
          <a:stretch>
            <a:fillRect/>
          </a:stretch>
        </p:blipFill>
        <p:spPr>
          <a:xfrm>
            <a:off x="0" y="8631678"/>
            <a:ext cx="4702753" cy="1654008"/>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flipH="1">
            <a:off x="15011400" y="6667392"/>
            <a:ext cx="3144626" cy="361829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5"/>
          <p:cNvSpPr txBox="1"/>
          <p:nvPr/>
        </p:nvSpPr>
        <p:spPr>
          <a:xfrm>
            <a:off x="1066800" y="8822872"/>
            <a:ext cx="15849600" cy="1205458"/>
          </a:xfrm>
          <a:prstGeom prst="rect">
            <a:avLst/>
          </a:prstGeom>
        </p:spPr>
        <p:txBody>
          <a:bodyPr wrap="square" lIns="0" tIns="0" rIns="0" bIns="0" rtlCol="0" anchor="t">
            <a:spAutoFit/>
          </a:bodyPr>
          <a:lstStyle/>
          <a:p>
            <a:pPr marL="0" lvl="0" indent="0" algn="ctr">
              <a:lnSpc>
                <a:spcPts val="9360"/>
              </a:lnSpc>
              <a:spcBef>
                <a:spcPct val="0"/>
              </a:spcBef>
            </a:pPr>
            <a:r>
              <a:rPr lang="en-US" sz="4500" b="1" spc="-72" dirty="0" smtClean="0">
                <a:solidFill>
                  <a:srgbClr val="363839"/>
                </a:solidFill>
                <a:latin typeface="Arial" panose="020B0604020202020204" pitchFamily="34" charset="0"/>
                <a:cs typeface="Arial" panose="020B0604020202020204" pitchFamily="34" charset="0"/>
              </a:rPr>
              <a:t>Mai Thúc Loan – Mai Hắc Đế</a:t>
            </a:r>
            <a:endParaRPr lang="en-US" sz="4500" b="1" u="none" spc="-72" dirty="0">
              <a:solidFill>
                <a:srgbClr val="363839"/>
              </a:solidFill>
              <a:latin typeface="Arial" panose="020B0604020202020204" pitchFamily="34" charset="0"/>
              <a:cs typeface="Arial" panose="020B0604020202020204" pitchFamily="34" charset="0"/>
            </a:endParaRPr>
          </a:p>
        </p:txBody>
      </p:sp>
      <p:pic>
        <p:nvPicPr>
          <p:cNvPr id="3" name="Picture 2" descr="Mai Hắc Đế - Vị vua hùng tài nhưng lại mang tiếng xấu từ thuở nhỏ"/>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1314" y="950686"/>
            <a:ext cx="7529286" cy="787218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Mai Thúc Loan – Đại Việt Kỳ Nhâ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20200" y="952500"/>
            <a:ext cx="7886177" cy="787218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0000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5"/>
          <p:cNvSpPr txBox="1"/>
          <p:nvPr/>
        </p:nvSpPr>
        <p:spPr>
          <a:xfrm>
            <a:off x="609600" y="8748486"/>
            <a:ext cx="16687800" cy="1205458"/>
          </a:xfrm>
          <a:prstGeom prst="rect">
            <a:avLst/>
          </a:prstGeom>
        </p:spPr>
        <p:txBody>
          <a:bodyPr wrap="square" lIns="0" tIns="0" rIns="0" bIns="0" rtlCol="0" anchor="t">
            <a:spAutoFit/>
          </a:bodyPr>
          <a:lstStyle/>
          <a:p>
            <a:pPr marL="0" lvl="0" indent="0" algn="ctr">
              <a:lnSpc>
                <a:spcPts val="9360"/>
              </a:lnSpc>
              <a:spcBef>
                <a:spcPct val="0"/>
              </a:spcBef>
            </a:pPr>
            <a:r>
              <a:rPr lang="en-US" sz="4500" b="1" spc="-72" dirty="0" smtClean="0">
                <a:solidFill>
                  <a:srgbClr val="363839"/>
                </a:solidFill>
                <a:latin typeface="Arial" panose="020B0604020202020204" pitchFamily="34" charset="0"/>
                <a:cs typeface="Arial" panose="020B0604020202020204" pitchFamily="34" charset="0"/>
              </a:rPr>
              <a:t>Phùng Hưng</a:t>
            </a:r>
            <a:endParaRPr lang="en-US" sz="4500" b="1" u="none" spc="-72" dirty="0">
              <a:solidFill>
                <a:srgbClr val="363839"/>
              </a:solidFill>
              <a:latin typeface="Arial" panose="020B0604020202020204" pitchFamily="34" charset="0"/>
              <a:cs typeface="Arial" panose="020B0604020202020204" pitchFamily="34" charset="0"/>
            </a:endParaRPr>
          </a:p>
        </p:txBody>
      </p:sp>
      <p:pic>
        <p:nvPicPr>
          <p:cNvPr id="6" name="Picture 2" descr="Phùng Hưng diệt hổ và giai thoại giúp Ngô Quyền đánh giặc - Giáo dụ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104900"/>
            <a:ext cx="7848600" cy="764358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3"/>
          <a:stretch>
            <a:fillRect/>
          </a:stretch>
        </p:blipFill>
        <p:spPr>
          <a:xfrm>
            <a:off x="9372600" y="1140372"/>
            <a:ext cx="8001000" cy="7608114"/>
          </a:xfrm>
          <a:prstGeom prst="rect">
            <a:avLst/>
          </a:prstGeom>
          <a:ln>
            <a:noFill/>
          </a:ln>
          <a:effectLst>
            <a:softEdge rad="112500"/>
          </a:effectLst>
        </p:spPr>
      </p:pic>
    </p:spTree>
    <p:extLst>
      <p:ext uri="{BB962C8B-B14F-4D97-AF65-F5344CB8AC3E}">
        <p14:creationId xmlns:p14="http://schemas.microsoft.com/office/powerpoint/2010/main" val="2794332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6E7DE"/>
        </a:solidFill>
        <a:effectLst/>
      </p:bgPr>
    </p:bg>
    <p:spTree>
      <p:nvGrpSpPr>
        <p:cNvPr id="1" name=""/>
        <p:cNvGrpSpPr/>
        <p:nvPr/>
      </p:nvGrpSpPr>
      <p:grpSpPr>
        <a:xfrm>
          <a:off x="0" y="0"/>
          <a:ext cx="0" cy="0"/>
          <a:chOff x="0" y="0"/>
          <a:chExt cx="0" cy="0"/>
        </a:xfrm>
      </p:grpSpPr>
      <p:grpSp>
        <p:nvGrpSpPr>
          <p:cNvPr id="2" name="Group 2"/>
          <p:cNvGrpSpPr/>
          <p:nvPr/>
        </p:nvGrpSpPr>
        <p:grpSpPr>
          <a:xfrm>
            <a:off x="1132490" y="3619500"/>
            <a:ext cx="12954000" cy="4313568"/>
            <a:chOff x="0" y="0"/>
            <a:chExt cx="1746332" cy="1650395"/>
          </a:xfrm>
        </p:grpSpPr>
        <p:sp>
          <p:nvSpPr>
            <p:cNvPr id="3" name="Freeform 3"/>
            <p:cNvSpPr/>
            <p:nvPr/>
          </p:nvSpPr>
          <p:spPr>
            <a:xfrm>
              <a:off x="0" y="0"/>
              <a:ext cx="1746332" cy="1650395"/>
            </a:xfrm>
            <a:custGeom>
              <a:avLst/>
              <a:gdLst/>
              <a:ahLst/>
              <a:cxnLst/>
              <a:rect l="l" t="t" r="r" b="b"/>
              <a:pathLst>
                <a:path w="1746332" h="1650395">
                  <a:moveTo>
                    <a:pt x="1621872" y="1650395"/>
                  </a:moveTo>
                  <a:lnTo>
                    <a:pt x="124460" y="1650395"/>
                  </a:lnTo>
                  <a:cubicBezTo>
                    <a:pt x="55880" y="1650395"/>
                    <a:pt x="0" y="1594515"/>
                    <a:pt x="0" y="1525935"/>
                  </a:cubicBezTo>
                  <a:lnTo>
                    <a:pt x="0" y="124460"/>
                  </a:lnTo>
                  <a:cubicBezTo>
                    <a:pt x="0" y="55880"/>
                    <a:pt x="55880" y="0"/>
                    <a:pt x="124460" y="0"/>
                  </a:cubicBezTo>
                  <a:lnTo>
                    <a:pt x="1621872" y="0"/>
                  </a:lnTo>
                  <a:cubicBezTo>
                    <a:pt x="1690452" y="0"/>
                    <a:pt x="1746332" y="55880"/>
                    <a:pt x="1746332" y="124460"/>
                  </a:cubicBezTo>
                  <a:lnTo>
                    <a:pt x="1746332" y="1525935"/>
                  </a:lnTo>
                  <a:cubicBezTo>
                    <a:pt x="1746332" y="1594515"/>
                    <a:pt x="1690452" y="1650395"/>
                    <a:pt x="1621872" y="1650395"/>
                  </a:cubicBezTo>
                  <a:close/>
                </a:path>
              </a:pathLst>
            </a:custGeom>
            <a:solidFill>
              <a:srgbClr val="FFFFFF"/>
            </a:solidFill>
          </p:spPr>
        </p:sp>
      </p:grpSp>
      <p:sp>
        <p:nvSpPr>
          <p:cNvPr id="4" name="TextBox 4"/>
          <p:cNvSpPr txBox="1"/>
          <p:nvPr/>
        </p:nvSpPr>
        <p:spPr>
          <a:xfrm>
            <a:off x="0" y="1019175"/>
            <a:ext cx="14097000" cy="1217295"/>
          </a:xfrm>
          <a:prstGeom prst="rect">
            <a:avLst/>
          </a:prstGeom>
        </p:spPr>
        <p:txBody>
          <a:bodyPr wrap="square" lIns="0" tIns="0" rIns="0" bIns="0" rtlCol="0" anchor="t">
            <a:spAutoFit/>
          </a:bodyPr>
          <a:lstStyle/>
          <a:p>
            <a:pPr marL="0" lvl="0" indent="0" algn="ctr">
              <a:lnSpc>
                <a:spcPts val="9510"/>
              </a:lnSpc>
            </a:pPr>
            <a:r>
              <a:rPr lang="en-US" sz="6000" b="1" spc="-158" dirty="0" smtClean="0">
                <a:solidFill>
                  <a:srgbClr val="191919"/>
                </a:solidFill>
                <a:latin typeface="Arial" panose="020B0604020202020204" pitchFamily="34" charset="0"/>
                <a:cs typeface="Arial" panose="020B0604020202020204" pitchFamily="34" charset="0"/>
              </a:rPr>
              <a:t>Quan sát Hình 15.9</a:t>
            </a:r>
            <a:endParaRPr lang="en-US" sz="6000" b="1" spc="-158" dirty="0">
              <a:solidFill>
                <a:srgbClr val="191919"/>
              </a:solidFill>
              <a:latin typeface="Arial" panose="020B0604020202020204" pitchFamily="34" charset="0"/>
              <a:cs typeface="Arial" panose="020B0604020202020204" pitchFamily="34" charset="0"/>
            </a:endParaRPr>
          </a:p>
        </p:txBody>
      </p:sp>
      <p:grpSp>
        <p:nvGrpSpPr>
          <p:cNvPr id="5" name="Group 5"/>
          <p:cNvGrpSpPr/>
          <p:nvPr/>
        </p:nvGrpSpPr>
        <p:grpSpPr>
          <a:xfrm>
            <a:off x="6923690" y="2830156"/>
            <a:ext cx="1118309" cy="1143000"/>
            <a:chOff x="0" y="0"/>
            <a:chExt cx="757267" cy="757267"/>
          </a:xfrm>
        </p:grpSpPr>
        <p:grpSp>
          <p:nvGrpSpPr>
            <p:cNvPr id="6" name="Group 6"/>
            <p:cNvGrpSpPr/>
            <p:nvPr/>
          </p:nvGrpSpPr>
          <p:grpSpPr>
            <a:xfrm>
              <a:off x="0" y="0"/>
              <a:ext cx="757267" cy="757267"/>
              <a:chOff x="0" y="0"/>
              <a:chExt cx="6350000" cy="6350000"/>
            </a:xfrm>
          </p:grpSpPr>
          <p:sp>
            <p:nvSpPr>
              <p:cNvPr id="7" name="Freeform 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6F28"/>
              </a:solidFill>
            </p:spPr>
          </p:sp>
        </p:grpSp>
        <p:pic>
          <p:nvPicPr>
            <p:cNvPr id="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89682" y="227473"/>
              <a:ext cx="377902" cy="302322"/>
            </a:xfrm>
            <a:prstGeom prst="rect">
              <a:avLst/>
            </a:prstGeom>
          </p:spPr>
        </p:pic>
      </p:grpSp>
      <p:sp>
        <p:nvSpPr>
          <p:cNvPr id="55" name="Rectangle 54"/>
          <p:cNvSpPr/>
          <p:nvPr/>
        </p:nvSpPr>
        <p:spPr>
          <a:xfrm>
            <a:off x="1844044" y="4383595"/>
            <a:ext cx="11277600" cy="2785378"/>
          </a:xfrm>
          <a:prstGeom prst="rect">
            <a:avLst/>
          </a:prstGeom>
        </p:spPr>
        <p:txBody>
          <a:bodyPr wrap="square">
            <a:spAutoFit/>
          </a:bodyPr>
          <a:lstStyle/>
          <a:p>
            <a:pPr algn="just">
              <a:lnSpc>
                <a:spcPts val="7000"/>
              </a:lnSpc>
            </a:pPr>
            <a:r>
              <a:rPr lang="fr-FR" sz="5000" dirty="0">
                <a:solidFill>
                  <a:srgbClr val="000000"/>
                </a:solidFill>
                <a:latin typeface="Arial" panose="020B0604020202020204" pitchFamily="34" charset="0"/>
                <a:ea typeface="Calibri" panose="020F0502020204030204" pitchFamily="34" charset="0"/>
                <a:cs typeface="Arial" panose="020B0604020202020204" pitchFamily="34" charset="0"/>
              </a:rPr>
              <a:t>Trình bày nguyên nhân, diễn biến kết </a:t>
            </a:r>
            <a:r>
              <a:rPr lang="fr-FR" sz="5000" dirty="0" smtClean="0">
                <a:solidFill>
                  <a:srgbClr val="000000"/>
                </a:solidFill>
                <a:latin typeface="Arial" panose="020B0604020202020204" pitchFamily="34" charset="0"/>
                <a:ea typeface="Calibri" panose="020F0502020204030204" pitchFamily="34" charset="0"/>
                <a:cs typeface="Arial" panose="020B0604020202020204" pitchFamily="34" charset="0"/>
              </a:rPr>
              <a:t>quả, ý nghĩa </a:t>
            </a:r>
            <a:r>
              <a:rPr lang="fr-FR" sz="5000" dirty="0">
                <a:solidFill>
                  <a:srgbClr val="000000"/>
                </a:solidFill>
                <a:latin typeface="Arial" panose="020B0604020202020204" pitchFamily="34" charset="0"/>
                <a:ea typeface="Calibri" panose="020F0502020204030204" pitchFamily="34" charset="0"/>
                <a:cs typeface="Arial" panose="020B0604020202020204" pitchFamily="34" charset="0"/>
              </a:rPr>
              <a:t>cuộc khởi nghĩa Mai Thúc Loan và khởi nghĩa </a:t>
            </a:r>
            <a:r>
              <a:rPr lang="fr-FR" sz="5000" dirty="0" smtClean="0">
                <a:solidFill>
                  <a:srgbClr val="000000"/>
                </a:solidFill>
                <a:latin typeface="Arial" panose="020B0604020202020204" pitchFamily="34" charset="0"/>
                <a:ea typeface="Calibri" panose="020F0502020204030204" pitchFamily="34" charset="0"/>
                <a:cs typeface="Arial" panose="020B0604020202020204" pitchFamily="34" charset="0"/>
              </a:rPr>
              <a:t>Phùng </a:t>
            </a:r>
            <a:r>
              <a:rPr lang="fr-FR" sz="5000" dirty="0">
                <a:solidFill>
                  <a:srgbClr val="000000"/>
                </a:solidFill>
                <a:latin typeface="Arial" panose="020B0604020202020204" pitchFamily="34" charset="0"/>
                <a:ea typeface="Calibri" panose="020F0502020204030204" pitchFamily="34" charset="0"/>
                <a:cs typeface="Arial" panose="020B0604020202020204" pitchFamily="34" charset="0"/>
              </a:rPr>
              <a:t>Hưng</a:t>
            </a:r>
            <a:endParaRPr lang="en-US" sz="5000" dirty="0">
              <a:latin typeface="Arial" panose="020B0604020202020204" pitchFamily="34" charset="0"/>
              <a:cs typeface="Arial" panose="020B0604020202020204" pitchFamily="34" charset="0"/>
            </a:endParaRPr>
          </a:p>
        </p:txBody>
      </p:sp>
      <p:pic>
        <p:nvPicPr>
          <p:cNvPr id="56" name="Picture 55">
            <a:extLst>
              <a:ext uri="{FF2B5EF4-FFF2-40B4-BE49-F238E27FC236}">
                <a16:creationId xmlns:a16="http://schemas.microsoft.com/office/drawing/2014/main" id="{57B7F685-2755-4A65-A4A1-4F198948626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2594738" y="4383595"/>
            <a:ext cx="5693262" cy="5804366"/>
          </a:xfrm>
          <a:prstGeom prst="rect">
            <a:avLst/>
          </a:prstGeom>
        </p:spPr>
      </p:pic>
    </p:spTree>
    <p:extLst>
      <p:ext uri="{BB962C8B-B14F-4D97-AF65-F5344CB8AC3E}">
        <p14:creationId xmlns:p14="http://schemas.microsoft.com/office/powerpoint/2010/main" val="3157747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5"/>
                                        </p:tgtEl>
                                        <p:attrNameLst>
                                          <p:attrName>style.visibility</p:attrName>
                                        </p:attrNameLst>
                                      </p:cBhvr>
                                      <p:to>
                                        <p:strVal val="visible"/>
                                      </p:to>
                                    </p:set>
                                    <p:animEffect transition="in" filter="barn(inVertical)">
                                      <p:cBhvr>
                                        <p:cTn id="12" dur="500"/>
                                        <p:tgtEl>
                                          <p:spTgt spid="55"/>
                                        </p:tgtEl>
                                      </p:cBhvr>
                                    </p:animEffect>
                                  </p:childTnLst>
                                </p:cTn>
                              </p:par>
                              <p:par>
                                <p:cTn id="13" presetID="16" presetClass="entr" presetSubtype="21"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par>
                                <p:cTn id="16" presetID="16" presetClass="entr" presetSubtype="21"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56"/>
                                        </p:tgtEl>
                                        <p:attrNameLst>
                                          <p:attrName>style.visibility</p:attrName>
                                        </p:attrNameLst>
                                      </p:cBhvr>
                                      <p:to>
                                        <p:strVal val="visible"/>
                                      </p:to>
                                    </p:set>
                                    <p:animEffect transition="in" filter="wipe(down)">
                                      <p:cBhvr>
                                        <p:cTn id="23"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286000" y="647700"/>
            <a:ext cx="13792200" cy="9220200"/>
          </a:xfrm>
          <a:prstGeom prst="rect">
            <a:avLst/>
          </a:prstGeom>
        </p:spPr>
      </p:pic>
    </p:spTree>
    <p:extLst>
      <p:ext uri="{BB962C8B-B14F-4D97-AF65-F5344CB8AC3E}">
        <p14:creationId xmlns:p14="http://schemas.microsoft.com/office/powerpoint/2010/main" val="3659260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6D0CD"/>
        </a:solidFill>
        <a:effectLst/>
      </p:bgPr>
    </p:bg>
    <p:spTree>
      <p:nvGrpSpPr>
        <p:cNvPr id="1" name=""/>
        <p:cNvGrpSpPr/>
        <p:nvPr/>
      </p:nvGrpSpPr>
      <p:grpSpPr>
        <a:xfrm>
          <a:off x="0" y="0"/>
          <a:ext cx="0" cy="0"/>
          <a:chOff x="0" y="0"/>
          <a:chExt cx="0" cy="0"/>
        </a:xfrm>
      </p:grpSpPr>
      <p:grpSp>
        <p:nvGrpSpPr>
          <p:cNvPr id="2" name="Group 2"/>
          <p:cNvGrpSpPr/>
          <p:nvPr/>
        </p:nvGrpSpPr>
        <p:grpSpPr>
          <a:xfrm>
            <a:off x="1579033" y="401390"/>
            <a:ext cx="17415965" cy="9484219"/>
            <a:chOff x="0" y="0"/>
            <a:chExt cx="9023784" cy="4914086"/>
          </a:xfrm>
        </p:grpSpPr>
        <p:sp>
          <p:nvSpPr>
            <p:cNvPr id="3" name="Freeform 3"/>
            <p:cNvSpPr/>
            <p:nvPr/>
          </p:nvSpPr>
          <p:spPr>
            <a:xfrm>
              <a:off x="72390" y="72390"/>
              <a:ext cx="8879005" cy="4769306"/>
            </a:xfrm>
            <a:custGeom>
              <a:avLst/>
              <a:gdLst/>
              <a:ahLst/>
              <a:cxnLst/>
              <a:rect l="l" t="t" r="r" b="b"/>
              <a:pathLst>
                <a:path w="8879005" h="4769306">
                  <a:moveTo>
                    <a:pt x="0" y="0"/>
                  </a:moveTo>
                  <a:lnTo>
                    <a:pt x="8879005" y="0"/>
                  </a:lnTo>
                  <a:lnTo>
                    <a:pt x="8879005" y="4769306"/>
                  </a:lnTo>
                  <a:lnTo>
                    <a:pt x="0" y="4769306"/>
                  </a:lnTo>
                  <a:lnTo>
                    <a:pt x="0" y="0"/>
                  </a:lnTo>
                  <a:close/>
                </a:path>
              </a:pathLst>
            </a:custGeom>
            <a:solidFill>
              <a:srgbClr val="D7E3EB"/>
            </a:solidFill>
          </p:spPr>
        </p:sp>
        <p:sp>
          <p:nvSpPr>
            <p:cNvPr id="4" name="Freeform 4"/>
            <p:cNvSpPr/>
            <p:nvPr/>
          </p:nvSpPr>
          <p:spPr>
            <a:xfrm>
              <a:off x="0" y="0"/>
              <a:ext cx="9023784" cy="4914086"/>
            </a:xfrm>
            <a:custGeom>
              <a:avLst/>
              <a:gdLst/>
              <a:ahLst/>
              <a:cxnLst/>
              <a:rect l="l" t="t" r="r" b="b"/>
              <a:pathLst>
                <a:path w="9023784" h="4914086">
                  <a:moveTo>
                    <a:pt x="8879005" y="4769306"/>
                  </a:moveTo>
                  <a:lnTo>
                    <a:pt x="9023784" y="4769306"/>
                  </a:lnTo>
                  <a:lnTo>
                    <a:pt x="9023784" y="4914086"/>
                  </a:lnTo>
                  <a:lnTo>
                    <a:pt x="8879005" y="4914086"/>
                  </a:lnTo>
                  <a:lnTo>
                    <a:pt x="8879005" y="4769306"/>
                  </a:lnTo>
                  <a:close/>
                  <a:moveTo>
                    <a:pt x="0" y="144780"/>
                  </a:moveTo>
                  <a:lnTo>
                    <a:pt x="144780" y="144780"/>
                  </a:lnTo>
                  <a:lnTo>
                    <a:pt x="144780" y="4769306"/>
                  </a:lnTo>
                  <a:lnTo>
                    <a:pt x="0" y="4769306"/>
                  </a:lnTo>
                  <a:lnTo>
                    <a:pt x="0" y="144780"/>
                  </a:lnTo>
                  <a:close/>
                  <a:moveTo>
                    <a:pt x="0" y="4769306"/>
                  </a:moveTo>
                  <a:lnTo>
                    <a:pt x="144780" y="4769306"/>
                  </a:lnTo>
                  <a:lnTo>
                    <a:pt x="144780" y="4914086"/>
                  </a:lnTo>
                  <a:lnTo>
                    <a:pt x="0" y="4914086"/>
                  </a:lnTo>
                  <a:lnTo>
                    <a:pt x="0" y="4769306"/>
                  </a:lnTo>
                  <a:close/>
                  <a:moveTo>
                    <a:pt x="8879005" y="144780"/>
                  </a:moveTo>
                  <a:lnTo>
                    <a:pt x="9023784" y="144780"/>
                  </a:lnTo>
                  <a:lnTo>
                    <a:pt x="9023784" y="4769306"/>
                  </a:lnTo>
                  <a:lnTo>
                    <a:pt x="8879005" y="4769306"/>
                  </a:lnTo>
                  <a:lnTo>
                    <a:pt x="8879005" y="144780"/>
                  </a:lnTo>
                  <a:close/>
                  <a:moveTo>
                    <a:pt x="144780" y="4769306"/>
                  </a:moveTo>
                  <a:lnTo>
                    <a:pt x="8879005" y="4769306"/>
                  </a:lnTo>
                  <a:lnTo>
                    <a:pt x="8879005" y="4914086"/>
                  </a:lnTo>
                  <a:lnTo>
                    <a:pt x="144780" y="4914086"/>
                  </a:lnTo>
                  <a:lnTo>
                    <a:pt x="144780" y="4769306"/>
                  </a:lnTo>
                  <a:close/>
                  <a:moveTo>
                    <a:pt x="8879005" y="0"/>
                  </a:moveTo>
                  <a:lnTo>
                    <a:pt x="9023784" y="0"/>
                  </a:lnTo>
                  <a:lnTo>
                    <a:pt x="9023784" y="144780"/>
                  </a:lnTo>
                  <a:lnTo>
                    <a:pt x="8879005" y="144780"/>
                  </a:lnTo>
                  <a:lnTo>
                    <a:pt x="8879005" y="0"/>
                  </a:lnTo>
                  <a:close/>
                  <a:moveTo>
                    <a:pt x="0" y="0"/>
                  </a:moveTo>
                  <a:lnTo>
                    <a:pt x="144780" y="0"/>
                  </a:lnTo>
                  <a:lnTo>
                    <a:pt x="144780" y="144780"/>
                  </a:lnTo>
                  <a:lnTo>
                    <a:pt x="0" y="144780"/>
                  </a:lnTo>
                  <a:lnTo>
                    <a:pt x="0" y="0"/>
                  </a:lnTo>
                  <a:close/>
                  <a:moveTo>
                    <a:pt x="144780" y="0"/>
                  </a:moveTo>
                  <a:lnTo>
                    <a:pt x="8879005" y="0"/>
                  </a:lnTo>
                  <a:lnTo>
                    <a:pt x="8879005" y="144780"/>
                  </a:lnTo>
                  <a:lnTo>
                    <a:pt x="144780" y="144780"/>
                  </a:lnTo>
                  <a:lnTo>
                    <a:pt x="144780" y="0"/>
                  </a:lnTo>
                  <a:close/>
                </a:path>
              </a:pathLst>
            </a:custGeom>
            <a:solidFill>
              <a:srgbClr val="F9AAAF"/>
            </a:solidFill>
          </p:spPr>
        </p:sp>
      </p:gr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029653" y="5679262"/>
            <a:ext cx="4116705" cy="6966732"/>
          </a:xfrm>
          <a:prstGeom prst="rect">
            <a:avLst/>
          </a:prstGeom>
        </p:spPr>
      </p:pic>
      <p:sp>
        <p:nvSpPr>
          <p:cNvPr id="6" name="TextBox 6"/>
          <p:cNvSpPr txBox="1"/>
          <p:nvPr/>
        </p:nvSpPr>
        <p:spPr>
          <a:xfrm>
            <a:off x="1718746" y="1880757"/>
            <a:ext cx="16950254" cy="958852"/>
          </a:xfrm>
          <a:prstGeom prst="rect">
            <a:avLst/>
          </a:prstGeom>
        </p:spPr>
        <p:txBody>
          <a:bodyPr wrap="square" lIns="0" tIns="0" rIns="0" bIns="0" rtlCol="0" anchor="t">
            <a:spAutoFit/>
          </a:bodyPr>
          <a:lstStyle/>
          <a:p>
            <a:pPr algn="ctr">
              <a:lnSpc>
                <a:spcPts val="8320"/>
              </a:lnSpc>
            </a:pPr>
            <a:r>
              <a:rPr lang="en-US" sz="5500" b="1" dirty="0" smtClean="0">
                <a:solidFill>
                  <a:srgbClr val="243680"/>
                </a:solidFill>
                <a:latin typeface="Arial" panose="020B0604020202020204" pitchFamily="34" charset="0"/>
                <a:cs typeface="Arial" panose="020B0604020202020204" pitchFamily="34" charset="0"/>
              </a:rPr>
              <a:t>Nguyên nhân của cuộc khởi nghĩa</a:t>
            </a:r>
            <a:endParaRPr lang="en-US" sz="5500" b="1" dirty="0">
              <a:solidFill>
                <a:srgbClr val="243680"/>
              </a:solidFill>
              <a:latin typeface="Arial" panose="020B0604020202020204" pitchFamily="34" charset="0"/>
              <a:cs typeface="Arial" panose="020B0604020202020204" pitchFamily="34" charset="0"/>
            </a:endParaRPr>
          </a:p>
        </p:txBody>
      </p:sp>
      <p:sp>
        <p:nvSpPr>
          <p:cNvPr id="16" name="Rectangle 15"/>
          <p:cNvSpPr/>
          <p:nvPr/>
        </p:nvSpPr>
        <p:spPr>
          <a:xfrm>
            <a:off x="3945473" y="3388891"/>
            <a:ext cx="12496800" cy="4580741"/>
          </a:xfrm>
          <a:prstGeom prst="rect">
            <a:avLst/>
          </a:prstGeom>
        </p:spPr>
        <p:txBody>
          <a:bodyPr wrap="square">
            <a:spAutoFit/>
          </a:bodyPr>
          <a:lstStyle/>
          <a:p>
            <a:pPr algn="just">
              <a:lnSpc>
                <a:spcPts val="7000"/>
              </a:lnSpc>
            </a:pPr>
            <a:r>
              <a:rPr lang="fr-FR" sz="5000" dirty="0">
                <a:solidFill>
                  <a:srgbClr val="000000"/>
                </a:solidFill>
                <a:latin typeface="Arial" panose="020B0604020202020204" pitchFamily="34" charset="0"/>
                <a:ea typeface="Calibri" panose="020F0502020204030204" pitchFamily="34" charset="0"/>
                <a:cs typeface="Arial" panose="020B0604020202020204" pitchFamily="34" charset="0"/>
              </a:rPr>
              <a:t>Thế kỉ VIII, không cam chịu chính sách cai trị hà khắc và thuế khoá, lao dịch nặng nề của nhà Đường, nhiều cuộc khởi nghĩa của người Việt đã nổ ra, tiêu biểu là khởi nghĩa của Mai Thúc Loan và Phùng Hưng.</a:t>
            </a:r>
            <a:endParaRPr lang="en-US" sz="5000" dirty="0">
              <a:effectLst/>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6"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DDDA"/>
        </a:solidFill>
        <a:effectLst/>
      </p:bgPr>
    </p:bg>
    <p:spTree>
      <p:nvGrpSpPr>
        <p:cNvPr id="1" name=""/>
        <p:cNvGrpSpPr/>
        <p:nvPr/>
      </p:nvGrpSpPr>
      <p:grpSpPr>
        <a:xfrm>
          <a:off x="0" y="0"/>
          <a:ext cx="0" cy="0"/>
          <a:chOff x="0" y="0"/>
          <a:chExt cx="0" cy="0"/>
        </a:xfrm>
      </p:grpSpPr>
      <p:sp>
        <p:nvSpPr>
          <p:cNvPr id="2" name="TextBox 2"/>
          <p:cNvSpPr txBox="1"/>
          <p:nvPr/>
        </p:nvSpPr>
        <p:spPr>
          <a:xfrm>
            <a:off x="76200" y="1600072"/>
            <a:ext cx="18211800" cy="3462486"/>
          </a:xfrm>
          <a:prstGeom prst="rect">
            <a:avLst/>
          </a:prstGeom>
        </p:spPr>
        <p:txBody>
          <a:bodyPr wrap="square" lIns="0" tIns="0" rIns="0" bIns="0" rtlCol="0" anchor="t">
            <a:spAutoFit/>
          </a:bodyPr>
          <a:lstStyle/>
          <a:p>
            <a:pPr marL="0" lvl="0" indent="0" algn="ctr">
              <a:lnSpc>
                <a:spcPts val="9000"/>
              </a:lnSpc>
              <a:spcBef>
                <a:spcPct val="0"/>
              </a:spcBef>
            </a:pPr>
            <a:r>
              <a:rPr lang="en-US" sz="6500" b="1" u="none" dirty="0" smtClean="0">
                <a:solidFill>
                  <a:srgbClr val="2E2562"/>
                </a:solidFill>
                <a:latin typeface="Arial" panose="020B0604020202020204" pitchFamily="34" charset="0"/>
                <a:cs typeface="Arial" panose="020B0604020202020204" pitchFamily="34" charset="0"/>
              </a:rPr>
              <a:t>BÀI 15: CÁC CUỘC KHỞI NGHĨA TIÊU BIỂU GIÀNH ĐỘC LẬP TỰ CHỦ (TỪ ĐẦU </a:t>
            </a:r>
          </a:p>
          <a:p>
            <a:pPr marL="0" lvl="0" indent="0" algn="ctr">
              <a:lnSpc>
                <a:spcPts val="9000"/>
              </a:lnSpc>
              <a:spcBef>
                <a:spcPct val="0"/>
              </a:spcBef>
            </a:pPr>
            <a:r>
              <a:rPr lang="en-US" sz="6500" b="1" u="none" dirty="0" smtClean="0">
                <a:solidFill>
                  <a:srgbClr val="2E2562"/>
                </a:solidFill>
                <a:latin typeface="Arial" panose="020B0604020202020204" pitchFamily="34" charset="0"/>
                <a:cs typeface="Arial" panose="020B0604020202020204" pitchFamily="34" charset="0"/>
              </a:rPr>
              <a:t>CÔNG NGUYÊN ĐẾN TRƯỚC THẾ KỈ X)</a:t>
            </a:r>
          </a:p>
        </p:txBody>
      </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r="1233" b="84121"/>
          <a:stretch>
            <a:fillRect/>
          </a:stretch>
        </p:blipFill>
        <p:spPr>
          <a:xfrm>
            <a:off x="2438400" y="9467471"/>
            <a:ext cx="13861436" cy="819529"/>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6628941" y="5082515"/>
            <a:ext cx="4916922" cy="4469929"/>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2877102" y="7317480"/>
            <a:ext cx="1364267" cy="2149991"/>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2994045" y="7317480"/>
            <a:ext cx="2872388" cy="214999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par>
                                <p:cTn id="8" presetID="21" presetClass="entr" presetSubtype="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heel(1)">
                                      <p:cBhvr>
                                        <p:cTn id="10" dur="2000"/>
                                        <p:tgtEl>
                                          <p:spTgt spid="5"/>
                                        </p:tgtEl>
                                      </p:cBhvr>
                                    </p:animEffect>
                                  </p:childTnLst>
                                </p:cTn>
                              </p:par>
                              <p:par>
                                <p:cTn id="11" presetID="21" presetClass="entr" presetSubtype="1"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heel(1)">
                                      <p:cBhvr>
                                        <p:cTn id="13" dur="2000"/>
                                        <p:tgtEl>
                                          <p:spTgt spid="7"/>
                                        </p:tgtEl>
                                      </p:cBhvr>
                                    </p:animEffect>
                                  </p:childTnLst>
                                </p:cTn>
                              </p:par>
                              <p:par>
                                <p:cTn id="14" presetID="21" presetClass="entr" presetSubtype="1"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heel(1)">
                                      <p:cBhvr>
                                        <p:cTn id="16" dur="20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8F8EE"/>
        </a:solidFill>
        <a:effectLst/>
      </p:bgPr>
    </p:bg>
    <p:spTree>
      <p:nvGrpSpPr>
        <p:cNvPr id="1" name=""/>
        <p:cNvGrpSpPr/>
        <p:nvPr/>
      </p:nvGrpSpPr>
      <p:grpSpPr>
        <a:xfrm>
          <a:off x="0" y="0"/>
          <a:ext cx="0" cy="0"/>
          <a:chOff x="0" y="0"/>
          <a:chExt cx="0" cy="0"/>
        </a:xfrm>
      </p:grpSpPr>
      <p:graphicFrame>
        <p:nvGraphicFramePr>
          <p:cNvPr id="18" name="Table 17"/>
          <p:cNvGraphicFramePr>
            <a:graphicFrameLocks noGrp="1"/>
          </p:cNvGraphicFramePr>
          <p:nvPr>
            <p:extLst>
              <p:ext uri="{D42A27DB-BD31-4B8C-83A1-F6EECF244321}">
                <p14:modId xmlns:p14="http://schemas.microsoft.com/office/powerpoint/2010/main" val="1158907189"/>
              </p:ext>
            </p:extLst>
          </p:nvPr>
        </p:nvGraphicFramePr>
        <p:xfrm>
          <a:off x="228600" y="495300"/>
          <a:ext cx="17754600" cy="9449308"/>
        </p:xfrm>
        <a:graphic>
          <a:graphicData uri="http://schemas.openxmlformats.org/drawingml/2006/table">
            <a:tbl>
              <a:tblPr firstRow="1" bandRow="1">
                <a:tableStyleId>{21E4AEA4-8DFA-4A89-87EB-49C32662AFE0}</a:tableStyleId>
              </a:tblPr>
              <a:tblGrid>
                <a:gridCol w="3128564">
                  <a:extLst>
                    <a:ext uri="{9D8B030D-6E8A-4147-A177-3AD203B41FA5}">
                      <a16:colId xmlns:a16="http://schemas.microsoft.com/office/drawing/2014/main" val="20000"/>
                    </a:ext>
                  </a:extLst>
                </a:gridCol>
                <a:gridCol w="14626036">
                  <a:extLst>
                    <a:ext uri="{9D8B030D-6E8A-4147-A177-3AD203B41FA5}">
                      <a16:colId xmlns:a16="http://schemas.microsoft.com/office/drawing/2014/main" val="20001"/>
                    </a:ext>
                  </a:extLst>
                </a:gridCol>
              </a:tblGrid>
              <a:tr h="370840">
                <a:tc>
                  <a:txBody>
                    <a:bodyPr/>
                    <a:lstStyle/>
                    <a:p>
                      <a:pPr algn="ctr">
                        <a:lnSpc>
                          <a:spcPts val="6000"/>
                        </a:lnSpc>
                      </a:pPr>
                      <a:r>
                        <a:rPr lang="en-US" sz="4500" dirty="0" smtClean="0">
                          <a:latin typeface="Arial" panose="020B0604020202020204" pitchFamily="34" charset="0"/>
                          <a:cs typeface="Arial" panose="020B0604020202020204" pitchFamily="34" charset="0"/>
                        </a:rPr>
                        <a:t>Thời</a:t>
                      </a:r>
                      <a:r>
                        <a:rPr lang="en-US" sz="4500" baseline="0" dirty="0" smtClean="0">
                          <a:latin typeface="Arial" panose="020B0604020202020204" pitchFamily="34" charset="0"/>
                          <a:cs typeface="Arial" panose="020B0604020202020204" pitchFamily="34" charset="0"/>
                        </a:rPr>
                        <a:t> gian</a:t>
                      </a:r>
                      <a:endParaRPr lang="en-US" sz="4500" dirty="0">
                        <a:latin typeface="Arial" panose="020B0604020202020204" pitchFamily="34" charset="0"/>
                        <a:cs typeface="Arial" panose="020B0604020202020204" pitchFamily="34" charset="0"/>
                      </a:endParaRPr>
                    </a:p>
                  </a:txBody>
                  <a:tcPr/>
                </a:tc>
                <a:tc>
                  <a:txBody>
                    <a:bodyPr/>
                    <a:lstStyle/>
                    <a:p>
                      <a:pPr algn="ctr">
                        <a:lnSpc>
                          <a:spcPts val="6000"/>
                        </a:lnSpc>
                      </a:pPr>
                      <a:r>
                        <a:rPr lang="en-US" sz="4500" dirty="0" smtClean="0">
                          <a:latin typeface="Arial" panose="020B0604020202020204" pitchFamily="34" charset="0"/>
                          <a:cs typeface="Arial" panose="020B0604020202020204" pitchFamily="34" charset="0"/>
                        </a:rPr>
                        <a:t>Sự</a:t>
                      </a:r>
                      <a:r>
                        <a:rPr lang="en-US" sz="4500" baseline="0" dirty="0" smtClean="0">
                          <a:latin typeface="Arial" panose="020B0604020202020204" pitchFamily="34" charset="0"/>
                          <a:cs typeface="Arial" panose="020B0604020202020204" pitchFamily="34" charset="0"/>
                        </a:rPr>
                        <a:t> kiện</a:t>
                      </a:r>
                      <a:endParaRPr lang="en-US" sz="45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0"/>
                  </a:ext>
                </a:extLst>
              </a:tr>
              <a:tr h="370840">
                <a:tc>
                  <a:txBody>
                    <a:bodyPr/>
                    <a:lstStyle/>
                    <a:p>
                      <a:pPr algn="ctr">
                        <a:lnSpc>
                          <a:spcPts val="6000"/>
                        </a:lnSpc>
                      </a:pPr>
                      <a:r>
                        <a:rPr lang="en-US" sz="4500" dirty="0" smtClean="0">
                          <a:latin typeface="Arial" panose="020B0604020202020204" pitchFamily="34" charset="0"/>
                          <a:cs typeface="Arial" panose="020B0604020202020204" pitchFamily="34" charset="0"/>
                        </a:rPr>
                        <a:t>Năm</a:t>
                      </a:r>
                      <a:r>
                        <a:rPr lang="en-US" sz="4500" baseline="0" dirty="0" smtClean="0">
                          <a:latin typeface="Arial" panose="020B0604020202020204" pitchFamily="34" charset="0"/>
                          <a:cs typeface="Arial" panose="020B0604020202020204" pitchFamily="34" charset="0"/>
                        </a:rPr>
                        <a:t> 713</a:t>
                      </a:r>
                      <a:endParaRPr lang="en-US" sz="4500" dirty="0">
                        <a:latin typeface="Arial" panose="020B0604020202020204" pitchFamily="34" charset="0"/>
                        <a:cs typeface="Arial" panose="020B0604020202020204" pitchFamily="34" charset="0"/>
                      </a:endParaRPr>
                    </a:p>
                  </a:txBody>
                  <a:tcPr/>
                </a:tc>
                <a:tc>
                  <a:txBody>
                    <a:bodyPr/>
                    <a:lstStyle/>
                    <a:p>
                      <a:pPr marL="685800" indent="-685800" algn="just">
                        <a:lnSpc>
                          <a:spcPts val="6000"/>
                        </a:lnSpc>
                        <a:buFont typeface="Arial" panose="020B0604020202020204" pitchFamily="34" charset="0"/>
                        <a:buChar char="•"/>
                      </a:pPr>
                      <a:r>
                        <a:rPr lang="en-US" sz="4500" dirty="0" smtClean="0">
                          <a:latin typeface="Arial" panose="020B0604020202020204" pitchFamily="34" charset="0"/>
                          <a:cs typeface="Arial" panose="020B0604020202020204" pitchFamily="34" charset="0"/>
                        </a:rPr>
                        <a:t>Mai Thúc Loan phát động khởi nghĩa,</a:t>
                      </a:r>
                      <a:r>
                        <a:rPr lang="en-US" sz="4500" baseline="0" dirty="0" smtClean="0">
                          <a:latin typeface="Arial" panose="020B0604020202020204" pitchFamily="34" charset="0"/>
                          <a:cs typeface="Arial" panose="020B0604020202020204" pitchFamily="34" charset="0"/>
                        </a:rPr>
                        <a:t> ông xây thành Vạn An và xưng là Mai Hắc Đế. </a:t>
                      </a:r>
                    </a:p>
                    <a:p>
                      <a:pPr marL="685800" indent="-685800" algn="just">
                        <a:lnSpc>
                          <a:spcPts val="6000"/>
                        </a:lnSpc>
                        <a:buFont typeface="Arial" panose="020B0604020202020204" pitchFamily="34" charset="0"/>
                        <a:buChar char="•"/>
                      </a:pPr>
                      <a:r>
                        <a:rPr lang="en-US" sz="4500" dirty="0" smtClean="0">
                          <a:latin typeface="Arial" panose="020B0604020202020204" pitchFamily="34" charset="0"/>
                          <a:cs typeface="Arial" panose="020B0604020202020204" pitchFamily="34" charset="0"/>
                        </a:rPr>
                        <a:t>Làm</a:t>
                      </a:r>
                      <a:r>
                        <a:rPr lang="en-US" sz="4500" baseline="0" dirty="0" smtClean="0">
                          <a:latin typeface="Arial" panose="020B0604020202020204" pitchFamily="34" charset="0"/>
                          <a:cs typeface="Arial" panose="020B0604020202020204" pitchFamily="34" charset="0"/>
                        </a:rPr>
                        <a:t> </a:t>
                      </a:r>
                      <a:r>
                        <a:rPr lang="en-US" sz="4500" dirty="0" smtClean="0">
                          <a:latin typeface="Arial" panose="020B0604020202020204" pitchFamily="34" charset="0"/>
                          <a:cs typeface="Arial" panose="020B0604020202020204" pitchFamily="34" charset="0"/>
                        </a:rPr>
                        <a:t>chủ thành Tống Bình (Hà Nội ngày nay).</a:t>
                      </a:r>
                      <a:endParaRPr lang="en-US" sz="45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1"/>
                  </a:ext>
                </a:extLst>
              </a:tr>
              <a:tr h="370840">
                <a:tc>
                  <a:txBody>
                    <a:bodyPr/>
                    <a:lstStyle/>
                    <a:p>
                      <a:pPr algn="ctr">
                        <a:lnSpc>
                          <a:spcPts val="6000"/>
                        </a:lnSpc>
                      </a:pPr>
                      <a:r>
                        <a:rPr lang="en-US" sz="4500" dirty="0" smtClean="0">
                          <a:latin typeface="Arial" panose="020B0604020202020204" pitchFamily="34" charset="0"/>
                          <a:cs typeface="Arial" panose="020B0604020202020204" pitchFamily="34" charset="0"/>
                        </a:rPr>
                        <a:t>Năm</a:t>
                      </a:r>
                      <a:r>
                        <a:rPr lang="en-US" sz="4500" baseline="0" dirty="0" smtClean="0">
                          <a:latin typeface="Arial" panose="020B0604020202020204" pitchFamily="34" charset="0"/>
                          <a:cs typeface="Arial" panose="020B0604020202020204" pitchFamily="34" charset="0"/>
                        </a:rPr>
                        <a:t> 722</a:t>
                      </a:r>
                      <a:endParaRPr lang="en-US" sz="4500" dirty="0">
                        <a:latin typeface="Arial" panose="020B0604020202020204" pitchFamily="34" charset="0"/>
                        <a:cs typeface="Arial" panose="020B0604020202020204" pitchFamily="34" charset="0"/>
                      </a:endParaRPr>
                    </a:p>
                  </a:txBody>
                  <a:tcPr/>
                </a:tc>
                <a:tc>
                  <a:txBody>
                    <a:bodyPr/>
                    <a:lstStyle/>
                    <a:p>
                      <a:pPr marL="0" indent="0" algn="just">
                        <a:lnSpc>
                          <a:spcPts val="6000"/>
                        </a:lnSpc>
                        <a:buFont typeface="Arial" panose="020B0604020202020204" pitchFamily="34" charset="0"/>
                        <a:buNone/>
                      </a:pPr>
                      <a:r>
                        <a:rPr lang="en-US" sz="4500" dirty="0" smtClean="0">
                          <a:latin typeface="Arial" panose="020B0604020202020204" pitchFamily="34" charset="0"/>
                          <a:cs typeface="Arial" panose="020B0604020202020204" pitchFamily="34" charset="0"/>
                        </a:rPr>
                        <a:t>N</a:t>
                      </a:r>
                      <a:r>
                        <a:rPr lang="vi-VN" sz="4500" dirty="0" smtClean="0">
                          <a:latin typeface="Arial" panose="020B0604020202020204" pitchFamily="34" charset="0"/>
                          <a:cs typeface="Arial" panose="020B0604020202020204" pitchFamily="34" charset="0"/>
                        </a:rPr>
                        <a:t>hà</a:t>
                      </a:r>
                      <a:r>
                        <a:rPr lang="vi-VN" sz="4500" dirty="0" smtClean="0">
                          <a:latin typeface="+mn-lt"/>
                          <a:cs typeface="Arial" panose="020B0604020202020204" pitchFamily="34" charset="0"/>
                        </a:rPr>
                        <a:t> Đường đưa 10 vạn quân sang đàn áp</a:t>
                      </a:r>
                      <a:r>
                        <a:rPr lang="en-US" sz="4500" dirty="0" smtClean="0">
                          <a:latin typeface="+mn-lt"/>
                          <a:cs typeface="Arial" panose="020B0604020202020204" pitchFamily="34" charset="0"/>
                        </a:rPr>
                        <a:t>.</a:t>
                      </a:r>
                      <a:r>
                        <a:rPr lang="en-US" sz="4500" baseline="0" dirty="0" smtClean="0">
                          <a:latin typeface="+mn-lt"/>
                          <a:cs typeface="Arial" panose="020B0604020202020204" pitchFamily="34" charset="0"/>
                        </a:rPr>
                        <a:t> K</a:t>
                      </a:r>
                      <a:r>
                        <a:rPr lang="vi-VN" sz="4500" dirty="0" smtClean="0">
                          <a:latin typeface="+mn-lt"/>
                          <a:cs typeface="Arial" panose="020B0604020202020204" pitchFamily="34" charset="0"/>
                        </a:rPr>
                        <a:t>hởi nghĩa Mai Thúc Loan bị dập tắt.</a:t>
                      </a:r>
                      <a:endParaRPr lang="en-US" sz="45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2"/>
                  </a:ext>
                </a:extLst>
              </a:tr>
              <a:tr h="370840">
                <a:tc>
                  <a:txBody>
                    <a:bodyPr/>
                    <a:lstStyle/>
                    <a:p>
                      <a:pPr algn="ctr">
                        <a:lnSpc>
                          <a:spcPts val="6000"/>
                        </a:lnSpc>
                      </a:pPr>
                      <a:r>
                        <a:rPr lang="en-US" sz="4500" dirty="0" smtClean="0">
                          <a:latin typeface="Arial" panose="020B0604020202020204" pitchFamily="34" charset="0"/>
                          <a:cs typeface="Arial" panose="020B0604020202020204" pitchFamily="34" charset="0"/>
                        </a:rPr>
                        <a:t>Cuối</a:t>
                      </a:r>
                      <a:r>
                        <a:rPr lang="en-US" sz="4500" baseline="0" dirty="0" smtClean="0">
                          <a:latin typeface="Arial" panose="020B0604020202020204" pitchFamily="34" charset="0"/>
                          <a:cs typeface="Arial" panose="020B0604020202020204" pitchFamily="34" charset="0"/>
                        </a:rPr>
                        <a:t> thế </a:t>
                      </a:r>
                    </a:p>
                    <a:p>
                      <a:pPr algn="ctr">
                        <a:lnSpc>
                          <a:spcPts val="6000"/>
                        </a:lnSpc>
                      </a:pPr>
                      <a:r>
                        <a:rPr lang="en-US" sz="4500" baseline="0" dirty="0" smtClean="0">
                          <a:latin typeface="Arial" panose="020B0604020202020204" pitchFamily="34" charset="0"/>
                          <a:cs typeface="Arial" panose="020B0604020202020204" pitchFamily="34" charset="0"/>
                        </a:rPr>
                        <a:t>kỉ VII</a:t>
                      </a:r>
                      <a:endParaRPr lang="en-US" sz="4500" dirty="0">
                        <a:latin typeface="Arial" panose="020B0604020202020204" pitchFamily="34" charset="0"/>
                        <a:cs typeface="Arial" panose="020B0604020202020204" pitchFamily="34" charset="0"/>
                      </a:endParaRPr>
                    </a:p>
                  </a:txBody>
                  <a:tcPr/>
                </a:tc>
                <a:tc>
                  <a:txBody>
                    <a:bodyPr/>
                    <a:lstStyle/>
                    <a:p>
                      <a:pPr marL="685800" indent="-685800" algn="just">
                        <a:lnSpc>
                          <a:spcPts val="6000"/>
                        </a:lnSpc>
                        <a:buFont typeface="Arial" panose="020B0604020202020204" pitchFamily="34" charset="0"/>
                        <a:buChar char="•"/>
                      </a:pPr>
                      <a:r>
                        <a:rPr lang="vi-VN" sz="4500" dirty="0" smtClean="0">
                          <a:latin typeface="+mn-lt"/>
                          <a:cs typeface="Arial" panose="020B0604020202020204" pitchFamily="34" charset="0"/>
                        </a:rPr>
                        <a:t>Phùng Hưng tập hợp quân khởi nghĩa. Nghĩa quân nhanh chóng làm chủ thành Tống Bình</a:t>
                      </a:r>
                      <a:r>
                        <a:rPr lang="en-US" sz="4500" dirty="0" smtClean="0">
                          <a:latin typeface="+mn-lt"/>
                          <a:cs typeface="Arial" panose="020B0604020202020204" pitchFamily="34" charset="0"/>
                        </a:rPr>
                        <a:t>.</a:t>
                      </a:r>
                    </a:p>
                    <a:p>
                      <a:pPr marL="685800" indent="-685800" algn="just">
                        <a:lnSpc>
                          <a:spcPts val="6000"/>
                        </a:lnSpc>
                        <a:buFont typeface="Arial" panose="020B0604020202020204" pitchFamily="34" charset="0"/>
                        <a:buChar char="•"/>
                      </a:pPr>
                      <a:r>
                        <a:rPr lang="vi-VN" sz="4500" dirty="0" smtClean="0">
                          <a:latin typeface="+mn-lt"/>
                          <a:cs typeface="Arial" panose="020B0604020202020204" pitchFamily="34" charset="0"/>
                        </a:rPr>
                        <a:t>Phùng Hưng qua đời. Con trai ông lên nối nghiệp và tôn ông là “</a:t>
                      </a:r>
                      <a:r>
                        <a:rPr lang="vi-VN" sz="4500" dirty="0" smtClean="0">
                          <a:latin typeface="+mn-lt"/>
                          <a:cs typeface="Arial" panose="020B0604020202020204" pitchFamily="34" charset="0"/>
                        </a:rPr>
                        <a:t>B</a:t>
                      </a:r>
                      <a:r>
                        <a:rPr lang="en-US" sz="4500" dirty="0" smtClean="0">
                          <a:latin typeface="+mn-lt"/>
                          <a:cs typeface="Arial" panose="020B0604020202020204" pitchFamily="34" charset="0"/>
                        </a:rPr>
                        <a:t>ố</a:t>
                      </a:r>
                      <a:r>
                        <a:rPr lang="vi-VN" sz="4500" dirty="0" smtClean="0">
                          <a:latin typeface="+mn-lt"/>
                          <a:cs typeface="Arial" panose="020B0604020202020204" pitchFamily="34" charset="0"/>
                        </a:rPr>
                        <a:t> </a:t>
                      </a:r>
                      <a:r>
                        <a:rPr lang="vi-VN" sz="4500" dirty="0" smtClean="0">
                          <a:latin typeface="+mn-lt"/>
                          <a:cs typeface="Arial" panose="020B0604020202020204" pitchFamily="34" charset="0"/>
                        </a:rPr>
                        <a:t>Cái đại vương”</a:t>
                      </a:r>
                      <a:r>
                        <a:rPr lang="en-US" sz="4500" dirty="0" smtClean="0">
                          <a:latin typeface="+mn-lt"/>
                          <a:cs typeface="Arial" panose="020B0604020202020204" pitchFamily="34" charset="0"/>
                        </a:rPr>
                        <a:t>.</a:t>
                      </a:r>
                    </a:p>
                    <a:p>
                      <a:pPr marL="685800" indent="-685800" algn="just">
                        <a:lnSpc>
                          <a:spcPts val="6000"/>
                        </a:lnSpc>
                        <a:buFont typeface="Arial" panose="020B0604020202020204" pitchFamily="34" charset="0"/>
                        <a:buChar char="•"/>
                      </a:pPr>
                      <a:r>
                        <a:rPr lang="en-US" sz="4500" dirty="0" smtClean="0">
                          <a:latin typeface="+mn-lt"/>
                          <a:cs typeface="Arial" panose="020B0604020202020204" pitchFamily="34" charset="0"/>
                        </a:rPr>
                        <a:t>N</a:t>
                      </a:r>
                      <a:r>
                        <a:rPr lang="vi-VN" sz="4500" dirty="0" smtClean="0">
                          <a:latin typeface="+mn-lt"/>
                          <a:cs typeface="Arial" panose="020B0604020202020204" pitchFamily="34" charset="0"/>
                        </a:rPr>
                        <a:t>hà Đường đưa quân sang đàn áp, cuộc khởi nghĩa kết thúc.</a:t>
                      </a:r>
                      <a:endParaRPr lang="en-US" sz="45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3"/>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heel(1)">
                                      <p:cBhvr>
                                        <p:cTn id="7"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6E7DE"/>
        </a:solidFill>
        <a:effectLst/>
      </p:bgPr>
    </p:bg>
    <p:spTree>
      <p:nvGrpSpPr>
        <p:cNvPr id="1" name=""/>
        <p:cNvGrpSpPr/>
        <p:nvPr/>
      </p:nvGrpSpPr>
      <p:grpSpPr>
        <a:xfrm>
          <a:off x="0" y="0"/>
          <a:ext cx="0" cy="0"/>
          <a:chOff x="0" y="0"/>
          <a:chExt cx="0" cy="0"/>
        </a:xfrm>
      </p:grpSpPr>
      <p:grpSp>
        <p:nvGrpSpPr>
          <p:cNvPr id="4" name="Group 4"/>
          <p:cNvGrpSpPr/>
          <p:nvPr/>
        </p:nvGrpSpPr>
        <p:grpSpPr>
          <a:xfrm>
            <a:off x="299453" y="421096"/>
            <a:ext cx="6106380" cy="4827481"/>
            <a:chOff x="0" y="0"/>
            <a:chExt cx="2065615" cy="1633000"/>
          </a:xfrm>
        </p:grpSpPr>
        <p:sp>
          <p:nvSpPr>
            <p:cNvPr id="5" name="Freeform 5"/>
            <p:cNvSpPr/>
            <p:nvPr/>
          </p:nvSpPr>
          <p:spPr>
            <a:xfrm>
              <a:off x="0" y="0"/>
              <a:ext cx="2065615" cy="1633000"/>
            </a:xfrm>
            <a:custGeom>
              <a:avLst/>
              <a:gdLst/>
              <a:ahLst/>
              <a:cxnLst/>
              <a:rect l="l" t="t" r="r" b="b"/>
              <a:pathLst>
                <a:path w="2065615" h="1633000">
                  <a:moveTo>
                    <a:pt x="1941155" y="1633000"/>
                  </a:moveTo>
                  <a:lnTo>
                    <a:pt x="124460" y="1633000"/>
                  </a:lnTo>
                  <a:cubicBezTo>
                    <a:pt x="55880" y="1633000"/>
                    <a:pt x="0" y="1577120"/>
                    <a:pt x="0" y="1508540"/>
                  </a:cubicBezTo>
                  <a:lnTo>
                    <a:pt x="0" y="124460"/>
                  </a:lnTo>
                  <a:cubicBezTo>
                    <a:pt x="0" y="55880"/>
                    <a:pt x="55880" y="0"/>
                    <a:pt x="124460" y="0"/>
                  </a:cubicBezTo>
                  <a:lnTo>
                    <a:pt x="1941155" y="0"/>
                  </a:lnTo>
                  <a:cubicBezTo>
                    <a:pt x="2009735" y="0"/>
                    <a:pt x="2065615" y="55880"/>
                    <a:pt x="2065615" y="124460"/>
                  </a:cubicBezTo>
                  <a:lnTo>
                    <a:pt x="2065615" y="1508540"/>
                  </a:lnTo>
                  <a:cubicBezTo>
                    <a:pt x="2065615" y="1577120"/>
                    <a:pt x="2009735" y="1633000"/>
                    <a:pt x="1941155" y="1633000"/>
                  </a:cubicBezTo>
                  <a:close/>
                </a:path>
              </a:pathLst>
            </a:custGeom>
            <a:solidFill>
              <a:srgbClr val="FFFFFF"/>
            </a:solidFill>
          </p:spPr>
        </p:sp>
      </p:grpSp>
      <p:sp>
        <p:nvSpPr>
          <p:cNvPr id="25" name="TextBox 25"/>
          <p:cNvSpPr txBox="1"/>
          <p:nvPr/>
        </p:nvSpPr>
        <p:spPr>
          <a:xfrm>
            <a:off x="762000" y="1893805"/>
            <a:ext cx="5153015" cy="1716880"/>
          </a:xfrm>
          <a:prstGeom prst="rect">
            <a:avLst/>
          </a:prstGeom>
        </p:spPr>
        <p:txBody>
          <a:bodyPr lIns="0" tIns="0" rIns="0" bIns="0" rtlCol="0" anchor="t">
            <a:spAutoFit/>
          </a:bodyPr>
          <a:lstStyle/>
          <a:p>
            <a:pPr algn="ctr">
              <a:lnSpc>
                <a:spcPts val="7000"/>
              </a:lnSpc>
            </a:pPr>
            <a:r>
              <a:rPr lang="en-US" sz="5000" b="1" dirty="0" smtClean="0">
                <a:solidFill>
                  <a:srgbClr val="191919"/>
                </a:solidFill>
                <a:latin typeface="Arial" panose="020B0604020202020204" pitchFamily="34" charset="0"/>
                <a:cs typeface="Arial" panose="020B0604020202020204" pitchFamily="34" charset="0"/>
              </a:rPr>
              <a:t>Ý nghĩa của </a:t>
            </a:r>
          </a:p>
          <a:p>
            <a:pPr algn="ctr">
              <a:lnSpc>
                <a:spcPts val="7000"/>
              </a:lnSpc>
            </a:pPr>
            <a:r>
              <a:rPr lang="en-US" sz="5000" b="1" dirty="0" smtClean="0">
                <a:solidFill>
                  <a:srgbClr val="191919"/>
                </a:solidFill>
                <a:latin typeface="Arial" panose="020B0604020202020204" pitchFamily="34" charset="0"/>
                <a:cs typeface="Arial" panose="020B0604020202020204" pitchFamily="34" charset="0"/>
              </a:rPr>
              <a:t>cuộc khởi nghĩa</a:t>
            </a:r>
            <a:endParaRPr lang="en-US" sz="5000" b="1" dirty="0">
              <a:solidFill>
                <a:srgbClr val="191919"/>
              </a:solidFill>
              <a:latin typeface="Arial" panose="020B0604020202020204" pitchFamily="34" charset="0"/>
              <a:cs typeface="Arial" panose="020B0604020202020204" pitchFamily="34" charset="0"/>
            </a:endParaRPr>
          </a:p>
        </p:txBody>
      </p:sp>
      <p:grpSp>
        <p:nvGrpSpPr>
          <p:cNvPr id="26" name="Group 26"/>
          <p:cNvGrpSpPr/>
          <p:nvPr/>
        </p:nvGrpSpPr>
        <p:grpSpPr>
          <a:xfrm>
            <a:off x="6700253" y="579410"/>
            <a:ext cx="11249880" cy="9346217"/>
            <a:chOff x="0" y="0"/>
            <a:chExt cx="3805515" cy="3161560"/>
          </a:xfrm>
        </p:grpSpPr>
        <p:sp>
          <p:nvSpPr>
            <p:cNvPr id="27" name="Freeform 27"/>
            <p:cNvSpPr/>
            <p:nvPr/>
          </p:nvSpPr>
          <p:spPr>
            <a:xfrm>
              <a:off x="0" y="0"/>
              <a:ext cx="3805515" cy="3161560"/>
            </a:xfrm>
            <a:custGeom>
              <a:avLst/>
              <a:gdLst/>
              <a:ahLst/>
              <a:cxnLst/>
              <a:rect l="l" t="t" r="r" b="b"/>
              <a:pathLst>
                <a:path w="3805515" h="3161560">
                  <a:moveTo>
                    <a:pt x="3681055" y="3161560"/>
                  </a:moveTo>
                  <a:lnTo>
                    <a:pt x="124460" y="3161560"/>
                  </a:lnTo>
                  <a:cubicBezTo>
                    <a:pt x="55880" y="3161560"/>
                    <a:pt x="0" y="3105680"/>
                    <a:pt x="0" y="3037100"/>
                  </a:cubicBezTo>
                  <a:lnTo>
                    <a:pt x="0" y="124460"/>
                  </a:lnTo>
                  <a:cubicBezTo>
                    <a:pt x="0" y="55880"/>
                    <a:pt x="55880" y="0"/>
                    <a:pt x="124460" y="0"/>
                  </a:cubicBezTo>
                  <a:lnTo>
                    <a:pt x="3681055" y="0"/>
                  </a:lnTo>
                  <a:cubicBezTo>
                    <a:pt x="3749635" y="0"/>
                    <a:pt x="3805515" y="55880"/>
                    <a:pt x="3805515" y="124460"/>
                  </a:cubicBezTo>
                  <a:lnTo>
                    <a:pt x="3805515" y="3037100"/>
                  </a:lnTo>
                  <a:cubicBezTo>
                    <a:pt x="3805515" y="3105680"/>
                    <a:pt x="3749635" y="3161560"/>
                    <a:pt x="3681055" y="3161560"/>
                  </a:cubicBezTo>
                  <a:close/>
                </a:path>
              </a:pathLst>
            </a:custGeom>
            <a:solidFill>
              <a:srgbClr val="FFFFFF"/>
            </a:solidFill>
          </p:spPr>
        </p:sp>
      </p:grpSp>
      <p:sp>
        <p:nvSpPr>
          <p:cNvPr id="43" name="Rectangle 42"/>
          <p:cNvSpPr/>
          <p:nvPr/>
        </p:nvSpPr>
        <p:spPr>
          <a:xfrm>
            <a:off x="6899911" y="3333445"/>
            <a:ext cx="10683727" cy="4901342"/>
          </a:xfrm>
          <a:prstGeom prst="rect">
            <a:avLst/>
          </a:prstGeom>
        </p:spPr>
        <p:txBody>
          <a:bodyPr wrap="square">
            <a:spAutoFit/>
          </a:bodyPr>
          <a:lstStyle/>
          <a:p>
            <a:pPr marL="685800" indent="-685800" algn="just">
              <a:lnSpc>
                <a:spcPts val="7500"/>
              </a:lnSpc>
              <a:buFont typeface="Arial" panose="020B0604020202020204" pitchFamily="34" charset="0"/>
              <a:buChar char="•"/>
            </a:pPr>
            <a:r>
              <a:rPr lang="fr-FR" sz="5000" dirty="0" smtClean="0">
                <a:solidFill>
                  <a:schemeClr val="bg2">
                    <a:lumMod val="10000"/>
                  </a:schemeClr>
                </a:solidFill>
                <a:latin typeface="Arial" panose="020B0604020202020204" pitchFamily="34" charset="0"/>
                <a:ea typeface="Calibri" panose="020F0502020204030204" pitchFamily="34" charset="0"/>
                <a:cs typeface="Arial" panose="020B0604020202020204" pitchFamily="34" charset="0"/>
              </a:rPr>
              <a:t>Là </a:t>
            </a:r>
            <a:r>
              <a:rPr lang="fr-FR" sz="5000" dirty="0">
                <a:solidFill>
                  <a:schemeClr val="bg2">
                    <a:lumMod val="10000"/>
                  </a:schemeClr>
                </a:solidFill>
                <a:latin typeface="Arial" panose="020B0604020202020204" pitchFamily="34" charset="0"/>
                <a:ea typeface="Calibri" panose="020F0502020204030204" pitchFamily="34" charset="0"/>
                <a:cs typeface="Arial" panose="020B0604020202020204" pitchFamily="34" charset="0"/>
              </a:rPr>
              <a:t>sự </a:t>
            </a:r>
            <a:r>
              <a:rPr lang="fr-FR" sz="5000" dirty="0" err="1">
                <a:solidFill>
                  <a:schemeClr val="bg2">
                    <a:lumMod val="10000"/>
                  </a:schemeClr>
                </a:solidFill>
                <a:latin typeface="Arial" panose="020B0604020202020204" pitchFamily="34" charset="0"/>
                <a:ea typeface="Calibri" panose="020F0502020204030204" pitchFamily="34" charset="0"/>
                <a:cs typeface="Arial" panose="020B0604020202020204" pitchFamily="34" charset="0"/>
              </a:rPr>
              <a:t>tiếp</a:t>
            </a:r>
            <a:r>
              <a:rPr lang="fr-FR" sz="5000" dirty="0">
                <a:solidFill>
                  <a:schemeClr val="bg2">
                    <a:lumMod val="10000"/>
                  </a:schemeClr>
                </a:solidFill>
                <a:latin typeface="Arial" panose="020B0604020202020204" pitchFamily="34" charset="0"/>
                <a:ea typeface="Calibri" panose="020F0502020204030204" pitchFamily="34" charset="0"/>
                <a:cs typeface="Arial" panose="020B0604020202020204" pitchFamily="34" charset="0"/>
              </a:rPr>
              <a:t> </a:t>
            </a:r>
            <a:r>
              <a:rPr lang="fr-FR" sz="5000" dirty="0" err="1" smtClean="0">
                <a:solidFill>
                  <a:schemeClr val="bg2">
                    <a:lumMod val="10000"/>
                  </a:schemeClr>
                </a:solidFill>
                <a:latin typeface="Arial" panose="020B0604020202020204" pitchFamily="34" charset="0"/>
                <a:ea typeface="Calibri" panose="020F0502020204030204" pitchFamily="34" charset="0"/>
                <a:cs typeface="Arial" panose="020B0604020202020204" pitchFamily="34" charset="0"/>
              </a:rPr>
              <a:t>nối</a:t>
            </a:r>
            <a:r>
              <a:rPr lang="fr-FR" sz="5000" dirty="0" smtClean="0">
                <a:solidFill>
                  <a:schemeClr val="bg2">
                    <a:lumMod val="10000"/>
                  </a:schemeClr>
                </a:solidFill>
                <a:latin typeface="Arial" panose="020B0604020202020204" pitchFamily="34" charset="0"/>
                <a:ea typeface="Calibri" panose="020F0502020204030204" pitchFamily="34" charset="0"/>
                <a:cs typeface="Arial" panose="020B0604020202020204" pitchFamily="34" charset="0"/>
              </a:rPr>
              <a:t> </a:t>
            </a:r>
            <a:r>
              <a:rPr lang="fr-FR" sz="5000" dirty="0">
                <a:solidFill>
                  <a:schemeClr val="bg2">
                    <a:lumMod val="10000"/>
                  </a:schemeClr>
                </a:solidFill>
                <a:latin typeface="Arial" panose="020B0604020202020204" pitchFamily="34" charset="0"/>
                <a:ea typeface="Calibri" panose="020F0502020204030204" pitchFamily="34" charset="0"/>
                <a:cs typeface="Arial" panose="020B0604020202020204" pitchFamily="34" charset="0"/>
              </a:rPr>
              <a:t>truyền thống </a:t>
            </a:r>
            <a:r>
              <a:rPr lang="fr-FR" sz="5000" dirty="0" smtClean="0">
                <a:solidFill>
                  <a:schemeClr val="bg2">
                    <a:lumMod val="10000"/>
                  </a:schemeClr>
                </a:solidFill>
                <a:latin typeface="Arial" panose="020B0604020202020204" pitchFamily="34" charset="0"/>
                <a:ea typeface="Calibri" panose="020F0502020204030204" pitchFamily="34" charset="0"/>
                <a:cs typeface="Arial" panose="020B0604020202020204" pitchFamily="34" charset="0"/>
              </a:rPr>
              <a:t>đấu </a:t>
            </a:r>
            <a:r>
              <a:rPr lang="fr-FR" sz="5000" dirty="0">
                <a:solidFill>
                  <a:schemeClr val="bg2">
                    <a:lumMod val="10000"/>
                  </a:schemeClr>
                </a:solidFill>
                <a:latin typeface="Arial" panose="020B0604020202020204" pitchFamily="34" charset="0"/>
                <a:ea typeface="Calibri" panose="020F0502020204030204" pitchFamily="34" charset="0"/>
                <a:cs typeface="Arial" panose="020B0604020202020204" pitchFamily="34" charset="0"/>
              </a:rPr>
              <a:t>tranh </a:t>
            </a:r>
            <a:r>
              <a:rPr lang="fr-FR" sz="5000" dirty="0" smtClean="0">
                <a:solidFill>
                  <a:schemeClr val="bg2">
                    <a:lumMod val="10000"/>
                  </a:schemeClr>
                </a:solidFill>
                <a:latin typeface="Arial" panose="020B0604020202020204" pitchFamily="34" charset="0"/>
                <a:ea typeface="Calibri" panose="020F0502020204030204" pitchFamily="34" charset="0"/>
                <a:cs typeface="Arial" panose="020B0604020202020204" pitchFamily="34" charset="0"/>
              </a:rPr>
              <a:t>kiên </a:t>
            </a:r>
            <a:r>
              <a:rPr lang="fr-FR" sz="5000" dirty="0">
                <a:solidFill>
                  <a:schemeClr val="bg2">
                    <a:lumMod val="10000"/>
                  </a:schemeClr>
                </a:solidFill>
                <a:latin typeface="Arial" panose="020B0604020202020204" pitchFamily="34" charset="0"/>
                <a:ea typeface="Calibri" panose="020F0502020204030204" pitchFamily="34" charset="0"/>
                <a:cs typeface="Arial" panose="020B0604020202020204" pitchFamily="34" charset="0"/>
              </a:rPr>
              <a:t>cường của người Việt. </a:t>
            </a:r>
            <a:endParaRPr lang="fr-FR" sz="5000" dirty="0" smtClean="0">
              <a:solidFill>
                <a:schemeClr val="bg2">
                  <a:lumMod val="10000"/>
                </a:schemeClr>
              </a:solidFill>
              <a:latin typeface="Arial" panose="020B0604020202020204" pitchFamily="34" charset="0"/>
              <a:ea typeface="Calibri" panose="020F0502020204030204" pitchFamily="34" charset="0"/>
              <a:cs typeface="Arial" panose="020B0604020202020204" pitchFamily="34" charset="0"/>
            </a:endParaRPr>
          </a:p>
          <a:p>
            <a:pPr marL="685800" indent="-685800" algn="just">
              <a:lnSpc>
                <a:spcPts val="7500"/>
              </a:lnSpc>
              <a:buFont typeface="Arial" panose="020B0604020202020204" pitchFamily="34" charset="0"/>
              <a:buChar char="•"/>
            </a:pPr>
            <a:r>
              <a:rPr lang="en-US" sz="5000" dirty="0" smtClean="0">
                <a:solidFill>
                  <a:schemeClr val="bg2">
                    <a:lumMod val="10000"/>
                  </a:schemeClr>
                </a:solidFill>
                <a:latin typeface="Arial" panose="020B0604020202020204" pitchFamily="34" charset="0"/>
                <a:cs typeface="Arial" panose="020B0604020202020204" pitchFamily="34" charset="0"/>
              </a:rPr>
              <a:t>C</a:t>
            </a:r>
            <a:r>
              <a:rPr lang="vi-VN" sz="5000" dirty="0" smtClean="0">
                <a:solidFill>
                  <a:schemeClr val="bg2">
                    <a:lumMod val="10000"/>
                  </a:schemeClr>
                </a:solidFill>
                <a:latin typeface="Arial" panose="020B0604020202020204" pitchFamily="34" charset="0"/>
                <a:cs typeface="Arial" panose="020B0604020202020204" pitchFamily="34" charset="0"/>
              </a:rPr>
              <a:t>ổ </a:t>
            </a:r>
            <a:r>
              <a:rPr lang="vi-VN" sz="5000" dirty="0">
                <a:solidFill>
                  <a:schemeClr val="bg2">
                    <a:lumMod val="10000"/>
                  </a:schemeClr>
                </a:solidFill>
                <a:latin typeface="Arial" panose="020B0604020202020204" pitchFamily="34" charset="0"/>
                <a:cs typeface="Arial" panose="020B0604020202020204" pitchFamily="34" charset="0"/>
              </a:rPr>
              <a:t>vũ trực tiếp cho tinh thần đấu tranh giành </a:t>
            </a:r>
            <a:r>
              <a:rPr lang="vi-VN" sz="5000" dirty="0" smtClean="0">
                <a:solidFill>
                  <a:schemeClr val="bg2">
                    <a:lumMod val="10000"/>
                  </a:schemeClr>
                </a:solidFill>
                <a:latin typeface="Arial" panose="020B0604020202020204" pitchFamily="34" charset="0"/>
                <a:cs typeface="Arial" panose="020B0604020202020204" pitchFamily="34" charset="0"/>
              </a:rPr>
              <a:t>độc</a:t>
            </a:r>
            <a:r>
              <a:rPr lang="en-US" sz="5000" dirty="0">
                <a:solidFill>
                  <a:schemeClr val="bg2">
                    <a:lumMod val="10000"/>
                  </a:schemeClr>
                </a:solidFill>
                <a:latin typeface="Arial" panose="020B0604020202020204" pitchFamily="34" charset="0"/>
                <a:cs typeface="Arial" panose="020B0604020202020204" pitchFamily="34" charset="0"/>
              </a:rPr>
              <a:t> </a:t>
            </a:r>
            <a:r>
              <a:rPr lang="vi-VN" sz="5000" dirty="0" smtClean="0">
                <a:solidFill>
                  <a:schemeClr val="bg2">
                    <a:lumMod val="10000"/>
                  </a:schemeClr>
                </a:solidFill>
                <a:latin typeface="Arial" panose="020B0604020202020204" pitchFamily="34" charset="0"/>
                <a:cs typeface="Arial" panose="020B0604020202020204" pitchFamily="34" charset="0"/>
              </a:rPr>
              <a:t>lập </a:t>
            </a:r>
            <a:r>
              <a:rPr lang="vi-VN" sz="5000" dirty="0">
                <a:solidFill>
                  <a:schemeClr val="bg2">
                    <a:lumMod val="10000"/>
                  </a:schemeClr>
                </a:solidFill>
                <a:latin typeface="Arial" panose="020B0604020202020204" pitchFamily="34" charset="0"/>
                <a:cs typeface="Arial" panose="020B0604020202020204" pitchFamily="34" charset="0"/>
              </a:rPr>
              <a:t>hoàn toàn của </a:t>
            </a:r>
            <a:r>
              <a:rPr lang="vi-VN" sz="5000" dirty="0" smtClean="0">
                <a:solidFill>
                  <a:schemeClr val="bg2">
                    <a:lumMod val="10000"/>
                  </a:schemeClr>
                </a:solidFill>
                <a:latin typeface="Arial" panose="020B0604020202020204" pitchFamily="34" charset="0"/>
                <a:cs typeface="Arial" panose="020B0604020202020204" pitchFamily="34" charset="0"/>
              </a:rPr>
              <a:t>người</a:t>
            </a:r>
            <a:r>
              <a:rPr lang="en-US" sz="5000" dirty="0" smtClean="0">
                <a:solidFill>
                  <a:schemeClr val="bg2">
                    <a:lumMod val="10000"/>
                  </a:schemeClr>
                </a:solidFill>
                <a:latin typeface="Arial" panose="020B0604020202020204" pitchFamily="34" charset="0"/>
                <a:cs typeface="Arial" panose="020B0604020202020204" pitchFamily="34" charset="0"/>
              </a:rPr>
              <a:t> </a:t>
            </a:r>
            <a:r>
              <a:rPr lang="vi-VN" sz="5000" dirty="0" smtClean="0">
                <a:solidFill>
                  <a:schemeClr val="bg2">
                    <a:lumMod val="10000"/>
                  </a:schemeClr>
                </a:solidFill>
                <a:latin typeface="Arial" panose="020B0604020202020204" pitchFamily="34" charset="0"/>
                <a:cs typeface="Arial" panose="020B0604020202020204" pitchFamily="34" charset="0"/>
              </a:rPr>
              <a:t>Việt </a:t>
            </a:r>
            <a:r>
              <a:rPr lang="vi-VN" sz="5000" dirty="0">
                <a:solidFill>
                  <a:schemeClr val="bg2">
                    <a:lumMod val="10000"/>
                  </a:schemeClr>
                </a:solidFill>
                <a:latin typeface="Arial" panose="020B0604020202020204" pitchFamily="34" charset="0"/>
                <a:cs typeface="Arial" panose="020B0604020202020204" pitchFamily="34" charset="0"/>
              </a:rPr>
              <a:t>đầu thế kỉ X.</a:t>
            </a:r>
            <a:endParaRPr lang="en-US" sz="5000" dirty="0">
              <a:solidFill>
                <a:schemeClr val="bg2">
                  <a:lumMod val="10000"/>
                </a:schemeClr>
              </a:solidFill>
              <a:latin typeface="Arial" panose="020B0604020202020204" pitchFamily="34" charset="0"/>
              <a:cs typeface="Arial" panose="020B0604020202020204" pitchFamily="34" charset="0"/>
            </a:endParaRPr>
          </a:p>
        </p:txBody>
      </p:sp>
      <p:pic>
        <p:nvPicPr>
          <p:cNvPr id="44"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5541373"/>
            <a:ext cx="6700253" cy="474562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wipe(down)">
                                      <p:cBhvr>
                                        <p:cTn id="15" dur="500"/>
                                        <p:tgtEl>
                                          <p:spTgt spid="43"/>
                                        </p:tgtEl>
                                      </p:cBhvr>
                                    </p:animEffect>
                                  </p:childTnLst>
                                </p:cTn>
                              </p:par>
                              <p:par>
                                <p:cTn id="16" presetID="22" presetClass="entr" presetSubtype="4" fill="hold"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wipe(down)">
                                      <p:cBhvr>
                                        <p:cTn id="1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4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4401800" y="6899023"/>
            <a:ext cx="3515825" cy="3387977"/>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676400" y="1441133"/>
            <a:ext cx="2474270" cy="2208848"/>
          </a:xfrm>
          <a:prstGeom prst="rect">
            <a:avLst/>
          </a:prstGeom>
        </p:spPr>
      </p:pic>
      <p:sp>
        <p:nvSpPr>
          <p:cNvPr id="8" name="TextBox 4"/>
          <p:cNvSpPr txBox="1"/>
          <p:nvPr/>
        </p:nvSpPr>
        <p:spPr>
          <a:xfrm>
            <a:off x="0" y="1791652"/>
            <a:ext cx="18288000" cy="1858329"/>
          </a:xfrm>
          <a:prstGeom prst="rect">
            <a:avLst/>
          </a:prstGeom>
        </p:spPr>
        <p:txBody>
          <a:bodyPr wrap="square" lIns="0" tIns="0" rIns="0" bIns="0" rtlCol="0" anchor="t">
            <a:spAutoFit/>
          </a:bodyPr>
          <a:lstStyle/>
          <a:p>
            <a:pPr marL="0" lvl="0" indent="0" algn="ctr">
              <a:lnSpc>
                <a:spcPts val="7500"/>
              </a:lnSpc>
            </a:pPr>
            <a:r>
              <a:rPr lang="en-US" sz="6000" b="1" spc="-158" dirty="0" smtClean="0">
                <a:solidFill>
                  <a:srgbClr val="191919"/>
                </a:solidFill>
                <a:latin typeface="Arial" panose="020B0604020202020204" pitchFamily="34" charset="0"/>
                <a:cs typeface="Arial" panose="020B0604020202020204" pitchFamily="34" charset="0"/>
              </a:rPr>
              <a:t>Thảo luận và trả lời câu hỏi</a:t>
            </a:r>
          </a:p>
          <a:p>
            <a:pPr marL="0" lvl="0" indent="0" algn="ctr">
              <a:lnSpc>
                <a:spcPts val="7500"/>
              </a:lnSpc>
            </a:pPr>
            <a:r>
              <a:rPr lang="en-US" sz="6000" b="1" spc="-158" dirty="0" smtClean="0">
                <a:solidFill>
                  <a:srgbClr val="191919"/>
                </a:solidFill>
                <a:latin typeface="Arial" panose="020B0604020202020204" pitchFamily="34" charset="0"/>
                <a:cs typeface="Arial" panose="020B0604020202020204" pitchFamily="34" charset="0"/>
              </a:rPr>
              <a:t>vào Phiếu học tập số 2</a:t>
            </a:r>
            <a:endParaRPr lang="en-US" sz="6000" b="1" spc="-158" dirty="0">
              <a:solidFill>
                <a:srgbClr val="191919"/>
              </a:solidFill>
              <a:latin typeface="Arial" panose="020B0604020202020204" pitchFamily="34" charset="0"/>
              <a:cs typeface="Arial" panose="020B0604020202020204" pitchFamily="34" charset="0"/>
            </a:endParaRPr>
          </a:p>
        </p:txBody>
      </p:sp>
      <p:sp>
        <p:nvSpPr>
          <p:cNvPr id="9" name="Rectangle 8"/>
          <p:cNvSpPr/>
          <p:nvPr/>
        </p:nvSpPr>
        <p:spPr>
          <a:xfrm>
            <a:off x="3429000" y="4305300"/>
            <a:ext cx="11430000" cy="3683060"/>
          </a:xfrm>
          <a:prstGeom prst="rect">
            <a:avLst/>
          </a:prstGeom>
        </p:spPr>
        <p:txBody>
          <a:bodyPr wrap="square">
            <a:spAutoFit/>
          </a:bodyPr>
          <a:lstStyle/>
          <a:p>
            <a:pPr algn="just">
              <a:lnSpc>
                <a:spcPts val="7000"/>
              </a:lnSpc>
            </a:pPr>
            <a:r>
              <a:rPr lang="fr-FR" sz="5000" dirty="0">
                <a:solidFill>
                  <a:srgbClr val="000000"/>
                </a:solidFill>
                <a:latin typeface="Arial" panose="020B0604020202020204" pitchFamily="34" charset="0"/>
                <a:ea typeface="Calibri" panose="020F0502020204030204" pitchFamily="34" charset="0"/>
                <a:cs typeface="Arial" panose="020B0604020202020204" pitchFamily="34" charset="0"/>
              </a:rPr>
              <a:t>Em hãy so sánh khởi nghĩa của Mai Thúc Loan với các cuộc khởi nghĩa của Hai Bà Trưng và Lý Bí trước đó về phạm vi, quy mô và thời gian tồn tại.</a:t>
            </a:r>
            <a:endParaRPr lang="en-US" sz="5000" dirty="0">
              <a:effectLst/>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par>
                                <p:cTn id="16" presetID="16" presetClass="entr" presetSubtype="21"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8534400" cy="10287000"/>
            <a:chOff x="0" y="0"/>
            <a:chExt cx="7126971" cy="9212867"/>
          </a:xfrm>
        </p:grpSpPr>
        <p:sp>
          <p:nvSpPr>
            <p:cNvPr id="3" name="Freeform 3"/>
            <p:cNvSpPr/>
            <p:nvPr/>
          </p:nvSpPr>
          <p:spPr>
            <a:xfrm>
              <a:off x="0" y="0"/>
              <a:ext cx="7126970" cy="9212867"/>
            </a:xfrm>
            <a:custGeom>
              <a:avLst/>
              <a:gdLst/>
              <a:ahLst/>
              <a:cxnLst/>
              <a:rect l="l" t="t" r="r" b="b"/>
              <a:pathLst>
                <a:path w="7126970" h="9212867">
                  <a:moveTo>
                    <a:pt x="0" y="0"/>
                  </a:moveTo>
                  <a:lnTo>
                    <a:pt x="7126970" y="0"/>
                  </a:lnTo>
                  <a:lnTo>
                    <a:pt x="7126970" y="9212867"/>
                  </a:lnTo>
                  <a:lnTo>
                    <a:pt x="0" y="9212867"/>
                  </a:lnTo>
                  <a:close/>
                </a:path>
              </a:pathLst>
            </a:custGeom>
            <a:solidFill>
              <a:srgbClr val="FDC3C5"/>
            </a:solidFill>
          </p:spPr>
        </p:sp>
      </p:grpSp>
      <p:sp>
        <p:nvSpPr>
          <p:cNvPr id="11" name="Rectangle 10"/>
          <p:cNvSpPr/>
          <p:nvPr/>
        </p:nvSpPr>
        <p:spPr>
          <a:xfrm>
            <a:off x="86709" y="1257300"/>
            <a:ext cx="8447690" cy="7189469"/>
          </a:xfrm>
          <a:prstGeom prst="rect">
            <a:avLst/>
          </a:prstGeom>
        </p:spPr>
        <p:txBody>
          <a:bodyPr wrap="square">
            <a:spAutoFit/>
          </a:bodyPr>
          <a:lstStyle/>
          <a:p>
            <a:pPr algn="just">
              <a:lnSpc>
                <a:spcPts val="7000"/>
              </a:lnSpc>
            </a:pPr>
            <a:r>
              <a:rPr lang="fr-FR" sz="4800" b="1" dirty="0">
                <a:solidFill>
                  <a:srgbClr val="000000"/>
                </a:solidFill>
                <a:latin typeface="Arial" panose="020B0604020202020204" pitchFamily="34" charset="0"/>
                <a:ea typeface="Calibri" panose="020F0502020204030204" pitchFamily="34" charset="0"/>
                <a:cs typeface="Arial" panose="020B0604020202020204" pitchFamily="34" charset="0"/>
              </a:rPr>
              <a:t>Giống nhau: </a:t>
            </a:r>
            <a:endParaRPr lang="fr-FR" sz="4800" dirty="0" smtClean="0">
              <a:solidFill>
                <a:srgbClr val="000000"/>
              </a:solidFill>
              <a:latin typeface="Arial" panose="020B0604020202020204" pitchFamily="34" charset="0"/>
              <a:ea typeface="Calibri" panose="020F0502020204030204" pitchFamily="34" charset="0"/>
              <a:cs typeface="Arial" panose="020B0604020202020204" pitchFamily="34" charset="0"/>
            </a:endParaRPr>
          </a:p>
          <a:p>
            <a:pPr marL="685800" indent="-685800" algn="just">
              <a:lnSpc>
                <a:spcPts val="7000"/>
              </a:lnSpc>
              <a:buFont typeface="Arial" panose="020B0604020202020204" pitchFamily="34" charset="0"/>
              <a:buChar char="•"/>
            </a:pPr>
            <a:r>
              <a:rPr lang="fr-FR" sz="4800" dirty="0">
                <a:solidFill>
                  <a:srgbClr val="000000"/>
                </a:solidFill>
                <a:latin typeface="Arial" panose="020B0604020202020204" pitchFamily="34" charset="0"/>
                <a:ea typeface="Calibri" panose="020F0502020204030204" pitchFamily="34" charset="0"/>
                <a:cs typeface="Arial" panose="020B0604020202020204" pitchFamily="34" charset="0"/>
              </a:rPr>
              <a:t>L</a:t>
            </a:r>
            <a:r>
              <a:rPr lang="fr-FR" sz="4800" dirty="0" smtClean="0">
                <a:solidFill>
                  <a:srgbClr val="000000"/>
                </a:solidFill>
                <a:latin typeface="Arial" panose="020B0604020202020204" pitchFamily="34" charset="0"/>
                <a:ea typeface="Calibri" panose="020F0502020204030204" pitchFamily="34" charset="0"/>
                <a:cs typeface="Arial" panose="020B0604020202020204" pitchFamily="34" charset="0"/>
              </a:rPr>
              <a:t>à </a:t>
            </a:r>
            <a:r>
              <a:rPr lang="fr-FR" sz="4800" dirty="0">
                <a:solidFill>
                  <a:srgbClr val="000000"/>
                </a:solidFill>
                <a:latin typeface="Arial" panose="020B0604020202020204" pitchFamily="34" charset="0"/>
                <a:ea typeface="Calibri" panose="020F0502020204030204" pitchFamily="34" charset="0"/>
                <a:cs typeface="Arial" panose="020B0604020202020204" pitchFamily="34" charset="0"/>
              </a:rPr>
              <a:t>những cuộc khởi nghĩa lớn có quy mô vượt ra phạm vi một địa phương cụ </a:t>
            </a:r>
            <a:r>
              <a:rPr lang="fr-FR" sz="4800" dirty="0" smtClean="0">
                <a:solidFill>
                  <a:srgbClr val="000000"/>
                </a:solidFill>
                <a:latin typeface="Arial" panose="020B0604020202020204" pitchFamily="34" charset="0"/>
                <a:ea typeface="Calibri" panose="020F0502020204030204" pitchFamily="34" charset="0"/>
                <a:cs typeface="Arial" panose="020B0604020202020204" pitchFamily="34" charset="0"/>
              </a:rPr>
              <a:t>thể.</a:t>
            </a:r>
          </a:p>
          <a:p>
            <a:pPr marL="685800" indent="-685800" algn="just">
              <a:lnSpc>
                <a:spcPts val="7000"/>
              </a:lnSpc>
              <a:buFont typeface="Arial" panose="020B0604020202020204" pitchFamily="34" charset="0"/>
              <a:buChar char="•"/>
            </a:pPr>
            <a:r>
              <a:rPr lang="fr-FR" sz="4800" dirty="0">
                <a:solidFill>
                  <a:srgbClr val="000000"/>
                </a:solidFill>
                <a:latin typeface="Arial" panose="020B0604020202020204" pitchFamily="34" charset="0"/>
                <a:ea typeface="Calibri" panose="020F0502020204030204" pitchFamily="34" charset="0"/>
                <a:cs typeface="Arial" panose="020B0604020202020204" pitchFamily="34" charset="0"/>
              </a:rPr>
              <a:t>T</a:t>
            </a:r>
            <a:r>
              <a:rPr lang="fr-FR" sz="4800" dirty="0" smtClean="0">
                <a:solidFill>
                  <a:srgbClr val="000000"/>
                </a:solidFill>
                <a:latin typeface="Arial" panose="020B0604020202020204" pitchFamily="34" charset="0"/>
                <a:ea typeface="Calibri" panose="020F0502020204030204" pitchFamily="34" charset="0"/>
                <a:cs typeface="Arial" panose="020B0604020202020204" pitchFamily="34" charset="0"/>
              </a:rPr>
              <a:t>hành </a:t>
            </a:r>
            <a:r>
              <a:rPr lang="fr-FR" sz="4800" dirty="0">
                <a:solidFill>
                  <a:srgbClr val="000000"/>
                </a:solidFill>
                <a:latin typeface="Arial" panose="020B0604020202020204" pitchFamily="34" charset="0"/>
                <a:ea typeface="Calibri" panose="020F0502020204030204" pitchFamily="34" charset="0"/>
                <a:cs typeface="Arial" panose="020B0604020202020204" pitchFamily="34" charset="0"/>
              </a:rPr>
              <a:t>lập được chính quyền tự chủ trong một thời gian.</a:t>
            </a:r>
            <a:endParaRPr lang="en-US" sz="4800" dirty="0">
              <a:effectLst/>
              <a:latin typeface="Arial" panose="020B0604020202020204" pitchFamily="34" charset="0"/>
              <a:ea typeface="Calibri" panose="020F0502020204030204" pitchFamily="34" charset="0"/>
              <a:cs typeface="Arial" panose="020B0604020202020204" pitchFamily="34" charset="0"/>
            </a:endParaRPr>
          </a:p>
        </p:txBody>
      </p:sp>
      <p:sp>
        <p:nvSpPr>
          <p:cNvPr id="13" name="Rectangle 12"/>
          <p:cNvSpPr/>
          <p:nvPr/>
        </p:nvSpPr>
        <p:spPr>
          <a:xfrm>
            <a:off x="8621108" y="1257300"/>
            <a:ext cx="9367347" cy="8171468"/>
          </a:xfrm>
          <a:prstGeom prst="rect">
            <a:avLst/>
          </a:prstGeom>
        </p:spPr>
        <p:txBody>
          <a:bodyPr wrap="square">
            <a:spAutoFit/>
          </a:bodyPr>
          <a:lstStyle/>
          <a:p>
            <a:pPr algn="just">
              <a:lnSpc>
                <a:spcPts val="7000"/>
              </a:lnSpc>
            </a:pPr>
            <a:r>
              <a:rPr lang="en-US" sz="4800" b="1" dirty="0" smtClean="0">
                <a:latin typeface="Arial" panose="020B0604020202020204" pitchFamily="34" charset="0"/>
                <a:cs typeface="Arial" panose="020B0604020202020204" pitchFamily="34" charset="0"/>
              </a:rPr>
              <a:t>Khác nhau:</a:t>
            </a:r>
          </a:p>
          <a:p>
            <a:pPr marL="685800" indent="-685800" algn="just">
              <a:lnSpc>
                <a:spcPts val="7000"/>
              </a:lnSpc>
              <a:buFont typeface="Arial" panose="020B0604020202020204" pitchFamily="34" charset="0"/>
              <a:buChar char="•"/>
            </a:pPr>
            <a:r>
              <a:rPr lang="en-US" sz="4800" b="1" dirty="0" smtClean="0">
                <a:latin typeface="Arial" panose="020B0604020202020204" pitchFamily="34" charset="0"/>
                <a:cs typeface="Arial" panose="020B0604020202020204" pitchFamily="34" charset="0"/>
              </a:rPr>
              <a:t>Thời gian: </a:t>
            </a:r>
            <a:r>
              <a:rPr lang="vi-VN" sz="4800" dirty="0" smtClean="0">
                <a:latin typeface="Arial" panose="020B0604020202020204" pitchFamily="34" charset="0"/>
                <a:cs typeface="Arial" panose="020B0604020202020204" pitchFamily="34" charset="0"/>
              </a:rPr>
              <a:t>Khởi </a:t>
            </a:r>
            <a:r>
              <a:rPr lang="vi-VN" sz="4800" dirty="0">
                <a:latin typeface="Arial" panose="020B0604020202020204" pitchFamily="34" charset="0"/>
                <a:cs typeface="Arial" panose="020B0604020202020204" pitchFamily="34" charset="0"/>
              </a:rPr>
              <a:t>nghĩa Mai Thúc Loan giành chính </a:t>
            </a:r>
            <a:r>
              <a:rPr lang="vi-VN" sz="4800" dirty="0" smtClean="0">
                <a:latin typeface="Arial" panose="020B0604020202020204" pitchFamily="34" charset="0"/>
                <a:cs typeface="Arial" panose="020B0604020202020204" pitchFamily="34" charset="0"/>
              </a:rPr>
              <a:t>quy</a:t>
            </a:r>
            <a:r>
              <a:rPr lang="en-US" sz="4800" dirty="0" smtClean="0">
                <a:latin typeface="Arial" panose="020B0604020202020204" pitchFamily="34" charset="0"/>
                <a:cs typeface="Arial" panose="020B0604020202020204" pitchFamily="34" charset="0"/>
              </a:rPr>
              <a:t>ề</a:t>
            </a:r>
            <a:r>
              <a:rPr lang="vi-VN" sz="4800" dirty="0" smtClean="0">
                <a:latin typeface="Arial" panose="020B0604020202020204" pitchFamily="34" charset="0"/>
                <a:cs typeface="Arial" panose="020B0604020202020204" pitchFamily="34" charset="0"/>
              </a:rPr>
              <a:t>n </a:t>
            </a:r>
            <a:r>
              <a:rPr lang="vi-VN" sz="4800" dirty="0">
                <a:latin typeface="Arial" panose="020B0604020202020204" pitchFamily="34" charset="0"/>
                <a:cs typeface="Arial" panose="020B0604020202020204" pitchFamily="34" charset="0"/>
              </a:rPr>
              <a:t>trong 10 năm, Hai Bà Trưng </a:t>
            </a:r>
            <a:r>
              <a:rPr lang="vi-VN" sz="4800" dirty="0" smtClean="0">
                <a:latin typeface="Arial" panose="020B0604020202020204" pitchFamily="34" charset="0"/>
                <a:cs typeface="Arial" panose="020B0604020202020204" pitchFamily="34" charset="0"/>
              </a:rPr>
              <a:t>3 </a:t>
            </a:r>
            <a:r>
              <a:rPr lang="vi-VN" sz="4800" dirty="0">
                <a:latin typeface="Arial" panose="020B0604020202020204" pitchFamily="34" charset="0"/>
                <a:cs typeface="Arial" panose="020B0604020202020204" pitchFamily="34" charset="0"/>
              </a:rPr>
              <a:t>năm, Lý Bí </a:t>
            </a:r>
            <a:r>
              <a:rPr lang="vi-VN" sz="4800" dirty="0" smtClean="0">
                <a:latin typeface="Arial" panose="020B0604020202020204" pitchFamily="34" charset="0"/>
                <a:cs typeface="Arial" panose="020B0604020202020204" pitchFamily="34" charset="0"/>
              </a:rPr>
              <a:t>58 năm</a:t>
            </a:r>
            <a:r>
              <a:rPr lang="en-US" sz="4800" dirty="0" smtClean="0">
                <a:latin typeface="Arial" panose="020B0604020202020204" pitchFamily="34" charset="0"/>
                <a:cs typeface="Arial" panose="020B0604020202020204" pitchFamily="34" charset="0"/>
              </a:rPr>
              <a:t>.</a:t>
            </a:r>
          </a:p>
          <a:p>
            <a:pPr marL="685800" indent="-685800" algn="just">
              <a:lnSpc>
                <a:spcPts val="7000"/>
              </a:lnSpc>
              <a:buFont typeface="Arial" panose="020B0604020202020204" pitchFamily="34" charset="0"/>
              <a:buChar char="•"/>
            </a:pPr>
            <a:r>
              <a:rPr lang="en-US" sz="4800" b="1" dirty="0">
                <a:latin typeface="Arial" panose="020B0604020202020204" pitchFamily="34" charset="0"/>
                <a:cs typeface="Arial" panose="020B0604020202020204" pitchFamily="34" charset="0"/>
              </a:rPr>
              <a:t>P</a:t>
            </a:r>
            <a:r>
              <a:rPr lang="vi-VN" sz="4800" b="1" dirty="0" smtClean="0">
                <a:latin typeface="Arial" panose="020B0604020202020204" pitchFamily="34" charset="0"/>
                <a:cs typeface="Arial" panose="020B0604020202020204" pitchFamily="34" charset="0"/>
              </a:rPr>
              <a:t>hạm </a:t>
            </a:r>
            <a:r>
              <a:rPr lang="vi-VN" sz="4800" b="1" dirty="0">
                <a:latin typeface="Arial" panose="020B0604020202020204" pitchFamily="34" charset="0"/>
                <a:cs typeface="Arial" panose="020B0604020202020204" pitchFamily="34" charset="0"/>
              </a:rPr>
              <a:t>vi và quy </a:t>
            </a:r>
            <a:r>
              <a:rPr lang="vi-VN" sz="4800" b="1" dirty="0" smtClean="0">
                <a:latin typeface="Arial" panose="020B0604020202020204" pitchFamily="34" charset="0"/>
                <a:cs typeface="Arial" panose="020B0604020202020204" pitchFamily="34" charset="0"/>
              </a:rPr>
              <a:t>mô</a:t>
            </a:r>
            <a:r>
              <a:rPr lang="en-US" sz="4800" b="1" dirty="0" smtClean="0">
                <a:latin typeface="Arial" panose="020B0604020202020204" pitchFamily="34" charset="0"/>
                <a:cs typeface="Arial" panose="020B0604020202020204" pitchFamily="34" charset="0"/>
              </a:rPr>
              <a:t>:</a:t>
            </a:r>
            <a:r>
              <a:rPr lang="vi-VN" sz="4800" b="1" dirty="0" smtClean="0">
                <a:latin typeface="Arial" panose="020B0604020202020204" pitchFamily="34" charset="0"/>
                <a:cs typeface="Arial" panose="020B0604020202020204" pitchFamily="34" charset="0"/>
              </a:rPr>
              <a:t> </a:t>
            </a:r>
            <a:r>
              <a:rPr lang="vi-VN" sz="4800" dirty="0">
                <a:latin typeface="Arial" panose="020B0604020202020204" pitchFamily="34" charset="0"/>
                <a:cs typeface="Arial" panose="020B0604020202020204" pitchFamily="34" charset="0"/>
              </a:rPr>
              <a:t>khởi nghĩa Mai Thúc Loan rộng lớn hơn, thu hút được rất nhiều sự hưởng ứng của nhân dân.</a:t>
            </a:r>
            <a:endParaRPr lang="en-US" sz="4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26324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0" y="2247900"/>
            <a:ext cx="18440400" cy="872034"/>
          </a:xfrm>
          <a:prstGeom prst="rect">
            <a:avLst/>
          </a:prstGeom>
        </p:spPr>
        <p:txBody>
          <a:bodyPr wrap="square" lIns="0" tIns="0" rIns="0" bIns="0" rtlCol="0" anchor="t">
            <a:spAutoFit/>
          </a:bodyPr>
          <a:lstStyle/>
          <a:p>
            <a:pPr algn="ctr">
              <a:lnSpc>
                <a:spcPts val="6793"/>
              </a:lnSpc>
            </a:pPr>
            <a:r>
              <a:rPr lang="en-US" sz="7000" b="1" dirty="0" smtClean="0">
                <a:solidFill>
                  <a:srgbClr val="F57A30"/>
                </a:solidFill>
                <a:latin typeface="Arial" panose="020B0604020202020204" pitchFamily="34" charset="0"/>
                <a:cs typeface="Arial" panose="020B0604020202020204" pitchFamily="34" charset="0"/>
              </a:rPr>
              <a:t>LUYỆN TẬP</a:t>
            </a:r>
            <a:endParaRPr lang="en-US" sz="7000" b="1" dirty="0">
              <a:solidFill>
                <a:srgbClr val="F57A30"/>
              </a:solidFill>
              <a:latin typeface="Arial" panose="020B0604020202020204" pitchFamily="34" charset="0"/>
              <a:cs typeface="Arial" panose="020B0604020202020204" pitchFamily="34" charset="0"/>
            </a:endParaRPr>
          </a:p>
        </p:txBody>
      </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5943600" y="3695700"/>
            <a:ext cx="6266146" cy="603828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2105165" y="1451840"/>
            <a:ext cx="1219060" cy="1600199"/>
          </a:xfrm>
          <a:prstGeom prst="rect">
            <a:avLst/>
          </a:prstGeom>
        </p:spPr>
      </p:pic>
      <p:pic>
        <p:nvPicPr>
          <p:cNvPr id="7" name="Picture 3"/>
          <p:cNvPicPr>
            <a:picLocks noChangeAspect="1"/>
          </p:cNvPicPr>
          <p:nvPr/>
        </p:nvPicPr>
        <p:blipFill>
          <a:blip r:embed="rId6"/>
          <a:srcRect/>
          <a:stretch>
            <a:fillRect/>
          </a:stretch>
        </p:blipFill>
        <p:spPr>
          <a:xfrm>
            <a:off x="2667000" y="571500"/>
            <a:ext cx="14097000" cy="3244198"/>
          </a:xfrm>
          <a:prstGeom prst="rect">
            <a:avLst/>
          </a:prstGeom>
        </p:spPr>
      </p:pic>
      <p:sp>
        <p:nvSpPr>
          <p:cNvPr id="8" name="TextBox 4"/>
          <p:cNvSpPr txBox="1"/>
          <p:nvPr/>
        </p:nvSpPr>
        <p:spPr>
          <a:xfrm>
            <a:off x="3981450" y="1335159"/>
            <a:ext cx="11468100" cy="1795363"/>
          </a:xfrm>
          <a:prstGeom prst="rect">
            <a:avLst/>
          </a:prstGeom>
        </p:spPr>
        <p:txBody>
          <a:bodyPr wrap="square" lIns="0" tIns="0" rIns="0" bIns="0" rtlCol="0" anchor="t">
            <a:spAutoFit/>
          </a:bodyPr>
          <a:lstStyle/>
          <a:p>
            <a:pPr algn="ctr">
              <a:lnSpc>
                <a:spcPts val="7000"/>
              </a:lnSpc>
            </a:pPr>
            <a:r>
              <a:rPr lang="nl-NL" sz="5000" dirty="0">
                <a:solidFill>
                  <a:schemeClr val="accent2">
                    <a:lumMod val="50000"/>
                  </a:schemeClr>
                </a:solidFill>
                <a:latin typeface="Arial" panose="020B0604020202020204" pitchFamily="34" charset="0"/>
                <a:ea typeface="Calibri" panose="020F0502020204030204" pitchFamily="34" charset="0"/>
                <a:cs typeface="Arial" panose="020B0604020202020204" pitchFamily="34" charset="0"/>
              </a:rPr>
              <a:t>Cuộc khởi nghĩa đầu tiên bùng nổ trong </a:t>
            </a:r>
          </a:p>
          <a:p>
            <a:pPr algn="ctr">
              <a:lnSpc>
                <a:spcPts val="7000"/>
              </a:lnSpc>
            </a:pPr>
            <a:r>
              <a:rPr lang="nl-NL" sz="5000" dirty="0">
                <a:solidFill>
                  <a:schemeClr val="accent2">
                    <a:lumMod val="50000"/>
                  </a:schemeClr>
                </a:solidFill>
                <a:latin typeface="Arial" panose="020B0604020202020204" pitchFamily="34" charset="0"/>
                <a:ea typeface="Calibri" panose="020F0502020204030204" pitchFamily="34" charset="0"/>
                <a:cs typeface="Arial" panose="020B0604020202020204" pitchFamily="34" charset="0"/>
              </a:rPr>
              <a:t>thời Bắc thuộc do ai lãnh đạo?</a:t>
            </a:r>
            <a:endParaRPr lang="en-US" sz="5000" dirty="0">
              <a:solidFill>
                <a:schemeClr val="accent2">
                  <a:lumMod val="50000"/>
                </a:schemeClr>
              </a:solidFill>
              <a:latin typeface="Arial" panose="020B0604020202020204" pitchFamily="34" charset="0"/>
              <a:ea typeface="Calibri" panose="020F0502020204030204" pitchFamily="34" charset="0"/>
              <a:cs typeface="Arial" panose="020B0604020202020204" pitchFamily="34" charset="0"/>
            </a:endParaRPr>
          </a:p>
        </p:txBody>
      </p:sp>
      <p:sp>
        <p:nvSpPr>
          <p:cNvPr id="9" name="Round Same Side Corner Rectangle 8"/>
          <p:cNvSpPr/>
          <p:nvPr/>
        </p:nvSpPr>
        <p:spPr>
          <a:xfrm rot="16200000">
            <a:off x="3124521" y="2338115"/>
            <a:ext cx="1602623" cy="6324599"/>
          </a:xfrm>
          <a:prstGeom prst="round2SameRect">
            <a:avLst>
              <a:gd name="adj1" fmla="val 23321"/>
              <a:gd name="adj2" fmla="val 0"/>
            </a:avLst>
          </a:prstGeom>
          <a:solidFill>
            <a:schemeClr val="accent2"/>
          </a:solidFill>
          <a:ln w="3175">
            <a:solidFill>
              <a:schemeClr val="accent5"/>
            </a:solidFill>
          </a:ln>
          <a:effectLst>
            <a:outerShdw blurRad="50800" dist="381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Round Same Side Corner Rectangle 9"/>
          <p:cNvSpPr/>
          <p:nvPr/>
        </p:nvSpPr>
        <p:spPr>
          <a:xfrm rot="5400000" flipH="1">
            <a:off x="7465020" y="4585085"/>
            <a:ext cx="1606893" cy="1828800"/>
          </a:xfrm>
          <a:prstGeom prst="round2SameRect">
            <a:avLst>
              <a:gd name="adj1" fmla="val 34679"/>
              <a:gd name="adj2" fmla="val 0"/>
            </a:avLst>
          </a:prstGeom>
          <a:solidFill>
            <a:schemeClr val="accent2"/>
          </a:solidFill>
          <a:ln w="3175">
            <a:solidFill>
              <a:schemeClr val="accent5"/>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1" name="Rectangle 32"/>
          <p:cNvSpPr>
            <a:spLocks noChangeArrowheads="1"/>
          </p:cNvSpPr>
          <p:nvPr/>
        </p:nvSpPr>
        <p:spPr bwMode="auto">
          <a:xfrm>
            <a:off x="998810" y="5110299"/>
            <a:ext cx="6329855" cy="861774"/>
          </a:xfrm>
          <a:prstGeom prst="rect">
            <a:avLst/>
          </a:prstGeom>
          <a:noFill/>
          <a:ln w="9525">
            <a:noFill/>
            <a:miter lim="800000"/>
            <a:headEnd/>
            <a:tailEnd/>
          </a:ln>
        </p:spPr>
        <p:txBody>
          <a:bodyPr wrap="square">
            <a:spAutoFit/>
          </a:bodyPr>
          <a:lstStyle/>
          <a:p>
            <a:pPr algn="ctr"/>
            <a:r>
              <a:rPr lang="en-US" sz="5000" dirty="0" smtClean="0">
                <a:solidFill>
                  <a:schemeClr val="bg1"/>
                </a:solidFill>
                <a:latin typeface="Arial" panose="020B0604020202020204" pitchFamily="34" charset="0"/>
                <a:cs typeface="Arial" panose="020B0604020202020204" pitchFamily="34" charset="0"/>
              </a:rPr>
              <a:t>Bà Triệu</a:t>
            </a:r>
            <a:endParaRPr lang="en-US" sz="5000" dirty="0">
              <a:solidFill>
                <a:schemeClr val="bg1"/>
              </a:solidFill>
              <a:latin typeface="Arial" panose="020B0604020202020204" pitchFamily="34" charset="0"/>
              <a:cs typeface="Arial" panose="020B0604020202020204" pitchFamily="34" charset="0"/>
            </a:endParaRPr>
          </a:p>
        </p:txBody>
      </p:sp>
      <p:sp>
        <p:nvSpPr>
          <p:cNvPr id="12" name="TextBox 33"/>
          <p:cNvSpPr txBox="1">
            <a:spLocks noChangeArrowheads="1"/>
          </p:cNvSpPr>
          <p:nvPr/>
        </p:nvSpPr>
        <p:spPr bwMode="auto">
          <a:xfrm>
            <a:off x="7919652" y="5040638"/>
            <a:ext cx="697627" cy="1015663"/>
          </a:xfrm>
          <a:prstGeom prst="rect">
            <a:avLst/>
          </a:prstGeom>
          <a:noFill/>
          <a:ln w="9525">
            <a:noFill/>
            <a:miter lim="800000"/>
            <a:headEnd/>
            <a:tailEnd/>
          </a:ln>
        </p:spPr>
        <p:txBody>
          <a:bodyPr wrap="none" anchor="ctr">
            <a:spAutoFit/>
          </a:bodyPr>
          <a:lstStyle/>
          <a:p>
            <a:pPr algn="ctr"/>
            <a:r>
              <a:rPr lang="en-US" sz="6000" dirty="0" smtClean="0">
                <a:solidFill>
                  <a:schemeClr val="bg1"/>
                </a:solidFill>
                <a:latin typeface="Arial" panose="020B0604020202020204" pitchFamily="34" charset="0"/>
                <a:cs typeface="Arial" panose="020B0604020202020204" pitchFamily="34" charset="0"/>
              </a:rPr>
              <a:t>A</a:t>
            </a:r>
            <a:endParaRPr lang="en-US" sz="6000" dirty="0">
              <a:solidFill>
                <a:schemeClr val="bg1"/>
              </a:solidFill>
              <a:latin typeface="Arial" panose="020B0604020202020204" pitchFamily="34" charset="0"/>
              <a:cs typeface="Arial" panose="020B0604020202020204" pitchFamily="34" charset="0"/>
            </a:endParaRPr>
          </a:p>
        </p:txBody>
      </p:sp>
      <p:sp>
        <p:nvSpPr>
          <p:cNvPr id="13" name="Round Same Side Corner Rectangle 12"/>
          <p:cNvSpPr/>
          <p:nvPr/>
        </p:nvSpPr>
        <p:spPr>
          <a:xfrm rot="16200000">
            <a:off x="3124521" y="4321083"/>
            <a:ext cx="1602623" cy="6324599"/>
          </a:xfrm>
          <a:prstGeom prst="round2SameRect">
            <a:avLst>
              <a:gd name="adj1" fmla="val 23321"/>
              <a:gd name="adj2" fmla="val 0"/>
            </a:avLst>
          </a:prstGeom>
          <a:solidFill>
            <a:schemeClr val="accent2"/>
          </a:solidFill>
          <a:ln w="3175">
            <a:solidFill>
              <a:schemeClr val="accent5"/>
            </a:solidFill>
          </a:ln>
          <a:effectLst>
            <a:outerShdw blurRad="50800" dist="381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 name="Round Same Side Corner Rectangle 13"/>
          <p:cNvSpPr/>
          <p:nvPr/>
        </p:nvSpPr>
        <p:spPr>
          <a:xfrm rot="5400000" flipH="1">
            <a:off x="7465020" y="6568053"/>
            <a:ext cx="1606893" cy="1828800"/>
          </a:xfrm>
          <a:prstGeom prst="round2SameRect">
            <a:avLst>
              <a:gd name="adj1" fmla="val 34679"/>
              <a:gd name="adj2" fmla="val 0"/>
            </a:avLst>
          </a:prstGeom>
          <a:solidFill>
            <a:schemeClr val="accent2"/>
          </a:solidFill>
          <a:ln w="3175">
            <a:solidFill>
              <a:schemeClr val="accent5"/>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5" name="Rectangle 32"/>
          <p:cNvSpPr>
            <a:spLocks noChangeArrowheads="1"/>
          </p:cNvSpPr>
          <p:nvPr/>
        </p:nvSpPr>
        <p:spPr bwMode="auto">
          <a:xfrm>
            <a:off x="998810" y="7093267"/>
            <a:ext cx="6329855" cy="861774"/>
          </a:xfrm>
          <a:prstGeom prst="rect">
            <a:avLst/>
          </a:prstGeom>
          <a:noFill/>
          <a:ln w="9525">
            <a:noFill/>
            <a:miter lim="800000"/>
            <a:headEnd/>
            <a:tailEnd/>
          </a:ln>
        </p:spPr>
        <p:txBody>
          <a:bodyPr wrap="square">
            <a:spAutoFit/>
          </a:bodyPr>
          <a:lstStyle/>
          <a:p>
            <a:pPr algn="ctr"/>
            <a:r>
              <a:rPr lang="en-US" sz="5000" dirty="0" smtClean="0">
                <a:solidFill>
                  <a:schemeClr val="bg1"/>
                </a:solidFill>
                <a:latin typeface="Arial" panose="020B0604020202020204" pitchFamily="34" charset="0"/>
                <a:cs typeface="Arial" panose="020B0604020202020204" pitchFamily="34" charset="0"/>
              </a:rPr>
              <a:t>Hai Bà Trưng</a:t>
            </a:r>
            <a:endParaRPr lang="en-US" sz="5000" dirty="0">
              <a:solidFill>
                <a:schemeClr val="bg1"/>
              </a:solidFill>
              <a:latin typeface="Arial" panose="020B0604020202020204" pitchFamily="34" charset="0"/>
              <a:cs typeface="Arial" panose="020B0604020202020204" pitchFamily="34" charset="0"/>
            </a:endParaRPr>
          </a:p>
        </p:txBody>
      </p:sp>
      <p:sp>
        <p:nvSpPr>
          <p:cNvPr id="16" name="TextBox 33"/>
          <p:cNvSpPr txBox="1">
            <a:spLocks noChangeArrowheads="1"/>
          </p:cNvSpPr>
          <p:nvPr/>
        </p:nvSpPr>
        <p:spPr bwMode="auto">
          <a:xfrm>
            <a:off x="7919652" y="7023606"/>
            <a:ext cx="697627" cy="1015663"/>
          </a:xfrm>
          <a:prstGeom prst="rect">
            <a:avLst/>
          </a:prstGeom>
          <a:noFill/>
          <a:ln w="9525">
            <a:noFill/>
            <a:miter lim="800000"/>
            <a:headEnd/>
            <a:tailEnd/>
          </a:ln>
        </p:spPr>
        <p:txBody>
          <a:bodyPr wrap="none" anchor="ctr">
            <a:spAutoFit/>
          </a:bodyPr>
          <a:lstStyle/>
          <a:p>
            <a:pPr algn="ctr"/>
            <a:r>
              <a:rPr lang="en-US" sz="6000" dirty="0" smtClean="0">
                <a:solidFill>
                  <a:schemeClr val="bg1"/>
                </a:solidFill>
                <a:latin typeface="Arial" panose="020B0604020202020204" pitchFamily="34" charset="0"/>
                <a:cs typeface="Arial" panose="020B0604020202020204" pitchFamily="34" charset="0"/>
              </a:rPr>
              <a:t>B</a:t>
            </a:r>
            <a:endParaRPr lang="en-US" sz="6000" dirty="0">
              <a:solidFill>
                <a:schemeClr val="bg1"/>
              </a:solidFill>
              <a:latin typeface="Arial" panose="020B0604020202020204" pitchFamily="34" charset="0"/>
              <a:cs typeface="Arial" panose="020B0604020202020204" pitchFamily="34" charset="0"/>
            </a:endParaRPr>
          </a:p>
        </p:txBody>
      </p:sp>
      <p:sp>
        <p:nvSpPr>
          <p:cNvPr id="17" name="Round Same Side Corner Rectangle 16"/>
          <p:cNvSpPr/>
          <p:nvPr/>
        </p:nvSpPr>
        <p:spPr>
          <a:xfrm rot="16200000">
            <a:off x="11809788" y="2335050"/>
            <a:ext cx="1602623" cy="6324599"/>
          </a:xfrm>
          <a:prstGeom prst="round2SameRect">
            <a:avLst>
              <a:gd name="adj1" fmla="val 23321"/>
              <a:gd name="adj2" fmla="val 0"/>
            </a:avLst>
          </a:prstGeom>
          <a:solidFill>
            <a:schemeClr val="accent2"/>
          </a:solidFill>
          <a:ln w="3175">
            <a:solidFill>
              <a:schemeClr val="accent5"/>
            </a:solidFill>
          </a:ln>
          <a:effectLst>
            <a:outerShdw blurRad="50800" dist="381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8" name="Round Same Side Corner Rectangle 17"/>
          <p:cNvSpPr/>
          <p:nvPr/>
        </p:nvSpPr>
        <p:spPr>
          <a:xfrm rot="5400000" flipH="1">
            <a:off x="16150287" y="4582020"/>
            <a:ext cx="1606893" cy="1828800"/>
          </a:xfrm>
          <a:prstGeom prst="round2SameRect">
            <a:avLst>
              <a:gd name="adj1" fmla="val 34679"/>
              <a:gd name="adj2" fmla="val 0"/>
            </a:avLst>
          </a:prstGeom>
          <a:solidFill>
            <a:schemeClr val="accent2"/>
          </a:solidFill>
          <a:ln w="3175">
            <a:solidFill>
              <a:schemeClr val="accent5"/>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9" name="Rectangle 32"/>
          <p:cNvSpPr>
            <a:spLocks noChangeArrowheads="1"/>
          </p:cNvSpPr>
          <p:nvPr/>
        </p:nvSpPr>
        <p:spPr bwMode="auto">
          <a:xfrm>
            <a:off x="9684077" y="5107234"/>
            <a:ext cx="6329855" cy="861774"/>
          </a:xfrm>
          <a:prstGeom prst="rect">
            <a:avLst/>
          </a:prstGeom>
          <a:noFill/>
          <a:ln w="9525">
            <a:noFill/>
            <a:miter lim="800000"/>
            <a:headEnd/>
            <a:tailEnd/>
          </a:ln>
        </p:spPr>
        <p:txBody>
          <a:bodyPr wrap="square">
            <a:spAutoFit/>
          </a:bodyPr>
          <a:lstStyle/>
          <a:p>
            <a:pPr algn="ctr"/>
            <a:r>
              <a:rPr lang="en-US" sz="5000" dirty="0" smtClean="0">
                <a:solidFill>
                  <a:schemeClr val="bg1"/>
                </a:solidFill>
                <a:latin typeface="Arial" panose="020B0604020202020204" pitchFamily="34" charset="0"/>
                <a:cs typeface="Arial" panose="020B0604020202020204" pitchFamily="34" charset="0"/>
              </a:rPr>
              <a:t>Lý Bí</a:t>
            </a:r>
            <a:endParaRPr lang="en-US" sz="5000" dirty="0">
              <a:solidFill>
                <a:schemeClr val="bg1"/>
              </a:solidFill>
              <a:latin typeface="Arial" panose="020B0604020202020204" pitchFamily="34" charset="0"/>
              <a:cs typeface="Arial" panose="020B0604020202020204" pitchFamily="34" charset="0"/>
            </a:endParaRPr>
          </a:p>
        </p:txBody>
      </p:sp>
      <p:sp>
        <p:nvSpPr>
          <p:cNvPr id="20" name="TextBox 33"/>
          <p:cNvSpPr txBox="1">
            <a:spLocks noChangeArrowheads="1"/>
          </p:cNvSpPr>
          <p:nvPr/>
        </p:nvSpPr>
        <p:spPr bwMode="auto">
          <a:xfrm>
            <a:off x="16583279" y="5037573"/>
            <a:ext cx="740908" cy="1015663"/>
          </a:xfrm>
          <a:prstGeom prst="rect">
            <a:avLst/>
          </a:prstGeom>
          <a:noFill/>
          <a:ln w="9525">
            <a:noFill/>
            <a:miter lim="800000"/>
            <a:headEnd/>
            <a:tailEnd/>
          </a:ln>
        </p:spPr>
        <p:txBody>
          <a:bodyPr wrap="none" anchor="ctr">
            <a:spAutoFit/>
          </a:bodyPr>
          <a:lstStyle/>
          <a:p>
            <a:pPr algn="ctr"/>
            <a:r>
              <a:rPr lang="en-US" sz="6000" dirty="0" smtClean="0">
                <a:solidFill>
                  <a:schemeClr val="bg1"/>
                </a:solidFill>
                <a:latin typeface="Arial" panose="020B0604020202020204" pitchFamily="34" charset="0"/>
                <a:cs typeface="Arial" panose="020B0604020202020204" pitchFamily="34" charset="0"/>
              </a:rPr>
              <a:t>C</a:t>
            </a:r>
            <a:endParaRPr lang="en-US" sz="6000" dirty="0">
              <a:solidFill>
                <a:schemeClr val="bg1"/>
              </a:solidFill>
              <a:latin typeface="Arial" panose="020B0604020202020204" pitchFamily="34" charset="0"/>
              <a:cs typeface="Arial" panose="020B0604020202020204" pitchFamily="34" charset="0"/>
            </a:endParaRPr>
          </a:p>
        </p:txBody>
      </p:sp>
      <p:sp>
        <p:nvSpPr>
          <p:cNvPr id="21" name="Round Same Side Corner Rectangle 20"/>
          <p:cNvSpPr/>
          <p:nvPr/>
        </p:nvSpPr>
        <p:spPr>
          <a:xfrm rot="16200000">
            <a:off x="11809788" y="4318018"/>
            <a:ext cx="1602623" cy="6324599"/>
          </a:xfrm>
          <a:prstGeom prst="round2SameRect">
            <a:avLst>
              <a:gd name="adj1" fmla="val 23321"/>
              <a:gd name="adj2" fmla="val 0"/>
            </a:avLst>
          </a:prstGeom>
          <a:solidFill>
            <a:schemeClr val="accent2"/>
          </a:solidFill>
          <a:ln w="3175">
            <a:solidFill>
              <a:schemeClr val="accent5"/>
            </a:solidFill>
          </a:ln>
          <a:effectLst>
            <a:outerShdw blurRad="50800" dist="381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2" name="Round Same Side Corner Rectangle 21"/>
          <p:cNvSpPr/>
          <p:nvPr/>
        </p:nvSpPr>
        <p:spPr>
          <a:xfrm rot="5400000" flipH="1">
            <a:off x="16150287" y="6564988"/>
            <a:ext cx="1606893" cy="1828800"/>
          </a:xfrm>
          <a:prstGeom prst="round2SameRect">
            <a:avLst>
              <a:gd name="adj1" fmla="val 34679"/>
              <a:gd name="adj2" fmla="val 0"/>
            </a:avLst>
          </a:prstGeom>
          <a:solidFill>
            <a:schemeClr val="accent2"/>
          </a:solidFill>
          <a:ln w="3175">
            <a:solidFill>
              <a:schemeClr val="accent5"/>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3" name="Rectangle 32"/>
          <p:cNvSpPr>
            <a:spLocks noChangeArrowheads="1"/>
          </p:cNvSpPr>
          <p:nvPr/>
        </p:nvSpPr>
        <p:spPr bwMode="auto">
          <a:xfrm>
            <a:off x="9684077" y="7090202"/>
            <a:ext cx="6329855" cy="861774"/>
          </a:xfrm>
          <a:prstGeom prst="rect">
            <a:avLst/>
          </a:prstGeom>
          <a:noFill/>
          <a:ln w="9525">
            <a:noFill/>
            <a:miter lim="800000"/>
            <a:headEnd/>
            <a:tailEnd/>
          </a:ln>
        </p:spPr>
        <p:txBody>
          <a:bodyPr wrap="square">
            <a:spAutoFit/>
          </a:bodyPr>
          <a:lstStyle/>
          <a:p>
            <a:pPr algn="ctr"/>
            <a:r>
              <a:rPr lang="en-US" sz="5000" dirty="0" smtClean="0">
                <a:solidFill>
                  <a:schemeClr val="bg1"/>
                </a:solidFill>
                <a:latin typeface="Arial" panose="020B0604020202020204" pitchFamily="34" charset="0"/>
                <a:cs typeface="Arial" panose="020B0604020202020204" pitchFamily="34" charset="0"/>
              </a:rPr>
              <a:t>Mai Thúc Loan</a:t>
            </a:r>
            <a:endParaRPr lang="en-US" sz="5000" dirty="0">
              <a:solidFill>
                <a:schemeClr val="bg1"/>
              </a:solidFill>
              <a:latin typeface="Arial" panose="020B0604020202020204" pitchFamily="34" charset="0"/>
              <a:cs typeface="Arial" panose="020B0604020202020204" pitchFamily="34" charset="0"/>
            </a:endParaRPr>
          </a:p>
        </p:txBody>
      </p:sp>
      <p:sp>
        <p:nvSpPr>
          <p:cNvPr id="24" name="TextBox 33"/>
          <p:cNvSpPr txBox="1">
            <a:spLocks noChangeArrowheads="1"/>
          </p:cNvSpPr>
          <p:nvPr/>
        </p:nvSpPr>
        <p:spPr bwMode="auto">
          <a:xfrm>
            <a:off x="16583279" y="7020541"/>
            <a:ext cx="740908" cy="1015663"/>
          </a:xfrm>
          <a:prstGeom prst="rect">
            <a:avLst/>
          </a:prstGeom>
          <a:noFill/>
          <a:ln w="9525">
            <a:noFill/>
            <a:miter lim="800000"/>
            <a:headEnd/>
            <a:tailEnd/>
          </a:ln>
        </p:spPr>
        <p:txBody>
          <a:bodyPr wrap="none" anchor="ctr">
            <a:spAutoFit/>
          </a:bodyPr>
          <a:lstStyle/>
          <a:p>
            <a:pPr algn="ctr"/>
            <a:r>
              <a:rPr lang="en-US" sz="6000" dirty="0" smtClean="0">
                <a:solidFill>
                  <a:schemeClr val="bg1"/>
                </a:solidFill>
                <a:latin typeface="Arial" panose="020B0604020202020204" pitchFamily="34" charset="0"/>
                <a:cs typeface="Arial" panose="020B0604020202020204" pitchFamily="34" charset="0"/>
              </a:rPr>
              <a:t>D</a:t>
            </a:r>
            <a:endParaRPr lang="en-US" sz="6000" dirty="0">
              <a:solidFill>
                <a:schemeClr val="bg1"/>
              </a:solidFill>
              <a:latin typeface="Arial" panose="020B0604020202020204" pitchFamily="34" charset="0"/>
              <a:cs typeface="Arial" panose="020B0604020202020204" pitchFamily="34" charset="0"/>
            </a:endParaRPr>
          </a:p>
        </p:txBody>
      </p:sp>
      <p:sp>
        <p:nvSpPr>
          <p:cNvPr id="25" name="Oval 24"/>
          <p:cNvSpPr/>
          <p:nvPr/>
        </p:nvSpPr>
        <p:spPr>
          <a:xfrm>
            <a:off x="7697733" y="6844777"/>
            <a:ext cx="1371600" cy="143685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barn(inVertical)">
                                      <p:cBhvr>
                                        <p:cTn id="30" dur="500"/>
                                        <p:tgtEl>
                                          <p:spTgt spid="14"/>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barn(inVertical)">
                                      <p:cBhvr>
                                        <p:cTn id="33" dur="500"/>
                                        <p:tgtEl>
                                          <p:spTgt spid="16"/>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barn(inVertical)">
                                      <p:cBhvr>
                                        <p:cTn id="36" dur="500"/>
                                        <p:tgtEl>
                                          <p:spTgt spid="15"/>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barn(inVertical)">
                                      <p:cBhvr>
                                        <p:cTn id="39" dur="500"/>
                                        <p:tgtEl>
                                          <p:spTgt spid="13"/>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barn(inVertical)">
                                      <p:cBhvr>
                                        <p:cTn id="42" dur="500"/>
                                        <p:tgtEl>
                                          <p:spTgt spid="17"/>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barn(inVertical)">
                                      <p:cBhvr>
                                        <p:cTn id="45" dur="500"/>
                                        <p:tgtEl>
                                          <p:spTgt spid="19"/>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barn(inVertical)">
                                      <p:cBhvr>
                                        <p:cTn id="48" dur="500"/>
                                        <p:tgtEl>
                                          <p:spTgt spid="20"/>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barn(inVertical)">
                                      <p:cBhvr>
                                        <p:cTn id="51" dur="500"/>
                                        <p:tgtEl>
                                          <p:spTgt spid="18"/>
                                        </p:tgtEl>
                                      </p:cBhvr>
                                    </p:animEffect>
                                  </p:childTnLst>
                                </p:cTn>
                              </p:par>
                              <p:par>
                                <p:cTn id="52" presetID="16" presetClass="entr" presetSubtype="21" fill="hold" grpId="0" nodeType="withEffect">
                                  <p:stCondLst>
                                    <p:cond delay="0"/>
                                  </p:stCondLst>
                                  <p:childTnLst>
                                    <p:set>
                                      <p:cBhvr>
                                        <p:cTn id="53" dur="1" fill="hold">
                                          <p:stCondLst>
                                            <p:cond delay="0"/>
                                          </p:stCondLst>
                                        </p:cTn>
                                        <p:tgtEl>
                                          <p:spTgt spid="24"/>
                                        </p:tgtEl>
                                        <p:attrNameLst>
                                          <p:attrName>style.visibility</p:attrName>
                                        </p:attrNameLst>
                                      </p:cBhvr>
                                      <p:to>
                                        <p:strVal val="visible"/>
                                      </p:to>
                                    </p:set>
                                    <p:animEffect transition="in" filter="barn(inVertical)">
                                      <p:cBhvr>
                                        <p:cTn id="54" dur="500"/>
                                        <p:tgtEl>
                                          <p:spTgt spid="24"/>
                                        </p:tgtEl>
                                      </p:cBhvr>
                                    </p:animEffect>
                                  </p:childTnLst>
                                </p:cTn>
                              </p:par>
                              <p:par>
                                <p:cTn id="55" presetID="16" presetClass="entr" presetSubtype="21" fill="hold" grpId="0" nodeType="with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barn(inVertical)">
                                      <p:cBhvr>
                                        <p:cTn id="57" dur="500"/>
                                        <p:tgtEl>
                                          <p:spTgt spid="22"/>
                                        </p:tgtEl>
                                      </p:cBhvr>
                                    </p:animEffect>
                                  </p:childTnLst>
                                </p:cTn>
                              </p:par>
                              <p:par>
                                <p:cTn id="58" presetID="16" presetClass="entr" presetSubtype="21" fill="hold" grpId="0" nodeType="withEffect">
                                  <p:stCondLst>
                                    <p:cond delay="0"/>
                                  </p:stCondLst>
                                  <p:childTnLst>
                                    <p:set>
                                      <p:cBhvr>
                                        <p:cTn id="59" dur="1" fill="hold">
                                          <p:stCondLst>
                                            <p:cond delay="0"/>
                                          </p:stCondLst>
                                        </p:cTn>
                                        <p:tgtEl>
                                          <p:spTgt spid="23"/>
                                        </p:tgtEl>
                                        <p:attrNameLst>
                                          <p:attrName>style.visibility</p:attrName>
                                        </p:attrNameLst>
                                      </p:cBhvr>
                                      <p:to>
                                        <p:strVal val="visible"/>
                                      </p:to>
                                    </p:set>
                                    <p:animEffect transition="in" filter="barn(inVertical)">
                                      <p:cBhvr>
                                        <p:cTn id="60" dur="500"/>
                                        <p:tgtEl>
                                          <p:spTgt spid="23"/>
                                        </p:tgtEl>
                                      </p:cBhvr>
                                    </p:animEffect>
                                  </p:childTnLst>
                                </p:cTn>
                              </p:par>
                              <p:par>
                                <p:cTn id="61" presetID="16" presetClass="entr" presetSubtype="21" fill="hold" grpId="0" nodeType="withEffect">
                                  <p:stCondLst>
                                    <p:cond delay="0"/>
                                  </p:stCondLst>
                                  <p:childTnLst>
                                    <p:set>
                                      <p:cBhvr>
                                        <p:cTn id="62" dur="1" fill="hold">
                                          <p:stCondLst>
                                            <p:cond delay="0"/>
                                          </p:stCondLst>
                                        </p:cTn>
                                        <p:tgtEl>
                                          <p:spTgt spid="21"/>
                                        </p:tgtEl>
                                        <p:attrNameLst>
                                          <p:attrName>style.visibility</p:attrName>
                                        </p:attrNameLst>
                                      </p:cBhvr>
                                      <p:to>
                                        <p:strVal val="visible"/>
                                      </p:to>
                                    </p:set>
                                    <p:animEffect transition="in" filter="barn(inVertical)">
                                      <p:cBhvr>
                                        <p:cTn id="63" dur="500"/>
                                        <p:tgtEl>
                                          <p:spTgt spid="21"/>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4" fill="hold" grpId="0" nodeType="clickEffect">
                                  <p:stCondLst>
                                    <p:cond delay="0"/>
                                  </p:stCondLst>
                                  <p:childTnLst>
                                    <p:set>
                                      <p:cBhvr>
                                        <p:cTn id="67" dur="1" fill="hold">
                                          <p:stCondLst>
                                            <p:cond delay="0"/>
                                          </p:stCondLst>
                                        </p:cTn>
                                        <p:tgtEl>
                                          <p:spTgt spid="25"/>
                                        </p:tgtEl>
                                        <p:attrNameLst>
                                          <p:attrName>style.visibility</p:attrName>
                                        </p:attrNameLst>
                                      </p:cBhvr>
                                      <p:to>
                                        <p:strVal val="visible"/>
                                      </p:to>
                                    </p:set>
                                    <p:animEffect transition="in" filter="wipe(down)">
                                      <p:cBhvr>
                                        <p:cTn id="6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0" grpId="0" animBg="1"/>
      <p:bldP spid="11" grpId="0"/>
      <p:bldP spid="12" grpId="0"/>
      <p:bldP spid="13" grpId="0" animBg="1"/>
      <p:bldP spid="14" grpId="0" animBg="1"/>
      <p:bldP spid="15" grpId="0"/>
      <p:bldP spid="16" grpId="0"/>
      <p:bldP spid="17" grpId="0" animBg="1"/>
      <p:bldP spid="18" grpId="0" animBg="1"/>
      <p:bldP spid="19" grpId="0"/>
      <p:bldP spid="20" grpId="0"/>
      <p:bldP spid="21" grpId="0" animBg="1"/>
      <p:bldP spid="22" grpId="0" animBg="1"/>
      <p:bldP spid="23" grpId="0"/>
      <p:bldP spid="24" grpId="0"/>
      <p:bldP spid="25"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8F8EE"/>
        </a:solidFill>
        <a:effectLst/>
      </p:bgPr>
    </p:bg>
    <p:spTree>
      <p:nvGrpSpPr>
        <p:cNvPr id="1" name=""/>
        <p:cNvGrpSpPr/>
        <p:nvPr/>
      </p:nvGrpSpPr>
      <p:grpSpPr>
        <a:xfrm>
          <a:off x="0" y="0"/>
          <a:ext cx="0" cy="0"/>
          <a:chOff x="0" y="0"/>
          <a:chExt cx="0" cy="0"/>
        </a:xfrm>
      </p:grpSpPr>
      <p:pic>
        <p:nvPicPr>
          <p:cNvPr id="18"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153927">
            <a:off x="12889310" y="2810859"/>
            <a:ext cx="5433724" cy="7445528"/>
          </a:xfrm>
          <a:prstGeom prst="rect">
            <a:avLst/>
          </a:prstGeom>
        </p:spPr>
      </p:pic>
      <p:pic>
        <p:nvPicPr>
          <p:cNvPr id="19"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499357" flipH="1">
            <a:off x="2187773" y="1069464"/>
            <a:ext cx="9623407" cy="3514215"/>
          </a:xfrm>
          <a:prstGeom prst="rect">
            <a:avLst/>
          </a:prstGeom>
        </p:spPr>
      </p:pic>
      <p:sp>
        <p:nvSpPr>
          <p:cNvPr id="20" name="TextBox 5"/>
          <p:cNvSpPr txBox="1"/>
          <p:nvPr/>
        </p:nvSpPr>
        <p:spPr>
          <a:xfrm rot="-499357">
            <a:off x="2420400" y="1570889"/>
            <a:ext cx="8678796" cy="1846659"/>
          </a:xfrm>
          <a:prstGeom prst="rect">
            <a:avLst/>
          </a:prstGeom>
        </p:spPr>
        <p:txBody>
          <a:bodyPr wrap="square" lIns="0" tIns="0" rIns="0" bIns="0" rtlCol="0" anchor="t">
            <a:spAutoFit/>
          </a:bodyPr>
          <a:lstStyle/>
          <a:p>
            <a:pPr algn="ctr">
              <a:lnSpc>
                <a:spcPts val="7184"/>
              </a:lnSpc>
            </a:pPr>
            <a:r>
              <a:rPr lang="en-US" sz="5000" dirty="0" smtClean="0">
                <a:solidFill>
                  <a:srgbClr val="233D5D"/>
                </a:solidFill>
                <a:latin typeface="Arial" panose="020B0604020202020204" pitchFamily="34" charset="0"/>
                <a:cs typeface="Arial" panose="020B0604020202020204" pitchFamily="34" charset="0"/>
              </a:rPr>
              <a:t>Sự ra đời của nước Vạn Xuân gắn liền với cuộc khởi nghĩa: </a:t>
            </a:r>
            <a:endParaRPr lang="en-US" sz="5000" dirty="0">
              <a:solidFill>
                <a:srgbClr val="233D5D"/>
              </a:solidFill>
              <a:latin typeface="Arial" panose="020B0604020202020204" pitchFamily="34" charset="0"/>
              <a:cs typeface="Arial" panose="020B0604020202020204" pitchFamily="34" charset="0"/>
            </a:endParaRPr>
          </a:p>
        </p:txBody>
      </p:sp>
      <p:pic>
        <p:nvPicPr>
          <p:cNvPr id="21" name="Picture 11"/>
          <p:cNvPicPr>
            <a:picLocks noChangeAspect="1"/>
          </p:cNvPicPr>
          <p:nvPr/>
        </p:nvPicPr>
        <p:blipFill>
          <a:blip r:embed="rId6"/>
          <a:srcRect/>
          <a:stretch>
            <a:fillRect/>
          </a:stretch>
        </p:blipFill>
        <p:spPr>
          <a:xfrm>
            <a:off x="762000" y="5067300"/>
            <a:ext cx="6629400" cy="2191932"/>
          </a:xfrm>
          <a:prstGeom prst="rect">
            <a:avLst/>
          </a:prstGeom>
        </p:spPr>
      </p:pic>
      <p:sp>
        <p:nvSpPr>
          <p:cNvPr id="22" name="TextBox 4"/>
          <p:cNvSpPr txBox="1"/>
          <p:nvPr/>
        </p:nvSpPr>
        <p:spPr>
          <a:xfrm>
            <a:off x="979676" y="5714425"/>
            <a:ext cx="6019800" cy="819199"/>
          </a:xfrm>
          <a:prstGeom prst="rect">
            <a:avLst/>
          </a:prstGeom>
        </p:spPr>
        <p:txBody>
          <a:bodyPr wrap="square" lIns="0" tIns="0" rIns="0" bIns="0" rtlCol="0" anchor="t">
            <a:spAutoFit/>
          </a:bodyPr>
          <a:lstStyle/>
          <a:p>
            <a:pPr algn="ctr">
              <a:lnSpc>
                <a:spcPts val="7000"/>
              </a:lnSpc>
            </a:pPr>
            <a:r>
              <a:rPr lang="nl-NL" sz="5000" dirty="0" smtClean="0">
                <a:solidFill>
                  <a:schemeClr val="accent5">
                    <a:lumMod val="50000"/>
                  </a:schemeClr>
                </a:solidFill>
                <a:latin typeface="Arial" panose="020B0604020202020204" pitchFamily="34" charset="0"/>
                <a:ea typeface="Calibri" panose="020F0502020204030204" pitchFamily="34" charset="0"/>
                <a:cs typeface="Arial" panose="020B0604020202020204" pitchFamily="34" charset="0"/>
              </a:rPr>
              <a:t>A. Hai Bà Trưng</a:t>
            </a:r>
            <a:endParaRPr lang="en-US" sz="5000" dirty="0">
              <a:solidFill>
                <a:schemeClr val="accent5">
                  <a:lumMod val="50000"/>
                </a:schemeClr>
              </a:solidFill>
              <a:latin typeface="Arial" panose="020B0604020202020204" pitchFamily="34" charset="0"/>
              <a:ea typeface="Calibri" panose="020F0502020204030204" pitchFamily="34" charset="0"/>
              <a:cs typeface="Arial" panose="020B0604020202020204" pitchFamily="34" charset="0"/>
            </a:endParaRPr>
          </a:p>
        </p:txBody>
      </p:sp>
      <p:pic>
        <p:nvPicPr>
          <p:cNvPr id="23" name="Picture 11"/>
          <p:cNvPicPr>
            <a:picLocks noChangeAspect="1"/>
          </p:cNvPicPr>
          <p:nvPr/>
        </p:nvPicPr>
        <p:blipFill>
          <a:blip r:embed="rId6"/>
          <a:srcRect/>
          <a:stretch>
            <a:fillRect/>
          </a:stretch>
        </p:blipFill>
        <p:spPr>
          <a:xfrm>
            <a:off x="979676" y="7615784"/>
            <a:ext cx="6629400" cy="2191932"/>
          </a:xfrm>
          <a:prstGeom prst="rect">
            <a:avLst/>
          </a:prstGeom>
        </p:spPr>
      </p:pic>
      <p:sp>
        <p:nvSpPr>
          <p:cNvPr id="24" name="TextBox 4"/>
          <p:cNvSpPr txBox="1"/>
          <p:nvPr/>
        </p:nvSpPr>
        <p:spPr>
          <a:xfrm>
            <a:off x="1197352" y="8262909"/>
            <a:ext cx="6019800" cy="819199"/>
          </a:xfrm>
          <a:prstGeom prst="rect">
            <a:avLst/>
          </a:prstGeom>
        </p:spPr>
        <p:txBody>
          <a:bodyPr wrap="square" lIns="0" tIns="0" rIns="0" bIns="0" rtlCol="0" anchor="t">
            <a:spAutoFit/>
          </a:bodyPr>
          <a:lstStyle/>
          <a:p>
            <a:pPr algn="ctr">
              <a:lnSpc>
                <a:spcPts val="7000"/>
              </a:lnSpc>
            </a:pPr>
            <a:r>
              <a:rPr lang="nl-NL" sz="5000" dirty="0" smtClean="0">
                <a:solidFill>
                  <a:schemeClr val="accent5">
                    <a:lumMod val="50000"/>
                  </a:schemeClr>
                </a:solidFill>
                <a:latin typeface="Arial" panose="020B0604020202020204" pitchFamily="34" charset="0"/>
                <a:ea typeface="Calibri" panose="020F0502020204030204" pitchFamily="34" charset="0"/>
                <a:cs typeface="Arial" panose="020B0604020202020204" pitchFamily="34" charset="0"/>
              </a:rPr>
              <a:t>B. Mai Thúc Loan</a:t>
            </a:r>
            <a:endParaRPr lang="en-US" sz="5000" dirty="0">
              <a:solidFill>
                <a:schemeClr val="accent5">
                  <a:lumMod val="50000"/>
                </a:schemeClr>
              </a:solidFill>
              <a:latin typeface="Arial" panose="020B0604020202020204" pitchFamily="34" charset="0"/>
              <a:ea typeface="Calibri" panose="020F0502020204030204" pitchFamily="34" charset="0"/>
              <a:cs typeface="Arial" panose="020B0604020202020204" pitchFamily="34" charset="0"/>
            </a:endParaRPr>
          </a:p>
        </p:txBody>
      </p:sp>
      <p:pic>
        <p:nvPicPr>
          <p:cNvPr id="25" name="Picture 11"/>
          <p:cNvPicPr>
            <a:picLocks noChangeAspect="1"/>
          </p:cNvPicPr>
          <p:nvPr/>
        </p:nvPicPr>
        <p:blipFill>
          <a:blip r:embed="rId6"/>
          <a:srcRect/>
          <a:stretch>
            <a:fillRect/>
          </a:stretch>
        </p:blipFill>
        <p:spPr>
          <a:xfrm>
            <a:off x="7619586" y="5002481"/>
            <a:ext cx="6629400" cy="2191932"/>
          </a:xfrm>
          <a:prstGeom prst="rect">
            <a:avLst/>
          </a:prstGeom>
        </p:spPr>
      </p:pic>
      <p:sp>
        <p:nvSpPr>
          <p:cNvPr id="26" name="TextBox 4"/>
          <p:cNvSpPr txBox="1"/>
          <p:nvPr/>
        </p:nvSpPr>
        <p:spPr>
          <a:xfrm>
            <a:off x="7837262" y="5649606"/>
            <a:ext cx="6019800" cy="819199"/>
          </a:xfrm>
          <a:prstGeom prst="rect">
            <a:avLst/>
          </a:prstGeom>
        </p:spPr>
        <p:txBody>
          <a:bodyPr wrap="square" lIns="0" tIns="0" rIns="0" bIns="0" rtlCol="0" anchor="t">
            <a:spAutoFit/>
          </a:bodyPr>
          <a:lstStyle/>
          <a:p>
            <a:pPr algn="ctr">
              <a:lnSpc>
                <a:spcPts val="7000"/>
              </a:lnSpc>
            </a:pPr>
            <a:r>
              <a:rPr lang="nl-NL" sz="5000" dirty="0" smtClean="0">
                <a:solidFill>
                  <a:schemeClr val="accent5">
                    <a:lumMod val="50000"/>
                  </a:schemeClr>
                </a:solidFill>
                <a:latin typeface="Arial" panose="020B0604020202020204" pitchFamily="34" charset="0"/>
                <a:ea typeface="Calibri" panose="020F0502020204030204" pitchFamily="34" charset="0"/>
                <a:cs typeface="Arial" panose="020B0604020202020204" pitchFamily="34" charset="0"/>
              </a:rPr>
              <a:t>C. Lí Bí </a:t>
            </a:r>
            <a:endParaRPr lang="en-US" sz="5000" dirty="0">
              <a:solidFill>
                <a:schemeClr val="accent5">
                  <a:lumMod val="50000"/>
                </a:schemeClr>
              </a:solidFill>
              <a:latin typeface="Arial" panose="020B0604020202020204" pitchFamily="34" charset="0"/>
              <a:ea typeface="Calibri" panose="020F0502020204030204" pitchFamily="34" charset="0"/>
              <a:cs typeface="Arial" panose="020B0604020202020204" pitchFamily="34" charset="0"/>
            </a:endParaRPr>
          </a:p>
        </p:txBody>
      </p:sp>
      <p:pic>
        <p:nvPicPr>
          <p:cNvPr id="27" name="Picture 11"/>
          <p:cNvPicPr>
            <a:picLocks noChangeAspect="1"/>
          </p:cNvPicPr>
          <p:nvPr/>
        </p:nvPicPr>
        <p:blipFill>
          <a:blip r:embed="rId6"/>
          <a:srcRect/>
          <a:stretch>
            <a:fillRect/>
          </a:stretch>
        </p:blipFill>
        <p:spPr>
          <a:xfrm>
            <a:off x="7627469" y="7533680"/>
            <a:ext cx="6629400" cy="2191932"/>
          </a:xfrm>
          <a:prstGeom prst="rect">
            <a:avLst/>
          </a:prstGeom>
        </p:spPr>
      </p:pic>
      <p:sp>
        <p:nvSpPr>
          <p:cNvPr id="28" name="TextBox 4"/>
          <p:cNvSpPr txBox="1"/>
          <p:nvPr/>
        </p:nvSpPr>
        <p:spPr>
          <a:xfrm>
            <a:off x="7845145" y="8180805"/>
            <a:ext cx="6019800" cy="819199"/>
          </a:xfrm>
          <a:prstGeom prst="rect">
            <a:avLst/>
          </a:prstGeom>
        </p:spPr>
        <p:txBody>
          <a:bodyPr wrap="square" lIns="0" tIns="0" rIns="0" bIns="0" rtlCol="0" anchor="t">
            <a:spAutoFit/>
          </a:bodyPr>
          <a:lstStyle/>
          <a:p>
            <a:pPr algn="ctr">
              <a:lnSpc>
                <a:spcPts val="7000"/>
              </a:lnSpc>
            </a:pPr>
            <a:r>
              <a:rPr lang="nl-NL" sz="5000" dirty="0" smtClean="0">
                <a:solidFill>
                  <a:schemeClr val="accent5">
                    <a:lumMod val="50000"/>
                  </a:schemeClr>
                </a:solidFill>
                <a:latin typeface="Arial" panose="020B0604020202020204" pitchFamily="34" charset="0"/>
                <a:ea typeface="Calibri" panose="020F0502020204030204" pitchFamily="34" charset="0"/>
                <a:cs typeface="Arial" panose="020B0604020202020204" pitchFamily="34" charset="0"/>
              </a:rPr>
              <a:t>D. Phùng Hưng</a:t>
            </a:r>
            <a:endParaRPr lang="en-US" sz="5000" dirty="0">
              <a:solidFill>
                <a:schemeClr val="accent5">
                  <a:lumMod val="50000"/>
                </a:schemeClr>
              </a:solidFill>
              <a:latin typeface="Arial" panose="020B0604020202020204" pitchFamily="34" charset="0"/>
              <a:ea typeface="Calibri" panose="020F0502020204030204" pitchFamily="34" charset="0"/>
              <a:cs typeface="Arial" panose="020B0604020202020204" pitchFamily="34" charset="0"/>
            </a:endParaRPr>
          </a:p>
        </p:txBody>
      </p:sp>
      <p:sp>
        <p:nvSpPr>
          <p:cNvPr id="29" name="Oval 28"/>
          <p:cNvSpPr/>
          <p:nvPr/>
        </p:nvSpPr>
        <p:spPr>
          <a:xfrm>
            <a:off x="9601200" y="5372100"/>
            <a:ext cx="990600" cy="14478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78356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6" presetClass="entr" presetSubtype="21"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down)">
                                      <p:cBhvr>
                                        <p:cTn id="15" dur="500"/>
                                        <p:tgtEl>
                                          <p:spTgt spid="22"/>
                                        </p:tgtEl>
                                      </p:cBhvr>
                                    </p:animEffect>
                                  </p:childTnLst>
                                </p:cTn>
                              </p:par>
                              <p:par>
                                <p:cTn id="16" presetID="22" presetClass="entr" presetSubtype="4"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wipe(down)">
                                      <p:cBhvr>
                                        <p:cTn id="18" dur="500"/>
                                        <p:tgtEl>
                                          <p:spTgt spid="21"/>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wipe(down)">
                                      <p:cBhvr>
                                        <p:cTn id="21" dur="500"/>
                                        <p:tgtEl>
                                          <p:spTgt spid="24"/>
                                        </p:tgtEl>
                                      </p:cBhvr>
                                    </p:animEffect>
                                  </p:childTnLst>
                                </p:cTn>
                              </p:par>
                              <p:par>
                                <p:cTn id="22" presetID="22" presetClass="entr" presetSubtype="4" fill="hold"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wipe(down)">
                                      <p:cBhvr>
                                        <p:cTn id="24" dur="500"/>
                                        <p:tgtEl>
                                          <p:spTgt spid="23"/>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wipe(down)">
                                      <p:cBhvr>
                                        <p:cTn id="27" dur="500"/>
                                        <p:tgtEl>
                                          <p:spTgt spid="26"/>
                                        </p:tgtEl>
                                      </p:cBhvr>
                                    </p:animEffect>
                                  </p:childTnLst>
                                </p:cTn>
                              </p:par>
                              <p:par>
                                <p:cTn id="28" presetID="22" presetClass="entr" presetSubtype="4" fill="hold" nodeType="with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wipe(down)">
                                      <p:cBhvr>
                                        <p:cTn id="30" dur="500"/>
                                        <p:tgtEl>
                                          <p:spTgt spid="25"/>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wipe(down)">
                                      <p:cBhvr>
                                        <p:cTn id="33" dur="500"/>
                                        <p:tgtEl>
                                          <p:spTgt spid="28"/>
                                        </p:tgtEl>
                                      </p:cBhvr>
                                    </p:animEffect>
                                  </p:childTnLst>
                                </p:cTn>
                              </p:par>
                              <p:par>
                                <p:cTn id="34" presetID="22" presetClass="entr" presetSubtype="4" fill="hold" nodeType="with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wipe(down)">
                                      <p:cBhvr>
                                        <p:cTn id="36" dur="500"/>
                                        <p:tgtEl>
                                          <p:spTgt spid="27"/>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29"/>
                                        </p:tgtEl>
                                        <p:attrNameLst>
                                          <p:attrName>style.visibility</p:attrName>
                                        </p:attrNameLst>
                                      </p:cBhvr>
                                      <p:to>
                                        <p:strVal val="visible"/>
                                      </p:to>
                                    </p:set>
                                    <p:animEffect transition="in" filter="barn(inVertical)">
                                      <p:cBhvr>
                                        <p:cTn id="4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24" grpId="0"/>
      <p:bldP spid="26" grpId="0"/>
      <p:bldP spid="28" grpId="0"/>
      <p:bldP spid="29"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FCECE"/>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52400" y="-35794"/>
            <a:ext cx="3329439" cy="4323947"/>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8100000">
            <a:off x="14141968" y="6669986"/>
            <a:ext cx="3555228" cy="4617179"/>
          </a:xfrm>
          <a:prstGeom prst="rect">
            <a:avLst/>
          </a:prstGeom>
        </p:spPr>
      </p:pic>
      <p:sp>
        <p:nvSpPr>
          <p:cNvPr id="10" name="TextBox 3"/>
          <p:cNvSpPr txBox="1"/>
          <p:nvPr/>
        </p:nvSpPr>
        <p:spPr>
          <a:xfrm>
            <a:off x="0" y="1054935"/>
            <a:ext cx="18288000" cy="1231106"/>
          </a:xfrm>
          <a:prstGeom prst="rect">
            <a:avLst/>
          </a:prstGeom>
        </p:spPr>
        <p:txBody>
          <a:bodyPr wrap="square" lIns="0" tIns="0" rIns="0" bIns="0" rtlCol="0" anchor="t">
            <a:spAutoFit/>
          </a:bodyPr>
          <a:lstStyle/>
          <a:p>
            <a:pPr algn="ctr">
              <a:lnSpc>
                <a:spcPts val="9600"/>
              </a:lnSpc>
            </a:pPr>
            <a:r>
              <a:rPr lang="en-US" sz="5500" dirty="0" smtClean="0">
                <a:solidFill>
                  <a:srgbClr val="3B4C42"/>
                </a:solidFill>
                <a:latin typeface="Arial" panose="020B0604020202020204" pitchFamily="34" charset="0"/>
                <a:cs typeface="Arial" panose="020B0604020202020204" pitchFamily="34" charset="0"/>
              </a:rPr>
              <a:t>Nối ý ở cột trái với ý ở cột phải sao cho phù hợp</a:t>
            </a:r>
            <a:endParaRPr lang="en-US" sz="5500" dirty="0">
              <a:solidFill>
                <a:srgbClr val="3B4C42"/>
              </a:solidFill>
              <a:latin typeface="Arial" panose="020B0604020202020204" pitchFamily="34" charset="0"/>
              <a:cs typeface="Arial" panose="020B0604020202020204" pitchFamily="34" charset="0"/>
            </a:endParaRPr>
          </a:p>
        </p:txBody>
      </p:sp>
      <p:sp>
        <p:nvSpPr>
          <p:cNvPr id="14" name="Rounded Rectangle 13"/>
          <p:cNvSpPr/>
          <p:nvPr/>
        </p:nvSpPr>
        <p:spPr>
          <a:xfrm>
            <a:off x="304800" y="2594275"/>
            <a:ext cx="7848600" cy="1524000"/>
          </a:xfrm>
          <a:prstGeom prst="round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0" dirty="0" smtClean="0">
                <a:latin typeface="Arial" panose="020B0604020202020204" pitchFamily="34" charset="0"/>
                <a:cs typeface="Arial" panose="020B0604020202020204" pitchFamily="34" charset="0"/>
              </a:rPr>
              <a:t>Khởi nghĩa Hai Bà Trưng</a:t>
            </a:r>
            <a:endParaRPr lang="en-US" sz="5000" dirty="0">
              <a:latin typeface="Arial" panose="020B0604020202020204" pitchFamily="34" charset="0"/>
              <a:cs typeface="Arial" panose="020B0604020202020204" pitchFamily="34" charset="0"/>
            </a:endParaRPr>
          </a:p>
        </p:txBody>
      </p:sp>
      <p:sp>
        <p:nvSpPr>
          <p:cNvPr id="15" name="Rounded Rectangle 14"/>
          <p:cNvSpPr/>
          <p:nvPr/>
        </p:nvSpPr>
        <p:spPr>
          <a:xfrm>
            <a:off x="272143" y="4426509"/>
            <a:ext cx="7848600" cy="1524000"/>
          </a:xfrm>
          <a:prstGeom prst="round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0" dirty="0" smtClean="0">
                <a:latin typeface="Arial" panose="020B0604020202020204" pitchFamily="34" charset="0"/>
                <a:cs typeface="Arial" panose="020B0604020202020204" pitchFamily="34" charset="0"/>
              </a:rPr>
              <a:t>Khởi nghĩa Bà Triệu</a:t>
            </a:r>
            <a:endParaRPr lang="en-US" sz="5000" dirty="0">
              <a:latin typeface="Arial" panose="020B0604020202020204" pitchFamily="34" charset="0"/>
              <a:cs typeface="Arial" panose="020B0604020202020204" pitchFamily="34" charset="0"/>
            </a:endParaRPr>
          </a:p>
        </p:txBody>
      </p:sp>
      <p:sp>
        <p:nvSpPr>
          <p:cNvPr id="16" name="Rounded Rectangle 15"/>
          <p:cNvSpPr/>
          <p:nvPr/>
        </p:nvSpPr>
        <p:spPr>
          <a:xfrm>
            <a:off x="272143" y="6237548"/>
            <a:ext cx="7848600" cy="1524000"/>
          </a:xfrm>
          <a:prstGeom prst="round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0" dirty="0" smtClean="0">
                <a:latin typeface="Arial" panose="020B0604020202020204" pitchFamily="34" charset="0"/>
                <a:cs typeface="Arial" panose="020B0604020202020204" pitchFamily="34" charset="0"/>
              </a:rPr>
              <a:t>Khởi nghĩa Lý Bí</a:t>
            </a:r>
            <a:endParaRPr lang="en-US" sz="5000" dirty="0">
              <a:latin typeface="Arial" panose="020B0604020202020204" pitchFamily="34" charset="0"/>
              <a:cs typeface="Arial" panose="020B0604020202020204" pitchFamily="34" charset="0"/>
            </a:endParaRPr>
          </a:p>
        </p:txBody>
      </p:sp>
      <p:sp>
        <p:nvSpPr>
          <p:cNvPr id="17" name="Rounded Rectangle 16"/>
          <p:cNvSpPr/>
          <p:nvPr/>
        </p:nvSpPr>
        <p:spPr>
          <a:xfrm>
            <a:off x="304800" y="8048587"/>
            <a:ext cx="7848600" cy="1524000"/>
          </a:xfrm>
          <a:prstGeom prst="round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0" dirty="0" smtClean="0">
                <a:latin typeface="Arial" panose="020B0604020202020204" pitchFamily="34" charset="0"/>
                <a:cs typeface="Arial" panose="020B0604020202020204" pitchFamily="34" charset="0"/>
              </a:rPr>
              <a:t>Khởi nghĩa Mai Thúc Loan</a:t>
            </a:r>
            <a:endParaRPr lang="en-US" sz="5000" dirty="0">
              <a:latin typeface="Arial" panose="020B0604020202020204" pitchFamily="34" charset="0"/>
              <a:cs typeface="Arial" panose="020B0604020202020204" pitchFamily="34" charset="0"/>
            </a:endParaRPr>
          </a:p>
        </p:txBody>
      </p:sp>
      <p:sp>
        <p:nvSpPr>
          <p:cNvPr id="18" name="Rounded Rectangle 17"/>
          <p:cNvSpPr/>
          <p:nvPr/>
        </p:nvSpPr>
        <p:spPr>
          <a:xfrm>
            <a:off x="9296400" y="2599718"/>
            <a:ext cx="8763000" cy="1524000"/>
          </a:xfrm>
          <a:prstGeom prst="round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0" dirty="0" smtClean="0">
                <a:latin typeface="Arial" panose="020B0604020202020204" pitchFamily="34" charset="0"/>
                <a:cs typeface="Arial" panose="020B0604020202020204" pitchFamily="34" charset="0"/>
              </a:rPr>
              <a:t>Giao Châu chấn động</a:t>
            </a:r>
            <a:endParaRPr lang="en-US" sz="5000" dirty="0">
              <a:latin typeface="Arial" panose="020B0604020202020204" pitchFamily="34" charset="0"/>
              <a:cs typeface="Arial" panose="020B0604020202020204" pitchFamily="34" charset="0"/>
            </a:endParaRPr>
          </a:p>
        </p:txBody>
      </p:sp>
      <p:sp>
        <p:nvSpPr>
          <p:cNvPr id="19" name="Rounded Rectangle 18"/>
          <p:cNvSpPr/>
          <p:nvPr/>
        </p:nvSpPr>
        <p:spPr>
          <a:xfrm>
            <a:off x="9296400" y="4426509"/>
            <a:ext cx="8763000" cy="1524000"/>
          </a:xfrm>
          <a:prstGeom prst="round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0" dirty="0" smtClean="0">
                <a:latin typeface="Arial" panose="020B0604020202020204" pitchFamily="34" charset="0"/>
                <a:cs typeface="Arial" panose="020B0604020202020204" pitchFamily="34" charset="0"/>
              </a:rPr>
              <a:t>Khởi nghĩa lớn đầu tiên</a:t>
            </a:r>
            <a:endParaRPr lang="en-US" sz="5000" dirty="0">
              <a:latin typeface="Arial" panose="020B0604020202020204" pitchFamily="34" charset="0"/>
              <a:cs typeface="Arial" panose="020B0604020202020204" pitchFamily="34" charset="0"/>
            </a:endParaRPr>
          </a:p>
        </p:txBody>
      </p:sp>
      <p:sp>
        <p:nvSpPr>
          <p:cNvPr id="20" name="Rounded Rectangle 19"/>
          <p:cNvSpPr/>
          <p:nvPr/>
        </p:nvSpPr>
        <p:spPr>
          <a:xfrm>
            <a:off x="9296400" y="6245028"/>
            <a:ext cx="8763000" cy="1524000"/>
          </a:xfrm>
          <a:prstGeom prst="round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0" dirty="0" smtClean="0">
                <a:latin typeface="Arial" panose="020B0604020202020204" pitchFamily="34" charset="0"/>
                <a:cs typeface="Arial" panose="020B0604020202020204" pitchFamily="34" charset="0"/>
              </a:rPr>
              <a:t>Làm chủ vùng đất Hoan Châu</a:t>
            </a:r>
            <a:endParaRPr lang="en-US" sz="5000" dirty="0">
              <a:latin typeface="Arial" panose="020B0604020202020204" pitchFamily="34" charset="0"/>
              <a:cs typeface="Arial" panose="020B0604020202020204" pitchFamily="34" charset="0"/>
            </a:endParaRPr>
          </a:p>
        </p:txBody>
      </p:sp>
      <p:sp>
        <p:nvSpPr>
          <p:cNvPr id="21" name="Rounded Rectangle 20"/>
          <p:cNvSpPr/>
          <p:nvPr/>
        </p:nvSpPr>
        <p:spPr>
          <a:xfrm>
            <a:off x="9296400" y="8035887"/>
            <a:ext cx="8763000" cy="1524000"/>
          </a:xfrm>
          <a:prstGeom prst="round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0" dirty="0" smtClean="0">
                <a:latin typeface="Arial" panose="020B0604020202020204" pitchFamily="34" charset="0"/>
                <a:cs typeface="Arial" panose="020B0604020202020204" pitchFamily="34" charset="0"/>
              </a:rPr>
              <a:t>Thành lập nước Vạn Xuân</a:t>
            </a:r>
            <a:endParaRPr lang="en-US" sz="5000" dirty="0">
              <a:latin typeface="Arial" panose="020B0604020202020204" pitchFamily="34" charset="0"/>
              <a:cs typeface="Arial" panose="020B0604020202020204" pitchFamily="34" charset="0"/>
            </a:endParaRPr>
          </a:p>
        </p:txBody>
      </p:sp>
      <p:cxnSp>
        <p:nvCxnSpPr>
          <p:cNvPr id="22" name="Straight Arrow Connector 21"/>
          <p:cNvCxnSpPr>
            <a:stCxn id="14" idx="3"/>
            <a:endCxn id="19" idx="1"/>
          </p:cNvCxnSpPr>
          <p:nvPr/>
        </p:nvCxnSpPr>
        <p:spPr>
          <a:xfrm>
            <a:off x="8153400" y="3356275"/>
            <a:ext cx="1143000" cy="18322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stCxn id="15" idx="3"/>
          </p:cNvCxnSpPr>
          <p:nvPr/>
        </p:nvCxnSpPr>
        <p:spPr>
          <a:xfrm flipV="1">
            <a:off x="8120743" y="3467100"/>
            <a:ext cx="1175657" cy="172140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16" idx="3"/>
            <a:endCxn id="21" idx="1"/>
          </p:cNvCxnSpPr>
          <p:nvPr/>
        </p:nvCxnSpPr>
        <p:spPr>
          <a:xfrm>
            <a:off x="8120743" y="6999548"/>
            <a:ext cx="1175657" cy="179833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stCxn id="17" idx="3"/>
            <a:endCxn id="20" idx="1"/>
          </p:cNvCxnSpPr>
          <p:nvPr/>
        </p:nvCxnSpPr>
        <p:spPr>
          <a:xfrm flipV="1">
            <a:off x="8153400" y="7007028"/>
            <a:ext cx="1143000" cy="18035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randombar(horizontal)">
                                      <p:cBhvr>
                                        <p:cTn id="12" dur="500"/>
                                        <p:tgtEl>
                                          <p:spTgt spid="14"/>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randombar(horizontal)">
                                      <p:cBhvr>
                                        <p:cTn id="15" dur="500"/>
                                        <p:tgtEl>
                                          <p:spTgt spid="15"/>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randombar(horizontal)">
                                      <p:cBhvr>
                                        <p:cTn id="18" dur="500"/>
                                        <p:tgtEl>
                                          <p:spTgt spid="16"/>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randombar(horizontal)">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randombar(horizontal)">
                                      <p:cBhvr>
                                        <p:cTn id="26" dur="500"/>
                                        <p:tgtEl>
                                          <p:spTgt spid="18"/>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randombar(horizontal)">
                                      <p:cBhvr>
                                        <p:cTn id="29" dur="500"/>
                                        <p:tgtEl>
                                          <p:spTgt spid="19"/>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randombar(horizontal)">
                                      <p:cBhvr>
                                        <p:cTn id="32" dur="500"/>
                                        <p:tgtEl>
                                          <p:spTgt spid="20"/>
                                        </p:tgtEl>
                                      </p:cBhvr>
                                    </p:animEffect>
                                  </p:childTnLst>
                                </p:cTn>
                              </p:par>
                              <p:par>
                                <p:cTn id="33" presetID="14" presetClass="entr" presetSubtype="10"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randombar(horizontal)">
                                      <p:cBhvr>
                                        <p:cTn id="35" dur="500"/>
                                        <p:tgtEl>
                                          <p:spTgt spid="21"/>
                                        </p:tgtEl>
                                      </p:cBhvr>
                                    </p:animEffect>
                                  </p:childTnLst>
                                </p:cTn>
                              </p:par>
                            </p:childTnLst>
                          </p:cTn>
                        </p:par>
                      </p:childTnLst>
                    </p:cTn>
                  </p:par>
                  <p:par>
                    <p:cTn id="36" fill="hold">
                      <p:stCondLst>
                        <p:cond delay="indefinite"/>
                      </p:stCondLst>
                      <p:childTnLst>
                        <p:par>
                          <p:cTn id="37" fill="hold">
                            <p:stCondLst>
                              <p:cond delay="0"/>
                            </p:stCondLst>
                            <p:childTnLst>
                              <p:par>
                                <p:cTn id="38" presetID="6" presetClass="entr" presetSubtype="16" fill="hold" nodeType="click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circle(in)">
                                      <p:cBhvr>
                                        <p:cTn id="40" dur="2000"/>
                                        <p:tgtEl>
                                          <p:spTgt spid="22"/>
                                        </p:tgtEl>
                                      </p:cBhvr>
                                    </p:animEffect>
                                  </p:childTnLst>
                                </p:cTn>
                              </p:par>
                              <p:par>
                                <p:cTn id="41" presetID="6" presetClass="entr" presetSubtype="16" fill="hold" nodeType="with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circle(in)">
                                      <p:cBhvr>
                                        <p:cTn id="43" dur="2000"/>
                                        <p:tgtEl>
                                          <p:spTgt spid="23"/>
                                        </p:tgtEl>
                                      </p:cBhvr>
                                    </p:animEffect>
                                  </p:childTnLst>
                                </p:cTn>
                              </p:par>
                              <p:par>
                                <p:cTn id="44" presetID="6" presetClass="entr" presetSubtype="16" fill="hold" nodeType="with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circle(in)">
                                      <p:cBhvr>
                                        <p:cTn id="46" dur="2000"/>
                                        <p:tgtEl>
                                          <p:spTgt spid="24"/>
                                        </p:tgtEl>
                                      </p:cBhvr>
                                    </p:animEffect>
                                  </p:childTnLst>
                                </p:cTn>
                              </p:par>
                              <p:par>
                                <p:cTn id="47" presetID="6" presetClass="entr" presetSubtype="16" fill="hold" nodeType="with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circle(in)">
                                      <p:cBhvr>
                                        <p:cTn id="49"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animBg="1"/>
      <p:bldP spid="15" grpId="0" animBg="1"/>
      <p:bldP spid="16" grpId="0" animBg="1"/>
      <p:bldP spid="17" grpId="0" animBg="1"/>
      <p:bldP spid="18" grpId="0" animBg="1"/>
      <p:bldP spid="19" grpId="0" animBg="1"/>
      <p:bldP spid="20" grpId="0" animBg="1"/>
      <p:bldP spid="21"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FDDDA"/>
        </a:solidFill>
        <a:effectLst/>
      </p:bgPr>
    </p:bg>
    <p:spTree>
      <p:nvGrpSpPr>
        <p:cNvPr id="1" name=""/>
        <p:cNvGrpSpPr/>
        <p:nvPr/>
      </p:nvGrpSpPr>
      <p:grpSpPr>
        <a:xfrm>
          <a:off x="0" y="0"/>
          <a:ext cx="0" cy="0"/>
          <a:chOff x="0" y="0"/>
          <a:chExt cx="0" cy="0"/>
        </a:xfrm>
      </p:grpSpPr>
      <p:sp>
        <p:nvSpPr>
          <p:cNvPr id="3" name="AutoShape 3"/>
          <p:cNvSpPr/>
          <p:nvPr/>
        </p:nvSpPr>
        <p:spPr>
          <a:xfrm>
            <a:off x="1" y="8335474"/>
            <a:ext cx="18288000" cy="1951526"/>
          </a:xfrm>
          <a:prstGeom prst="rect">
            <a:avLst/>
          </a:prstGeom>
          <a:solidFill>
            <a:srgbClr val="2E2562"/>
          </a:solidFill>
        </p:spPr>
      </p:sp>
      <p:sp>
        <p:nvSpPr>
          <p:cNvPr id="4" name="TextBox 4"/>
          <p:cNvSpPr txBox="1"/>
          <p:nvPr/>
        </p:nvSpPr>
        <p:spPr>
          <a:xfrm>
            <a:off x="1" y="2117043"/>
            <a:ext cx="18288000" cy="1154162"/>
          </a:xfrm>
          <a:prstGeom prst="rect">
            <a:avLst/>
          </a:prstGeom>
        </p:spPr>
        <p:txBody>
          <a:bodyPr wrap="square" lIns="0" tIns="0" rIns="0" bIns="0" rtlCol="0" anchor="t">
            <a:spAutoFit/>
          </a:bodyPr>
          <a:lstStyle/>
          <a:p>
            <a:pPr algn="ctr">
              <a:lnSpc>
                <a:spcPts val="9000"/>
              </a:lnSpc>
            </a:pPr>
            <a:r>
              <a:rPr lang="en-US" sz="7000" b="1" dirty="0" smtClean="0">
                <a:solidFill>
                  <a:srgbClr val="2E2562"/>
                </a:solidFill>
                <a:latin typeface="Arial" panose="020B0604020202020204" pitchFamily="34" charset="0"/>
                <a:cs typeface="Arial" panose="020B0604020202020204" pitchFamily="34" charset="0"/>
              </a:rPr>
              <a:t>VẬN DỤNG</a:t>
            </a:r>
            <a:endParaRPr lang="en-US" sz="7000" b="1" dirty="0">
              <a:solidFill>
                <a:srgbClr val="2E2562"/>
              </a:solidFill>
              <a:latin typeface="Arial" panose="020B0604020202020204" pitchFamily="34" charset="0"/>
              <a:cs typeface="Arial" panose="020B0604020202020204" pitchFamily="34" charset="0"/>
            </a:endParaRPr>
          </a:p>
        </p:txBody>
      </p:sp>
      <p:pic>
        <p:nvPicPr>
          <p:cNvPr id="7"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821214" y="5327965"/>
            <a:ext cx="2130159" cy="3356985"/>
          </a:xfrm>
          <a:prstGeom prst="rect">
            <a:avLst/>
          </a:prstGeom>
        </p:spPr>
      </p:pic>
      <p:pic>
        <p:nvPicPr>
          <p:cNvPr id="8"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t="30812" b="3179"/>
          <a:stretch>
            <a:fillRect/>
          </a:stretch>
        </p:blipFill>
        <p:spPr>
          <a:xfrm>
            <a:off x="0" y="8631678"/>
            <a:ext cx="4702753" cy="1654008"/>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flipH="1">
            <a:off x="15011400" y="6667392"/>
            <a:ext cx="3144626" cy="3618294"/>
          </a:xfrm>
          <a:prstGeom prst="rect">
            <a:avLst/>
          </a:prstGeom>
        </p:spPr>
      </p:pic>
      <p:pic>
        <p:nvPicPr>
          <p:cNvPr id="10" name="Picture 21">
            <a:extLst>
              <a:ext uri="{FF2B5EF4-FFF2-40B4-BE49-F238E27FC236}">
                <a16:creationId xmlns:a16="http://schemas.microsoft.com/office/drawing/2014/main" id="{288F6AE6-38BA-45B7-A704-A217D13914C6}"/>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6858000" y="4053577"/>
            <a:ext cx="5011088" cy="4422962"/>
          </a:xfrm>
          <a:prstGeom prst="rect">
            <a:avLst/>
          </a:prstGeom>
        </p:spPr>
      </p:pic>
    </p:spTree>
    <p:extLst>
      <p:ext uri="{BB962C8B-B14F-4D97-AF65-F5344CB8AC3E}">
        <p14:creationId xmlns:p14="http://schemas.microsoft.com/office/powerpoint/2010/main" val="2596092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FF2EE"/>
        </a:solidFill>
        <a:effectLst/>
      </p:bgPr>
    </p:bg>
    <p:spTree>
      <p:nvGrpSpPr>
        <p:cNvPr id="1" name=""/>
        <p:cNvGrpSpPr/>
        <p:nvPr/>
      </p:nvGrpSpPr>
      <p:grpSpPr>
        <a:xfrm>
          <a:off x="0" y="0"/>
          <a:ext cx="0" cy="0"/>
          <a:chOff x="0" y="0"/>
          <a:chExt cx="0" cy="0"/>
        </a:xfrm>
      </p:grpSpPr>
      <p:grpSp>
        <p:nvGrpSpPr>
          <p:cNvPr id="2" name="Group 2"/>
          <p:cNvGrpSpPr/>
          <p:nvPr/>
        </p:nvGrpSpPr>
        <p:grpSpPr>
          <a:xfrm>
            <a:off x="533400" y="1028700"/>
            <a:ext cx="16768276" cy="8436726"/>
            <a:chOff x="0" y="0"/>
            <a:chExt cx="8560191" cy="4438031"/>
          </a:xfrm>
        </p:grpSpPr>
        <p:sp>
          <p:nvSpPr>
            <p:cNvPr id="3" name="Freeform 3"/>
            <p:cNvSpPr/>
            <p:nvPr/>
          </p:nvSpPr>
          <p:spPr>
            <a:xfrm>
              <a:off x="0" y="0"/>
              <a:ext cx="8560191" cy="4438031"/>
            </a:xfrm>
            <a:custGeom>
              <a:avLst/>
              <a:gdLst/>
              <a:ahLst/>
              <a:cxnLst/>
              <a:rect l="l" t="t" r="r" b="b"/>
              <a:pathLst>
                <a:path w="8560191" h="4438031">
                  <a:moveTo>
                    <a:pt x="0" y="0"/>
                  </a:moveTo>
                  <a:lnTo>
                    <a:pt x="0" y="4438031"/>
                  </a:lnTo>
                  <a:lnTo>
                    <a:pt x="8560191" y="4438031"/>
                  </a:lnTo>
                  <a:lnTo>
                    <a:pt x="8560191" y="0"/>
                  </a:lnTo>
                  <a:lnTo>
                    <a:pt x="0" y="0"/>
                  </a:lnTo>
                  <a:close/>
                  <a:moveTo>
                    <a:pt x="8499231" y="4377072"/>
                  </a:moveTo>
                  <a:lnTo>
                    <a:pt x="59690" y="4377072"/>
                  </a:lnTo>
                  <a:lnTo>
                    <a:pt x="59690" y="59690"/>
                  </a:lnTo>
                  <a:lnTo>
                    <a:pt x="8499231" y="59690"/>
                  </a:lnTo>
                  <a:lnTo>
                    <a:pt x="8499231" y="4377072"/>
                  </a:lnTo>
                  <a:close/>
                </a:path>
              </a:pathLst>
            </a:custGeom>
            <a:solidFill>
              <a:srgbClr val="EBA2A2"/>
            </a:solidFill>
          </p:spPr>
        </p:sp>
      </p:grpSp>
      <p:pic>
        <p:nvPicPr>
          <p:cNvPr id="4" name="Picture 4"/>
          <p:cNvPicPr>
            <a:picLocks noChangeAspect="1"/>
          </p:cNvPicPr>
          <p:nvPr/>
        </p:nvPicPr>
        <p:blipFill>
          <a:blip r:embed="rId2"/>
          <a:srcRect/>
          <a:stretch>
            <a:fillRect/>
          </a:stretch>
        </p:blipFill>
        <p:spPr>
          <a:xfrm rot="6081395">
            <a:off x="-795946" y="6822161"/>
            <a:ext cx="4207029" cy="3221385"/>
          </a:xfrm>
          <a:prstGeom prst="rect">
            <a:avLst/>
          </a:prstGeom>
        </p:spPr>
      </p:pic>
      <p:pic>
        <p:nvPicPr>
          <p:cNvPr id="9" name="Picture 9"/>
          <p:cNvPicPr>
            <a:picLocks noChangeAspect="1"/>
          </p:cNvPicPr>
          <p:nvPr/>
        </p:nvPicPr>
        <p:blipFill>
          <a:blip r:embed="rId3"/>
          <a:srcRect/>
          <a:stretch>
            <a:fillRect/>
          </a:stretch>
        </p:blipFill>
        <p:spPr>
          <a:xfrm rot="3917250">
            <a:off x="16572645" y="8823259"/>
            <a:ext cx="992308" cy="1166119"/>
          </a:xfrm>
          <a:prstGeom prst="rect">
            <a:avLst/>
          </a:prstGeom>
        </p:spPr>
      </p:pic>
      <p:pic>
        <p:nvPicPr>
          <p:cNvPr id="10" name="Picture 10"/>
          <p:cNvPicPr>
            <a:picLocks noChangeAspect="1"/>
          </p:cNvPicPr>
          <p:nvPr/>
        </p:nvPicPr>
        <p:blipFill>
          <a:blip r:embed="rId3"/>
          <a:srcRect/>
          <a:stretch>
            <a:fillRect/>
          </a:stretch>
        </p:blipFill>
        <p:spPr>
          <a:xfrm rot="941436">
            <a:off x="14783662" y="7389061"/>
            <a:ext cx="2342861" cy="2479217"/>
          </a:xfrm>
          <a:prstGeom prst="rect">
            <a:avLst/>
          </a:prstGeom>
        </p:spPr>
      </p:pic>
      <p:pic>
        <p:nvPicPr>
          <p:cNvPr id="1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338147" y="4027871"/>
            <a:ext cx="6468032" cy="5439682"/>
          </a:xfrm>
          <a:prstGeom prst="rect">
            <a:avLst/>
          </a:prstGeom>
        </p:spPr>
      </p:pic>
      <p:sp>
        <p:nvSpPr>
          <p:cNvPr id="13" name="Rectangle 12"/>
          <p:cNvSpPr/>
          <p:nvPr/>
        </p:nvSpPr>
        <p:spPr>
          <a:xfrm>
            <a:off x="828636" y="6533461"/>
            <a:ext cx="4134465" cy="861774"/>
          </a:xfrm>
          <a:prstGeom prst="rect">
            <a:avLst/>
          </a:prstGeom>
        </p:spPr>
        <p:txBody>
          <a:bodyPr wrap="none">
            <a:spAutoFit/>
          </a:bodyPr>
          <a:lstStyle/>
          <a:p>
            <a:r>
              <a:rPr lang="en-US" sz="5000" dirty="0" smtClean="0">
                <a:solidFill>
                  <a:srgbClr val="000000"/>
                </a:solidFill>
                <a:latin typeface="Arial" panose="020B0604020202020204" pitchFamily="34" charset="0"/>
                <a:ea typeface="Calibri" panose="020F0502020204030204" pitchFamily="34" charset="0"/>
                <a:cs typeface="Arial" panose="020B0604020202020204" pitchFamily="34" charset="0"/>
              </a:rPr>
              <a:t>Tên anh hùng</a:t>
            </a:r>
            <a:endParaRPr lang="en-US" sz="5000" dirty="0">
              <a:latin typeface="Arial" panose="020B0604020202020204" pitchFamily="34" charset="0"/>
              <a:cs typeface="Arial" panose="020B0604020202020204" pitchFamily="34" charset="0"/>
            </a:endParaRPr>
          </a:p>
        </p:txBody>
      </p:sp>
      <p:pic>
        <p:nvPicPr>
          <p:cNvPr id="14"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5677169" y="4022428"/>
            <a:ext cx="6468032" cy="5439682"/>
          </a:xfrm>
          <a:prstGeom prst="rect">
            <a:avLst/>
          </a:prstGeom>
        </p:spPr>
      </p:pic>
      <p:sp>
        <p:nvSpPr>
          <p:cNvPr id="15" name="Rectangle 14"/>
          <p:cNvSpPr/>
          <p:nvPr/>
        </p:nvSpPr>
        <p:spPr>
          <a:xfrm>
            <a:off x="6843952" y="6528018"/>
            <a:ext cx="4705134" cy="861774"/>
          </a:xfrm>
          <a:prstGeom prst="rect">
            <a:avLst/>
          </a:prstGeom>
        </p:spPr>
        <p:txBody>
          <a:bodyPr wrap="none">
            <a:spAutoFit/>
          </a:bodyPr>
          <a:lstStyle/>
          <a:p>
            <a:r>
              <a:rPr lang="en-US" sz="5000" dirty="0" smtClean="0">
                <a:solidFill>
                  <a:srgbClr val="000000"/>
                </a:solidFill>
                <a:latin typeface="Arial" panose="020B0604020202020204" pitchFamily="34" charset="0"/>
                <a:cs typeface="Arial" panose="020B0604020202020204" pitchFamily="34" charset="0"/>
              </a:rPr>
              <a:t>Đóng góp chính</a:t>
            </a:r>
            <a:endParaRPr lang="en-US" sz="5000" dirty="0">
              <a:latin typeface="Arial" panose="020B0604020202020204" pitchFamily="34" charset="0"/>
              <a:cs typeface="Arial" panose="020B0604020202020204" pitchFamily="34" charset="0"/>
            </a:endParaRPr>
          </a:p>
        </p:txBody>
      </p:sp>
      <p:pic>
        <p:nvPicPr>
          <p:cNvPr id="16"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1710421" y="4029685"/>
            <a:ext cx="6468032" cy="5439682"/>
          </a:xfrm>
          <a:prstGeom prst="rect">
            <a:avLst/>
          </a:prstGeom>
        </p:spPr>
      </p:pic>
      <p:sp>
        <p:nvSpPr>
          <p:cNvPr id="17" name="Rectangle 16"/>
          <p:cNvSpPr/>
          <p:nvPr/>
        </p:nvSpPr>
        <p:spPr>
          <a:xfrm>
            <a:off x="12722468" y="5883981"/>
            <a:ext cx="4443937" cy="2400657"/>
          </a:xfrm>
          <a:prstGeom prst="rect">
            <a:avLst/>
          </a:prstGeom>
        </p:spPr>
        <p:txBody>
          <a:bodyPr wrap="square">
            <a:spAutoFit/>
          </a:bodyPr>
          <a:lstStyle/>
          <a:p>
            <a:pPr algn="ctr"/>
            <a:r>
              <a:rPr lang="en-US" sz="5000" dirty="0" smtClean="0">
                <a:solidFill>
                  <a:srgbClr val="000000"/>
                </a:solidFill>
                <a:latin typeface="Arial" panose="020B0604020202020204" pitchFamily="34" charset="0"/>
                <a:cs typeface="Arial" panose="020B0604020202020204" pitchFamily="34" charset="0"/>
              </a:rPr>
              <a:t>Ý nghĩa, </a:t>
            </a:r>
          </a:p>
          <a:p>
            <a:pPr algn="ctr"/>
            <a:r>
              <a:rPr lang="en-US" sz="5000" dirty="0" smtClean="0">
                <a:solidFill>
                  <a:srgbClr val="000000"/>
                </a:solidFill>
                <a:latin typeface="Arial" panose="020B0604020202020204" pitchFamily="34" charset="0"/>
                <a:cs typeface="Arial" panose="020B0604020202020204" pitchFamily="34" charset="0"/>
              </a:rPr>
              <a:t>bài học kinh nghiệm</a:t>
            </a:r>
            <a:endParaRPr lang="en-US" sz="5000" dirty="0">
              <a:latin typeface="Arial" panose="020B0604020202020204" pitchFamily="34" charset="0"/>
              <a:cs typeface="Arial" panose="020B0604020202020204" pitchFamily="34" charset="0"/>
            </a:endParaRPr>
          </a:p>
        </p:txBody>
      </p:sp>
      <p:sp>
        <p:nvSpPr>
          <p:cNvPr id="18" name="Rectangle 17"/>
          <p:cNvSpPr/>
          <p:nvPr/>
        </p:nvSpPr>
        <p:spPr>
          <a:xfrm>
            <a:off x="2410496" y="1590980"/>
            <a:ext cx="13182600" cy="3604577"/>
          </a:xfrm>
          <a:prstGeom prst="rect">
            <a:avLst/>
          </a:prstGeom>
        </p:spPr>
        <p:txBody>
          <a:bodyPr wrap="square">
            <a:spAutoFit/>
          </a:bodyPr>
          <a:lstStyle/>
          <a:p>
            <a:pPr algn="just">
              <a:lnSpc>
                <a:spcPts val="7000"/>
              </a:lnSpc>
            </a:pPr>
            <a:r>
              <a:rPr lang="vi-VN" sz="5000" dirty="0">
                <a:solidFill>
                  <a:srgbClr val="000000"/>
                </a:solidFill>
                <a:latin typeface="Arial" panose="020B0604020202020204" pitchFamily="34" charset="0"/>
                <a:ea typeface="Calibri" panose="020F0502020204030204" pitchFamily="34" charset="0"/>
                <a:cs typeface="Arial" panose="020B0604020202020204" pitchFamily="34" charset="0"/>
              </a:rPr>
              <a:t>Giả sử em đang học trong một ngôi trưởng mang tên một trong những vị anh hùng </a:t>
            </a:r>
            <a:r>
              <a:rPr lang="vi-VN" sz="5000" dirty="0" smtClean="0">
                <a:solidFill>
                  <a:srgbClr val="000000"/>
                </a:solidFill>
                <a:latin typeface="Arial" panose="020B0604020202020204" pitchFamily="34" charset="0"/>
                <a:ea typeface="Calibri" panose="020F0502020204030204" pitchFamily="34" charset="0"/>
                <a:cs typeface="Arial" panose="020B0604020202020204" pitchFamily="34" charset="0"/>
              </a:rPr>
              <a:t>ch</a:t>
            </a:r>
            <a:r>
              <a:rPr lang="en-US" sz="5000" dirty="0">
                <a:solidFill>
                  <a:srgbClr val="000000"/>
                </a:solidFill>
                <a:latin typeface="Arial" panose="020B0604020202020204" pitchFamily="34" charset="0"/>
                <a:ea typeface="Calibri" panose="020F0502020204030204" pitchFamily="34" charset="0"/>
                <a:cs typeface="Arial" panose="020B0604020202020204" pitchFamily="34" charset="0"/>
              </a:rPr>
              <a:t>ố</a:t>
            </a:r>
            <a:r>
              <a:rPr lang="vi-VN" sz="5000" dirty="0" smtClean="0">
                <a:solidFill>
                  <a:srgbClr val="000000"/>
                </a:solidFill>
                <a:latin typeface="Arial" panose="020B0604020202020204" pitchFamily="34" charset="0"/>
                <a:ea typeface="Calibri" panose="020F0502020204030204" pitchFamily="34" charset="0"/>
                <a:cs typeface="Arial" panose="020B0604020202020204" pitchFamily="34" charset="0"/>
              </a:rPr>
              <a:t>ng </a:t>
            </a:r>
            <a:r>
              <a:rPr lang="vi-VN" sz="5000" dirty="0">
                <a:solidFill>
                  <a:srgbClr val="000000"/>
                </a:solidFill>
                <a:latin typeface="Arial" panose="020B0604020202020204" pitchFamily="34" charset="0"/>
                <a:ea typeface="Calibri" panose="020F0502020204030204" pitchFamily="34" charset="0"/>
                <a:cs typeface="Arial" panose="020B0604020202020204" pitchFamily="34" charset="0"/>
              </a:rPr>
              <a:t>Bắc thuộc, hãy viết thư cho một người bạn để kể về câu chuyện của vị anh hùng đó.</a:t>
            </a:r>
            <a:endParaRPr lang="en-US" sz="50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681153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barn(inVertical)">
                                      <p:cBhvr>
                                        <p:cTn id="7" dur="500"/>
                                        <p:tgtEl>
                                          <p:spTgt spid="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randombar(horizontal)">
                                      <p:cBhvr>
                                        <p:cTn id="12" dur="500"/>
                                        <p:tgtEl>
                                          <p:spTgt spid="13"/>
                                        </p:tgtEl>
                                      </p:cBhvr>
                                    </p:animEffect>
                                  </p:childTnLst>
                                </p:cTn>
                              </p:par>
                              <p:par>
                                <p:cTn id="13" presetID="14" presetClass="entr" presetSubtype="1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randombar(horizont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randombar(horizontal)">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randombar(horizontal)">
                                      <p:cBhvr>
                                        <p:cTn id="28" dur="500"/>
                                        <p:tgtEl>
                                          <p:spTgt spid="17"/>
                                        </p:tgtEl>
                                      </p:cBhvr>
                                    </p:animEffect>
                                  </p:childTnLst>
                                </p:cTn>
                              </p:par>
                              <p:par>
                                <p:cTn id="29" presetID="14" presetClass="entr" presetSubtype="10"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randombar(horizontal)">
                                      <p:cBhvr>
                                        <p:cTn id="3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9AAAF"/>
        </a:solidFill>
        <a:effectLst/>
      </p:bgPr>
    </p:bg>
    <p:spTree>
      <p:nvGrpSpPr>
        <p:cNvPr id="1" name=""/>
        <p:cNvGrpSpPr/>
        <p:nvPr/>
      </p:nvGrpSpPr>
      <p:grpSpPr>
        <a:xfrm>
          <a:off x="0" y="0"/>
          <a:ext cx="0" cy="0"/>
          <a:chOff x="0" y="0"/>
          <a:chExt cx="0" cy="0"/>
        </a:xfrm>
      </p:grpSpPr>
      <p:grpSp>
        <p:nvGrpSpPr>
          <p:cNvPr id="2" name="Group 2"/>
          <p:cNvGrpSpPr/>
          <p:nvPr/>
        </p:nvGrpSpPr>
        <p:grpSpPr>
          <a:xfrm>
            <a:off x="5334000" y="3197935"/>
            <a:ext cx="497140" cy="497140"/>
            <a:chOff x="0" y="0"/>
            <a:chExt cx="6350000" cy="6350000"/>
          </a:xfrm>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243680"/>
            </a:solidFill>
          </p:spPr>
        </p:sp>
      </p:grpSp>
      <p:sp>
        <p:nvSpPr>
          <p:cNvPr id="8" name="AutoShape 8"/>
          <p:cNvSpPr/>
          <p:nvPr/>
        </p:nvSpPr>
        <p:spPr>
          <a:xfrm>
            <a:off x="0" y="9486900"/>
            <a:ext cx="18288000" cy="800100"/>
          </a:xfrm>
          <a:prstGeom prst="rect">
            <a:avLst/>
          </a:prstGeom>
          <a:solidFill>
            <a:srgbClr val="F7EEE9"/>
          </a:solidFill>
        </p:spPr>
      </p:sp>
      <p:sp>
        <p:nvSpPr>
          <p:cNvPr id="14" name="TextBox 14"/>
          <p:cNvSpPr txBox="1"/>
          <p:nvPr/>
        </p:nvSpPr>
        <p:spPr>
          <a:xfrm>
            <a:off x="0" y="1617062"/>
            <a:ext cx="18288000" cy="973472"/>
          </a:xfrm>
          <a:prstGeom prst="rect">
            <a:avLst/>
          </a:prstGeom>
        </p:spPr>
        <p:txBody>
          <a:bodyPr wrap="square" lIns="0" tIns="0" rIns="0" bIns="0" rtlCol="0" anchor="t">
            <a:spAutoFit/>
          </a:bodyPr>
          <a:lstStyle/>
          <a:p>
            <a:pPr algn="ctr">
              <a:lnSpc>
                <a:spcPts val="8320"/>
              </a:lnSpc>
            </a:pPr>
            <a:r>
              <a:rPr lang="en-US" sz="6000" b="1" dirty="0" smtClean="0">
                <a:solidFill>
                  <a:srgbClr val="243680"/>
                </a:solidFill>
                <a:latin typeface="Arial" panose="020B0604020202020204" pitchFamily="34" charset="0"/>
                <a:cs typeface="Arial" panose="020B0604020202020204" pitchFamily="34" charset="0"/>
              </a:rPr>
              <a:t>NỘI DUNG BÀI HỌC</a:t>
            </a:r>
            <a:endParaRPr lang="en-US" sz="6000" b="1" dirty="0">
              <a:solidFill>
                <a:srgbClr val="243680"/>
              </a:solidFill>
              <a:latin typeface="Arial" panose="020B0604020202020204" pitchFamily="34" charset="0"/>
              <a:cs typeface="Arial" panose="020B0604020202020204" pitchFamily="34" charset="0"/>
            </a:endParaRPr>
          </a:p>
        </p:txBody>
      </p:sp>
      <p:sp>
        <p:nvSpPr>
          <p:cNvPr id="17" name="TextBox 17"/>
          <p:cNvSpPr txBox="1"/>
          <p:nvPr/>
        </p:nvSpPr>
        <p:spPr>
          <a:xfrm>
            <a:off x="6858000" y="3430339"/>
            <a:ext cx="11445623" cy="333425"/>
          </a:xfrm>
          <a:prstGeom prst="rect">
            <a:avLst/>
          </a:prstGeom>
        </p:spPr>
        <p:txBody>
          <a:bodyPr wrap="square" lIns="0" tIns="0" rIns="0" bIns="0" rtlCol="0" anchor="t">
            <a:spAutoFit/>
          </a:bodyPr>
          <a:lstStyle/>
          <a:p>
            <a:pPr>
              <a:lnSpc>
                <a:spcPts val="2560"/>
              </a:lnSpc>
            </a:pPr>
            <a:r>
              <a:rPr lang="en-US" sz="5000" dirty="0" smtClean="0">
                <a:solidFill>
                  <a:srgbClr val="243680"/>
                </a:solidFill>
                <a:latin typeface="Arial" panose="020B0604020202020204" pitchFamily="34" charset="0"/>
                <a:cs typeface="Arial" panose="020B0604020202020204" pitchFamily="34" charset="0"/>
              </a:rPr>
              <a:t>Khởi nghĩa Hai Bà Trưng</a:t>
            </a:r>
            <a:endParaRPr lang="en-US" sz="5000" dirty="0">
              <a:solidFill>
                <a:srgbClr val="243680"/>
              </a:solidFill>
              <a:latin typeface="Arial" panose="020B0604020202020204" pitchFamily="34" charset="0"/>
              <a:cs typeface="Arial" panose="020B0604020202020204" pitchFamily="34" charset="0"/>
            </a:endParaRPr>
          </a:p>
        </p:txBody>
      </p:sp>
      <p:pic>
        <p:nvPicPr>
          <p:cNvPr id="24" name="Picture 24"/>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52400" y="4055430"/>
            <a:ext cx="2971800" cy="6262413"/>
          </a:xfrm>
          <a:prstGeom prst="rect">
            <a:avLst/>
          </a:prstGeom>
        </p:spPr>
      </p:pic>
      <p:grpSp>
        <p:nvGrpSpPr>
          <p:cNvPr id="26" name="Group 2"/>
          <p:cNvGrpSpPr/>
          <p:nvPr/>
        </p:nvGrpSpPr>
        <p:grpSpPr>
          <a:xfrm>
            <a:off x="5335109" y="4332963"/>
            <a:ext cx="497140" cy="497140"/>
            <a:chOff x="0" y="0"/>
            <a:chExt cx="6350000" cy="6350000"/>
          </a:xfrm>
        </p:grpSpPr>
        <p:sp>
          <p:nvSpPr>
            <p:cNvPr id="27"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243680"/>
            </a:solidFill>
          </p:spPr>
        </p:sp>
      </p:grpSp>
      <p:sp>
        <p:nvSpPr>
          <p:cNvPr id="28" name="TextBox 17"/>
          <p:cNvSpPr txBox="1"/>
          <p:nvPr/>
        </p:nvSpPr>
        <p:spPr>
          <a:xfrm>
            <a:off x="6859109" y="4565367"/>
            <a:ext cx="11445623" cy="333425"/>
          </a:xfrm>
          <a:prstGeom prst="rect">
            <a:avLst/>
          </a:prstGeom>
        </p:spPr>
        <p:txBody>
          <a:bodyPr wrap="square" lIns="0" tIns="0" rIns="0" bIns="0" rtlCol="0" anchor="t">
            <a:spAutoFit/>
          </a:bodyPr>
          <a:lstStyle/>
          <a:p>
            <a:pPr>
              <a:lnSpc>
                <a:spcPts val="2560"/>
              </a:lnSpc>
            </a:pPr>
            <a:r>
              <a:rPr lang="en-US" sz="5000" dirty="0" smtClean="0">
                <a:solidFill>
                  <a:srgbClr val="243680"/>
                </a:solidFill>
                <a:latin typeface="Arial" panose="020B0604020202020204" pitchFamily="34" charset="0"/>
                <a:cs typeface="Arial" panose="020B0604020202020204" pitchFamily="34" charset="0"/>
              </a:rPr>
              <a:t>Khởi nghĩa Bà Triệu</a:t>
            </a:r>
            <a:endParaRPr lang="en-US" sz="5000" dirty="0">
              <a:solidFill>
                <a:srgbClr val="243680"/>
              </a:solidFill>
              <a:latin typeface="Arial" panose="020B0604020202020204" pitchFamily="34" charset="0"/>
              <a:cs typeface="Arial" panose="020B0604020202020204" pitchFamily="34" charset="0"/>
            </a:endParaRPr>
          </a:p>
        </p:txBody>
      </p:sp>
      <p:grpSp>
        <p:nvGrpSpPr>
          <p:cNvPr id="29" name="Group 2"/>
          <p:cNvGrpSpPr/>
          <p:nvPr/>
        </p:nvGrpSpPr>
        <p:grpSpPr>
          <a:xfrm>
            <a:off x="5332891" y="5467991"/>
            <a:ext cx="497140" cy="497140"/>
            <a:chOff x="0" y="0"/>
            <a:chExt cx="6350000" cy="6350000"/>
          </a:xfrm>
        </p:grpSpPr>
        <p:sp>
          <p:nvSpPr>
            <p:cNvPr id="30"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243680"/>
            </a:solidFill>
          </p:spPr>
        </p:sp>
      </p:grpSp>
      <p:sp>
        <p:nvSpPr>
          <p:cNvPr id="31" name="TextBox 17"/>
          <p:cNvSpPr txBox="1"/>
          <p:nvPr/>
        </p:nvSpPr>
        <p:spPr>
          <a:xfrm>
            <a:off x="6856891" y="5700395"/>
            <a:ext cx="11445623" cy="333425"/>
          </a:xfrm>
          <a:prstGeom prst="rect">
            <a:avLst/>
          </a:prstGeom>
        </p:spPr>
        <p:txBody>
          <a:bodyPr wrap="square" lIns="0" tIns="0" rIns="0" bIns="0" rtlCol="0" anchor="t">
            <a:spAutoFit/>
          </a:bodyPr>
          <a:lstStyle/>
          <a:p>
            <a:pPr>
              <a:lnSpc>
                <a:spcPts val="2560"/>
              </a:lnSpc>
            </a:pPr>
            <a:r>
              <a:rPr lang="en-US" sz="5000" dirty="0" smtClean="0">
                <a:solidFill>
                  <a:srgbClr val="243680"/>
                </a:solidFill>
                <a:latin typeface="Arial" panose="020B0604020202020204" pitchFamily="34" charset="0"/>
                <a:cs typeface="Arial" panose="020B0604020202020204" pitchFamily="34" charset="0"/>
              </a:rPr>
              <a:t>Khởi nghĩa Lý Bí và nước Vạn Xuân</a:t>
            </a:r>
            <a:endParaRPr lang="en-US" sz="5000" dirty="0">
              <a:solidFill>
                <a:srgbClr val="243680"/>
              </a:solidFill>
              <a:latin typeface="Arial" panose="020B0604020202020204" pitchFamily="34" charset="0"/>
              <a:cs typeface="Arial" panose="020B0604020202020204" pitchFamily="34" charset="0"/>
            </a:endParaRPr>
          </a:p>
        </p:txBody>
      </p:sp>
      <p:grpSp>
        <p:nvGrpSpPr>
          <p:cNvPr id="32" name="Group 2"/>
          <p:cNvGrpSpPr/>
          <p:nvPr/>
        </p:nvGrpSpPr>
        <p:grpSpPr>
          <a:xfrm>
            <a:off x="5331782" y="6646051"/>
            <a:ext cx="497140" cy="497140"/>
            <a:chOff x="0" y="0"/>
            <a:chExt cx="6350000" cy="6350000"/>
          </a:xfrm>
        </p:grpSpPr>
        <p:sp>
          <p:nvSpPr>
            <p:cNvPr id="3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243680"/>
            </a:solidFill>
          </p:spPr>
        </p:sp>
      </p:grpSp>
      <p:sp>
        <p:nvSpPr>
          <p:cNvPr id="34" name="TextBox 17"/>
          <p:cNvSpPr txBox="1"/>
          <p:nvPr/>
        </p:nvSpPr>
        <p:spPr>
          <a:xfrm>
            <a:off x="6842377" y="6586996"/>
            <a:ext cx="11445623" cy="1795363"/>
          </a:xfrm>
          <a:prstGeom prst="rect">
            <a:avLst/>
          </a:prstGeom>
        </p:spPr>
        <p:txBody>
          <a:bodyPr wrap="square" lIns="0" tIns="0" rIns="0" bIns="0" rtlCol="0" anchor="t">
            <a:spAutoFit/>
          </a:bodyPr>
          <a:lstStyle/>
          <a:p>
            <a:pPr>
              <a:lnSpc>
                <a:spcPts val="7000"/>
              </a:lnSpc>
            </a:pPr>
            <a:r>
              <a:rPr lang="en-US" sz="5000" dirty="0" smtClean="0">
                <a:solidFill>
                  <a:srgbClr val="243680"/>
                </a:solidFill>
                <a:latin typeface="Arial" panose="020B0604020202020204" pitchFamily="34" charset="0"/>
                <a:cs typeface="Arial" panose="020B0604020202020204" pitchFamily="34" charset="0"/>
              </a:rPr>
              <a:t>Khởi nghĩa Mai Thúc Loan </a:t>
            </a:r>
          </a:p>
          <a:p>
            <a:pPr>
              <a:lnSpc>
                <a:spcPts val="7000"/>
              </a:lnSpc>
            </a:pPr>
            <a:r>
              <a:rPr lang="en-US" sz="5000" dirty="0" smtClean="0">
                <a:solidFill>
                  <a:srgbClr val="243680"/>
                </a:solidFill>
                <a:latin typeface="Arial" panose="020B0604020202020204" pitchFamily="34" charset="0"/>
                <a:cs typeface="Arial" panose="020B0604020202020204" pitchFamily="34" charset="0"/>
              </a:rPr>
              <a:t>và khởi nghĩa Phùng Hưng</a:t>
            </a:r>
            <a:endParaRPr lang="en-US" sz="5000" dirty="0">
              <a:solidFill>
                <a:srgbClr val="243680"/>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down)">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wipe(down)">
                                      <p:cBhvr>
                                        <p:cTn id="20" dur="500"/>
                                        <p:tgtEl>
                                          <p:spTgt spid="26"/>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wipe(down)">
                                      <p:cBhvr>
                                        <p:cTn id="23" dur="500"/>
                                        <p:tgtEl>
                                          <p:spTgt spid="2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wipe(down)">
                                      <p:cBhvr>
                                        <p:cTn id="28" dur="500"/>
                                        <p:tgtEl>
                                          <p:spTgt spid="29"/>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wipe(down)">
                                      <p:cBhvr>
                                        <p:cTn id="31" dur="500"/>
                                        <p:tgtEl>
                                          <p:spTgt spid="31"/>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wipe(down)">
                                      <p:cBhvr>
                                        <p:cTn id="36" dur="500"/>
                                        <p:tgtEl>
                                          <p:spTgt spid="32"/>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34"/>
                                        </p:tgtEl>
                                        <p:attrNameLst>
                                          <p:attrName>style.visibility</p:attrName>
                                        </p:attrNameLst>
                                      </p:cBhvr>
                                      <p:to>
                                        <p:strVal val="visible"/>
                                      </p:to>
                                    </p:set>
                                    <p:animEffect transition="in" filter="wipe(down)">
                                      <p:cBhvr>
                                        <p:cTn id="3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p:bldP spid="28" grpId="0"/>
      <p:bldP spid="31" grpId="0"/>
      <p:bldP spid="34"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CF7F6"/>
        </a:solidFill>
        <a:effectLst/>
      </p:bgPr>
    </p:bg>
    <p:spTree>
      <p:nvGrpSpPr>
        <p:cNvPr id="1" name=""/>
        <p:cNvGrpSpPr/>
        <p:nvPr/>
      </p:nvGrpSpPr>
      <p:grpSpPr>
        <a:xfrm>
          <a:off x="0" y="0"/>
          <a:ext cx="0" cy="0"/>
          <a:chOff x="0" y="0"/>
          <a:chExt cx="0" cy="0"/>
        </a:xfrm>
      </p:grpSpPr>
      <p:grpSp>
        <p:nvGrpSpPr>
          <p:cNvPr id="3" name="Group 3"/>
          <p:cNvGrpSpPr/>
          <p:nvPr/>
        </p:nvGrpSpPr>
        <p:grpSpPr>
          <a:xfrm>
            <a:off x="4075007" y="2552700"/>
            <a:ext cx="13487400" cy="4800600"/>
            <a:chOff x="0" y="0"/>
            <a:chExt cx="2152233" cy="1310276"/>
          </a:xfrm>
        </p:grpSpPr>
        <p:sp>
          <p:nvSpPr>
            <p:cNvPr id="4" name="Freeform 4"/>
            <p:cNvSpPr/>
            <p:nvPr/>
          </p:nvSpPr>
          <p:spPr>
            <a:xfrm>
              <a:off x="80010" y="80010"/>
              <a:ext cx="2059523" cy="1217566"/>
            </a:xfrm>
            <a:custGeom>
              <a:avLst/>
              <a:gdLst/>
              <a:ahLst/>
              <a:cxnLst/>
              <a:rect l="l" t="t" r="r" b="b"/>
              <a:pathLst>
                <a:path w="2059523" h="1217566">
                  <a:moveTo>
                    <a:pt x="0" y="1162956"/>
                  </a:moveTo>
                  <a:lnTo>
                    <a:pt x="0" y="1217566"/>
                  </a:lnTo>
                  <a:lnTo>
                    <a:pt x="2059523" y="1217566"/>
                  </a:lnTo>
                  <a:lnTo>
                    <a:pt x="2059523" y="0"/>
                  </a:lnTo>
                  <a:lnTo>
                    <a:pt x="2004913" y="0"/>
                  </a:lnTo>
                  <a:lnTo>
                    <a:pt x="2004913" y="1162956"/>
                  </a:lnTo>
                  <a:close/>
                </a:path>
              </a:pathLst>
            </a:custGeom>
            <a:solidFill>
              <a:srgbClr val="FFDBE7"/>
            </a:solidFill>
          </p:spPr>
        </p:sp>
        <p:sp>
          <p:nvSpPr>
            <p:cNvPr id="5" name="Freeform 5"/>
            <p:cNvSpPr/>
            <p:nvPr/>
          </p:nvSpPr>
          <p:spPr>
            <a:xfrm>
              <a:off x="67310" y="67310"/>
              <a:ext cx="2084923" cy="1242966"/>
            </a:xfrm>
            <a:custGeom>
              <a:avLst/>
              <a:gdLst/>
              <a:ahLst/>
              <a:cxnLst/>
              <a:rect l="l" t="t" r="r" b="b"/>
              <a:pathLst>
                <a:path w="2084923" h="1242966">
                  <a:moveTo>
                    <a:pt x="2017613" y="0"/>
                  </a:moveTo>
                  <a:lnTo>
                    <a:pt x="2017613" y="12700"/>
                  </a:lnTo>
                  <a:lnTo>
                    <a:pt x="2072223" y="12700"/>
                  </a:lnTo>
                  <a:lnTo>
                    <a:pt x="2072223" y="1230266"/>
                  </a:lnTo>
                  <a:lnTo>
                    <a:pt x="12700" y="1230266"/>
                  </a:lnTo>
                  <a:lnTo>
                    <a:pt x="12700" y="1175656"/>
                  </a:lnTo>
                  <a:lnTo>
                    <a:pt x="0" y="1175656"/>
                  </a:lnTo>
                  <a:lnTo>
                    <a:pt x="0" y="1242966"/>
                  </a:lnTo>
                  <a:lnTo>
                    <a:pt x="2084923" y="1242966"/>
                  </a:lnTo>
                  <a:lnTo>
                    <a:pt x="2084923" y="0"/>
                  </a:lnTo>
                  <a:close/>
                </a:path>
              </a:pathLst>
            </a:custGeom>
            <a:solidFill>
              <a:srgbClr val="FFA3A3"/>
            </a:solidFill>
          </p:spPr>
        </p:sp>
        <p:sp>
          <p:nvSpPr>
            <p:cNvPr id="6" name="Freeform 6"/>
            <p:cNvSpPr/>
            <p:nvPr/>
          </p:nvSpPr>
          <p:spPr>
            <a:xfrm>
              <a:off x="12700" y="12700"/>
              <a:ext cx="2059523" cy="1217566"/>
            </a:xfrm>
            <a:custGeom>
              <a:avLst/>
              <a:gdLst/>
              <a:ahLst/>
              <a:cxnLst/>
              <a:rect l="l" t="t" r="r" b="b"/>
              <a:pathLst>
                <a:path w="2059523" h="1217566">
                  <a:moveTo>
                    <a:pt x="0" y="0"/>
                  </a:moveTo>
                  <a:lnTo>
                    <a:pt x="2059523" y="0"/>
                  </a:lnTo>
                  <a:lnTo>
                    <a:pt x="2059523" y="1217566"/>
                  </a:lnTo>
                  <a:lnTo>
                    <a:pt x="0" y="1217566"/>
                  </a:lnTo>
                  <a:close/>
                </a:path>
              </a:pathLst>
            </a:custGeom>
            <a:solidFill>
              <a:srgbClr val="FCF7F6"/>
            </a:solidFill>
          </p:spPr>
        </p:sp>
        <p:sp>
          <p:nvSpPr>
            <p:cNvPr id="7" name="Freeform 7"/>
            <p:cNvSpPr/>
            <p:nvPr/>
          </p:nvSpPr>
          <p:spPr>
            <a:xfrm>
              <a:off x="0" y="0"/>
              <a:ext cx="2084923" cy="1242966"/>
            </a:xfrm>
            <a:custGeom>
              <a:avLst/>
              <a:gdLst/>
              <a:ahLst/>
              <a:cxnLst/>
              <a:rect l="l" t="t" r="r" b="b"/>
              <a:pathLst>
                <a:path w="2084923" h="1242966">
                  <a:moveTo>
                    <a:pt x="80010" y="1242966"/>
                  </a:moveTo>
                  <a:lnTo>
                    <a:pt x="2084923" y="1242966"/>
                  </a:lnTo>
                  <a:lnTo>
                    <a:pt x="2084923" y="80010"/>
                  </a:lnTo>
                  <a:lnTo>
                    <a:pt x="2084923" y="67310"/>
                  </a:lnTo>
                  <a:lnTo>
                    <a:pt x="2084923" y="0"/>
                  </a:lnTo>
                  <a:lnTo>
                    <a:pt x="0" y="0"/>
                  </a:lnTo>
                  <a:lnTo>
                    <a:pt x="0" y="1242966"/>
                  </a:lnTo>
                  <a:lnTo>
                    <a:pt x="67310" y="1242966"/>
                  </a:lnTo>
                  <a:lnTo>
                    <a:pt x="80010" y="1242966"/>
                  </a:lnTo>
                  <a:close/>
                  <a:moveTo>
                    <a:pt x="12700" y="12700"/>
                  </a:moveTo>
                  <a:lnTo>
                    <a:pt x="2072223" y="12700"/>
                  </a:lnTo>
                  <a:lnTo>
                    <a:pt x="2072223" y="1230266"/>
                  </a:lnTo>
                  <a:lnTo>
                    <a:pt x="12700" y="1230266"/>
                  </a:lnTo>
                  <a:lnTo>
                    <a:pt x="12700" y="12700"/>
                  </a:lnTo>
                  <a:close/>
                </a:path>
              </a:pathLst>
            </a:custGeom>
            <a:solidFill>
              <a:srgbClr val="FFA3A3"/>
            </a:solidFill>
          </p:spPr>
        </p:sp>
      </p:grpSp>
      <p:pic>
        <p:nvPicPr>
          <p:cNvPr id="11" name="Picture 6">
            <a:extLst>
              <a:ext uri="{FF2B5EF4-FFF2-40B4-BE49-F238E27FC236}">
                <a16:creationId xmlns:a16="http://schemas.microsoft.com/office/drawing/2014/main" id="{B9B94BCD-4AB6-4A6D-A4A9-D2568BBF8B5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flipH="1">
            <a:off x="381000" y="2273165"/>
            <a:ext cx="4484196" cy="7727107"/>
          </a:xfrm>
          <a:prstGeom prst="rect">
            <a:avLst/>
          </a:prstGeom>
        </p:spPr>
      </p:pic>
      <p:sp>
        <p:nvSpPr>
          <p:cNvPr id="13" name="Rectangle 12"/>
          <p:cNvSpPr/>
          <p:nvPr/>
        </p:nvSpPr>
        <p:spPr>
          <a:xfrm>
            <a:off x="4536613" y="3619500"/>
            <a:ext cx="12564188" cy="1964640"/>
          </a:xfrm>
          <a:prstGeom prst="rect">
            <a:avLst/>
          </a:prstGeom>
        </p:spPr>
        <p:txBody>
          <a:bodyPr wrap="square">
            <a:spAutoFit/>
          </a:bodyPr>
          <a:lstStyle/>
          <a:p>
            <a:pPr algn="just">
              <a:lnSpc>
                <a:spcPts val="7300"/>
              </a:lnSpc>
            </a:pPr>
            <a:r>
              <a:rPr lang="vi-VN" sz="5000" dirty="0">
                <a:solidFill>
                  <a:srgbClr val="000000"/>
                </a:solidFill>
                <a:ea typeface="Calibri" panose="020F0502020204030204" pitchFamily="34" charset="0"/>
                <a:cs typeface="Arial" panose="020B0604020202020204" pitchFamily="34" charset="0"/>
              </a:rPr>
              <a:t>Trong vai hướng dẫn viên du lịch, giới thiệu điểm di tích liên quan đến Hai Bà Trưng: </a:t>
            </a:r>
            <a:endParaRPr lang="en-US" sz="5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47034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randombar(horizontal)">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F6D0CD"/>
        </a:solidFill>
        <a:effectLst/>
      </p:bgPr>
    </p:bg>
    <p:spTree>
      <p:nvGrpSpPr>
        <p:cNvPr id="1" name=""/>
        <p:cNvGrpSpPr/>
        <p:nvPr/>
      </p:nvGrpSpPr>
      <p:grpSpPr>
        <a:xfrm>
          <a:off x="0" y="0"/>
          <a:ext cx="0" cy="0"/>
          <a:chOff x="0" y="0"/>
          <a:chExt cx="0" cy="0"/>
        </a:xfrm>
      </p:grpSpPr>
      <p:grpSp>
        <p:nvGrpSpPr>
          <p:cNvPr id="3" name="Group 3"/>
          <p:cNvGrpSpPr/>
          <p:nvPr/>
        </p:nvGrpSpPr>
        <p:grpSpPr>
          <a:xfrm>
            <a:off x="1219200" y="1714500"/>
            <a:ext cx="16230600" cy="7448550"/>
            <a:chOff x="0" y="0"/>
            <a:chExt cx="5334643" cy="4954957"/>
          </a:xfrm>
        </p:grpSpPr>
        <p:sp>
          <p:nvSpPr>
            <p:cNvPr id="4" name="Freeform 4"/>
            <p:cNvSpPr/>
            <p:nvPr/>
          </p:nvSpPr>
          <p:spPr>
            <a:xfrm>
              <a:off x="72390" y="72390"/>
              <a:ext cx="5189863" cy="4810177"/>
            </a:xfrm>
            <a:custGeom>
              <a:avLst/>
              <a:gdLst/>
              <a:ahLst/>
              <a:cxnLst/>
              <a:rect l="l" t="t" r="r" b="b"/>
              <a:pathLst>
                <a:path w="5189863" h="4810177">
                  <a:moveTo>
                    <a:pt x="0" y="0"/>
                  </a:moveTo>
                  <a:lnTo>
                    <a:pt x="5189863" y="0"/>
                  </a:lnTo>
                  <a:lnTo>
                    <a:pt x="5189863" y="4810177"/>
                  </a:lnTo>
                  <a:lnTo>
                    <a:pt x="0" y="4810177"/>
                  </a:lnTo>
                  <a:lnTo>
                    <a:pt x="0" y="0"/>
                  </a:lnTo>
                  <a:close/>
                </a:path>
              </a:pathLst>
            </a:custGeom>
            <a:solidFill>
              <a:srgbClr val="D7E3EB"/>
            </a:solidFill>
          </p:spPr>
        </p:sp>
        <p:sp>
          <p:nvSpPr>
            <p:cNvPr id="5" name="Freeform 5"/>
            <p:cNvSpPr/>
            <p:nvPr/>
          </p:nvSpPr>
          <p:spPr>
            <a:xfrm>
              <a:off x="0" y="0"/>
              <a:ext cx="5334643" cy="4954957"/>
            </a:xfrm>
            <a:custGeom>
              <a:avLst/>
              <a:gdLst/>
              <a:ahLst/>
              <a:cxnLst/>
              <a:rect l="l" t="t" r="r" b="b"/>
              <a:pathLst>
                <a:path w="5334643" h="4954957">
                  <a:moveTo>
                    <a:pt x="5189863" y="4810177"/>
                  </a:moveTo>
                  <a:lnTo>
                    <a:pt x="5334643" y="4810177"/>
                  </a:lnTo>
                  <a:lnTo>
                    <a:pt x="5334643" y="4954957"/>
                  </a:lnTo>
                  <a:lnTo>
                    <a:pt x="5189863" y="4954957"/>
                  </a:lnTo>
                  <a:lnTo>
                    <a:pt x="5189863" y="4810177"/>
                  </a:lnTo>
                  <a:close/>
                  <a:moveTo>
                    <a:pt x="0" y="144780"/>
                  </a:moveTo>
                  <a:lnTo>
                    <a:pt x="144780" y="144780"/>
                  </a:lnTo>
                  <a:lnTo>
                    <a:pt x="144780" y="4810177"/>
                  </a:lnTo>
                  <a:lnTo>
                    <a:pt x="0" y="4810177"/>
                  </a:lnTo>
                  <a:lnTo>
                    <a:pt x="0" y="144780"/>
                  </a:lnTo>
                  <a:close/>
                  <a:moveTo>
                    <a:pt x="0" y="4810177"/>
                  </a:moveTo>
                  <a:lnTo>
                    <a:pt x="144780" y="4810177"/>
                  </a:lnTo>
                  <a:lnTo>
                    <a:pt x="144780" y="4954957"/>
                  </a:lnTo>
                  <a:lnTo>
                    <a:pt x="0" y="4954957"/>
                  </a:lnTo>
                  <a:lnTo>
                    <a:pt x="0" y="4810177"/>
                  </a:lnTo>
                  <a:close/>
                  <a:moveTo>
                    <a:pt x="5189863" y="144780"/>
                  </a:moveTo>
                  <a:lnTo>
                    <a:pt x="5334643" y="144780"/>
                  </a:lnTo>
                  <a:lnTo>
                    <a:pt x="5334643" y="4810177"/>
                  </a:lnTo>
                  <a:lnTo>
                    <a:pt x="5189863" y="4810177"/>
                  </a:lnTo>
                  <a:lnTo>
                    <a:pt x="5189863" y="144780"/>
                  </a:lnTo>
                  <a:close/>
                  <a:moveTo>
                    <a:pt x="144780" y="4810177"/>
                  </a:moveTo>
                  <a:lnTo>
                    <a:pt x="5189863" y="4810177"/>
                  </a:lnTo>
                  <a:lnTo>
                    <a:pt x="5189863" y="4954957"/>
                  </a:lnTo>
                  <a:lnTo>
                    <a:pt x="144780" y="4954957"/>
                  </a:lnTo>
                  <a:lnTo>
                    <a:pt x="144780" y="4810177"/>
                  </a:lnTo>
                  <a:close/>
                  <a:moveTo>
                    <a:pt x="5189863" y="0"/>
                  </a:moveTo>
                  <a:lnTo>
                    <a:pt x="5334643" y="0"/>
                  </a:lnTo>
                  <a:lnTo>
                    <a:pt x="5334643" y="144780"/>
                  </a:lnTo>
                  <a:lnTo>
                    <a:pt x="5189863" y="144780"/>
                  </a:lnTo>
                  <a:lnTo>
                    <a:pt x="5189863" y="0"/>
                  </a:lnTo>
                  <a:close/>
                  <a:moveTo>
                    <a:pt x="0" y="0"/>
                  </a:moveTo>
                  <a:lnTo>
                    <a:pt x="144780" y="0"/>
                  </a:lnTo>
                  <a:lnTo>
                    <a:pt x="144780" y="144780"/>
                  </a:lnTo>
                  <a:lnTo>
                    <a:pt x="0" y="144780"/>
                  </a:lnTo>
                  <a:lnTo>
                    <a:pt x="0" y="0"/>
                  </a:lnTo>
                  <a:close/>
                  <a:moveTo>
                    <a:pt x="144780" y="0"/>
                  </a:moveTo>
                  <a:lnTo>
                    <a:pt x="5189863" y="0"/>
                  </a:lnTo>
                  <a:lnTo>
                    <a:pt x="5189863" y="144780"/>
                  </a:lnTo>
                  <a:lnTo>
                    <a:pt x="144780" y="144780"/>
                  </a:lnTo>
                  <a:lnTo>
                    <a:pt x="144780" y="0"/>
                  </a:lnTo>
                  <a:close/>
                </a:path>
              </a:pathLst>
            </a:custGeom>
            <a:solidFill>
              <a:srgbClr val="F9AAAF"/>
            </a:solidFill>
          </p:spPr>
        </p:sp>
      </p:grpSp>
      <p:pic>
        <p:nvPicPr>
          <p:cNvPr id="15" name="Picture 15"/>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0341" y="4943775"/>
            <a:ext cx="2679329" cy="5143500"/>
          </a:xfrm>
          <a:prstGeom prst="rect">
            <a:avLst/>
          </a:prstGeom>
        </p:spPr>
      </p:pic>
      <p:sp>
        <p:nvSpPr>
          <p:cNvPr id="16" name="Rectangle 15"/>
          <p:cNvSpPr/>
          <p:nvPr/>
        </p:nvSpPr>
        <p:spPr>
          <a:xfrm>
            <a:off x="2514600" y="2146193"/>
            <a:ext cx="14331192" cy="7478970"/>
          </a:xfrm>
          <a:prstGeom prst="rect">
            <a:avLst/>
          </a:prstGeom>
        </p:spPr>
        <p:txBody>
          <a:bodyPr wrap="square">
            <a:spAutoFit/>
          </a:bodyPr>
          <a:lstStyle/>
          <a:p>
            <a:pPr algn="just">
              <a:lnSpc>
                <a:spcPts val="7200"/>
              </a:lnSpc>
            </a:pPr>
            <a:r>
              <a:rPr lang="vi-VN" sz="5000" dirty="0" smtClean="0">
                <a:solidFill>
                  <a:schemeClr val="tx1">
                    <a:lumMod val="95000"/>
                    <a:lumOff val="5000"/>
                  </a:schemeClr>
                </a:solidFill>
                <a:ea typeface="Calibri" panose="020F0502020204030204" pitchFamily="34" charset="0"/>
                <a:cs typeface="Arial" panose="020B0604020202020204" pitchFamily="34" charset="0"/>
              </a:rPr>
              <a:t>Đền Hát Môn </a:t>
            </a:r>
            <a:r>
              <a:rPr lang="en-US" sz="5000" dirty="0" smtClean="0">
                <a:solidFill>
                  <a:schemeClr val="tx1">
                    <a:lumMod val="95000"/>
                    <a:lumOff val="5000"/>
                  </a:schemeClr>
                </a:solidFill>
                <a:ea typeface="Calibri" panose="020F0502020204030204" pitchFamily="34" charset="0"/>
                <a:cs typeface="Arial" panose="020B0604020202020204" pitchFamily="34" charset="0"/>
              </a:rPr>
              <a:t>(</a:t>
            </a:r>
            <a:r>
              <a:rPr lang="vi-VN" sz="5000" dirty="0" smtClean="0">
                <a:solidFill>
                  <a:schemeClr val="tx1">
                    <a:lumMod val="95000"/>
                    <a:lumOff val="5000"/>
                  </a:schemeClr>
                </a:solidFill>
                <a:ea typeface="Calibri" panose="020F0502020204030204" pitchFamily="34" charset="0"/>
                <a:cs typeface="Arial" panose="020B0604020202020204" pitchFamily="34" charset="0"/>
              </a:rPr>
              <a:t>huyện </a:t>
            </a:r>
            <a:r>
              <a:rPr lang="vi-VN" sz="5000" dirty="0">
                <a:solidFill>
                  <a:schemeClr val="tx1">
                    <a:lumMod val="95000"/>
                    <a:lumOff val="5000"/>
                  </a:schemeClr>
                </a:solidFill>
                <a:ea typeface="Calibri" panose="020F0502020204030204" pitchFamily="34" charset="0"/>
                <a:cs typeface="Arial" panose="020B0604020202020204" pitchFamily="34" charset="0"/>
              </a:rPr>
              <a:t>Phúc </a:t>
            </a:r>
            <a:r>
              <a:rPr lang="vi-VN" sz="5000" dirty="0" smtClean="0">
                <a:solidFill>
                  <a:schemeClr val="tx1">
                    <a:lumMod val="95000"/>
                    <a:lumOff val="5000"/>
                  </a:schemeClr>
                </a:solidFill>
                <a:ea typeface="Calibri" panose="020F0502020204030204" pitchFamily="34" charset="0"/>
                <a:cs typeface="Arial" panose="020B0604020202020204" pitchFamily="34" charset="0"/>
              </a:rPr>
              <a:t>Thọ</a:t>
            </a:r>
            <a:r>
              <a:rPr lang="en-US" sz="5000" dirty="0">
                <a:solidFill>
                  <a:schemeClr val="tx1">
                    <a:lumMod val="95000"/>
                    <a:lumOff val="5000"/>
                  </a:schemeClr>
                </a:solidFill>
                <a:ea typeface="Calibri" panose="020F0502020204030204" pitchFamily="34" charset="0"/>
                <a:cs typeface="Arial" panose="020B0604020202020204" pitchFamily="34" charset="0"/>
              </a:rPr>
              <a:t>,</a:t>
            </a:r>
            <a:r>
              <a:rPr lang="vi-VN" sz="5000" dirty="0" smtClean="0">
                <a:solidFill>
                  <a:schemeClr val="tx1">
                    <a:lumMod val="95000"/>
                    <a:lumOff val="5000"/>
                  </a:schemeClr>
                </a:solidFill>
                <a:ea typeface="Calibri" panose="020F0502020204030204" pitchFamily="34" charset="0"/>
                <a:cs typeface="Arial" panose="020B0604020202020204" pitchFamily="34" charset="0"/>
              </a:rPr>
              <a:t> Hà Nội</a:t>
            </a:r>
            <a:r>
              <a:rPr lang="en-US" sz="5000" dirty="0" smtClean="0">
                <a:solidFill>
                  <a:schemeClr val="tx1">
                    <a:lumMod val="95000"/>
                    <a:lumOff val="5000"/>
                  </a:schemeClr>
                </a:solidFill>
                <a:ea typeface="Calibri" panose="020F0502020204030204" pitchFamily="34" charset="0"/>
                <a:cs typeface="Arial" panose="020B0604020202020204" pitchFamily="34" charset="0"/>
              </a:rPr>
              <a:t>)</a:t>
            </a:r>
            <a:r>
              <a:rPr lang="vi-VN" sz="5000" dirty="0" smtClean="0">
                <a:solidFill>
                  <a:schemeClr val="tx1">
                    <a:lumMod val="95000"/>
                    <a:lumOff val="5000"/>
                  </a:schemeClr>
                </a:solidFill>
                <a:ea typeface="Calibri" panose="020F0502020204030204" pitchFamily="34" charset="0"/>
                <a:cs typeface="Arial" panose="020B0604020202020204" pitchFamily="34" charset="0"/>
              </a:rPr>
              <a:t>. </a:t>
            </a:r>
            <a:r>
              <a:rPr lang="vi-VN" sz="5000" dirty="0">
                <a:solidFill>
                  <a:schemeClr val="tx1">
                    <a:lumMod val="95000"/>
                    <a:lumOff val="5000"/>
                  </a:schemeClr>
                </a:solidFill>
                <a:ea typeface="Calibri" panose="020F0502020204030204" pitchFamily="34" charset="0"/>
                <a:cs typeface="Arial" panose="020B0604020202020204" pitchFamily="34" charset="0"/>
              </a:rPr>
              <a:t>Vùng Hát Môn là nơi Hai Bà Trưng tổ chức hội quân sĩ sau khi hội tại thành Phong Châu. Đây cũng là nơi tuẫn tiết của Hai Bà Trưng khi cuộc khởi nghĩa thất bại. Những sự kiện lịch sử và hệ thống di tích quanh vùng sông Hát góp phần làm giàu thêm nội dung và tôn cao giá trị của đền thờ Hai Bà Trưng. </a:t>
            </a:r>
            <a:endParaRPr lang="en-US" sz="5000" dirty="0" smtClean="0">
              <a:solidFill>
                <a:schemeClr val="tx1">
                  <a:lumMod val="95000"/>
                  <a:lumOff val="5000"/>
                </a:schemeClr>
              </a:solidFill>
              <a:ea typeface="Calibri" panose="020F0502020204030204" pitchFamily="34" charset="0"/>
              <a:cs typeface="Arial" panose="020B0604020202020204" pitchFamily="34" charset="0"/>
            </a:endParaRPr>
          </a:p>
          <a:p>
            <a:pPr marL="685800" indent="-685800" algn="just">
              <a:lnSpc>
                <a:spcPts val="7200"/>
              </a:lnSpc>
              <a:buFont typeface="Arial" panose="020B0604020202020204" pitchFamily="34" charset="0"/>
              <a:buChar char="•"/>
            </a:pPr>
            <a:endParaRPr lang="en-US" sz="5000" dirty="0">
              <a:solidFill>
                <a:schemeClr val="tx1">
                  <a:lumMod val="95000"/>
                  <a:lumOff val="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09442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down)">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F9AAAF"/>
        </a:solidFill>
        <a:effectLst/>
      </p:bgPr>
    </p:bg>
    <p:spTree>
      <p:nvGrpSpPr>
        <p:cNvPr id="1" name=""/>
        <p:cNvGrpSpPr/>
        <p:nvPr/>
      </p:nvGrpSpPr>
      <p:grpSpPr>
        <a:xfrm>
          <a:off x="0" y="0"/>
          <a:ext cx="0" cy="0"/>
          <a:chOff x="0" y="0"/>
          <a:chExt cx="0" cy="0"/>
        </a:xfrm>
      </p:grpSpPr>
      <p:grpSp>
        <p:nvGrpSpPr>
          <p:cNvPr id="2" name="Group 2"/>
          <p:cNvGrpSpPr/>
          <p:nvPr/>
        </p:nvGrpSpPr>
        <p:grpSpPr>
          <a:xfrm>
            <a:off x="2362200" y="4159077"/>
            <a:ext cx="497140" cy="497140"/>
            <a:chOff x="0" y="0"/>
            <a:chExt cx="6350000" cy="6350000"/>
          </a:xfrm>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243680"/>
            </a:solidFill>
          </p:spPr>
        </p:sp>
      </p:grpSp>
      <p:sp>
        <p:nvSpPr>
          <p:cNvPr id="8" name="AutoShape 8"/>
          <p:cNvSpPr/>
          <p:nvPr/>
        </p:nvSpPr>
        <p:spPr>
          <a:xfrm>
            <a:off x="0" y="9486900"/>
            <a:ext cx="18288000" cy="800100"/>
          </a:xfrm>
          <a:prstGeom prst="rect">
            <a:avLst/>
          </a:prstGeom>
          <a:solidFill>
            <a:srgbClr val="F7EEE9"/>
          </a:solidFill>
        </p:spPr>
      </p:sp>
      <p:sp>
        <p:nvSpPr>
          <p:cNvPr id="14" name="TextBox 14"/>
          <p:cNvSpPr txBox="1"/>
          <p:nvPr/>
        </p:nvSpPr>
        <p:spPr>
          <a:xfrm>
            <a:off x="0" y="2122553"/>
            <a:ext cx="14935200" cy="973472"/>
          </a:xfrm>
          <a:prstGeom prst="rect">
            <a:avLst/>
          </a:prstGeom>
        </p:spPr>
        <p:txBody>
          <a:bodyPr wrap="square" lIns="0" tIns="0" rIns="0" bIns="0" rtlCol="0" anchor="t">
            <a:spAutoFit/>
          </a:bodyPr>
          <a:lstStyle/>
          <a:p>
            <a:pPr algn="ctr">
              <a:lnSpc>
                <a:spcPts val="8320"/>
              </a:lnSpc>
            </a:pPr>
            <a:r>
              <a:rPr lang="en-US" sz="6000" b="1" dirty="0" smtClean="0">
                <a:solidFill>
                  <a:srgbClr val="243680"/>
                </a:solidFill>
                <a:latin typeface="Arial" panose="020B0604020202020204" pitchFamily="34" charset="0"/>
                <a:cs typeface="Arial" panose="020B0604020202020204" pitchFamily="34" charset="0"/>
              </a:rPr>
              <a:t>HƯỚNG DẪN VỀ NHÀ</a:t>
            </a:r>
            <a:endParaRPr lang="en-US" sz="6000" b="1" dirty="0">
              <a:solidFill>
                <a:srgbClr val="243680"/>
              </a:solidFill>
              <a:latin typeface="Arial" panose="020B0604020202020204" pitchFamily="34" charset="0"/>
              <a:cs typeface="Arial" panose="020B0604020202020204" pitchFamily="34" charset="0"/>
            </a:endParaRPr>
          </a:p>
        </p:txBody>
      </p:sp>
      <p:sp>
        <p:nvSpPr>
          <p:cNvPr id="17" name="TextBox 17"/>
          <p:cNvSpPr txBox="1"/>
          <p:nvPr/>
        </p:nvSpPr>
        <p:spPr>
          <a:xfrm>
            <a:off x="3886200" y="4391481"/>
            <a:ext cx="11445623" cy="396006"/>
          </a:xfrm>
          <a:prstGeom prst="rect">
            <a:avLst/>
          </a:prstGeom>
        </p:spPr>
        <p:txBody>
          <a:bodyPr wrap="square" lIns="0" tIns="0" rIns="0" bIns="0" rtlCol="0" anchor="t">
            <a:spAutoFit/>
          </a:bodyPr>
          <a:lstStyle/>
          <a:p>
            <a:pPr>
              <a:lnSpc>
                <a:spcPts val="2560"/>
              </a:lnSpc>
            </a:pPr>
            <a:r>
              <a:rPr lang="en-US" sz="5000" dirty="0" smtClean="0">
                <a:solidFill>
                  <a:srgbClr val="243680"/>
                </a:solidFill>
                <a:latin typeface="Arial" panose="020B0604020202020204" pitchFamily="34" charset="0"/>
                <a:cs typeface="Arial" panose="020B0604020202020204" pitchFamily="34" charset="0"/>
              </a:rPr>
              <a:t>Trả lời câu 2, SGK trang 81</a:t>
            </a:r>
            <a:endParaRPr lang="en-US" sz="5000" dirty="0">
              <a:solidFill>
                <a:srgbClr val="243680"/>
              </a:solidFill>
              <a:latin typeface="Arial" panose="020B0604020202020204" pitchFamily="34" charset="0"/>
              <a:cs typeface="Arial" panose="020B0604020202020204" pitchFamily="34" charset="0"/>
            </a:endParaRPr>
          </a:p>
        </p:txBody>
      </p:sp>
      <p:pic>
        <p:nvPicPr>
          <p:cNvPr id="24" name="Picture 24"/>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3844814" y="3160256"/>
            <a:ext cx="2971800" cy="6262413"/>
          </a:xfrm>
          <a:prstGeom prst="rect">
            <a:avLst/>
          </a:prstGeom>
        </p:spPr>
      </p:pic>
      <p:grpSp>
        <p:nvGrpSpPr>
          <p:cNvPr id="26" name="Group 2"/>
          <p:cNvGrpSpPr/>
          <p:nvPr/>
        </p:nvGrpSpPr>
        <p:grpSpPr>
          <a:xfrm>
            <a:off x="2363309" y="5294105"/>
            <a:ext cx="497140" cy="497140"/>
            <a:chOff x="0" y="0"/>
            <a:chExt cx="6350000" cy="6350000"/>
          </a:xfrm>
        </p:grpSpPr>
        <p:sp>
          <p:nvSpPr>
            <p:cNvPr id="27"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243680"/>
            </a:solidFill>
          </p:spPr>
        </p:sp>
      </p:grpSp>
      <p:sp>
        <p:nvSpPr>
          <p:cNvPr id="28" name="TextBox 17"/>
          <p:cNvSpPr txBox="1"/>
          <p:nvPr/>
        </p:nvSpPr>
        <p:spPr>
          <a:xfrm>
            <a:off x="3887309" y="5526509"/>
            <a:ext cx="11445623" cy="396006"/>
          </a:xfrm>
          <a:prstGeom prst="rect">
            <a:avLst/>
          </a:prstGeom>
        </p:spPr>
        <p:txBody>
          <a:bodyPr wrap="square" lIns="0" tIns="0" rIns="0" bIns="0" rtlCol="0" anchor="t">
            <a:spAutoFit/>
          </a:bodyPr>
          <a:lstStyle/>
          <a:p>
            <a:pPr>
              <a:lnSpc>
                <a:spcPts val="2560"/>
              </a:lnSpc>
            </a:pPr>
            <a:r>
              <a:rPr lang="en-US" sz="5000" dirty="0" smtClean="0">
                <a:solidFill>
                  <a:srgbClr val="243680"/>
                </a:solidFill>
                <a:latin typeface="Arial" panose="020B0604020202020204" pitchFamily="34" charset="0"/>
                <a:cs typeface="Arial" panose="020B0604020202020204" pitchFamily="34" charset="0"/>
              </a:rPr>
              <a:t>Làm bài tập Bài 15, Sách bài tập</a:t>
            </a:r>
            <a:endParaRPr lang="en-US" sz="5000" dirty="0">
              <a:solidFill>
                <a:srgbClr val="243680"/>
              </a:solidFill>
              <a:latin typeface="Arial" panose="020B0604020202020204" pitchFamily="34" charset="0"/>
              <a:cs typeface="Arial" panose="020B0604020202020204" pitchFamily="34" charset="0"/>
            </a:endParaRPr>
          </a:p>
        </p:txBody>
      </p:sp>
      <p:grpSp>
        <p:nvGrpSpPr>
          <p:cNvPr id="29" name="Group 2"/>
          <p:cNvGrpSpPr/>
          <p:nvPr/>
        </p:nvGrpSpPr>
        <p:grpSpPr>
          <a:xfrm>
            <a:off x="2361091" y="6429133"/>
            <a:ext cx="497140" cy="497140"/>
            <a:chOff x="0" y="0"/>
            <a:chExt cx="6350000" cy="6350000"/>
          </a:xfrm>
        </p:grpSpPr>
        <p:sp>
          <p:nvSpPr>
            <p:cNvPr id="30"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243680"/>
            </a:solidFill>
          </p:spPr>
        </p:sp>
      </p:grpSp>
      <p:sp>
        <p:nvSpPr>
          <p:cNvPr id="31" name="TextBox 17"/>
          <p:cNvSpPr txBox="1"/>
          <p:nvPr/>
        </p:nvSpPr>
        <p:spPr>
          <a:xfrm>
            <a:off x="3885091" y="6661537"/>
            <a:ext cx="11445623" cy="396006"/>
          </a:xfrm>
          <a:prstGeom prst="rect">
            <a:avLst/>
          </a:prstGeom>
        </p:spPr>
        <p:txBody>
          <a:bodyPr wrap="square" lIns="0" tIns="0" rIns="0" bIns="0" rtlCol="0" anchor="t">
            <a:spAutoFit/>
          </a:bodyPr>
          <a:lstStyle/>
          <a:p>
            <a:pPr>
              <a:lnSpc>
                <a:spcPts val="2560"/>
              </a:lnSpc>
            </a:pPr>
            <a:r>
              <a:rPr lang="en-US" sz="5000" dirty="0" smtClean="0">
                <a:solidFill>
                  <a:srgbClr val="243680"/>
                </a:solidFill>
                <a:latin typeface="Arial" panose="020B0604020202020204" pitchFamily="34" charset="0"/>
                <a:cs typeface="Arial" panose="020B0604020202020204" pitchFamily="34" charset="0"/>
              </a:rPr>
              <a:t>Đọc trước Bài 16, SGK trang 82</a:t>
            </a:r>
            <a:endParaRPr lang="en-US" sz="5000" dirty="0">
              <a:solidFill>
                <a:srgbClr val="24368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61298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down)">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wipe(down)">
                                      <p:cBhvr>
                                        <p:cTn id="20" dur="500"/>
                                        <p:tgtEl>
                                          <p:spTgt spid="26"/>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wipe(down)">
                                      <p:cBhvr>
                                        <p:cTn id="23" dur="500"/>
                                        <p:tgtEl>
                                          <p:spTgt spid="2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wipe(down)">
                                      <p:cBhvr>
                                        <p:cTn id="28" dur="500"/>
                                        <p:tgtEl>
                                          <p:spTgt spid="29"/>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wipe(down)">
                                      <p:cBhvr>
                                        <p:cTn id="31"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p:bldP spid="28" grpId="0"/>
      <p:bldP spid="31" grpId="0"/>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FFDDDA"/>
        </a:solidFill>
        <a:effectLst/>
      </p:bgPr>
    </p:bg>
    <p:spTree>
      <p:nvGrpSpPr>
        <p:cNvPr id="1" name=""/>
        <p:cNvGrpSpPr/>
        <p:nvPr/>
      </p:nvGrpSpPr>
      <p:grpSpPr>
        <a:xfrm>
          <a:off x="0" y="0"/>
          <a:ext cx="0" cy="0"/>
          <a:chOff x="0" y="0"/>
          <a:chExt cx="0" cy="0"/>
        </a:xfrm>
      </p:grpSpPr>
      <p:sp>
        <p:nvSpPr>
          <p:cNvPr id="2" name="TextBox 2"/>
          <p:cNvSpPr txBox="1"/>
          <p:nvPr/>
        </p:nvSpPr>
        <p:spPr>
          <a:xfrm>
            <a:off x="76200" y="1600072"/>
            <a:ext cx="18211800" cy="2308324"/>
          </a:xfrm>
          <a:prstGeom prst="rect">
            <a:avLst/>
          </a:prstGeom>
        </p:spPr>
        <p:txBody>
          <a:bodyPr wrap="square" lIns="0" tIns="0" rIns="0" bIns="0" rtlCol="0" anchor="t">
            <a:spAutoFit/>
          </a:bodyPr>
          <a:lstStyle/>
          <a:p>
            <a:pPr marL="0" lvl="0" indent="0" algn="ctr">
              <a:lnSpc>
                <a:spcPts val="9000"/>
              </a:lnSpc>
              <a:spcBef>
                <a:spcPct val="0"/>
              </a:spcBef>
            </a:pPr>
            <a:r>
              <a:rPr lang="en-US" sz="7000" b="1" u="none" dirty="0" smtClean="0">
                <a:solidFill>
                  <a:srgbClr val="2E2562"/>
                </a:solidFill>
                <a:latin typeface="Arial" panose="020B0604020202020204" pitchFamily="34" charset="0"/>
                <a:cs typeface="Arial" panose="020B0604020202020204" pitchFamily="34" charset="0"/>
              </a:rPr>
              <a:t>CẢM ƠN CÁC EM</a:t>
            </a:r>
          </a:p>
          <a:p>
            <a:pPr marL="0" lvl="0" indent="0" algn="ctr">
              <a:lnSpc>
                <a:spcPts val="9000"/>
              </a:lnSpc>
              <a:spcBef>
                <a:spcPct val="0"/>
              </a:spcBef>
            </a:pPr>
            <a:r>
              <a:rPr lang="en-US" sz="7000" b="1" dirty="0" smtClean="0">
                <a:solidFill>
                  <a:srgbClr val="2E2562"/>
                </a:solidFill>
                <a:latin typeface="Arial" panose="020B0604020202020204" pitchFamily="34" charset="0"/>
                <a:cs typeface="Arial" panose="020B0604020202020204" pitchFamily="34" charset="0"/>
              </a:rPr>
              <a:t>ĐÃ LẮNG NGHE BÀI GIẢNG!</a:t>
            </a:r>
            <a:endParaRPr lang="en-US" sz="7000" b="1" u="none" dirty="0" smtClean="0">
              <a:solidFill>
                <a:srgbClr val="2E2562"/>
              </a:solidFill>
              <a:latin typeface="Arial" panose="020B0604020202020204" pitchFamily="34" charset="0"/>
              <a:cs typeface="Arial" panose="020B0604020202020204" pitchFamily="34" charset="0"/>
            </a:endParaRPr>
          </a:p>
        </p:txBody>
      </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r="1233" b="84121"/>
          <a:stretch>
            <a:fillRect/>
          </a:stretch>
        </p:blipFill>
        <p:spPr>
          <a:xfrm>
            <a:off x="2438400" y="9467471"/>
            <a:ext cx="13861436" cy="819529"/>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6628941" y="5082515"/>
            <a:ext cx="4916922" cy="4469929"/>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2877102" y="7317480"/>
            <a:ext cx="1364267" cy="2149991"/>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2994045" y="7317480"/>
            <a:ext cx="2872388" cy="2149991"/>
          </a:xfrm>
          <a:prstGeom prst="rect">
            <a:avLst/>
          </a:prstGeom>
        </p:spPr>
      </p:pic>
    </p:spTree>
    <p:extLst>
      <p:ext uri="{BB962C8B-B14F-4D97-AF65-F5344CB8AC3E}">
        <p14:creationId xmlns:p14="http://schemas.microsoft.com/office/powerpoint/2010/main" val="4248821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par>
                                <p:cTn id="8" presetID="21" presetClass="entr" presetSubtype="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heel(1)">
                                      <p:cBhvr>
                                        <p:cTn id="10" dur="2000"/>
                                        <p:tgtEl>
                                          <p:spTgt spid="5"/>
                                        </p:tgtEl>
                                      </p:cBhvr>
                                    </p:animEffect>
                                  </p:childTnLst>
                                </p:cTn>
                              </p:par>
                              <p:par>
                                <p:cTn id="11" presetID="21" presetClass="entr" presetSubtype="1"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heel(1)">
                                      <p:cBhvr>
                                        <p:cTn id="13" dur="2000"/>
                                        <p:tgtEl>
                                          <p:spTgt spid="7"/>
                                        </p:tgtEl>
                                      </p:cBhvr>
                                    </p:animEffect>
                                  </p:childTnLst>
                                </p:cTn>
                              </p:par>
                              <p:par>
                                <p:cTn id="14" presetID="21" presetClass="entr" presetSubtype="1"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heel(1)">
                                      <p:cBhvr>
                                        <p:cTn id="16" dur="20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6"/>
          <p:cNvGrpSpPr/>
          <p:nvPr/>
        </p:nvGrpSpPr>
        <p:grpSpPr>
          <a:xfrm>
            <a:off x="14097000" y="2988510"/>
            <a:ext cx="4191000" cy="7273297"/>
            <a:chOff x="0" y="0"/>
            <a:chExt cx="8539811" cy="9697730"/>
          </a:xfrm>
        </p:grpSpPr>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2179267"/>
              <a:ext cx="6506888" cy="7518463"/>
            </a:xfrm>
            <a:prstGeom prst="rect">
              <a:avLst/>
            </a:prstGeom>
          </p:spPr>
        </p:pic>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1880691">
              <a:off x="5609463" y="610381"/>
              <a:ext cx="2753896" cy="1451074"/>
            </a:xfrm>
            <a:prstGeom prst="rect">
              <a:avLst/>
            </a:prstGeom>
          </p:spPr>
        </p:pic>
      </p:grpSp>
      <p:sp>
        <p:nvSpPr>
          <p:cNvPr id="9" name="TextBox 2"/>
          <p:cNvSpPr txBox="1"/>
          <p:nvPr/>
        </p:nvSpPr>
        <p:spPr>
          <a:xfrm>
            <a:off x="0" y="1209756"/>
            <a:ext cx="18288000" cy="910506"/>
          </a:xfrm>
          <a:prstGeom prst="rect">
            <a:avLst/>
          </a:prstGeom>
        </p:spPr>
        <p:txBody>
          <a:bodyPr wrap="square" lIns="0" tIns="0" rIns="0" bIns="0" rtlCol="0" anchor="t">
            <a:spAutoFit/>
          </a:bodyPr>
          <a:lstStyle/>
          <a:p>
            <a:pPr marL="0" lvl="0" indent="0" algn="ctr">
              <a:lnSpc>
                <a:spcPts val="7050"/>
              </a:lnSpc>
              <a:spcBef>
                <a:spcPct val="0"/>
              </a:spcBef>
            </a:pPr>
            <a:r>
              <a:rPr lang="en-US" sz="6000" b="1" u="none" dirty="0" smtClean="0">
                <a:solidFill>
                  <a:schemeClr val="tx1">
                    <a:lumMod val="95000"/>
                    <a:lumOff val="5000"/>
                  </a:schemeClr>
                </a:solidFill>
                <a:latin typeface="Arial" panose="020B0604020202020204" pitchFamily="34" charset="0"/>
                <a:cs typeface="Arial" panose="020B0604020202020204" pitchFamily="34" charset="0"/>
              </a:rPr>
              <a:t>1. KHỞI NGHĨA HAI BÀ TRƯNG</a:t>
            </a:r>
            <a:endParaRPr lang="en-US" sz="6000" b="1" u="none" dirty="0">
              <a:solidFill>
                <a:schemeClr val="tx1">
                  <a:lumMod val="95000"/>
                  <a:lumOff val="5000"/>
                </a:schemeClr>
              </a:solidFill>
              <a:latin typeface="Arial" panose="020B0604020202020204" pitchFamily="34" charset="0"/>
              <a:cs typeface="Arial" panose="020B0604020202020204" pitchFamily="34" charset="0"/>
            </a:endParaRPr>
          </a:p>
        </p:txBody>
      </p:sp>
      <p:sp>
        <p:nvSpPr>
          <p:cNvPr id="10" name="Rectangle 9"/>
          <p:cNvSpPr/>
          <p:nvPr/>
        </p:nvSpPr>
        <p:spPr>
          <a:xfrm>
            <a:off x="457200" y="2988510"/>
            <a:ext cx="13182600" cy="6555641"/>
          </a:xfrm>
          <a:prstGeom prst="rect">
            <a:avLst/>
          </a:prstGeom>
        </p:spPr>
        <p:txBody>
          <a:bodyPr wrap="square">
            <a:spAutoFit/>
          </a:bodyPr>
          <a:lstStyle/>
          <a:p>
            <a:pPr marL="685800" indent="-685800" algn="just">
              <a:lnSpc>
                <a:spcPts val="7200"/>
              </a:lnSpc>
              <a:buFont typeface="Arial" panose="020B0604020202020204" pitchFamily="34" charset="0"/>
              <a:buChar char="•"/>
            </a:pPr>
            <a:r>
              <a:rPr lang="nl-NL" sz="5000" dirty="0">
                <a:solidFill>
                  <a:schemeClr val="tx1">
                    <a:lumMod val="95000"/>
                    <a:lumOff val="5000"/>
                  </a:schemeClr>
                </a:solidFill>
                <a:latin typeface="Arial" panose="020B0604020202020204" pitchFamily="34" charset="0"/>
                <a:ea typeface="Calibri" panose="020F0502020204030204" pitchFamily="34" charset="0"/>
                <a:cs typeface="Arial" panose="020B0604020202020204" pitchFamily="34" charset="0"/>
              </a:rPr>
              <a:t>Trưng Trắc, Trưng Nhị là con gái Lạc tướng vùng Mê Linh (thuộc Hà Nội ngày nay</a:t>
            </a:r>
            <a:r>
              <a:rPr lang="nl-NL" sz="5000" dirty="0" smtClean="0">
                <a:solidFill>
                  <a:schemeClr val="tx1">
                    <a:lumMod val="95000"/>
                    <a:lumOff val="5000"/>
                  </a:schemeClr>
                </a:solidFill>
                <a:latin typeface="Arial" panose="020B0604020202020204" pitchFamily="34" charset="0"/>
                <a:ea typeface="Calibri" panose="020F0502020204030204" pitchFamily="34" charset="0"/>
                <a:cs typeface="Arial" panose="020B0604020202020204" pitchFamily="34" charset="0"/>
              </a:rPr>
              <a:t>). </a:t>
            </a:r>
          </a:p>
          <a:p>
            <a:pPr marL="685800" indent="-685800" algn="just">
              <a:lnSpc>
                <a:spcPts val="7200"/>
              </a:lnSpc>
              <a:buFont typeface="Arial" panose="020B0604020202020204" pitchFamily="34" charset="0"/>
              <a:buChar char="•"/>
            </a:pPr>
            <a:r>
              <a:rPr lang="nl-NL" sz="5000" dirty="0" smtClean="0">
                <a:solidFill>
                  <a:schemeClr val="tx1">
                    <a:lumMod val="95000"/>
                    <a:lumOff val="5000"/>
                  </a:schemeClr>
                </a:solidFill>
                <a:latin typeface="Arial" panose="020B0604020202020204" pitchFamily="34" charset="0"/>
                <a:ea typeface="Calibri" panose="020F0502020204030204" pitchFamily="34" charset="0"/>
                <a:cs typeface="Arial" panose="020B0604020202020204" pitchFamily="34" charset="0"/>
              </a:rPr>
              <a:t>Tên tuổi </a:t>
            </a:r>
            <a:r>
              <a:rPr lang="nl-NL" sz="5000" dirty="0">
                <a:solidFill>
                  <a:schemeClr val="tx1">
                    <a:lumMod val="95000"/>
                    <a:lumOff val="5000"/>
                  </a:schemeClr>
                </a:solidFill>
                <a:latin typeface="Arial" panose="020B0604020202020204" pitchFamily="34" charset="0"/>
                <a:ea typeface="Calibri" panose="020F0502020204030204" pitchFamily="34" charset="0"/>
                <a:cs typeface="Arial" panose="020B0604020202020204" pitchFamily="34" charset="0"/>
              </a:rPr>
              <a:t>của hai bà được thần tích dân gian giải thích được bắt nguồn từ cách gọi tên theo các loại kén: kén dày là trứng chắc, tức Trưng Trắc; kén mỏng là trứng nhì, tức Trưng Nhị.</a:t>
            </a:r>
            <a:endParaRPr lang="en-US" sz="5000" dirty="0">
              <a:solidFill>
                <a:schemeClr val="tx1">
                  <a:lumMod val="95000"/>
                  <a:lumOff val="5000"/>
                </a:schemeClr>
              </a:solidFill>
              <a:effectLst/>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wipe(down)">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
                                            <p:txEl>
                                              <p:pRg st="1" end="1"/>
                                            </p:txEl>
                                          </p:spTgt>
                                        </p:tgtEl>
                                        <p:attrNameLst>
                                          <p:attrName>style.visibility</p:attrName>
                                        </p:attrNameLst>
                                      </p:cBhvr>
                                      <p:to>
                                        <p:strVal val="visible"/>
                                      </p:to>
                                    </p:set>
                                    <p:animEffect transition="in" filter="wipe(down)">
                                      <p:cBhvr>
                                        <p:cTn id="17"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CE7DF"/>
        </a:solidFill>
        <a:effectLst/>
      </p:bgPr>
    </p:bg>
    <p:spTree>
      <p:nvGrpSpPr>
        <p:cNvPr id="1" name=""/>
        <p:cNvGrpSpPr/>
        <p:nvPr/>
      </p:nvGrpSpPr>
      <p:grpSpPr>
        <a:xfrm>
          <a:off x="0" y="0"/>
          <a:ext cx="0" cy="0"/>
          <a:chOff x="0" y="0"/>
          <a:chExt cx="0" cy="0"/>
        </a:xfrm>
      </p:grpSpPr>
      <p:pic>
        <p:nvPicPr>
          <p:cNvPr id="7" name="Picture 6" descr="C:\Users\HP\OneDrive\Desktop\Screenshot_11.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81200" y="800100"/>
            <a:ext cx="14173200" cy="8991600"/>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4265068"/>
            <a:ext cx="18288000" cy="6021931"/>
            <a:chOff x="0" y="0"/>
            <a:chExt cx="7567569" cy="1831174"/>
          </a:xfrm>
        </p:grpSpPr>
        <p:sp>
          <p:nvSpPr>
            <p:cNvPr id="3" name="Freeform 3"/>
            <p:cNvSpPr/>
            <p:nvPr/>
          </p:nvSpPr>
          <p:spPr>
            <a:xfrm>
              <a:off x="0" y="0"/>
              <a:ext cx="7567569" cy="1831174"/>
            </a:xfrm>
            <a:custGeom>
              <a:avLst/>
              <a:gdLst/>
              <a:ahLst/>
              <a:cxnLst/>
              <a:rect l="l" t="t" r="r" b="b"/>
              <a:pathLst>
                <a:path w="7567569" h="1831174">
                  <a:moveTo>
                    <a:pt x="0" y="0"/>
                  </a:moveTo>
                  <a:lnTo>
                    <a:pt x="7567569" y="0"/>
                  </a:lnTo>
                  <a:lnTo>
                    <a:pt x="7567569" y="1831174"/>
                  </a:lnTo>
                  <a:lnTo>
                    <a:pt x="0" y="1831174"/>
                  </a:lnTo>
                  <a:close/>
                </a:path>
              </a:pathLst>
            </a:custGeom>
            <a:solidFill>
              <a:srgbClr val="FDC3C5"/>
            </a:solidFill>
          </p:spPr>
        </p:sp>
      </p:grpSp>
      <p:pic>
        <p:nvPicPr>
          <p:cNvPr id="14" name="Picture 1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3886200" y="1388941"/>
            <a:ext cx="1488708" cy="1954148"/>
          </a:xfrm>
          <a:prstGeom prst="rect">
            <a:avLst/>
          </a:prstGeom>
        </p:spPr>
      </p:pic>
      <p:pic>
        <p:nvPicPr>
          <p:cNvPr id="19" name="Picture 19"/>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4249707" y="6359662"/>
            <a:ext cx="4005636" cy="3925523"/>
          </a:xfrm>
          <a:prstGeom prst="rect">
            <a:avLst/>
          </a:prstGeom>
        </p:spPr>
      </p:pic>
      <p:sp>
        <p:nvSpPr>
          <p:cNvPr id="20" name="Rectangle 19"/>
          <p:cNvSpPr/>
          <p:nvPr/>
        </p:nvSpPr>
        <p:spPr>
          <a:xfrm>
            <a:off x="5562600" y="1461409"/>
            <a:ext cx="9012404" cy="1809213"/>
          </a:xfrm>
          <a:prstGeom prst="rect">
            <a:avLst/>
          </a:prstGeom>
        </p:spPr>
        <p:txBody>
          <a:bodyPr wrap="none">
            <a:spAutoFit/>
          </a:bodyPr>
          <a:lstStyle/>
          <a:p>
            <a:pPr>
              <a:lnSpc>
                <a:spcPts val="7000"/>
              </a:lnSpc>
            </a:pPr>
            <a:r>
              <a:rPr lang="fr-FR" sz="5000" dirty="0">
                <a:solidFill>
                  <a:srgbClr val="000000"/>
                </a:solidFill>
                <a:latin typeface="Arial" panose="020B0604020202020204" pitchFamily="34" charset="0"/>
                <a:ea typeface="Calibri" panose="020F0502020204030204" pitchFamily="34" charset="0"/>
                <a:cs typeface="Arial" panose="020B0604020202020204" pitchFamily="34" charset="0"/>
              </a:rPr>
              <a:t>Hãy cho biết nguyên nhân của </a:t>
            </a:r>
            <a:endParaRPr lang="fr-FR" sz="5000" dirty="0" smtClean="0">
              <a:solidFill>
                <a:srgbClr val="000000"/>
              </a:solidFill>
              <a:latin typeface="Arial" panose="020B0604020202020204" pitchFamily="34" charset="0"/>
              <a:ea typeface="Calibri" panose="020F0502020204030204" pitchFamily="34" charset="0"/>
              <a:cs typeface="Arial" panose="020B0604020202020204" pitchFamily="34" charset="0"/>
            </a:endParaRPr>
          </a:p>
          <a:p>
            <a:pPr>
              <a:lnSpc>
                <a:spcPts val="7000"/>
              </a:lnSpc>
            </a:pPr>
            <a:r>
              <a:rPr lang="fr-FR" sz="5000" dirty="0" smtClean="0">
                <a:solidFill>
                  <a:srgbClr val="000000"/>
                </a:solidFill>
                <a:latin typeface="Arial" panose="020B0604020202020204" pitchFamily="34" charset="0"/>
                <a:ea typeface="Calibri" panose="020F0502020204030204" pitchFamily="34" charset="0"/>
                <a:cs typeface="Arial" panose="020B0604020202020204" pitchFamily="34" charset="0"/>
              </a:rPr>
              <a:t>cuộc </a:t>
            </a:r>
            <a:r>
              <a:rPr lang="fr-FR" sz="5000" dirty="0">
                <a:solidFill>
                  <a:srgbClr val="000000"/>
                </a:solidFill>
                <a:latin typeface="Arial" panose="020B0604020202020204" pitchFamily="34" charset="0"/>
                <a:ea typeface="Calibri" panose="020F0502020204030204" pitchFamily="34" charset="0"/>
                <a:cs typeface="Arial" panose="020B0604020202020204" pitchFamily="34" charset="0"/>
              </a:rPr>
              <a:t>khởi nghĩa Hai Bà Trưng</a:t>
            </a:r>
            <a:endParaRPr lang="en-US" sz="5000" dirty="0">
              <a:latin typeface="Arial" panose="020B0604020202020204" pitchFamily="34" charset="0"/>
              <a:cs typeface="Arial" panose="020B0604020202020204" pitchFamily="34" charset="0"/>
            </a:endParaRPr>
          </a:p>
        </p:txBody>
      </p:sp>
      <p:sp>
        <p:nvSpPr>
          <p:cNvPr id="21" name="Rectangle 20"/>
          <p:cNvSpPr/>
          <p:nvPr/>
        </p:nvSpPr>
        <p:spPr>
          <a:xfrm>
            <a:off x="4315702" y="5295900"/>
            <a:ext cx="11506200" cy="3683060"/>
          </a:xfrm>
          <a:prstGeom prst="rect">
            <a:avLst/>
          </a:prstGeom>
        </p:spPr>
        <p:txBody>
          <a:bodyPr wrap="square">
            <a:spAutoFit/>
          </a:bodyPr>
          <a:lstStyle/>
          <a:p>
            <a:pPr algn="just">
              <a:lnSpc>
                <a:spcPts val="7000"/>
              </a:lnSpc>
            </a:pPr>
            <a:r>
              <a:rPr lang="nl-NL" sz="5000" dirty="0">
                <a:solidFill>
                  <a:schemeClr val="tx1">
                    <a:lumMod val="95000"/>
                    <a:lumOff val="5000"/>
                  </a:schemeClr>
                </a:solidFill>
                <a:latin typeface="Arial" panose="020B0604020202020204" pitchFamily="34" charset="0"/>
                <a:ea typeface="Calibri" panose="020F0502020204030204" pitchFamily="34" charset="0"/>
                <a:cs typeface="Arial" panose="020B0604020202020204" pitchFamily="34" charset="0"/>
              </a:rPr>
              <a:t>“Một xin rửa sạch nước thù</a:t>
            </a:r>
            <a:endParaRPr lang="en-US" sz="5000" dirty="0">
              <a:solidFill>
                <a:schemeClr val="tx1">
                  <a:lumMod val="95000"/>
                  <a:lumOff val="5000"/>
                </a:schemeClr>
              </a:solidFill>
              <a:latin typeface="Arial" panose="020B0604020202020204" pitchFamily="34" charset="0"/>
              <a:ea typeface="Calibri" panose="020F0502020204030204" pitchFamily="34" charset="0"/>
              <a:cs typeface="Arial" panose="020B0604020202020204" pitchFamily="34" charset="0"/>
            </a:endParaRPr>
          </a:p>
          <a:p>
            <a:pPr algn="just">
              <a:lnSpc>
                <a:spcPts val="7000"/>
              </a:lnSpc>
            </a:pPr>
            <a:r>
              <a:rPr lang="nl-NL" sz="5000" dirty="0">
                <a:solidFill>
                  <a:schemeClr val="tx1">
                    <a:lumMod val="95000"/>
                    <a:lumOff val="5000"/>
                  </a:schemeClr>
                </a:solidFill>
                <a:latin typeface="Arial" panose="020B0604020202020204" pitchFamily="34" charset="0"/>
                <a:ea typeface="Calibri" panose="020F0502020204030204" pitchFamily="34" charset="0"/>
                <a:cs typeface="Arial" panose="020B0604020202020204" pitchFamily="34" charset="0"/>
              </a:rPr>
              <a:t>Hai xin đem lại nghiệp xưa họ Hùng.</a:t>
            </a:r>
            <a:endParaRPr lang="en-US" sz="5000" dirty="0">
              <a:solidFill>
                <a:schemeClr val="tx1">
                  <a:lumMod val="95000"/>
                  <a:lumOff val="5000"/>
                </a:schemeClr>
              </a:solidFill>
              <a:latin typeface="Arial" panose="020B0604020202020204" pitchFamily="34" charset="0"/>
              <a:ea typeface="Calibri" panose="020F0502020204030204" pitchFamily="34" charset="0"/>
              <a:cs typeface="Arial" panose="020B0604020202020204" pitchFamily="34" charset="0"/>
            </a:endParaRPr>
          </a:p>
          <a:p>
            <a:pPr algn="just">
              <a:lnSpc>
                <a:spcPts val="7000"/>
              </a:lnSpc>
            </a:pPr>
            <a:r>
              <a:rPr lang="nl-NL" sz="5000" dirty="0">
                <a:solidFill>
                  <a:schemeClr val="tx1">
                    <a:lumMod val="95000"/>
                    <a:lumOff val="5000"/>
                  </a:schemeClr>
                </a:solidFill>
                <a:latin typeface="Arial" panose="020B0604020202020204" pitchFamily="34" charset="0"/>
                <a:ea typeface="Calibri" panose="020F0502020204030204" pitchFamily="34" charset="0"/>
                <a:cs typeface="Arial" panose="020B0604020202020204" pitchFamily="34" charset="0"/>
              </a:rPr>
              <a:t>Ba kẻo oan ức lòng chồng</a:t>
            </a:r>
            <a:endParaRPr lang="en-US" sz="5000" dirty="0">
              <a:solidFill>
                <a:schemeClr val="tx1">
                  <a:lumMod val="95000"/>
                  <a:lumOff val="5000"/>
                </a:schemeClr>
              </a:solidFill>
              <a:latin typeface="Arial" panose="020B0604020202020204" pitchFamily="34" charset="0"/>
              <a:ea typeface="Calibri" panose="020F0502020204030204" pitchFamily="34" charset="0"/>
              <a:cs typeface="Arial" panose="020B0604020202020204" pitchFamily="34" charset="0"/>
            </a:endParaRPr>
          </a:p>
          <a:p>
            <a:pPr algn="just">
              <a:lnSpc>
                <a:spcPts val="7000"/>
              </a:lnSpc>
            </a:pPr>
            <a:r>
              <a:rPr lang="nl-NL" sz="5000" dirty="0">
                <a:solidFill>
                  <a:schemeClr val="tx1">
                    <a:lumMod val="95000"/>
                    <a:lumOff val="5000"/>
                  </a:schemeClr>
                </a:solidFill>
                <a:latin typeface="Arial" panose="020B0604020202020204" pitchFamily="34" charset="0"/>
                <a:ea typeface="Calibri" panose="020F0502020204030204" pitchFamily="34" charset="0"/>
                <a:cs typeface="Arial" panose="020B0604020202020204" pitchFamily="34" charset="0"/>
              </a:rPr>
              <a:t>Bốn xin vẹn vẹn sở công lênh này”. </a:t>
            </a:r>
            <a:endParaRPr lang="en-US" sz="5000" dirty="0">
              <a:solidFill>
                <a:schemeClr val="tx1">
                  <a:lumMod val="95000"/>
                  <a:lumOff val="5000"/>
                </a:schemeClr>
              </a:solidFill>
              <a:effectLst/>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ipe(down)">
                                      <p:cBhvr>
                                        <p:cTn id="1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6D0CD"/>
        </a:solidFill>
        <a:effectLst/>
      </p:bgPr>
    </p:bg>
    <p:spTree>
      <p:nvGrpSpPr>
        <p:cNvPr id="1" name=""/>
        <p:cNvGrpSpPr/>
        <p:nvPr/>
      </p:nvGrpSpPr>
      <p:grpSpPr>
        <a:xfrm>
          <a:off x="0" y="0"/>
          <a:ext cx="0" cy="0"/>
          <a:chOff x="0" y="0"/>
          <a:chExt cx="0" cy="0"/>
        </a:xfrm>
      </p:grpSpPr>
      <p:grpSp>
        <p:nvGrpSpPr>
          <p:cNvPr id="2" name="Group 2"/>
          <p:cNvGrpSpPr/>
          <p:nvPr/>
        </p:nvGrpSpPr>
        <p:grpSpPr>
          <a:xfrm>
            <a:off x="609600" y="2572928"/>
            <a:ext cx="16764000" cy="7474607"/>
            <a:chOff x="0" y="0"/>
            <a:chExt cx="7354882" cy="4188238"/>
          </a:xfrm>
        </p:grpSpPr>
        <p:sp>
          <p:nvSpPr>
            <p:cNvPr id="3" name="Freeform 3"/>
            <p:cNvSpPr/>
            <p:nvPr/>
          </p:nvSpPr>
          <p:spPr>
            <a:xfrm>
              <a:off x="72390" y="72390"/>
              <a:ext cx="7210102" cy="4043458"/>
            </a:xfrm>
            <a:custGeom>
              <a:avLst/>
              <a:gdLst/>
              <a:ahLst/>
              <a:cxnLst/>
              <a:rect l="l" t="t" r="r" b="b"/>
              <a:pathLst>
                <a:path w="7210102" h="4043458">
                  <a:moveTo>
                    <a:pt x="0" y="0"/>
                  </a:moveTo>
                  <a:lnTo>
                    <a:pt x="7210102" y="0"/>
                  </a:lnTo>
                  <a:lnTo>
                    <a:pt x="7210102" y="4043458"/>
                  </a:lnTo>
                  <a:lnTo>
                    <a:pt x="0" y="4043458"/>
                  </a:lnTo>
                  <a:lnTo>
                    <a:pt x="0" y="0"/>
                  </a:lnTo>
                  <a:close/>
                </a:path>
              </a:pathLst>
            </a:custGeom>
            <a:solidFill>
              <a:srgbClr val="D7E3EB"/>
            </a:solidFill>
          </p:spPr>
        </p:sp>
        <p:sp>
          <p:nvSpPr>
            <p:cNvPr id="4" name="Freeform 4"/>
            <p:cNvSpPr/>
            <p:nvPr/>
          </p:nvSpPr>
          <p:spPr>
            <a:xfrm>
              <a:off x="0" y="0"/>
              <a:ext cx="7354882" cy="4188238"/>
            </a:xfrm>
            <a:custGeom>
              <a:avLst/>
              <a:gdLst/>
              <a:ahLst/>
              <a:cxnLst/>
              <a:rect l="l" t="t" r="r" b="b"/>
              <a:pathLst>
                <a:path w="7354882" h="4188238">
                  <a:moveTo>
                    <a:pt x="7210103" y="4043458"/>
                  </a:moveTo>
                  <a:lnTo>
                    <a:pt x="7354882" y="4043458"/>
                  </a:lnTo>
                  <a:lnTo>
                    <a:pt x="7354882" y="4188238"/>
                  </a:lnTo>
                  <a:lnTo>
                    <a:pt x="7210103" y="4188238"/>
                  </a:lnTo>
                  <a:lnTo>
                    <a:pt x="7210103" y="4043458"/>
                  </a:lnTo>
                  <a:close/>
                  <a:moveTo>
                    <a:pt x="0" y="144780"/>
                  </a:moveTo>
                  <a:lnTo>
                    <a:pt x="144780" y="144780"/>
                  </a:lnTo>
                  <a:lnTo>
                    <a:pt x="144780" y="4043458"/>
                  </a:lnTo>
                  <a:lnTo>
                    <a:pt x="0" y="4043458"/>
                  </a:lnTo>
                  <a:lnTo>
                    <a:pt x="0" y="144780"/>
                  </a:lnTo>
                  <a:close/>
                  <a:moveTo>
                    <a:pt x="0" y="4043458"/>
                  </a:moveTo>
                  <a:lnTo>
                    <a:pt x="144780" y="4043458"/>
                  </a:lnTo>
                  <a:lnTo>
                    <a:pt x="144780" y="4188238"/>
                  </a:lnTo>
                  <a:lnTo>
                    <a:pt x="0" y="4188238"/>
                  </a:lnTo>
                  <a:lnTo>
                    <a:pt x="0" y="4043458"/>
                  </a:lnTo>
                  <a:close/>
                  <a:moveTo>
                    <a:pt x="7210103" y="144780"/>
                  </a:moveTo>
                  <a:lnTo>
                    <a:pt x="7354882" y="144780"/>
                  </a:lnTo>
                  <a:lnTo>
                    <a:pt x="7354882" y="4043458"/>
                  </a:lnTo>
                  <a:lnTo>
                    <a:pt x="7210103" y="4043458"/>
                  </a:lnTo>
                  <a:lnTo>
                    <a:pt x="7210103" y="144780"/>
                  </a:lnTo>
                  <a:close/>
                  <a:moveTo>
                    <a:pt x="144780" y="4043458"/>
                  </a:moveTo>
                  <a:lnTo>
                    <a:pt x="7210103" y="4043458"/>
                  </a:lnTo>
                  <a:lnTo>
                    <a:pt x="7210103" y="4188238"/>
                  </a:lnTo>
                  <a:lnTo>
                    <a:pt x="144780" y="4188238"/>
                  </a:lnTo>
                  <a:lnTo>
                    <a:pt x="144780" y="4043458"/>
                  </a:lnTo>
                  <a:close/>
                  <a:moveTo>
                    <a:pt x="7210103" y="0"/>
                  </a:moveTo>
                  <a:lnTo>
                    <a:pt x="7354882" y="0"/>
                  </a:lnTo>
                  <a:lnTo>
                    <a:pt x="7354882" y="144780"/>
                  </a:lnTo>
                  <a:lnTo>
                    <a:pt x="7210103" y="144780"/>
                  </a:lnTo>
                  <a:lnTo>
                    <a:pt x="7210103" y="0"/>
                  </a:lnTo>
                  <a:close/>
                  <a:moveTo>
                    <a:pt x="0" y="0"/>
                  </a:moveTo>
                  <a:lnTo>
                    <a:pt x="144780" y="0"/>
                  </a:lnTo>
                  <a:lnTo>
                    <a:pt x="144780" y="144780"/>
                  </a:lnTo>
                  <a:lnTo>
                    <a:pt x="0" y="144780"/>
                  </a:lnTo>
                  <a:lnTo>
                    <a:pt x="0" y="0"/>
                  </a:lnTo>
                  <a:close/>
                  <a:moveTo>
                    <a:pt x="144780" y="0"/>
                  </a:moveTo>
                  <a:lnTo>
                    <a:pt x="7210103" y="0"/>
                  </a:lnTo>
                  <a:lnTo>
                    <a:pt x="7210103" y="144780"/>
                  </a:lnTo>
                  <a:lnTo>
                    <a:pt x="144780" y="144780"/>
                  </a:lnTo>
                  <a:lnTo>
                    <a:pt x="144780" y="0"/>
                  </a:lnTo>
                  <a:close/>
                </a:path>
              </a:pathLst>
            </a:custGeom>
            <a:solidFill>
              <a:srgbClr val="F9AAAF"/>
            </a:solidFill>
          </p:spPr>
        </p:sp>
      </p:grpSp>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5705927" y="5544186"/>
            <a:ext cx="2492358" cy="4724400"/>
          </a:xfrm>
          <a:prstGeom prst="rect">
            <a:avLst/>
          </a:prstGeom>
        </p:spPr>
      </p:pic>
      <p:pic>
        <p:nvPicPr>
          <p:cNvPr id="7"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94426" y="485259"/>
            <a:ext cx="1742140" cy="1742140"/>
          </a:xfrm>
          <a:prstGeom prst="rect">
            <a:avLst/>
          </a:prstGeom>
        </p:spPr>
      </p:pic>
      <p:sp>
        <p:nvSpPr>
          <p:cNvPr id="18" name="Rectangle 17"/>
          <p:cNvSpPr/>
          <p:nvPr/>
        </p:nvSpPr>
        <p:spPr>
          <a:xfrm>
            <a:off x="0" y="1461409"/>
            <a:ext cx="18274485" cy="926151"/>
          </a:xfrm>
          <a:prstGeom prst="rect">
            <a:avLst/>
          </a:prstGeom>
        </p:spPr>
        <p:txBody>
          <a:bodyPr wrap="square">
            <a:spAutoFit/>
          </a:bodyPr>
          <a:lstStyle/>
          <a:p>
            <a:pPr algn="ctr">
              <a:lnSpc>
                <a:spcPts val="7000"/>
              </a:lnSpc>
            </a:pPr>
            <a:r>
              <a:rPr lang="fr-FR" sz="5500" b="1" dirty="0" smtClean="0">
                <a:solidFill>
                  <a:srgbClr val="000000"/>
                </a:solidFill>
                <a:latin typeface="Arial" panose="020B0604020202020204" pitchFamily="34" charset="0"/>
                <a:ea typeface="Calibri" panose="020F0502020204030204" pitchFamily="34" charset="0"/>
                <a:cs typeface="Arial" panose="020B0604020202020204" pitchFamily="34" charset="0"/>
              </a:rPr>
              <a:t>Nguyên nhân </a:t>
            </a:r>
            <a:r>
              <a:rPr lang="fr-FR" sz="5500" b="1" dirty="0">
                <a:solidFill>
                  <a:srgbClr val="000000"/>
                </a:solidFill>
                <a:latin typeface="Arial" panose="020B0604020202020204" pitchFamily="34" charset="0"/>
                <a:ea typeface="Calibri" panose="020F0502020204030204" pitchFamily="34" charset="0"/>
                <a:cs typeface="Arial" panose="020B0604020202020204" pitchFamily="34" charset="0"/>
              </a:rPr>
              <a:t>của </a:t>
            </a:r>
            <a:r>
              <a:rPr lang="fr-FR" sz="5500" b="1" dirty="0" smtClean="0">
                <a:solidFill>
                  <a:srgbClr val="000000"/>
                </a:solidFill>
                <a:latin typeface="Arial" panose="020B0604020202020204" pitchFamily="34" charset="0"/>
                <a:ea typeface="Calibri" panose="020F0502020204030204" pitchFamily="34" charset="0"/>
                <a:cs typeface="Arial" panose="020B0604020202020204" pitchFamily="34" charset="0"/>
              </a:rPr>
              <a:t>cuộc </a:t>
            </a:r>
            <a:r>
              <a:rPr lang="fr-FR" sz="5500" b="1" dirty="0">
                <a:solidFill>
                  <a:srgbClr val="000000"/>
                </a:solidFill>
                <a:latin typeface="Arial" panose="020B0604020202020204" pitchFamily="34" charset="0"/>
                <a:ea typeface="Calibri" panose="020F0502020204030204" pitchFamily="34" charset="0"/>
                <a:cs typeface="Arial" panose="020B0604020202020204" pitchFamily="34" charset="0"/>
              </a:rPr>
              <a:t>khởi nghĩa Hai Bà Trưng</a:t>
            </a:r>
            <a:endParaRPr lang="en-US" sz="5500" b="1" dirty="0">
              <a:latin typeface="Arial" panose="020B0604020202020204" pitchFamily="34" charset="0"/>
              <a:cs typeface="Arial" panose="020B0604020202020204" pitchFamily="34" charset="0"/>
            </a:endParaRPr>
          </a:p>
        </p:txBody>
      </p:sp>
      <p:sp>
        <p:nvSpPr>
          <p:cNvPr id="19" name="Rectangle 18"/>
          <p:cNvSpPr/>
          <p:nvPr/>
        </p:nvSpPr>
        <p:spPr>
          <a:xfrm>
            <a:off x="961226" y="2773749"/>
            <a:ext cx="14662202" cy="7273786"/>
          </a:xfrm>
          <a:prstGeom prst="rect">
            <a:avLst/>
          </a:prstGeom>
        </p:spPr>
        <p:txBody>
          <a:bodyPr wrap="square">
            <a:spAutoFit/>
          </a:bodyPr>
          <a:lstStyle/>
          <a:p>
            <a:pPr marL="685800" indent="-685800" algn="just">
              <a:lnSpc>
                <a:spcPts val="7000"/>
              </a:lnSpc>
              <a:buFont typeface="Arial" panose="020B0604020202020204" pitchFamily="34" charset="0"/>
              <a:buChar char="•"/>
            </a:pPr>
            <a:r>
              <a:rPr lang="fr-FR" sz="5000" dirty="0">
                <a:solidFill>
                  <a:schemeClr val="tx1">
                    <a:lumMod val="95000"/>
                    <a:lumOff val="5000"/>
                  </a:schemeClr>
                </a:solidFill>
                <a:latin typeface="Arial" panose="020B0604020202020204" pitchFamily="34" charset="0"/>
                <a:ea typeface="Calibri" panose="020F0502020204030204" pitchFamily="34" charset="0"/>
                <a:cs typeface="Arial" panose="020B0604020202020204" pitchFamily="34" charset="0"/>
              </a:rPr>
              <a:t>Bất bình với chính sách cai trị hà khắc của chính quyền đô hộ phương </a:t>
            </a:r>
            <a:r>
              <a:rPr lang="fr-FR" sz="5000" dirty="0" smtClean="0">
                <a:solidFill>
                  <a:schemeClr val="tx1">
                    <a:lumMod val="95000"/>
                    <a:lumOff val="5000"/>
                  </a:schemeClr>
                </a:solidFill>
                <a:latin typeface="Arial" panose="020B0604020202020204" pitchFamily="34" charset="0"/>
                <a:ea typeface="Calibri" panose="020F0502020204030204" pitchFamily="34" charset="0"/>
                <a:cs typeface="Arial" panose="020B0604020202020204" pitchFamily="34" charset="0"/>
              </a:rPr>
              <a:t>Bắc; khôi </a:t>
            </a:r>
            <a:r>
              <a:rPr lang="fr-FR" sz="5000" dirty="0">
                <a:solidFill>
                  <a:schemeClr val="tx1">
                    <a:lumMod val="95000"/>
                    <a:lumOff val="5000"/>
                  </a:schemeClr>
                </a:solidFill>
                <a:latin typeface="Arial" panose="020B0604020202020204" pitchFamily="34" charset="0"/>
                <a:ea typeface="Calibri" panose="020F0502020204030204" pitchFamily="34" charset="0"/>
                <a:cs typeface="Arial" panose="020B0604020202020204" pitchFamily="34" charset="0"/>
              </a:rPr>
              <a:t>phục lại nền độc lập, tự chủ đã được thiết lập từ thời Hùng Vương dựng </a:t>
            </a:r>
            <a:r>
              <a:rPr lang="fr-FR" sz="5000" dirty="0" smtClean="0">
                <a:solidFill>
                  <a:schemeClr val="tx1">
                    <a:lumMod val="95000"/>
                    <a:lumOff val="5000"/>
                  </a:schemeClr>
                </a:solidFill>
                <a:latin typeface="Arial" panose="020B0604020202020204" pitchFamily="34" charset="0"/>
                <a:ea typeface="Calibri" panose="020F0502020204030204" pitchFamily="34" charset="0"/>
                <a:cs typeface="Arial" panose="020B0604020202020204" pitchFamily="34" charset="0"/>
              </a:rPr>
              <a:t>nước.</a:t>
            </a:r>
          </a:p>
          <a:p>
            <a:pPr marL="685800" indent="-685800" algn="just">
              <a:lnSpc>
                <a:spcPts val="7000"/>
              </a:lnSpc>
              <a:buFont typeface="Arial" panose="020B0604020202020204" pitchFamily="34" charset="0"/>
              <a:buChar char="•"/>
            </a:pPr>
            <a:r>
              <a:rPr lang="vi-VN" sz="5000" dirty="0">
                <a:solidFill>
                  <a:schemeClr val="tx1">
                    <a:lumMod val="95000"/>
                    <a:lumOff val="5000"/>
                  </a:schemeClr>
                </a:solidFill>
                <a:latin typeface="Arial" panose="020B0604020202020204" pitchFamily="34" charset="0"/>
                <a:cs typeface="Arial" panose="020B0604020202020204" pitchFamily="34" charset="0"/>
              </a:rPr>
              <a:t>Năm 34, nhà Hán sai Tô Định </a:t>
            </a:r>
            <a:r>
              <a:rPr lang="vi-VN" sz="5000" dirty="0" smtClean="0">
                <a:solidFill>
                  <a:schemeClr val="tx1">
                    <a:lumMod val="95000"/>
                    <a:lumOff val="5000"/>
                  </a:schemeClr>
                </a:solidFill>
                <a:latin typeface="Arial" panose="020B0604020202020204" pitchFamily="34" charset="0"/>
                <a:cs typeface="Arial" panose="020B0604020202020204" pitchFamily="34" charset="0"/>
              </a:rPr>
              <a:t>bạo </a:t>
            </a:r>
            <a:r>
              <a:rPr lang="vi-VN" sz="5000" dirty="0">
                <a:solidFill>
                  <a:schemeClr val="tx1">
                    <a:lumMod val="95000"/>
                    <a:lumOff val="5000"/>
                  </a:schemeClr>
                </a:solidFill>
                <a:latin typeface="Arial" panose="020B0604020202020204" pitchFamily="34" charset="0"/>
                <a:cs typeface="Arial" panose="020B0604020202020204" pitchFamily="34" charset="0"/>
              </a:rPr>
              <a:t>ngược, cai trị tàn ác khiến cho nhân dân rất oán hận. </a:t>
            </a:r>
            <a:endParaRPr lang="en-US" sz="5000" dirty="0" smtClean="0">
              <a:solidFill>
                <a:schemeClr val="tx1">
                  <a:lumMod val="95000"/>
                  <a:lumOff val="5000"/>
                </a:schemeClr>
              </a:solidFill>
              <a:latin typeface="Arial" panose="020B0604020202020204" pitchFamily="34" charset="0"/>
              <a:cs typeface="Arial" panose="020B0604020202020204" pitchFamily="34" charset="0"/>
            </a:endParaRPr>
          </a:p>
          <a:p>
            <a:pPr marL="685800" indent="-685800" algn="just">
              <a:lnSpc>
                <a:spcPts val="7000"/>
              </a:lnSpc>
              <a:buFont typeface="Arial" panose="020B0604020202020204" pitchFamily="34" charset="0"/>
              <a:buChar char="•"/>
            </a:pPr>
            <a:r>
              <a:rPr lang="en-US" sz="5000" dirty="0" smtClean="0">
                <a:solidFill>
                  <a:schemeClr val="tx1">
                    <a:lumMod val="95000"/>
                    <a:lumOff val="5000"/>
                  </a:schemeClr>
                </a:solidFill>
                <a:latin typeface="Arial" panose="020B0604020202020204" pitchFamily="34" charset="0"/>
                <a:cs typeface="Arial" panose="020B0604020202020204" pitchFamily="34" charset="0"/>
              </a:rPr>
              <a:t>Mùa </a:t>
            </a:r>
            <a:r>
              <a:rPr lang="vi-VN" sz="5000" dirty="0" smtClean="0">
                <a:solidFill>
                  <a:schemeClr val="tx1">
                    <a:lumMod val="95000"/>
                    <a:lumOff val="5000"/>
                  </a:schemeClr>
                </a:solidFill>
                <a:latin typeface="Arial" panose="020B0604020202020204" pitchFamily="34" charset="0"/>
                <a:cs typeface="Arial" panose="020B0604020202020204" pitchFamily="34" charset="0"/>
              </a:rPr>
              <a:t>xuân </a:t>
            </a:r>
            <a:r>
              <a:rPr lang="vi-VN" sz="5000" dirty="0">
                <a:solidFill>
                  <a:schemeClr val="tx1">
                    <a:lumMod val="95000"/>
                    <a:lumOff val="5000"/>
                  </a:schemeClr>
                </a:solidFill>
                <a:latin typeface="Arial" panose="020B0604020202020204" pitchFamily="34" charset="0"/>
                <a:cs typeface="Arial" panose="020B0604020202020204" pitchFamily="34" charset="0"/>
              </a:rPr>
              <a:t>năm 40, Trưng Trắc và Trưng Nhị dựng cờ khởi </a:t>
            </a:r>
            <a:r>
              <a:rPr lang="vi-VN" sz="5000" dirty="0" smtClean="0">
                <a:solidFill>
                  <a:schemeClr val="tx1">
                    <a:lumMod val="95000"/>
                    <a:lumOff val="5000"/>
                  </a:schemeClr>
                </a:solidFill>
                <a:latin typeface="Arial" panose="020B0604020202020204" pitchFamily="34" charset="0"/>
                <a:cs typeface="Arial" panose="020B0604020202020204" pitchFamily="34" charset="0"/>
              </a:rPr>
              <a:t>nghĩa</a:t>
            </a:r>
            <a:r>
              <a:rPr lang="en-US" sz="5000" dirty="0" smtClean="0">
                <a:solidFill>
                  <a:schemeClr val="tx1">
                    <a:lumMod val="95000"/>
                    <a:lumOff val="5000"/>
                  </a:schemeClr>
                </a:solidFill>
                <a:latin typeface="Arial" panose="020B0604020202020204" pitchFamily="34" charset="0"/>
                <a:cs typeface="Arial" panose="020B0604020202020204" pitchFamily="34" charset="0"/>
              </a:rPr>
              <a:t>.</a:t>
            </a:r>
            <a:endParaRPr lang="en-US" sz="5000" dirty="0">
              <a:solidFill>
                <a:schemeClr val="tx1">
                  <a:lumMod val="95000"/>
                  <a:lumOff val="5000"/>
                </a:schemeClr>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par>
                                <p:cTn id="16" presetID="22" presetClass="entr" presetSubtype="4"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ipe(down)">
                                      <p:cBhvr>
                                        <p:cTn id="2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436</TotalTime>
  <Words>2374</Words>
  <Application>Microsoft Office PowerPoint</Application>
  <PresentationFormat>Custom</PresentationFormat>
  <Paragraphs>181</Paragraphs>
  <Slides>53</Slides>
  <Notes>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53</vt:i4>
      </vt:variant>
    </vt:vector>
  </HeadingPairs>
  <TitlesOfParts>
    <vt:vector size="57" baseType="lpstr">
      <vt:lpstr>Calibri</vt:lpstr>
      <vt:lpstr>Josefin Sans Regular Bold</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Trần Bích Hà</dc:creator>
  <cp:lastModifiedBy>Admin</cp:lastModifiedBy>
  <cp:revision>45</cp:revision>
  <dcterms:created xsi:type="dcterms:W3CDTF">2006-08-16T00:00:00Z</dcterms:created>
  <dcterms:modified xsi:type="dcterms:W3CDTF">2025-03-25T07:17:56Z</dcterms:modified>
  <dc:identifier>DAEpfoQDgMI</dc:identifier>
</cp:coreProperties>
</file>