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0" r:id="rId2"/>
    <p:sldId id="269" r:id="rId3"/>
    <p:sldId id="270" r:id="rId4"/>
    <p:sldId id="256" r:id="rId5"/>
    <p:sldId id="268" r:id="rId6"/>
    <p:sldId id="262" r:id="rId7"/>
    <p:sldId id="272" r:id="rId8"/>
    <p:sldId id="296" r:id="rId9"/>
    <p:sldId id="297" r:id="rId10"/>
    <p:sldId id="258" r:id="rId11"/>
    <p:sldId id="299" r:id="rId12"/>
    <p:sldId id="278" r:id="rId13"/>
    <p:sldId id="265" r:id="rId14"/>
    <p:sldId id="259" r:id="rId15"/>
    <p:sldId id="274" r:id="rId16"/>
    <p:sldId id="292" r:id="rId17"/>
    <p:sldId id="291" r:id="rId18"/>
    <p:sldId id="300" r:id="rId19"/>
    <p:sldId id="301" r:id="rId20"/>
    <p:sldId id="302" r:id="rId21"/>
    <p:sldId id="293" r:id="rId22"/>
    <p:sldId id="285" r:id="rId23"/>
    <p:sldId id="276" r:id="rId24"/>
    <p:sldId id="273" r:id="rId25"/>
    <p:sldId id="294" r:id="rId26"/>
    <p:sldId id="271" r:id="rId27"/>
    <p:sldId id="287" r:id="rId28"/>
    <p:sldId id="303" r:id="rId29"/>
    <p:sldId id="304" r:id="rId30"/>
  </p:sldIdLst>
  <p:sldSz cx="18288000" cy="10287000"/>
  <p:notesSz cx="6858000" cy="9144000"/>
  <p:embeddedFontLs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44" d="100"/>
          <a:sy n="44" d="100"/>
        </p:scale>
        <p:origin x="50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26/2/2024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26/2/2024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17" Type="http://schemas.openxmlformats.org/officeDocument/2006/relationships/image" Target="NULL"/><Relationship Id="rId2" Type="http://schemas.openxmlformats.org/officeDocument/2006/relationships/image" Target="../media/image30.jpeg"/><Relationship Id="rId16" Type="http://schemas.openxmlformats.org/officeDocument/2006/relationships/image" Target="../media/image32.png"/><Relationship Id="rId1" Type="http://schemas.openxmlformats.org/officeDocument/2006/relationships/slideLayout" Target="../slideLayouts/slideLayout7.xml"/><Relationship Id="rId15" Type="http://schemas.openxmlformats.org/officeDocument/2006/relationships/image" Target="NUL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NULL"/></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3.sv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8" Type="http://schemas.openxmlformats.org/officeDocument/2006/relationships/image" Target="../media/image164.svg"/><Relationship Id="rId3" Type="http://schemas.openxmlformats.org/officeDocument/2006/relationships/image" Target="../media/image162.svg"/><Relationship Id="rId17" Type="http://schemas.openxmlformats.org/officeDocument/2006/relationships/image" Target="../media/image44.png"/><Relationship Id="rId2" Type="http://schemas.openxmlformats.org/officeDocument/2006/relationships/image" Target="../media/image40.png"/><Relationship Id="rId16" Type="http://schemas.openxmlformats.org/officeDocument/2006/relationships/image" Target="../media/image43.png"/><Relationship Id="rId20" Type="http://schemas.openxmlformats.org/officeDocument/2006/relationships/image" Target="../media/image142.sv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svg"/><Relationship Id="rId15" Type="http://schemas.openxmlformats.org/officeDocument/2006/relationships/image" Target="../media/image138.svg"/><Relationship Id="rId10" Type="http://schemas.openxmlformats.org/officeDocument/2006/relationships/image" Target="../media/image42.png"/><Relationship Id="rId19" Type="http://schemas.openxmlformats.org/officeDocument/2006/relationships/image" Target="../media/image45.png"/><Relationship Id="rId9" Type="http://schemas.openxmlformats.org/officeDocument/2006/relationships/image" Target="../media/image132.svg"/></Relationships>
</file>

<file path=ppt/slides/_rels/slide15.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88.sv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NULL"/><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NUL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7" Type="http://schemas.openxmlformats.org/officeDocument/2006/relationships/image" Target="../media/image185.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7" Type="http://schemas.openxmlformats.org/officeDocument/2006/relationships/image" Target="../media/image185.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4.svg"/><Relationship Id="rId15" Type="http://schemas.openxmlformats.org/officeDocument/2006/relationships/image" Target="NUL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91.sv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NULL"/><Relationship Id="rId5" Type="http://schemas.openxmlformats.org/officeDocument/2006/relationships/image" Target="../media/image25.png"/><Relationship Id="rId10" Type="http://schemas.openxmlformats.org/officeDocument/2006/relationships/image" Target="../media/image65.png"/><Relationship Id="rId4" Type="http://schemas.openxmlformats.org/officeDocument/2006/relationships/image" Target="../media/image24.png"/><Relationship Id="rId9"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21" Type="http://schemas.openxmlformats.org/officeDocument/2006/relationships/image" Target="../media/image72.png"/><Relationship Id="rId7" Type="http://schemas.openxmlformats.org/officeDocument/2006/relationships/image" Target="../media/image198.svg"/><Relationship Id="rId12" Type="http://schemas.openxmlformats.org/officeDocument/2006/relationships/image" Target="../media/image70.png"/><Relationship Id="rId17" Type="http://schemas.openxmlformats.org/officeDocument/2006/relationships/image" Target="../media/image71.png"/><Relationship Id="rId2" Type="http://schemas.openxmlformats.org/officeDocument/2006/relationships/image" Target="../media/image67.png"/><Relationship Id="rId16" Type="http://schemas.openxmlformats.org/officeDocument/2006/relationships/image" Target="../media/image206.svg"/><Relationship Id="rId20" Type="http://schemas.openxmlformats.org/officeDocument/2006/relationships/image" Target="../media/image210.sv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202.svg"/><Relationship Id="rId5" Type="http://schemas.openxmlformats.org/officeDocument/2006/relationships/image" Target="../media/image196.svg"/><Relationship Id="rId23" Type="http://schemas.openxmlformats.org/officeDocument/2006/relationships/image" Target="../media/image2.svg"/><Relationship Id="rId22" Type="http://schemas.openxmlformats.org/officeDocument/2006/relationships/image" Target="../media/image7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7" Type="http://schemas.openxmlformats.org/officeDocument/2006/relationships/image" Target="../media/image170.svg"/><Relationship Id="rId2" Type="http://schemas.openxmlformats.org/officeDocument/2006/relationships/image" Target="../media/image74.png"/><Relationship Id="rId1" Type="http://schemas.openxmlformats.org/officeDocument/2006/relationships/slideLayout" Target="../slideLayouts/slideLayout7.xml"/><Relationship Id="rId9" Type="http://schemas.openxmlformats.org/officeDocument/2006/relationships/image" Target="../media/image172.svg"/></Relationships>
</file>

<file path=ppt/slides/_rels/slide28.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70.sv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56.svg"/><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NULL"/><Relationship Id="rId5" Type="http://schemas.openxmlformats.org/officeDocument/2006/relationships/image" Target="../media/image13.png"/><Relationship Id="rId4" Type="http://schemas.openxmlformats.org/officeDocument/2006/relationships/image" Target="../media/image12.jpe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70.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NULL"/><Relationship Id="rId7" Type="http://schemas.openxmlformats.org/officeDocument/2006/relationships/image" Target="../media/image82.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6.svg"/><Relationship Id="rId4" Type="http://schemas.openxmlformats.org/officeDocument/2006/relationships/image" Target="../media/image19.png"/><Relationship Id="rId9" Type="http://schemas.openxmlformats.org/officeDocument/2006/relationships/image" Target="../media/image84.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859000" y="-190500"/>
            <a:ext cx="3871897" cy="3445988"/>
          </a:xfrm>
          <a:prstGeom prst="rect">
            <a:avLst/>
          </a:prstGeom>
        </p:spPr>
      </p:pic>
      <p:sp>
        <p:nvSpPr>
          <p:cNvPr id="3" name="TextBox 3"/>
          <p:cNvSpPr txBox="1"/>
          <p:nvPr/>
        </p:nvSpPr>
        <p:spPr>
          <a:xfrm>
            <a:off x="0" y="4074426"/>
            <a:ext cx="18287999" cy="2336345"/>
          </a:xfrm>
          <a:prstGeom prst="rect">
            <a:avLst/>
          </a:prstGeom>
        </p:spPr>
        <p:txBody>
          <a:bodyPr wrap="square" lIns="0" tIns="0" rIns="0" bIns="0" rtlCol="0" anchor="t">
            <a:spAutoFit/>
          </a:bodyPr>
          <a:lstStyle/>
          <a:p>
            <a:pPr algn="ctr">
              <a:lnSpc>
                <a:spcPts val="9504"/>
              </a:lnSpc>
            </a:pPr>
            <a:r>
              <a:rPr lang="en-US" sz="7000" b="1" dirty="0" smtClean="0">
                <a:solidFill>
                  <a:srgbClr val="173857"/>
                </a:solidFill>
                <a:latin typeface="Arial" panose="020B0604020202020204" pitchFamily="34" charset="0"/>
                <a:cs typeface="Arial" panose="020B0604020202020204" pitchFamily="34" charset="0"/>
              </a:rPr>
              <a:t>CHÀO MỪNG CÁC EM ĐẾN </a:t>
            </a:r>
          </a:p>
          <a:p>
            <a:pPr algn="ctr">
              <a:lnSpc>
                <a:spcPts val="9504"/>
              </a:lnSpc>
            </a:pPr>
            <a:r>
              <a:rPr lang="en-US" sz="7000" b="1" dirty="0" smtClean="0">
                <a:solidFill>
                  <a:srgbClr val="173857"/>
                </a:solidFill>
                <a:latin typeface="Arial" panose="020B0604020202020204" pitchFamily="34" charset="0"/>
                <a:cs typeface="Arial" panose="020B0604020202020204" pitchFamily="34" charset="0"/>
              </a:rPr>
              <a:t>VỚI BÀI HỌC NGÀY HÔM NAY!</a:t>
            </a:r>
            <a:endParaRPr lang="en-US" sz="7000" b="1" dirty="0">
              <a:solidFill>
                <a:srgbClr val="173857"/>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3"/>
          <a:srcRect/>
          <a:stretch>
            <a:fillRect/>
          </a:stretch>
        </p:blipFill>
        <p:spPr>
          <a:xfrm rot="6235478">
            <a:off x="94860" y="6215577"/>
            <a:ext cx="5112839" cy="5785390"/>
          </a:xfrm>
          <a:prstGeom prst="rect">
            <a:avLst/>
          </a:prstGeom>
        </p:spPr>
      </p:pic>
      <p:pic>
        <p:nvPicPr>
          <p:cNvPr id="5" name="Picture 5"/>
          <p:cNvPicPr>
            <a:picLocks noChangeAspect="1"/>
          </p:cNvPicPr>
          <p:nvPr/>
        </p:nvPicPr>
        <p:blipFill>
          <a:blip r:embed="rId4"/>
          <a:srcRect/>
          <a:stretch>
            <a:fillRect/>
          </a:stretch>
        </p:blipFill>
        <p:spPr>
          <a:xfrm>
            <a:off x="2651279" y="1405532"/>
            <a:ext cx="3662292" cy="26688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extBox 2"/>
          <p:cNvSpPr txBox="1"/>
          <p:nvPr/>
        </p:nvSpPr>
        <p:spPr>
          <a:xfrm>
            <a:off x="0" y="1641805"/>
            <a:ext cx="13716000" cy="897682"/>
          </a:xfrm>
          <a:prstGeom prst="rect">
            <a:avLst/>
          </a:prstGeom>
        </p:spPr>
        <p:txBody>
          <a:bodyPr wrap="square" lIns="0" tIns="0" rIns="0" bIns="0" rtlCol="0" anchor="t">
            <a:spAutoFit/>
          </a:bodyPr>
          <a:lstStyle/>
          <a:p>
            <a:pPr algn="ctr">
              <a:lnSpc>
                <a:spcPts val="7040"/>
              </a:lnSpc>
            </a:pPr>
            <a:r>
              <a:rPr lang="en-US" sz="6000" b="1" dirty="0" smtClean="0">
                <a:solidFill>
                  <a:srgbClr val="88AB7C"/>
                </a:solidFill>
                <a:latin typeface="Arial" panose="020B0604020202020204" pitchFamily="34" charset="0"/>
                <a:cs typeface="Arial" panose="020B0604020202020204" pitchFamily="34" charset="0"/>
              </a:rPr>
              <a:t>Quan sát Hình 13.2, 13.3</a:t>
            </a:r>
            <a:endParaRPr lang="en-US" sz="6000" b="1" dirty="0">
              <a:solidFill>
                <a:srgbClr val="88AB7C"/>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2"/>
          <a:srcRect l="17636" r="17636"/>
          <a:stretch>
            <a:fillRect/>
          </a:stretch>
        </p:blipFill>
        <p:spPr>
          <a:xfrm>
            <a:off x="13716000" y="0"/>
            <a:ext cx="4572000" cy="10287000"/>
          </a:xfrm>
          <a:prstGeom prst="rect">
            <a:avLst/>
          </a:prstGeom>
        </p:spPr>
      </p:pic>
      <p:sp>
        <p:nvSpPr>
          <p:cNvPr id="7" name="Rectangle 6"/>
          <p:cNvSpPr/>
          <p:nvPr/>
        </p:nvSpPr>
        <p:spPr>
          <a:xfrm>
            <a:off x="571500" y="2936628"/>
            <a:ext cx="12573000" cy="2785378"/>
          </a:xfrm>
          <a:prstGeom prst="rect">
            <a:avLst/>
          </a:prstGeom>
        </p:spPr>
        <p:txBody>
          <a:bodyPr wrap="square">
            <a:spAutoFit/>
          </a:bodyPr>
          <a:lstStyle/>
          <a:p>
            <a:pPr algn="just">
              <a:lnSpc>
                <a:spcPts val="7000"/>
              </a:lnSpc>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Em hãy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cho biết An Dương Vương xây thành Cổ Loa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và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chế tạo nỏ Liên Châu nhằm mục đích gì?</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21">
            <a:extLst>
              <a:ext uri="{FF2B5EF4-FFF2-40B4-BE49-F238E27FC236}">
                <a16:creationId xmlns:a16="http://schemas.microsoft.com/office/drawing/2014/main" id="{288F6AE6-38BA-45B7-A704-A217D13914C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772400" y="4934857"/>
            <a:ext cx="5638800" cy="5352143"/>
          </a:xfrm>
          <a:prstGeom prst="rect">
            <a:avLst/>
          </a:prstGeom>
        </p:spPr>
      </p:pic>
      <p:pic>
        <p:nvPicPr>
          <p:cNvPr id="9" name="Picture 2">
            <a:extLst>
              <a:ext uri="{FF2B5EF4-FFF2-40B4-BE49-F238E27FC236}">
                <a16:creationId xmlns:a16="http://schemas.microsoft.com/office/drawing/2014/main" id="{5AE0AB7B-E8BC-458A-B550-6F6D86EEBDB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762000" y="1045238"/>
            <a:ext cx="1532771" cy="1692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01914" y="800100"/>
            <a:ext cx="8077200" cy="8077200"/>
          </a:xfrm>
          <a:prstGeom prst="rect">
            <a:avLst/>
          </a:prstGeom>
        </p:spPr>
      </p:pic>
      <p:sp>
        <p:nvSpPr>
          <p:cNvPr id="10" name="Rectangle 9"/>
          <p:cNvSpPr/>
          <p:nvPr/>
        </p:nvSpPr>
        <p:spPr>
          <a:xfrm>
            <a:off x="801914" y="9029700"/>
            <a:ext cx="8077200" cy="800732"/>
          </a:xfrm>
          <a:prstGeom prst="rect">
            <a:avLst/>
          </a:prstGeom>
        </p:spPr>
        <p:txBody>
          <a:bodyPr wrap="square">
            <a:spAutoFit/>
          </a:bodyPr>
          <a:lstStyle/>
          <a:p>
            <a:pPr algn="ctr">
              <a:lnSpc>
                <a:spcPts val="6000"/>
              </a:lnSpc>
            </a:pPr>
            <a:r>
              <a:rPr lang="fr-FR" sz="45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Sơ đồ thành Cổ Loa</a:t>
            </a:r>
            <a:endParaRPr lang="en-US" sz="45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9829800" y="800100"/>
            <a:ext cx="7543800" cy="8077200"/>
          </a:xfrm>
          <a:prstGeom prst="rect">
            <a:avLst/>
          </a:prstGeom>
          <a:ln>
            <a:noFill/>
          </a:ln>
          <a:effectLst>
            <a:softEdge rad="112500"/>
          </a:effectLst>
        </p:spPr>
      </p:pic>
      <p:sp>
        <p:nvSpPr>
          <p:cNvPr id="11" name="Rectangle 10"/>
          <p:cNvSpPr/>
          <p:nvPr/>
        </p:nvSpPr>
        <p:spPr>
          <a:xfrm>
            <a:off x="9829800" y="9029700"/>
            <a:ext cx="7543800" cy="800732"/>
          </a:xfrm>
          <a:prstGeom prst="rect">
            <a:avLst/>
          </a:prstGeom>
        </p:spPr>
        <p:txBody>
          <a:bodyPr wrap="square">
            <a:spAutoFit/>
          </a:bodyPr>
          <a:lstStyle/>
          <a:p>
            <a:pPr algn="ctr">
              <a:lnSpc>
                <a:spcPts val="6000"/>
              </a:lnSpc>
            </a:pPr>
            <a:r>
              <a:rPr lang="fr-FR" sz="45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Nỏ Liên Châu</a:t>
            </a:r>
            <a:endParaRPr lang="en-US" sz="4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382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06416" y="762656"/>
            <a:ext cx="7816433" cy="8761689"/>
          </a:xfrm>
          <a:prstGeom prst="rect">
            <a:avLst/>
          </a:prstGeom>
          <a:solidFill>
            <a:srgbClr val="BFDC80"/>
          </a:solidFill>
        </p:spPr>
      </p:sp>
      <p:grpSp>
        <p:nvGrpSpPr>
          <p:cNvPr id="3" name="Group 3"/>
          <p:cNvGrpSpPr/>
          <p:nvPr/>
        </p:nvGrpSpPr>
        <p:grpSpPr>
          <a:xfrm>
            <a:off x="9144000" y="762656"/>
            <a:ext cx="8560431" cy="8952843"/>
            <a:chOff x="-1371600" y="1341127"/>
            <a:chExt cx="11413908" cy="11937125"/>
          </a:xfrm>
        </p:grpSpPr>
        <p:sp>
          <p:nvSpPr>
            <p:cNvPr id="4" name="AutoShape 4"/>
            <p:cNvSpPr/>
            <p:nvPr/>
          </p:nvSpPr>
          <p:spPr>
            <a:xfrm flipH="1">
              <a:off x="-1371600" y="1341127"/>
              <a:ext cx="254000" cy="5774267"/>
            </a:xfrm>
            <a:prstGeom prst="rect">
              <a:avLst/>
            </a:prstGeom>
            <a:solidFill>
              <a:srgbClr val="BFDC80"/>
            </a:solidFill>
          </p:spPr>
        </p:sp>
        <p:sp>
          <p:nvSpPr>
            <p:cNvPr id="5" name="AutoShape 5"/>
            <p:cNvSpPr/>
            <p:nvPr/>
          </p:nvSpPr>
          <p:spPr>
            <a:xfrm rot="16200000" flipH="1">
              <a:off x="5960517" y="9196462"/>
              <a:ext cx="254873" cy="7908708"/>
            </a:xfrm>
            <a:prstGeom prst="rect">
              <a:avLst/>
            </a:prstGeom>
            <a:solidFill>
              <a:srgbClr val="BFDC80"/>
            </a:solidFill>
          </p:spPr>
        </p:sp>
      </p:grpSp>
      <p:sp>
        <p:nvSpPr>
          <p:cNvPr id="11" name="Rectangle 10"/>
          <p:cNvSpPr/>
          <p:nvPr/>
        </p:nvSpPr>
        <p:spPr>
          <a:xfrm>
            <a:off x="9660427" y="1714500"/>
            <a:ext cx="8382000" cy="6376104"/>
          </a:xfrm>
          <a:prstGeom prst="rect">
            <a:avLst/>
          </a:prstGeom>
        </p:spPr>
        <p:txBody>
          <a:bodyPr wrap="square">
            <a:spAutoFit/>
          </a:bodyPr>
          <a:lstStyle/>
          <a:p>
            <a:pPr algn="just">
              <a:lnSpc>
                <a:spcPts val="7000"/>
              </a:lnSpc>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Thời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Âu Lạc, người Việt tiếp tục đối mặt với âm mưu xâm lược của các triều đại phong kiến Trung Quốc. An Dương Vương đã cho xây thành Cổ Loa và chế tạo nỏ Liên Châu để phòng vệ.</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098" name="Picture 2" descr="Thành Cổ Loa - Di Tích Mang Ý Nghĩa Lịch Sử To Lớn Của Dân Tộc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432" y="1159695"/>
            <a:ext cx="7010400" cy="78673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7B7F685-2755-4A65-A4A1-4F19894862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165627" y="7048500"/>
            <a:ext cx="4323181" cy="30538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wheel(1)">
                                      <p:cBhvr>
                                        <p:cTn id="18" dur="2000"/>
                                        <p:tgtEl>
                                          <p:spTgt spid="4098"/>
                                        </p:tgtEl>
                                      </p:cBhvr>
                                    </p:animEffect>
                                  </p:childTnLst>
                                </p:cTn>
                              </p:par>
                              <p:par>
                                <p:cTn id="19" presetID="21" presetClass="entr" presetSubtype="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1EADA"/>
        </a:solidFill>
        <a:effectLst/>
      </p:bgPr>
    </p:bg>
    <p:spTree>
      <p:nvGrpSpPr>
        <p:cNvPr id="1" name=""/>
        <p:cNvGrpSpPr/>
        <p:nvPr/>
      </p:nvGrpSpPr>
      <p:grpSpPr>
        <a:xfrm>
          <a:off x="0" y="0"/>
          <a:ext cx="0" cy="0"/>
          <a:chOff x="0" y="0"/>
          <a:chExt cx="0" cy="0"/>
        </a:xfrm>
      </p:grpSpPr>
      <p:sp>
        <p:nvSpPr>
          <p:cNvPr id="2" name="TextBox 2"/>
          <p:cNvSpPr txBox="1"/>
          <p:nvPr/>
        </p:nvSpPr>
        <p:spPr>
          <a:xfrm>
            <a:off x="-29029" y="1254318"/>
            <a:ext cx="18287999" cy="1737335"/>
          </a:xfrm>
          <a:prstGeom prst="rect">
            <a:avLst/>
          </a:prstGeom>
        </p:spPr>
        <p:txBody>
          <a:bodyPr wrap="square" lIns="0" tIns="0" rIns="0" bIns="0" rtlCol="0" anchor="t">
            <a:spAutoFit/>
          </a:bodyPr>
          <a:lstStyle/>
          <a:p>
            <a:pPr algn="ctr">
              <a:lnSpc>
                <a:spcPts val="7000"/>
              </a:lnSpc>
            </a:pPr>
            <a:r>
              <a:rPr lang="en-US" sz="5700" b="1" dirty="0" smtClean="0">
                <a:solidFill>
                  <a:srgbClr val="000000"/>
                </a:solidFill>
                <a:latin typeface="Arial" panose="020B0604020202020204" pitchFamily="34" charset="0"/>
                <a:cs typeface="Arial" panose="020B0604020202020204" pitchFamily="34" charset="0"/>
              </a:rPr>
              <a:t>Thảo luận và trả lời câu hỏi</a:t>
            </a:r>
          </a:p>
          <a:p>
            <a:pPr algn="ctr">
              <a:lnSpc>
                <a:spcPts val="7000"/>
              </a:lnSpc>
            </a:pPr>
            <a:r>
              <a:rPr lang="en-US" sz="5700" b="1" dirty="0" smtClean="0">
                <a:solidFill>
                  <a:srgbClr val="000000"/>
                </a:solidFill>
                <a:latin typeface="Arial" panose="020B0604020202020204" pitchFamily="34" charset="0"/>
                <a:cs typeface="Arial" panose="020B0604020202020204" pitchFamily="34" charset="0"/>
              </a:rPr>
              <a:t>Vào Phiếu học tập số 1</a:t>
            </a:r>
            <a:endParaRPr lang="en-US" sz="5700" b="1" dirty="0">
              <a:solidFill>
                <a:srgbClr val="000000"/>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602940" y="3147127"/>
            <a:ext cx="2895600" cy="214695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621083" y="5486967"/>
            <a:ext cx="3431750" cy="2221278"/>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807862">
            <a:off x="14558140" y="1324443"/>
            <a:ext cx="1657449" cy="1461568"/>
          </a:xfrm>
          <a:prstGeom prst="rect">
            <a:avLst/>
          </a:prstGeom>
        </p:spPr>
      </p:pic>
      <p:sp>
        <p:nvSpPr>
          <p:cNvPr id="15" name="Rectangle 14"/>
          <p:cNvSpPr/>
          <p:nvPr/>
        </p:nvSpPr>
        <p:spPr>
          <a:xfrm>
            <a:off x="4052833" y="3299730"/>
            <a:ext cx="13967845" cy="1887696"/>
          </a:xfrm>
          <a:prstGeom prst="rect">
            <a:avLst/>
          </a:prstGeom>
        </p:spPr>
        <p:txBody>
          <a:bodyPr wrap="square">
            <a:spAutoFit/>
          </a:bodyPr>
          <a:lstStyle/>
          <a:p>
            <a:pPr algn="just">
              <a:lnSpc>
                <a:spcPts val="7000"/>
              </a:lnSpc>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Vì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sao thời Văn Lang tư liệu chủ yếu là công cụ trong khi thời Âu Lạc, tư liệu chủ yếu là vũ khí?</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p:cNvSpPr/>
          <p:nvPr/>
        </p:nvSpPr>
        <p:spPr>
          <a:xfrm>
            <a:off x="886083" y="3590200"/>
            <a:ext cx="2534668" cy="861774"/>
          </a:xfrm>
          <a:prstGeom prst="rect">
            <a:avLst/>
          </a:prstGeom>
        </p:spPr>
        <p:txBody>
          <a:bodyPr wrap="none">
            <a:spAutoFit/>
          </a:bodyPr>
          <a:lstStyle/>
          <a:p>
            <a:r>
              <a:rPr lang="fr-FR" sz="5000" b="1" dirty="0">
                <a:solidFill>
                  <a:srgbClr val="000000"/>
                </a:solidFill>
                <a:latin typeface="Arial" panose="020B0604020202020204" pitchFamily="34" charset="0"/>
                <a:ea typeface="Calibri" panose="020F0502020204030204" pitchFamily="34" charset="0"/>
                <a:cs typeface="Arial" panose="020B0604020202020204" pitchFamily="34" charset="0"/>
              </a:rPr>
              <a:t>Nhóm </a:t>
            </a:r>
            <a:r>
              <a:rPr lang="fr-FR" sz="50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1</a:t>
            </a:r>
            <a:endParaRPr lang="en-US" sz="5000" b="1" dirty="0"/>
          </a:p>
        </p:txBody>
      </p:sp>
      <p:sp>
        <p:nvSpPr>
          <p:cNvPr id="17" name="Rectangle 16"/>
          <p:cNvSpPr/>
          <p:nvPr/>
        </p:nvSpPr>
        <p:spPr>
          <a:xfrm>
            <a:off x="996529" y="5935098"/>
            <a:ext cx="2534668" cy="861774"/>
          </a:xfrm>
          <a:prstGeom prst="rect">
            <a:avLst/>
          </a:prstGeom>
        </p:spPr>
        <p:txBody>
          <a:bodyPr wrap="none">
            <a:spAutoFit/>
          </a:bodyPr>
          <a:lstStyle/>
          <a:p>
            <a:r>
              <a:rPr lang="fr-FR" sz="5000" b="1" dirty="0">
                <a:solidFill>
                  <a:srgbClr val="000000"/>
                </a:solidFill>
                <a:latin typeface="Arial" panose="020B0604020202020204" pitchFamily="34" charset="0"/>
                <a:ea typeface="Calibri" panose="020F0502020204030204" pitchFamily="34" charset="0"/>
                <a:cs typeface="Arial" panose="020B0604020202020204" pitchFamily="34" charset="0"/>
              </a:rPr>
              <a:t>Nhóm </a:t>
            </a:r>
            <a:r>
              <a:rPr lang="fr-FR" sz="50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2</a:t>
            </a:r>
            <a:endParaRPr lang="en-US" sz="5000" b="1" dirty="0"/>
          </a:p>
        </p:txBody>
      </p:sp>
      <p:sp>
        <p:nvSpPr>
          <p:cNvPr id="18" name="Rectangle 17"/>
          <p:cNvSpPr/>
          <p:nvPr/>
        </p:nvSpPr>
        <p:spPr>
          <a:xfrm>
            <a:off x="4299857" y="5486967"/>
            <a:ext cx="13408168" cy="1887696"/>
          </a:xfrm>
          <a:prstGeom prst="rect">
            <a:avLst/>
          </a:prstGeom>
        </p:spPr>
        <p:txBody>
          <a:bodyPr wrap="square">
            <a:spAutoFit/>
          </a:bodyPr>
          <a:lstStyle/>
          <a:p>
            <a:pPr algn="just">
              <a:lnSpc>
                <a:spcPts val="7000"/>
              </a:lnSpc>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Em có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nhận xét gì về kĩ thuật luyện kim và trình độ quân sự thời Âu Lạc?</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915112" y="8007786"/>
            <a:ext cx="2895600" cy="2146957"/>
          </a:xfrm>
          <a:prstGeom prst="rect">
            <a:avLst/>
          </a:prstGeom>
        </p:spPr>
      </p:pic>
      <p:sp>
        <p:nvSpPr>
          <p:cNvPr id="20" name="Rectangle 19"/>
          <p:cNvSpPr/>
          <p:nvPr/>
        </p:nvSpPr>
        <p:spPr>
          <a:xfrm>
            <a:off x="4299857" y="7886700"/>
            <a:ext cx="13967845" cy="1809213"/>
          </a:xfrm>
          <a:prstGeom prst="rect">
            <a:avLst/>
          </a:prstGeom>
        </p:spPr>
        <p:txBody>
          <a:bodyPr wrap="square">
            <a:spAutoFit/>
          </a:bodyPr>
          <a:lstStyle/>
          <a:p>
            <a:pPr algn="just">
              <a:lnSpc>
                <a:spcPts val="7000"/>
              </a:lnSpc>
            </a:pPr>
            <a:r>
              <a:rPr lang="vi-VN" sz="5000" dirty="0">
                <a:solidFill>
                  <a:srgbClr val="000000"/>
                </a:solidFill>
                <a:ea typeface="Calibri" panose="020F0502020204030204" pitchFamily="34" charset="0"/>
                <a:cs typeface="Arial" panose="020B0604020202020204" pitchFamily="34" charset="0"/>
              </a:rPr>
              <a:t>Nêu điểm mới của tổ chức nhà nước Âu Lạc so với nhà nước Văn Lang</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1" name="Rectangle 20"/>
          <p:cNvSpPr/>
          <p:nvPr/>
        </p:nvSpPr>
        <p:spPr>
          <a:xfrm>
            <a:off x="1198255" y="8450859"/>
            <a:ext cx="2534668" cy="861774"/>
          </a:xfrm>
          <a:prstGeom prst="rect">
            <a:avLst/>
          </a:prstGeom>
        </p:spPr>
        <p:txBody>
          <a:bodyPr wrap="none">
            <a:spAutoFit/>
          </a:bodyPr>
          <a:lstStyle/>
          <a:p>
            <a:r>
              <a:rPr lang="fr-FR" sz="5000" b="1" dirty="0">
                <a:solidFill>
                  <a:srgbClr val="000000"/>
                </a:solidFill>
                <a:latin typeface="Arial" panose="020B0604020202020204" pitchFamily="34" charset="0"/>
                <a:ea typeface="Calibri" panose="020F0502020204030204" pitchFamily="34" charset="0"/>
                <a:cs typeface="Arial" panose="020B0604020202020204" pitchFamily="34" charset="0"/>
              </a:rPr>
              <a:t>Nhóm </a:t>
            </a:r>
            <a:r>
              <a:rPr lang="fr-FR" sz="50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3</a:t>
            </a:r>
            <a:endParaRPr lang="en-US" sz="5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par>
                                <p:cTn id="38" presetID="22" presetClass="entr" presetSubtype="4"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4E6"/>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40000" y="-16329"/>
            <a:ext cx="1952660" cy="4114800"/>
          </a:xfrm>
          <a:prstGeom prst="rect">
            <a:avLst/>
          </a:prstGeom>
        </p:spPr>
      </p:pic>
      <p:sp>
        <p:nvSpPr>
          <p:cNvPr id="7" name="Rectangle 6"/>
          <p:cNvSpPr/>
          <p:nvPr/>
        </p:nvSpPr>
        <p:spPr>
          <a:xfrm>
            <a:off x="2463800" y="800100"/>
            <a:ext cx="11582400" cy="2785378"/>
          </a:xfrm>
          <a:prstGeom prst="rect">
            <a:avLst/>
          </a:prstGeom>
        </p:spPr>
        <p:txBody>
          <a:bodyPr wrap="square">
            <a:spAutoFit/>
          </a:bodyPr>
          <a:lstStyle/>
          <a:p>
            <a:pPr algn="just">
              <a:lnSpc>
                <a:spcPts val="7000"/>
              </a:lnSpc>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Thời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Âu Lạc, tư liệu chủ yếu là vũ khí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vì thường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xuyên phải chống ngoại xâm, giữ nước nên tư liệu chủ yếu là vũ khí.</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28600" y="1485900"/>
            <a:ext cx="2438400" cy="921417"/>
          </a:xfrm>
          <a:prstGeom prst="rect">
            <a:avLst/>
          </a:prstGeom>
        </p:spPr>
      </p:pic>
      <p:sp>
        <p:nvSpPr>
          <p:cNvPr id="10" name="Rectangle 9"/>
          <p:cNvSpPr/>
          <p:nvPr/>
        </p:nvSpPr>
        <p:spPr>
          <a:xfrm>
            <a:off x="3276600" y="3977804"/>
            <a:ext cx="14173200" cy="1809213"/>
          </a:xfrm>
          <a:prstGeom prst="rect">
            <a:avLst/>
          </a:prstGeom>
        </p:spPr>
        <p:txBody>
          <a:bodyPr wrap="square">
            <a:spAutoFit/>
          </a:bodyPr>
          <a:lstStyle/>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Kĩ thuật luyện kim và trình độ quân sự thời Âu Lạc đạt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trình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độ cao và tiến bộ hơn thời Văn Lang</a:t>
            </a:r>
            <a:endParaRPr lang="en-US" sz="5000" dirty="0">
              <a:latin typeface="Arial" panose="020B0604020202020204" pitchFamily="34" charset="0"/>
              <a:cs typeface="Arial" panose="020B0604020202020204" pitchFamily="34" charset="0"/>
            </a:endParaRPr>
          </a:p>
        </p:txBody>
      </p:sp>
      <p:pic>
        <p:nvPicPr>
          <p:cNvPr id="11"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907941" y="4649208"/>
            <a:ext cx="2021503" cy="1095287"/>
          </a:xfrm>
          <a:prstGeom prst="rect">
            <a:avLst/>
          </a:prstGeom>
        </p:spPr>
      </p:pic>
      <p:sp>
        <p:nvSpPr>
          <p:cNvPr id="12" name="Rectangle 11"/>
          <p:cNvSpPr/>
          <p:nvPr/>
        </p:nvSpPr>
        <p:spPr>
          <a:xfrm>
            <a:off x="4495800" y="6392229"/>
            <a:ext cx="13487400" cy="3604577"/>
          </a:xfrm>
          <a:prstGeom prst="rect">
            <a:avLst/>
          </a:prstGeom>
        </p:spPr>
        <p:txBody>
          <a:bodyPr wrap="square">
            <a:spAutoFit/>
          </a:bodyPr>
          <a:lstStyle/>
          <a:p>
            <a:pPr algn="just">
              <a:lnSpc>
                <a:spcPts val="7000"/>
              </a:lnSpc>
            </a:pP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Thời Âu Lạc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vua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nắm mọi quyền hành trong việc trị nước, có quân đội và vũ khí tốt. Lãnh thổ mở rộng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hơn, nước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được chia thành nhiều bộ, dưới bộ là các chiếng chạ</a:t>
            </a:r>
            <a:endParaRPr lang="en-US" sz="5000" dirty="0">
              <a:latin typeface="Arial" panose="020B0604020202020204" pitchFamily="34" charset="0"/>
              <a:cs typeface="Arial" panose="020B0604020202020204" pitchFamily="34" charset="0"/>
            </a:endParaRPr>
          </a:p>
        </p:txBody>
      </p:sp>
      <p:pic>
        <p:nvPicPr>
          <p:cNvPr id="13"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3530" y="7280495"/>
            <a:ext cx="1755163" cy="2933543"/>
          </a:xfrm>
          <a:prstGeom prst="rect">
            <a:avLst/>
          </a:prstGeom>
        </p:spPr>
      </p:pic>
      <p:pic>
        <p:nvPicPr>
          <p:cNvPr id="14"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34295" y="6496555"/>
            <a:ext cx="1859010" cy="3735822"/>
          </a:xfrm>
          <a:prstGeom prst="rect">
            <a:avLst/>
          </a:prstGeom>
        </p:spPr>
      </p:pic>
      <p:pic>
        <p:nvPicPr>
          <p:cNvPr id="15"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2344280" y="7732424"/>
            <a:ext cx="1844049" cy="1200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1653" y="420219"/>
            <a:ext cx="17204693" cy="9446562"/>
            <a:chOff x="0" y="0"/>
            <a:chExt cx="4001153" cy="2196909"/>
          </a:xfrm>
        </p:grpSpPr>
        <p:sp>
          <p:nvSpPr>
            <p:cNvPr id="3" name="Freeform 3"/>
            <p:cNvSpPr/>
            <p:nvPr/>
          </p:nvSpPr>
          <p:spPr>
            <a:xfrm>
              <a:off x="0" y="0"/>
              <a:ext cx="4001153" cy="2196909"/>
            </a:xfrm>
            <a:custGeom>
              <a:avLst/>
              <a:gdLst/>
              <a:ahLst/>
              <a:cxnLst/>
              <a:rect l="l" t="t" r="r" b="b"/>
              <a:pathLst>
                <a:path w="4001153" h="2196909">
                  <a:moveTo>
                    <a:pt x="3876693" y="2196909"/>
                  </a:moveTo>
                  <a:lnTo>
                    <a:pt x="124460" y="2196909"/>
                  </a:lnTo>
                  <a:cubicBezTo>
                    <a:pt x="55880" y="2196909"/>
                    <a:pt x="0" y="2141029"/>
                    <a:pt x="0" y="2072449"/>
                  </a:cubicBezTo>
                  <a:lnTo>
                    <a:pt x="0" y="124460"/>
                  </a:lnTo>
                  <a:cubicBezTo>
                    <a:pt x="0" y="55880"/>
                    <a:pt x="55880" y="0"/>
                    <a:pt x="124460" y="0"/>
                  </a:cubicBezTo>
                  <a:lnTo>
                    <a:pt x="3876693" y="0"/>
                  </a:lnTo>
                  <a:cubicBezTo>
                    <a:pt x="3945273" y="0"/>
                    <a:pt x="4001153" y="55880"/>
                    <a:pt x="4001153" y="124460"/>
                  </a:cubicBezTo>
                  <a:lnTo>
                    <a:pt x="4001153" y="2072449"/>
                  </a:lnTo>
                  <a:cubicBezTo>
                    <a:pt x="4001153" y="2141029"/>
                    <a:pt x="3945273" y="2196909"/>
                    <a:pt x="3876693" y="2196909"/>
                  </a:cubicBezTo>
                  <a:close/>
                </a:path>
              </a:pathLst>
            </a:custGeom>
            <a:solidFill>
              <a:srgbClr val="15B5B0"/>
            </a:solidFill>
          </p:spPr>
        </p:sp>
      </p:grpSp>
      <p:pic>
        <p:nvPicPr>
          <p:cNvPr id="4" name="Picture 4"/>
          <p:cNvPicPr>
            <a:picLocks noChangeAspect="1"/>
          </p:cNvPicPr>
          <p:nvPr/>
        </p:nvPicPr>
        <p:blipFill>
          <a:blip r:embed="rId2">
            <a:alphaModFix amt="73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3395950" y="6593396"/>
            <a:ext cx="5574077" cy="557407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509572" y="8228688"/>
            <a:ext cx="4502655" cy="4502655"/>
          </a:xfrm>
          <a:prstGeom prst="rect">
            <a:avLst/>
          </a:prstGeom>
        </p:spPr>
      </p:pic>
      <p:sp>
        <p:nvSpPr>
          <p:cNvPr id="16" name="TextBox 16"/>
          <p:cNvSpPr txBox="1"/>
          <p:nvPr/>
        </p:nvSpPr>
        <p:spPr>
          <a:xfrm>
            <a:off x="541653" y="3196624"/>
            <a:ext cx="17204693" cy="2329612"/>
          </a:xfrm>
          <a:prstGeom prst="rect">
            <a:avLst/>
          </a:prstGeom>
        </p:spPr>
        <p:txBody>
          <a:bodyPr wrap="square" lIns="0" tIns="0" rIns="0" bIns="0" rtlCol="0" anchor="t">
            <a:spAutoFit/>
          </a:bodyPr>
          <a:lstStyle/>
          <a:p>
            <a:pPr algn="ctr">
              <a:lnSpc>
                <a:spcPts val="9600"/>
              </a:lnSpc>
            </a:pPr>
            <a:r>
              <a:rPr lang="en-US" sz="6000" b="1" spc="210" dirty="0" smtClean="0">
                <a:solidFill>
                  <a:srgbClr val="FFFFFF"/>
                </a:solidFill>
                <a:latin typeface="Arial" panose="020B0604020202020204" pitchFamily="34" charset="0"/>
                <a:cs typeface="Arial" panose="020B0604020202020204" pitchFamily="34" charset="0"/>
              </a:rPr>
              <a:t>2. ĐỜI SỐNG VẬT CHẤT VÀ TINH THẦN</a:t>
            </a:r>
          </a:p>
          <a:p>
            <a:pPr algn="ctr">
              <a:lnSpc>
                <a:spcPts val="9600"/>
              </a:lnSpc>
            </a:pPr>
            <a:r>
              <a:rPr lang="en-US" sz="6000" b="1" spc="210" dirty="0" smtClean="0">
                <a:solidFill>
                  <a:srgbClr val="FFFFFF"/>
                </a:solidFill>
                <a:latin typeface="Arial" panose="020B0604020202020204" pitchFamily="34" charset="0"/>
                <a:cs typeface="Arial" panose="020B0604020202020204" pitchFamily="34" charset="0"/>
              </a:rPr>
              <a:t>CỦA CƯ DÂN ÂU LẠC</a:t>
            </a:r>
            <a:endParaRPr lang="en-US" sz="6000" b="1" spc="210"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3E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4905236">
            <a:off x="13920386" y="-844056"/>
            <a:ext cx="6677828" cy="5684501"/>
          </a:xfrm>
          <a:prstGeom prst="rect">
            <a:avLst/>
          </a:prstGeom>
        </p:spPr>
      </p:pic>
      <p:sp>
        <p:nvSpPr>
          <p:cNvPr id="6" name="TextBox 6"/>
          <p:cNvSpPr txBox="1"/>
          <p:nvPr/>
        </p:nvSpPr>
        <p:spPr>
          <a:xfrm>
            <a:off x="0" y="2019300"/>
            <a:ext cx="18288000" cy="1237775"/>
          </a:xfrm>
          <a:prstGeom prst="rect">
            <a:avLst/>
          </a:prstGeom>
        </p:spPr>
        <p:txBody>
          <a:bodyPr wrap="square" lIns="0" tIns="0" rIns="0" bIns="0" rtlCol="0" anchor="t">
            <a:spAutoFit/>
          </a:bodyPr>
          <a:lstStyle/>
          <a:p>
            <a:pPr algn="ctr">
              <a:lnSpc>
                <a:spcPts val="11200"/>
              </a:lnSpc>
            </a:pPr>
            <a:r>
              <a:rPr lang="en-US" sz="5500" b="1" spc="800" dirty="0" smtClean="0">
                <a:solidFill>
                  <a:srgbClr val="1E1D1D"/>
                </a:solidFill>
                <a:latin typeface="Arial" panose="020B0604020202020204" pitchFamily="34" charset="0"/>
                <a:cs typeface="Arial" panose="020B0604020202020204" pitchFamily="34" charset="0"/>
              </a:rPr>
              <a:t>Thảo luận và trả lời câu hỏi</a:t>
            </a:r>
            <a:endParaRPr lang="en-US" sz="5500" b="1" spc="800" dirty="0">
              <a:solidFill>
                <a:srgbClr val="1E1D1D"/>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3"/>
          <a:srcRect/>
          <a:stretch>
            <a:fillRect/>
          </a:stretch>
        </p:blipFill>
        <p:spPr>
          <a:xfrm>
            <a:off x="13515986" y="0"/>
            <a:ext cx="5251351" cy="4588369"/>
          </a:xfrm>
          <a:prstGeom prst="rect">
            <a:avLst/>
          </a:prstGeom>
        </p:spPr>
      </p:pic>
      <p:pic>
        <p:nvPicPr>
          <p:cNvPr id="8" name="Picture 8"/>
          <p:cNvPicPr>
            <a:picLocks noChangeAspect="1"/>
          </p:cNvPicPr>
          <p:nvPr/>
        </p:nvPicPr>
        <p:blipFill>
          <a:blip r:embed="rId2"/>
          <a:srcRect/>
          <a:stretch>
            <a:fillRect/>
          </a:stretch>
        </p:blipFill>
        <p:spPr>
          <a:xfrm rot="-6536448">
            <a:off x="-608023" y="7390932"/>
            <a:ext cx="4722591" cy="4020106"/>
          </a:xfrm>
          <a:prstGeom prst="rect">
            <a:avLst/>
          </a:prstGeom>
        </p:spPr>
      </p:pic>
      <p:pic>
        <p:nvPicPr>
          <p:cNvPr id="9"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37292">
            <a:off x="429282" y="5193641"/>
            <a:ext cx="1577563" cy="843279"/>
          </a:xfrm>
          <a:prstGeom prst="rect">
            <a:avLst/>
          </a:prstGeom>
        </p:spPr>
      </p:pic>
      <p:pic>
        <p:nvPicPr>
          <p:cNvPr id="10"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283323" flipV="1">
            <a:off x="14958811" y="8874646"/>
            <a:ext cx="1741370" cy="656582"/>
          </a:xfrm>
          <a:prstGeom prst="rect">
            <a:avLst/>
          </a:prstGeom>
        </p:spPr>
      </p:pic>
      <p:pic>
        <p:nvPicPr>
          <p:cNvPr id="11" name="Google Shape;807;p51"/>
          <p:cNvPicPr preferRelativeResize="0"/>
          <p:nvPr/>
        </p:nvPicPr>
        <p:blipFill rotWithShape="1">
          <a:blip r:embed="rId8">
            <a:alphaModFix/>
          </a:blip>
          <a:srcRect t="835" b="826"/>
          <a:stretch/>
        </p:blipFill>
        <p:spPr>
          <a:xfrm>
            <a:off x="1998707" y="3490252"/>
            <a:ext cx="4538660" cy="1538369"/>
          </a:xfrm>
          <a:prstGeom prst="rect">
            <a:avLst/>
          </a:prstGeom>
          <a:noFill/>
          <a:ln>
            <a:noFill/>
          </a:ln>
        </p:spPr>
      </p:pic>
      <p:sp>
        <p:nvSpPr>
          <p:cNvPr id="12" name="Rectangle 11"/>
          <p:cNvSpPr/>
          <p:nvPr/>
        </p:nvSpPr>
        <p:spPr>
          <a:xfrm>
            <a:off x="2993768" y="4066026"/>
            <a:ext cx="2534668" cy="861774"/>
          </a:xfrm>
          <a:prstGeom prst="rect">
            <a:avLst/>
          </a:prstGeom>
        </p:spPr>
        <p:txBody>
          <a:bodyPr wrap="none">
            <a:spAutoFit/>
          </a:bodyPr>
          <a:lstStyle/>
          <a:p>
            <a:r>
              <a:rPr lang="en-US" sz="5000" b="1" dirty="0" smtClean="0">
                <a:solidFill>
                  <a:srgbClr val="000000"/>
                </a:solidFill>
                <a:latin typeface="Arial" panose="020B0604020202020204" pitchFamily="34" charset="0"/>
                <a:cs typeface="Arial" panose="020B0604020202020204" pitchFamily="34" charset="0"/>
              </a:rPr>
              <a:t>Nhóm 1</a:t>
            </a:r>
            <a:endParaRPr lang="en-US" sz="5000" dirty="0"/>
          </a:p>
        </p:txBody>
      </p:sp>
      <p:sp>
        <p:nvSpPr>
          <p:cNvPr id="13" name="Rectangle 12"/>
          <p:cNvSpPr/>
          <p:nvPr/>
        </p:nvSpPr>
        <p:spPr>
          <a:xfrm>
            <a:off x="1839467" y="5418227"/>
            <a:ext cx="14892475" cy="990015"/>
          </a:xfrm>
          <a:prstGeom prst="rect">
            <a:avLst/>
          </a:prstGeom>
        </p:spPr>
        <p:txBody>
          <a:bodyPr wrap="none">
            <a:spAutoFit/>
          </a:bodyPr>
          <a:lstStyle/>
          <a:p>
            <a:pPr>
              <a:lnSpc>
                <a:spcPts val="7000"/>
              </a:lnSpc>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Trình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bày đời sống vật chất chất của cư </a:t>
            </a:r>
            <a:r>
              <a:rPr lang="fr-FR" sz="5000" dirty="0" err="1">
                <a:solidFill>
                  <a:srgbClr val="000000"/>
                </a:solidFill>
                <a:latin typeface="Arial" panose="020B0604020202020204" pitchFamily="34" charset="0"/>
                <a:ea typeface="Calibri" panose="020F0502020204030204" pitchFamily="34" charset="0"/>
                <a:cs typeface="Arial" panose="020B0604020202020204" pitchFamily="34" charset="0"/>
              </a:rPr>
              <a:t>dân</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Lạc</a:t>
            </a:r>
            <a:endParaRPr lang="en-US" sz="5000" dirty="0">
              <a:latin typeface="Arial" panose="020B0604020202020204" pitchFamily="34" charset="0"/>
              <a:cs typeface="Arial" panose="020B0604020202020204" pitchFamily="34" charset="0"/>
            </a:endParaRPr>
          </a:p>
        </p:txBody>
      </p:sp>
      <p:pic>
        <p:nvPicPr>
          <p:cNvPr id="14" name="Google Shape;807;p51"/>
          <p:cNvPicPr preferRelativeResize="0"/>
          <p:nvPr/>
        </p:nvPicPr>
        <p:blipFill rotWithShape="1">
          <a:blip r:embed="rId8">
            <a:alphaModFix/>
          </a:blip>
          <a:srcRect t="835" b="826"/>
          <a:stretch/>
        </p:blipFill>
        <p:spPr>
          <a:xfrm>
            <a:off x="11665903" y="6452640"/>
            <a:ext cx="4538660" cy="1538369"/>
          </a:xfrm>
          <a:prstGeom prst="rect">
            <a:avLst/>
          </a:prstGeom>
          <a:noFill/>
          <a:ln>
            <a:noFill/>
          </a:ln>
        </p:spPr>
      </p:pic>
      <p:sp>
        <p:nvSpPr>
          <p:cNvPr id="15" name="Rectangle 14"/>
          <p:cNvSpPr/>
          <p:nvPr/>
        </p:nvSpPr>
        <p:spPr>
          <a:xfrm>
            <a:off x="12660964" y="7028414"/>
            <a:ext cx="2534668" cy="861774"/>
          </a:xfrm>
          <a:prstGeom prst="rect">
            <a:avLst/>
          </a:prstGeom>
        </p:spPr>
        <p:txBody>
          <a:bodyPr wrap="none">
            <a:spAutoFit/>
          </a:bodyPr>
          <a:lstStyle/>
          <a:p>
            <a:r>
              <a:rPr lang="en-US" sz="5000" b="1" dirty="0" smtClean="0">
                <a:solidFill>
                  <a:srgbClr val="000000"/>
                </a:solidFill>
                <a:latin typeface="Arial" panose="020B0604020202020204" pitchFamily="34" charset="0"/>
                <a:cs typeface="Arial" panose="020B0604020202020204" pitchFamily="34" charset="0"/>
              </a:rPr>
              <a:t>Nhóm 2</a:t>
            </a:r>
            <a:endParaRPr lang="en-US" sz="5000" dirty="0"/>
          </a:p>
        </p:txBody>
      </p:sp>
      <p:sp>
        <p:nvSpPr>
          <p:cNvPr id="16" name="Rectangle 15"/>
          <p:cNvSpPr/>
          <p:nvPr/>
        </p:nvSpPr>
        <p:spPr>
          <a:xfrm>
            <a:off x="1822797" y="8075128"/>
            <a:ext cx="13895407" cy="990015"/>
          </a:xfrm>
          <a:prstGeom prst="rect">
            <a:avLst/>
          </a:prstGeom>
        </p:spPr>
        <p:txBody>
          <a:bodyPr wrap="none">
            <a:spAutoFit/>
          </a:bodyPr>
          <a:lstStyle/>
          <a:p>
            <a:pPr>
              <a:lnSpc>
                <a:spcPts val="7000"/>
              </a:lnSpc>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Trình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bày đời sống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tinh thần của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cư </a:t>
            </a:r>
            <a:r>
              <a:rPr lang="fr-FR" sz="5000" dirty="0" err="1">
                <a:solidFill>
                  <a:srgbClr val="000000"/>
                </a:solidFill>
                <a:latin typeface="Arial" panose="020B0604020202020204" pitchFamily="34" charset="0"/>
                <a:ea typeface="Calibri" panose="020F0502020204030204" pitchFamily="34" charset="0"/>
                <a:cs typeface="Arial" panose="020B0604020202020204" pitchFamily="34" charset="0"/>
              </a:rPr>
              <a:t>dân</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5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Lạc</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5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0" y="800100"/>
            <a:ext cx="18288000" cy="901144"/>
          </a:xfrm>
          <a:prstGeom prst="rect">
            <a:avLst/>
          </a:prstGeom>
        </p:spPr>
        <p:txBody>
          <a:bodyPr wrap="square" lIns="0" tIns="0" rIns="0" bIns="0" rtlCol="0" anchor="t">
            <a:spAutoFit/>
          </a:bodyPr>
          <a:lstStyle/>
          <a:p>
            <a:pPr algn="ctr">
              <a:lnSpc>
                <a:spcPts val="7680"/>
              </a:lnSpc>
            </a:pPr>
            <a:r>
              <a:rPr lang="en-US" sz="5500" b="1" dirty="0" smtClean="0">
                <a:solidFill>
                  <a:srgbClr val="011C50"/>
                </a:solidFill>
                <a:latin typeface="Arial" panose="020B0604020202020204" pitchFamily="34" charset="0"/>
                <a:cs typeface="Arial" panose="020B0604020202020204" pitchFamily="34" charset="0"/>
              </a:rPr>
              <a:t>Đời sống vật chất của cư dân Âu Lạc </a:t>
            </a:r>
            <a:endParaRPr lang="en-US" sz="5500" b="1" dirty="0">
              <a:solidFill>
                <a:srgbClr val="011C50"/>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5410200" y="1943100"/>
            <a:ext cx="6356016" cy="460350"/>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3196969865"/>
              </p:ext>
            </p:extLst>
          </p:nvPr>
        </p:nvGraphicFramePr>
        <p:xfrm>
          <a:off x="1066800" y="2549402"/>
          <a:ext cx="16611601" cy="7477760"/>
        </p:xfrm>
        <a:graphic>
          <a:graphicData uri="http://schemas.openxmlformats.org/drawingml/2006/table">
            <a:tbl>
              <a:tblPr firstRow="1" bandRow="1">
                <a:tableStyleId>{F5AB1C69-6EDB-4FF4-983F-18BD219EF322}</a:tableStyleId>
              </a:tblPr>
              <a:tblGrid>
                <a:gridCol w="5181600">
                  <a:extLst>
                    <a:ext uri="{9D8B030D-6E8A-4147-A177-3AD203B41FA5}">
                      <a16:colId xmlns:a16="http://schemas.microsoft.com/office/drawing/2014/main" val="20000"/>
                    </a:ext>
                  </a:extLst>
                </a:gridCol>
                <a:gridCol w="11430001">
                  <a:extLst>
                    <a:ext uri="{9D8B030D-6E8A-4147-A177-3AD203B41FA5}">
                      <a16:colId xmlns:a16="http://schemas.microsoft.com/office/drawing/2014/main" val="20001"/>
                    </a:ext>
                  </a:extLst>
                </a:gridCol>
              </a:tblGrid>
              <a:tr h="370840">
                <a:tc>
                  <a:txBody>
                    <a:bodyPr/>
                    <a:lstStyle/>
                    <a:p>
                      <a:pPr algn="ctr">
                        <a:lnSpc>
                          <a:spcPts val="7000"/>
                        </a:lnSpc>
                      </a:pPr>
                      <a:r>
                        <a:rPr lang="en-US" sz="4500" b="0" dirty="0" smtClean="0">
                          <a:solidFill>
                            <a:schemeClr val="accent5">
                              <a:lumMod val="50000"/>
                            </a:schemeClr>
                          </a:solidFill>
                          <a:latin typeface="Arial" panose="020B0604020202020204" pitchFamily="34" charset="0"/>
                          <a:cs typeface="Arial" panose="020B0604020202020204" pitchFamily="34" charset="0"/>
                        </a:rPr>
                        <a:t>Các</a:t>
                      </a:r>
                      <a:r>
                        <a:rPr lang="en-US" sz="4500" b="0" baseline="0" dirty="0" smtClean="0">
                          <a:solidFill>
                            <a:schemeClr val="accent5">
                              <a:lumMod val="50000"/>
                            </a:schemeClr>
                          </a:solidFill>
                          <a:latin typeface="Arial" panose="020B0604020202020204" pitchFamily="34" charset="0"/>
                          <a:cs typeface="Arial" panose="020B0604020202020204" pitchFamily="34" charset="0"/>
                        </a:rPr>
                        <a:t> nghề </a:t>
                      </a:r>
                    </a:p>
                    <a:p>
                      <a:pPr algn="ctr">
                        <a:lnSpc>
                          <a:spcPts val="7000"/>
                        </a:lnSpc>
                      </a:pPr>
                      <a:r>
                        <a:rPr lang="en-US" sz="4500" b="0" baseline="0" dirty="0" smtClean="0">
                          <a:solidFill>
                            <a:schemeClr val="accent5">
                              <a:lumMod val="50000"/>
                            </a:schemeClr>
                          </a:solidFill>
                          <a:latin typeface="Arial" panose="020B0604020202020204" pitchFamily="34" charset="0"/>
                          <a:cs typeface="Arial" panose="020B0604020202020204" pitchFamily="34" charset="0"/>
                        </a:rPr>
                        <a:t>sản xuất chính</a:t>
                      </a:r>
                      <a:endParaRPr lang="en-US" sz="4500" b="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20000"/>
                        <a:lumOff val="80000"/>
                      </a:schemeClr>
                    </a:solidFill>
                  </a:tcPr>
                </a:tc>
                <a:tc>
                  <a:txBody>
                    <a:bodyPr/>
                    <a:lstStyle/>
                    <a:p>
                      <a:pPr algn="just">
                        <a:lnSpc>
                          <a:spcPts val="7000"/>
                        </a:lnSpc>
                      </a:pPr>
                      <a:r>
                        <a:rPr lang="en-US" sz="4500" b="0" dirty="0" smtClean="0">
                          <a:solidFill>
                            <a:schemeClr val="accent5">
                              <a:lumMod val="50000"/>
                            </a:schemeClr>
                          </a:solidFill>
                          <a:latin typeface="Arial" panose="020B0604020202020204" pitchFamily="34" charset="0"/>
                          <a:cs typeface="Arial" panose="020B0604020202020204" pitchFamily="34" charset="0"/>
                        </a:rPr>
                        <a:t>Nông nghiệp, thủ công nghiệp, trồng lúa, các loại rau, củ, quả, nghề gốm, luyện kim, đúc đồng</a:t>
                      </a:r>
                      <a:endParaRPr lang="en-US" sz="4500" b="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20000"/>
                        <a:lumOff val="80000"/>
                      </a:schemeClr>
                    </a:solidFill>
                  </a:tcPr>
                </a:tc>
                <a:extLst>
                  <a:ext uri="{0D108BD9-81ED-4DB2-BD59-A6C34878D82A}">
                    <a16:rowId xmlns:a16="http://schemas.microsoft.com/office/drawing/2014/main" val="10000"/>
                  </a:ext>
                </a:extLst>
              </a:tr>
              <a:tr h="370840">
                <a:tc>
                  <a:txBody>
                    <a:bodyPr/>
                    <a:lstStyle/>
                    <a:p>
                      <a:pPr algn="ctr">
                        <a:lnSpc>
                          <a:spcPts val="7000"/>
                        </a:lnSpc>
                      </a:pPr>
                      <a:r>
                        <a:rPr lang="en-US" sz="4500" dirty="0" smtClean="0">
                          <a:solidFill>
                            <a:schemeClr val="accent5">
                              <a:lumMod val="50000"/>
                            </a:schemeClr>
                          </a:solidFill>
                          <a:latin typeface="Arial" panose="020B0604020202020204" pitchFamily="34" charset="0"/>
                          <a:cs typeface="Arial" panose="020B0604020202020204" pitchFamily="34" charset="0"/>
                        </a:rPr>
                        <a:t>Ăn</a:t>
                      </a:r>
                      <a:endParaRPr lang="en-US" sz="450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60000"/>
                        <a:lumOff val="40000"/>
                      </a:schemeClr>
                    </a:solidFill>
                  </a:tcPr>
                </a:tc>
                <a:tc>
                  <a:txBody>
                    <a:bodyPr/>
                    <a:lstStyle/>
                    <a:p>
                      <a:pPr>
                        <a:lnSpc>
                          <a:spcPts val="7000"/>
                        </a:lnSpc>
                      </a:pPr>
                      <a:r>
                        <a:rPr lang="vi-VN" sz="4500" dirty="0" smtClean="0">
                          <a:solidFill>
                            <a:schemeClr val="accent5">
                              <a:lumMod val="50000"/>
                            </a:schemeClr>
                          </a:solidFill>
                          <a:latin typeface="+mn-lt"/>
                          <a:cs typeface="Arial" panose="020B0604020202020204" pitchFamily="34" charset="0"/>
                        </a:rPr>
                        <a:t>Cơm nếp, cơm tẻ, rau, cà, thịt, cá</a:t>
                      </a:r>
                      <a:endParaRPr lang="en-US" sz="450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60000"/>
                        <a:lumOff val="40000"/>
                      </a:schemeClr>
                    </a:solidFill>
                  </a:tcPr>
                </a:tc>
                <a:extLst>
                  <a:ext uri="{0D108BD9-81ED-4DB2-BD59-A6C34878D82A}">
                    <a16:rowId xmlns:a16="http://schemas.microsoft.com/office/drawing/2014/main" val="10001"/>
                  </a:ext>
                </a:extLst>
              </a:tr>
              <a:tr h="370840">
                <a:tc>
                  <a:txBody>
                    <a:bodyPr/>
                    <a:lstStyle/>
                    <a:p>
                      <a:pPr algn="ctr">
                        <a:lnSpc>
                          <a:spcPts val="7000"/>
                        </a:lnSpc>
                      </a:pPr>
                      <a:r>
                        <a:rPr lang="en-US" sz="4500" dirty="0" smtClean="0">
                          <a:solidFill>
                            <a:schemeClr val="accent5">
                              <a:lumMod val="50000"/>
                            </a:schemeClr>
                          </a:solidFill>
                          <a:latin typeface="Arial" panose="020B0604020202020204" pitchFamily="34" charset="0"/>
                          <a:cs typeface="Arial" panose="020B0604020202020204" pitchFamily="34" charset="0"/>
                        </a:rPr>
                        <a:t>Mặc</a:t>
                      </a:r>
                      <a:endParaRPr lang="en-US" sz="4500" dirty="0">
                        <a:solidFill>
                          <a:schemeClr val="accent5">
                            <a:lumMod val="50000"/>
                          </a:schemeClr>
                        </a:solidFill>
                        <a:latin typeface="Arial" panose="020B0604020202020204" pitchFamily="34" charset="0"/>
                        <a:cs typeface="Arial" panose="020B0604020202020204" pitchFamily="34" charset="0"/>
                      </a:endParaRPr>
                    </a:p>
                  </a:txBody>
                  <a:tcPr/>
                </a:tc>
                <a:tc>
                  <a:txBody>
                    <a:bodyPr/>
                    <a:lstStyle/>
                    <a:p>
                      <a:pPr>
                        <a:lnSpc>
                          <a:spcPts val="7000"/>
                        </a:lnSpc>
                      </a:pPr>
                      <a:r>
                        <a:rPr lang="vi-VN" sz="4500" dirty="0" smtClean="0">
                          <a:solidFill>
                            <a:schemeClr val="accent5">
                              <a:lumMod val="50000"/>
                            </a:schemeClr>
                          </a:solidFill>
                          <a:latin typeface="+mn-lt"/>
                          <a:cs typeface="Arial" panose="020B0604020202020204" pitchFamily="34" charset="0"/>
                        </a:rPr>
                        <a:t>Mặc nhiều loại vải được làm từ sợi đay, tơ tằm</a:t>
                      </a:r>
                      <a:endParaRPr lang="en-US" sz="4500" dirty="0">
                        <a:solidFill>
                          <a:schemeClr val="accent5">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algn="ctr">
                        <a:lnSpc>
                          <a:spcPts val="7000"/>
                        </a:lnSpc>
                      </a:pPr>
                      <a:r>
                        <a:rPr lang="en-US" sz="4500" dirty="0" smtClean="0">
                          <a:solidFill>
                            <a:schemeClr val="accent5">
                              <a:lumMod val="50000"/>
                            </a:schemeClr>
                          </a:solidFill>
                          <a:latin typeface="Arial" panose="020B0604020202020204" pitchFamily="34" charset="0"/>
                          <a:cs typeface="Arial" panose="020B0604020202020204" pitchFamily="34" charset="0"/>
                        </a:rPr>
                        <a:t>Đồ</a:t>
                      </a:r>
                      <a:r>
                        <a:rPr lang="en-US" sz="4500" baseline="0" dirty="0" smtClean="0">
                          <a:solidFill>
                            <a:schemeClr val="accent5">
                              <a:lumMod val="50000"/>
                            </a:schemeClr>
                          </a:solidFill>
                          <a:latin typeface="Arial" panose="020B0604020202020204" pitchFamily="34" charset="0"/>
                          <a:cs typeface="Arial" panose="020B0604020202020204" pitchFamily="34" charset="0"/>
                        </a:rPr>
                        <a:t> dùng sinh hoạt</a:t>
                      </a:r>
                      <a:endParaRPr lang="en-US" sz="450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60000"/>
                        <a:lumOff val="40000"/>
                      </a:schemeClr>
                    </a:solidFill>
                  </a:tcPr>
                </a:tc>
                <a:tc>
                  <a:txBody>
                    <a:bodyPr/>
                    <a:lstStyle/>
                    <a:p>
                      <a:pPr>
                        <a:lnSpc>
                          <a:spcPts val="7000"/>
                        </a:lnSpc>
                      </a:pPr>
                      <a:r>
                        <a:rPr lang="en-US" sz="4500" dirty="0" smtClean="0">
                          <a:solidFill>
                            <a:schemeClr val="accent5">
                              <a:lumMod val="50000"/>
                            </a:schemeClr>
                          </a:solidFill>
                          <a:latin typeface="Arial" panose="020B0604020202020204" pitchFamily="34" charset="0"/>
                          <a:cs typeface="Arial" panose="020B0604020202020204" pitchFamily="34" charset="0"/>
                        </a:rPr>
                        <a:t>Bình, vò, thạo, mâm, chậu, bát làm  bằng gốm, đồng hoặc che nứa, mây,...</a:t>
                      </a:r>
                      <a:endParaRPr lang="en-US" sz="450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60000"/>
                        <a:lumOff val="40000"/>
                      </a:schemeClr>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0" y="1257300"/>
            <a:ext cx="18288000" cy="987450"/>
          </a:xfrm>
          <a:prstGeom prst="rect">
            <a:avLst/>
          </a:prstGeom>
        </p:spPr>
        <p:txBody>
          <a:bodyPr wrap="square" lIns="0" tIns="0" rIns="0" bIns="0" rtlCol="0" anchor="t">
            <a:spAutoFit/>
          </a:bodyPr>
          <a:lstStyle/>
          <a:p>
            <a:pPr algn="ctr">
              <a:lnSpc>
                <a:spcPts val="7680"/>
              </a:lnSpc>
            </a:pPr>
            <a:r>
              <a:rPr lang="en-US" sz="5500" b="1" dirty="0" smtClean="0">
                <a:solidFill>
                  <a:srgbClr val="011C50"/>
                </a:solidFill>
                <a:latin typeface="Arial" panose="020B0604020202020204" pitchFamily="34" charset="0"/>
                <a:cs typeface="Arial" panose="020B0604020202020204" pitchFamily="34" charset="0"/>
              </a:rPr>
              <a:t>Đời sống tinh thần của cư dân Âu Lạc </a:t>
            </a:r>
            <a:endParaRPr lang="en-US" sz="5500" b="1" dirty="0">
              <a:solidFill>
                <a:srgbClr val="011C50"/>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5181600" y="2271964"/>
            <a:ext cx="6356016" cy="1371600"/>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3582401642"/>
              </p:ext>
            </p:extLst>
          </p:nvPr>
        </p:nvGraphicFramePr>
        <p:xfrm>
          <a:off x="838199" y="4000500"/>
          <a:ext cx="16611601" cy="3322320"/>
        </p:xfrm>
        <a:graphic>
          <a:graphicData uri="http://schemas.openxmlformats.org/drawingml/2006/table">
            <a:tbl>
              <a:tblPr firstRow="1" bandRow="1">
                <a:tableStyleId>{F5AB1C69-6EDB-4FF4-983F-18BD219EF322}</a:tableStyleId>
              </a:tblPr>
              <a:tblGrid>
                <a:gridCol w="5181600">
                  <a:extLst>
                    <a:ext uri="{9D8B030D-6E8A-4147-A177-3AD203B41FA5}">
                      <a16:colId xmlns:a16="http://schemas.microsoft.com/office/drawing/2014/main" val="20000"/>
                    </a:ext>
                  </a:extLst>
                </a:gridCol>
                <a:gridCol w="11430001">
                  <a:extLst>
                    <a:ext uri="{9D8B030D-6E8A-4147-A177-3AD203B41FA5}">
                      <a16:colId xmlns:a16="http://schemas.microsoft.com/office/drawing/2014/main" val="20001"/>
                    </a:ext>
                  </a:extLst>
                </a:gridCol>
              </a:tblGrid>
              <a:tr h="370840">
                <a:tc>
                  <a:txBody>
                    <a:bodyPr/>
                    <a:lstStyle/>
                    <a:p>
                      <a:pPr algn="ctr">
                        <a:lnSpc>
                          <a:spcPts val="8000"/>
                        </a:lnSpc>
                      </a:pPr>
                      <a:r>
                        <a:rPr lang="en-US" sz="5000" b="0" dirty="0" smtClean="0">
                          <a:solidFill>
                            <a:schemeClr val="accent5">
                              <a:lumMod val="50000"/>
                            </a:schemeClr>
                          </a:solidFill>
                          <a:latin typeface="Arial" panose="020B0604020202020204" pitchFamily="34" charset="0"/>
                          <a:cs typeface="Arial" panose="020B0604020202020204" pitchFamily="34" charset="0"/>
                        </a:rPr>
                        <a:t>Lễ</a:t>
                      </a:r>
                      <a:r>
                        <a:rPr lang="en-US" sz="5000" b="0" baseline="0" dirty="0" smtClean="0">
                          <a:solidFill>
                            <a:schemeClr val="accent5">
                              <a:lumMod val="50000"/>
                            </a:schemeClr>
                          </a:solidFill>
                          <a:latin typeface="Arial" panose="020B0604020202020204" pitchFamily="34" charset="0"/>
                          <a:cs typeface="Arial" panose="020B0604020202020204" pitchFamily="34" charset="0"/>
                        </a:rPr>
                        <a:t> hội</a:t>
                      </a:r>
                      <a:endParaRPr lang="en-US" sz="5000" b="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20000"/>
                        <a:lumOff val="80000"/>
                      </a:schemeClr>
                    </a:solidFill>
                  </a:tcPr>
                </a:tc>
                <a:tc>
                  <a:txBody>
                    <a:bodyPr/>
                    <a:lstStyle/>
                    <a:p>
                      <a:pPr algn="just">
                        <a:lnSpc>
                          <a:spcPts val="8000"/>
                        </a:lnSpc>
                      </a:pPr>
                      <a:r>
                        <a:rPr lang="en-US" sz="5000" b="0" dirty="0" smtClean="0">
                          <a:solidFill>
                            <a:schemeClr val="accent5">
                              <a:lumMod val="50000"/>
                            </a:schemeClr>
                          </a:solidFill>
                          <a:latin typeface="Arial" panose="020B0604020202020204" pitchFamily="34" charset="0"/>
                          <a:cs typeface="Arial" panose="020B0604020202020204" pitchFamily="34" charset="0"/>
                        </a:rPr>
                        <a:t>Ngày</a:t>
                      </a:r>
                      <a:r>
                        <a:rPr lang="en-US" sz="5000" b="0" baseline="0" dirty="0" smtClean="0">
                          <a:solidFill>
                            <a:schemeClr val="accent5">
                              <a:lumMod val="50000"/>
                            </a:schemeClr>
                          </a:solidFill>
                          <a:latin typeface="Arial" panose="020B0604020202020204" pitchFamily="34" charset="0"/>
                          <a:cs typeface="Arial" panose="020B0604020202020204" pitchFamily="34" charset="0"/>
                        </a:rPr>
                        <a:t> hội mùa, đấu vật, đua thuyền,…</a:t>
                      </a:r>
                      <a:endParaRPr lang="en-US" sz="5000" b="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20000"/>
                        <a:lumOff val="80000"/>
                      </a:schemeClr>
                    </a:solidFill>
                  </a:tcPr>
                </a:tc>
                <a:extLst>
                  <a:ext uri="{0D108BD9-81ED-4DB2-BD59-A6C34878D82A}">
                    <a16:rowId xmlns:a16="http://schemas.microsoft.com/office/drawing/2014/main" val="10000"/>
                  </a:ext>
                </a:extLst>
              </a:tr>
              <a:tr h="370840">
                <a:tc>
                  <a:txBody>
                    <a:bodyPr/>
                    <a:lstStyle/>
                    <a:p>
                      <a:pPr algn="ctr">
                        <a:lnSpc>
                          <a:spcPts val="8000"/>
                        </a:lnSpc>
                      </a:pPr>
                      <a:r>
                        <a:rPr lang="en-US" sz="5000" dirty="0" smtClean="0">
                          <a:solidFill>
                            <a:schemeClr val="accent5">
                              <a:lumMod val="50000"/>
                            </a:schemeClr>
                          </a:solidFill>
                          <a:latin typeface="Arial" panose="020B0604020202020204" pitchFamily="34" charset="0"/>
                          <a:cs typeface="Arial" panose="020B0604020202020204" pitchFamily="34" charset="0"/>
                        </a:rPr>
                        <a:t>Phong tục</a:t>
                      </a:r>
                      <a:endParaRPr lang="en-US" sz="500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60000"/>
                        <a:lumOff val="40000"/>
                      </a:schemeClr>
                    </a:solidFill>
                  </a:tcPr>
                </a:tc>
                <a:tc>
                  <a:txBody>
                    <a:bodyPr/>
                    <a:lstStyle/>
                    <a:p>
                      <a:pPr>
                        <a:lnSpc>
                          <a:spcPts val="8000"/>
                        </a:lnSpc>
                      </a:pPr>
                      <a:r>
                        <a:rPr lang="en-US" sz="5000" dirty="0" smtClean="0">
                          <a:solidFill>
                            <a:schemeClr val="accent5">
                              <a:lumMod val="50000"/>
                            </a:schemeClr>
                          </a:solidFill>
                          <a:latin typeface="Arial" panose="020B0604020202020204" pitchFamily="34" charset="0"/>
                          <a:cs typeface="Arial" panose="020B0604020202020204" pitchFamily="34" charset="0"/>
                        </a:rPr>
                        <a:t>Tiếp</a:t>
                      </a:r>
                      <a:r>
                        <a:rPr lang="en-US" sz="5000" baseline="0" dirty="0" smtClean="0">
                          <a:solidFill>
                            <a:schemeClr val="accent5">
                              <a:lumMod val="50000"/>
                            </a:schemeClr>
                          </a:solidFill>
                          <a:latin typeface="Arial" panose="020B0604020202020204" pitchFamily="34" charset="0"/>
                          <a:cs typeface="Arial" panose="020B0604020202020204" pitchFamily="34" charset="0"/>
                        </a:rPr>
                        <a:t> tục được duy trì và phát triển</a:t>
                      </a:r>
                      <a:endParaRPr lang="en-US" sz="5000" dirty="0">
                        <a:solidFill>
                          <a:schemeClr val="accent5">
                            <a:lumMod val="50000"/>
                          </a:schemeClr>
                        </a:solidFill>
                        <a:latin typeface="Arial" panose="020B0604020202020204" pitchFamily="34" charset="0"/>
                        <a:cs typeface="Arial" panose="020B0604020202020204" pitchFamily="34" charset="0"/>
                      </a:endParaRPr>
                    </a:p>
                  </a:txBody>
                  <a:tcPr>
                    <a:solidFill>
                      <a:schemeClr val="accent3">
                        <a:lumMod val="60000"/>
                        <a:lumOff val="40000"/>
                      </a:schemeClr>
                    </a:solidFill>
                  </a:tcPr>
                </a:tc>
                <a:extLst>
                  <a:ext uri="{0D108BD9-81ED-4DB2-BD59-A6C34878D82A}">
                    <a16:rowId xmlns:a16="http://schemas.microsoft.com/office/drawing/2014/main" val="10001"/>
                  </a:ext>
                </a:extLst>
              </a:tr>
              <a:tr h="370840">
                <a:tc>
                  <a:txBody>
                    <a:bodyPr/>
                    <a:lstStyle/>
                    <a:p>
                      <a:pPr algn="ctr">
                        <a:lnSpc>
                          <a:spcPts val="8000"/>
                        </a:lnSpc>
                      </a:pPr>
                      <a:r>
                        <a:rPr lang="en-US" sz="5000" dirty="0" smtClean="0">
                          <a:solidFill>
                            <a:schemeClr val="accent5">
                              <a:lumMod val="50000"/>
                            </a:schemeClr>
                          </a:solidFill>
                          <a:latin typeface="Arial" panose="020B0604020202020204" pitchFamily="34" charset="0"/>
                          <a:cs typeface="Arial" panose="020B0604020202020204" pitchFamily="34" charset="0"/>
                        </a:rPr>
                        <a:t>Tín</a:t>
                      </a:r>
                      <a:r>
                        <a:rPr lang="en-US" sz="5000" baseline="0" dirty="0" smtClean="0">
                          <a:solidFill>
                            <a:schemeClr val="accent5">
                              <a:lumMod val="50000"/>
                            </a:schemeClr>
                          </a:solidFill>
                          <a:latin typeface="Arial" panose="020B0604020202020204" pitchFamily="34" charset="0"/>
                          <a:cs typeface="Arial" panose="020B0604020202020204" pitchFamily="34" charset="0"/>
                        </a:rPr>
                        <a:t> ngưỡng</a:t>
                      </a:r>
                      <a:endParaRPr lang="en-US" sz="5000" dirty="0">
                        <a:solidFill>
                          <a:schemeClr val="accent5">
                            <a:lumMod val="50000"/>
                          </a:schemeClr>
                        </a:solidFill>
                        <a:latin typeface="Arial" panose="020B0604020202020204" pitchFamily="34" charset="0"/>
                        <a:cs typeface="Arial" panose="020B0604020202020204" pitchFamily="34" charset="0"/>
                      </a:endParaRPr>
                    </a:p>
                  </a:txBody>
                  <a:tcPr/>
                </a:tc>
                <a:tc>
                  <a:txBody>
                    <a:bodyPr/>
                    <a:lstStyle/>
                    <a:p>
                      <a:pPr>
                        <a:lnSpc>
                          <a:spcPts val="8000"/>
                        </a:lnSpc>
                      </a:pPr>
                      <a:r>
                        <a:rPr lang="en-US" sz="5000" dirty="0" err="1" smtClean="0">
                          <a:solidFill>
                            <a:schemeClr val="accent5">
                              <a:lumMod val="50000"/>
                            </a:schemeClr>
                          </a:solidFill>
                          <a:latin typeface="Arial" panose="020B0604020202020204" pitchFamily="34" charset="0"/>
                          <a:cs typeface="Arial" panose="020B0604020202020204" pitchFamily="34" charset="0"/>
                        </a:rPr>
                        <a:t>Thờ</a:t>
                      </a:r>
                      <a:r>
                        <a:rPr lang="en-US" sz="5000" baseline="0" dirty="0" smtClean="0">
                          <a:solidFill>
                            <a:schemeClr val="accent5">
                              <a:lumMod val="50000"/>
                            </a:schemeClr>
                          </a:solidFill>
                          <a:latin typeface="Arial" panose="020B0604020202020204" pitchFamily="34" charset="0"/>
                          <a:cs typeface="Arial" panose="020B0604020202020204" pitchFamily="34" charset="0"/>
                        </a:rPr>
                        <a:t> </a:t>
                      </a:r>
                      <a:r>
                        <a:rPr lang="en-US" sz="5000" baseline="0" dirty="0" err="1" smtClean="0">
                          <a:solidFill>
                            <a:schemeClr val="accent5">
                              <a:lumMod val="50000"/>
                            </a:schemeClr>
                          </a:solidFill>
                          <a:latin typeface="Arial" panose="020B0604020202020204" pitchFamily="34" charset="0"/>
                          <a:cs typeface="Arial" panose="020B0604020202020204" pitchFamily="34" charset="0"/>
                        </a:rPr>
                        <a:t>cúng</a:t>
                      </a:r>
                      <a:r>
                        <a:rPr lang="en-US" sz="5000" baseline="0" dirty="0" smtClean="0">
                          <a:solidFill>
                            <a:schemeClr val="accent5">
                              <a:lumMod val="50000"/>
                            </a:schemeClr>
                          </a:solidFill>
                          <a:latin typeface="Arial" panose="020B0604020202020204" pitchFamily="34" charset="0"/>
                          <a:cs typeface="Arial" panose="020B0604020202020204" pitchFamily="34" charset="0"/>
                        </a:rPr>
                        <a:t> </a:t>
                      </a:r>
                      <a:r>
                        <a:rPr lang="en-US" sz="5000" baseline="0" dirty="0" err="1" smtClean="0">
                          <a:solidFill>
                            <a:schemeClr val="accent5">
                              <a:lumMod val="50000"/>
                            </a:schemeClr>
                          </a:solidFill>
                          <a:latin typeface="Arial" panose="020B0604020202020204" pitchFamily="34" charset="0"/>
                          <a:cs typeface="Arial" panose="020B0604020202020204" pitchFamily="34" charset="0"/>
                        </a:rPr>
                        <a:t>tổ</a:t>
                      </a:r>
                      <a:r>
                        <a:rPr lang="en-US" sz="5000" baseline="0" dirty="0" smtClean="0">
                          <a:solidFill>
                            <a:schemeClr val="accent5">
                              <a:lumMod val="50000"/>
                            </a:schemeClr>
                          </a:solidFill>
                          <a:latin typeface="Arial" panose="020B0604020202020204" pitchFamily="34" charset="0"/>
                          <a:cs typeface="Arial" panose="020B0604020202020204" pitchFamily="34" charset="0"/>
                        </a:rPr>
                        <a:t> </a:t>
                      </a:r>
                      <a:r>
                        <a:rPr lang="en-US" sz="5000" baseline="0" dirty="0" err="1" smtClean="0">
                          <a:solidFill>
                            <a:schemeClr val="accent5">
                              <a:lumMod val="50000"/>
                            </a:schemeClr>
                          </a:solidFill>
                          <a:latin typeface="Arial" panose="020B0604020202020204" pitchFamily="34" charset="0"/>
                          <a:cs typeface="Arial" panose="020B0604020202020204" pitchFamily="34" charset="0"/>
                        </a:rPr>
                        <a:t>tiên</a:t>
                      </a:r>
                      <a:endParaRPr lang="en-US" sz="5000" dirty="0">
                        <a:solidFill>
                          <a:schemeClr val="accent5">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6567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0" name="Rectangle 9"/>
          <p:cNvSpPr/>
          <p:nvPr/>
        </p:nvSpPr>
        <p:spPr>
          <a:xfrm>
            <a:off x="838200" y="9029700"/>
            <a:ext cx="8077200" cy="861774"/>
          </a:xfrm>
          <a:prstGeom prst="rect">
            <a:avLst/>
          </a:prstGeom>
        </p:spPr>
        <p:txBody>
          <a:bodyPr wrap="square">
            <a:spAutoFit/>
          </a:bodyPr>
          <a:lstStyle/>
          <a:p>
            <a:pPr algn="ctr">
              <a:lnSpc>
                <a:spcPts val="6000"/>
              </a:lnSpc>
            </a:pPr>
            <a:r>
              <a:rPr lang="fr-FR" sz="45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Lưỡi cày đồng Cổ Loa</a:t>
            </a:r>
            <a:endParaRPr lang="en-US" sz="4500" b="1" dirty="0">
              <a:latin typeface="Arial" panose="020B0604020202020204" pitchFamily="34" charset="0"/>
              <a:cs typeface="Arial" panose="020B0604020202020204" pitchFamily="34" charset="0"/>
            </a:endParaRPr>
          </a:p>
        </p:txBody>
      </p:sp>
      <p:sp>
        <p:nvSpPr>
          <p:cNvPr id="11" name="Rectangle 10"/>
          <p:cNvSpPr/>
          <p:nvPr/>
        </p:nvSpPr>
        <p:spPr>
          <a:xfrm>
            <a:off x="9906000" y="9029700"/>
            <a:ext cx="7620000" cy="861774"/>
          </a:xfrm>
          <a:prstGeom prst="rect">
            <a:avLst/>
          </a:prstGeom>
        </p:spPr>
        <p:txBody>
          <a:bodyPr wrap="square">
            <a:spAutoFit/>
          </a:bodyPr>
          <a:lstStyle/>
          <a:p>
            <a:pPr algn="ctr">
              <a:lnSpc>
                <a:spcPts val="6000"/>
              </a:lnSpc>
            </a:pPr>
            <a:r>
              <a:rPr lang="fr-FR" sz="45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Trống đồng Cổ Loa</a:t>
            </a:r>
            <a:endParaRPr lang="en-US" sz="4500" b="1" dirty="0">
              <a:latin typeface="Arial" panose="020B0604020202020204" pitchFamily="34" charset="0"/>
              <a:cs typeface="Arial" panose="020B0604020202020204" pitchFamily="34" charset="0"/>
            </a:endParaRPr>
          </a:p>
        </p:txBody>
      </p:sp>
      <p:pic>
        <p:nvPicPr>
          <p:cNvPr id="5122" name="Picture 2" descr="Bài 14 : Nước Âu Lạc - Hoc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829" y="876300"/>
            <a:ext cx="8534400" cy="7696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Trống đồng Cổ L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9800" y="876300"/>
            <a:ext cx="7848600" cy="7696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42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barn(inVertical)">
                                      <p:cBhvr>
                                        <p:cTn id="15" dur="500"/>
                                        <p:tgtEl>
                                          <p:spTgt spid="51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D5A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233013">
            <a:off x="-192186" y="6826384"/>
            <a:ext cx="6247849" cy="6921234"/>
          </a:xfrm>
          <a:prstGeom prst="rect">
            <a:avLst/>
          </a:prstGeom>
        </p:spPr>
      </p:pic>
      <p:sp>
        <p:nvSpPr>
          <p:cNvPr id="5" name="TextBox 5"/>
          <p:cNvSpPr txBox="1"/>
          <p:nvPr/>
        </p:nvSpPr>
        <p:spPr>
          <a:xfrm>
            <a:off x="6553200" y="3631533"/>
            <a:ext cx="10744200" cy="3590727"/>
          </a:xfrm>
          <a:prstGeom prst="rect">
            <a:avLst/>
          </a:prstGeom>
        </p:spPr>
        <p:txBody>
          <a:bodyPr wrap="square" lIns="0" tIns="0" rIns="0" bIns="0" rtlCol="0" anchor="t">
            <a:spAutoFit/>
          </a:bodyPr>
          <a:lstStyle/>
          <a:p>
            <a:pPr marL="685800" indent="-685800" algn="just">
              <a:lnSpc>
                <a:spcPts val="7000"/>
              </a:lnSpc>
              <a:spcBef>
                <a:spcPct val="0"/>
              </a:spcBef>
              <a:buFont typeface="Arial" panose="020B0604020202020204" pitchFamily="34" charset="0"/>
              <a:buChar char="•"/>
            </a:pPr>
            <a:r>
              <a:rPr lang="en-US" sz="5000" dirty="0" smtClean="0">
                <a:solidFill>
                  <a:srgbClr val="FFFFFF"/>
                </a:solidFill>
                <a:latin typeface="Arial" panose="020B0604020202020204" pitchFamily="34" charset="0"/>
                <a:cs typeface="Arial" panose="020B0604020202020204" pitchFamily="34" charset="0"/>
              </a:rPr>
              <a:t>Em hãy cho biết câu chuyện dưới đây có tên là gì?</a:t>
            </a:r>
          </a:p>
          <a:p>
            <a:pPr marL="685800" indent="-685800" algn="just">
              <a:lnSpc>
                <a:spcPts val="7000"/>
              </a:lnSpc>
              <a:spcBef>
                <a:spcPct val="0"/>
              </a:spcBef>
              <a:buFont typeface="Arial" panose="020B0604020202020204" pitchFamily="34" charset="0"/>
              <a:buChar char="•"/>
            </a:pPr>
            <a:r>
              <a:rPr lang="en-US" sz="5000" dirty="0" smtClean="0">
                <a:solidFill>
                  <a:srgbClr val="FFFFFF"/>
                </a:solidFill>
                <a:latin typeface="Arial" panose="020B0604020202020204" pitchFamily="34" charset="0"/>
                <a:cs typeface="Arial" panose="020B0604020202020204" pitchFamily="34" charset="0"/>
              </a:rPr>
              <a:t>Em hãy nêu tóm tắt nội dung của câu chuyện đó.  </a:t>
            </a:r>
            <a:endParaRPr lang="en-US" sz="5000" dirty="0">
              <a:solidFill>
                <a:srgbClr val="FFFFFF"/>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4438" y="4664763"/>
            <a:ext cx="2703737" cy="5110155"/>
          </a:xfrm>
          <a:prstGeom prst="rect">
            <a:avLst/>
          </a:prstGeom>
        </p:spPr>
      </p:pic>
      <p:grpSp>
        <p:nvGrpSpPr>
          <p:cNvPr id="9" name="Group 9"/>
          <p:cNvGrpSpPr/>
          <p:nvPr/>
        </p:nvGrpSpPr>
        <p:grpSpPr>
          <a:xfrm>
            <a:off x="1266927" y="1394089"/>
            <a:ext cx="985357" cy="226106"/>
            <a:chOff x="0" y="0"/>
            <a:chExt cx="1313810" cy="301474"/>
          </a:xfrm>
        </p:grpSpPr>
        <p:grpSp>
          <p:nvGrpSpPr>
            <p:cNvPr id="10" name="Group 10"/>
            <p:cNvGrpSpPr/>
            <p:nvPr/>
          </p:nvGrpSpPr>
          <p:grpSpPr>
            <a:xfrm>
              <a:off x="0" y="0"/>
              <a:ext cx="301474" cy="301474"/>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2" name="Group 12"/>
            <p:cNvGrpSpPr/>
            <p:nvPr/>
          </p:nvGrpSpPr>
          <p:grpSpPr>
            <a:xfrm>
              <a:off x="506168" y="0"/>
              <a:ext cx="301474" cy="30147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14" name="Group 14"/>
            <p:cNvGrpSpPr/>
            <p:nvPr/>
          </p:nvGrpSpPr>
          <p:grpSpPr>
            <a:xfrm>
              <a:off x="1012335" y="0"/>
              <a:ext cx="301474" cy="301474"/>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8F5"/>
              </a:solidFill>
            </p:spPr>
          </p:sp>
        </p:gr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96694" y="1394089"/>
            <a:ext cx="6087503" cy="8651489"/>
          </a:xfrm>
          <a:prstGeom prst="rect">
            <a:avLst/>
          </a:prstGeom>
        </p:spPr>
      </p:pic>
      <p:sp>
        <p:nvSpPr>
          <p:cNvPr id="17" name="TextBox 5"/>
          <p:cNvSpPr txBox="1"/>
          <p:nvPr/>
        </p:nvSpPr>
        <p:spPr>
          <a:xfrm>
            <a:off x="4648200" y="2002034"/>
            <a:ext cx="13639800" cy="987450"/>
          </a:xfrm>
          <a:prstGeom prst="rect">
            <a:avLst/>
          </a:prstGeom>
        </p:spPr>
        <p:txBody>
          <a:bodyPr wrap="square" lIns="0" tIns="0" rIns="0" bIns="0" rtlCol="0" anchor="t">
            <a:spAutoFit/>
          </a:bodyPr>
          <a:lstStyle/>
          <a:p>
            <a:pPr algn="ctr">
              <a:lnSpc>
                <a:spcPts val="7700"/>
              </a:lnSpc>
              <a:spcBef>
                <a:spcPct val="0"/>
              </a:spcBef>
            </a:pPr>
            <a:r>
              <a:rPr lang="en-US" sz="7000" b="1" dirty="0" smtClean="0">
                <a:solidFill>
                  <a:srgbClr val="FFFFFF"/>
                </a:solidFill>
                <a:latin typeface="Arial" panose="020B0604020202020204" pitchFamily="34" charset="0"/>
                <a:cs typeface="Arial" panose="020B0604020202020204" pitchFamily="34" charset="0"/>
              </a:rPr>
              <a:t>KHỞI ĐỘNG</a:t>
            </a:r>
            <a:endParaRPr lang="en-US" sz="7000" b="1" dirty="0">
              <a:solidFill>
                <a:srgbClr val="FFFFFF"/>
              </a:solidFill>
              <a:latin typeface="Arial" panose="020B0604020202020204" pitchFamily="34" charset="0"/>
              <a:cs typeface="Arial" panose="020B0604020202020204" pitchFamily="34" charset="0"/>
            </a:endParaRPr>
          </a:p>
        </p:txBody>
      </p:sp>
      <p:pic>
        <p:nvPicPr>
          <p:cNvPr id="18" name="Picture 2">
            <a:extLst>
              <a:ext uri="{FF2B5EF4-FFF2-40B4-BE49-F238E27FC236}">
                <a16:creationId xmlns:a16="http://schemas.microsoft.com/office/drawing/2014/main" id="{5AE0AB7B-E8BC-458A-B550-6F6D86EEBD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7391400" y="1803445"/>
            <a:ext cx="1253717" cy="1384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0" name="Rectangle 9"/>
          <p:cNvSpPr/>
          <p:nvPr/>
        </p:nvSpPr>
        <p:spPr>
          <a:xfrm>
            <a:off x="903514" y="8877300"/>
            <a:ext cx="8545286" cy="861774"/>
          </a:xfrm>
          <a:prstGeom prst="rect">
            <a:avLst/>
          </a:prstGeom>
        </p:spPr>
        <p:txBody>
          <a:bodyPr wrap="square">
            <a:spAutoFit/>
          </a:bodyPr>
          <a:lstStyle/>
          <a:p>
            <a:pPr algn="ctr">
              <a:lnSpc>
                <a:spcPts val="6000"/>
              </a:lnSpc>
            </a:pPr>
            <a:r>
              <a:rPr lang="fr-FR" sz="4500" b="1" dirty="0" smtClean="0">
                <a:solidFill>
                  <a:srgbClr val="000000"/>
                </a:solidFill>
                <a:latin typeface="Arial" panose="020B0604020202020204" pitchFamily="34" charset="0"/>
                <a:cs typeface="Arial" panose="020B0604020202020204" pitchFamily="34" charset="0"/>
              </a:rPr>
              <a:t>Đấu vật</a:t>
            </a:r>
            <a:endParaRPr lang="en-US" sz="4500" b="1" dirty="0">
              <a:latin typeface="Arial" panose="020B0604020202020204" pitchFamily="34" charset="0"/>
              <a:cs typeface="Arial" panose="020B0604020202020204" pitchFamily="34" charset="0"/>
            </a:endParaRPr>
          </a:p>
        </p:txBody>
      </p:sp>
      <p:sp>
        <p:nvSpPr>
          <p:cNvPr id="11" name="Rectangle 10"/>
          <p:cNvSpPr/>
          <p:nvPr/>
        </p:nvSpPr>
        <p:spPr>
          <a:xfrm>
            <a:off x="9825318" y="8907821"/>
            <a:ext cx="7620000" cy="800732"/>
          </a:xfrm>
          <a:prstGeom prst="rect">
            <a:avLst/>
          </a:prstGeom>
        </p:spPr>
        <p:txBody>
          <a:bodyPr wrap="square">
            <a:spAutoFit/>
          </a:bodyPr>
          <a:lstStyle/>
          <a:p>
            <a:pPr algn="ctr">
              <a:lnSpc>
                <a:spcPts val="6000"/>
              </a:lnSpc>
            </a:pPr>
            <a:r>
              <a:rPr lang="fr-FR" sz="4500" b="1" dirty="0" smtClean="0">
                <a:solidFill>
                  <a:srgbClr val="000000"/>
                </a:solidFill>
                <a:latin typeface="Arial" panose="020B0604020202020204" pitchFamily="34" charset="0"/>
                <a:cs typeface="Arial" panose="020B0604020202020204" pitchFamily="34" charset="0"/>
              </a:rPr>
              <a:t>Đua thuyền</a:t>
            </a:r>
            <a:endParaRPr lang="en-US" sz="4500" b="1" dirty="0">
              <a:latin typeface="Arial" panose="020B0604020202020204" pitchFamily="34" charset="0"/>
              <a:cs typeface="Arial" panose="020B0604020202020204" pitchFamily="34" charset="0"/>
            </a:endParaRPr>
          </a:p>
        </p:txBody>
      </p:sp>
      <p:pic>
        <p:nvPicPr>
          <p:cNvPr id="6146" name="Picture 2" descr="Đấu vật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14" y="571500"/>
            <a:ext cx="8545286" cy="8001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uyền bè của người Việt cổ – Hình ảnh Việt Nam xưa &amp;amp; n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571500"/>
            <a:ext cx="7543800" cy="800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69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7336972">
            <a:off x="13313710" y="-2419468"/>
            <a:ext cx="6174788" cy="777926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65727" y="8229600"/>
            <a:ext cx="4198776" cy="4114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006333" y="3199574"/>
            <a:ext cx="4198776" cy="4114800"/>
          </a:xfrm>
          <a:prstGeom prst="rect">
            <a:avLst/>
          </a:prstGeom>
        </p:spPr>
      </p:pic>
      <p:pic>
        <p:nvPicPr>
          <p:cNvPr id="5" name="Picture 5"/>
          <p:cNvPicPr>
            <a:picLocks noChangeAspect="1"/>
          </p:cNvPicPr>
          <p:nvPr/>
        </p:nvPicPr>
        <p:blipFill>
          <a:blip r:embed="rId6"/>
          <a:srcRect/>
          <a:stretch>
            <a:fillRect/>
          </a:stretch>
        </p:blipFill>
        <p:spPr>
          <a:xfrm rot="-6807311">
            <a:off x="8466147" y="5859846"/>
            <a:ext cx="6771867" cy="9308408"/>
          </a:xfrm>
          <a:prstGeom prst="rect">
            <a:avLst/>
          </a:prstGeom>
        </p:spPr>
      </p:pic>
      <p:sp>
        <p:nvSpPr>
          <p:cNvPr id="6" name="TextBox 6"/>
          <p:cNvSpPr txBox="1"/>
          <p:nvPr/>
        </p:nvSpPr>
        <p:spPr>
          <a:xfrm>
            <a:off x="-18757" y="3094338"/>
            <a:ext cx="18288000" cy="685252"/>
          </a:xfrm>
          <a:prstGeom prst="rect">
            <a:avLst/>
          </a:prstGeom>
        </p:spPr>
        <p:txBody>
          <a:bodyPr wrap="square" lIns="0" tIns="0" rIns="0" bIns="0" rtlCol="0" anchor="t">
            <a:spAutoFit/>
          </a:bodyPr>
          <a:lstStyle/>
          <a:p>
            <a:pPr marL="0" lvl="0" indent="0" algn="ctr">
              <a:lnSpc>
                <a:spcPts val="5000"/>
              </a:lnSpc>
              <a:spcBef>
                <a:spcPct val="0"/>
              </a:spcBef>
            </a:pPr>
            <a:r>
              <a:rPr lang="en-US" sz="7000" b="1" u="none" dirty="0" smtClean="0">
                <a:solidFill>
                  <a:srgbClr val="002060"/>
                </a:solidFill>
                <a:latin typeface="Arial" panose="020B0604020202020204" pitchFamily="34" charset="0"/>
                <a:cs typeface="Arial" panose="020B0604020202020204" pitchFamily="34" charset="0"/>
              </a:rPr>
              <a:t>LUYỆN TẬP</a:t>
            </a:r>
            <a:endParaRPr lang="en-US" sz="7000" b="1" u="none" dirty="0">
              <a:solidFill>
                <a:srgbClr val="002060"/>
              </a:solidFill>
              <a:latin typeface="Arial" panose="020B0604020202020204" pitchFamily="34" charset="0"/>
              <a:cs typeface="Arial" panose="020B0604020202020204" pitchFamily="34" charset="0"/>
            </a:endParaRPr>
          </a:p>
        </p:txBody>
      </p:sp>
      <p:pic>
        <p:nvPicPr>
          <p:cNvPr id="7"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151278" y="4647100"/>
            <a:ext cx="3947930" cy="5639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951726">
            <a:off x="-990990" y="5866812"/>
            <a:ext cx="2662986" cy="4886212"/>
          </a:xfrm>
          <a:prstGeom prst="rect">
            <a:avLst/>
          </a:prstGeom>
        </p:spPr>
      </p:pic>
      <p:pic>
        <p:nvPicPr>
          <p:cNvPr id="6" name="Picture 6"/>
          <p:cNvPicPr>
            <a:picLocks noChangeAspect="1"/>
          </p:cNvPicPr>
          <p:nvPr/>
        </p:nvPicPr>
        <p:blipFill>
          <a:blip r:embed="rId4"/>
          <a:srcRect/>
          <a:stretch>
            <a:fillRect/>
          </a:stretch>
        </p:blipFill>
        <p:spPr>
          <a:xfrm rot="2122930">
            <a:off x="-1452003" y="4371052"/>
            <a:ext cx="3527861" cy="5736360"/>
          </a:xfrm>
          <a:prstGeom prst="rect">
            <a:avLst/>
          </a:prstGeom>
        </p:spPr>
      </p:pic>
      <p:pic>
        <p:nvPicPr>
          <p:cNvPr id="7" name="Picture 7"/>
          <p:cNvPicPr>
            <a:picLocks noChangeAspect="1"/>
          </p:cNvPicPr>
          <p:nvPr/>
        </p:nvPicPr>
        <p:blipFill>
          <a:blip r:embed="rId5"/>
          <a:srcRect/>
          <a:stretch>
            <a:fillRect/>
          </a:stretch>
        </p:blipFill>
        <p:spPr>
          <a:xfrm rot="1269585">
            <a:off x="553536" y="7081494"/>
            <a:ext cx="2286654" cy="5153022"/>
          </a:xfrm>
          <a:prstGeom prst="rect">
            <a:avLst/>
          </a:prstGeom>
        </p:spPr>
      </p:pic>
      <p:pic>
        <p:nvPicPr>
          <p:cNvPr id="8" name="Picture 8"/>
          <p:cNvPicPr>
            <a:picLocks noChangeAspect="1"/>
          </p:cNvPicPr>
          <p:nvPr/>
        </p:nvPicPr>
        <p:blipFill>
          <a:blip r:embed="rId6"/>
          <a:srcRect/>
          <a:stretch>
            <a:fillRect/>
          </a:stretch>
        </p:blipFill>
        <p:spPr>
          <a:xfrm rot="951726">
            <a:off x="2433916" y="8120943"/>
            <a:ext cx="1512593" cy="3226865"/>
          </a:xfrm>
          <a:prstGeom prst="rect">
            <a:avLst/>
          </a:prstGeom>
        </p:spPr>
      </p:pic>
      <p:pic>
        <p:nvPicPr>
          <p:cNvPr id="9" name="Picture 9"/>
          <p:cNvPicPr>
            <a:picLocks noChangeAspect="1"/>
          </p:cNvPicPr>
          <p:nvPr/>
        </p:nvPicPr>
        <p:blipFill>
          <a:blip r:embed="rId7"/>
          <a:srcRect/>
          <a:stretch>
            <a:fillRect/>
          </a:stretch>
        </p:blipFill>
        <p:spPr>
          <a:xfrm rot="1228163">
            <a:off x="2213423" y="8410992"/>
            <a:ext cx="3393398" cy="5343934"/>
          </a:xfrm>
          <a:prstGeom prst="rect">
            <a:avLst/>
          </a:prstGeom>
        </p:spPr>
      </p:pic>
      <p:pic>
        <p:nvPicPr>
          <p:cNvPr id="10" name="Picture 10"/>
          <p:cNvPicPr>
            <a:picLocks noChangeAspect="1"/>
          </p:cNvPicPr>
          <p:nvPr/>
        </p:nvPicPr>
        <p:blipFill>
          <a:blip r:embed="rId8"/>
          <a:srcRect/>
          <a:stretch>
            <a:fillRect/>
          </a:stretch>
        </p:blipFill>
        <p:spPr>
          <a:xfrm rot="-272067">
            <a:off x="4606009" y="8975076"/>
            <a:ext cx="2144198" cy="3182483"/>
          </a:xfrm>
          <a:prstGeom prst="rect">
            <a:avLst/>
          </a:prstGeom>
        </p:spPr>
      </p:pic>
      <p:pic>
        <p:nvPicPr>
          <p:cNvPr id="11" name="Picture 11"/>
          <p:cNvPicPr>
            <a:picLocks noChangeAspect="1"/>
          </p:cNvPicPr>
          <p:nvPr/>
        </p:nvPicPr>
        <p:blipFill>
          <a:blip r:embed="rId9"/>
          <a:srcRect/>
          <a:stretch>
            <a:fillRect/>
          </a:stretch>
        </p:blipFill>
        <p:spPr>
          <a:xfrm rot="-3337490">
            <a:off x="4067399" y="10853276"/>
            <a:ext cx="6876713" cy="6249213"/>
          </a:xfrm>
          <a:prstGeom prst="rect">
            <a:avLst/>
          </a:prstGeom>
        </p:spPr>
      </p:pic>
      <p:pic>
        <p:nvPicPr>
          <p:cNvPr id="12" name="Picture 12"/>
          <p:cNvPicPr>
            <a:picLocks noChangeAspect="1"/>
          </p:cNvPicPr>
          <p:nvPr/>
        </p:nvPicPr>
        <p:blipFill>
          <a:blip r:embed="rId3"/>
          <a:srcRect/>
          <a:stretch>
            <a:fillRect/>
          </a:stretch>
        </p:blipFill>
        <p:spPr>
          <a:xfrm rot="-9857688">
            <a:off x="16621840" y="-479312"/>
            <a:ext cx="2662986" cy="4886212"/>
          </a:xfrm>
          <a:prstGeom prst="rect">
            <a:avLst/>
          </a:prstGeom>
        </p:spPr>
      </p:pic>
      <p:pic>
        <p:nvPicPr>
          <p:cNvPr id="13" name="Picture 13"/>
          <p:cNvPicPr>
            <a:picLocks noChangeAspect="1"/>
          </p:cNvPicPr>
          <p:nvPr/>
        </p:nvPicPr>
        <p:blipFill>
          <a:blip r:embed="rId4"/>
          <a:srcRect/>
          <a:stretch>
            <a:fillRect/>
          </a:stretch>
        </p:blipFill>
        <p:spPr>
          <a:xfrm rot="-8686485">
            <a:off x="16227502" y="166467"/>
            <a:ext cx="3527861" cy="5736360"/>
          </a:xfrm>
          <a:prstGeom prst="rect">
            <a:avLst/>
          </a:prstGeom>
        </p:spPr>
      </p:pic>
      <p:pic>
        <p:nvPicPr>
          <p:cNvPr id="14" name="Picture 14"/>
          <p:cNvPicPr>
            <a:picLocks noChangeAspect="1"/>
          </p:cNvPicPr>
          <p:nvPr/>
        </p:nvPicPr>
        <p:blipFill>
          <a:blip r:embed="rId5"/>
          <a:srcRect/>
          <a:stretch>
            <a:fillRect/>
          </a:stretch>
        </p:blipFill>
        <p:spPr>
          <a:xfrm rot="-9539829">
            <a:off x="15456551" y="-1956835"/>
            <a:ext cx="2286654" cy="5153022"/>
          </a:xfrm>
          <a:prstGeom prst="rect">
            <a:avLst/>
          </a:prstGeom>
        </p:spPr>
      </p:pic>
      <p:pic>
        <p:nvPicPr>
          <p:cNvPr id="15" name="Picture 15"/>
          <p:cNvPicPr>
            <a:picLocks noChangeAspect="1"/>
          </p:cNvPicPr>
          <p:nvPr/>
        </p:nvPicPr>
        <p:blipFill>
          <a:blip r:embed="rId6"/>
          <a:srcRect/>
          <a:stretch>
            <a:fillRect/>
          </a:stretch>
        </p:blipFill>
        <p:spPr>
          <a:xfrm rot="-9857688">
            <a:off x="14350028" y="-1066037"/>
            <a:ext cx="1512593" cy="3226865"/>
          </a:xfrm>
          <a:prstGeom prst="rect">
            <a:avLst/>
          </a:prstGeom>
        </p:spPr>
      </p:pic>
      <p:pic>
        <p:nvPicPr>
          <p:cNvPr id="16" name="Picture 16"/>
          <p:cNvPicPr>
            <a:picLocks noChangeAspect="1"/>
          </p:cNvPicPr>
          <p:nvPr/>
        </p:nvPicPr>
        <p:blipFill>
          <a:blip r:embed="rId7"/>
          <a:srcRect/>
          <a:stretch>
            <a:fillRect/>
          </a:stretch>
        </p:blipFill>
        <p:spPr>
          <a:xfrm rot="-9581251">
            <a:off x="12686025" y="-3471178"/>
            <a:ext cx="3393398" cy="5343934"/>
          </a:xfrm>
          <a:prstGeom prst="rect">
            <a:avLst/>
          </a:prstGeom>
        </p:spPr>
      </p:pic>
      <p:pic>
        <p:nvPicPr>
          <p:cNvPr id="17" name="Picture 17"/>
          <p:cNvPicPr>
            <a:picLocks noChangeAspect="1"/>
          </p:cNvPicPr>
          <p:nvPr/>
        </p:nvPicPr>
        <p:blipFill>
          <a:blip r:embed="rId8"/>
          <a:srcRect/>
          <a:stretch>
            <a:fillRect/>
          </a:stretch>
        </p:blipFill>
        <p:spPr>
          <a:xfrm rot="10518516">
            <a:off x="11544061" y="-1868971"/>
            <a:ext cx="2144198" cy="3182483"/>
          </a:xfrm>
          <a:prstGeom prst="rect">
            <a:avLst/>
          </a:prstGeom>
        </p:spPr>
      </p:pic>
      <p:pic>
        <p:nvPicPr>
          <p:cNvPr id="18" name="Picture 18"/>
          <p:cNvPicPr>
            <a:picLocks noChangeAspect="1"/>
          </p:cNvPicPr>
          <p:nvPr/>
        </p:nvPicPr>
        <p:blipFill>
          <a:blip r:embed="rId9"/>
          <a:srcRect/>
          <a:stretch>
            <a:fillRect/>
          </a:stretch>
        </p:blipFill>
        <p:spPr>
          <a:xfrm rot="7453094">
            <a:off x="7340818" y="-6808883"/>
            <a:ext cx="6876713" cy="6249213"/>
          </a:xfrm>
          <a:prstGeom prst="rect">
            <a:avLst/>
          </a:prstGeom>
        </p:spPr>
      </p:pic>
      <p:grpSp>
        <p:nvGrpSpPr>
          <p:cNvPr id="19" name="Group 2"/>
          <p:cNvGrpSpPr/>
          <p:nvPr/>
        </p:nvGrpSpPr>
        <p:grpSpPr>
          <a:xfrm>
            <a:off x="5596726" y="5244027"/>
            <a:ext cx="7801070" cy="1182158"/>
            <a:chOff x="0" y="0"/>
            <a:chExt cx="16814800" cy="1576210"/>
          </a:xfrm>
        </p:grpSpPr>
        <p:grpSp>
          <p:nvGrpSpPr>
            <p:cNvPr id="20" name="Group 3"/>
            <p:cNvGrpSpPr/>
            <p:nvPr/>
          </p:nvGrpSpPr>
          <p:grpSpPr>
            <a:xfrm>
              <a:off x="0" y="0"/>
              <a:ext cx="16814800" cy="1576210"/>
              <a:chOff x="0" y="0"/>
              <a:chExt cx="7335164" cy="687594"/>
            </a:xfrm>
          </p:grpSpPr>
          <p:sp>
            <p:nvSpPr>
              <p:cNvPr id="22" name="Freeform 4"/>
              <p:cNvSpPr/>
              <p:nvPr/>
            </p:nvSpPr>
            <p:spPr>
              <a:xfrm>
                <a:off x="0" y="0"/>
                <a:ext cx="7335164" cy="687594"/>
              </a:xfrm>
              <a:custGeom>
                <a:avLst/>
                <a:gdLst/>
                <a:ahLst/>
                <a:cxnLst/>
                <a:rect l="l" t="t" r="r" b="b"/>
                <a:pathLst>
                  <a:path w="7335164" h="687594">
                    <a:moveTo>
                      <a:pt x="7210704" y="687594"/>
                    </a:moveTo>
                    <a:lnTo>
                      <a:pt x="124460" y="687594"/>
                    </a:lnTo>
                    <a:cubicBezTo>
                      <a:pt x="55880" y="687594"/>
                      <a:pt x="0" y="631714"/>
                      <a:pt x="0" y="563134"/>
                    </a:cubicBezTo>
                    <a:lnTo>
                      <a:pt x="0" y="124460"/>
                    </a:lnTo>
                    <a:cubicBezTo>
                      <a:pt x="0" y="55880"/>
                      <a:pt x="55880" y="0"/>
                      <a:pt x="124460" y="0"/>
                    </a:cubicBezTo>
                    <a:lnTo>
                      <a:pt x="7210704" y="0"/>
                    </a:lnTo>
                    <a:cubicBezTo>
                      <a:pt x="7279284" y="0"/>
                      <a:pt x="7335164" y="55880"/>
                      <a:pt x="7335164" y="124460"/>
                    </a:cubicBezTo>
                    <a:lnTo>
                      <a:pt x="7335164" y="563134"/>
                    </a:lnTo>
                    <a:cubicBezTo>
                      <a:pt x="7335164" y="631714"/>
                      <a:pt x="7279284" y="687594"/>
                      <a:pt x="7210704" y="687594"/>
                    </a:cubicBezTo>
                    <a:close/>
                  </a:path>
                </a:pathLst>
              </a:custGeom>
              <a:solidFill>
                <a:srgbClr val="F6F6F6"/>
              </a:solidFill>
            </p:spPr>
          </p:sp>
        </p:grpSp>
        <p:sp>
          <p:nvSpPr>
            <p:cNvPr id="21" name="TextBox 5"/>
            <p:cNvSpPr txBox="1"/>
            <p:nvPr/>
          </p:nvSpPr>
          <p:spPr>
            <a:xfrm>
              <a:off x="1026400" y="324863"/>
              <a:ext cx="14762000" cy="820737"/>
            </a:xfrm>
            <a:prstGeom prst="rect">
              <a:avLst/>
            </a:prstGeom>
          </p:spPr>
          <p:txBody>
            <a:bodyPr lIns="0" tIns="0" rIns="0" bIns="0" rtlCol="0" anchor="t">
              <a:spAutoFit/>
            </a:bodyPr>
            <a:lstStyle/>
            <a:p>
              <a:pPr>
                <a:lnSpc>
                  <a:spcPts val="4759"/>
                </a:lnSpc>
              </a:pPr>
              <a:r>
                <a:rPr lang="en-US" sz="5000" dirty="0" smtClean="0">
                  <a:solidFill>
                    <a:srgbClr val="27407E"/>
                  </a:solidFill>
                  <a:latin typeface="Arial" panose="020B0604020202020204" pitchFamily="34" charset="0"/>
                  <a:cs typeface="Arial" panose="020B0604020202020204" pitchFamily="34" charset="0"/>
                </a:rPr>
                <a:t>B. Bà Triệu</a:t>
              </a:r>
              <a:endParaRPr lang="en-US" sz="5000" dirty="0">
                <a:solidFill>
                  <a:srgbClr val="27407E"/>
                </a:solidFill>
                <a:latin typeface="Arial" panose="020B0604020202020204" pitchFamily="34" charset="0"/>
                <a:cs typeface="Arial" panose="020B0604020202020204" pitchFamily="34" charset="0"/>
              </a:endParaRPr>
            </a:p>
          </p:txBody>
        </p:sp>
      </p:grpSp>
      <p:grpSp>
        <p:nvGrpSpPr>
          <p:cNvPr id="23" name="Group 6"/>
          <p:cNvGrpSpPr/>
          <p:nvPr/>
        </p:nvGrpSpPr>
        <p:grpSpPr>
          <a:xfrm>
            <a:off x="5596726" y="3758127"/>
            <a:ext cx="7801070" cy="1182158"/>
            <a:chOff x="0" y="0"/>
            <a:chExt cx="16814800" cy="1576210"/>
          </a:xfrm>
        </p:grpSpPr>
        <p:grpSp>
          <p:nvGrpSpPr>
            <p:cNvPr id="24" name="Group 7"/>
            <p:cNvGrpSpPr/>
            <p:nvPr/>
          </p:nvGrpSpPr>
          <p:grpSpPr>
            <a:xfrm>
              <a:off x="0" y="0"/>
              <a:ext cx="16814800" cy="1576210"/>
              <a:chOff x="0" y="0"/>
              <a:chExt cx="7335164" cy="687594"/>
            </a:xfrm>
          </p:grpSpPr>
          <p:sp>
            <p:nvSpPr>
              <p:cNvPr id="26" name="Freeform 8"/>
              <p:cNvSpPr/>
              <p:nvPr/>
            </p:nvSpPr>
            <p:spPr>
              <a:xfrm>
                <a:off x="0" y="0"/>
                <a:ext cx="7335164" cy="687594"/>
              </a:xfrm>
              <a:custGeom>
                <a:avLst/>
                <a:gdLst/>
                <a:ahLst/>
                <a:cxnLst/>
                <a:rect l="l" t="t" r="r" b="b"/>
                <a:pathLst>
                  <a:path w="7335164" h="687594">
                    <a:moveTo>
                      <a:pt x="7210704" y="687594"/>
                    </a:moveTo>
                    <a:lnTo>
                      <a:pt x="124460" y="687594"/>
                    </a:lnTo>
                    <a:cubicBezTo>
                      <a:pt x="55880" y="687594"/>
                      <a:pt x="0" y="631714"/>
                      <a:pt x="0" y="563134"/>
                    </a:cubicBezTo>
                    <a:lnTo>
                      <a:pt x="0" y="124460"/>
                    </a:lnTo>
                    <a:cubicBezTo>
                      <a:pt x="0" y="55880"/>
                      <a:pt x="55880" y="0"/>
                      <a:pt x="124460" y="0"/>
                    </a:cubicBezTo>
                    <a:lnTo>
                      <a:pt x="7210704" y="0"/>
                    </a:lnTo>
                    <a:cubicBezTo>
                      <a:pt x="7279284" y="0"/>
                      <a:pt x="7335164" y="55880"/>
                      <a:pt x="7335164" y="124460"/>
                    </a:cubicBezTo>
                    <a:lnTo>
                      <a:pt x="7335164" y="563134"/>
                    </a:lnTo>
                    <a:cubicBezTo>
                      <a:pt x="7335164" y="631714"/>
                      <a:pt x="7279284" y="687594"/>
                      <a:pt x="7210704" y="687594"/>
                    </a:cubicBezTo>
                    <a:close/>
                  </a:path>
                </a:pathLst>
              </a:custGeom>
              <a:solidFill>
                <a:srgbClr val="F6F6F6"/>
              </a:solidFill>
            </p:spPr>
          </p:sp>
        </p:grpSp>
        <p:sp>
          <p:nvSpPr>
            <p:cNvPr id="25" name="TextBox 9"/>
            <p:cNvSpPr txBox="1"/>
            <p:nvPr/>
          </p:nvSpPr>
          <p:spPr>
            <a:xfrm>
              <a:off x="1026400" y="330905"/>
              <a:ext cx="14762000" cy="820737"/>
            </a:xfrm>
            <a:prstGeom prst="rect">
              <a:avLst/>
            </a:prstGeom>
          </p:spPr>
          <p:txBody>
            <a:bodyPr lIns="0" tIns="0" rIns="0" bIns="0" rtlCol="0" anchor="t">
              <a:spAutoFit/>
            </a:bodyPr>
            <a:lstStyle/>
            <a:p>
              <a:pPr>
                <a:lnSpc>
                  <a:spcPts val="4759"/>
                </a:lnSpc>
              </a:pPr>
              <a:r>
                <a:rPr lang="en-US" sz="5000" dirty="0" smtClean="0">
                  <a:solidFill>
                    <a:srgbClr val="27407E"/>
                  </a:solidFill>
                  <a:latin typeface="Arial" panose="020B0604020202020204" pitchFamily="34" charset="0"/>
                  <a:cs typeface="Arial" panose="020B0604020202020204" pitchFamily="34" charset="0"/>
                </a:rPr>
                <a:t>A. Hùng Vương</a:t>
              </a:r>
              <a:endParaRPr lang="en-US" sz="5000" dirty="0">
                <a:solidFill>
                  <a:srgbClr val="27407E"/>
                </a:solidFill>
                <a:latin typeface="Arial" panose="020B0604020202020204" pitchFamily="34" charset="0"/>
                <a:cs typeface="Arial" panose="020B0604020202020204" pitchFamily="34" charset="0"/>
              </a:endParaRPr>
            </a:p>
          </p:txBody>
        </p:sp>
      </p:grpSp>
      <p:grpSp>
        <p:nvGrpSpPr>
          <p:cNvPr id="27" name="Group 10"/>
          <p:cNvGrpSpPr/>
          <p:nvPr/>
        </p:nvGrpSpPr>
        <p:grpSpPr>
          <a:xfrm>
            <a:off x="5596726" y="6729927"/>
            <a:ext cx="7801070" cy="1182158"/>
            <a:chOff x="0" y="0"/>
            <a:chExt cx="16814800" cy="1576210"/>
          </a:xfrm>
        </p:grpSpPr>
        <p:grpSp>
          <p:nvGrpSpPr>
            <p:cNvPr id="28" name="Group 11"/>
            <p:cNvGrpSpPr/>
            <p:nvPr/>
          </p:nvGrpSpPr>
          <p:grpSpPr>
            <a:xfrm>
              <a:off x="0" y="0"/>
              <a:ext cx="16814800" cy="1576210"/>
              <a:chOff x="0" y="0"/>
              <a:chExt cx="7335164" cy="687594"/>
            </a:xfrm>
          </p:grpSpPr>
          <p:sp>
            <p:nvSpPr>
              <p:cNvPr id="30" name="Freeform 12"/>
              <p:cNvSpPr/>
              <p:nvPr/>
            </p:nvSpPr>
            <p:spPr>
              <a:xfrm>
                <a:off x="0" y="0"/>
                <a:ext cx="7335164" cy="687594"/>
              </a:xfrm>
              <a:custGeom>
                <a:avLst/>
                <a:gdLst/>
                <a:ahLst/>
                <a:cxnLst/>
                <a:rect l="l" t="t" r="r" b="b"/>
                <a:pathLst>
                  <a:path w="7335164" h="687594">
                    <a:moveTo>
                      <a:pt x="7210704" y="687594"/>
                    </a:moveTo>
                    <a:lnTo>
                      <a:pt x="124460" y="687594"/>
                    </a:lnTo>
                    <a:cubicBezTo>
                      <a:pt x="55880" y="687594"/>
                      <a:pt x="0" y="631714"/>
                      <a:pt x="0" y="563134"/>
                    </a:cubicBezTo>
                    <a:lnTo>
                      <a:pt x="0" y="124460"/>
                    </a:lnTo>
                    <a:cubicBezTo>
                      <a:pt x="0" y="55880"/>
                      <a:pt x="55880" y="0"/>
                      <a:pt x="124460" y="0"/>
                    </a:cubicBezTo>
                    <a:lnTo>
                      <a:pt x="7210704" y="0"/>
                    </a:lnTo>
                    <a:cubicBezTo>
                      <a:pt x="7279284" y="0"/>
                      <a:pt x="7335164" y="55880"/>
                      <a:pt x="7335164" y="124460"/>
                    </a:cubicBezTo>
                    <a:lnTo>
                      <a:pt x="7335164" y="563134"/>
                    </a:lnTo>
                    <a:cubicBezTo>
                      <a:pt x="7335164" y="631714"/>
                      <a:pt x="7279284" y="687594"/>
                      <a:pt x="7210704" y="687594"/>
                    </a:cubicBezTo>
                    <a:close/>
                  </a:path>
                </a:pathLst>
              </a:custGeom>
              <a:solidFill>
                <a:srgbClr val="F6F6F6"/>
              </a:solidFill>
            </p:spPr>
          </p:sp>
        </p:grpSp>
        <p:sp>
          <p:nvSpPr>
            <p:cNvPr id="29" name="TextBox 13"/>
            <p:cNvSpPr txBox="1"/>
            <p:nvPr/>
          </p:nvSpPr>
          <p:spPr>
            <a:xfrm>
              <a:off x="1026400" y="369428"/>
              <a:ext cx="14762000" cy="820737"/>
            </a:xfrm>
            <a:prstGeom prst="rect">
              <a:avLst/>
            </a:prstGeom>
          </p:spPr>
          <p:txBody>
            <a:bodyPr lIns="0" tIns="0" rIns="0" bIns="0" rtlCol="0" anchor="t">
              <a:spAutoFit/>
            </a:bodyPr>
            <a:lstStyle/>
            <a:p>
              <a:pPr>
                <a:lnSpc>
                  <a:spcPts val="4759"/>
                </a:lnSpc>
              </a:pPr>
              <a:r>
                <a:rPr lang="en-US" sz="5000" dirty="0" smtClean="0">
                  <a:solidFill>
                    <a:srgbClr val="27407E"/>
                  </a:solidFill>
                  <a:latin typeface="Arial" panose="020B0604020202020204" pitchFamily="34" charset="0"/>
                  <a:cs typeface="Arial" panose="020B0604020202020204" pitchFamily="34" charset="0"/>
                </a:rPr>
                <a:t>C. Thục Phán</a:t>
              </a:r>
              <a:endParaRPr lang="en-US" sz="5000" dirty="0">
                <a:solidFill>
                  <a:srgbClr val="27407E"/>
                </a:solidFill>
                <a:latin typeface="Arial" panose="020B0604020202020204" pitchFamily="34" charset="0"/>
                <a:cs typeface="Arial" panose="020B0604020202020204" pitchFamily="34" charset="0"/>
              </a:endParaRPr>
            </a:p>
          </p:txBody>
        </p:sp>
      </p:grpSp>
      <p:grpSp>
        <p:nvGrpSpPr>
          <p:cNvPr id="31" name="Group 14"/>
          <p:cNvGrpSpPr/>
          <p:nvPr/>
        </p:nvGrpSpPr>
        <p:grpSpPr>
          <a:xfrm>
            <a:off x="5596726" y="8215827"/>
            <a:ext cx="7801070" cy="1182158"/>
            <a:chOff x="0" y="0"/>
            <a:chExt cx="16814800" cy="1576210"/>
          </a:xfrm>
        </p:grpSpPr>
        <p:grpSp>
          <p:nvGrpSpPr>
            <p:cNvPr id="32" name="Group 15"/>
            <p:cNvGrpSpPr/>
            <p:nvPr/>
          </p:nvGrpSpPr>
          <p:grpSpPr>
            <a:xfrm>
              <a:off x="0" y="0"/>
              <a:ext cx="16814800" cy="1576210"/>
              <a:chOff x="0" y="0"/>
              <a:chExt cx="7335164" cy="687594"/>
            </a:xfrm>
          </p:grpSpPr>
          <p:sp>
            <p:nvSpPr>
              <p:cNvPr id="34" name="Freeform 16"/>
              <p:cNvSpPr/>
              <p:nvPr/>
            </p:nvSpPr>
            <p:spPr>
              <a:xfrm>
                <a:off x="0" y="0"/>
                <a:ext cx="7335164" cy="687594"/>
              </a:xfrm>
              <a:custGeom>
                <a:avLst/>
                <a:gdLst/>
                <a:ahLst/>
                <a:cxnLst/>
                <a:rect l="l" t="t" r="r" b="b"/>
                <a:pathLst>
                  <a:path w="7335164" h="687594">
                    <a:moveTo>
                      <a:pt x="7210704" y="687594"/>
                    </a:moveTo>
                    <a:lnTo>
                      <a:pt x="124460" y="687594"/>
                    </a:lnTo>
                    <a:cubicBezTo>
                      <a:pt x="55880" y="687594"/>
                      <a:pt x="0" y="631714"/>
                      <a:pt x="0" y="563134"/>
                    </a:cubicBezTo>
                    <a:lnTo>
                      <a:pt x="0" y="124460"/>
                    </a:lnTo>
                    <a:cubicBezTo>
                      <a:pt x="0" y="55880"/>
                      <a:pt x="55880" y="0"/>
                      <a:pt x="124460" y="0"/>
                    </a:cubicBezTo>
                    <a:lnTo>
                      <a:pt x="7210704" y="0"/>
                    </a:lnTo>
                    <a:cubicBezTo>
                      <a:pt x="7279284" y="0"/>
                      <a:pt x="7335164" y="55880"/>
                      <a:pt x="7335164" y="124460"/>
                    </a:cubicBezTo>
                    <a:lnTo>
                      <a:pt x="7335164" y="563134"/>
                    </a:lnTo>
                    <a:cubicBezTo>
                      <a:pt x="7335164" y="631714"/>
                      <a:pt x="7279284" y="687594"/>
                      <a:pt x="7210704" y="687594"/>
                    </a:cubicBezTo>
                    <a:close/>
                  </a:path>
                </a:pathLst>
              </a:custGeom>
              <a:solidFill>
                <a:srgbClr val="F6F6F6"/>
              </a:solidFill>
            </p:spPr>
          </p:sp>
        </p:grpSp>
        <p:sp>
          <p:nvSpPr>
            <p:cNvPr id="33" name="TextBox 17"/>
            <p:cNvSpPr txBox="1"/>
            <p:nvPr/>
          </p:nvSpPr>
          <p:spPr>
            <a:xfrm>
              <a:off x="1026400" y="330905"/>
              <a:ext cx="14762000" cy="820737"/>
            </a:xfrm>
            <a:prstGeom prst="rect">
              <a:avLst/>
            </a:prstGeom>
          </p:spPr>
          <p:txBody>
            <a:bodyPr lIns="0" tIns="0" rIns="0" bIns="0" rtlCol="0" anchor="t">
              <a:spAutoFit/>
            </a:bodyPr>
            <a:lstStyle/>
            <a:p>
              <a:pPr>
                <a:lnSpc>
                  <a:spcPts val="4759"/>
                </a:lnSpc>
              </a:pPr>
              <a:r>
                <a:rPr lang="en-US" sz="5000" dirty="0" smtClean="0">
                  <a:solidFill>
                    <a:srgbClr val="27407E"/>
                  </a:solidFill>
                  <a:latin typeface="Arial" panose="020B0604020202020204" pitchFamily="34" charset="0"/>
                  <a:cs typeface="Arial" panose="020B0604020202020204" pitchFamily="34" charset="0"/>
                </a:rPr>
                <a:t>D. Hai Bà Trưng</a:t>
              </a:r>
              <a:endParaRPr lang="en-US" sz="5000" dirty="0">
                <a:solidFill>
                  <a:srgbClr val="27407E"/>
                </a:solidFill>
                <a:latin typeface="Arial" panose="020B0604020202020204" pitchFamily="34" charset="0"/>
                <a:cs typeface="Arial" panose="020B0604020202020204" pitchFamily="34" charset="0"/>
              </a:endParaRPr>
            </a:p>
          </p:txBody>
        </p:sp>
      </p:grpSp>
      <p:pic>
        <p:nvPicPr>
          <p:cNvPr id="35"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949084" y="1324999"/>
            <a:ext cx="540302" cy="135075"/>
          </a:xfrm>
          <a:prstGeom prst="rect">
            <a:avLst/>
          </a:prstGeom>
        </p:spPr>
      </p:pic>
      <p:sp>
        <p:nvSpPr>
          <p:cNvPr id="37" name="TextBox 20"/>
          <p:cNvSpPr txBox="1"/>
          <p:nvPr/>
        </p:nvSpPr>
        <p:spPr>
          <a:xfrm>
            <a:off x="0" y="1703721"/>
            <a:ext cx="18288000" cy="1744067"/>
          </a:xfrm>
          <a:prstGeom prst="rect">
            <a:avLst/>
          </a:prstGeom>
        </p:spPr>
        <p:txBody>
          <a:bodyPr wrap="square" lIns="0" tIns="0" rIns="0" bIns="0" rtlCol="0" anchor="t">
            <a:spAutoFit/>
          </a:bodyPr>
          <a:lstStyle/>
          <a:p>
            <a:pPr algn="ctr">
              <a:lnSpc>
                <a:spcPts val="6800"/>
              </a:lnSpc>
            </a:pPr>
            <a:r>
              <a:rPr lang="en-US" sz="5000" dirty="0" smtClean="0">
                <a:solidFill>
                  <a:srgbClr val="002060"/>
                </a:solidFill>
                <a:latin typeface="Arial" panose="020B0604020202020204" pitchFamily="34" charset="0"/>
                <a:cs typeface="Arial" panose="020B0604020202020204" pitchFamily="34" charset="0"/>
              </a:rPr>
              <a:t>Ai là người lãnh đạo người Âu Việt và Lạc Việt </a:t>
            </a:r>
          </a:p>
          <a:p>
            <a:pPr algn="ctr">
              <a:lnSpc>
                <a:spcPts val="6800"/>
              </a:lnSpc>
            </a:pPr>
            <a:r>
              <a:rPr lang="en-US" sz="5000" dirty="0" smtClean="0">
                <a:solidFill>
                  <a:srgbClr val="002060"/>
                </a:solidFill>
                <a:latin typeface="Arial" panose="020B0604020202020204" pitchFamily="34" charset="0"/>
                <a:cs typeface="Arial" panose="020B0604020202020204" pitchFamily="34" charset="0"/>
              </a:rPr>
              <a:t>đánh bại quân Tần, lập ra nhà nước Âu Lạc</a:t>
            </a:r>
            <a:endParaRPr lang="en-US" sz="5000" dirty="0">
              <a:solidFill>
                <a:srgbClr val="002060"/>
              </a:solidFill>
              <a:latin typeface="Arial" panose="020B0604020202020204" pitchFamily="34" charset="0"/>
              <a:cs typeface="Arial" panose="020B0604020202020204" pitchFamily="34" charset="0"/>
            </a:endParaRPr>
          </a:p>
        </p:txBody>
      </p:sp>
      <p:sp>
        <p:nvSpPr>
          <p:cNvPr id="38" name="Oval 37"/>
          <p:cNvSpPr/>
          <p:nvPr/>
        </p:nvSpPr>
        <p:spPr>
          <a:xfrm>
            <a:off x="5843690" y="6801503"/>
            <a:ext cx="990600" cy="9916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fltVal val="0"/>
                                          </p:val>
                                        </p:tav>
                                        <p:tav tm="100000">
                                          <p:val>
                                            <p:strVal val="#ppt_w"/>
                                          </p:val>
                                        </p:tav>
                                      </p:tavLst>
                                    </p:anim>
                                    <p:anim calcmode="lin" valueType="num">
                                      <p:cBhvr>
                                        <p:cTn id="13" dur="1000" fill="hold"/>
                                        <p:tgtEl>
                                          <p:spTgt spid="23"/>
                                        </p:tgtEl>
                                        <p:attrNameLst>
                                          <p:attrName>ppt_h</p:attrName>
                                        </p:attrNameLst>
                                      </p:cBhvr>
                                      <p:tavLst>
                                        <p:tav tm="0">
                                          <p:val>
                                            <p:fltVal val="0"/>
                                          </p:val>
                                        </p:tav>
                                        <p:tav tm="100000">
                                          <p:val>
                                            <p:strVal val="#ppt_h"/>
                                          </p:val>
                                        </p:tav>
                                      </p:tavLst>
                                    </p:anim>
                                    <p:anim calcmode="lin" valueType="num">
                                      <p:cBhvr>
                                        <p:cTn id="14" dur="1000" fill="hold"/>
                                        <p:tgtEl>
                                          <p:spTgt spid="23"/>
                                        </p:tgtEl>
                                        <p:attrNameLst>
                                          <p:attrName>style.rotation</p:attrName>
                                        </p:attrNameLst>
                                      </p:cBhvr>
                                      <p:tavLst>
                                        <p:tav tm="0">
                                          <p:val>
                                            <p:fltVal val="90"/>
                                          </p:val>
                                        </p:tav>
                                        <p:tav tm="100000">
                                          <p:val>
                                            <p:fltVal val="0"/>
                                          </p:val>
                                        </p:tav>
                                      </p:tavLst>
                                    </p:anim>
                                    <p:animEffect transition="in" filter="fade">
                                      <p:cBhvr>
                                        <p:cTn id="15" dur="1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ppt_w</p:attrName>
                                        </p:attrNameLst>
                                      </p:cBhvr>
                                      <p:tavLst>
                                        <p:tav tm="0">
                                          <p:val>
                                            <p:fltVal val="0"/>
                                          </p:val>
                                        </p:tav>
                                        <p:tav tm="100000">
                                          <p:val>
                                            <p:strVal val="#ppt_w"/>
                                          </p:val>
                                        </p:tav>
                                      </p:tavLst>
                                    </p:anim>
                                    <p:anim calcmode="lin" valueType="num">
                                      <p:cBhvr>
                                        <p:cTn id="21" dur="1000" fill="hold"/>
                                        <p:tgtEl>
                                          <p:spTgt spid="19"/>
                                        </p:tgtEl>
                                        <p:attrNameLst>
                                          <p:attrName>ppt_h</p:attrName>
                                        </p:attrNameLst>
                                      </p:cBhvr>
                                      <p:tavLst>
                                        <p:tav tm="0">
                                          <p:val>
                                            <p:fltVal val="0"/>
                                          </p:val>
                                        </p:tav>
                                        <p:tav tm="100000">
                                          <p:val>
                                            <p:strVal val="#ppt_h"/>
                                          </p:val>
                                        </p:tav>
                                      </p:tavLst>
                                    </p:anim>
                                    <p:anim calcmode="lin" valueType="num">
                                      <p:cBhvr>
                                        <p:cTn id="22" dur="1000" fill="hold"/>
                                        <p:tgtEl>
                                          <p:spTgt spid="19"/>
                                        </p:tgtEl>
                                        <p:attrNameLst>
                                          <p:attrName>style.rotation</p:attrName>
                                        </p:attrNameLst>
                                      </p:cBhvr>
                                      <p:tavLst>
                                        <p:tav tm="0">
                                          <p:val>
                                            <p:fltVal val="90"/>
                                          </p:val>
                                        </p:tav>
                                        <p:tav tm="100000">
                                          <p:val>
                                            <p:fltVal val="0"/>
                                          </p:val>
                                        </p:tav>
                                      </p:tavLst>
                                    </p:anim>
                                    <p:animEffect transition="in" filter="fade">
                                      <p:cBhvr>
                                        <p:cTn id="23" dur="1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1000" fill="hold"/>
                                        <p:tgtEl>
                                          <p:spTgt spid="27"/>
                                        </p:tgtEl>
                                        <p:attrNameLst>
                                          <p:attrName>ppt_w</p:attrName>
                                        </p:attrNameLst>
                                      </p:cBhvr>
                                      <p:tavLst>
                                        <p:tav tm="0">
                                          <p:val>
                                            <p:fltVal val="0"/>
                                          </p:val>
                                        </p:tav>
                                        <p:tav tm="100000">
                                          <p:val>
                                            <p:strVal val="#ppt_w"/>
                                          </p:val>
                                        </p:tav>
                                      </p:tavLst>
                                    </p:anim>
                                    <p:anim calcmode="lin" valueType="num">
                                      <p:cBhvr>
                                        <p:cTn id="29" dur="1000" fill="hold"/>
                                        <p:tgtEl>
                                          <p:spTgt spid="27"/>
                                        </p:tgtEl>
                                        <p:attrNameLst>
                                          <p:attrName>ppt_h</p:attrName>
                                        </p:attrNameLst>
                                      </p:cBhvr>
                                      <p:tavLst>
                                        <p:tav tm="0">
                                          <p:val>
                                            <p:fltVal val="0"/>
                                          </p:val>
                                        </p:tav>
                                        <p:tav tm="100000">
                                          <p:val>
                                            <p:strVal val="#ppt_h"/>
                                          </p:val>
                                        </p:tav>
                                      </p:tavLst>
                                    </p:anim>
                                    <p:anim calcmode="lin" valueType="num">
                                      <p:cBhvr>
                                        <p:cTn id="30" dur="1000" fill="hold"/>
                                        <p:tgtEl>
                                          <p:spTgt spid="27"/>
                                        </p:tgtEl>
                                        <p:attrNameLst>
                                          <p:attrName>style.rotation</p:attrName>
                                        </p:attrNameLst>
                                      </p:cBhvr>
                                      <p:tavLst>
                                        <p:tav tm="0">
                                          <p:val>
                                            <p:fltVal val="90"/>
                                          </p:val>
                                        </p:tav>
                                        <p:tav tm="100000">
                                          <p:val>
                                            <p:fltVal val="0"/>
                                          </p:val>
                                        </p:tav>
                                      </p:tavLst>
                                    </p:anim>
                                    <p:animEffect transition="in" filter="fade">
                                      <p:cBhvr>
                                        <p:cTn id="31" dur="10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1000" fill="hold"/>
                                        <p:tgtEl>
                                          <p:spTgt spid="31"/>
                                        </p:tgtEl>
                                        <p:attrNameLst>
                                          <p:attrName>ppt_w</p:attrName>
                                        </p:attrNameLst>
                                      </p:cBhvr>
                                      <p:tavLst>
                                        <p:tav tm="0">
                                          <p:val>
                                            <p:fltVal val="0"/>
                                          </p:val>
                                        </p:tav>
                                        <p:tav tm="100000">
                                          <p:val>
                                            <p:strVal val="#ppt_w"/>
                                          </p:val>
                                        </p:tav>
                                      </p:tavLst>
                                    </p:anim>
                                    <p:anim calcmode="lin" valueType="num">
                                      <p:cBhvr>
                                        <p:cTn id="37" dur="1000" fill="hold"/>
                                        <p:tgtEl>
                                          <p:spTgt spid="31"/>
                                        </p:tgtEl>
                                        <p:attrNameLst>
                                          <p:attrName>ppt_h</p:attrName>
                                        </p:attrNameLst>
                                      </p:cBhvr>
                                      <p:tavLst>
                                        <p:tav tm="0">
                                          <p:val>
                                            <p:fltVal val="0"/>
                                          </p:val>
                                        </p:tav>
                                        <p:tav tm="100000">
                                          <p:val>
                                            <p:strVal val="#ppt_h"/>
                                          </p:val>
                                        </p:tav>
                                      </p:tavLst>
                                    </p:anim>
                                    <p:anim calcmode="lin" valueType="num">
                                      <p:cBhvr>
                                        <p:cTn id="38" dur="1000" fill="hold"/>
                                        <p:tgtEl>
                                          <p:spTgt spid="31"/>
                                        </p:tgtEl>
                                        <p:attrNameLst>
                                          <p:attrName>style.rotation</p:attrName>
                                        </p:attrNameLst>
                                      </p:cBhvr>
                                      <p:tavLst>
                                        <p:tav tm="0">
                                          <p:val>
                                            <p:fltVal val="90"/>
                                          </p:val>
                                        </p:tav>
                                        <p:tav tm="100000">
                                          <p:val>
                                            <p:fltVal val="0"/>
                                          </p:val>
                                        </p:tav>
                                      </p:tavLst>
                                    </p:anim>
                                    <p:animEffect transition="in" filter="fade">
                                      <p:cBhvr>
                                        <p:cTn id="39" dur="10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arn(inVertical)">
                                      <p:cBhvr>
                                        <p:cTn id="4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grpSp>
        <p:nvGrpSpPr>
          <p:cNvPr id="14" name="Group 14"/>
          <p:cNvGrpSpPr/>
          <p:nvPr/>
        </p:nvGrpSpPr>
        <p:grpSpPr>
          <a:xfrm>
            <a:off x="-1125545" y="-5237072"/>
            <a:ext cx="22061795" cy="7640440"/>
            <a:chOff x="0" y="0"/>
            <a:chExt cx="29415727" cy="10187254"/>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019373">
              <a:off x="809734" y="957910"/>
              <a:ext cx="9453066" cy="8271433"/>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019373">
              <a:off x="9968885" y="957910"/>
              <a:ext cx="9453066" cy="8271433"/>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019373">
              <a:off x="19152927" y="957910"/>
              <a:ext cx="9453066" cy="8271433"/>
            </a:xfrm>
            <a:prstGeom prst="rect">
              <a:avLst/>
            </a:prstGeom>
          </p:spPr>
        </p:pic>
      </p:grpSp>
      <p:sp>
        <p:nvSpPr>
          <p:cNvPr id="21" name="TextBox 13"/>
          <p:cNvSpPr txBox="1"/>
          <p:nvPr/>
        </p:nvSpPr>
        <p:spPr>
          <a:xfrm>
            <a:off x="838200" y="1883961"/>
            <a:ext cx="17068799" cy="743793"/>
          </a:xfrm>
          <a:prstGeom prst="rect">
            <a:avLst/>
          </a:prstGeom>
        </p:spPr>
        <p:txBody>
          <a:bodyPr wrap="square" lIns="0" tIns="0" rIns="0" bIns="0" rtlCol="0" anchor="t">
            <a:spAutoFit/>
          </a:bodyPr>
          <a:lstStyle/>
          <a:p>
            <a:pPr algn="ctr">
              <a:lnSpc>
                <a:spcPts val="5782"/>
              </a:lnSpc>
            </a:pPr>
            <a:r>
              <a:rPr lang="en-US" sz="5000" b="1" dirty="0" smtClean="0">
                <a:solidFill>
                  <a:schemeClr val="accent5">
                    <a:lumMod val="50000"/>
                  </a:schemeClr>
                </a:solidFill>
                <a:latin typeface="Arial" panose="020B0604020202020204" pitchFamily="34" charset="0"/>
                <a:cs typeface="Arial" panose="020B0604020202020204" pitchFamily="34" charset="0"/>
              </a:rPr>
              <a:t>Nối ý ở cột trái với ý ở cột phải sao cho phù hợp</a:t>
            </a:r>
            <a:endParaRPr lang="en-US" sz="5000" b="1" dirty="0">
              <a:solidFill>
                <a:schemeClr val="accent5">
                  <a:lumMod val="50000"/>
                </a:schemeClr>
              </a:solidFill>
              <a:latin typeface="Arial" panose="020B0604020202020204" pitchFamily="34" charset="0"/>
              <a:cs typeface="Arial" panose="020B0604020202020204" pitchFamily="34" charset="0"/>
            </a:endParaRPr>
          </a:p>
        </p:txBody>
      </p:sp>
      <p:sp>
        <p:nvSpPr>
          <p:cNvPr id="23" name="Rounded Rectangle 22"/>
          <p:cNvSpPr/>
          <p:nvPr/>
        </p:nvSpPr>
        <p:spPr>
          <a:xfrm>
            <a:off x="2696809" y="4290988"/>
            <a:ext cx="5334000" cy="1828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Arial" panose="020B0604020202020204" pitchFamily="34" charset="0"/>
                <a:cs typeface="Arial" panose="020B0604020202020204" pitchFamily="34" charset="0"/>
              </a:rPr>
              <a:t>Thời Văn Lang</a:t>
            </a:r>
            <a:endParaRPr lang="en-US" sz="5000" dirty="0">
              <a:solidFill>
                <a:schemeClr val="tx1">
                  <a:lumMod val="95000"/>
                  <a:lumOff val="5000"/>
                </a:schemeClr>
              </a:solidFill>
            </a:endParaRPr>
          </a:p>
        </p:txBody>
      </p:sp>
      <p:sp>
        <p:nvSpPr>
          <p:cNvPr id="24" name="Rounded Rectangle 23"/>
          <p:cNvSpPr/>
          <p:nvPr/>
        </p:nvSpPr>
        <p:spPr>
          <a:xfrm>
            <a:off x="2696809" y="7987485"/>
            <a:ext cx="5334000" cy="1828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Arial" panose="020B0604020202020204" pitchFamily="34" charset="0"/>
                <a:cs typeface="Arial" panose="020B0604020202020204" pitchFamily="34" charset="0"/>
              </a:rPr>
              <a:t>Thời Âu Lạc</a:t>
            </a:r>
            <a:endParaRPr lang="en-US" sz="5000" dirty="0">
              <a:solidFill>
                <a:schemeClr val="tx1">
                  <a:lumMod val="95000"/>
                  <a:lumOff val="5000"/>
                </a:schemeClr>
              </a:solidFill>
            </a:endParaRPr>
          </a:p>
        </p:txBody>
      </p:sp>
      <p:sp>
        <p:nvSpPr>
          <p:cNvPr id="25" name="Rounded Rectangle 24"/>
          <p:cNvSpPr/>
          <p:nvPr/>
        </p:nvSpPr>
        <p:spPr>
          <a:xfrm>
            <a:off x="10067218" y="3032882"/>
            <a:ext cx="6671382" cy="1018544"/>
          </a:xfrm>
          <a:prstGeom prst="roundRect">
            <a:avLst/>
          </a:prstGeom>
          <a:solidFill>
            <a:srgbClr val="FCF39A"/>
          </a:solidFill>
          <a:ln>
            <a:solidFill>
              <a:srgbClr val="F1F2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Arial" panose="020B0604020202020204" pitchFamily="34" charset="0"/>
                <a:cs typeface="Arial" panose="020B0604020202020204" pitchFamily="34" charset="0"/>
              </a:rPr>
              <a:t>Thần Kim Quy</a:t>
            </a:r>
            <a:endParaRPr lang="en-US" sz="5000" dirty="0">
              <a:solidFill>
                <a:schemeClr val="tx1">
                  <a:lumMod val="95000"/>
                  <a:lumOff val="5000"/>
                </a:schemeClr>
              </a:solidFill>
            </a:endParaRPr>
          </a:p>
        </p:txBody>
      </p:sp>
      <p:sp>
        <p:nvSpPr>
          <p:cNvPr id="26" name="Rounded Rectangle 25"/>
          <p:cNvSpPr/>
          <p:nvPr/>
        </p:nvSpPr>
        <p:spPr>
          <a:xfrm>
            <a:off x="10176717" y="4508626"/>
            <a:ext cx="6561883" cy="1018544"/>
          </a:xfrm>
          <a:prstGeom prst="roundRect">
            <a:avLst/>
          </a:prstGeom>
          <a:solidFill>
            <a:srgbClr val="FCF39A"/>
          </a:solidFill>
          <a:ln>
            <a:solidFill>
              <a:srgbClr val="F1F2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Arial" panose="020B0604020202020204" pitchFamily="34" charset="0"/>
                <a:cs typeface="Arial" panose="020B0604020202020204" pitchFamily="34" charset="0"/>
              </a:rPr>
              <a:t>Sơn Tinh Thủy Tinh</a:t>
            </a:r>
            <a:endParaRPr lang="en-US" sz="5000" dirty="0">
              <a:solidFill>
                <a:schemeClr val="tx1">
                  <a:lumMod val="95000"/>
                  <a:lumOff val="5000"/>
                </a:schemeClr>
              </a:solidFill>
            </a:endParaRPr>
          </a:p>
        </p:txBody>
      </p:sp>
      <p:sp>
        <p:nvSpPr>
          <p:cNvPr id="27" name="Rounded Rectangle 26"/>
          <p:cNvSpPr/>
          <p:nvPr/>
        </p:nvSpPr>
        <p:spPr>
          <a:xfrm>
            <a:off x="10176717" y="6092574"/>
            <a:ext cx="6714281" cy="1018544"/>
          </a:xfrm>
          <a:prstGeom prst="roundRect">
            <a:avLst/>
          </a:prstGeom>
          <a:solidFill>
            <a:srgbClr val="FCF39A"/>
          </a:solidFill>
          <a:ln>
            <a:solidFill>
              <a:srgbClr val="F1F2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Arial" panose="020B0604020202020204" pitchFamily="34" charset="0"/>
                <a:cs typeface="Arial" panose="020B0604020202020204" pitchFamily="34" charset="0"/>
              </a:rPr>
              <a:t>Thánh Gióng</a:t>
            </a:r>
            <a:endParaRPr lang="en-US" sz="5000" dirty="0">
              <a:solidFill>
                <a:schemeClr val="tx1">
                  <a:lumMod val="95000"/>
                  <a:lumOff val="5000"/>
                </a:schemeClr>
              </a:solidFill>
            </a:endParaRPr>
          </a:p>
        </p:txBody>
      </p:sp>
      <p:sp>
        <p:nvSpPr>
          <p:cNvPr id="28" name="Rounded Rectangle 27"/>
          <p:cNvSpPr/>
          <p:nvPr/>
        </p:nvSpPr>
        <p:spPr>
          <a:xfrm>
            <a:off x="10180346" y="7470875"/>
            <a:ext cx="6710653" cy="1018544"/>
          </a:xfrm>
          <a:prstGeom prst="roundRect">
            <a:avLst/>
          </a:prstGeom>
          <a:solidFill>
            <a:srgbClr val="FCF39A"/>
          </a:solidFill>
          <a:ln>
            <a:solidFill>
              <a:srgbClr val="F1F2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Arial" panose="020B0604020202020204" pitchFamily="34" charset="0"/>
                <a:cs typeface="Arial" panose="020B0604020202020204" pitchFamily="34" charset="0"/>
              </a:rPr>
              <a:t>Mị Châu Trọng Thủy</a:t>
            </a:r>
            <a:endParaRPr lang="en-US" sz="5000" dirty="0">
              <a:solidFill>
                <a:schemeClr val="tx1">
                  <a:lumMod val="95000"/>
                  <a:lumOff val="5000"/>
                </a:schemeClr>
              </a:solidFill>
            </a:endParaRPr>
          </a:p>
        </p:txBody>
      </p:sp>
      <p:sp>
        <p:nvSpPr>
          <p:cNvPr id="29" name="Rounded Rectangle 28"/>
          <p:cNvSpPr/>
          <p:nvPr/>
        </p:nvSpPr>
        <p:spPr>
          <a:xfrm>
            <a:off x="10176718" y="8985725"/>
            <a:ext cx="6714282" cy="1018544"/>
          </a:xfrm>
          <a:prstGeom prst="roundRect">
            <a:avLst/>
          </a:prstGeom>
          <a:solidFill>
            <a:srgbClr val="FCF39A"/>
          </a:solidFill>
          <a:ln>
            <a:solidFill>
              <a:srgbClr val="F1F2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Arial" panose="020B0604020202020204" pitchFamily="34" charset="0"/>
                <a:cs typeface="Arial" panose="020B0604020202020204" pitchFamily="34" charset="0"/>
              </a:rPr>
              <a:t>Bánh chưng bánh giày</a:t>
            </a:r>
            <a:endParaRPr lang="en-US" sz="5000" dirty="0">
              <a:solidFill>
                <a:schemeClr val="tx1">
                  <a:lumMod val="95000"/>
                  <a:lumOff val="5000"/>
                </a:schemeClr>
              </a:solidFill>
            </a:endParaRPr>
          </a:p>
        </p:txBody>
      </p:sp>
      <p:cxnSp>
        <p:nvCxnSpPr>
          <p:cNvPr id="32" name="Straight Arrow Connector 31"/>
          <p:cNvCxnSpPr>
            <a:stCxn id="23" idx="3"/>
          </p:cNvCxnSpPr>
          <p:nvPr/>
        </p:nvCxnSpPr>
        <p:spPr>
          <a:xfrm flipV="1">
            <a:off x="8030809" y="5017898"/>
            <a:ext cx="2102596" cy="187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3" idx="3"/>
          </p:cNvCxnSpPr>
          <p:nvPr/>
        </p:nvCxnSpPr>
        <p:spPr>
          <a:xfrm>
            <a:off x="8030809" y="5205388"/>
            <a:ext cx="2256191" cy="1396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3" idx="3"/>
            <a:endCxn id="29" idx="1"/>
          </p:cNvCxnSpPr>
          <p:nvPr/>
        </p:nvCxnSpPr>
        <p:spPr>
          <a:xfrm>
            <a:off x="8030809" y="5205388"/>
            <a:ext cx="2145909" cy="4289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endCxn id="25" idx="1"/>
          </p:cNvCxnSpPr>
          <p:nvPr/>
        </p:nvCxnSpPr>
        <p:spPr>
          <a:xfrm flipV="1">
            <a:off x="8061536" y="3542154"/>
            <a:ext cx="2005682" cy="5352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4" idx="3"/>
            <a:endCxn id="28" idx="1"/>
          </p:cNvCxnSpPr>
          <p:nvPr/>
        </p:nvCxnSpPr>
        <p:spPr>
          <a:xfrm flipV="1">
            <a:off x="8030809" y="7980147"/>
            <a:ext cx="2149537" cy="921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par>
                                <p:cTn id="34" presetID="16" presetClass="entr" presetSubtype="21"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par>
                                <p:cTn id="37" presetID="16" presetClass="entr" presetSubtype="21"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barn(inVertical)">
                                      <p:cBhvr>
                                        <p:cTn id="44" dur="500"/>
                                        <p:tgtEl>
                                          <p:spTgt spid="35"/>
                                        </p:tgtEl>
                                      </p:cBhvr>
                                    </p:animEffect>
                                  </p:childTnLst>
                                </p:cTn>
                              </p:par>
                              <p:par>
                                <p:cTn id="45" presetID="16" presetClass="entr" presetSubtype="21"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animBg="1"/>
      <p:bldP spid="25" grpId="0" animBg="1"/>
      <p:bldP spid="26" grpId="0" animBg="1"/>
      <p:bldP spid="27" grpId="0" animBg="1"/>
      <p:bldP spid="28"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6800" y="1003100"/>
            <a:ext cx="16992600" cy="1538883"/>
          </a:xfrm>
          <a:prstGeom prst="rect">
            <a:avLst/>
          </a:prstGeom>
        </p:spPr>
        <p:txBody>
          <a:bodyPr wrap="square" lIns="0" tIns="0" rIns="0" bIns="0" rtlCol="0" anchor="t">
            <a:spAutoFit/>
          </a:bodyPr>
          <a:lstStyle/>
          <a:p>
            <a:pPr algn="ctr">
              <a:lnSpc>
                <a:spcPts val="6000"/>
              </a:lnSpc>
            </a:pPr>
            <a:r>
              <a:rPr lang="en-US" sz="5000" spc="210" dirty="0" smtClean="0">
                <a:solidFill>
                  <a:srgbClr val="15B5B0"/>
                </a:solidFill>
                <a:latin typeface="Arial" panose="020B0604020202020204" pitchFamily="34" charset="0"/>
                <a:cs typeface="Arial" panose="020B0604020202020204" pitchFamily="34" charset="0"/>
              </a:rPr>
              <a:t>Lập bảng so sánh về </a:t>
            </a:r>
            <a:r>
              <a:rPr lang="vi-VN" sz="5000" spc="210" dirty="0" smtClean="0">
                <a:solidFill>
                  <a:srgbClr val="15B5B0"/>
                </a:solidFill>
                <a:latin typeface="Arial" panose="020B0604020202020204" pitchFamily="34" charset="0"/>
                <a:cs typeface="Arial" panose="020B0604020202020204" pitchFamily="34" charset="0"/>
              </a:rPr>
              <a:t>Nhà </a:t>
            </a:r>
            <a:r>
              <a:rPr lang="vi-VN" sz="5000" spc="210" dirty="0">
                <a:solidFill>
                  <a:srgbClr val="15B5B0"/>
                </a:solidFill>
                <a:latin typeface="Arial" panose="020B0604020202020204" pitchFamily="34" charset="0"/>
                <a:cs typeface="Arial" panose="020B0604020202020204" pitchFamily="34" charset="0"/>
              </a:rPr>
              <a:t>nước Văn Lang, Âu </a:t>
            </a:r>
            <a:r>
              <a:rPr lang="vi-VN" sz="5000" spc="210" dirty="0" smtClean="0">
                <a:solidFill>
                  <a:srgbClr val="15B5B0"/>
                </a:solidFill>
                <a:latin typeface="Arial" panose="020B0604020202020204" pitchFamily="34" charset="0"/>
                <a:cs typeface="Arial" panose="020B0604020202020204" pitchFamily="34" charset="0"/>
              </a:rPr>
              <a:t>Lạc</a:t>
            </a:r>
            <a:r>
              <a:rPr lang="en-US" sz="5000" spc="210" dirty="0" smtClean="0">
                <a:solidFill>
                  <a:srgbClr val="15B5B0"/>
                </a:solidFill>
                <a:latin typeface="Arial" panose="020B0604020202020204" pitchFamily="34" charset="0"/>
                <a:cs typeface="Arial" panose="020B0604020202020204" pitchFamily="34" charset="0"/>
              </a:rPr>
              <a:t> theo tiêu chí: thời gian ra đời, kinh đô, tổ chức nhà nước</a:t>
            </a:r>
            <a:endParaRPr lang="en-US" sz="5000" spc="210" dirty="0">
              <a:solidFill>
                <a:srgbClr val="15B5B0"/>
              </a:solidFill>
              <a:latin typeface="Arial" panose="020B0604020202020204" pitchFamily="34" charset="0"/>
              <a:cs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4021543560"/>
              </p:ext>
            </p:extLst>
          </p:nvPr>
        </p:nvGraphicFramePr>
        <p:xfrm>
          <a:off x="685800" y="2628900"/>
          <a:ext cx="16992600" cy="6834632"/>
        </p:xfrm>
        <a:graphic>
          <a:graphicData uri="http://schemas.openxmlformats.org/drawingml/2006/table">
            <a:tbl>
              <a:tblPr firstRow="1" bandRow="1">
                <a:tableStyleId>{7DF18680-E054-41AD-8BC1-D1AEF772440D}</a:tableStyleId>
              </a:tblPr>
              <a:tblGrid>
                <a:gridCol w="495300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gridCol w="6172200">
                  <a:extLst>
                    <a:ext uri="{9D8B030D-6E8A-4147-A177-3AD203B41FA5}">
                      <a16:colId xmlns:a16="http://schemas.microsoft.com/office/drawing/2014/main" val="20002"/>
                    </a:ext>
                  </a:extLst>
                </a:gridCol>
              </a:tblGrid>
              <a:tr h="370840">
                <a:tc>
                  <a:txBody>
                    <a:bodyPr/>
                    <a:lstStyle/>
                    <a:p>
                      <a:pPr algn="ctr">
                        <a:lnSpc>
                          <a:spcPts val="7000"/>
                        </a:lnSpc>
                      </a:pPr>
                      <a:r>
                        <a:rPr lang="en-US" sz="4500" dirty="0" smtClean="0">
                          <a:latin typeface="Arial" panose="020B0604020202020204" pitchFamily="34" charset="0"/>
                          <a:cs typeface="Arial" panose="020B0604020202020204" pitchFamily="34" charset="0"/>
                        </a:rPr>
                        <a:t>Nội</a:t>
                      </a:r>
                      <a:r>
                        <a:rPr lang="en-US" sz="4500" baseline="0" dirty="0" smtClean="0">
                          <a:latin typeface="Arial" panose="020B0604020202020204" pitchFamily="34" charset="0"/>
                          <a:cs typeface="Arial" panose="020B0604020202020204" pitchFamily="34" charset="0"/>
                        </a:rPr>
                        <a:t> dung</a:t>
                      </a:r>
                      <a:endParaRPr lang="en-US" sz="4500" dirty="0">
                        <a:latin typeface="Arial" panose="020B0604020202020204" pitchFamily="34" charset="0"/>
                        <a:cs typeface="Arial" panose="020B0604020202020204" pitchFamily="34" charset="0"/>
                      </a:endParaRPr>
                    </a:p>
                  </a:txBody>
                  <a:tcPr/>
                </a:tc>
                <a:tc>
                  <a:txBody>
                    <a:bodyPr/>
                    <a:lstStyle/>
                    <a:p>
                      <a:pPr algn="ctr">
                        <a:lnSpc>
                          <a:spcPts val="7000"/>
                        </a:lnSpc>
                      </a:pPr>
                      <a:r>
                        <a:rPr lang="en-US" sz="4500" dirty="0" smtClean="0">
                          <a:latin typeface="Arial" panose="020B0604020202020204" pitchFamily="34" charset="0"/>
                          <a:cs typeface="Arial" panose="020B0604020202020204" pitchFamily="34" charset="0"/>
                        </a:rPr>
                        <a:t>Văn</a:t>
                      </a:r>
                      <a:r>
                        <a:rPr lang="en-US" sz="4500" baseline="0" dirty="0" smtClean="0">
                          <a:latin typeface="Arial" panose="020B0604020202020204" pitchFamily="34" charset="0"/>
                          <a:cs typeface="Arial" panose="020B0604020202020204" pitchFamily="34" charset="0"/>
                        </a:rPr>
                        <a:t> Lang</a:t>
                      </a:r>
                      <a:endParaRPr lang="en-US" sz="4500" dirty="0">
                        <a:latin typeface="Arial" panose="020B0604020202020204" pitchFamily="34" charset="0"/>
                        <a:cs typeface="Arial" panose="020B0604020202020204" pitchFamily="34" charset="0"/>
                      </a:endParaRPr>
                    </a:p>
                  </a:txBody>
                  <a:tcPr/>
                </a:tc>
                <a:tc>
                  <a:txBody>
                    <a:bodyPr/>
                    <a:lstStyle/>
                    <a:p>
                      <a:pPr algn="ctr">
                        <a:lnSpc>
                          <a:spcPts val="7000"/>
                        </a:lnSpc>
                      </a:pPr>
                      <a:r>
                        <a:rPr lang="en-US" sz="4500" dirty="0" smtClean="0">
                          <a:latin typeface="Arial" panose="020B0604020202020204" pitchFamily="34" charset="0"/>
                          <a:cs typeface="Arial" panose="020B0604020202020204" pitchFamily="34" charset="0"/>
                        </a:rPr>
                        <a:t>Âu</a:t>
                      </a:r>
                      <a:r>
                        <a:rPr lang="en-US" sz="4500" baseline="0" dirty="0" smtClean="0">
                          <a:latin typeface="Arial" panose="020B0604020202020204" pitchFamily="34" charset="0"/>
                          <a:cs typeface="Arial" panose="020B0604020202020204" pitchFamily="34" charset="0"/>
                        </a:rPr>
                        <a:t> Lạc</a:t>
                      </a:r>
                      <a:endParaRPr lang="en-US" sz="45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65760">
                <a:tc>
                  <a:txBody>
                    <a:bodyPr/>
                    <a:lstStyle/>
                    <a:p>
                      <a:pPr marL="0" marR="0" algn="just">
                        <a:lnSpc>
                          <a:spcPts val="7000"/>
                        </a:lnSpc>
                        <a:spcBef>
                          <a:spcPts val="0"/>
                        </a:spcBef>
                        <a:spcAft>
                          <a:spcPts val="0"/>
                        </a:spcAft>
                      </a:pPr>
                      <a:r>
                        <a:rPr lang="nl-NL" sz="4500" dirty="0">
                          <a:solidFill>
                            <a:srgbClr val="002060"/>
                          </a:solidFill>
                          <a:effectLst/>
                          <a:latin typeface="Arial" panose="020B0604020202020204" pitchFamily="34" charset="0"/>
                          <a:ea typeface="Calibri" panose="020F0502020204030204" pitchFamily="34" charset="0"/>
                          <a:cs typeface="Arial" panose="020B0604020202020204" pitchFamily="34" charset="0"/>
                        </a:rPr>
                        <a:t>Thời gian ra đời</a:t>
                      </a:r>
                      <a:endParaRPr lang="en-US" sz="45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ts val="7000"/>
                        </a:lnSpc>
                        <a:spcBef>
                          <a:spcPts val="0"/>
                        </a:spcBef>
                        <a:spcAft>
                          <a:spcPts val="0"/>
                        </a:spcAft>
                      </a:pPr>
                      <a:r>
                        <a:rPr lang="nl-NL" sz="4500" dirty="0">
                          <a:solidFill>
                            <a:srgbClr val="002060"/>
                          </a:solidFill>
                          <a:effectLst/>
                          <a:latin typeface="Arial" panose="020B0604020202020204" pitchFamily="34" charset="0"/>
                          <a:ea typeface="Calibri" panose="020F0502020204030204" pitchFamily="34" charset="0"/>
                          <a:cs typeface="Arial" panose="020B0604020202020204" pitchFamily="34" charset="0"/>
                        </a:rPr>
                        <a:t>Khoảng thế kỉ VII TCN</a:t>
                      </a:r>
                      <a:endParaRPr lang="en-US" sz="45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ts val="7000"/>
                        </a:lnSpc>
                        <a:spcBef>
                          <a:spcPts val="0"/>
                        </a:spcBef>
                        <a:spcAft>
                          <a:spcPts val="0"/>
                        </a:spcAft>
                      </a:pPr>
                      <a:r>
                        <a:rPr lang="nl-NL" sz="4500" dirty="0">
                          <a:solidFill>
                            <a:srgbClr val="002060"/>
                          </a:solidFill>
                          <a:effectLst/>
                          <a:latin typeface="Arial" panose="020B0604020202020204" pitchFamily="34" charset="0"/>
                          <a:ea typeface="Calibri" panose="020F0502020204030204" pitchFamily="34" charset="0"/>
                          <a:cs typeface="Arial" panose="020B0604020202020204" pitchFamily="34" charset="0"/>
                        </a:rPr>
                        <a:t>Khoảng thế kỉ III TCN</a:t>
                      </a:r>
                      <a:endParaRPr lang="en-US" sz="45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370840">
                <a:tc>
                  <a:txBody>
                    <a:bodyPr/>
                    <a:lstStyle/>
                    <a:p>
                      <a:pPr marL="0" marR="0" algn="just">
                        <a:lnSpc>
                          <a:spcPts val="7000"/>
                        </a:lnSpc>
                        <a:spcBef>
                          <a:spcPts val="0"/>
                        </a:spcBef>
                        <a:spcAft>
                          <a:spcPts val="0"/>
                        </a:spcAft>
                      </a:pPr>
                      <a:r>
                        <a:rPr lang="nl-NL" sz="4500" dirty="0">
                          <a:solidFill>
                            <a:srgbClr val="002060"/>
                          </a:solidFill>
                          <a:effectLst/>
                          <a:latin typeface="Arial" panose="020B0604020202020204" pitchFamily="34" charset="0"/>
                          <a:ea typeface="Calibri" panose="020F0502020204030204" pitchFamily="34" charset="0"/>
                          <a:cs typeface="Arial" panose="020B0604020202020204" pitchFamily="34" charset="0"/>
                        </a:rPr>
                        <a:t>Kinh đô</a:t>
                      </a:r>
                      <a:endParaRPr lang="en-US" sz="45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ts val="7000"/>
                        </a:lnSpc>
                        <a:spcBef>
                          <a:spcPts val="0"/>
                        </a:spcBef>
                        <a:spcAft>
                          <a:spcPts val="0"/>
                        </a:spcAft>
                      </a:pPr>
                      <a:r>
                        <a:rPr lang="nl-NL" sz="4500" dirty="0">
                          <a:solidFill>
                            <a:srgbClr val="002060"/>
                          </a:solidFill>
                          <a:effectLst/>
                          <a:latin typeface="Arial" panose="020B0604020202020204" pitchFamily="34" charset="0"/>
                          <a:ea typeface="Calibri" panose="020F0502020204030204" pitchFamily="34" charset="0"/>
                          <a:cs typeface="Arial" panose="020B0604020202020204" pitchFamily="34" charset="0"/>
                        </a:rPr>
                        <a:t>Phong Châu (Phú Thọ ngày nay)</a:t>
                      </a:r>
                      <a:endParaRPr lang="en-US" sz="45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ts val="7000"/>
                        </a:lnSpc>
                        <a:spcBef>
                          <a:spcPts val="0"/>
                        </a:spcBef>
                        <a:spcAft>
                          <a:spcPts val="0"/>
                        </a:spcAft>
                      </a:pPr>
                      <a:r>
                        <a:rPr lang="nl-NL" sz="4500" dirty="0">
                          <a:solidFill>
                            <a:srgbClr val="002060"/>
                          </a:solidFill>
                          <a:effectLst/>
                          <a:latin typeface="Arial" panose="020B0604020202020204" pitchFamily="34" charset="0"/>
                          <a:ea typeface="Calibri" panose="020F0502020204030204" pitchFamily="34" charset="0"/>
                          <a:cs typeface="Arial" panose="020B0604020202020204" pitchFamily="34" charset="0"/>
                        </a:rPr>
                        <a:t>Cổ Loa (Đông Anh, Hà Nội ngày nay)</a:t>
                      </a:r>
                      <a:endParaRPr lang="en-US" sz="45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370840">
                <a:tc>
                  <a:txBody>
                    <a:bodyPr/>
                    <a:lstStyle/>
                    <a:p>
                      <a:pPr marL="0" marR="0" algn="just">
                        <a:lnSpc>
                          <a:spcPts val="7000"/>
                        </a:lnSpc>
                        <a:spcBef>
                          <a:spcPts val="0"/>
                        </a:spcBef>
                        <a:spcAft>
                          <a:spcPts val="0"/>
                        </a:spcAft>
                      </a:pPr>
                      <a:r>
                        <a:rPr lang="nl-NL" sz="4500">
                          <a:solidFill>
                            <a:srgbClr val="002060"/>
                          </a:solidFill>
                          <a:effectLst/>
                          <a:latin typeface="Arial" panose="020B0604020202020204" pitchFamily="34" charset="0"/>
                          <a:ea typeface="Calibri" panose="020F0502020204030204" pitchFamily="34" charset="0"/>
                          <a:cs typeface="Arial" panose="020B0604020202020204" pitchFamily="34" charset="0"/>
                        </a:rPr>
                        <a:t>Tổ chức nhà nước</a:t>
                      </a:r>
                      <a:endParaRPr lang="en-US" sz="45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ts val="7000"/>
                        </a:lnSpc>
                        <a:spcBef>
                          <a:spcPts val="0"/>
                        </a:spcBef>
                        <a:spcAft>
                          <a:spcPts val="0"/>
                        </a:spcAft>
                      </a:pPr>
                      <a:r>
                        <a:rPr lang="nl-NL" sz="4500" dirty="0">
                          <a:solidFill>
                            <a:srgbClr val="002060"/>
                          </a:solidFill>
                          <a:effectLst/>
                          <a:latin typeface="Arial" panose="020B0604020202020204" pitchFamily="34" charset="0"/>
                          <a:ea typeface="Calibri" panose="020F0502020204030204" pitchFamily="34" charset="0"/>
                          <a:cs typeface="Arial" panose="020B0604020202020204" pitchFamily="34" charset="0"/>
                        </a:rPr>
                        <a:t>Chia làm 15 bộ, dưới bộ là các chiềng, chạ </a:t>
                      </a:r>
                      <a:endParaRPr lang="en-US" sz="45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ts val="7000"/>
                        </a:lnSpc>
                        <a:spcBef>
                          <a:spcPts val="0"/>
                        </a:spcBef>
                        <a:spcAft>
                          <a:spcPts val="0"/>
                        </a:spcAft>
                      </a:pPr>
                      <a:r>
                        <a:rPr lang="fr-FR" sz="4500" dirty="0">
                          <a:solidFill>
                            <a:srgbClr val="002060"/>
                          </a:solidFill>
                          <a:effectLst/>
                          <a:latin typeface="Arial" panose="020B0604020202020204" pitchFamily="34" charset="0"/>
                          <a:ea typeface="Calibri" panose="020F0502020204030204" pitchFamily="34" charset="0"/>
                          <a:cs typeface="Arial" panose="020B0604020202020204" pitchFamily="34" charset="0"/>
                        </a:rPr>
                        <a:t>Vua nắm mọi quyền hành trong việc trị nước, có quân đội và vũ khí tốt hơn.</a:t>
                      </a:r>
                      <a:endParaRPr lang="en-US" sz="45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5E7"/>
        </a:solidFill>
        <a:effectLst/>
      </p:bgPr>
    </p:bg>
    <p:spTree>
      <p:nvGrpSpPr>
        <p:cNvPr id="1" name=""/>
        <p:cNvGrpSpPr/>
        <p:nvPr/>
      </p:nvGrpSpPr>
      <p:grpSpPr>
        <a:xfrm>
          <a:off x="0" y="0"/>
          <a:ext cx="0" cy="0"/>
          <a:chOff x="0" y="0"/>
          <a:chExt cx="0" cy="0"/>
        </a:xfrm>
      </p:grpSpPr>
      <p:grpSp>
        <p:nvGrpSpPr>
          <p:cNvPr id="3" name="Group 3"/>
          <p:cNvGrpSpPr/>
          <p:nvPr/>
        </p:nvGrpSpPr>
        <p:grpSpPr>
          <a:xfrm>
            <a:off x="15803464" y="7117379"/>
            <a:ext cx="3204705" cy="4228442"/>
            <a:chOff x="0" y="0"/>
            <a:chExt cx="4272940" cy="5637922"/>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90478">
              <a:off x="705422" y="633180"/>
              <a:ext cx="2862096" cy="465725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634653">
              <a:off x="490665" y="180261"/>
              <a:ext cx="1076131" cy="1190889"/>
            </a:xfrm>
            <a:prstGeom prst="rect">
              <a:avLst/>
            </a:prstGeom>
          </p:spPr>
        </p:pic>
      </p:grpSp>
      <p:sp>
        <p:nvSpPr>
          <p:cNvPr id="7" name="TextBox 7"/>
          <p:cNvSpPr txBox="1"/>
          <p:nvPr/>
        </p:nvSpPr>
        <p:spPr>
          <a:xfrm>
            <a:off x="0" y="1943100"/>
            <a:ext cx="18288000" cy="1743234"/>
          </a:xfrm>
          <a:prstGeom prst="rect">
            <a:avLst/>
          </a:prstGeom>
        </p:spPr>
        <p:txBody>
          <a:bodyPr wrap="square" lIns="0" tIns="0" rIns="0" bIns="0" rtlCol="0" anchor="t">
            <a:spAutoFit/>
          </a:bodyPr>
          <a:lstStyle/>
          <a:p>
            <a:pPr algn="ctr">
              <a:lnSpc>
                <a:spcPts val="16000"/>
              </a:lnSpc>
            </a:pPr>
            <a:r>
              <a:rPr lang="en-US" sz="7000" b="1" dirty="0" smtClean="0">
                <a:solidFill>
                  <a:srgbClr val="244D48"/>
                </a:solidFill>
                <a:latin typeface="Arial" panose="020B0604020202020204" pitchFamily="34" charset="0"/>
                <a:cs typeface="Arial" panose="020B0604020202020204" pitchFamily="34" charset="0"/>
              </a:rPr>
              <a:t>VẬN DỤNG</a:t>
            </a:r>
            <a:endParaRPr lang="en-US" sz="7000" b="1" dirty="0">
              <a:solidFill>
                <a:srgbClr val="323232"/>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327344">
            <a:off x="-151415" y="-397986"/>
            <a:ext cx="3021795" cy="3267827"/>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2128604" flipH="1" flipV="1">
            <a:off x="2145359" y="315801"/>
            <a:ext cx="1960120" cy="1789055"/>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9686165" flipH="1" flipV="1">
            <a:off x="-23078" y="7272255"/>
            <a:ext cx="1440351" cy="2859870"/>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9686165">
            <a:off x="17001950" y="-515208"/>
            <a:ext cx="1555154" cy="3087816"/>
          </a:xfrm>
          <a:prstGeom prst="rect">
            <a:avLst/>
          </a:prstGeom>
        </p:spPr>
      </p:pic>
      <p:pic>
        <p:nvPicPr>
          <p:cNvPr id="18" name="Picture 3">
            <a:extLst>
              <a:ext uri="{FF2B5EF4-FFF2-40B4-BE49-F238E27FC236}">
                <a16:creationId xmlns:a16="http://schemas.microsoft.com/office/drawing/2014/main" id="{D413BD19-EE4C-4DFF-843F-A071B5D0A11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5792492" y="4452198"/>
            <a:ext cx="6324600" cy="5330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17" name="Group 17"/>
          <p:cNvGrpSpPr/>
          <p:nvPr/>
        </p:nvGrpSpPr>
        <p:grpSpPr>
          <a:xfrm>
            <a:off x="229459" y="3859696"/>
            <a:ext cx="18364200" cy="660207"/>
            <a:chOff x="0" y="0"/>
            <a:chExt cx="27051000" cy="660400"/>
          </a:xfrm>
        </p:grpSpPr>
        <p:grpSp>
          <p:nvGrpSpPr>
            <p:cNvPr id="18" name="Group 18"/>
            <p:cNvGrpSpPr/>
            <p:nvPr/>
          </p:nvGrpSpPr>
          <p:grpSpPr>
            <a:xfrm>
              <a:off x="3805566" y="0"/>
              <a:ext cx="660400" cy="66040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7C160"/>
              </a:solidFill>
            </p:spPr>
          </p:sp>
        </p:grpSp>
        <p:grpSp>
          <p:nvGrpSpPr>
            <p:cNvPr id="20" name="Group 20"/>
            <p:cNvGrpSpPr/>
            <p:nvPr/>
          </p:nvGrpSpPr>
          <p:grpSpPr>
            <a:xfrm>
              <a:off x="8453766" y="0"/>
              <a:ext cx="660400" cy="66040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7C160"/>
              </a:solidFill>
            </p:spPr>
          </p:sp>
        </p:grpSp>
        <p:grpSp>
          <p:nvGrpSpPr>
            <p:cNvPr id="22" name="Group 22"/>
            <p:cNvGrpSpPr/>
            <p:nvPr/>
          </p:nvGrpSpPr>
          <p:grpSpPr>
            <a:xfrm>
              <a:off x="13177159" y="0"/>
              <a:ext cx="660400" cy="66040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7C160"/>
              </a:solidFill>
            </p:spPr>
          </p:sp>
        </p:grpSp>
        <p:grpSp>
          <p:nvGrpSpPr>
            <p:cNvPr id="24" name="Group 24"/>
            <p:cNvGrpSpPr/>
            <p:nvPr/>
          </p:nvGrpSpPr>
          <p:grpSpPr>
            <a:xfrm>
              <a:off x="17876159" y="0"/>
              <a:ext cx="660400" cy="66040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7C160"/>
              </a:solidFill>
            </p:spPr>
          </p:sp>
        </p:grpSp>
        <p:grpSp>
          <p:nvGrpSpPr>
            <p:cNvPr id="26" name="Group 26"/>
            <p:cNvGrpSpPr/>
            <p:nvPr/>
          </p:nvGrpSpPr>
          <p:grpSpPr>
            <a:xfrm>
              <a:off x="22548753" y="0"/>
              <a:ext cx="660400" cy="66040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7C160"/>
              </a:solidFill>
            </p:spPr>
          </p:sp>
        </p:grpSp>
        <p:sp>
          <p:nvSpPr>
            <p:cNvPr id="28" name="AutoShape 28"/>
            <p:cNvSpPr/>
            <p:nvPr/>
          </p:nvSpPr>
          <p:spPr>
            <a:xfrm>
              <a:off x="0" y="317500"/>
              <a:ext cx="27051000" cy="76200"/>
            </a:xfrm>
            <a:prstGeom prst="rect">
              <a:avLst/>
            </a:prstGeom>
            <a:solidFill>
              <a:srgbClr val="97C160"/>
            </a:solidFill>
          </p:spPr>
        </p:sp>
      </p:grpSp>
      <p:sp>
        <p:nvSpPr>
          <p:cNvPr id="32" name="TextBox 4"/>
          <p:cNvSpPr txBox="1"/>
          <p:nvPr/>
        </p:nvSpPr>
        <p:spPr>
          <a:xfrm>
            <a:off x="2361850" y="723900"/>
            <a:ext cx="13850257" cy="2456570"/>
          </a:xfrm>
          <a:prstGeom prst="rect">
            <a:avLst/>
          </a:prstGeom>
        </p:spPr>
        <p:txBody>
          <a:bodyPr wrap="square" lIns="0" tIns="0" rIns="0" bIns="0" rtlCol="0" anchor="t">
            <a:spAutoFit/>
          </a:bodyPr>
          <a:lstStyle/>
          <a:p>
            <a:pPr lvl="0" algn="just">
              <a:lnSpc>
                <a:spcPts val="6500"/>
              </a:lnSpc>
              <a:spcBef>
                <a:spcPct val="0"/>
              </a:spcBef>
            </a:pPr>
            <a:r>
              <a:rPr lang="vi-VN" sz="5000" dirty="0">
                <a:solidFill>
                  <a:srgbClr val="000000"/>
                </a:solidFill>
              </a:rPr>
              <a:t>Từ truyền thuyết Con rồng cháu tiên, em hiểu thế nào về hai chữ “đồng bào” và truyền thống “tương thân tương ái” của người Việt? </a:t>
            </a:r>
            <a:endParaRPr lang="en-US" sz="5000" dirty="0">
              <a:solidFill>
                <a:srgbClr val="000000"/>
              </a:solidFill>
            </a:endParaRPr>
          </a:p>
        </p:txBody>
      </p:sp>
      <p:sp>
        <p:nvSpPr>
          <p:cNvPr id="33" name="AutoShape 6"/>
          <p:cNvSpPr/>
          <p:nvPr/>
        </p:nvSpPr>
        <p:spPr>
          <a:xfrm>
            <a:off x="7019052" y="3390900"/>
            <a:ext cx="4785014" cy="0"/>
          </a:xfrm>
          <a:prstGeom prst="line">
            <a:avLst/>
          </a:prstGeom>
          <a:ln w="152400" cap="rnd">
            <a:solidFill>
              <a:schemeClr val="accent1"/>
            </a:solidFill>
            <a:prstDash val="solid"/>
            <a:headEnd type="none" w="sm" len="sm"/>
            <a:tailEnd type="none" w="sm" len="sm"/>
          </a:ln>
        </p:spPr>
      </p:sp>
      <p:sp>
        <p:nvSpPr>
          <p:cNvPr id="34" name="Rectangle 33"/>
          <p:cNvSpPr/>
          <p:nvPr/>
        </p:nvSpPr>
        <p:spPr>
          <a:xfrm>
            <a:off x="616889" y="4599823"/>
            <a:ext cx="17118381" cy="5324535"/>
          </a:xfrm>
          <a:prstGeom prst="rect">
            <a:avLst/>
          </a:prstGeom>
        </p:spPr>
        <p:txBody>
          <a:bodyPr wrap="square">
            <a:spAutoFit/>
          </a:bodyPr>
          <a:lstStyle/>
          <a:p>
            <a:pPr marL="685800" indent="-685800" algn="just">
              <a:lnSpc>
                <a:spcPts val="6800"/>
              </a:lnSpc>
              <a:buFont typeface="Arial" panose="020B0604020202020204" pitchFamily="34" charset="0"/>
              <a:buChar char="•"/>
            </a:pPr>
            <a:r>
              <a:rPr lang="vi-VN" sz="5000" b="1" dirty="0">
                <a:solidFill>
                  <a:srgbClr val="000000"/>
                </a:solidFill>
                <a:ea typeface="Calibri" panose="020F0502020204030204" pitchFamily="34" charset="0"/>
                <a:cs typeface="Arial" panose="020B0604020202020204" pitchFamily="34" charset="0"/>
              </a:rPr>
              <a:t>“Đồng bào”: </a:t>
            </a:r>
            <a:r>
              <a:rPr lang="vi-VN" sz="5000" dirty="0">
                <a:solidFill>
                  <a:srgbClr val="000000"/>
                </a:solidFill>
                <a:ea typeface="Calibri" panose="020F0502020204030204" pitchFamily="34" charset="0"/>
                <a:cs typeface="Arial" panose="020B0604020202020204" pitchFamily="34" charset="0"/>
              </a:rPr>
              <a:t>cùng chung một bào thai, xuất xứ từ truyền thuyết “Con Rồng cháu Tiên, các dân tộc trên lãnh thổ Việt Nam đều có cùng nguồn cội, anh em chung một nhà.</a:t>
            </a:r>
          </a:p>
          <a:p>
            <a:pPr marL="685800" indent="-685800" algn="just">
              <a:lnSpc>
                <a:spcPts val="6800"/>
              </a:lnSpc>
              <a:buFont typeface="Arial" panose="020B0604020202020204" pitchFamily="34" charset="0"/>
              <a:buChar char="•"/>
            </a:pPr>
            <a:r>
              <a:rPr lang="vi-VN" sz="5000" b="1" dirty="0" smtClean="0">
                <a:solidFill>
                  <a:srgbClr val="000000"/>
                </a:solidFill>
                <a:ea typeface="Calibri" panose="020F0502020204030204" pitchFamily="34" charset="0"/>
                <a:cs typeface="Arial" panose="020B0604020202020204" pitchFamily="34" charset="0"/>
              </a:rPr>
              <a:t>Truyền </a:t>
            </a:r>
            <a:r>
              <a:rPr lang="vi-VN" sz="5000" b="1" dirty="0">
                <a:solidFill>
                  <a:srgbClr val="000000"/>
                </a:solidFill>
                <a:ea typeface="Calibri" panose="020F0502020204030204" pitchFamily="34" charset="0"/>
                <a:cs typeface="Arial" panose="020B0604020202020204" pitchFamily="34" charset="0"/>
              </a:rPr>
              <a:t>thống “tương thân tương ái”</a:t>
            </a:r>
            <a:r>
              <a:rPr lang="vi-VN" sz="5000" dirty="0">
                <a:solidFill>
                  <a:srgbClr val="000000"/>
                </a:solidFill>
                <a:ea typeface="Calibri" panose="020F0502020204030204" pitchFamily="34" charset="0"/>
                <a:cs typeface="Arial" panose="020B0604020202020204" pitchFamily="34" charset="0"/>
              </a:rPr>
              <a:t> </a:t>
            </a:r>
            <a:r>
              <a:rPr lang="vi-VN" sz="5000" b="1" dirty="0">
                <a:solidFill>
                  <a:srgbClr val="000000"/>
                </a:solidFill>
                <a:ea typeface="Calibri" panose="020F0502020204030204" pitchFamily="34" charset="0"/>
                <a:cs typeface="Arial" panose="020B0604020202020204" pitchFamily="34" charset="0"/>
              </a:rPr>
              <a:t>của người Việt Nam:</a:t>
            </a:r>
            <a:r>
              <a:rPr lang="vi-VN" sz="5000" dirty="0">
                <a:solidFill>
                  <a:srgbClr val="000000"/>
                </a:solidFill>
                <a:ea typeface="Calibri" panose="020F0502020204030204" pitchFamily="34" charset="0"/>
                <a:cs typeface="Arial" panose="020B0604020202020204" pitchFamily="34" charset="0"/>
              </a:rPr>
              <a:t> </a:t>
            </a:r>
            <a:r>
              <a:rPr lang="en-US"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giúp đỡ đồng bào, dân tộc trong lúc khó khăn, hoạn nạn. </a:t>
            </a:r>
            <a:endParaRPr lang="vi-VN" sz="5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EEE9"/>
        </a:solidFill>
        <a:effectLst/>
      </p:bgPr>
    </p:bg>
    <p:spTree>
      <p:nvGrpSpPr>
        <p:cNvPr id="1" name=""/>
        <p:cNvGrpSpPr/>
        <p:nvPr/>
      </p:nvGrpSpPr>
      <p:grpSpPr>
        <a:xfrm>
          <a:off x="0" y="0"/>
          <a:ext cx="0" cy="0"/>
          <a:chOff x="0" y="0"/>
          <a:chExt cx="0" cy="0"/>
        </a:xfrm>
      </p:grpSpPr>
      <p:sp>
        <p:nvSpPr>
          <p:cNvPr id="2" name="TextBox 2"/>
          <p:cNvSpPr txBox="1"/>
          <p:nvPr/>
        </p:nvSpPr>
        <p:spPr>
          <a:xfrm>
            <a:off x="1" y="1339367"/>
            <a:ext cx="18287999" cy="1667123"/>
          </a:xfrm>
          <a:prstGeom prst="rect">
            <a:avLst/>
          </a:prstGeom>
        </p:spPr>
        <p:txBody>
          <a:bodyPr wrap="square" lIns="0" tIns="0" rIns="0" bIns="0" rtlCol="0" anchor="t">
            <a:spAutoFit/>
          </a:bodyPr>
          <a:lstStyle/>
          <a:p>
            <a:pPr algn="ctr">
              <a:lnSpc>
                <a:spcPts val="6500"/>
              </a:lnSpc>
            </a:pPr>
            <a:r>
              <a:rPr lang="en-US" sz="5000" b="1" dirty="0" smtClean="0">
                <a:solidFill>
                  <a:schemeClr val="accent5">
                    <a:lumMod val="50000"/>
                  </a:schemeClr>
                </a:solidFill>
                <a:latin typeface="Arial" panose="020B0604020202020204" pitchFamily="34" charset="0"/>
                <a:cs typeface="Arial" panose="020B0604020202020204" pitchFamily="34" charset="0"/>
              </a:rPr>
              <a:t>Trong vai một hướng dẫn viên du lịch, </a:t>
            </a:r>
          </a:p>
          <a:p>
            <a:pPr algn="ctr">
              <a:lnSpc>
                <a:spcPts val="6500"/>
              </a:lnSpc>
            </a:pPr>
            <a:r>
              <a:rPr lang="en-US" sz="5000" b="1" dirty="0" smtClean="0">
                <a:solidFill>
                  <a:schemeClr val="accent5">
                    <a:lumMod val="50000"/>
                  </a:schemeClr>
                </a:solidFill>
                <a:latin typeface="Arial" panose="020B0604020202020204" pitchFamily="34" charset="0"/>
                <a:cs typeface="Arial" panose="020B0604020202020204" pitchFamily="34" charset="0"/>
              </a:rPr>
              <a:t>em hãy giới thiệu về di tích thành Cổ Loa</a:t>
            </a:r>
            <a:endParaRPr lang="en-US" sz="5000" b="1" dirty="0">
              <a:solidFill>
                <a:schemeClr val="accent5">
                  <a:lumMod val="50000"/>
                </a:schemeClr>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4554199" y="4884285"/>
            <a:ext cx="4293595" cy="644414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5621946"/>
            <a:ext cx="2851010" cy="4598403"/>
          </a:xfrm>
          <a:prstGeom prst="rect">
            <a:avLst/>
          </a:prstGeom>
        </p:spPr>
      </p:pic>
      <p:sp>
        <p:nvSpPr>
          <p:cNvPr id="15" name="Rectangle 14"/>
          <p:cNvSpPr/>
          <p:nvPr/>
        </p:nvSpPr>
        <p:spPr>
          <a:xfrm>
            <a:off x="3086100" y="3467100"/>
            <a:ext cx="12115800" cy="6376104"/>
          </a:xfrm>
          <a:prstGeom prst="rect">
            <a:avLst/>
          </a:prstGeom>
        </p:spPr>
        <p:txBody>
          <a:bodyPr wrap="square">
            <a:spAutoFit/>
          </a:bodyPr>
          <a:lstStyle/>
          <a:p>
            <a:pPr algn="just">
              <a:lnSpc>
                <a:spcPts val="7000"/>
              </a:lnSpc>
            </a:pPr>
            <a:r>
              <a:rPr lang="nl-NL" sz="50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Khu vực di tích thành Cổ Loa </a:t>
            </a:r>
            <a:r>
              <a:rPr lang="nl-NL" sz="50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là một </a:t>
            </a:r>
            <a:r>
              <a:rPr lang="nl-NL" sz="50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quần thể di tích, đó </a:t>
            </a:r>
            <a:r>
              <a:rPr lang="nl-NL" sz="50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là: Đền Thục An Dương Vương, Giếng Ngọc, Am Bà Chúa, Đình Ngự Chiều Di Quy. </a:t>
            </a:r>
            <a:r>
              <a:rPr lang="nl-NL" sz="5000" dirty="0">
                <a:solidFill>
                  <a:schemeClr val="accent5">
                    <a:lumMod val="50000"/>
                  </a:schemeClr>
                </a:solidFill>
                <a:latin typeface="Arial" panose="020B0604020202020204" pitchFamily="34" charset="0"/>
                <a:cs typeface="Arial" panose="020B0604020202020204" pitchFamily="34" charset="0"/>
              </a:rPr>
              <a:t>Hội đền Cổ Loa tổ chức vào đầu xuân hàng năm, từng có câu rằng: </a:t>
            </a:r>
            <a:r>
              <a:rPr lang="nl-NL" sz="5000" i="1" dirty="0">
                <a:solidFill>
                  <a:schemeClr val="accent5">
                    <a:lumMod val="50000"/>
                  </a:schemeClr>
                </a:solidFill>
                <a:latin typeface="Arial" panose="020B0604020202020204" pitchFamily="34" charset="0"/>
                <a:cs typeface="Arial" panose="020B0604020202020204" pitchFamily="34" charset="0"/>
              </a:rPr>
              <a:t>“chết bỏ con cháu, sống không bỏ mùng sau Tháng </a:t>
            </a:r>
            <a:r>
              <a:rPr lang="nl-NL" sz="5000" i="1" dirty="0" smtClean="0">
                <a:solidFill>
                  <a:schemeClr val="accent5">
                    <a:lumMod val="50000"/>
                  </a:schemeClr>
                </a:solidFill>
                <a:latin typeface="Arial" panose="020B0604020202020204" pitchFamily="34" charset="0"/>
                <a:cs typeface="Arial" panose="020B0604020202020204" pitchFamily="34" charset="0"/>
              </a:rPr>
              <a:t>Giêng”.</a:t>
            </a:r>
            <a:endParaRPr lang="en-US" sz="5000" i="1" dirty="0">
              <a:solidFill>
                <a:schemeClr val="accent5">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sp>
        <p:nvSpPr>
          <p:cNvPr id="8" name="TextBox 8"/>
          <p:cNvSpPr txBox="1"/>
          <p:nvPr/>
        </p:nvSpPr>
        <p:spPr>
          <a:xfrm>
            <a:off x="4800600" y="4762500"/>
            <a:ext cx="13335000" cy="790345"/>
          </a:xfrm>
          <a:prstGeom prst="rect">
            <a:avLst/>
          </a:prstGeom>
        </p:spPr>
        <p:txBody>
          <a:bodyPr wrap="square" lIns="0" tIns="0" rIns="0" bIns="0" rtlCol="0" anchor="t">
            <a:spAutoFit/>
          </a:bodyPr>
          <a:lstStyle/>
          <a:p>
            <a:pPr algn="just">
              <a:lnSpc>
                <a:spcPts val="6689"/>
              </a:lnSpc>
            </a:pPr>
            <a:r>
              <a:rPr lang="en-US" sz="5000" dirty="0" smtClean="0">
                <a:solidFill>
                  <a:srgbClr val="3C693D"/>
                </a:solidFill>
                <a:latin typeface="Arial" panose="020B0604020202020204" pitchFamily="34" charset="0"/>
                <a:cs typeface="Arial" panose="020B0604020202020204" pitchFamily="34" charset="0"/>
              </a:rPr>
              <a:t>Làm bài tập Bài 13, Sách bài tập</a:t>
            </a:r>
            <a:endParaRPr lang="en-US" sz="5000" dirty="0">
              <a:solidFill>
                <a:srgbClr val="3C693D"/>
              </a:solidFill>
              <a:latin typeface="Arial" panose="020B0604020202020204" pitchFamily="34" charset="0"/>
              <a:cs typeface="Arial" panose="020B0604020202020204" pitchFamily="34" charset="0"/>
            </a:endParaRPr>
          </a:p>
        </p:txBody>
      </p:sp>
      <p:pic>
        <p:nvPicPr>
          <p:cNvPr id="9"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582458" y="4302959"/>
            <a:ext cx="1485815" cy="1754942"/>
          </a:xfrm>
          <a:prstGeom prst="rect">
            <a:avLst/>
          </a:prstGeom>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42504" y="6484055"/>
            <a:ext cx="1565721" cy="1752600"/>
          </a:xfrm>
          <a:prstGeom prst="rect">
            <a:avLst/>
          </a:prstGeom>
        </p:spPr>
      </p:pic>
      <p:pic>
        <p:nvPicPr>
          <p:cNvPr id="1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76600" y="1714500"/>
            <a:ext cx="2124367" cy="2292157"/>
          </a:xfrm>
          <a:prstGeom prst="rect">
            <a:avLst/>
          </a:prstGeom>
        </p:spPr>
      </p:pic>
      <p:sp>
        <p:nvSpPr>
          <p:cNvPr id="12" name="TextBox 8"/>
          <p:cNvSpPr txBox="1"/>
          <p:nvPr/>
        </p:nvSpPr>
        <p:spPr>
          <a:xfrm>
            <a:off x="304800" y="2213866"/>
            <a:ext cx="18135599" cy="859210"/>
          </a:xfrm>
          <a:prstGeom prst="rect">
            <a:avLst/>
          </a:prstGeom>
        </p:spPr>
        <p:txBody>
          <a:bodyPr wrap="square" lIns="0" tIns="0" rIns="0" bIns="0" rtlCol="0" anchor="t">
            <a:spAutoFit/>
          </a:bodyPr>
          <a:lstStyle/>
          <a:p>
            <a:pPr algn="ctr">
              <a:lnSpc>
                <a:spcPts val="6689"/>
              </a:lnSpc>
            </a:pPr>
            <a:r>
              <a:rPr lang="en-US" sz="6000" b="1" dirty="0" smtClean="0">
                <a:solidFill>
                  <a:srgbClr val="3C693D"/>
                </a:solidFill>
                <a:latin typeface="Arial" panose="020B0604020202020204" pitchFamily="34" charset="0"/>
                <a:cs typeface="Arial" panose="020B0604020202020204" pitchFamily="34" charset="0"/>
              </a:rPr>
              <a:t>HƯỚNG DẪN VỀ NHÀ</a:t>
            </a:r>
            <a:endParaRPr lang="en-US" sz="6000" b="1" dirty="0">
              <a:solidFill>
                <a:srgbClr val="3C693D"/>
              </a:solidFill>
              <a:latin typeface="Arial" panose="020B0604020202020204" pitchFamily="34" charset="0"/>
              <a:cs typeface="Arial" panose="020B0604020202020204" pitchFamily="34" charset="0"/>
            </a:endParaRPr>
          </a:p>
        </p:txBody>
      </p:sp>
      <p:sp>
        <p:nvSpPr>
          <p:cNvPr id="13" name="TextBox 8"/>
          <p:cNvSpPr txBox="1"/>
          <p:nvPr/>
        </p:nvSpPr>
        <p:spPr>
          <a:xfrm>
            <a:off x="4786086" y="6965182"/>
            <a:ext cx="13501914" cy="859210"/>
          </a:xfrm>
          <a:prstGeom prst="rect">
            <a:avLst/>
          </a:prstGeom>
        </p:spPr>
        <p:txBody>
          <a:bodyPr wrap="square" lIns="0" tIns="0" rIns="0" bIns="0" rtlCol="0" anchor="t">
            <a:spAutoFit/>
          </a:bodyPr>
          <a:lstStyle/>
          <a:p>
            <a:pPr algn="just">
              <a:lnSpc>
                <a:spcPts val="6689"/>
              </a:lnSpc>
            </a:pPr>
            <a:r>
              <a:rPr lang="en-US" sz="5000" dirty="0" smtClean="0">
                <a:solidFill>
                  <a:srgbClr val="3C693D"/>
                </a:solidFill>
                <a:latin typeface="Arial" panose="020B0604020202020204" pitchFamily="34" charset="0"/>
                <a:cs typeface="Arial" panose="020B0604020202020204" pitchFamily="34" charset="0"/>
              </a:rPr>
              <a:t>Đọc trước Bài 14, SGK trang 67 </a:t>
            </a:r>
            <a:endParaRPr lang="en-US" sz="5000" dirty="0">
              <a:solidFill>
                <a:srgbClr val="3C693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3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E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859000" y="-190500"/>
            <a:ext cx="3871897" cy="3445988"/>
          </a:xfrm>
          <a:prstGeom prst="rect">
            <a:avLst/>
          </a:prstGeom>
        </p:spPr>
      </p:pic>
      <p:sp>
        <p:nvSpPr>
          <p:cNvPr id="3" name="TextBox 3"/>
          <p:cNvSpPr txBox="1"/>
          <p:nvPr/>
        </p:nvSpPr>
        <p:spPr>
          <a:xfrm>
            <a:off x="0" y="4074426"/>
            <a:ext cx="18287999" cy="2436564"/>
          </a:xfrm>
          <a:prstGeom prst="rect">
            <a:avLst/>
          </a:prstGeom>
        </p:spPr>
        <p:txBody>
          <a:bodyPr wrap="square" lIns="0" tIns="0" rIns="0" bIns="0" rtlCol="0" anchor="t">
            <a:spAutoFit/>
          </a:bodyPr>
          <a:lstStyle/>
          <a:p>
            <a:pPr algn="ctr">
              <a:lnSpc>
                <a:spcPts val="9504"/>
              </a:lnSpc>
            </a:pPr>
            <a:r>
              <a:rPr lang="en-US" sz="7000" b="1" dirty="0" smtClean="0">
                <a:solidFill>
                  <a:srgbClr val="173857"/>
                </a:solidFill>
                <a:latin typeface="Arial" panose="020B0604020202020204" pitchFamily="34" charset="0"/>
                <a:cs typeface="Arial" panose="020B0604020202020204" pitchFamily="34" charset="0"/>
              </a:rPr>
              <a:t>CẢM ƠN CÁC EM</a:t>
            </a:r>
          </a:p>
          <a:p>
            <a:pPr algn="ctr">
              <a:lnSpc>
                <a:spcPts val="9504"/>
              </a:lnSpc>
            </a:pPr>
            <a:r>
              <a:rPr lang="en-US" sz="7000" b="1" smtClean="0">
                <a:solidFill>
                  <a:srgbClr val="173857"/>
                </a:solidFill>
                <a:latin typeface="Arial" panose="020B0604020202020204" pitchFamily="34" charset="0"/>
                <a:cs typeface="Arial" panose="020B0604020202020204" pitchFamily="34" charset="0"/>
              </a:rPr>
              <a:t>ĐÃ LẮNG NGHE BÀI GIẢNG!</a:t>
            </a:r>
            <a:endParaRPr lang="en-US" sz="7000" b="1" dirty="0">
              <a:solidFill>
                <a:srgbClr val="173857"/>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3"/>
          <a:srcRect/>
          <a:stretch>
            <a:fillRect/>
          </a:stretch>
        </p:blipFill>
        <p:spPr>
          <a:xfrm rot="6235478">
            <a:off x="94860" y="6215577"/>
            <a:ext cx="5112839" cy="5785390"/>
          </a:xfrm>
          <a:prstGeom prst="rect">
            <a:avLst/>
          </a:prstGeom>
        </p:spPr>
      </p:pic>
      <p:pic>
        <p:nvPicPr>
          <p:cNvPr id="5" name="Picture 5"/>
          <p:cNvPicPr>
            <a:picLocks noChangeAspect="1"/>
          </p:cNvPicPr>
          <p:nvPr/>
        </p:nvPicPr>
        <p:blipFill>
          <a:blip r:embed="rId4"/>
          <a:srcRect/>
          <a:stretch>
            <a:fillRect/>
          </a:stretch>
        </p:blipFill>
        <p:spPr>
          <a:xfrm>
            <a:off x="2651279" y="1405532"/>
            <a:ext cx="3662292" cy="2668894"/>
          </a:xfrm>
          <a:prstGeom prst="rect">
            <a:avLst/>
          </a:prstGeom>
        </p:spPr>
      </p:pic>
    </p:spTree>
    <p:extLst>
      <p:ext uri="{BB962C8B-B14F-4D97-AF65-F5344CB8AC3E}">
        <p14:creationId xmlns:p14="http://schemas.microsoft.com/office/powerpoint/2010/main" val="325909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pic>
        <p:nvPicPr>
          <p:cNvPr id="1028" name="Picture 4" descr="Truyền thuyết thành Cổ L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45886"/>
            <a:ext cx="7620000" cy="8001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Phân tích truyện An Dương Vương và Mị Châu Trọng Thủy - Văn mẫu lớ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647700"/>
            <a:ext cx="8458200" cy="79991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xtBox 5"/>
          <p:cNvSpPr txBox="1"/>
          <p:nvPr/>
        </p:nvSpPr>
        <p:spPr>
          <a:xfrm>
            <a:off x="990600" y="8764336"/>
            <a:ext cx="16306800" cy="987450"/>
          </a:xfrm>
          <a:prstGeom prst="rect">
            <a:avLst/>
          </a:prstGeom>
        </p:spPr>
        <p:txBody>
          <a:bodyPr wrap="square" lIns="0" tIns="0" rIns="0" bIns="0" rtlCol="0" anchor="t">
            <a:spAutoFit/>
          </a:bodyPr>
          <a:lstStyle/>
          <a:p>
            <a:pPr algn="ctr">
              <a:lnSpc>
                <a:spcPts val="7700"/>
              </a:lnSpc>
              <a:spcBef>
                <a:spcPct val="0"/>
              </a:spcBef>
            </a:pPr>
            <a:r>
              <a:rPr lang="en-US" sz="4500" b="1" dirty="0" smtClean="0">
                <a:solidFill>
                  <a:schemeClr val="accent5">
                    <a:lumMod val="50000"/>
                  </a:schemeClr>
                </a:solidFill>
                <a:latin typeface="Arial" panose="020B0604020202020204" pitchFamily="34" charset="0"/>
                <a:cs typeface="Arial" panose="020B0604020202020204" pitchFamily="34" charset="0"/>
              </a:rPr>
              <a:t>Mị Châu – Trọng Thủy</a:t>
            </a:r>
            <a:endParaRPr lang="en-US" sz="4500" b="1" dirty="0">
              <a:solidFill>
                <a:schemeClr val="accent5">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wipe(down)">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D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599" r="57719"/>
          <a:stretch>
            <a:fillRect/>
          </a:stretch>
        </p:blipFill>
        <p:spPr>
          <a:xfrm>
            <a:off x="11675396" y="0"/>
            <a:ext cx="5807074" cy="10287000"/>
          </a:xfrm>
          <a:prstGeom prst="rect">
            <a:avLst/>
          </a:prstGeom>
        </p:spPr>
      </p:pic>
      <p:sp>
        <p:nvSpPr>
          <p:cNvPr id="9" name="Rectangle 8"/>
          <p:cNvSpPr/>
          <p:nvPr/>
        </p:nvSpPr>
        <p:spPr>
          <a:xfrm>
            <a:off x="609600" y="2247900"/>
            <a:ext cx="10134600" cy="6376104"/>
          </a:xfrm>
          <a:prstGeom prst="rect">
            <a:avLst/>
          </a:prstGeom>
        </p:spPr>
        <p:txBody>
          <a:bodyPr wrap="square">
            <a:spAutoFit/>
          </a:bodyPr>
          <a:lstStyle/>
          <a:p>
            <a:pPr algn="just">
              <a:lnSpc>
                <a:spcPts val="7000"/>
              </a:lnSpc>
            </a:pPr>
            <a:r>
              <a:rPr lang="fr-FR" sz="50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Dù nhiều </a:t>
            </a:r>
            <a:r>
              <a:rPr lang="fr-FR" sz="50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lần bị quân của Triệu Đà tấn công, nhưng nhờ có thành cao, hào sâu, vũ khí tốt </a:t>
            </a:r>
            <a:r>
              <a:rPr lang="fr-FR" sz="50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nên </a:t>
            </a:r>
            <a:r>
              <a:rPr lang="fr-FR" sz="50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quân dân Âu Lạc đã lần lượt đánh bại các cuộc tấn công của quân xâm lược. Đó là một biểu tượng của nền văn minh Việt cổ rất đáng tự </a:t>
            </a:r>
            <a:r>
              <a:rPr lang="fr-FR" sz="50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hà.</a:t>
            </a:r>
            <a:endParaRPr lang="en-US" sz="5000" dirty="0">
              <a:solidFill>
                <a:schemeClr val="accent5">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7F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233013">
            <a:off x="-470849" y="6395645"/>
            <a:ext cx="7081547" cy="7081547"/>
          </a:xfrm>
          <a:prstGeom prst="rect">
            <a:avLst/>
          </a:prstGeom>
        </p:spPr>
      </p:pic>
      <p:sp>
        <p:nvSpPr>
          <p:cNvPr id="13" name="TextBox 13"/>
          <p:cNvSpPr txBox="1"/>
          <p:nvPr/>
        </p:nvSpPr>
        <p:spPr>
          <a:xfrm>
            <a:off x="18142" y="1795935"/>
            <a:ext cx="18422257" cy="1281569"/>
          </a:xfrm>
          <a:prstGeom prst="rect">
            <a:avLst/>
          </a:prstGeom>
        </p:spPr>
        <p:txBody>
          <a:bodyPr wrap="square" lIns="0" tIns="0" rIns="0" bIns="0" rtlCol="0" anchor="t">
            <a:spAutoFit/>
          </a:bodyPr>
          <a:lstStyle/>
          <a:p>
            <a:pPr algn="ctr">
              <a:lnSpc>
                <a:spcPts val="11247"/>
              </a:lnSpc>
            </a:pPr>
            <a:r>
              <a:rPr lang="en-US" sz="7000" b="1" dirty="0" smtClean="0">
                <a:solidFill>
                  <a:srgbClr val="FFFFFF"/>
                </a:solidFill>
                <a:latin typeface="Arial" panose="020B0604020202020204" pitchFamily="34" charset="0"/>
                <a:cs typeface="Arial" panose="020B0604020202020204" pitchFamily="34" charset="0"/>
              </a:rPr>
              <a:t>BÀI 13: NƯỚC ÂU LẠC</a:t>
            </a:r>
            <a:endParaRPr lang="en-US" sz="7000" b="1" dirty="0">
              <a:solidFill>
                <a:srgbClr val="FFFFFF"/>
              </a:solidFill>
              <a:latin typeface="Arial" panose="020B0604020202020204" pitchFamily="34" charset="0"/>
              <a:cs typeface="Arial" panose="020B0604020202020204" pitchFamily="34" charset="0"/>
            </a:endParaRPr>
          </a:p>
        </p:txBody>
      </p:sp>
      <p:pic>
        <p:nvPicPr>
          <p:cNvPr id="3074" name="Picture 2" descr="Mỵ Châu - Trọng Thủy hay là truyện nỏ thầ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863" y="2976429"/>
            <a:ext cx="6710817" cy="60328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781173">
            <a:off x="1267065" y="5309018"/>
            <a:ext cx="3605719" cy="4767176"/>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233013">
            <a:off x="11492550" y="6296075"/>
            <a:ext cx="7081547" cy="7081547"/>
          </a:xfrm>
          <a:prstGeom prst="rect">
            <a:avLst/>
          </a:prstGeom>
        </p:spPr>
      </p:pic>
      <p:pic>
        <p:nvPicPr>
          <p:cNvPr id="21"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465734">
            <a:off x="13317691" y="5667630"/>
            <a:ext cx="3946860" cy="5138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par>
                                <p:cTn id="13" presetID="21"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par>
                                <p:cTn id="16" presetID="21" presetClass="entr" presetSubtype="1"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heel(1)">
                                      <p:cBhvr>
                                        <p:cTn id="18" dur="2000"/>
                                        <p:tgtEl>
                                          <p:spTgt spid="3074"/>
                                        </p:tgtEl>
                                      </p:cBhvr>
                                    </p:animEffect>
                                  </p:childTnLst>
                                </p:cTn>
                              </p:par>
                              <p:par>
                                <p:cTn id="19" presetID="21" presetClass="entr" presetSubtype="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heel(1)">
                                      <p:cBhvr>
                                        <p:cTn id="21" dur="2000"/>
                                        <p:tgtEl>
                                          <p:spTgt spid="18"/>
                                        </p:tgtEl>
                                      </p:cBhvr>
                                    </p:animEffect>
                                  </p:childTnLst>
                                </p:cTn>
                              </p:par>
                              <p:par>
                                <p:cTn id="22" presetID="21" presetClass="entr" presetSubtype="1"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heel(1)">
                                      <p:cBhvr>
                                        <p:cTn id="2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sp>
        <p:nvSpPr>
          <p:cNvPr id="8" name="TextBox 8"/>
          <p:cNvSpPr txBox="1"/>
          <p:nvPr/>
        </p:nvSpPr>
        <p:spPr>
          <a:xfrm>
            <a:off x="3505200" y="4949235"/>
            <a:ext cx="13335000" cy="859210"/>
          </a:xfrm>
          <a:prstGeom prst="rect">
            <a:avLst/>
          </a:prstGeom>
        </p:spPr>
        <p:txBody>
          <a:bodyPr wrap="square" lIns="0" tIns="0" rIns="0" bIns="0" rtlCol="0" anchor="t">
            <a:spAutoFit/>
          </a:bodyPr>
          <a:lstStyle/>
          <a:p>
            <a:pPr algn="just">
              <a:lnSpc>
                <a:spcPts val="6689"/>
              </a:lnSpc>
            </a:pPr>
            <a:r>
              <a:rPr lang="en-US" sz="5000" dirty="0" smtClean="0">
                <a:solidFill>
                  <a:srgbClr val="3C693D"/>
                </a:solidFill>
                <a:latin typeface="Arial" panose="020B0604020202020204" pitchFamily="34" charset="0"/>
                <a:cs typeface="Arial" panose="020B0604020202020204" pitchFamily="34" charset="0"/>
              </a:rPr>
              <a:t>Sự ra đời và tổ chức nhà nước Âu Lạc</a:t>
            </a:r>
            <a:endParaRPr lang="en-US" sz="5000" dirty="0">
              <a:solidFill>
                <a:srgbClr val="3C693D"/>
              </a:solidFill>
              <a:latin typeface="Arial" panose="020B0604020202020204" pitchFamily="34" charset="0"/>
              <a:cs typeface="Arial" panose="020B0604020202020204" pitchFamily="34" charset="0"/>
            </a:endParaRPr>
          </a:p>
        </p:txBody>
      </p:sp>
      <p:pic>
        <p:nvPicPr>
          <p:cNvPr id="9"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87058" y="4489694"/>
            <a:ext cx="1485815" cy="1754942"/>
          </a:xfrm>
          <a:prstGeom prst="rect">
            <a:avLst/>
          </a:prstGeom>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47104" y="6670790"/>
            <a:ext cx="1565721" cy="1752600"/>
          </a:xfrm>
          <a:prstGeom prst="rect">
            <a:avLst/>
          </a:prstGeom>
        </p:spPr>
      </p:pic>
      <p:pic>
        <p:nvPicPr>
          <p:cNvPr id="1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76600" y="1714500"/>
            <a:ext cx="2124367" cy="2292157"/>
          </a:xfrm>
          <a:prstGeom prst="rect">
            <a:avLst/>
          </a:prstGeom>
        </p:spPr>
      </p:pic>
      <p:sp>
        <p:nvSpPr>
          <p:cNvPr id="12" name="TextBox 8"/>
          <p:cNvSpPr txBox="1"/>
          <p:nvPr/>
        </p:nvSpPr>
        <p:spPr>
          <a:xfrm>
            <a:off x="304800" y="2213866"/>
            <a:ext cx="18135599" cy="859210"/>
          </a:xfrm>
          <a:prstGeom prst="rect">
            <a:avLst/>
          </a:prstGeom>
        </p:spPr>
        <p:txBody>
          <a:bodyPr wrap="square" lIns="0" tIns="0" rIns="0" bIns="0" rtlCol="0" anchor="t">
            <a:spAutoFit/>
          </a:bodyPr>
          <a:lstStyle/>
          <a:p>
            <a:pPr algn="ctr">
              <a:lnSpc>
                <a:spcPts val="6689"/>
              </a:lnSpc>
            </a:pPr>
            <a:r>
              <a:rPr lang="en-US" sz="6000" b="1" dirty="0" smtClean="0">
                <a:solidFill>
                  <a:srgbClr val="3C693D"/>
                </a:solidFill>
                <a:latin typeface="Arial" panose="020B0604020202020204" pitchFamily="34" charset="0"/>
                <a:cs typeface="Arial" panose="020B0604020202020204" pitchFamily="34" charset="0"/>
              </a:rPr>
              <a:t>NỘI DUNG BÀI HỌC</a:t>
            </a:r>
            <a:endParaRPr lang="en-US" sz="6000" b="1" dirty="0">
              <a:solidFill>
                <a:srgbClr val="3C693D"/>
              </a:solidFill>
              <a:latin typeface="Arial" panose="020B0604020202020204" pitchFamily="34" charset="0"/>
              <a:cs typeface="Arial" panose="020B0604020202020204" pitchFamily="34" charset="0"/>
            </a:endParaRPr>
          </a:p>
        </p:txBody>
      </p:sp>
      <p:sp>
        <p:nvSpPr>
          <p:cNvPr id="13" name="TextBox 8"/>
          <p:cNvSpPr txBox="1"/>
          <p:nvPr/>
        </p:nvSpPr>
        <p:spPr>
          <a:xfrm>
            <a:off x="3490686" y="7151917"/>
            <a:ext cx="14797314" cy="859210"/>
          </a:xfrm>
          <a:prstGeom prst="rect">
            <a:avLst/>
          </a:prstGeom>
        </p:spPr>
        <p:txBody>
          <a:bodyPr wrap="square" lIns="0" tIns="0" rIns="0" bIns="0" rtlCol="0" anchor="t">
            <a:spAutoFit/>
          </a:bodyPr>
          <a:lstStyle/>
          <a:p>
            <a:pPr algn="just">
              <a:lnSpc>
                <a:spcPts val="6689"/>
              </a:lnSpc>
            </a:pPr>
            <a:r>
              <a:rPr lang="en-US" sz="5000" dirty="0" smtClean="0">
                <a:solidFill>
                  <a:srgbClr val="3C693D"/>
                </a:solidFill>
                <a:latin typeface="Arial" panose="020B0604020202020204" pitchFamily="34" charset="0"/>
                <a:cs typeface="Arial" panose="020B0604020202020204" pitchFamily="34" charset="0"/>
              </a:rPr>
              <a:t>Đời sống vật chất và tinh thần của cư dân Âu Lạc</a:t>
            </a:r>
            <a:endParaRPr lang="en-US" sz="5000" dirty="0">
              <a:solidFill>
                <a:srgbClr val="3C693D"/>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59F7E"/>
        </a:solidFill>
        <a:effectLst/>
      </p:bgPr>
    </p:bg>
    <p:spTree>
      <p:nvGrpSpPr>
        <p:cNvPr id="1" name=""/>
        <p:cNvGrpSpPr/>
        <p:nvPr/>
      </p:nvGrpSpPr>
      <p:grpSpPr>
        <a:xfrm>
          <a:off x="0" y="0"/>
          <a:ext cx="0" cy="0"/>
          <a:chOff x="0" y="0"/>
          <a:chExt cx="0" cy="0"/>
        </a:xfrm>
      </p:grpSpPr>
      <p:sp>
        <p:nvSpPr>
          <p:cNvPr id="3" name="TextBox 3"/>
          <p:cNvSpPr txBox="1"/>
          <p:nvPr/>
        </p:nvSpPr>
        <p:spPr>
          <a:xfrm>
            <a:off x="18143" y="2670629"/>
            <a:ext cx="18288000" cy="2308324"/>
          </a:xfrm>
          <a:prstGeom prst="rect">
            <a:avLst/>
          </a:prstGeom>
        </p:spPr>
        <p:txBody>
          <a:bodyPr wrap="square" lIns="0" tIns="0" rIns="0" bIns="0" rtlCol="0" anchor="t">
            <a:spAutoFit/>
          </a:bodyPr>
          <a:lstStyle/>
          <a:p>
            <a:pPr marL="0" lvl="0" indent="0" algn="ctr">
              <a:lnSpc>
                <a:spcPts val="9000"/>
              </a:lnSpc>
              <a:spcBef>
                <a:spcPct val="0"/>
              </a:spcBef>
            </a:pPr>
            <a:r>
              <a:rPr lang="en-US" sz="6000" b="1" dirty="0" smtClean="0">
                <a:solidFill>
                  <a:srgbClr val="EFE8CF"/>
                </a:solidFill>
                <a:latin typeface="Arial" panose="020B0604020202020204" pitchFamily="34" charset="0"/>
                <a:cs typeface="Arial" panose="020B0604020202020204" pitchFamily="34" charset="0"/>
              </a:rPr>
              <a:t>1. SỰ RA ĐỜI VÀ TỔ CHỨC </a:t>
            </a:r>
          </a:p>
          <a:p>
            <a:pPr marL="0" lvl="0" indent="0" algn="ctr">
              <a:lnSpc>
                <a:spcPts val="9000"/>
              </a:lnSpc>
              <a:spcBef>
                <a:spcPct val="0"/>
              </a:spcBef>
            </a:pPr>
            <a:r>
              <a:rPr lang="en-US" sz="6000" b="1" dirty="0" smtClean="0">
                <a:solidFill>
                  <a:srgbClr val="EFE8CF"/>
                </a:solidFill>
                <a:latin typeface="Arial" panose="020B0604020202020204" pitchFamily="34" charset="0"/>
                <a:cs typeface="Arial" panose="020B0604020202020204" pitchFamily="34" charset="0"/>
              </a:rPr>
              <a:t>NHÀ NƯỚC ÂU LẠC</a:t>
            </a:r>
            <a:endParaRPr lang="en-US" sz="6000" b="1" u="none" dirty="0">
              <a:solidFill>
                <a:srgbClr val="EFE8CF"/>
              </a:solidFill>
              <a:latin typeface="Arial" panose="020B0604020202020204" pitchFamily="34" charset="0"/>
              <a:cs typeface="Arial" panose="020B0604020202020204" pitchFamily="34" charset="0"/>
            </a:endParaRPr>
          </a:p>
        </p:txBody>
      </p:sp>
      <p:pic>
        <p:nvPicPr>
          <p:cNvPr id="9" name="Picture 5">
            <a:extLst>
              <a:ext uri="{FF2B5EF4-FFF2-40B4-BE49-F238E27FC236}">
                <a16:creationId xmlns:a16="http://schemas.microsoft.com/office/drawing/2014/main" id="{C4A9B69A-9205-4380-A5A5-408C07593A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8600" y="2705100"/>
            <a:ext cx="4572000" cy="7461721"/>
          </a:xfrm>
          <a:prstGeom prst="rect">
            <a:avLst/>
          </a:prstGeom>
        </p:spPr>
      </p:pic>
      <p:pic>
        <p:nvPicPr>
          <p:cNvPr id="10" name="Picture 4"/>
          <p:cNvPicPr>
            <a:picLocks noChangeAspect="1"/>
          </p:cNvPicPr>
          <p:nvPr/>
        </p:nvPicPr>
        <p:blipFill>
          <a:blip r:embed="rId4">
            <a:alphaModFix amt="73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3395950" y="6593396"/>
            <a:ext cx="5574077" cy="5574077"/>
          </a:xfrm>
          <a:prstGeom prst="rect">
            <a:avLst/>
          </a:prstGeom>
        </p:spPr>
      </p:pic>
      <p:pic>
        <p:nvPicPr>
          <p:cNvPr id="11" name="Picture 7"/>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898383">
            <a:off x="10962318" y="8222230"/>
            <a:ext cx="5287095" cy="5287095"/>
          </a:xfrm>
          <a:prstGeom prst="rect">
            <a:avLst/>
          </a:prstGeom>
        </p:spPr>
      </p:pic>
      <p:pic>
        <p:nvPicPr>
          <p:cNvPr id="12" name="Picture 11"/>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582718" y="6240706"/>
            <a:ext cx="4046294" cy="40462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4E6"/>
        </a:solidFill>
        <a:effectLst/>
      </p:bgPr>
    </p:bg>
    <p:spTree>
      <p:nvGrpSpPr>
        <p:cNvPr id="1" name=""/>
        <p:cNvGrpSpPr/>
        <p:nvPr/>
      </p:nvGrpSpPr>
      <p:grpSpPr>
        <a:xfrm>
          <a:off x="0" y="0"/>
          <a:ext cx="0" cy="0"/>
          <a:chOff x="0" y="0"/>
          <a:chExt cx="0" cy="0"/>
        </a:xfrm>
      </p:grpSpPr>
      <p:grpSp>
        <p:nvGrpSpPr>
          <p:cNvPr id="7" name="Group 2"/>
          <p:cNvGrpSpPr/>
          <p:nvPr/>
        </p:nvGrpSpPr>
        <p:grpSpPr>
          <a:xfrm>
            <a:off x="-2209800" y="7277100"/>
            <a:ext cx="13330163" cy="8873350"/>
            <a:chOff x="0" y="0"/>
            <a:chExt cx="17773551" cy="11831133"/>
          </a:xfrm>
        </p:grpSpPr>
        <p:pic>
          <p:nvPicPr>
            <p:cNvPr id="8" name="Picture 3"/>
            <p:cNvPicPr>
              <a:picLocks noChangeAspect="1"/>
            </p:cNvPicPr>
            <p:nvPr/>
          </p:nvPicPr>
          <p:blipFill>
            <a:blip r:embed="rId2"/>
            <a:srcRect/>
            <a:stretch>
              <a:fillRect/>
            </a:stretch>
          </p:blipFill>
          <p:spPr>
            <a:xfrm rot="951726">
              <a:off x="6073180" y="1068344"/>
              <a:ext cx="3550648" cy="6514950"/>
            </a:xfrm>
            <a:prstGeom prst="rect">
              <a:avLst/>
            </a:prstGeom>
          </p:spPr>
        </p:pic>
        <p:pic>
          <p:nvPicPr>
            <p:cNvPr id="9" name="Picture 4"/>
            <p:cNvPicPr>
              <a:picLocks noChangeAspect="1"/>
            </p:cNvPicPr>
            <p:nvPr/>
          </p:nvPicPr>
          <p:blipFill>
            <a:blip r:embed="rId3"/>
            <a:srcRect/>
            <a:stretch>
              <a:fillRect/>
            </a:stretch>
          </p:blipFill>
          <p:spPr>
            <a:xfrm rot="951726">
              <a:off x="8771550" y="2487413"/>
              <a:ext cx="2330040" cy="4970752"/>
            </a:xfrm>
            <a:prstGeom prst="rect">
              <a:avLst/>
            </a:prstGeom>
          </p:spPr>
        </p:pic>
        <p:pic>
          <p:nvPicPr>
            <p:cNvPr id="10" name="Picture 5"/>
            <p:cNvPicPr>
              <a:picLocks noChangeAspect="1"/>
            </p:cNvPicPr>
            <p:nvPr/>
          </p:nvPicPr>
          <p:blipFill>
            <a:blip r:embed="rId4"/>
            <a:srcRect/>
            <a:stretch>
              <a:fillRect/>
            </a:stretch>
          </p:blipFill>
          <p:spPr>
            <a:xfrm rot="2122930">
              <a:off x="4922838" y="2328665"/>
              <a:ext cx="4703815" cy="7648480"/>
            </a:xfrm>
            <a:prstGeom prst="rect">
              <a:avLst/>
            </a:prstGeom>
          </p:spPr>
        </p:pic>
        <p:pic>
          <p:nvPicPr>
            <p:cNvPr id="11" name="Picture 6"/>
            <p:cNvPicPr>
              <a:picLocks noChangeAspect="1"/>
            </p:cNvPicPr>
            <p:nvPr/>
          </p:nvPicPr>
          <p:blipFill>
            <a:blip r:embed="rId5"/>
            <a:srcRect/>
            <a:stretch>
              <a:fillRect/>
            </a:stretch>
          </p:blipFill>
          <p:spPr>
            <a:xfrm rot="-1491993">
              <a:off x="4897874" y="1600941"/>
              <a:ext cx="3048871" cy="6870696"/>
            </a:xfrm>
            <a:prstGeom prst="rect">
              <a:avLst/>
            </a:prstGeom>
          </p:spPr>
        </p:pic>
        <p:pic>
          <p:nvPicPr>
            <p:cNvPr id="12" name="Picture 7"/>
            <p:cNvPicPr>
              <a:picLocks noChangeAspect="1"/>
            </p:cNvPicPr>
            <p:nvPr/>
          </p:nvPicPr>
          <p:blipFill>
            <a:blip r:embed="rId6"/>
            <a:srcRect/>
            <a:stretch>
              <a:fillRect/>
            </a:stretch>
          </p:blipFill>
          <p:spPr>
            <a:xfrm rot="-2789638">
              <a:off x="1879125" y="530822"/>
              <a:ext cx="4524531" cy="7125246"/>
            </a:xfrm>
            <a:prstGeom prst="rect">
              <a:avLst/>
            </a:prstGeom>
          </p:spPr>
        </p:pic>
        <p:pic>
          <p:nvPicPr>
            <p:cNvPr id="13" name="Picture 8"/>
            <p:cNvPicPr>
              <a:picLocks noChangeAspect="1"/>
            </p:cNvPicPr>
            <p:nvPr/>
          </p:nvPicPr>
          <p:blipFill>
            <a:blip r:embed="rId7"/>
            <a:srcRect/>
            <a:stretch>
              <a:fillRect/>
            </a:stretch>
          </p:blipFill>
          <p:spPr>
            <a:xfrm rot="4198451">
              <a:off x="7704902" y="1931032"/>
              <a:ext cx="9168951" cy="8332285"/>
            </a:xfrm>
            <a:prstGeom prst="rect">
              <a:avLst/>
            </a:prstGeom>
          </p:spPr>
        </p:pic>
        <p:pic>
          <p:nvPicPr>
            <p:cNvPr id="14" name="Picture 9"/>
            <p:cNvPicPr>
              <a:picLocks noChangeAspect="1"/>
            </p:cNvPicPr>
            <p:nvPr/>
          </p:nvPicPr>
          <p:blipFill>
            <a:blip r:embed="rId8"/>
            <a:srcRect/>
            <a:stretch>
              <a:fillRect/>
            </a:stretch>
          </p:blipFill>
          <p:spPr>
            <a:xfrm rot="859572">
              <a:off x="10307074" y="1604231"/>
              <a:ext cx="2858931" cy="4243311"/>
            </a:xfrm>
            <a:prstGeom prst="rect">
              <a:avLst/>
            </a:prstGeom>
          </p:spPr>
        </p:pic>
      </p:grpSp>
      <p:sp>
        <p:nvSpPr>
          <p:cNvPr id="15" name="TextBox 10"/>
          <p:cNvSpPr txBox="1"/>
          <p:nvPr/>
        </p:nvSpPr>
        <p:spPr>
          <a:xfrm>
            <a:off x="890530" y="1212118"/>
            <a:ext cx="16301190" cy="1716880"/>
          </a:xfrm>
          <a:prstGeom prst="rect">
            <a:avLst/>
          </a:prstGeom>
        </p:spPr>
        <p:txBody>
          <a:bodyPr wrap="square" lIns="0" tIns="0" rIns="0" bIns="0" rtlCol="0" anchor="t">
            <a:spAutoFit/>
          </a:bodyPr>
          <a:lstStyle/>
          <a:p>
            <a:pPr algn="ctr">
              <a:lnSpc>
                <a:spcPts val="7000"/>
              </a:lnSpc>
            </a:pPr>
            <a:r>
              <a:rPr lang="fr-FR" sz="5000" i="1" dirty="0">
                <a:latin typeface="Arial" panose="020B0604020202020204" pitchFamily="34" charset="0"/>
                <a:cs typeface="Arial" panose="020B0604020202020204" pitchFamily="34" charset="0"/>
              </a:rPr>
              <a:t>Xác định thời gian ra đời và lãnh thổ chủ yếu của của nước Âu Lạc thuộc khu vực nào của Việt Nam hiện nay</a:t>
            </a:r>
            <a:endParaRPr lang="en-US" sz="5000" i="1" dirty="0">
              <a:solidFill>
                <a:srgbClr val="99A874"/>
              </a:solidFill>
              <a:latin typeface="Arial" panose="020B0604020202020204" pitchFamily="34" charset="0"/>
              <a:cs typeface="Arial" panose="020B0604020202020204" pitchFamily="34" charset="0"/>
            </a:endParaRPr>
          </a:p>
        </p:txBody>
      </p:sp>
      <p:sp>
        <p:nvSpPr>
          <p:cNvPr id="16" name="Rectangle 15"/>
          <p:cNvSpPr/>
          <p:nvPr/>
        </p:nvSpPr>
        <p:spPr>
          <a:xfrm>
            <a:off x="905044" y="3530865"/>
            <a:ext cx="16629743" cy="5478423"/>
          </a:xfrm>
          <a:prstGeom prst="rect">
            <a:avLst/>
          </a:prstGeom>
        </p:spPr>
        <p:txBody>
          <a:bodyPr wrap="square">
            <a:spAutoFit/>
          </a:bodyPr>
          <a:lstStyle/>
          <a:p>
            <a:pPr marL="685800" indent="-685800" algn="just">
              <a:lnSpc>
                <a:spcPts val="7000"/>
              </a:lnSpc>
              <a:buFont typeface="Arial" panose="020B0604020202020204" pitchFamily="34" charset="0"/>
              <a:buChar char="•"/>
            </a:pP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Cuối TK III TCN: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quân Tần tiến đánh Văn Lang. Thục Phán </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lãnh </a:t>
            </a:r>
            <a:r>
              <a:rPr lang="fr-FR" sz="5000" dirty="0">
                <a:solidFill>
                  <a:srgbClr val="000000"/>
                </a:solidFill>
                <a:latin typeface="Arial" panose="020B0604020202020204" pitchFamily="34" charset="0"/>
                <a:ea typeface="Calibri" panose="020F0502020204030204" pitchFamily="34" charset="0"/>
                <a:cs typeface="Arial" panose="020B0604020202020204" pitchFamily="34" charset="0"/>
              </a:rPr>
              <a:t>đạo người Âu Việt và Lạc Việt chiến đấu giành thắng lợi</a:t>
            </a:r>
            <a:r>
              <a:rPr lang="fr-FR" sz="5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685800" indent="-685800" algn="just">
              <a:lnSpc>
                <a:spcPts val="7000"/>
              </a:lnSpc>
              <a:buFont typeface="Arial" panose="020B0604020202020204" pitchFamily="34" charset="0"/>
              <a:buChar char="•"/>
            </a:pPr>
            <a:r>
              <a:rPr lang="en-US" sz="5000" dirty="0" smtClean="0">
                <a:latin typeface="Arial" panose="020B0604020202020204" pitchFamily="34" charset="0"/>
                <a:ea typeface="Calibri" panose="020F0502020204030204" pitchFamily="34" charset="0"/>
                <a:cs typeface="Arial" panose="020B0604020202020204" pitchFamily="34" charset="0"/>
              </a:rPr>
              <a:t>N</a:t>
            </a:r>
            <a:r>
              <a:rPr lang="vi-VN" sz="5000" dirty="0" smtClean="0">
                <a:latin typeface="Arial" panose="020B0604020202020204" pitchFamily="34" charset="0"/>
                <a:ea typeface="Calibri" panose="020F0502020204030204" pitchFamily="34" charset="0"/>
                <a:cs typeface="Arial" panose="020B0604020202020204" pitchFamily="34" charset="0"/>
              </a:rPr>
              <a:t>ăm </a:t>
            </a:r>
            <a:r>
              <a:rPr lang="vi-VN" sz="5000" dirty="0">
                <a:latin typeface="Arial" panose="020B0604020202020204" pitchFamily="34" charset="0"/>
                <a:ea typeface="Calibri" panose="020F0502020204030204" pitchFamily="34" charset="0"/>
                <a:cs typeface="Arial" panose="020B0604020202020204" pitchFamily="34" charset="0"/>
              </a:rPr>
              <a:t>208 TCN, Thục Phán lên ngôi, xưng là An Dương </a:t>
            </a:r>
            <a:r>
              <a:rPr lang="vi-VN" sz="5000" dirty="0" smtClean="0">
                <a:latin typeface="Arial" panose="020B0604020202020204" pitchFamily="34" charset="0"/>
                <a:ea typeface="Calibri" panose="020F0502020204030204" pitchFamily="34" charset="0"/>
                <a:cs typeface="Arial" panose="020B0604020202020204" pitchFamily="34" charset="0"/>
              </a:rPr>
              <a:t>Vương.</a:t>
            </a:r>
            <a:r>
              <a:rPr lang="en-US" sz="5000" dirty="0" smtClean="0">
                <a:latin typeface="Arial" panose="020B0604020202020204" pitchFamily="34" charset="0"/>
                <a:ea typeface="Calibri" panose="020F0502020204030204" pitchFamily="34" charset="0"/>
                <a:cs typeface="Arial" panose="020B0604020202020204" pitchFamily="34" charset="0"/>
              </a:rPr>
              <a:t> L</a:t>
            </a:r>
            <a:r>
              <a:rPr lang="vi-VN" sz="5000" dirty="0" smtClean="0">
                <a:latin typeface="Arial" panose="020B0604020202020204" pitchFamily="34" charset="0"/>
                <a:ea typeface="Calibri" panose="020F0502020204030204" pitchFamily="34" charset="0"/>
                <a:cs typeface="Arial" panose="020B0604020202020204" pitchFamily="34" charset="0"/>
              </a:rPr>
              <a:t>ấy </a:t>
            </a:r>
            <a:r>
              <a:rPr lang="vi-VN" sz="5000" dirty="0">
                <a:latin typeface="Arial" panose="020B0604020202020204" pitchFamily="34" charset="0"/>
                <a:ea typeface="Calibri" panose="020F0502020204030204" pitchFamily="34" charset="0"/>
                <a:cs typeface="Arial" panose="020B0604020202020204" pitchFamily="34" charset="0"/>
              </a:rPr>
              <a:t>tên </a:t>
            </a:r>
            <a:r>
              <a:rPr lang="en-US" sz="5000" dirty="0" smtClean="0">
                <a:latin typeface="Arial" panose="020B0604020202020204" pitchFamily="34" charset="0"/>
                <a:ea typeface="Calibri" panose="020F0502020204030204" pitchFamily="34" charset="0"/>
                <a:cs typeface="Arial" panose="020B0604020202020204" pitchFamily="34" charset="0"/>
              </a:rPr>
              <a:t>nước </a:t>
            </a:r>
            <a:r>
              <a:rPr lang="vi-VN" sz="5000" dirty="0" smtClean="0">
                <a:latin typeface="Arial" panose="020B0604020202020204" pitchFamily="34" charset="0"/>
                <a:ea typeface="Calibri" panose="020F0502020204030204" pitchFamily="34" charset="0"/>
                <a:cs typeface="Arial" panose="020B0604020202020204" pitchFamily="34" charset="0"/>
              </a:rPr>
              <a:t>là </a:t>
            </a:r>
            <a:r>
              <a:rPr lang="vi-VN" sz="5000" dirty="0">
                <a:latin typeface="Arial" panose="020B0604020202020204" pitchFamily="34" charset="0"/>
                <a:ea typeface="Calibri" panose="020F0502020204030204" pitchFamily="34" charset="0"/>
                <a:cs typeface="Arial" panose="020B0604020202020204" pitchFamily="34" charset="0"/>
              </a:rPr>
              <a:t>Âu Lạc. Kinh đô được dời xuống Phong Khê (nay là </a:t>
            </a:r>
            <a:r>
              <a:rPr lang="vi-VN" sz="5000" dirty="0" smtClean="0">
                <a:latin typeface="Arial" panose="020B0604020202020204" pitchFamily="34" charset="0"/>
                <a:ea typeface="Calibri" panose="020F0502020204030204" pitchFamily="34" charset="0"/>
                <a:cs typeface="Arial" panose="020B0604020202020204" pitchFamily="34" charset="0"/>
              </a:rPr>
              <a:t>C</a:t>
            </a:r>
            <a:r>
              <a:rPr lang="en-US" sz="5000" dirty="0">
                <a:latin typeface="Arial" panose="020B0604020202020204" pitchFamily="34" charset="0"/>
                <a:ea typeface="Calibri" panose="020F0502020204030204" pitchFamily="34" charset="0"/>
                <a:cs typeface="Arial" panose="020B0604020202020204" pitchFamily="34" charset="0"/>
              </a:rPr>
              <a:t>ổ</a:t>
            </a:r>
            <a:r>
              <a:rPr lang="vi-VN" sz="5000" dirty="0" smtClean="0">
                <a:latin typeface="Arial" panose="020B0604020202020204" pitchFamily="34" charset="0"/>
                <a:ea typeface="Calibri" panose="020F0502020204030204" pitchFamily="34" charset="0"/>
                <a:cs typeface="Arial" panose="020B0604020202020204" pitchFamily="34" charset="0"/>
              </a:rPr>
              <a:t> </a:t>
            </a:r>
            <a:r>
              <a:rPr lang="vi-VN" sz="5000" dirty="0">
                <a:latin typeface="Arial" panose="020B0604020202020204" pitchFamily="34" charset="0"/>
                <a:ea typeface="Calibri" panose="020F0502020204030204" pitchFamily="34" charset="0"/>
                <a:cs typeface="Arial" panose="020B0604020202020204" pitchFamily="34" charset="0"/>
              </a:rPr>
              <a:t>Loa, Đông Anh, Hà Nội).</a:t>
            </a:r>
            <a:endParaRPr lang="en-US" sz="5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996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3200" y="341086"/>
            <a:ext cx="12801600" cy="8231414"/>
          </a:xfrm>
          <a:prstGeom prst="rect">
            <a:avLst/>
          </a:prstGeom>
          <a:ln>
            <a:noFill/>
          </a:ln>
          <a:effectLst>
            <a:softEdge rad="112500"/>
          </a:effectLst>
        </p:spPr>
      </p:pic>
      <p:sp>
        <p:nvSpPr>
          <p:cNvPr id="3" name="Rectangle 2"/>
          <p:cNvSpPr/>
          <p:nvPr/>
        </p:nvSpPr>
        <p:spPr>
          <a:xfrm>
            <a:off x="3629" y="8496300"/>
            <a:ext cx="18288000" cy="1570173"/>
          </a:xfrm>
          <a:prstGeom prst="rect">
            <a:avLst/>
          </a:prstGeom>
        </p:spPr>
        <p:txBody>
          <a:bodyPr wrap="square">
            <a:spAutoFit/>
          </a:bodyPr>
          <a:lstStyle/>
          <a:p>
            <a:pPr algn="ctr">
              <a:lnSpc>
                <a:spcPts val="6000"/>
              </a:lnSpc>
            </a:pPr>
            <a:r>
              <a:rPr lang="fr-FR" sz="4500" b="1" dirty="0">
                <a:solidFill>
                  <a:srgbClr val="000000"/>
                </a:solidFill>
                <a:latin typeface="Arial" panose="020B0604020202020204" pitchFamily="34" charset="0"/>
                <a:ea typeface="Calibri" panose="020F0502020204030204" pitchFamily="34" charset="0"/>
                <a:cs typeface="Arial" panose="020B0604020202020204" pitchFamily="34" charset="0"/>
              </a:rPr>
              <a:t>Đây là vùng đất đông dân, nằm </a:t>
            </a:r>
            <a:endParaRPr lang="fr-FR" sz="4500" b="1"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lnSpc>
                <a:spcPts val="6000"/>
              </a:lnSpc>
            </a:pPr>
            <a:r>
              <a:rPr lang="fr-FR" sz="45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ở </a:t>
            </a:r>
            <a:r>
              <a:rPr lang="fr-FR" sz="4500" b="1" dirty="0">
                <a:solidFill>
                  <a:srgbClr val="000000"/>
                </a:solidFill>
                <a:latin typeface="Arial" panose="020B0604020202020204" pitchFamily="34" charset="0"/>
                <a:ea typeface="Calibri" panose="020F0502020204030204" pitchFamily="34" charset="0"/>
                <a:cs typeface="Arial" panose="020B0604020202020204" pitchFamily="34" charset="0"/>
              </a:rPr>
              <a:t>trung tâm </a:t>
            </a:r>
            <a:r>
              <a:rPr lang="fr-FR" sz="45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đất </a:t>
            </a:r>
            <a:r>
              <a:rPr lang="fr-FR" sz="4500" b="1" dirty="0">
                <a:solidFill>
                  <a:srgbClr val="000000"/>
                </a:solidFill>
                <a:latin typeface="Arial" panose="020B0604020202020204" pitchFamily="34" charset="0"/>
                <a:ea typeface="Calibri" panose="020F0502020204030204" pitchFamily="34" charset="0"/>
                <a:cs typeface="Arial" panose="020B0604020202020204" pitchFamily="34" charset="0"/>
              </a:rPr>
              <a:t>nước, thuận lợi cho việc đi </a:t>
            </a:r>
            <a:r>
              <a:rPr lang="fr-FR" sz="45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lại</a:t>
            </a:r>
            <a:endParaRPr lang="en-US" sz="4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37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TotalTime>
  <Words>1108</Words>
  <Application>Microsoft Office PowerPoint</Application>
  <PresentationFormat>Custom</PresentationFormat>
  <Paragraphs>102</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Best Plant Mama</dc:title>
  <dc:creator>Trần Bích Hà</dc:creator>
  <cp:lastModifiedBy>Admin</cp:lastModifiedBy>
  <cp:revision>21</cp:revision>
  <dcterms:created xsi:type="dcterms:W3CDTF">2006-08-16T00:00:00Z</dcterms:created>
  <dcterms:modified xsi:type="dcterms:W3CDTF">2024-02-26T07:17:17Z</dcterms:modified>
  <dc:identifier>DAEpbkneJPA</dc:identifier>
</cp:coreProperties>
</file>