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9" r:id="rId3"/>
    <p:sldId id="264" r:id="rId4"/>
    <p:sldId id="267" r:id="rId5"/>
    <p:sldId id="258" r:id="rId6"/>
    <p:sldId id="282" r:id="rId7"/>
    <p:sldId id="256" r:id="rId8"/>
    <p:sldId id="290" r:id="rId9"/>
    <p:sldId id="289" r:id="rId10"/>
    <p:sldId id="283" r:id="rId11"/>
    <p:sldId id="262" r:id="rId12"/>
    <p:sldId id="288" r:id="rId13"/>
    <p:sldId id="257" r:id="rId14"/>
    <p:sldId id="294" r:id="rId15"/>
    <p:sldId id="295" r:id="rId16"/>
    <p:sldId id="265" r:id="rId17"/>
    <p:sldId id="260" r:id="rId18"/>
    <p:sldId id="296" r:id="rId19"/>
    <p:sldId id="287" r:id="rId20"/>
    <p:sldId id="297" r:id="rId21"/>
    <p:sldId id="298" r:id="rId22"/>
    <p:sldId id="263" r:id="rId23"/>
    <p:sldId id="299" r:id="rId24"/>
    <p:sldId id="300" r:id="rId25"/>
    <p:sldId id="280" r:id="rId26"/>
    <p:sldId id="286" r:id="rId27"/>
    <p:sldId id="281" r:id="rId28"/>
    <p:sldId id="292" r:id="rId29"/>
    <p:sldId id="303" r:id="rId30"/>
    <p:sldId id="259" r:id="rId31"/>
    <p:sldId id="304" r:id="rId32"/>
    <p:sldId id="305" r:id="rId33"/>
  </p:sldIdLst>
  <p:sldSz cx="18288000" cy="10287000"/>
  <p:notesSz cx="6858000" cy="9144000"/>
  <p:embeddedFontLs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176.svg"/><Relationship Id="rId25" Type="http://schemas.openxmlformats.org/officeDocument/2006/relationships/image" Target="../media/image188.svg"/><Relationship Id="rId2" Type="http://schemas.openxmlformats.org/officeDocument/2006/relationships/image" Target="../media/image26.png"/><Relationship Id="rId29" Type="http://schemas.openxmlformats.org/officeDocument/2006/relationships/image" Target="../media/image28.png"/><Relationship Id="rId1" Type="http://schemas.openxmlformats.org/officeDocument/2006/relationships/slideLayout" Target="../slideLayouts/slideLayout7.xml"/><Relationship Id="rId28" Type="http://schemas.openxmlformats.org/officeDocument/2006/relationships/image" Target="../media/image27.png"/><Relationship Id="rId23" Type="http://schemas.openxmlformats.org/officeDocument/2006/relationships/image" Target="../media/image186.svg"/><Relationship Id="rId15" Type="http://schemas.openxmlformats.org/officeDocument/2006/relationships/image" Target="NULL"/><Relationship Id="rId14" Type="http://schemas.openxmlformats.org/officeDocument/2006/relationships/image" Target="../media/image13.png"/><Relationship Id="rId27" Type="http://schemas.openxmlformats.org/officeDocument/2006/relationships/image" Target="../media/image190.svg"/><Relationship Id="rId30"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52.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7.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7" Type="http://schemas.openxmlformats.org/officeDocument/2006/relationships/image" Target="../media/image75.svg"/><Relationship Id="rId2" Type="http://schemas.openxmlformats.org/officeDocument/2006/relationships/image" Target="../media/image41.png"/><Relationship Id="rId1" Type="http://schemas.openxmlformats.org/officeDocument/2006/relationships/slideLayout" Target="../slideLayouts/slideLayout7.xml"/><Relationship Id="rId10" Type="http://schemas.openxmlformats.org/officeDocument/2006/relationships/image" Target="../media/image44.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5.svg"/><Relationship Id="rId15" Type="http://schemas.openxmlformats.org/officeDocument/2006/relationships/image" Target="NULL"/><Relationship Id="rId31" Type="http://schemas.openxmlformats.org/officeDocument/2006/relationships/image" Target="../media/image194.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 Id="rId28" Type="http://schemas.openxmlformats.org/officeDocument/2006/relationships/image" Target="../media/image14.png"/><Relationship Id="rId31" Type="http://schemas.openxmlformats.org/officeDocument/2006/relationships/image" Target="../media/image194.svg"/><Relationship Id="rId27" Type="http://schemas.openxmlformats.org/officeDocument/2006/relationships/image" Target="../media/image190.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5.svg"/><Relationship Id="rId4" Type="http://schemas.openxmlformats.org/officeDocument/2006/relationships/image" Target="../media/image4.png"/><Relationship Id="rId9" Type="http://schemas.openxmlformats.org/officeDocument/2006/relationships/image" Target="../media/image42.sv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NULL"/><Relationship Id="rId3" Type="http://schemas.openxmlformats.org/officeDocument/2006/relationships/image" Target="../media/image143.svg"/><Relationship Id="rId7" Type="http://schemas.openxmlformats.org/officeDocument/2006/relationships/image" Target="../media/image147.svg"/><Relationship Id="rId12" Type="http://schemas.openxmlformats.org/officeDocument/2006/relationships/image" Target="../media/image71.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145.sv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18" Type="http://schemas.openxmlformats.org/officeDocument/2006/relationships/image" Target="../media/image73.png"/><Relationship Id="rId26" Type="http://schemas.openxmlformats.org/officeDocument/2006/relationships/image" Target="../media/image74.png"/><Relationship Id="rId17" Type="http://schemas.openxmlformats.org/officeDocument/2006/relationships/image" Target="../media/image4.svg"/><Relationship Id="rId25" Type="http://schemas.openxmlformats.org/officeDocument/2006/relationships/image" Target="../media/image108.svg"/><Relationship Id="rId2" Type="http://schemas.openxmlformats.org/officeDocument/2006/relationships/image" Target="../media/image72.png"/><Relationship Id="rId1" Type="http://schemas.openxmlformats.org/officeDocument/2006/relationships/slideLayout" Target="../slideLayouts/slideLayout7.xml"/><Relationship Id="rId27" Type="http://schemas.openxmlformats.org/officeDocument/2006/relationships/image" Target="../media/image110.svg"/></Relationships>
</file>

<file path=ppt/slides/_rels/slide2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63.svg"/><Relationship Id="rId4" Type="http://schemas.openxmlformats.org/officeDocument/2006/relationships/image" Target="../media/image76.png"/><Relationship Id="rId9" Type="http://schemas.openxmlformats.org/officeDocument/2006/relationships/image" Target="../media/image69.svg"/></Relationships>
</file>

<file path=ppt/slides/_rels/slide29.xml.rels><?xml version="1.0" encoding="UTF-8" standalone="yes"?>
<Relationships xmlns="http://schemas.openxmlformats.org/package/2006/relationships"><Relationship Id="rId21" Type="http://schemas.openxmlformats.org/officeDocument/2006/relationships/image" Target="../media/image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6.svg"/></Relationships>
</file>

<file path=ppt/slides/_rels/slide3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6.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29" Type="http://schemas.openxmlformats.org/officeDocument/2006/relationships/image" Target="../media/image190.svg"/><Relationship Id="rId1" Type="http://schemas.openxmlformats.org/officeDocument/2006/relationships/slideLayout" Target="../slideLayouts/slideLayout7.xml"/><Relationship Id="rId28" Type="http://schemas.openxmlformats.org/officeDocument/2006/relationships/image" Target="../media/image13.png"/><Relationship Id="rId31" Type="http://schemas.openxmlformats.org/officeDocument/2006/relationships/image" Target="../media/image194.svg"/><Relationship Id="rId27" Type="http://schemas.openxmlformats.org/officeDocument/2006/relationships/image" Target="../media/image135.svg"/><Relationship Id="rId30"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03.svg"/><Relationship Id="rId4" Type="http://schemas.openxmlformats.org/officeDocument/2006/relationships/image" Target="../media/image16.png"/><Relationship Id="rId9" Type="http://schemas.openxmlformats.org/officeDocument/2006/relationships/image" Target="../media/image107.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1.svg"/><Relationship Id="rId7" Type="http://schemas.openxmlformats.org/officeDocument/2006/relationships/image" Target="../media/image155.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55.svg"/><Relationship Id="rId7" Type="http://schemas.openxmlformats.org/officeDocument/2006/relationships/image" Target="../media/image159.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57.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sp>
        <p:nvSpPr>
          <p:cNvPr id="2" name="TextBox 2"/>
          <p:cNvSpPr txBox="1"/>
          <p:nvPr/>
        </p:nvSpPr>
        <p:spPr>
          <a:xfrm>
            <a:off x="0" y="1819275"/>
            <a:ext cx="18288000" cy="2923877"/>
          </a:xfrm>
          <a:prstGeom prst="rect">
            <a:avLst/>
          </a:prstGeom>
        </p:spPr>
        <p:txBody>
          <a:bodyPr wrap="square" lIns="0" tIns="0" rIns="0" bIns="0" rtlCol="0" anchor="t">
            <a:spAutoFit/>
          </a:bodyPr>
          <a:lstStyle/>
          <a:p>
            <a:pPr marL="0" lvl="0" indent="0" algn="ctr">
              <a:lnSpc>
                <a:spcPts val="11400"/>
              </a:lnSpc>
              <a:spcBef>
                <a:spcPct val="0"/>
              </a:spcBef>
            </a:pPr>
            <a:r>
              <a:rPr lang="en-US" sz="7000" b="1" u="none" dirty="0" smtClean="0">
                <a:solidFill>
                  <a:srgbClr val="FFF6EE"/>
                </a:solidFill>
                <a:latin typeface="Arial" panose="020B0604020202020204" pitchFamily="34" charset="0"/>
                <a:cs typeface="Arial" panose="020B0604020202020204" pitchFamily="34" charset="0"/>
              </a:rPr>
              <a:t>CHÀO MỪNG CÁC EM</a:t>
            </a:r>
          </a:p>
          <a:p>
            <a:pPr marL="0" lvl="0" indent="0" algn="ctr">
              <a:lnSpc>
                <a:spcPts val="11400"/>
              </a:lnSpc>
              <a:spcBef>
                <a:spcPct val="0"/>
              </a:spcBef>
            </a:pPr>
            <a:r>
              <a:rPr lang="en-US" sz="7000" b="1" dirty="0" smtClean="0">
                <a:solidFill>
                  <a:srgbClr val="FFF6EE"/>
                </a:solidFill>
                <a:latin typeface="Arial" panose="020B0604020202020204" pitchFamily="34" charset="0"/>
                <a:cs typeface="Arial" panose="020B0604020202020204" pitchFamily="34" charset="0"/>
              </a:rPr>
              <a:t>ĐẾN VỚI BÀI HỌC NGÀY HÔM NAY!</a:t>
            </a:r>
            <a:endParaRPr lang="en-US" sz="7000" b="1" u="none" dirty="0">
              <a:solidFill>
                <a:srgbClr val="FFF6EE"/>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24600" y="5219700"/>
            <a:ext cx="4953000" cy="4572000"/>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0" y="5981700"/>
            <a:ext cx="1905000" cy="1884218"/>
          </a:xfrm>
          <a:prstGeom prst="rect">
            <a:avLst/>
          </a:prstGeom>
        </p:spPr>
      </p:pic>
      <p:pic>
        <p:nvPicPr>
          <p:cNvPr id="6" name="Picture 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954000" y="6210300"/>
            <a:ext cx="1957226" cy="19358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089614" cy="10287000"/>
          </a:xfrm>
          <a:prstGeom prst="rect">
            <a:avLst/>
          </a:prstGeom>
          <a:solidFill>
            <a:srgbClr val="DDC6B9"/>
          </a:solidFill>
        </p:spPr>
      </p:sp>
      <p:grpSp>
        <p:nvGrpSpPr>
          <p:cNvPr id="3" name="Group 3"/>
          <p:cNvGrpSpPr>
            <a:grpSpLocks noChangeAspect="1"/>
          </p:cNvGrpSpPr>
          <p:nvPr/>
        </p:nvGrpSpPr>
        <p:grpSpPr>
          <a:xfrm rot="-5400000">
            <a:off x="-762519" y="4229620"/>
            <a:ext cx="6402879" cy="3201440"/>
            <a:chOff x="0" y="0"/>
            <a:chExt cx="6662420" cy="3331210"/>
          </a:xfrm>
        </p:grpSpPr>
        <p:sp>
          <p:nvSpPr>
            <p:cNvPr id="4" name="Freeform 4"/>
            <p:cNvSpPr/>
            <p:nvPr/>
          </p:nvSpPr>
          <p:spPr>
            <a:xfrm>
              <a:off x="0" y="0"/>
              <a:ext cx="6662420" cy="3331210"/>
            </a:xfrm>
            <a:custGeom>
              <a:avLst/>
              <a:gdLst/>
              <a:ahLst/>
              <a:cxnLst/>
              <a:rect l="l" t="t" r="r" b="b"/>
              <a:pathLst>
                <a:path w="6662420" h="3331210">
                  <a:moveTo>
                    <a:pt x="3331210" y="0"/>
                  </a:moveTo>
                  <a:lnTo>
                    <a:pt x="6662420" y="0"/>
                  </a:lnTo>
                  <a:cubicBezTo>
                    <a:pt x="6662420" y="1840230"/>
                    <a:pt x="5171440" y="3331210"/>
                    <a:pt x="3331210" y="3331210"/>
                  </a:cubicBezTo>
                  <a:cubicBezTo>
                    <a:pt x="1490980" y="3331210"/>
                    <a:pt x="0" y="1840230"/>
                    <a:pt x="0" y="0"/>
                  </a:cubicBezTo>
                  <a:lnTo>
                    <a:pt x="3331210" y="0"/>
                  </a:lnTo>
                  <a:close/>
                </a:path>
              </a:pathLst>
            </a:custGeom>
            <a:solidFill>
              <a:srgbClr val="D69F77"/>
            </a:solidFill>
          </p:spPr>
        </p:sp>
      </p:grpSp>
      <p:sp>
        <p:nvSpPr>
          <p:cNvPr id="9" name="TextBox 9"/>
          <p:cNvSpPr txBox="1"/>
          <p:nvPr/>
        </p:nvSpPr>
        <p:spPr>
          <a:xfrm>
            <a:off x="5089615" y="1257300"/>
            <a:ext cx="13198386" cy="1269578"/>
          </a:xfrm>
          <a:prstGeom prst="rect">
            <a:avLst/>
          </a:prstGeom>
        </p:spPr>
        <p:txBody>
          <a:bodyPr wrap="square" lIns="0" tIns="0" rIns="0" bIns="0" rtlCol="0" anchor="t">
            <a:spAutoFit/>
          </a:bodyPr>
          <a:lstStyle/>
          <a:p>
            <a:pPr algn="ctr">
              <a:lnSpc>
                <a:spcPts val="9900"/>
              </a:lnSpc>
            </a:pPr>
            <a:r>
              <a:rPr lang="en-US" sz="6000" b="1" dirty="0" smtClean="0">
                <a:solidFill>
                  <a:srgbClr val="6D4840"/>
                </a:solidFill>
                <a:latin typeface="Arial" panose="020B0604020202020204" pitchFamily="34" charset="0"/>
                <a:cs typeface="Arial" panose="020B0604020202020204" pitchFamily="34" charset="0"/>
              </a:rPr>
              <a:t>Thảo luận và trả lời câu hỏi</a:t>
            </a:r>
            <a:endParaRPr lang="en-US" sz="6000" b="1" dirty="0">
              <a:solidFill>
                <a:srgbClr val="6D484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887" y="4291340"/>
            <a:ext cx="2762274" cy="1787944"/>
          </a:xfrm>
          <a:prstGeom prst="rect">
            <a:avLst/>
          </a:prstGeom>
        </p:spPr>
      </p:pic>
      <p:pic>
        <p:nvPicPr>
          <p:cNvPr id="12"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2198994" y="1714500"/>
            <a:ext cx="2712899" cy="3470812"/>
          </a:xfrm>
          <a:prstGeom prst="rect">
            <a:avLst/>
          </a:prstGeom>
        </p:spPr>
      </p:pic>
      <p:pic>
        <p:nvPicPr>
          <p:cNvPr id="13" name="Picture 15"/>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739032" y="5454092"/>
            <a:ext cx="451521" cy="2122534"/>
          </a:xfrm>
          <a:prstGeom prst="rect">
            <a:avLst/>
          </a:prstGeom>
        </p:spPr>
      </p:pic>
      <p:pic>
        <p:nvPicPr>
          <p:cNvPr id="14" name="Picture 16"/>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3546613" y="5454092"/>
            <a:ext cx="266281" cy="2122534"/>
          </a:xfrm>
          <a:prstGeom prst="rect">
            <a:avLst/>
          </a:prstGeom>
        </p:spPr>
      </p:pic>
      <p:pic>
        <p:nvPicPr>
          <p:cNvPr id="15" name="Picture 21">
            <a:extLst>
              <a:ext uri="{FF2B5EF4-FFF2-40B4-BE49-F238E27FC236}">
                <a16:creationId xmlns="" xmlns:a16="http://schemas.microsoft.com/office/drawing/2014/main" id="{288F6AE6-38BA-45B7-A704-A217D13914C6}"/>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894451" y="6041184"/>
            <a:ext cx="4280531" cy="4377194"/>
          </a:xfrm>
          <a:prstGeom prst="rect">
            <a:avLst/>
          </a:prstGeom>
        </p:spPr>
      </p:pic>
      <p:sp>
        <p:nvSpPr>
          <p:cNvPr id="16" name="Rectangle 15"/>
          <p:cNvSpPr/>
          <p:nvPr/>
        </p:nvSpPr>
        <p:spPr>
          <a:xfrm>
            <a:off x="6238633" y="2922185"/>
            <a:ext cx="11592165" cy="2785378"/>
          </a:xfrm>
          <a:prstGeom prst="rect">
            <a:avLst/>
          </a:prstGeom>
        </p:spPr>
        <p:txBody>
          <a:bodyPr wrap="square">
            <a:spAutoFit/>
          </a:bodyPr>
          <a:lstStyle/>
          <a:p>
            <a:pPr algn="just">
              <a:lnSpc>
                <a:spcPts val="7000"/>
              </a:lnSpc>
            </a:pPr>
            <a:r>
              <a:rPr lang="fr-FR" sz="50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Giao lưu thương mại đã dẫn đến những thay đổi nào ở khu vực Đông Nam Á trong mười thế kỉ đầu Công nguyên?</a:t>
            </a:r>
            <a:endParaRPr lang="en-US" sz="5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BE93"/>
        </a:solidFill>
        <a:effectLst/>
      </p:bgPr>
    </p:bg>
    <p:spTree>
      <p:nvGrpSpPr>
        <p:cNvPr id="1" name=""/>
        <p:cNvGrpSpPr/>
        <p:nvPr/>
      </p:nvGrpSpPr>
      <p:grpSpPr>
        <a:xfrm>
          <a:off x="0" y="0"/>
          <a:ext cx="0" cy="0"/>
          <a:chOff x="0" y="0"/>
          <a:chExt cx="0" cy="0"/>
        </a:xfrm>
      </p:grpSpPr>
      <p:sp>
        <p:nvSpPr>
          <p:cNvPr id="2" name="TextBox 2"/>
          <p:cNvSpPr txBox="1"/>
          <p:nvPr/>
        </p:nvSpPr>
        <p:spPr>
          <a:xfrm>
            <a:off x="-21771" y="1215184"/>
            <a:ext cx="18288000" cy="1795363"/>
          </a:xfrm>
          <a:prstGeom prst="rect">
            <a:avLst/>
          </a:prstGeom>
        </p:spPr>
        <p:txBody>
          <a:bodyPr wrap="square" lIns="0" tIns="0" rIns="0" bIns="0" rtlCol="0" anchor="t">
            <a:spAutoFit/>
          </a:bodyPr>
          <a:lstStyle/>
          <a:p>
            <a:pPr marL="0" lvl="0" indent="0" algn="ctr">
              <a:lnSpc>
                <a:spcPts val="7000"/>
              </a:lnSpc>
              <a:spcBef>
                <a:spcPct val="0"/>
              </a:spcBef>
            </a:pPr>
            <a:r>
              <a:rPr lang="en-US" sz="5500" b="1" u="none" dirty="0" smtClean="0">
                <a:solidFill>
                  <a:srgbClr val="C66344"/>
                </a:solidFill>
                <a:latin typeface="Arial" panose="020B0604020202020204" pitchFamily="34" charset="0"/>
                <a:cs typeface="Arial" panose="020B0604020202020204" pitchFamily="34" charset="0"/>
              </a:rPr>
              <a:t>Những thay đổi của Đông Nam Á </a:t>
            </a:r>
          </a:p>
          <a:p>
            <a:pPr marL="0" lvl="0" indent="0" algn="ctr">
              <a:lnSpc>
                <a:spcPts val="7000"/>
              </a:lnSpc>
              <a:spcBef>
                <a:spcPct val="0"/>
              </a:spcBef>
            </a:pPr>
            <a:r>
              <a:rPr lang="en-US" sz="5500" b="1" u="none" dirty="0" smtClean="0">
                <a:solidFill>
                  <a:srgbClr val="C66344"/>
                </a:solidFill>
                <a:latin typeface="Arial" panose="020B0604020202020204" pitchFamily="34" charset="0"/>
                <a:cs typeface="Arial" panose="020B0604020202020204" pitchFamily="34" charset="0"/>
              </a:rPr>
              <a:t>trong quá trình giao lưu thương mại</a:t>
            </a:r>
            <a:endParaRPr lang="en-US" sz="5500" b="1" u="none" dirty="0">
              <a:solidFill>
                <a:srgbClr val="C66344"/>
              </a:solidFill>
              <a:latin typeface="Arial" panose="020B0604020202020204" pitchFamily="34" charset="0"/>
              <a:cs typeface="Arial" panose="020B0604020202020204" pitchFamily="34" charset="0"/>
            </a:endParaRPr>
          </a:p>
        </p:txBody>
      </p:sp>
      <p:grpSp>
        <p:nvGrpSpPr>
          <p:cNvPr id="4" name="Group 4"/>
          <p:cNvGrpSpPr/>
          <p:nvPr/>
        </p:nvGrpSpPr>
        <p:grpSpPr>
          <a:xfrm>
            <a:off x="0" y="3842698"/>
            <a:ext cx="8555496" cy="5861998"/>
            <a:chOff x="0" y="-1270"/>
            <a:chExt cx="1633845" cy="1378072"/>
          </a:xfrm>
        </p:grpSpPr>
        <p:sp>
          <p:nvSpPr>
            <p:cNvPr id="5" name="Freeform 5"/>
            <p:cNvSpPr/>
            <p:nvPr/>
          </p:nvSpPr>
          <p:spPr>
            <a:xfrm>
              <a:off x="0" y="-1270"/>
              <a:ext cx="1633845" cy="1378072"/>
            </a:xfrm>
            <a:custGeom>
              <a:avLst/>
              <a:gdLst/>
              <a:ahLst/>
              <a:cxnLst/>
              <a:rect l="l" t="t" r="r" b="b"/>
              <a:pathLst>
                <a:path w="1707875" h="1378072">
                  <a:moveTo>
                    <a:pt x="1696445" y="27940"/>
                  </a:moveTo>
                  <a:cubicBezTo>
                    <a:pt x="1687555" y="24130"/>
                    <a:pt x="1678665" y="21590"/>
                    <a:pt x="1669775" y="21590"/>
                  </a:cubicBezTo>
                  <a:cubicBezTo>
                    <a:pt x="1643105" y="20320"/>
                    <a:pt x="1617653" y="20320"/>
                    <a:pt x="1590924" y="17780"/>
                  </a:cubicBezTo>
                  <a:cubicBezTo>
                    <a:pt x="1529827" y="12700"/>
                    <a:pt x="1470003" y="6350"/>
                    <a:pt x="1408907" y="3810"/>
                  </a:cubicBezTo>
                  <a:cubicBezTo>
                    <a:pt x="1359266" y="1270"/>
                    <a:pt x="1310898" y="3810"/>
                    <a:pt x="1261257" y="2540"/>
                  </a:cubicBezTo>
                  <a:cubicBezTo>
                    <a:pt x="1239619" y="2540"/>
                    <a:pt x="1217980" y="0"/>
                    <a:pt x="1196342" y="2540"/>
                  </a:cubicBezTo>
                  <a:cubicBezTo>
                    <a:pt x="1144156" y="10160"/>
                    <a:pt x="1091969" y="11430"/>
                    <a:pt x="1038510" y="8890"/>
                  </a:cubicBezTo>
                  <a:cubicBezTo>
                    <a:pt x="1011780" y="7620"/>
                    <a:pt x="985050" y="7620"/>
                    <a:pt x="958320" y="7620"/>
                  </a:cubicBezTo>
                  <a:cubicBezTo>
                    <a:pt x="909952" y="7620"/>
                    <a:pt x="861584" y="7620"/>
                    <a:pt x="813216" y="6350"/>
                  </a:cubicBezTo>
                  <a:cubicBezTo>
                    <a:pt x="762303" y="5080"/>
                    <a:pt x="260802" y="2540"/>
                    <a:pt x="211161" y="1270"/>
                  </a:cubicBezTo>
                  <a:cubicBezTo>
                    <a:pt x="170430" y="0"/>
                    <a:pt x="130972" y="1270"/>
                    <a:pt x="90241" y="1270"/>
                  </a:cubicBezTo>
                  <a:cubicBezTo>
                    <a:pt x="62239" y="1270"/>
                    <a:pt x="33020" y="3810"/>
                    <a:pt x="5080" y="5080"/>
                  </a:cubicBezTo>
                  <a:cubicBezTo>
                    <a:pt x="3810" y="5080"/>
                    <a:pt x="2540" y="7620"/>
                    <a:pt x="0" y="8890"/>
                  </a:cubicBezTo>
                  <a:cubicBezTo>
                    <a:pt x="1270" y="21590"/>
                    <a:pt x="3810" y="34290"/>
                    <a:pt x="5080" y="46990"/>
                  </a:cubicBezTo>
                  <a:cubicBezTo>
                    <a:pt x="15240" y="107195"/>
                    <a:pt x="16510" y="164452"/>
                    <a:pt x="17780" y="220704"/>
                  </a:cubicBezTo>
                  <a:cubicBezTo>
                    <a:pt x="19050" y="277961"/>
                    <a:pt x="17780" y="335218"/>
                    <a:pt x="16510" y="393480"/>
                  </a:cubicBezTo>
                  <a:cubicBezTo>
                    <a:pt x="15240" y="452745"/>
                    <a:pt x="2540" y="1074536"/>
                    <a:pt x="2540" y="1133802"/>
                  </a:cubicBezTo>
                  <a:cubicBezTo>
                    <a:pt x="2540" y="1192063"/>
                    <a:pt x="1270" y="1250324"/>
                    <a:pt x="0" y="1308586"/>
                  </a:cubicBezTo>
                  <a:cubicBezTo>
                    <a:pt x="0" y="1323462"/>
                    <a:pt x="3810" y="1333622"/>
                    <a:pt x="15240" y="1338702"/>
                  </a:cubicBezTo>
                  <a:cubicBezTo>
                    <a:pt x="22860" y="1342512"/>
                    <a:pt x="31750" y="1345052"/>
                    <a:pt x="40640" y="1346322"/>
                  </a:cubicBezTo>
                  <a:cubicBezTo>
                    <a:pt x="88968" y="1351402"/>
                    <a:pt x="137336" y="1355212"/>
                    <a:pt x="185704" y="1360292"/>
                  </a:cubicBezTo>
                  <a:cubicBezTo>
                    <a:pt x="212434" y="1362832"/>
                    <a:pt x="239164" y="1367912"/>
                    <a:pt x="265894" y="1369182"/>
                  </a:cubicBezTo>
                  <a:cubicBezTo>
                    <a:pt x="310443" y="1371722"/>
                    <a:pt x="806852" y="1372992"/>
                    <a:pt x="851402" y="1374262"/>
                  </a:cubicBezTo>
                  <a:cubicBezTo>
                    <a:pt x="857766" y="1374262"/>
                    <a:pt x="864130" y="1374262"/>
                    <a:pt x="870494" y="1374262"/>
                  </a:cubicBezTo>
                  <a:cubicBezTo>
                    <a:pt x="901042" y="1374262"/>
                    <a:pt x="932864" y="1372992"/>
                    <a:pt x="963412" y="1372992"/>
                  </a:cubicBezTo>
                  <a:cubicBezTo>
                    <a:pt x="999051" y="1372992"/>
                    <a:pt x="1033418" y="1374262"/>
                    <a:pt x="1069058" y="1374262"/>
                  </a:cubicBezTo>
                  <a:cubicBezTo>
                    <a:pt x="1121244" y="1374262"/>
                    <a:pt x="1174704" y="1374262"/>
                    <a:pt x="1226890" y="1374262"/>
                  </a:cubicBezTo>
                  <a:cubicBezTo>
                    <a:pt x="1275258" y="1374262"/>
                    <a:pt x="1323626" y="1375532"/>
                    <a:pt x="1371994" y="1376802"/>
                  </a:cubicBezTo>
                  <a:cubicBezTo>
                    <a:pt x="1393633" y="1376802"/>
                    <a:pt x="1416544" y="1378072"/>
                    <a:pt x="1438182" y="1378072"/>
                  </a:cubicBezTo>
                  <a:cubicBezTo>
                    <a:pt x="1508189" y="1376802"/>
                    <a:pt x="1576922" y="1370452"/>
                    <a:pt x="1646915" y="1370452"/>
                  </a:cubicBezTo>
                  <a:cubicBezTo>
                    <a:pt x="1650725" y="1370452"/>
                    <a:pt x="1655805" y="1367912"/>
                    <a:pt x="1659615" y="1365372"/>
                  </a:cubicBezTo>
                  <a:cubicBezTo>
                    <a:pt x="1664695" y="1361562"/>
                    <a:pt x="1667235" y="1355212"/>
                    <a:pt x="1669775" y="1352672"/>
                  </a:cubicBezTo>
                  <a:cubicBezTo>
                    <a:pt x="1671045" y="1301554"/>
                    <a:pt x="1672315" y="1259365"/>
                    <a:pt x="1673585" y="1217176"/>
                  </a:cubicBezTo>
                  <a:cubicBezTo>
                    <a:pt x="1674855" y="1151883"/>
                    <a:pt x="1685015" y="525070"/>
                    <a:pt x="1686285" y="459777"/>
                  </a:cubicBezTo>
                  <a:cubicBezTo>
                    <a:pt x="1686285" y="420601"/>
                    <a:pt x="1687555" y="381425"/>
                    <a:pt x="1688825" y="342250"/>
                  </a:cubicBezTo>
                  <a:cubicBezTo>
                    <a:pt x="1690095" y="300060"/>
                    <a:pt x="1691365" y="257871"/>
                    <a:pt x="1693905" y="215682"/>
                  </a:cubicBezTo>
                  <a:cubicBezTo>
                    <a:pt x="1695175" y="190569"/>
                    <a:pt x="1695175" y="164452"/>
                    <a:pt x="1700255" y="139339"/>
                  </a:cubicBezTo>
                  <a:cubicBezTo>
                    <a:pt x="1705335" y="109204"/>
                    <a:pt x="1707875" y="80073"/>
                    <a:pt x="1706605" y="44450"/>
                  </a:cubicBezTo>
                  <a:cubicBezTo>
                    <a:pt x="1706605" y="38100"/>
                    <a:pt x="1702795" y="30480"/>
                    <a:pt x="1696445" y="27940"/>
                  </a:cubicBezTo>
                  <a:close/>
                </a:path>
              </a:pathLst>
            </a:custGeom>
            <a:solidFill>
              <a:srgbClr val="FFF6EE"/>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82242" y="3352795"/>
            <a:ext cx="1503313" cy="140764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2127">
            <a:off x="-362571" y="-361222"/>
            <a:ext cx="3152812" cy="3152812"/>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2127">
            <a:off x="15901643" y="-656779"/>
            <a:ext cx="3349516" cy="3349516"/>
          </a:xfrm>
          <a:prstGeom prst="rect">
            <a:avLst/>
          </a:prstGeom>
        </p:spPr>
      </p:pic>
      <p:sp>
        <p:nvSpPr>
          <p:cNvPr id="15" name="TextBox 15"/>
          <p:cNvSpPr txBox="1"/>
          <p:nvPr/>
        </p:nvSpPr>
        <p:spPr>
          <a:xfrm>
            <a:off x="398001" y="4914923"/>
            <a:ext cx="7869699" cy="4488408"/>
          </a:xfrm>
          <a:prstGeom prst="rect">
            <a:avLst/>
          </a:prstGeom>
        </p:spPr>
        <p:txBody>
          <a:bodyPr wrap="square" lIns="0" tIns="0" rIns="0" bIns="0" rtlCol="0" anchor="t">
            <a:spAutoFit/>
          </a:bodyPr>
          <a:lstStyle/>
          <a:p>
            <a:pPr lvl="0" algn="just">
              <a:lnSpc>
                <a:spcPts val="7000"/>
              </a:lnSpc>
            </a:pPr>
            <a:r>
              <a:rPr lang="en-US" sz="5000" dirty="0" smtClean="0">
                <a:solidFill>
                  <a:srgbClr val="C66344"/>
                </a:solidFill>
                <a:latin typeface="Arial" panose="020B0604020202020204" pitchFamily="34" charset="0"/>
                <a:cs typeface="Arial" panose="020B0604020202020204" pitchFamily="34" charset="0"/>
              </a:rPr>
              <a:t>T</a:t>
            </a:r>
            <a:r>
              <a:rPr lang="vi-VN" sz="5000" dirty="0" smtClean="0">
                <a:solidFill>
                  <a:srgbClr val="C66344"/>
                </a:solidFill>
              </a:rPr>
              <a:t>húc </a:t>
            </a:r>
            <a:r>
              <a:rPr lang="vi-VN" sz="5000" dirty="0">
                <a:solidFill>
                  <a:srgbClr val="C66344"/>
                </a:solidFill>
              </a:rPr>
              <a:t>đẩy sự ra đời của những trung tâm thương mại tại khu vực Đông Nam Á, dẫn đến sự phát triển nhanh của lịch sử khu </a:t>
            </a:r>
            <a:r>
              <a:rPr lang="vi-VN" sz="5000" dirty="0" smtClean="0">
                <a:solidFill>
                  <a:srgbClr val="C66344"/>
                </a:solidFill>
              </a:rPr>
              <a:t>vực</a:t>
            </a:r>
            <a:r>
              <a:rPr lang="en-US" sz="5000" dirty="0" smtClean="0">
                <a:solidFill>
                  <a:srgbClr val="C66344"/>
                </a:solidFill>
              </a:rPr>
              <a:t>.</a:t>
            </a:r>
            <a:r>
              <a:rPr lang="vi-VN" sz="5000" dirty="0" smtClean="0">
                <a:solidFill>
                  <a:srgbClr val="C66344"/>
                </a:solidFill>
              </a:rPr>
              <a:t> </a:t>
            </a:r>
            <a:endParaRPr lang="en-US" sz="5000" dirty="0">
              <a:solidFill>
                <a:srgbClr val="C66344"/>
              </a:solidFill>
            </a:endParaRPr>
          </a:p>
        </p:txBody>
      </p:sp>
      <p:grpSp>
        <p:nvGrpSpPr>
          <p:cNvPr id="18" name="Group 4"/>
          <p:cNvGrpSpPr/>
          <p:nvPr/>
        </p:nvGrpSpPr>
        <p:grpSpPr>
          <a:xfrm>
            <a:off x="8951138" y="3842698"/>
            <a:ext cx="9143999" cy="5861998"/>
            <a:chOff x="0" y="0"/>
            <a:chExt cx="1706605" cy="1379342"/>
          </a:xfrm>
        </p:grpSpPr>
        <p:sp>
          <p:nvSpPr>
            <p:cNvPr id="19" name="Freeform 5"/>
            <p:cNvSpPr/>
            <p:nvPr/>
          </p:nvSpPr>
          <p:spPr>
            <a:xfrm>
              <a:off x="0" y="-1270"/>
              <a:ext cx="1707875" cy="1378072"/>
            </a:xfrm>
            <a:custGeom>
              <a:avLst/>
              <a:gdLst/>
              <a:ahLst/>
              <a:cxnLst/>
              <a:rect l="l" t="t" r="r" b="b"/>
              <a:pathLst>
                <a:path w="1707875" h="1378072">
                  <a:moveTo>
                    <a:pt x="1696445" y="27940"/>
                  </a:moveTo>
                  <a:cubicBezTo>
                    <a:pt x="1687555" y="24130"/>
                    <a:pt x="1678665" y="21590"/>
                    <a:pt x="1669775" y="21590"/>
                  </a:cubicBezTo>
                  <a:cubicBezTo>
                    <a:pt x="1643105" y="20320"/>
                    <a:pt x="1617653" y="20320"/>
                    <a:pt x="1590924" y="17780"/>
                  </a:cubicBezTo>
                  <a:cubicBezTo>
                    <a:pt x="1529827" y="12700"/>
                    <a:pt x="1470003" y="6350"/>
                    <a:pt x="1408907" y="3810"/>
                  </a:cubicBezTo>
                  <a:cubicBezTo>
                    <a:pt x="1359266" y="1270"/>
                    <a:pt x="1310898" y="3810"/>
                    <a:pt x="1261257" y="2540"/>
                  </a:cubicBezTo>
                  <a:cubicBezTo>
                    <a:pt x="1239619" y="2540"/>
                    <a:pt x="1217980" y="0"/>
                    <a:pt x="1196342" y="2540"/>
                  </a:cubicBezTo>
                  <a:cubicBezTo>
                    <a:pt x="1144156" y="10160"/>
                    <a:pt x="1091969" y="11430"/>
                    <a:pt x="1038510" y="8890"/>
                  </a:cubicBezTo>
                  <a:cubicBezTo>
                    <a:pt x="1011780" y="7620"/>
                    <a:pt x="985050" y="7620"/>
                    <a:pt x="958320" y="7620"/>
                  </a:cubicBezTo>
                  <a:cubicBezTo>
                    <a:pt x="909952" y="7620"/>
                    <a:pt x="861584" y="7620"/>
                    <a:pt x="813216" y="6350"/>
                  </a:cubicBezTo>
                  <a:cubicBezTo>
                    <a:pt x="762303" y="5080"/>
                    <a:pt x="260802" y="2540"/>
                    <a:pt x="211161" y="1270"/>
                  </a:cubicBezTo>
                  <a:cubicBezTo>
                    <a:pt x="170430" y="0"/>
                    <a:pt x="130972" y="1270"/>
                    <a:pt x="90241" y="1270"/>
                  </a:cubicBezTo>
                  <a:cubicBezTo>
                    <a:pt x="62239" y="1270"/>
                    <a:pt x="33020" y="3810"/>
                    <a:pt x="5080" y="5080"/>
                  </a:cubicBezTo>
                  <a:cubicBezTo>
                    <a:pt x="3810" y="5080"/>
                    <a:pt x="2540" y="7620"/>
                    <a:pt x="0" y="8890"/>
                  </a:cubicBezTo>
                  <a:cubicBezTo>
                    <a:pt x="1270" y="21590"/>
                    <a:pt x="3810" y="34290"/>
                    <a:pt x="5080" y="46990"/>
                  </a:cubicBezTo>
                  <a:cubicBezTo>
                    <a:pt x="15240" y="107195"/>
                    <a:pt x="16510" y="164452"/>
                    <a:pt x="17780" y="220704"/>
                  </a:cubicBezTo>
                  <a:cubicBezTo>
                    <a:pt x="19050" y="277961"/>
                    <a:pt x="17780" y="335218"/>
                    <a:pt x="16510" y="393480"/>
                  </a:cubicBezTo>
                  <a:cubicBezTo>
                    <a:pt x="15240" y="452745"/>
                    <a:pt x="2540" y="1074536"/>
                    <a:pt x="2540" y="1133802"/>
                  </a:cubicBezTo>
                  <a:cubicBezTo>
                    <a:pt x="2540" y="1192063"/>
                    <a:pt x="1270" y="1250324"/>
                    <a:pt x="0" y="1308586"/>
                  </a:cubicBezTo>
                  <a:cubicBezTo>
                    <a:pt x="0" y="1323462"/>
                    <a:pt x="3810" y="1333622"/>
                    <a:pt x="15240" y="1338702"/>
                  </a:cubicBezTo>
                  <a:cubicBezTo>
                    <a:pt x="22860" y="1342512"/>
                    <a:pt x="31750" y="1345052"/>
                    <a:pt x="40640" y="1346322"/>
                  </a:cubicBezTo>
                  <a:cubicBezTo>
                    <a:pt x="88968" y="1351402"/>
                    <a:pt x="137336" y="1355212"/>
                    <a:pt x="185704" y="1360292"/>
                  </a:cubicBezTo>
                  <a:cubicBezTo>
                    <a:pt x="212434" y="1362832"/>
                    <a:pt x="239164" y="1367912"/>
                    <a:pt x="265894" y="1369182"/>
                  </a:cubicBezTo>
                  <a:cubicBezTo>
                    <a:pt x="310443" y="1371722"/>
                    <a:pt x="806852" y="1372992"/>
                    <a:pt x="851402" y="1374262"/>
                  </a:cubicBezTo>
                  <a:cubicBezTo>
                    <a:pt x="857766" y="1374262"/>
                    <a:pt x="864130" y="1374262"/>
                    <a:pt x="870494" y="1374262"/>
                  </a:cubicBezTo>
                  <a:cubicBezTo>
                    <a:pt x="901042" y="1374262"/>
                    <a:pt x="932864" y="1372992"/>
                    <a:pt x="963412" y="1372992"/>
                  </a:cubicBezTo>
                  <a:cubicBezTo>
                    <a:pt x="999051" y="1372992"/>
                    <a:pt x="1033418" y="1374262"/>
                    <a:pt x="1069058" y="1374262"/>
                  </a:cubicBezTo>
                  <a:cubicBezTo>
                    <a:pt x="1121244" y="1374262"/>
                    <a:pt x="1174704" y="1374262"/>
                    <a:pt x="1226890" y="1374262"/>
                  </a:cubicBezTo>
                  <a:cubicBezTo>
                    <a:pt x="1275258" y="1374262"/>
                    <a:pt x="1323626" y="1375532"/>
                    <a:pt x="1371994" y="1376802"/>
                  </a:cubicBezTo>
                  <a:cubicBezTo>
                    <a:pt x="1393633" y="1376802"/>
                    <a:pt x="1416544" y="1378072"/>
                    <a:pt x="1438182" y="1378072"/>
                  </a:cubicBezTo>
                  <a:cubicBezTo>
                    <a:pt x="1508189" y="1376802"/>
                    <a:pt x="1576922" y="1370452"/>
                    <a:pt x="1646915" y="1370452"/>
                  </a:cubicBezTo>
                  <a:cubicBezTo>
                    <a:pt x="1650725" y="1370452"/>
                    <a:pt x="1655805" y="1367912"/>
                    <a:pt x="1659615" y="1365372"/>
                  </a:cubicBezTo>
                  <a:cubicBezTo>
                    <a:pt x="1664695" y="1361562"/>
                    <a:pt x="1667235" y="1355212"/>
                    <a:pt x="1669775" y="1352672"/>
                  </a:cubicBezTo>
                  <a:cubicBezTo>
                    <a:pt x="1671045" y="1301554"/>
                    <a:pt x="1672315" y="1259365"/>
                    <a:pt x="1673585" y="1217176"/>
                  </a:cubicBezTo>
                  <a:cubicBezTo>
                    <a:pt x="1674855" y="1151883"/>
                    <a:pt x="1685015" y="525070"/>
                    <a:pt x="1686285" y="459777"/>
                  </a:cubicBezTo>
                  <a:cubicBezTo>
                    <a:pt x="1686285" y="420601"/>
                    <a:pt x="1687555" y="381425"/>
                    <a:pt x="1688825" y="342250"/>
                  </a:cubicBezTo>
                  <a:cubicBezTo>
                    <a:pt x="1690095" y="300060"/>
                    <a:pt x="1691365" y="257871"/>
                    <a:pt x="1693905" y="215682"/>
                  </a:cubicBezTo>
                  <a:cubicBezTo>
                    <a:pt x="1695175" y="190569"/>
                    <a:pt x="1695175" y="164452"/>
                    <a:pt x="1700255" y="139339"/>
                  </a:cubicBezTo>
                  <a:cubicBezTo>
                    <a:pt x="1705335" y="109204"/>
                    <a:pt x="1707875" y="80073"/>
                    <a:pt x="1706605" y="44450"/>
                  </a:cubicBezTo>
                  <a:cubicBezTo>
                    <a:pt x="1706605" y="38100"/>
                    <a:pt x="1702795" y="30480"/>
                    <a:pt x="1696445" y="27940"/>
                  </a:cubicBezTo>
                  <a:close/>
                </a:path>
              </a:pathLst>
            </a:custGeom>
            <a:solidFill>
              <a:srgbClr val="FFF6EE"/>
            </a:solidFill>
          </p:spPr>
        </p:sp>
      </p:grpSp>
      <p:pic>
        <p:nvPicPr>
          <p:cNvPr id="2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725400" y="3424955"/>
            <a:ext cx="1503313" cy="1407647"/>
          </a:xfrm>
          <a:prstGeom prst="rect">
            <a:avLst/>
          </a:prstGeom>
        </p:spPr>
      </p:pic>
      <p:sp>
        <p:nvSpPr>
          <p:cNvPr id="21" name="TextBox 15"/>
          <p:cNvSpPr txBox="1"/>
          <p:nvPr/>
        </p:nvSpPr>
        <p:spPr>
          <a:xfrm>
            <a:off x="9314268" y="5115977"/>
            <a:ext cx="8341537" cy="3590727"/>
          </a:xfrm>
          <a:prstGeom prst="rect">
            <a:avLst/>
          </a:prstGeom>
        </p:spPr>
        <p:txBody>
          <a:bodyPr wrap="square" lIns="0" tIns="0" rIns="0" bIns="0" rtlCol="0" anchor="t">
            <a:spAutoFit/>
          </a:bodyPr>
          <a:lstStyle/>
          <a:p>
            <a:pPr lvl="0" algn="just">
              <a:lnSpc>
                <a:spcPts val="7000"/>
              </a:lnSpc>
            </a:pPr>
            <a:r>
              <a:rPr lang="en-US" sz="5000" dirty="0" smtClean="0">
                <a:solidFill>
                  <a:srgbClr val="C66344"/>
                </a:solidFill>
                <a:latin typeface="Arial" panose="020B0604020202020204" pitchFamily="34" charset="0"/>
                <a:cs typeface="Arial" panose="020B0604020202020204" pitchFamily="34" charset="0"/>
              </a:rPr>
              <a:t>T</a:t>
            </a:r>
            <a:r>
              <a:rPr lang="vi-VN" sz="5000" dirty="0" smtClean="0">
                <a:solidFill>
                  <a:srgbClr val="C66344"/>
                </a:solidFill>
              </a:rPr>
              <a:t>ác </a:t>
            </a:r>
            <a:r>
              <a:rPr lang="vi-VN" sz="5000" dirty="0">
                <a:solidFill>
                  <a:srgbClr val="C66344"/>
                </a:solidFill>
              </a:rPr>
              <a:t>động trực tiếp đến sự ra đời của những vương quốc cổ nằm trên con đường giao lưu đó.</a:t>
            </a:r>
            <a:endParaRPr lang="en-US" sz="5000" dirty="0">
              <a:solidFill>
                <a:srgbClr val="C6634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7336972">
            <a:off x="13313710" y="-2419468"/>
            <a:ext cx="6174788" cy="777926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57200" y="7700958"/>
            <a:ext cx="4198776" cy="41148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1400" y="922325"/>
            <a:ext cx="4198776" cy="4114800"/>
          </a:xfrm>
          <a:prstGeom prst="rect">
            <a:avLst/>
          </a:prstGeom>
        </p:spPr>
      </p:pic>
      <p:pic>
        <p:nvPicPr>
          <p:cNvPr id="6" name="Picture 6"/>
          <p:cNvPicPr>
            <a:picLocks noChangeAspect="1"/>
          </p:cNvPicPr>
          <p:nvPr/>
        </p:nvPicPr>
        <p:blipFill>
          <a:blip r:embed="rId7"/>
          <a:srcRect/>
          <a:stretch>
            <a:fillRect/>
          </a:stretch>
        </p:blipFill>
        <p:spPr>
          <a:xfrm rot="-6807311">
            <a:off x="8479811" y="5561449"/>
            <a:ext cx="6771867" cy="9308408"/>
          </a:xfrm>
          <a:prstGeom prst="rect">
            <a:avLst/>
          </a:prstGeom>
        </p:spPr>
      </p:pic>
      <p:sp>
        <p:nvSpPr>
          <p:cNvPr id="7" name="TextBox 7"/>
          <p:cNvSpPr txBox="1"/>
          <p:nvPr/>
        </p:nvSpPr>
        <p:spPr>
          <a:xfrm>
            <a:off x="0" y="3199574"/>
            <a:ext cx="18287999" cy="2448555"/>
          </a:xfrm>
          <a:prstGeom prst="rect">
            <a:avLst/>
          </a:prstGeom>
        </p:spPr>
        <p:txBody>
          <a:bodyPr wrap="square" lIns="0" tIns="0" rIns="0" bIns="0" rtlCol="0" anchor="t">
            <a:spAutoFit/>
          </a:bodyPr>
          <a:lstStyle/>
          <a:p>
            <a:pPr marL="0" lvl="0" indent="0" algn="ctr">
              <a:lnSpc>
                <a:spcPts val="10000"/>
              </a:lnSpc>
              <a:spcBef>
                <a:spcPct val="0"/>
              </a:spcBef>
            </a:pPr>
            <a:r>
              <a:rPr lang="en-US" sz="7000" b="1" u="none" dirty="0" smtClean="0">
                <a:solidFill>
                  <a:srgbClr val="966F51"/>
                </a:solidFill>
                <a:latin typeface="Arial" panose="020B0604020202020204" pitchFamily="34" charset="0"/>
                <a:cs typeface="Arial" panose="020B0604020202020204" pitchFamily="34" charset="0"/>
              </a:rPr>
              <a:t>2. TÁC ĐỘNG CỦA QUÁ TRÌNH </a:t>
            </a:r>
          </a:p>
          <a:p>
            <a:pPr marL="0" lvl="0" indent="0" algn="ctr">
              <a:lnSpc>
                <a:spcPts val="10000"/>
              </a:lnSpc>
              <a:spcBef>
                <a:spcPct val="0"/>
              </a:spcBef>
            </a:pPr>
            <a:r>
              <a:rPr lang="en-US" sz="7000" b="1" u="none" dirty="0" smtClean="0">
                <a:solidFill>
                  <a:srgbClr val="966F51"/>
                </a:solidFill>
                <a:latin typeface="Arial" panose="020B0604020202020204" pitchFamily="34" charset="0"/>
                <a:cs typeface="Arial" panose="020B0604020202020204" pitchFamily="34" charset="0"/>
              </a:rPr>
              <a:t>GIAO LƯU VĂN HÓA</a:t>
            </a:r>
            <a:endParaRPr lang="en-US" sz="7000" b="1" u="none" dirty="0">
              <a:solidFill>
                <a:srgbClr val="966F5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338" y="6254683"/>
            <a:ext cx="2896223" cy="39042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6995" y="6572563"/>
            <a:ext cx="2575640" cy="347206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323127" y="6221479"/>
            <a:ext cx="2555747" cy="3937426"/>
          </a:xfrm>
          <a:prstGeom prst="rect">
            <a:avLst/>
          </a:prstGeom>
        </p:spPr>
      </p:pic>
      <p:pic>
        <p:nvPicPr>
          <p:cNvPr id="9" name="Picture 4"/>
          <p:cNvPicPr>
            <a:picLocks noChangeAspect="1"/>
          </p:cNvPicPr>
          <p:nvPr/>
        </p:nvPicPr>
        <p:blipFill>
          <a:blip r:embed="rId8"/>
          <a:srcRect/>
          <a:stretch>
            <a:fillRect/>
          </a:stretch>
        </p:blipFill>
        <p:spPr>
          <a:xfrm rot="-1131882">
            <a:off x="14594620" y="267069"/>
            <a:ext cx="3788946" cy="4178843"/>
          </a:xfrm>
          <a:prstGeom prst="rect">
            <a:avLst/>
          </a:prstGeom>
        </p:spPr>
      </p:pic>
      <p:pic>
        <p:nvPicPr>
          <p:cNvPr id="10" name="Picture 5"/>
          <p:cNvPicPr>
            <a:picLocks noChangeAspect="1"/>
          </p:cNvPicPr>
          <p:nvPr/>
        </p:nvPicPr>
        <p:blipFill>
          <a:blip r:embed="rId9"/>
          <a:srcRect t="13797" b="13797"/>
          <a:stretch>
            <a:fillRect/>
          </a:stretch>
        </p:blipFill>
        <p:spPr>
          <a:xfrm>
            <a:off x="15367374" y="3390900"/>
            <a:ext cx="2961777" cy="894834"/>
          </a:xfrm>
          <a:prstGeom prst="rect">
            <a:avLst/>
          </a:prstGeom>
        </p:spPr>
      </p:pic>
      <p:sp>
        <p:nvSpPr>
          <p:cNvPr id="11" name="Rectangle 10"/>
          <p:cNvSpPr/>
          <p:nvPr/>
        </p:nvSpPr>
        <p:spPr>
          <a:xfrm>
            <a:off x="3657600" y="2830172"/>
            <a:ext cx="12068697" cy="5478423"/>
          </a:xfrm>
          <a:prstGeom prst="rect">
            <a:avLst/>
          </a:prstGeom>
        </p:spPr>
        <p:txBody>
          <a:bodyPr wrap="square">
            <a:spAutoFit/>
          </a:bodyPr>
          <a:lstStyle/>
          <a:p>
            <a:pPr algn="just">
              <a:lnSpc>
                <a:spcPts val="7000"/>
              </a:lnSpc>
            </a:pPr>
            <a:r>
              <a:rPr lang="fr-FR"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Theo chân những con thuyền buôn bán đến từ nước ngoài, văn hoá bên ngoài cũng có mặt ở khu vực Đông Nam Á. Đông Nam Á chịu ảnh hưởng của nền văn hóa Trung Quốc và Ấn Độ, đặc biệt là nền văn hóa Ấn Độ.</a:t>
            </a:r>
            <a:endParaRPr lang="en-US" sz="5000"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14" name="TextBox 3"/>
          <p:cNvSpPr txBox="1"/>
          <p:nvPr/>
        </p:nvSpPr>
        <p:spPr>
          <a:xfrm>
            <a:off x="0" y="1714500"/>
            <a:ext cx="18288000" cy="769441"/>
          </a:xfrm>
          <a:prstGeom prst="rect">
            <a:avLst/>
          </a:prstGeom>
        </p:spPr>
        <p:txBody>
          <a:bodyPr wrap="square" lIns="0" tIns="0" rIns="0" bIns="0" rtlCol="0" anchor="t">
            <a:spAutoFit/>
          </a:bodyPr>
          <a:lstStyle/>
          <a:p>
            <a:pPr algn="ctr">
              <a:lnSpc>
                <a:spcPts val="6000"/>
              </a:lnSpc>
            </a:pPr>
            <a:r>
              <a:rPr lang="en-US" sz="5000" b="1" dirty="0" smtClean="0">
                <a:solidFill>
                  <a:srgbClr val="002060"/>
                </a:solidFill>
                <a:latin typeface="Arial" panose="020B0604020202020204" pitchFamily="34" charset="0"/>
                <a:cs typeface="Arial" panose="020B0604020202020204" pitchFamily="34" charset="0"/>
              </a:rPr>
              <a:t>Quan sát hình ảnh</a:t>
            </a:r>
            <a:endParaRPr lang="en-US" sz="5000" b="1" dirty="0">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36014">
            <a:off x="4412382" y="756493"/>
            <a:ext cx="1881097" cy="2016771"/>
          </a:xfrm>
          <a:prstGeom prst="rect">
            <a:avLst/>
          </a:prstGeom>
        </p:spPr>
      </p:pic>
      <p:pic>
        <p:nvPicPr>
          <p:cNvPr id="7" name="Picture 6"/>
          <p:cNvPicPr>
            <a:picLocks noChangeAspect="1"/>
          </p:cNvPicPr>
          <p:nvPr/>
        </p:nvPicPr>
        <p:blipFill>
          <a:blip r:embed="rId8"/>
          <a:srcRect/>
          <a:stretch>
            <a:fillRect/>
          </a:stretch>
        </p:blipFill>
        <p:spPr>
          <a:xfrm rot="1014618">
            <a:off x="5166719" y="1912441"/>
            <a:ext cx="1130141" cy="11430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1171" y="3195095"/>
            <a:ext cx="7877629" cy="6841884"/>
          </a:xfrm>
          <a:prstGeom prst="rect">
            <a:avLst/>
          </a:prstGeom>
          <a:ln>
            <a:noFill/>
          </a:ln>
          <a:effectLst>
            <a:softEdge rad="112500"/>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29800" y="3195095"/>
            <a:ext cx="7696200" cy="6841884"/>
          </a:xfrm>
          <a:prstGeom prst="rect">
            <a:avLst/>
          </a:prstGeom>
          <a:ln>
            <a:noFill/>
          </a:ln>
          <a:effectLst>
            <a:softEdge rad="112500"/>
          </a:effectLst>
        </p:spPr>
      </p:pic>
    </p:spTree>
    <p:extLst>
      <p:ext uri="{BB962C8B-B14F-4D97-AF65-F5344CB8AC3E}">
        <p14:creationId xmlns:p14="http://schemas.microsoft.com/office/powerpoint/2010/main" val="375308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par>
                                <p:cTn id="19" presetID="21"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23900"/>
            <a:ext cx="7924800" cy="9144000"/>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800100"/>
            <a:ext cx="7620000" cy="9067800"/>
          </a:xfrm>
          <a:prstGeom prst="rect">
            <a:avLst/>
          </a:prstGeom>
          <a:ln>
            <a:noFill/>
          </a:ln>
          <a:effectLst>
            <a:softEdge rad="112500"/>
          </a:effectLst>
        </p:spPr>
      </p:pic>
    </p:spTree>
    <p:extLst>
      <p:ext uri="{BB962C8B-B14F-4D97-AF65-F5344CB8AC3E}">
        <p14:creationId xmlns:p14="http://schemas.microsoft.com/office/powerpoint/2010/main" val="32754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sp>
        <p:nvSpPr>
          <p:cNvPr id="3" name="TextBox 3"/>
          <p:cNvSpPr txBox="1"/>
          <p:nvPr/>
        </p:nvSpPr>
        <p:spPr>
          <a:xfrm>
            <a:off x="0" y="1466414"/>
            <a:ext cx="18288000" cy="1843710"/>
          </a:xfrm>
          <a:prstGeom prst="rect">
            <a:avLst/>
          </a:prstGeom>
        </p:spPr>
        <p:txBody>
          <a:bodyPr wrap="square" lIns="0" tIns="0" rIns="0" bIns="0" rtlCol="0" anchor="t">
            <a:spAutoFit/>
          </a:bodyPr>
          <a:lstStyle/>
          <a:p>
            <a:pPr marL="0" lvl="0" indent="0" algn="ctr">
              <a:lnSpc>
                <a:spcPts val="7500"/>
              </a:lnSpc>
              <a:spcBef>
                <a:spcPct val="0"/>
              </a:spcBef>
            </a:pPr>
            <a:r>
              <a:rPr lang="en-US" sz="5500" b="1" u="none" dirty="0" smtClean="0">
                <a:solidFill>
                  <a:srgbClr val="C66344"/>
                </a:solidFill>
                <a:latin typeface="Arial" panose="020B0604020202020204" pitchFamily="34" charset="0"/>
                <a:cs typeface="Arial" panose="020B0604020202020204" pitchFamily="34" charset="0"/>
              </a:rPr>
              <a:t>Thảo luận và trả lời câu hỏi </a:t>
            </a:r>
          </a:p>
          <a:p>
            <a:pPr marL="0" lvl="0" indent="0" algn="ctr">
              <a:lnSpc>
                <a:spcPts val="7500"/>
              </a:lnSpc>
              <a:spcBef>
                <a:spcPct val="0"/>
              </a:spcBef>
            </a:pPr>
            <a:r>
              <a:rPr lang="en-US" sz="5500" b="1" u="none" dirty="0" smtClean="0">
                <a:solidFill>
                  <a:srgbClr val="C66344"/>
                </a:solidFill>
                <a:latin typeface="Arial" panose="020B0604020202020204" pitchFamily="34" charset="0"/>
                <a:cs typeface="Arial" panose="020B0604020202020204" pitchFamily="34" charset="0"/>
              </a:rPr>
              <a:t>vào Phiếu học tập số 1</a:t>
            </a:r>
            <a:endParaRPr lang="en-US" sz="5500" b="1" u="none" dirty="0">
              <a:solidFill>
                <a:srgbClr val="C66344"/>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68381">
            <a:off x="13311449" y="-158899"/>
            <a:ext cx="5150524" cy="509433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2127">
            <a:off x="14345766" y="702521"/>
            <a:ext cx="3113753" cy="3113753"/>
          </a:xfrm>
          <a:prstGeom prst="rect">
            <a:avLst/>
          </a:prstGeom>
        </p:spPr>
      </p:pic>
      <p:sp>
        <p:nvSpPr>
          <p:cNvPr id="17" name="Rectangle 16"/>
          <p:cNvSpPr/>
          <p:nvPr/>
        </p:nvSpPr>
        <p:spPr>
          <a:xfrm>
            <a:off x="722870" y="4194580"/>
            <a:ext cx="16842260" cy="5478423"/>
          </a:xfrm>
          <a:prstGeom prst="rect">
            <a:avLst/>
          </a:prstGeom>
        </p:spPr>
        <p:txBody>
          <a:bodyPr wrap="square">
            <a:spAutoFit/>
          </a:bodyPr>
          <a:lstStyle/>
          <a:p>
            <a:pPr algn="just">
              <a:lnSpc>
                <a:spcPts val="7000"/>
              </a:lnSpc>
            </a:pPr>
            <a:r>
              <a:rPr lang="fr-FR" sz="5000" b="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Nhóm </a:t>
            </a:r>
            <a:r>
              <a:rPr lang="fr-FR" sz="50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1: </a:t>
            </a:r>
            <a:r>
              <a:rPr lang="fr-FR"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Trình bày tác động của quá trình giao lưu văn hóa trên lĩnh vực tôn giáo.</a:t>
            </a:r>
            <a:endParaRPr lang="en-US"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fr-FR" sz="5000" b="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Nhóm </a:t>
            </a:r>
            <a:r>
              <a:rPr lang="fr-FR" sz="50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2: </a:t>
            </a:r>
            <a:r>
              <a:rPr lang="fr-FR"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Trình bày tác động của quá trình giao lưu văn hóa trên lĩnh vực chữ viết và văn học.</a:t>
            </a:r>
            <a:endParaRPr lang="en-US"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a:p>
            <a:pPr algn="just">
              <a:lnSpc>
                <a:spcPts val="7000"/>
              </a:lnSpc>
            </a:pPr>
            <a:r>
              <a:rPr lang="fr-FR" sz="5000" b="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Nhóm </a:t>
            </a:r>
            <a:r>
              <a:rPr lang="fr-FR" sz="50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3:</a:t>
            </a:r>
            <a:r>
              <a:rPr lang="fr-FR"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Trình bày tác động của quá trình giao lưu văn hóa trên lĩnh vực kiến trúc và điêu khắc. </a:t>
            </a:r>
            <a:endParaRPr lang="en-US" sz="5000"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
            <a:extLst>
              <a:ext uri="{FF2B5EF4-FFF2-40B4-BE49-F238E27FC236}">
                <a16:creationId xmlns:a16="http://schemas.microsoft.com/office/drawing/2014/main" xmlns="" id="{5AE0AB7B-E8BC-458A-B550-6F6D86EEBD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057400" y="849258"/>
            <a:ext cx="2228202" cy="2460866"/>
          </a:xfrm>
          <a:prstGeom prst="rect">
            <a:avLst/>
          </a:prstGeom>
        </p:spPr>
      </p:pic>
      <p:pic>
        <p:nvPicPr>
          <p:cNvPr id="23"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5155896" y="963061"/>
            <a:ext cx="1493492" cy="2122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3270E"/>
        </a:solidFill>
        <a:effectLst/>
      </p:bgPr>
    </p:bg>
    <p:spTree>
      <p:nvGrpSpPr>
        <p:cNvPr id="1" name=""/>
        <p:cNvGrpSpPr/>
        <p:nvPr/>
      </p:nvGrpSpPr>
      <p:grpSpPr>
        <a:xfrm>
          <a:off x="0" y="0"/>
          <a:ext cx="0" cy="0"/>
          <a:chOff x="0" y="0"/>
          <a:chExt cx="0" cy="0"/>
        </a:xfrm>
      </p:grpSpPr>
      <p:sp>
        <p:nvSpPr>
          <p:cNvPr id="2" name="AutoShape 2"/>
          <p:cNvSpPr/>
          <p:nvPr/>
        </p:nvSpPr>
        <p:spPr>
          <a:xfrm>
            <a:off x="207455" y="207455"/>
            <a:ext cx="17873089" cy="9872089"/>
          </a:xfrm>
          <a:prstGeom prst="rect">
            <a:avLst/>
          </a:prstGeom>
          <a:solidFill>
            <a:srgbClr val="FDFEEC"/>
          </a:solidFill>
        </p:spPr>
      </p:sp>
      <p:sp>
        <p:nvSpPr>
          <p:cNvPr id="4" name="AutoShape 4"/>
          <p:cNvSpPr/>
          <p:nvPr/>
        </p:nvSpPr>
        <p:spPr>
          <a:xfrm>
            <a:off x="192941" y="9284369"/>
            <a:ext cx="9804721" cy="795175"/>
          </a:xfrm>
          <a:prstGeom prst="rect">
            <a:avLst/>
          </a:prstGeom>
          <a:solidFill>
            <a:srgbClr val="925520"/>
          </a:solidFill>
        </p:spPr>
      </p:sp>
      <p:sp>
        <p:nvSpPr>
          <p:cNvPr id="6" name="TextBox 6"/>
          <p:cNvSpPr txBox="1"/>
          <p:nvPr/>
        </p:nvSpPr>
        <p:spPr>
          <a:xfrm>
            <a:off x="207456" y="1071909"/>
            <a:ext cx="17887602" cy="1795363"/>
          </a:xfrm>
          <a:prstGeom prst="rect">
            <a:avLst/>
          </a:prstGeom>
        </p:spPr>
        <p:txBody>
          <a:bodyPr wrap="square" lIns="0" tIns="0" rIns="0" bIns="0" rtlCol="0" anchor="t">
            <a:spAutoFit/>
          </a:bodyPr>
          <a:lstStyle/>
          <a:p>
            <a:pPr algn="ctr">
              <a:lnSpc>
                <a:spcPts val="7000"/>
              </a:lnSpc>
            </a:pPr>
            <a:r>
              <a:rPr lang="vi-VN" sz="5500" b="1" dirty="0">
                <a:solidFill>
                  <a:srgbClr val="925520"/>
                </a:solidFill>
              </a:rPr>
              <a:t>Tác động của quá trình giao lưu văn </a:t>
            </a:r>
            <a:r>
              <a:rPr lang="vi-VN" sz="5500" b="1" dirty="0" smtClean="0">
                <a:solidFill>
                  <a:srgbClr val="925520"/>
                </a:solidFill>
              </a:rPr>
              <a:t>hóa</a:t>
            </a:r>
            <a:endParaRPr lang="en-US" sz="5500" b="1" dirty="0" smtClean="0">
              <a:solidFill>
                <a:srgbClr val="925520"/>
              </a:solidFill>
            </a:endParaRPr>
          </a:p>
          <a:p>
            <a:pPr algn="ctr">
              <a:lnSpc>
                <a:spcPts val="7000"/>
              </a:lnSpc>
            </a:pPr>
            <a:r>
              <a:rPr lang="vi-VN" sz="5500" b="1" dirty="0" smtClean="0">
                <a:solidFill>
                  <a:srgbClr val="925520"/>
                </a:solidFill>
              </a:rPr>
              <a:t> </a:t>
            </a:r>
            <a:r>
              <a:rPr lang="vi-VN" sz="5500" b="1" dirty="0">
                <a:solidFill>
                  <a:srgbClr val="925520"/>
                </a:solidFill>
              </a:rPr>
              <a:t>trên lĩnh vực tôn </a:t>
            </a:r>
            <a:r>
              <a:rPr lang="vi-VN" sz="5500" b="1" dirty="0" smtClean="0">
                <a:solidFill>
                  <a:srgbClr val="925520"/>
                </a:solidFill>
              </a:rPr>
              <a:t>giáo</a:t>
            </a:r>
            <a:endParaRPr lang="en-US" sz="5500" b="1" dirty="0">
              <a:solidFill>
                <a:srgbClr val="925520"/>
              </a:solidFill>
            </a:endParaRPr>
          </a:p>
        </p:txBody>
      </p:sp>
      <p:sp>
        <p:nvSpPr>
          <p:cNvPr id="11" name="Rectangle 10"/>
          <p:cNvSpPr/>
          <p:nvPr/>
        </p:nvSpPr>
        <p:spPr>
          <a:xfrm>
            <a:off x="3951200" y="3543300"/>
            <a:ext cx="10400113" cy="4580741"/>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Phật giáo và Hin-đu giáo của Ấn Độ đã theo chân các nhà buôn, nhà truyền giáo vào Đông Nam Á hoà nhập với tín ngưỡng dân gian của cư dân bản địa.</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57B7F685-2755-4A65-A4A1-4F19894862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41407" y="5947056"/>
            <a:ext cx="4495800" cy="4119788"/>
          </a:xfrm>
          <a:prstGeom prst="rect">
            <a:avLst/>
          </a:prstGeom>
        </p:spPr>
      </p:pic>
      <p:pic>
        <p:nvPicPr>
          <p:cNvPr id="13"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782829">
            <a:off x="116156" y="5750253"/>
            <a:ext cx="3369839" cy="2132189"/>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81173">
            <a:off x="718975" y="5817050"/>
            <a:ext cx="3363161" cy="35072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6" name="Picture 2" descr="Phật giáo nhập thế và các vấn đề xã hội đương đại ở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76300"/>
            <a:ext cx="8001000" cy="769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14"/>
          <p:cNvSpPr txBox="1"/>
          <p:nvPr/>
        </p:nvSpPr>
        <p:spPr>
          <a:xfrm>
            <a:off x="990600" y="8572500"/>
            <a:ext cx="8001000" cy="1069267"/>
          </a:xfrm>
          <a:prstGeom prst="rect">
            <a:avLst/>
          </a:prstGeom>
        </p:spPr>
        <p:txBody>
          <a:bodyPr wrap="square" lIns="0" tIns="0" rIns="0" bIns="0" rtlCol="0" anchor="t">
            <a:spAutoFit/>
          </a:bodyPr>
          <a:lstStyle/>
          <a:p>
            <a:pPr marL="0" lvl="0" indent="0" algn="ctr">
              <a:lnSpc>
                <a:spcPts val="9600"/>
              </a:lnSpc>
              <a:spcBef>
                <a:spcPct val="0"/>
              </a:spcBef>
            </a:pPr>
            <a:r>
              <a:rPr lang="en-US" sz="5000" b="1" u="none" dirty="0" smtClean="0">
                <a:solidFill>
                  <a:schemeClr val="accent2">
                    <a:lumMod val="50000"/>
                  </a:schemeClr>
                </a:solidFill>
                <a:latin typeface="Arial" panose="020B0604020202020204" pitchFamily="34" charset="0"/>
                <a:cs typeface="Arial" panose="020B0604020202020204" pitchFamily="34" charset="0"/>
              </a:rPr>
              <a:t>Phật giáo</a:t>
            </a:r>
            <a:endParaRPr lang="en-US" sz="5000" b="1" u="none" dirty="0">
              <a:solidFill>
                <a:schemeClr val="accent2">
                  <a:lumMod val="50000"/>
                </a:schemeClr>
              </a:solidFill>
              <a:latin typeface="Arial" panose="020B0604020202020204" pitchFamily="34" charset="0"/>
              <a:cs typeface="Arial" panose="020B0604020202020204" pitchFamily="34" charset="0"/>
            </a:endParaRPr>
          </a:p>
        </p:txBody>
      </p:sp>
      <p:pic>
        <p:nvPicPr>
          <p:cNvPr id="8" name="Picture 4" descr="HD wallpaper: Hindu god concrete statue, lord shiva, religion, architecture  | Wallpaper Fl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892629"/>
            <a:ext cx="8001000" cy="769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14"/>
          <p:cNvSpPr txBox="1"/>
          <p:nvPr/>
        </p:nvSpPr>
        <p:spPr>
          <a:xfrm>
            <a:off x="9296400" y="8572500"/>
            <a:ext cx="8001000" cy="1069267"/>
          </a:xfrm>
          <a:prstGeom prst="rect">
            <a:avLst/>
          </a:prstGeom>
        </p:spPr>
        <p:txBody>
          <a:bodyPr wrap="square" lIns="0" tIns="0" rIns="0" bIns="0" rtlCol="0" anchor="t">
            <a:spAutoFit/>
          </a:bodyPr>
          <a:lstStyle/>
          <a:p>
            <a:pPr marL="0" lvl="0" indent="0" algn="ctr">
              <a:lnSpc>
                <a:spcPts val="9600"/>
              </a:lnSpc>
              <a:spcBef>
                <a:spcPct val="0"/>
              </a:spcBef>
            </a:pPr>
            <a:r>
              <a:rPr lang="en-US" sz="5000" b="1" u="none" dirty="0" smtClean="0">
                <a:solidFill>
                  <a:schemeClr val="accent2">
                    <a:lumMod val="50000"/>
                  </a:schemeClr>
                </a:solidFill>
                <a:latin typeface="Arial" panose="020B0604020202020204" pitchFamily="34" charset="0"/>
                <a:cs typeface="Arial" panose="020B0604020202020204" pitchFamily="34" charset="0"/>
              </a:rPr>
              <a:t>Hin-đu giáo </a:t>
            </a:r>
            <a:endParaRPr lang="en-US" sz="5000" b="1" u="none"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1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EE8"/>
        </a:solidFill>
        <a:effectLst/>
      </p:bgPr>
    </p:bg>
    <p:spTree>
      <p:nvGrpSpPr>
        <p:cNvPr id="1" name=""/>
        <p:cNvGrpSpPr/>
        <p:nvPr/>
      </p:nvGrpSpPr>
      <p:grpSpPr>
        <a:xfrm>
          <a:off x="0" y="0"/>
          <a:ext cx="0" cy="0"/>
          <a:chOff x="0" y="0"/>
          <a:chExt cx="0" cy="0"/>
        </a:xfrm>
      </p:grpSpPr>
      <p:sp>
        <p:nvSpPr>
          <p:cNvPr id="2" name="AutoShape 2"/>
          <p:cNvSpPr/>
          <p:nvPr/>
        </p:nvSpPr>
        <p:spPr>
          <a:xfrm>
            <a:off x="-1" y="10099904"/>
            <a:ext cx="18288001" cy="586595"/>
          </a:xfrm>
          <a:prstGeom prst="rect">
            <a:avLst/>
          </a:prstGeom>
          <a:solidFill>
            <a:srgbClr val="975030"/>
          </a:solidFill>
        </p:spPr>
      </p:sp>
      <p:grpSp>
        <p:nvGrpSpPr>
          <p:cNvPr id="4" name="Group 4"/>
          <p:cNvGrpSpPr/>
          <p:nvPr/>
        </p:nvGrpSpPr>
        <p:grpSpPr>
          <a:xfrm>
            <a:off x="3018235" y="1199567"/>
            <a:ext cx="13563597" cy="2031740"/>
            <a:chOff x="-1203466" y="-266418"/>
            <a:chExt cx="12601019" cy="1450335"/>
          </a:xfrm>
        </p:grpSpPr>
        <p:grpSp>
          <p:nvGrpSpPr>
            <p:cNvPr id="5" name="Group 5"/>
            <p:cNvGrpSpPr/>
            <p:nvPr/>
          </p:nvGrpSpPr>
          <p:grpSpPr>
            <a:xfrm>
              <a:off x="-1203466" y="-266418"/>
              <a:ext cx="12601019" cy="1450335"/>
              <a:chOff x="-209910" y="-46469"/>
              <a:chExt cx="2197886" cy="252969"/>
            </a:xfrm>
          </p:grpSpPr>
          <p:sp>
            <p:nvSpPr>
              <p:cNvPr id="6" name="Freeform 6"/>
              <p:cNvSpPr/>
              <p:nvPr/>
            </p:nvSpPr>
            <p:spPr>
              <a:xfrm>
                <a:off x="-209910" y="-46469"/>
                <a:ext cx="2197886" cy="252969"/>
              </a:xfrm>
              <a:custGeom>
                <a:avLst/>
                <a:gdLst/>
                <a:ahLst/>
                <a:cxnLst/>
                <a:rect l="l" t="t" r="r" b="b"/>
                <a:pathLst>
                  <a:path w="1913890" h="323545">
                    <a:moveTo>
                      <a:pt x="0" y="0"/>
                    </a:moveTo>
                    <a:lnTo>
                      <a:pt x="1913890" y="0"/>
                    </a:lnTo>
                    <a:lnTo>
                      <a:pt x="1913890" y="323545"/>
                    </a:lnTo>
                    <a:lnTo>
                      <a:pt x="0" y="323545"/>
                    </a:lnTo>
                    <a:close/>
                  </a:path>
                </a:pathLst>
              </a:custGeom>
              <a:solidFill>
                <a:srgbClr val="975030"/>
              </a:solidFill>
            </p:spPr>
          </p:sp>
        </p:grpSp>
        <p:sp>
          <p:nvSpPr>
            <p:cNvPr id="7" name="TextBox 7"/>
            <p:cNvSpPr txBox="1"/>
            <p:nvPr/>
          </p:nvSpPr>
          <p:spPr>
            <a:xfrm>
              <a:off x="-1061882" y="-182051"/>
              <a:ext cx="12459434" cy="1281600"/>
            </a:xfrm>
            <a:prstGeom prst="rect">
              <a:avLst/>
            </a:prstGeom>
          </p:spPr>
          <p:txBody>
            <a:bodyPr wrap="square" lIns="0" tIns="0" rIns="0" bIns="0" rtlCol="0" anchor="t">
              <a:spAutoFit/>
            </a:bodyPr>
            <a:lstStyle/>
            <a:p>
              <a:pPr algn="ctr">
                <a:lnSpc>
                  <a:spcPts val="7000"/>
                </a:lnSpc>
              </a:pPr>
              <a:r>
                <a:rPr lang="vi-VN" sz="5500" b="1" spc="192" dirty="0">
                  <a:solidFill>
                    <a:srgbClr val="F5EEE8"/>
                  </a:solidFill>
                </a:rPr>
                <a:t>Tác động của quá trình giao lưu văn hóa trên lĩnh vực chữ viết và văn </a:t>
              </a:r>
              <a:r>
                <a:rPr lang="vi-VN" sz="5500" b="1" spc="192" dirty="0" smtClean="0">
                  <a:solidFill>
                    <a:srgbClr val="F5EEE8"/>
                  </a:solidFill>
                </a:rPr>
                <a:t>học</a:t>
              </a:r>
              <a:endParaRPr lang="en-US" sz="5500" b="1" spc="192" dirty="0">
                <a:solidFill>
                  <a:srgbClr val="F5EEE8"/>
                </a:solidFill>
              </a:endParaRPr>
            </a:p>
          </p:txBody>
        </p:sp>
      </p:grpSp>
      <p:sp>
        <p:nvSpPr>
          <p:cNvPr id="12" name="Rectangle 11"/>
          <p:cNvSpPr/>
          <p:nvPr/>
        </p:nvSpPr>
        <p:spPr>
          <a:xfrm>
            <a:off x="998016" y="3771900"/>
            <a:ext cx="16382999" cy="4580741"/>
          </a:xfrm>
          <a:prstGeom prst="rect">
            <a:avLst/>
          </a:prstGeom>
        </p:spPr>
        <p:txBody>
          <a:bodyPr wrap="square">
            <a:spAutoFit/>
          </a:bodyPr>
          <a:lstStyle/>
          <a:p>
            <a:pPr marL="685800" indent="-685800" algn="just">
              <a:lnSpc>
                <a:spcPts val="72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Sáng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tạo ra chữ viết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riêng: chữ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viết của người Chăm, người Khơ-me, người Môn, người Mã Lai... Riêng người Việt tiếp thu hệ thống chữ Hán từ Trung Quốc.</a:t>
            </a:r>
            <a:endParaRPr lang="en-US" sz="50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Sáng tạo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ra những bộ sử thi như: Ra-ma Khiên (Thái Lan), Riêm Kê (Cam-pu-chia),...</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5435943" y="7277100"/>
            <a:ext cx="2819400" cy="2772004"/>
          </a:xfrm>
          <a:prstGeom prst="rect">
            <a:avLst/>
          </a:prstGeom>
        </p:spPr>
      </p:pic>
      <p:pic>
        <p:nvPicPr>
          <p:cNvPr id="14"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998016" y="1014170"/>
            <a:ext cx="1493492" cy="2122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9488">
            <a:off x="15952183" y="1240852"/>
            <a:ext cx="533745" cy="65090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61257">
            <a:off x="2108018" y="5605524"/>
            <a:ext cx="402351" cy="4906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64148">
            <a:off x="736617" y="8713339"/>
            <a:ext cx="7655317" cy="83363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64148">
            <a:off x="1736713" y="9081558"/>
            <a:ext cx="7523670" cy="833637"/>
          </a:xfrm>
          <a:prstGeom prst="rect">
            <a:avLst/>
          </a:prstGeom>
        </p:spPr>
      </p:pic>
      <p:sp>
        <p:nvSpPr>
          <p:cNvPr id="10" name="TextBox 10"/>
          <p:cNvSpPr txBox="1"/>
          <p:nvPr/>
        </p:nvSpPr>
        <p:spPr>
          <a:xfrm>
            <a:off x="-71850" y="902429"/>
            <a:ext cx="18288000" cy="1538883"/>
          </a:xfrm>
          <a:prstGeom prst="rect">
            <a:avLst/>
          </a:prstGeom>
        </p:spPr>
        <p:txBody>
          <a:bodyPr wrap="square" lIns="0" tIns="0" rIns="0" bIns="0" rtlCol="0" anchor="t">
            <a:spAutoFit/>
          </a:bodyPr>
          <a:lstStyle/>
          <a:p>
            <a:pPr algn="ctr">
              <a:lnSpc>
                <a:spcPts val="12000"/>
              </a:lnSpc>
            </a:pPr>
            <a:r>
              <a:rPr lang="en-US" sz="6000" b="1" dirty="0" smtClean="0">
                <a:solidFill>
                  <a:srgbClr val="995F1A"/>
                </a:solidFill>
                <a:latin typeface="Arial" panose="020B0604020202020204" pitchFamily="34" charset="0"/>
                <a:cs typeface="Arial" panose="020B0604020202020204" pitchFamily="34" charset="0"/>
              </a:rPr>
              <a:t>KHỞI ĐỘNG</a:t>
            </a:r>
            <a:endParaRPr lang="en-US" sz="6000" b="1" dirty="0">
              <a:solidFill>
                <a:srgbClr val="995F1A"/>
              </a:solidFill>
              <a:latin typeface="Arial" panose="020B0604020202020204" pitchFamily="34" charset="0"/>
              <a:cs typeface="Arial" panose="020B0604020202020204" pitchFamily="34" charset="0"/>
            </a:endParaRPr>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64148">
            <a:off x="8848795" y="8510769"/>
            <a:ext cx="7183527" cy="833637"/>
          </a:xfrm>
          <a:prstGeom prst="rect">
            <a:avLst/>
          </a:prstGeom>
        </p:spPr>
      </p:pic>
      <p:pic>
        <p:nvPicPr>
          <p:cNvPr id="19"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64148">
            <a:off x="10337634" y="8978343"/>
            <a:ext cx="7066510" cy="833637"/>
          </a:xfrm>
          <a:prstGeom prst="rect">
            <a:avLst/>
          </a:prstGeom>
        </p:spPr>
      </p:pic>
      <p:sp>
        <p:nvSpPr>
          <p:cNvPr id="20" name="TextBox 3"/>
          <p:cNvSpPr txBox="1"/>
          <p:nvPr/>
        </p:nvSpPr>
        <p:spPr>
          <a:xfrm>
            <a:off x="-71849" y="2426031"/>
            <a:ext cx="18287999" cy="819199"/>
          </a:xfrm>
          <a:prstGeom prst="rect">
            <a:avLst/>
          </a:prstGeom>
        </p:spPr>
        <p:txBody>
          <a:bodyPr wrap="square" lIns="0" tIns="0" rIns="0" bIns="0" rtlCol="0" anchor="t">
            <a:spAutoFit/>
          </a:bodyPr>
          <a:lstStyle/>
          <a:p>
            <a:pPr algn="ctr">
              <a:lnSpc>
                <a:spcPts val="7000"/>
              </a:lnSpc>
              <a:spcBef>
                <a:spcPct val="0"/>
              </a:spcBef>
            </a:pPr>
            <a:r>
              <a:rPr lang="en-US" sz="5000" b="1" dirty="0" smtClean="0">
                <a:solidFill>
                  <a:schemeClr val="accent6">
                    <a:lumMod val="50000"/>
                  </a:schemeClr>
                </a:solidFill>
                <a:latin typeface="Arial" panose="020B0604020202020204" pitchFamily="34" charset="0"/>
                <a:cs typeface="Arial" panose="020B0604020202020204" pitchFamily="34" charset="0"/>
              </a:rPr>
              <a:t>CÂU CHUYỆN “MỘT THÀNH PHỐ CHỨA ĐẦY CHÂU BÁU”</a:t>
            </a:r>
            <a:endParaRPr lang="en-US" sz="5000" b="1" dirty="0">
              <a:solidFill>
                <a:schemeClr val="accent6">
                  <a:lumMod val="50000"/>
                </a:schemeClr>
              </a:solidFill>
              <a:latin typeface="Arial" panose="020B0604020202020204" pitchFamily="34" charset="0"/>
              <a:cs typeface="Arial" panose="020B0604020202020204" pitchFamily="34" charset="0"/>
            </a:endParaRPr>
          </a:p>
        </p:txBody>
      </p:sp>
      <p:pic>
        <p:nvPicPr>
          <p:cNvPr id="2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2660">
            <a:off x="4748090" y="3228429"/>
            <a:ext cx="8767397" cy="414459"/>
          </a:xfrm>
          <a:prstGeom prst="rect">
            <a:avLst/>
          </a:prstGeom>
        </p:spPr>
      </p:pic>
      <p:sp>
        <p:nvSpPr>
          <p:cNvPr id="22" name="Rectangle 21"/>
          <p:cNvSpPr/>
          <p:nvPr/>
        </p:nvSpPr>
        <p:spPr>
          <a:xfrm>
            <a:off x="710375" y="3845850"/>
            <a:ext cx="16250428" cy="5247590"/>
          </a:xfrm>
          <a:prstGeom prst="rect">
            <a:avLst/>
          </a:prstGeom>
        </p:spPr>
        <p:txBody>
          <a:bodyPr wrap="square">
            <a:spAutoFit/>
          </a:bodyPr>
          <a:lstStyle/>
          <a:p>
            <a:pPr algn="just">
              <a:lnSpc>
                <a:spcPts val="6700"/>
              </a:lnSpc>
            </a:pPr>
            <a:r>
              <a:rPr lang="fr-FR"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Ngược về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đầu </a:t>
            </a:r>
            <a:r>
              <a:rPr lang="fr-FR"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CN,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Óc </a:t>
            </a:r>
            <a:r>
              <a:rPr lang="fr-FR"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Eo (An Giang ngày nay)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nằm ở vị trí </a:t>
            </a:r>
            <a:r>
              <a:rPr lang="fr-FR"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bước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một bước ra tới </a:t>
            </a:r>
            <a:r>
              <a:rPr lang="fr-FR"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biển. </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Những năm 40 của thế kỉ XX, nhiều người dân khi làm ruộng nhặt được khá nhiều vật quý như chuỗi vòng đá quý, nhẫn vàng bạc, mặt ngọc, nhìn không khác mấy với những đồ nữ trang trưng bày trên cửa hàng vàng bạc thời nay. </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heel(1)">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7" name="TextBox 14"/>
          <p:cNvSpPr txBox="1"/>
          <p:nvPr/>
        </p:nvSpPr>
        <p:spPr>
          <a:xfrm>
            <a:off x="602343" y="8724900"/>
            <a:ext cx="16383000" cy="1069267"/>
          </a:xfrm>
          <a:prstGeom prst="rect">
            <a:avLst/>
          </a:prstGeom>
        </p:spPr>
        <p:txBody>
          <a:bodyPr wrap="square" lIns="0" tIns="0" rIns="0" bIns="0" rtlCol="0" anchor="t">
            <a:spAutoFit/>
          </a:bodyPr>
          <a:lstStyle/>
          <a:p>
            <a:pPr marL="0" lvl="0" indent="0" algn="ctr">
              <a:lnSpc>
                <a:spcPts val="9600"/>
              </a:lnSpc>
              <a:spcBef>
                <a:spcPct val="0"/>
              </a:spcBef>
            </a:pPr>
            <a:r>
              <a:rPr lang="en-US" sz="5000" b="1" u="none" dirty="0" smtClean="0">
                <a:solidFill>
                  <a:schemeClr val="accent2">
                    <a:lumMod val="50000"/>
                  </a:schemeClr>
                </a:solidFill>
                <a:latin typeface="Arial" panose="020B0604020202020204" pitchFamily="34" charset="0"/>
                <a:cs typeface="Arial" panose="020B0604020202020204" pitchFamily="34" charset="0"/>
              </a:rPr>
              <a:t>Chữ Chăm cổ</a:t>
            </a:r>
            <a:endParaRPr lang="en-US" sz="5000" b="1" u="none" dirty="0">
              <a:solidFill>
                <a:schemeClr val="accent2">
                  <a:lumMod val="50000"/>
                </a:schemeClr>
              </a:solidFill>
              <a:latin typeface="Arial" panose="020B0604020202020204" pitchFamily="34" charset="0"/>
              <a:cs typeface="Arial" panose="020B0604020202020204" pitchFamily="34" charset="0"/>
            </a:endParaRPr>
          </a:p>
        </p:txBody>
      </p:sp>
      <p:pic>
        <p:nvPicPr>
          <p:cNvPr id="3074" name="Picture 2" descr="Cần phát huy giá trị riêng có của chữ viết Chăm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86" y="1104900"/>
            <a:ext cx="7848600" cy="762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Tìm hiểu ngôn ngữ Champa và quá trình hình thành tiếng Chă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1886" y="1104900"/>
            <a:ext cx="7772400" cy="762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85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7" name="TextBox 14"/>
          <p:cNvSpPr txBox="1"/>
          <p:nvPr/>
        </p:nvSpPr>
        <p:spPr>
          <a:xfrm>
            <a:off x="1219199" y="8724900"/>
            <a:ext cx="15621001" cy="1054648"/>
          </a:xfrm>
          <a:prstGeom prst="rect">
            <a:avLst/>
          </a:prstGeom>
        </p:spPr>
        <p:txBody>
          <a:bodyPr wrap="square" lIns="0" tIns="0" rIns="0" bIns="0" rtlCol="0" anchor="t">
            <a:spAutoFit/>
          </a:bodyPr>
          <a:lstStyle/>
          <a:p>
            <a:pPr marL="0" lvl="0" indent="0" algn="ctr">
              <a:lnSpc>
                <a:spcPts val="9600"/>
              </a:lnSpc>
              <a:spcBef>
                <a:spcPct val="0"/>
              </a:spcBef>
            </a:pPr>
            <a:r>
              <a:rPr lang="en-US" sz="4500" b="1" u="none" dirty="0" smtClean="0">
                <a:solidFill>
                  <a:schemeClr val="accent2">
                    <a:lumMod val="50000"/>
                  </a:schemeClr>
                </a:solidFill>
                <a:latin typeface="Arial" panose="020B0604020202020204" pitchFamily="34" charset="0"/>
                <a:cs typeface="Arial" panose="020B0604020202020204" pitchFamily="34" charset="0"/>
              </a:rPr>
              <a:t>Sử thi Riêm Kê (Cam-pu-chia)</a:t>
            </a:r>
            <a:endParaRPr lang="en-US" sz="4500" b="1" u="none" dirty="0">
              <a:solidFill>
                <a:schemeClr val="accent2">
                  <a:lumMod val="50000"/>
                </a:schemeClr>
              </a:solidFill>
              <a:latin typeface="Arial" panose="020B0604020202020204" pitchFamily="34" charset="0"/>
              <a:cs typeface="Arial" panose="020B0604020202020204" pitchFamily="34" charset="0"/>
            </a:endParaRPr>
          </a:p>
        </p:txBody>
      </p:sp>
      <p:pic>
        <p:nvPicPr>
          <p:cNvPr id="4098" name="Picture 2" descr="Riêm kê - Wikiwa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952500"/>
            <a:ext cx="15621000" cy="792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46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07487">
            <a:off x="12873261" y="3454657"/>
            <a:ext cx="4300715" cy="44008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39800" y="3924300"/>
            <a:ext cx="3623550" cy="5651599"/>
          </a:xfrm>
          <a:prstGeom prst="rect">
            <a:avLst/>
          </a:prstGeom>
        </p:spPr>
      </p:pic>
      <p:sp>
        <p:nvSpPr>
          <p:cNvPr id="6" name="TextBox 6"/>
          <p:cNvSpPr txBox="1"/>
          <p:nvPr/>
        </p:nvSpPr>
        <p:spPr>
          <a:xfrm>
            <a:off x="0" y="904875"/>
            <a:ext cx="18287999" cy="1795363"/>
          </a:xfrm>
          <a:prstGeom prst="rect">
            <a:avLst/>
          </a:prstGeom>
        </p:spPr>
        <p:txBody>
          <a:bodyPr wrap="square" lIns="0" tIns="0" rIns="0" bIns="0" rtlCol="0" anchor="t">
            <a:spAutoFit/>
          </a:bodyPr>
          <a:lstStyle/>
          <a:p>
            <a:pPr marL="0" lvl="0" indent="0" algn="ctr">
              <a:lnSpc>
                <a:spcPts val="7000"/>
              </a:lnSpc>
            </a:pPr>
            <a:r>
              <a:rPr lang="en-US" sz="5500" b="1" u="none" dirty="0" smtClean="0">
                <a:solidFill>
                  <a:srgbClr val="C66344"/>
                </a:solidFill>
                <a:latin typeface="Arial" panose="020B0604020202020204" pitchFamily="34" charset="0"/>
                <a:cs typeface="Arial" panose="020B0604020202020204" pitchFamily="34" charset="0"/>
              </a:rPr>
              <a:t>Tác động của quá trình giao lưu văn hóa</a:t>
            </a:r>
          </a:p>
          <a:p>
            <a:pPr marL="0" lvl="0" indent="0" algn="ctr">
              <a:lnSpc>
                <a:spcPts val="7000"/>
              </a:lnSpc>
            </a:pPr>
            <a:r>
              <a:rPr lang="en-US" sz="5500" b="1" u="none" dirty="0" smtClean="0">
                <a:solidFill>
                  <a:srgbClr val="C66344"/>
                </a:solidFill>
                <a:latin typeface="Arial" panose="020B0604020202020204" pitchFamily="34" charset="0"/>
                <a:cs typeface="Arial" panose="020B0604020202020204" pitchFamily="34" charset="0"/>
              </a:rPr>
              <a:t> trên lĩnh vực kiến trúc và điêu khắc  </a:t>
            </a:r>
            <a:endParaRPr lang="en-US" sz="5500" b="1" u="none" dirty="0">
              <a:solidFill>
                <a:srgbClr val="C66344"/>
              </a:solidFill>
              <a:latin typeface="Arial" panose="020B0604020202020204" pitchFamily="34" charset="0"/>
              <a:cs typeface="Arial" panose="020B0604020202020204" pitchFamily="34" charset="0"/>
            </a:endParaRPr>
          </a:p>
        </p:txBody>
      </p:sp>
      <p:sp>
        <p:nvSpPr>
          <p:cNvPr id="2" name="Rectangle 1"/>
          <p:cNvSpPr/>
          <p:nvPr/>
        </p:nvSpPr>
        <p:spPr>
          <a:xfrm>
            <a:off x="890332" y="3543300"/>
            <a:ext cx="11711696" cy="5547416"/>
          </a:xfrm>
          <a:prstGeom prst="rect">
            <a:avLst/>
          </a:prstGeom>
        </p:spPr>
        <p:txBody>
          <a:bodyPr wrap="square">
            <a:spAutoFit/>
          </a:bodyPr>
          <a:lstStyle/>
          <a:p>
            <a:pPr marL="685800" indent="-685800" algn="just">
              <a:lnSpc>
                <a:spcPts val="7200"/>
              </a:lnSpc>
              <a:buFont typeface="Arial" panose="020B0604020202020204" pitchFamily="34" charset="0"/>
              <a:buChar char="•"/>
            </a:pPr>
            <a:r>
              <a:rPr lang="fr-FR" sz="50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Kiến </a:t>
            </a:r>
            <a:r>
              <a:rPr lang="fr-FR" sz="5000" b="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trúc: </a:t>
            </a:r>
            <a:r>
              <a:rPr lang="fr-FR" sz="5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phổ </a:t>
            </a:r>
            <a:r>
              <a:rPr lang="fr-FR"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biến là đền tháp, như tháp Chăm (Việt Nam), khu </a:t>
            </a:r>
            <a:r>
              <a:rPr lang="fr-FR" sz="5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đền </a:t>
            </a:r>
            <a:r>
              <a:rPr lang="fr-FR"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Bô-rô-bu-đua và Pram-ba-nan (In-đô-nê-xi-a), chùa Suê-đa-gon (Mi-an-ma),...</a:t>
            </a:r>
            <a:endParaRPr lang="en-US"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fr-FR" sz="5000" b="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Nghệ thuật: </a:t>
            </a:r>
            <a:r>
              <a:rPr lang="fr-FR" sz="5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chủ </a:t>
            </a:r>
            <a:r>
              <a:rPr lang="fr-FR"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yếu là điêu khắc tượng thân, tượng Phật và phù điêu.</a:t>
            </a:r>
            <a:endParaRPr lang="en-US" sz="5000"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p:cNvSpPr txBox="1"/>
          <p:nvPr/>
        </p:nvSpPr>
        <p:spPr>
          <a:xfrm>
            <a:off x="838200" y="8724900"/>
            <a:ext cx="16611600" cy="1063433"/>
          </a:xfrm>
          <a:prstGeom prst="rect">
            <a:avLst/>
          </a:prstGeom>
        </p:spPr>
        <p:txBody>
          <a:bodyPr wrap="square" lIns="0" tIns="0" rIns="0" bIns="0" rtlCol="0" anchor="t">
            <a:spAutoFit/>
          </a:bodyPr>
          <a:lstStyle/>
          <a:p>
            <a:pPr marL="0" lvl="0" indent="0" algn="ctr">
              <a:lnSpc>
                <a:spcPts val="9600"/>
              </a:lnSpc>
              <a:spcBef>
                <a:spcPct val="0"/>
              </a:spcBef>
            </a:pPr>
            <a:r>
              <a:rPr lang="en-US" sz="4800" b="1" u="none" dirty="0" smtClean="0">
                <a:solidFill>
                  <a:schemeClr val="accent2">
                    <a:lumMod val="50000"/>
                  </a:schemeClr>
                </a:solidFill>
                <a:latin typeface="Arial" panose="020B0604020202020204" pitchFamily="34" charset="0"/>
                <a:cs typeface="Arial" panose="020B0604020202020204" pitchFamily="34" charset="0"/>
              </a:rPr>
              <a:t>Khu Đền Tháp Mĩ Sơn</a:t>
            </a:r>
            <a:endParaRPr lang="en-US" sz="4800" b="1" u="none" dirty="0">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Thánh Địa Mỹ Sơn - Di sản văn hóa Thế Giới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00100"/>
            <a:ext cx="7848600" cy="792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descr="TRỞ VỀ HUYỀN THOẠI CHĂM PA - THÁNH ĐỊA MỸ S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4586" y="800100"/>
            <a:ext cx="7620000" cy="792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00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p:cNvSpPr txBox="1"/>
          <p:nvPr/>
        </p:nvSpPr>
        <p:spPr>
          <a:xfrm>
            <a:off x="838200" y="8724900"/>
            <a:ext cx="16611600" cy="1063433"/>
          </a:xfrm>
          <a:prstGeom prst="rect">
            <a:avLst/>
          </a:prstGeom>
        </p:spPr>
        <p:txBody>
          <a:bodyPr wrap="square" lIns="0" tIns="0" rIns="0" bIns="0" rtlCol="0" anchor="t">
            <a:spAutoFit/>
          </a:bodyPr>
          <a:lstStyle/>
          <a:p>
            <a:pPr marL="0" lvl="0" indent="0" algn="ctr">
              <a:lnSpc>
                <a:spcPts val="9600"/>
              </a:lnSpc>
              <a:spcBef>
                <a:spcPct val="0"/>
              </a:spcBef>
            </a:pPr>
            <a:r>
              <a:rPr lang="en-US" sz="4800" b="1" dirty="0" smtClean="0">
                <a:solidFill>
                  <a:schemeClr val="accent2">
                    <a:lumMod val="50000"/>
                  </a:schemeClr>
                </a:solidFill>
                <a:latin typeface="Arial" panose="020B0604020202020204" pitchFamily="34" charset="0"/>
                <a:cs typeface="Arial" panose="020B0604020202020204" pitchFamily="34" charset="0"/>
              </a:rPr>
              <a:t>Đền Bô-rô-bu-đua </a:t>
            </a:r>
            <a:endParaRPr lang="en-US" sz="4800" b="1" u="none" dirty="0">
              <a:solidFill>
                <a:schemeClr val="accent2">
                  <a:lumMod val="50000"/>
                </a:schemeClr>
              </a:solidFill>
              <a:latin typeface="Arial" panose="020B0604020202020204" pitchFamily="34" charset="0"/>
              <a:cs typeface="Arial" panose="020B0604020202020204" pitchFamily="34" charset="0"/>
            </a:endParaRPr>
          </a:p>
        </p:txBody>
      </p:sp>
      <p:pic>
        <p:nvPicPr>
          <p:cNvPr id="1026" name="Picture 2" descr="Đền Borobudur - kì quan Phật giáo lớn nhất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086" y="1028700"/>
            <a:ext cx="8305800" cy="769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Quần thể đền tháp Borobudur - KhoaHoc.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1104900"/>
            <a:ext cx="7924800" cy="7467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9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FE5"/>
        </a:solidFill>
        <a:effectLst/>
      </p:bgPr>
    </p:bg>
    <p:spTree>
      <p:nvGrpSpPr>
        <p:cNvPr id="1" name=""/>
        <p:cNvGrpSpPr/>
        <p:nvPr/>
      </p:nvGrpSpPr>
      <p:grpSpPr>
        <a:xfrm>
          <a:off x="0" y="0"/>
          <a:ext cx="0" cy="0"/>
          <a:chOff x="0" y="0"/>
          <a:chExt cx="0" cy="0"/>
        </a:xfrm>
      </p:grpSpPr>
      <p:sp>
        <p:nvSpPr>
          <p:cNvPr id="2" name="AutoShape 2"/>
          <p:cNvSpPr/>
          <p:nvPr/>
        </p:nvSpPr>
        <p:spPr>
          <a:xfrm>
            <a:off x="0" y="4381500"/>
            <a:ext cx="15163800" cy="6248400"/>
          </a:xfrm>
          <a:prstGeom prst="rect">
            <a:avLst/>
          </a:prstGeom>
          <a:solidFill>
            <a:srgbClr val="D4C0AB"/>
          </a:solidFill>
        </p:spPr>
      </p:sp>
      <p:sp>
        <p:nvSpPr>
          <p:cNvPr id="3" name="TextBox 3"/>
          <p:cNvSpPr txBox="1"/>
          <p:nvPr/>
        </p:nvSpPr>
        <p:spPr>
          <a:xfrm>
            <a:off x="691660" y="1644556"/>
            <a:ext cx="14099307" cy="1795363"/>
          </a:xfrm>
          <a:prstGeom prst="rect">
            <a:avLst/>
          </a:prstGeom>
        </p:spPr>
        <p:txBody>
          <a:bodyPr wrap="square" lIns="0" tIns="0" rIns="0" bIns="0" rtlCol="0" anchor="t">
            <a:spAutoFit/>
          </a:bodyPr>
          <a:lstStyle/>
          <a:p>
            <a:pPr algn="just">
              <a:lnSpc>
                <a:spcPts val="7000"/>
              </a:lnSpc>
            </a:pPr>
            <a:r>
              <a:rPr lang="vi-VN" sz="5000" dirty="0">
                <a:solidFill>
                  <a:srgbClr val="342D29"/>
                </a:solidFill>
              </a:rPr>
              <a:t>Hãy nhận xét về quá trình giao lưu văn hóa ở khu vực Đông Nam Á mười thế kỉ đầu Công nguyên?</a:t>
            </a:r>
            <a:endParaRPr lang="en-US" sz="5000" dirty="0">
              <a:solidFill>
                <a:srgbClr val="342D29"/>
              </a:solidFill>
            </a:endParaRPr>
          </a:p>
        </p:txBody>
      </p:sp>
      <p:pic>
        <p:nvPicPr>
          <p:cNvPr id="4" name="Picture 4"/>
          <p:cNvPicPr>
            <a:picLocks noChangeAspect="1"/>
          </p:cNvPicPr>
          <p:nvPr/>
        </p:nvPicPr>
        <p:blipFill>
          <a:blip r:embed="rId2"/>
          <a:srcRect l="39790" r="39790"/>
          <a:stretch>
            <a:fillRect/>
          </a:stretch>
        </p:blipFill>
        <p:spPr>
          <a:xfrm>
            <a:off x="15163800" y="-552450"/>
            <a:ext cx="3498038" cy="11391900"/>
          </a:xfrm>
          <a:prstGeom prst="rect">
            <a:avLst/>
          </a:prstGeom>
        </p:spPr>
      </p:pic>
      <p:sp>
        <p:nvSpPr>
          <p:cNvPr id="8" name="AutoShape 8"/>
          <p:cNvSpPr/>
          <p:nvPr/>
        </p:nvSpPr>
        <p:spPr>
          <a:xfrm flipV="1">
            <a:off x="0" y="4381499"/>
            <a:ext cx="15163800" cy="45719"/>
          </a:xfrm>
          <a:prstGeom prst="rect">
            <a:avLst/>
          </a:prstGeom>
          <a:solidFill>
            <a:srgbClr val="342D29"/>
          </a:solidFill>
        </p:spPr>
      </p:sp>
      <p:grpSp>
        <p:nvGrpSpPr>
          <p:cNvPr id="9" name="Group 9"/>
          <p:cNvGrpSpPr/>
          <p:nvPr/>
        </p:nvGrpSpPr>
        <p:grpSpPr>
          <a:xfrm>
            <a:off x="1066800" y="4095750"/>
            <a:ext cx="571500" cy="57150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42D29"/>
            </a:solidFill>
          </p:spPr>
        </p:sp>
      </p:grpSp>
      <p:grpSp>
        <p:nvGrpSpPr>
          <p:cNvPr id="14" name="Group 14"/>
          <p:cNvGrpSpPr/>
          <p:nvPr/>
        </p:nvGrpSpPr>
        <p:grpSpPr>
          <a:xfrm>
            <a:off x="5744544" y="4095750"/>
            <a:ext cx="571500" cy="5715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42D29"/>
            </a:solidFill>
          </p:spPr>
        </p:sp>
      </p:grpSp>
      <p:grpSp>
        <p:nvGrpSpPr>
          <p:cNvPr id="19" name="Group 19"/>
          <p:cNvGrpSpPr/>
          <p:nvPr/>
        </p:nvGrpSpPr>
        <p:grpSpPr>
          <a:xfrm>
            <a:off x="10483370" y="4095750"/>
            <a:ext cx="571500" cy="57150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42D29"/>
            </a:solidFill>
          </p:spPr>
        </p:sp>
      </p:grpSp>
      <p:sp>
        <p:nvSpPr>
          <p:cNvPr id="22" name="Rectangle 21"/>
          <p:cNvSpPr/>
          <p:nvPr/>
        </p:nvSpPr>
        <p:spPr>
          <a:xfrm>
            <a:off x="876301" y="5215329"/>
            <a:ext cx="13411199" cy="4580741"/>
          </a:xfrm>
          <a:prstGeom prst="rect">
            <a:avLst/>
          </a:prstGeom>
        </p:spPr>
        <p:txBody>
          <a:bodyPr wrap="square">
            <a:spAutoFit/>
          </a:bodyPr>
          <a:lstStyle/>
          <a:p>
            <a:pPr algn="just">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Cư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dân Đông Nam Á tiếp thu văn hoá Ấn Độ một cách hoà bình, trên cơ sở chủ động lựa chọn những yếu tố phù hợp trong quá trình lập quốc và phát triển, chủ yếu trong các lĩnh vực tôn giáo, chữ viết, văn học, nghệ thuật.</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905A"/>
        </a:solidFill>
        <a:effectLst/>
      </p:bgPr>
    </p:bg>
    <p:spTree>
      <p:nvGrpSpPr>
        <p:cNvPr id="1" name=""/>
        <p:cNvGrpSpPr/>
        <p:nvPr/>
      </p:nvGrpSpPr>
      <p:grpSpPr>
        <a:xfrm>
          <a:off x="0" y="0"/>
          <a:ext cx="0" cy="0"/>
          <a:chOff x="0" y="0"/>
          <a:chExt cx="0" cy="0"/>
        </a:xfrm>
      </p:grpSpPr>
      <p:sp>
        <p:nvSpPr>
          <p:cNvPr id="3" name="TextBox 3"/>
          <p:cNvSpPr txBox="1"/>
          <p:nvPr/>
        </p:nvSpPr>
        <p:spPr>
          <a:xfrm>
            <a:off x="0" y="1424389"/>
            <a:ext cx="18288000" cy="1358513"/>
          </a:xfrm>
          <a:prstGeom prst="rect">
            <a:avLst/>
          </a:prstGeom>
        </p:spPr>
        <p:txBody>
          <a:bodyPr wrap="square" lIns="0" tIns="0" rIns="0" bIns="0" rtlCol="0" anchor="t">
            <a:spAutoFit/>
          </a:bodyPr>
          <a:lstStyle/>
          <a:p>
            <a:pPr algn="ctr">
              <a:lnSpc>
                <a:spcPts val="12000"/>
              </a:lnSpc>
            </a:pPr>
            <a:r>
              <a:rPr lang="en-US" sz="7000" b="1" spc="-100" dirty="0" smtClean="0">
                <a:solidFill>
                  <a:srgbClr val="F6F7F1"/>
                </a:solidFill>
                <a:latin typeface="Arial" panose="020B0604020202020204" pitchFamily="34" charset="0"/>
                <a:cs typeface="Arial" panose="020B0604020202020204" pitchFamily="34" charset="0"/>
              </a:rPr>
              <a:t>LUYỆN TẬP</a:t>
            </a:r>
            <a:endParaRPr lang="en-US" sz="7000" b="1" spc="-100" dirty="0">
              <a:solidFill>
                <a:srgbClr val="F6F7F1"/>
              </a:solidFill>
              <a:latin typeface="Arial" panose="020B0604020202020204" pitchFamily="34" charset="0"/>
              <a:cs typeface="Arial" panose="020B0604020202020204" pitchFamily="34" charset="0"/>
            </a:endParaRPr>
          </a:p>
        </p:txBody>
      </p:sp>
      <p:grpSp>
        <p:nvGrpSpPr>
          <p:cNvPr id="6" name="Group 6"/>
          <p:cNvGrpSpPr/>
          <p:nvPr/>
        </p:nvGrpSpPr>
        <p:grpSpPr>
          <a:xfrm>
            <a:off x="-205334" y="6235977"/>
            <a:ext cx="3691696" cy="3276600"/>
            <a:chOff x="0" y="0"/>
            <a:chExt cx="6316674" cy="5947828"/>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164075" cy="412993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21833">
              <a:off x="-16183" y="3593328"/>
              <a:ext cx="4769799" cy="107320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624152" y="1108603"/>
              <a:ext cx="956362" cy="95636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80514" y="2064965"/>
              <a:ext cx="609999" cy="60999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859076" y="1254206"/>
              <a:ext cx="457599" cy="457599"/>
            </a:xfrm>
            <a:prstGeom prst="rect">
              <a:avLst/>
            </a:prstGeom>
          </p:spPr>
        </p:pic>
      </p:grpSp>
      <p:grpSp>
        <p:nvGrpSpPr>
          <p:cNvPr id="12" name="Group 12"/>
          <p:cNvGrpSpPr/>
          <p:nvPr/>
        </p:nvGrpSpPr>
        <p:grpSpPr>
          <a:xfrm>
            <a:off x="13967866" y="5903304"/>
            <a:ext cx="4648200" cy="3612568"/>
            <a:chOff x="0" y="0"/>
            <a:chExt cx="6822429" cy="6023587"/>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024" t="78" r="1024"/>
            <a:stretch>
              <a:fillRect/>
            </a:stretch>
          </p:blipFill>
          <p:spPr>
            <a:xfrm rot="-10178377">
              <a:off x="329177" y="1284088"/>
              <a:ext cx="6164075" cy="4219627"/>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299788">
              <a:off x="1753505" y="957745"/>
              <a:ext cx="4769799" cy="1073205"/>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78377">
              <a:off x="686075" y="2763942"/>
              <a:ext cx="956362" cy="956362"/>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78377">
              <a:off x="125322" y="2025866"/>
              <a:ext cx="609999" cy="609999"/>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78377">
              <a:off x="112860" y="3241125"/>
              <a:ext cx="457599" cy="457599"/>
            </a:xfrm>
            <a:prstGeom prst="rect">
              <a:avLst/>
            </a:prstGeom>
          </p:spPr>
        </p:pic>
      </p:grpSp>
      <p:pic>
        <p:nvPicPr>
          <p:cNvPr id="30" name="Picture 23">
            <a:extLst>
              <a:ext uri="{FF2B5EF4-FFF2-40B4-BE49-F238E27FC236}">
                <a16:creationId xmlns="" xmlns:a16="http://schemas.microsoft.com/office/drawing/2014/main" id="{FDB02219-42A4-4F26-BB4B-6B7B7CD2B0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652160" y="3266083"/>
            <a:ext cx="9086373" cy="4967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FE5"/>
        </a:solidFill>
        <a:effectLst/>
      </p:bgPr>
    </p:bg>
    <p:spTree>
      <p:nvGrpSpPr>
        <p:cNvPr id="1" name=""/>
        <p:cNvGrpSpPr/>
        <p:nvPr/>
      </p:nvGrpSpPr>
      <p:grpSpPr>
        <a:xfrm>
          <a:off x="0" y="0"/>
          <a:ext cx="0" cy="0"/>
          <a:chOff x="0" y="0"/>
          <a:chExt cx="0" cy="0"/>
        </a:xfrm>
      </p:grpSpPr>
      <p:sp>
        <p:nvSpPr>
          <p:cNvPr id="7" name="TextBox 16"/>
          <p:cNvSpPr txBox="1"/>
          <p:nvPr/>
        </p:nvSpPr>
        <p:spPr>
          <a:xfrm>
            <a:off x="0" y="1682768"/>
            <a:ext cx="18364200" cy="1716880"/>
          </a:xfrm>
          <a:prstGeom prst="rect">
            <a:avLst/>
          </a:prstGeom>
        </p:spPr>
        <p:txBody>
          <a:bodyPr wrap="square" lIns="0" tIns="0" rIns="0" bIns="0" rtlCol="0" anchor="t">
            <a:spAutoFit/>
          </a:bodyPr>
          <a:lstStyle/>
          <a:p>
            <a:pPr algn="ctr">
              <a:lnSpc>
                <a:spcPts val="7000"/>
              </a:lnSpc>
            </a:pPr>
            <a:r>
              <a:rPr lang="en-US" sz="5000" dirty="0" smtClean="0">
                <a:solidFill>
                  <a:schemeClr val="accent2">
                    <a:lumMod val="50000"/>
                  </a:schemeClr>
                </a:solidFill>
                <a:latin typeface="Arial" panose="020B0604020202020204" pitchFamily="34" charset="0"/>
                <a:cs typeface="Arial" panose="020B0604020202020204" pitchFamily="34" charset="0"/>
              </a:rPr>
              <a:t>Từ những thế kỉ đầu Công nguyên, thương nhân Ấn Độ và Trung Quốc buôn bán với Đông Nam Á chủ yếu qua đường nào? </a:t>
            </a:r>
            <a:endParaRPr lang="en-US" sz="5000" dirty="0">
              <a:solidFill>
                <a:schemeClr val="accent2">
                  <a:lumMod val="50000"/>
                </a:schemeClr>
              </a:solidFill>
              <a:latin typeface="Arial" panose="020B0604020202020204" pitchFamily="34" charset="0"/>
              <a:cs typeface="Arial" panose="020B0604020202020204" pitchFamily="34" charset="0"/>
            </a:endParaRPr>
          </a:p>
        </p:txBody>
      </p:sp>
      <p:grpSp>
        <p:nvGrpSpPr>
          <p:cNvPr id="8" name="Group 2"/>
          <p:cNvGrpSpPr/>
          <p:nvPr/>
        </p:nvGrpSpPr>
        <p:grpSpPr>
          <a:xfrm>
            <a:off x="1600200" y="4320547"/>
            <a:ext cx="5062787" cy="2590800"/>
            <a:chOff x="0" y="0"/>
            <a:chExt cx="11020242" cy="11737560"/>
          </a:xfrm>
          <a:solidFill>
            <a:schemeClr val="accent6">
              <a:lumMod val="40000"/>
              <a:lumOff val="60000"/>
            </a:schemeClr>
          </a:solidFill>
        </p:grpSpPr>
        <p:sp>
          <p:nvSpPr>
            <p:cNvPr id="9" name="Freeform 3"/>
            <p:cNvSpPr/>
            <p:nvPr/>
          </p:nvSpPr>
          <p:spPr>
            <a:xfrm>
              <a:off x="38100" y="44450"/>
              <a:ext cx="10983413" cy="11693110"/>
            </a:xfrm>
            <a:custGeom>
              <a:avLst/>
              <a:gdLst/>
              <a:ahLst/>
              <a:cxnLst/>
              <a:rect l="l" t="t" r="r" b="b"/>
              <a:pathLst>
                <a:path w="10983413" h="11693110">
                  <a:moveTo>
                    <a:pt x="2540" y="11662630"/>
                  </a:moveTo>
                  <a:cubicBezTo>
                    <a:pt x="0" y="11671520"/>
                    <a:pt x="5080" y="11677870"/>
                    <a:pt x="64480" y="11679140"/>
                  </a:cubicBezTo>
                  <a:cubicBezTo>
                    <a:pt x="133539" y="11680410"/>
                    <a:pt x="193967" y="11680410"/>
                    <a:pt x="263026" y="11680410"/>
                  </a:cubicBezTo>
                  <a:cubicBezTo>
                    <a:pt x="539265" y="11681680"/>
                    <a:pt x="815504" y="11681680"/>
                    <a:pt x="1100375" y="11682950"/>
                  </a:cubicBezTo>
                  <a:cubicBezTo>
                    <a:pt x="1255760" y="11684220"/>
                    <a:pt x="1411144" y="11685490"/>
                    <a:pt x="1557896" y="11686760"/>
                  </a:cubicBezTo>
                  <a:cubicBezTo>
                    <a:pt x="1816870" y="11688030"/>
                    <a:pt x="2067211" y="11688030"/>
                    <a:pt x="2326185" y="11689300"/>
                  </a:cubicBezTo>
                  <a:cubicBezTo>
                    <a:pt x="2429774" y="11689300"/>
                    <a:pt x="2524732" y="11689300"/>
                    <a:pt x="2628321" y="11688030"/>
                  </a:cubicBezTo>
                  <a:cubicBezTo>
                    <a:pt x="2671483" y="11688030"/>
                    <a:pt x="2723278" y="11686760"/>
                    <a:pt x="2766440" y="11686760"/>
                  </a:cubicBezTo>
                  <a:cubicBezTo>
                    <a:pt x="2939090" y="11688030"/>
                    <a:pt x="6392075" y="11679140"/>
                    <a:pt x="6564724" y="11680410"/>
                  </a:cubicBezTo>
                  <a:cubicBezTo>
                    <a:pt x="6806433" y="11681680"/>
                    <a:pt x="7471132" y="11681680"/>
                    <a:pt x="7712842" y="11681680"/>
                  </a:cubicBezTo>
                  <a:cubicBezTo>
                    <a:pt x="7807799" y="11681680"/>
                    <a:pt x="7894123" y="11680410"/>
                    <a:pt x="7989081" y="11680410"/>
                  </a:cubicBezTo>
                  <a:lnTo>
                    <a:pt x="8455234" y="11684220"/>
                  </a:lnTo>
                  <a:cubicBezTo>
                    <a:pt x="8791899" y="11686760"/>
                    <a:pt x="9119932" y="11684220"/>
                    <a:pt x="9456599" y="11688030"/>
                  </a:cubicBezTo>
                  <a:cubicBezTo>
                    <a:pt x="10017709" y="11693110"/>
                    <a:pt x="10587451" y="11686760"/>
                    <a:pt x="10918642" y="11691840"/>
                  </a:cubicBezTo>
                  <a:cubicBezTo>
                    <a:pt x="10938963" y="11693110"/>
                    <a:pt x="10959282" y="11691840"/>
                    <a:pt x="10982142" y="11691840"/>
                  </a:cubicBezTo>
                  <a:lnTo>
                    <a:pt x="10982142" y="11632150"/>
                  </a:lnTo>
                  <a:cubicBezTo>
                    <a:pt x="10980872" y="11340859"/>
                    <a:pt x="10979602" y="10898973"/>
                    <a:pt x="10979602" y="10429468"/>
                  </a:cubicBezTo>
                  <a:cubicBezTo>
                    <a:pt x="10979602" y="9886317"/>
                    <a:pt x="10983413" y="9333959"/>
                    <a:pt x="10977063" y="8790807"/>
                  </a:cubicBezTo>
                  <a:cubicBezTo>
                    <a:pt x="10969442" y="8431774"/>
                    <a:pt x="10958013" y="1352390"/>
                    <a:pt x="10958013" y="993358"/>
                  </a:cubicBezTo>
                  <a:cubicBezTo>
                    <a:pt x="10955472" y="744797"/>
                    <a:pt x="10954202" y="487030"/>
                    <a:pt x="10951663" y="238469"/>
                  </a:cubicBezTo>
                  <a:cubicBezTo>
                    <a:pt x="10951663" y="164821"/>
                    <a:pt x="10950392" y="91174"/>
                    <a:pt x="10949122" y="6350"/>
                  </a:cubicBezTo>
                  <a:cubicBezTo>
                    <a:pt x="10938963" y="3810"/>
                    <a:pt x="10930072" y="2540"/>
                    <a:pt x="10919913" y="1270"/>
                  </a:cubicBezTo>
                  <a:cubicBezTo>
                    <a:pt x="10912292" y="0"/>
                    <a:pt x="10904672" y="1270"/>
                    <a:pt x="10898322" y="1270"/>
                  </a:cubicBezTo>
                  <a:lnTo>
                    <a:pt x="21317" y="6350"/>
                  </a:lnTo>
                  <a:lnTo>
                    <a:pt x="2540" y="11662630"/>
                  </a:lnTo>
                  <a:close/>
                </a:path>
              </a:pathLst>
            </a:custGeom>
            <a:grpFill/>
          </p:spPr>
        </p:sp>
        <p:sp>
          <p:nvSpPr>
            <p:cNvPr id="10" name="Freeform 4"/>
            <p:cNvSpPr/>
            <p:nvPr/>
          </p:nvSpPr>
          <p:spPr>
            <a:xfrm>
              <a:off x="11430" y="16510"/>
              <a:ext cx="10959283" cy="11682950"/>
            </a:xfrm>
            <a:custGeom>
              <a:avLst/>
              <a:gdLst/>
              <a:ahLst/>
              <a:cxnLst/>
              <a:rect l="l" t="t" r="r" b="b"/>
              <a:pathLst>
                <a:path w="10959283" h="11682950">
                  <a:moveTo>
                    <a:pt x="10959283" y="11682950"/>
                  </a:moveTo>
                  <a:lnTo>
                    <a:pt x="0" y="11675331"/>
                  </a:lnTo>
                  <a:lnTo>
                    <a:pt x="0" y="4114501"/>
                  </a:lnTo>
                  <a:lnTo>
                    <a:pt x="7620" y="20320"/>
                  </a:lnTo>
                  <a:lnTo>
                    <a:pt x="5512336" y="0"/>
                  </a:lnTo>
                  <a:lnTo>
                    <a:pt x="10937692" y="8890"/>
                  </a:lnTo>
                  <a:close/>
                </a:path>
              </a:pathLst>
            </a:custGeom>
            <a:grpFill/>
          </p:spPr>
        </p:sp>
        <p:sp>
          <p:nvSpPr>
            <p:cNvPr id="11" name="Freeform 5"/>
            <p:cNvSpPr/>
            <p:nvPr/>
          </p:nvSpPr>
          <p:spPr>
            <a:xfrm>
              <a:off x="-3810" y="0"/>
              <a:ext cx="10988492" cy="11709620"/>
            </a:xfrm>
            <a:custGeom>
              <a:avLst/>
              <a:gdLst/>
              <a:ahLst/>
              <a:cxnLst/>
              <a:rect l="l" t="t" r="r" b="b"/>
              <a:pathLst>
                <a:path w="10988492" h="11709620">
                  <a:moveTo>
                    <a:pt x="10954202" y="21590"/>
                  </a:moveTo>
                  <a:cubicBezTo>
                    <a:pt x="10955473" y="34290"/>
                    <a:pt x="10955473" y="44450"/>
                    <a:pt x="10956742" y="71182"/>
                  </a:cubicBezTo>
                  <a:cubicBezTo>
                    <a:pt x="10959282" y="319743"/>
                    <a:pt x="10960552" y="577510"/>
                    <a:pt x="10963092" y="826071"/>
                  </a:cubicBezTo>
                  <a:cubicBezTo>
                    <a:pt x="10963092" y="1185103"/>
                    <a:pt x="10975792" y="8264488"/>
                    <a:pt x="10982142" y="8623520"/>
                  </a:cubicBezTo>
                  <a:cubicBezTo>
                    <a:pt x="10988492" y="9166671"/>
                    <a:pt x="10984682" y="9719029"/>
                    <a:pt x="10984682" y="10262181"/>
                  </a:cubicBezTo>
                  <a:cubicBezTo>
                    <a:pt x="10984682" y="10740891"/>
                    <a:pt x="10985952" y="11182777"/>
                    <a:pt x="10987223" y="11648660"/>
                  </a:cubicBezTo>
                  <a:lnTo>
                    <a:pt x="10987223" y="11708350"/>
                  </a:lnTo>
                  <a:cubicBezTo>
                    <a:pt x="10964362" y="11708350"/>
                    <a:pt x="10944042" y="11709620"/>
                    <a:pt x="10923723" y="11708350"/>
                  </a:cubicBezTo>
                  <a:cubicBezTo>
                    <a:pt x="10379020" y="11703270"/>
                    <a:pt x="9809277" y="11709620"/>
                    <a:pt x="9248167" y="11704540"/>
                  </a:cubicBezTo>
                  <a:cubicBezTo>
                    <a:pt x="8911501" y="11700730"/>
                    <a:pt x="8583468" y="11703270"/>
                    <a:pt x="8246801" y="11700730"/>
                  </a:cubicBezTo>
                  <a:lnTo>
                    <a:pt x="7780648" y="11696920"/>
                  </a:lnTo>
                  <a:cubicBezTo>
                    <a:pt x="7685691" y="11696920"/>
                    <a:pt x="7599367" y="11698190"/>
                    <a:pt x="7504410" y="11698190"/>
                  </a:cubicBezTo>
                  <a:cubicBezTo>
                    <a:pt x="7262701" y="11696920"/>
                    <a:pt x="6598001" y="11698190"/>
                    <a:pt x="6356292" y="11696920"/>
                  </a:cubicBezTo>
                  <a:cubicBezTo>
                    <a:pt x="6183643" y="11695650"/>
                    <a:pt x="2730658" y="11704540"/>
                    <a:pt x="2558009" y="11703270"/>
                  </a:cubicBezTo>
                  <a:cubicBezTo>
                    <a:pt x="2514847" y="11703270"/>
                    <a:pt x="2463052" y="11704540"/>
                    <a:pt x="2419890" y="11704540"/>
                  </a:cubicBezTo>
                  <a:cubicBezTo>
                    <a:pt x="2316300" y="11704540"/>
                    <a:pt x="2221343" y="11705810"/>
                    <a:pt x="2117753" y="11705810"/>
                  </a:cubicBezTo>
                  <a:cubicBezTo>
                    <a:pt x="1858780" y="11705810"/>
                    <a:pt x="1608438" y="11704540"/>
                    <a:pt x="1349464" y="11703270"/>
                  </a:cubicBezTo>
                  <a:cubicBezTo>
                    <a:pt x="1194080" y="11702000"/>
                    <a:pt x="1038696" y="11700730"/>
                    <a:pt x="891944" y="11699460"/>
                  </a:cubicBezTo>
                  <a:cubicBezTo>
                    <a:pt x="615705" y="11698190"/>
                    <a:pt x="339466" y="11696920"/>
                    <a:pt x="54595" y="11696920"/>
                  </a:cubicBezTo>
                  <a:cubicBezTo>
                    <a:pt x="38100" y="11696920"/>
                    <a:pt x="29210" y="11696920"/>
                    <a:pt x="19050" y="11695650"/>
                  </a:cubicBezTo>
                  <a:cubicBezTo>
                    <a:pt x="10160" y="11694380"/>
                    <a:pt x="5080" y="11688030"/>
                    <a:pt x="7620" y="11679140"/>
                  </a:cubicBezTo>
                  <a:cubicBezTo>
                    <a:pt x="16510" y="11643075"/>
                    <a:pt x="12700" y="11412927"/>
                    <a:pt x="11430" y="11173571"/>
                  </a:cubicBezTo>
                  <a:cubicBezTo>
                    <a:pt x="10160" y="10685656"/>
                    <a:pt x="6350" y="10206945"/>
                    <a:pt x="7620" y="9719029"/>
                  </a:cubicBezTo>
                  <a:cubicBezTo>
                    <a:pt x="5080" y="9111436"/>
                    <a:pt x="0" y="1590165"/>
                    <a:pt x="7620" y="973366"/>
                  </a:cubicBezTo>
                  <a:cubicBezTo>
                    <a:pt x="8890" y="853688"/>
                    <a:pt x="7620" y="724805"/>
                    <a:pt x="8890" y="605127"/>
                  </a:cubicBezTo>
                  <a:cubicBezTo>
                    <a:pt x="10160" y="411802"/>
                    <a:pt x="12700" y="200065"/>
                    <a:pt x="13970" y="44450"/>
                  </a:cubicBezTo>
                  <a:cubicBezTo>
                    <a:pt x="13970" y="41910"/>
                    <a:pt x="15240" y="39370"/>
                    <a:pt x="16510" y="38100"/>
                  </a:cubicBezTo>
                  <a:cubicBezTo>
                    <a:pt x="38100" y="35560"/>
                    <a:pt x="123655" y="30480"/>
                    <a:pt x="261774" y="29210"/>
                  </a:cubicBezTo>
                  <a:cubicBezTo>
                    <a:pt x="494851" y="25400"/>
                    <a:pt x="727927" y="22860"/>
                    <a:pt x="969636" y="20320"/>
                  </a:cubicBezTo>
                  <a:cubicBezTo>
                    <a:pt x="1133653" y="17780"/>
                    <a:pt x="1297670" y="16510"/>
                    <a:pt x="1453054" y="13970"/>
                  </a:cubicBezTo>
                  <a:cubicBezTo>
                    <a:pt x="1608438" y="11430"/>
                    <a:pt x="1772455" y="8890"/>
                    <a:pt x="1927839" y="8890"/>
                  </a:cubicBezTo>
                  <a:cubicBezTo>
                    <a:pt x="2100489" y="7620"/>
                    <a:pt x="2273138" y="10160"/>
                    <a:pt x="2445787" y="8890"/>
                  </a:cubicBezTo>
                  <a:cubicBezTo>
                    <a:pt x="2661599" y="8890"/>
                    <a:pt x="6572104" y="6350"/>
                    <a:pt x="6787916" y="5080"/>
                  </a:cubicBezTo>
                  <a:cubicBezTo>
                    <a:pt x="6995095" y="3810"/>
                    <a:pt x="7202274" y="2540"/>
                    <a:pt x="7418085" y="2540"/>
                  </a:cubicBezTo>
                  <a:cubicBezTo>
                    <a:pt x="7772016" y="1270"/>
                    <a:pt x="8117315" y="0"/>
                    <a:pt x="8471246" y="0"/>
                  </a:cubicBezTo>
                  <a:cubicBezTo>
                    <a:pt x="8617997" y="0"/>
                    <a:pt x="8773382" y="2540"/>
                    <a:pt x="8920134" y="2540"/>
                  </a:cubicBezTo>
                  <a:cubicBezTo>
                    <a:pt x="9325860" y="3810"/>
                    <a:pt x="9740218" y="5080"/>
                    <a:pt x="10145944" y="7620"/>
                  </a:cubicBezTo>
                  <a:cubicBezTo>
                    <a:pt x="10361755" y="8890"/>
                    <a:pt x="10577567" y="12700"/>
                    <a:pt x="10793379" y="16510"/>
                  </a:cubicBezTo>
                  <a:lnTo>
                    <a:pt x="10923723" y="16510"/>
                  </a:lnTo>
                  <a:cubicBezTo>
                    <a:pt x="10935152" y="17780"/>
                    <a:pt x="10944042" y="20320"/>
                    <a:pt x="10954202" y="21590"/>
                  </a:cubicBezTo>
                  <a:close/>
                  <a:moveTo>
                    <a:pt x="10964362" y="11691841"/>
                  </a:moveTo>
                  <a:cubicBezTo>
                    <a:pt x="10965632" y="11675330"/>
                    <a:pt x="10966902" y="11662630"/>
                    <a:pt x="10966902" y="11649930"/>
                  </a:cubicBezTo>
                  <a:cubicBezTo>
                    <a:pt x="10965632" y="11136748"/>
                    <a:pt x="10964362" y="10648832"/>
                    <a:pt x="10964362" y="10124092"/>
                  </a:cubicBezTo>
                  <a:cubicBezTo>
                    <a:pt x="10964362" y="9884737"/>
                    <a:pt x="10966902" y="9645383"/>
                    <a:pt x="10965632" y="9406027"/>
                  </a:cubicBezTo>
                  <a:cubicBezTo>
                    <a:pt x="10965632" y="9185084"/>
                    <a:pt x="10964362" y="8954935"/>
                    <a:pt x="10963092" y="8733992"/>
                  </a:cubicBezTo>
                  <a:cubicBezTo>
                    <a:pt x="10958012" y="8393371"/>
                    <a:pt x="10946582" y="1341604"/>
                    <a:pt x="10946582" y="1000984"/>
                  </a:cubicBezTo>
                  <a:cubicBezTo>
                    <a:pt x="10944042" y="715599"/>
                    <a:pt x="10941502" y="421008"/>
                    <a:pt x="10938962" y="135624"/>
                  </a:cubicBezTo>
                  <a:cubicBezTo>
                    <a:pt x="10937692" y="44450"/>
                    <a:pt x="10936423" y="43180"/>
                    <a:pt x="10914232" y="41910"/>
                  </a:cubicBezTo>
                  <a:cubicBezTo>
                    <a:pt x="10888336" y="41910"/>
                    <a:pt x="10871071" y="41910"/>
                    <a:pt x="10845173" y="40640"/>
                  </a:cubicBezTo>
                  <a:cubicBezTo>
                    <a:pt x="10629361" y="36830"/>
                    <a:pt x="10404918" y="31750"/>
                    <a:pt x="10189106" y="30480"/>
                  </a:cubicBezTo>
                  <a:cubicBezTo>
                    <a:pt x="9662526" y="26670"/>
                    <a:pt x="9127313" y="25400"/>
                    <a:pt x="8600733" y="22860"/>
                  </a:cubicBezTo>
                  <a:lnTo>
                    <a:pt x="7979195" y="22860"/>
                  </a:lnTo>
                  <a:cubicBezTo>
                    <a:pt x="7702957" y="22860"/>
                    <a:pt x="7426718" y="22860"/>
                    <a:pt x="7159112" y="24130"/>
                  </a:cubicBezTo>
                  <a:cubicBezTo>
                    <a:pt x="6926036" y="25400"/>
                    <a:pt x="2998265" y="29210"/>
                    <a:pt x="2765188" y="29210"/>
                  </a:cubicBezTo>
                  <a:cubicBezTo>
                    <a:pt x="2385360" y="29210"/>
                    <a:pt x="2005531" y="26670"/>
                    <a:pt x="1625703" y="33020"/>
                  </a:cubicBezTo>
                  <a:cubicBezTo>
                    <a:pt x="1427156" y="36830"/>
                    <a:pt x="1237242" y="36830"/>
                    <a:pt x="1047328" y="38100"/>
                  </a:cubicBezTo>
                  <a:cubicBezTo>
                    <a:pt x="719295" y="41910"/>
                    <a:pt x="391261" y="45720"/>
                    <a:pt x="63227" y="50800"/>
                  </a:cubicBezTo>
                  <a:cubicBezTo>
                    <a:pt x="36830" y="50800"/>
                    <a:pt x="34290" y="61976"/>
                    <a:pt x="33020" y="172448"/>
                  </a:cubicBezTo>
                  <a:cubicBezTo>
                    <a:pt x="31750" y="338155"/>
                    <a:pt x="31750" y="503862"/>
                    <a:pt x="30480" y="669569"/>
                  </a:cubicBezTo>
                  <a:cubicBezTo>
                    <a:pt x="29210" y="945748"/>
                    <a:pt x="26670" y="1212721"/>
                    <a:pt x="25400" y="1488900"/>
                  </a:cubicBezTo>
                  <a:cubicBezTo>
                    <a:pt x="20320" y="1783491"/>
                    <a:pt x="26670" y="8982553"/>
                    <a:pt x="29210" y="9277144"/>
                  </a:cubicBezTo>
                  <a:cubicBezTo>
                    <a:pt x="29210" y="9590146"/>
                    <a:pt x="29210" y="9912355"/>
                    <a:pt x="30480" y="10225358"/>
                  </a:cubicBezTo>
                  <a:cubicBezTo>
                    <a:pt x="30480" y="10455507"/>
                    <a:pt x="33020" y="10685656"/>
                    <a:pt x="33020" y="10915805"/>
                  </a:cubicBezTo>
                  <a:cubicBezTo>
                    <a:pt x="33020" y="11164366"/>
                    <a:pt x="33020" y="11412927"/>
                    <a:pt x="31750" y="11649930"/>
                  </a:cubicBezTo>
                  <a:lnTo>
                    <a:pt x="31750" y="11660091"/>
                  </a:lnTo>
                  <a:cubicBezTo>
                    <a:pt x="31750" y="11670250"/>
                    <a:pt x="35560" y="11674060"/>
                    <a:pt x="44450" y="11674060"/>
                  </a:cubicBezTo>
                  <a:cubicBezTo>
                    <a:pt x="140920" y="11674060"/>
                    <a:pt x="261774" y="11675330"/>
                    <a:pt x="373996" y="11675330"/>
                  </a:cubicBezTo>
                  <a:cubicBezTo>
                    <a:pt x="538013" y="11675330"/>
                    <a:pt x="710662" y="11672791"/>
                    <a:pt x="874679" y="11675330"/>
                  </a:cubicBezTo>
                  <a:cubicBezTo>
                    <a:pt x="1142285" y="11679141"/>
                    <a:pt x="1409892" y="11681680"/>
                    <a:pt x="1677498" y="11680410"/>
                  </a:cubicBezTo>
                  <a:cubicBezTo>
                    <a:pt x="1850147" y="11679141"/>
                    <a:pt x="2014164" y="11681680"/>
                    <a:pt x="2186813" y="11681680"/>
                  </a:cubicBezTo>
                  <a:cubicBezTo>
                    <a:pt x="2437155" y="11681680"/>
                    <a:pt x="2687496" y="11680410"/>
                    <a:pt x="2937837" y="11681680"/>
                  </a:cubicBezTo>
                  <a:cubicBezTo>
                    <a:pt x="3309033" y="11682950"/>
                    <a:pt x="7383556" y="11672791"/>
                    <a:pt x="7763384" y="11675330"/>
                  </a:cubicBezTo>
                  <a:cubicBezTo>
                    <a:pt x="7927401" y="11676600"/>
                    <a:pt x="8091418" y="11677870"/>
                    <a:pt x="8246802" y="11677870"/>
                  </a:cubicBezTo>
                  <a:cubicBezTo>
                    <a:pt x="8531673" y="11680410"/>
                    <a:pt x="8807912" y="11676600"/>
                    <a:pt x="9092783" y="11680410"/>
                  </a:cubicBezTo>
                  <a:cubicBezTo>
                    <a:pt x="9325860" y="11682950"/>
                    <a:pt x="9558936" y="11682950"/>
                    <a:pt x="9792013" y="11685491"/>
                  </a:cubicBezTo>
                  <a:cubicBezTo>
                    <a:pt x="10137312" y="11689300"/>
                    <a:pt x="10482610" y="11691841"/>
                    <a:pt x="10827908" y="11693110"/>
                  </a:cubicBezTo>
                  <a:cubicBezTo>
                    <a:pt x="10926262" y="11693110"/>
                    <a:pt x="10944042" y="11691841"/>
                    <a:pt x="10964362" y="11691841"/>
                  </a:cubicBezTo>
                  <a:close/>
                </a:path>
              </a:pathLst>
            </a:custGeom>
            <a:grpFill/>
          </p:spPr>
        </p:sp>
      </p:grpSp>
      <p:grpSp>
        <p:nvGrpSpPr>
          <p:cNvPr id="12" name="Group 11"/>
          <p:cNvGrpSpPr/>
          <p:nvPr/>
        </p:nvGrpSpPr>
        <p:grpSpPr>
          <a:xfrm>
            <a:off x="9280980" y="4253319"/>
            <a:ext cx="4893944" cy="2708812"/>
            <a:chOff x="0" y="0"/>
            <a:chExt cx="9765911" cy="7446858"/>
          </a:xfrm>
        </p:grpSpPr>
        <p:sp>
          <p:nvSpPr>
            <p:cNvPr id="13" name="Freeform 12"/>
            <p:cNvSpPr/>
            <p:nvPr/>
          </p:nvSpPr>
          <p:spPr>
            <a:xfrm>
              <a:off x="38100" y="44450"/>
              <a:ext cx="9729081" cy="7402409"/>
            </a:xfrm>
            <a:custGeom>
              <a:avLst/>
              <a:gdLst/>
              <a:ahLst/>
              <a:cxnLst/>
              <a:rect l="l" t="t" r="r" b="b"/>
              <a:pathLst>
                <a:path w="9729081" h="7402409">
                  <a:moveTo>
                    <a:pt x="2540" y="7371928"/>
                  </a:moveTo>
                  <a:cubicBezTo>
                    <a:pt x="0" y="7380818"/>
                    <a:pt x="5080" y="7387168"/>
                    <a:pt x="57648" y="7388438"/>
                  </a:cubicBezTo>
                  <a:cubicBezTo>
                    <a:pt x="118742" y="7389709"/>
                    <a:pt x="172198" y="7389709"/>
                    <a:pt x="233292" y="7389709"/>
                  </a:cubicBezTo>
                  <a:cubicBezTo>
                    <a:pt x="477665" y="7390978"/>
                    <a:pt x="722039" y="7390978"/>
                    <a:pt x="974049" y="7392248"/>
                  </a:cubicBezTo>
                  <a:cubicBezTo>
                    <a:pt x="1111509" y="7393518"/>
                    <a:pt x="1248969" y="7394788"/>
                    <a:pt x="1378792" y="7396059"/>
                  </a:cubicBezTo>
                  <a:cubicBezTo>
                    <a:pt x="1607892" y="7397328"/>
                    <a:pt x="1829356" y="7397328"/>
                    <a:pt x="2058456" y="7398598"/>
                  </a:cubicBezTo>
                  <a:cubicBezTo>
                    <a:pt x="2150096" y="7398598"/>
                    <a:pt x="2234099" y="7398598"/>
                    <a:pt x="2325739" y="7397328"/>
                  </a:cubicBezTo>
                  <a:cubicBezTo>
                    <a:pt x="2363923" y="7397328"/>
                    <a:pt x="2409743" y="7396059"/>
                    <a:pt x="2447926" y="7396059"/>
                  </a:cubicBezTo>
                  <a:cubicBezTo>
                    <a:pt x="2600659" y="7397328"/>
                    <a:pt x="5655328" y="7388438"/>
                    <a:pt x="5808061" y="7389709"/>
                  </a:cubicBezTo>
                  <a:cubicBezTo>
                    <a:pt x="6021888" y="7390978"/>
                    <a:pt x="6609911" y="7390978"/>
                    <a:pt x="6823739" y="7390978"/>
                  </a:cubicBezTo>
                  <a:cubicBezTo>
                    <a:pt x="6907742" y="7390978"/>
                    <a:pt x="6984109" y="7389709"/>
                    <a:pt x="7068112" y="7389709"/>
                  </a:cubicBezTo>
                  <a:lnTo>
                    <a:pt x="7480492" y="7393518"/>
                  </a:lnTo>
                  <a:cubicBezTo>
                    <a:pt x="7778322" y="7396059"/>
                    <a:pt x="8068516" y="7393518"/>
                    <a:pt x="8366346" y="7397328"/>
                  </a:cubicBezTo>
                  <a:cubicBezTo>
                    <a:pt x="8862730" y="7402409"/>
                    <a:pt x="9366750" y="7396059"/>
                    <a:pt x="9664311" y="7401138"/>
                  </a:cubicBezTo>
                  <a:cubicBezTo>
                    <a:pt x="9684631" y="7402409"/>
                    <a:pt x="9704951" y="7401138"/>
                    <a:pt x="9727811" y="7401138"/>
                  </a:cubicBezTo>
                  <a:lnTo>
                    <a:pt x="9727811" y="7341448"/>
                  </a:lnTo>
                  <a:cubicBezTo>
                    <a:pt x="9726541" y="7147385"/>
                    <a:pt x="9725271" y="6869002"/>
                    <a:pt x="9725271" y="6573220"/>
                  </a:cubicBezTo>
                  <a:cubicBezTo>
                    <a:pt x="9725271" y="6231041"/>
                    <a:pt x="9729081" y="5883062"/>
                    <a:pt x="9722731" y="5540883"/>
                  </a:cubicBezTo>
                  <a:cubicBezTo>
                    <a:pt x="9715111" y="5314697"/>
                    <a:pt x="9703681" y="854768"/>
                    <a:pt x="9703681" y="628582"/>
                  </a:cubicBezTo>
                  <a:cubicBezTo>
                    <a:pt x="9701141" y="471991"/>
                    <a:pt x="9699871" y="309601"/>
                    <a:pt x="9697331" y="153011"/>
                  </a:cubicBezTo>
                  <a:cubicBezTo>
                    <a:pt x="9697331" y="106614"/>
                    <a:pt x="9696061" y="60216"/>
                    <a:pt x="9694791" y="6350"/>
                  </a:cubicBezTo>
                  <a:cubicBezTo>
                    <a:pt x="9684631" y="3810"/>
                    <a:pt x="9675741" y="2540"/>
                    <a:pt x="9665581" y="1270"/>
                  </a:cubicBezTo>
                  <a:cubicBezTo>
                    <a:pt x="9657961" y="0"/>
                    <a:pt x="9650341" y="1270"/>
                    <a:pt x="9643991" y="1270"/>
                  </a:cubicBezTo>
                  <a:lnTo>
                    <a:pt x="19465" y="6350"/>
                  </a:lnTo>
                  <a:lnTo>
                    <a:pt x="2540" y="7371928"/>
                  </a:lnTo>
                  <a:close/>
                </a:path>
              </a:pathLst>
            </a:custGeom>
            <a:solidFill>
              <a:srgbClr val="2C2C2E"/>
            </a:solidFill>
          </p:spPr>
        </p:sp>
        <p:sp>
          <p:nvSpPr>
            <p:cNvPr id="14" name="Freeform 13"/>
            <p:cNvSpPr/>
            <p:nvPr/>
          </p:nvSpPr>
          <p:spPr>
            <a:xfrm>
              <a:off x="11430" y="16510"/>
              <a:ext cx="9704951" cy="7392249"/>
            </a:xfrm>
            <a:custGeom>
              <a:avLst/>
              <a:gdLst/>
              <a:ahLst/>
              <a:cxnLst/>
              <a:rect l="l" t="t" r="r" b="b"/>
              <a:pathLst>
                <a:path w="9704951" h="7392249">
                  <a:moveTo>
                    <a:pt x="9704951" y="7392249"/>
                  </a:moveTo>
                  <a:lnTo>
                    <a:pt x="0" y="7384628"/>
                  </a:lnTo>
                  <a:lnTo>
                    <a:pt x="0" y="2605203"/>
                  </a:lnTo>
                  <a:lnTo>
                    <a:pt x="7620" y="20320"/>
                  </a:lnTo>
                  <a:lnTo>
                    <a:pt x="4880147" y="0"/>
                  </a:lnTo>
                  <a:lnTo>
                    <a:pt x="9683361" y="8890"/>
                  </a:lnTo>
                  <a:close/>
                </a:path>
              </a:pathLst>
            </a:custGeom>
            <a:solidFill>
              <a:srgbClr val="F6B1B3"/>
            </a:solidFill>
          </p:spPr>
        </p:sp>
        <p:sp>
          <p:nvSpPr>
            <p:cNvPr id="15" name="Freeform 14"/>
            <p:cNvSpPr/>
            <p:nvPr/>
          </p:nvSpPr>
          <p:spPr>
            <a:xfrm>
              <a:off x="-3810" y="0"/>
              <a:ext cx="9734161" cy="7418918"/>
            </a:xfrm>
            <a:custGeom>
              <a:avLst/>
              <a:gdLst/>
              <a:ahLst/>
              <a:cxnLst/>
              <a:rect l="l" t="t" r="r" b="b"/>
              <a:pathLst>
                <a:path w="9734161" h="7418918">
                  <a:moveTo>
                    <a:pt x="9699871" y="21590"/>
                  </a:moveTo>
                  <a:cubicBezTo>
                    <a:pt x="9701141" y="34290"/>
                    <a:pt x="9701141" y="44450"/>
                    <a:pt x="9702411" y="64069"/>
                  </a:cubicBezTo>
                  <a:cubicBezTo>
                    <a:pt x="9704951" y="220659"/>
                    <a:pt x="9706221" y="383049"/>
                    <a:pt x="9708761" y="539640"/>
                  </a:cubicBezTo>
                  <a:cubicBezTo>
                    <a:pt x="9708761" y="765826"/>
                    <a:pt x="9721461" y="5225755"/>
                    <a:pt x="9727811" y="5451941"/>
                  </a:cubicBezTo>
                  <a:cubicBezTo>
                    <a:pt x="9734161" y="5794120"/>
                    <a:pt x="9730351" y="6142099"/>
                    <a:pt x="9730351" y="6484278"/>
                  </a:cubicBezTo>
                  <a:cubicBezTo>
                    <a:pt x="9730351" y="6785860"/>
                    <a:pt x="9731621" y="7064243"/>
                    <a:pt x="9732891" y="7357959"/>
                  </a:cubicBezTo>
                  <a:lnTo>
                    <a:pt x="9732891" y="7417648"/>
                  </a:lnTo>
                  <a:cubicBezTo>
                    <a:pt x="9710031" y="7417648"/>
                    <a:pt x="9689711" y="7418918"/>
                    <a:pt x="9669391" y="7417648"/>
                  </a:cubicBezTo>
                  <a:cubicBezTo>
                    <a:pt x="9187196" y="7412568"/>
                    <a:pt x="8683176" y="7418918"/>
                    <a:pt x="8186793" y="7413838"/>
                  </a:cubicBezTo>
                  <a:cubicBezTo>
                    <a:pt x="7888962" y="7410028"/>
                    <a:pt x="7598769" y="7412568"/>
                    <a:pt x="7300938" y="7410028"/>
                  </a:cubicBezTo>
                  <a:lnTo>
                    <a:pt x="6888558" y="7406218"/>
                  </a:lnTo>
                  <a:cubicBezTo>
                    <a:pt x="6804555" y="7406218"/>
                    <a:pt x="6728188" y="7407488"/>
                    <a:pt x="6644185" y="7407488"/>
                  </a:cubicBezTo>
                  <a:cubicBezTo>
                    <a:pt x="6430358" y="7406218"/>
                    <a:pt x="5842335" y="7407488"/>
                    <a:pt x="5628508" y="7406218"/>
                  </a:cubicBezTo>
                  <a:cubicBezTo>
                    <a:pt x="5475774" y="7404948"/>
                    <a:pt x="2421106" y="7413838"/>
                    <a:pt x="2268373" y="7412568"/>
                  </a:cubicBezTo>
                  <a:cubicBezTo>
                    <a:pt x="2230189" y="7412568"/>
                    <a:pt x="2184369" y="7413838"/>
                    <a:pt x="2146186" y="7413838"/>
                  </a:cubicBezTo>
                  <a:cubicBezTo>
                    <a:pt x="2054546" y="7413838"/>
                    <a:pt x="1970542" y="7415109"/>
                    <a:pt x="1878902" y="7415109"/>
                  </a:cubicBezTo>
                  <a:cubicBezTo>
                    <a:pt x="1649802" y="7415109"/>
                    <a:pt x="1428339" y="7413838"/>
                    <a:pt x="1199239" y="7412568"/>
                  </a:cubicBezTo>
                  <a:cubicBezTo>
                    <a:pt x="1061779" y="7411298"/>
                    <a:pt x="924319" y="7410028"/>
                    <a:pt x="794495" y="7408759"/>
                  </a:cubicBezTo>
                  <a:cubicBezTo>
                    <a:pt x="550122" y="7407488"/>
                    <a:pt x="305748" y="7406218"/>
                    <a:pt x="53738" y="7406218"/>
                  </a:cubicBezTo>
                  <a:cubicBezTo>
                    <a:pt x="38100" y="7406218"/>
                    <a:pt x="29210" y="7406218"/>
                    <a:pt x="19050" y="7404948"/>
                  </a:cubicBezTo>
                  <a:cubicBezTo>
                    <a:pt x="10160" y="7403678"/>
                    <a:pt x="5080" y="7397328"/>
                    <a:pt x="7620" y="7388438"/>
                  </a:cubicBezTo>
                  <a:cubicBezTo>
                    <a:pt x="16510" y="7354226"/>
                    <a:pt x="12700" y="7209234"/>
                    <a:pt x="11430" y="7058444"/>
                  </a:cubicBezTo>
                  <a:cubicBezTo>
                    <a:pt x="10160" y="6751062"/>
                    <a:pt x="6350" y="6449480"/>
                    <a:pt x="7620" y="6142099"/>
                  </a:cubicBezTo>
                  <a:cubicBezTo>
                    <a:pt x="5080" y="5759322"/>
                    <a:pt x="0" y="1021010"/>
                    <a:pt x="7620" y="632434"/>
                  </a:cubicBezTo>
                  <a:cubicBezTo>
                    <a:pt x="8890" y="557039"/>
                    <a:pt x="7620" y="475843"/>
                    <a:pt x="8890" y="400448"/>
                  </a:cubicBezTo>
                  <a:cubicBezTo>
                    <a:pt x="10160" y="278656"/>
                    <a:pt x="12700" y="145264"/>
                    <a:pt x="13970" y="44450"/>
                  </a:cubicBezTo>
                  <a:cubicBezTo>
                    <a:pt x="13970" y="41910"/>
                    <a:pt x="15240" y="39370"/>
                    <a:pt x="16510" y="38100"/>
                  </a:cubicBezTo>
                  <a:cubicBezTo>
                    <a:pt x="38100" y="35560"/>
                    <a:pt x="114832" y="30480"/>
                    <a:pt x="237018" y="29210"/>
                  </a:cubicBezTo>
                  <a:cubicBezTo>
                    <a:pt x="443208" y="25400"/>
                    <a:pt x="649399" y="22860"/>
                    <a:pt x="863225" y="20320"/>
                  </a:cubicBezTo>
                  <a:cubicBezTo>
                    <a:pt x="1008322" y="17780"/>
                    <a:pt x="1153419" y="16510"/>
                    <a:pt x="1290879" y="13970"/>
                  </a:cubicBezTo>
                  <a:cubicBezTo>
                    <a:pt x="1428339" y="11430"/>
                    <a:pt x="1573436" y="8890"/>
                    <a:pt x="1710896" y="8890"/>
                  </a:cubicBezTo>
                  <a:cubicBezTo>
                    <a:pt x="1863629" y="7620"/>
                    <a:pt x="2016363" y="10160"/>
                    <a:pt x="2169096" y="8890"/>
                  </a:cubicBezTo>
                  <a:cubicBezTo>
                    <a:pt x="2360013" y="8890"/>
                    <a:pt x="5819424" y="6350"/>
                    <a:pt x="6010341" y="5080"/>
                  </a:cubicBezTo>
                  <a:cubicBezTo>
                    <a:pt x="6193621" y="3810"/>
                    <a:pt x="6376902" y="2540"/>
                    <a:pt x="6567818" y="2540"/>
                  </a:cubicBezTo>
                  <a:cubicBezTo>
                    <a:pt x="6880922" y="1270"/>
                    <a:pt x="7186389" y="0"/>
                    <a:pt x="7499492" y="0"/>
                  </a:cubicBezTo>
                  <a:cubicBezTo>
                    <a:pt x="7629315" y="0"/>
                    <a:pt x="7766776" y="2540"/>
                    <a:pt x="7896599" y="2540"/>
                  </a:cubicBezTo>
                  <a:cubicBezTo>
                    <a:pt x="8255523" y="3810"/>
                    <a:pt x="8622082" y="5080"/>
                    <a:pt x="8981006" y="7620"/>
                  </a:cubicBezTo>
                  <a:cubicBezTo>
                    <a:pt x="9171923" y="8890"/>
                    <a:pt x="9362840" y="12700"/>
                    <a:pt x="9553757" y="16510"/>
                  </a:cubicBezTo>
                  <a:lnTo>
                    <a:pt x="9669391" y="16510"/>
                  </a:lnTo>
                  <a:cubicBezTo>
                    <a:pt x="9680821" y="17780"/>
                    <a:pt x="9689711" y="20320"/>
                    <a:pt x="9699871" y="21590"/>
                  </a:cubicBezTo>
                  <a:close/>
                  <a:moveTo>
                    <a:pt x="9710031" y="7401138"/>
                  </a:moveTo>
                  <a:cubicBezTo>
                    <a:pt x="9711301" y="7384628"/>
                    <a:pt x="9712571" y="7371928"/>
                    <a:pt x="9712571" y="7359228"/>
                  </a:cubicBezTo>
                  <a:cubicBezTo>
                    <a:pt x="9711301" y="7035245"/>
                    <a:pt x="9710031" y="6727864"/>
                    <a:pt x="9710031" y="6397284"/>
                  </a:cubicBezTo>
                  <a:cubicBezTo>
                    <a:pt x="9710031" y="6246493"/>
                    <a:pt x="9712571" y="6095702"/>
                    <a:pt x="9711301" y="5944912"/>
                  </a:cubicBezTo>
                  <a:cubicBezTo>
                    <a:pt x="9711301" y="5805720"/>
                    <a:pt x="9710031" y="5660729"/>
                    <a:pt x="9708761" y="5521537"/>
                  </a:cubicBezTo>
                  <a:cubicBezTo>
                    <a:pt x="9703681" y="5306950"/>
                    <a:pt x="9692251" y="864420"/>
                    <a:pt x="9692251" y="649833"/>
                  </a:cubicBezTo>
                  <a:cubicBezTo>
                    <a:pt x="9689711" y="470044"/>
                    <a:pt x="9687171" y="284455"/>
                    <a:pt x="9684631" y="104666"/>
                  </a:cubicBezTo>
                  <a:cubicBezTo>
                    <a:pt x="9683361" y="44450"/>
                    <a:pt x="9682091" y="43180"/>
                    <a:pt x="9660670" y="41910"/>
                  </a:cubicBezTo>
                  <a:cubicBezTo>
                    <a:pt x="9637760" y="41910"/>
                    <a:pt x="9622486" y="41910"/>
                    <a:pt x="9599576" y="40640"/>
                  </a:cubicBezTo>
                  <a:cubicBezTo>
                    <a:pt x="9408660" y="36830"/>
                    <a:pt x="9210106" y="31750"/>
                    <a:pt x="9019189" y="30480"/>
                  </a:cubicBezTo>
                  <a:cubicBezTo>
                    <a:pt x="8553352" y="26670"/>
                    <a:pt x="8079879" y="25400"/>
                    <a:pt x="7614042" y="22860"/>
                  </a:cubicBezTo>
                  <a:lnTo>
                    <a:pt x="7064202" y="22860"/>
                  </a:lnTo>
                  <a:cubicBezTo>
                    <a:pt x="6819828" y="22860"/>
                    <a:pt x="6575455" y="22860"/>
                    <a:pt x="6338718" y="24130"/>
                  </a:cubicBezTo>
                  <a:cubicBezTo>
                    <a:pt x="6132528" y="25400"/>
                    <a:pt x="2657843" y="29210"/>
                    <a:pt x="2451653" y="29210"/>
                  </a:cubicBezTo>
                  <a:cubicBezTo>
                    <a:pt x="2115639" y="29210"/>
                    <a:pt x="1779626" y="26670"/>
                    <a:pt x="1443612" y="33020"/>
                  </a:cubicBezTo>
                  <a:cubicBezTo>
                    <a:pt x="1267969" y="36830"/>
                    <a:pt x="1099962" y="36830"/>
                    <a:pt x="931955" y="38100"/>
                  </a:cubicBezTo>
                  <a:cubicBezTo>
                    <a:pt x="641762" y="41910"/>
                    <a:pt x="351568" y="45720"/>
                    <a:pt x="61375" y="50800"/>
                  </a:cubicBezTo>
                  <a:cubicBezTo>
                    <a:pt x="36830" y="50800"/>
                    <a:pt x="34290" y="58269"/>
                    <a:pt x="33020" y="127865"/>
                  </a:cubicBezTo>
                  <a:cubicBezTo>
                    <a:pt x="31750" y="232259"/>
                    <a:pt x="31750" y="336652"/>
                    <a:pt x="30480" y="441046"/>
                  </a:cubicBezTo>
                  <a:cubicBezTo>
                    <a:pt x="29210" y="615035"/>
                    <a:pt x="26670" y="783225"/>
                    <a:pt x="25400" y="957215"/>
                  </a:cubicBezTo>
                  <a:cubicBezTo>
                    <a:pt x="20320" y="1142803"/>
                    <a:pt x="26670" y="5678128"/>
                    <a:pt x="29210" y="5863717"/>
                  </a:cubicBezTo>
                  <a:cubicBezTo>
                    <a:pt x="29210" y="6060904"/>
                    <a:pt x="29210" y="6263892"/>
                    <a:pt x="30480" y="6461080"/>
                  </a:cubicBezTo>
                  <a:cubicBezTo>
                    <a:pt x="30480" y="6606071"/>
                    <a:pt x="33020" y="6751062"/>
                    <a:pt x="33020" y="6896053"/>
                  </a:cubicBezTo>
                  <a:cubicBezTo>
                    <a:pt x="33020" y="7052644"/>
                    <a:pt x="33020" y="7209234"/>
                    <a:pt x="31750" y="7359228"/>
                  </a:cubicBezTo>
                  <a:lnTo>
                    <a:pt x="31750" y="7369388"/>
                  </a:lnTo>
                  <a:cubicBezTo>
                    <a:pt x="31750" y="7379548"/>
                    <a:pt x="35560" y="7383359"/>
                    <a:pt x="44450" y="7383359"/>
                  </a:cubicBezTo>
                  <a:cubicBezTo>
                    <a:pt x="130105" y="7383359"/>
                    <a:pt x="237018" y="7384628"/>
                    <a:pt x="336295" y="7384628"/>
                  </a:cubicBezTo>
                  <a:cubicBezTo>
                    <a:pt x="481392" y="7384628"/>
                    <a:pt x="634125" y="7382088"/>
                    <a:pt x="779222" y="7384628"/>
                  </a:cubicBezTo>
                  <a:cubicBezTo>
                    <a:pt x="1015959" y="7388438"/>
                    <a:pt x="1252695" y="7390978"/>
                    <a:pt x="1489432" y="7389709"/>
                  </a:cubicBezTo>
                  <a:cubicBezTo>
                    <a:pt x="1642166" y="7388438"/>
                    <a:pt x="1787262" y="7390978"/>
                    <a:pt x="1939996" y="7390978"/>
                  </a:cubicBezTo>
                  <a:cubicBezTo>
                    <a:pt x="2161459" y="7390978"/>
                    <a:pt x="2382923" y="7389709"/>
                    <a:pt x="2604386" y="7390978"/>
                  </a:cubicBezTo>
                  <a:cubicBezTo>
                    <a:pt x="2932763" y="7392248"/>
                    <a:pt x="6537272" y="7382088"/>
                    <a:pt x="6873285" y="7384628"/>
                  </a:cubicBezTo>
                  <a:cubicBezTo>
                    <a:pt x="7018382" y="7385898"/>
                    <a:pt x="7163478" y="7387168"/>
                    <a:pt x="7300939" y="7387168"/>
                  </a:cubicBezTo>
                  <a:cubicBezTo>
                    <a:pt x="7552949" y="7389709"/>
                    <a:pt x="7797323" y="7385898"/>
                    <a:pt x="8049333" y="7389709"/>
                  </a:cubicBezTo>
                  <a:cubicBezTo>
                    <a:pt x="8255523" y="7392248"/>
                    <a:pt x="8461712" y="7392248"/>
                    <a:pt x="8667903" y="7394788"/>
                  </a:cubicBezTo>
                  <a:cubicBezTo>
                    <a:pt x="8973369" y="7398598"/>
                    <a:pt x="9278836" y="7401138"/>
                    <a:pt x="9584304" y="7402409"/>
                  </a:cubicBezTo>
                  <a:cubicBezTo>
                    <a:pt x="9671931" y="7402409"/>
                    <a:pt x="9689711" y="7401138"/>
                    <a:pt x="9710031" y="7401138"/>
                  </a:cubicBezTo>
                  <a:close/>
                </a:path>
              </a:pathLst>
            </a:custGeom>
            <a:solidFill>
              <a:srgbClr val="F6B1B3"/>
            </a:solidFill>
          </p:spPr>
        </p:sp>
      </p:grpSp>
      <p:sp>
        <p:nvSpPr>
          <p:cNvPr id="16" name="TextBox 16"/>
          <p:cNvSpPr txBox="1"/>
          <p:nvPr/>
        </p:nvSpPr>
        <p:spPr>
          <a:xfrm>
            <a:off x="1456223" y="5082547"/>
            <a:ext cx="5160567" cy="974626"/>
          </a:xfrm>
          <a:prstGeom prst="rect">
            <a:avLst/>
          </a:prstGeom>
        </p:spPr>
        <p:txBody>
          <a:bodyPr wrap="square" lIns="0" tIns="0" rIns="0" bIns="0" rtlCol="0" anchor="t">
            <a:spAutoFit/>
          </a:bodyPr>
          <a:lstStyle/>
          <a:p>
            <a:pPr algn="ctr">
              <a:lnSpc>
                <a:spcPts val="7559"/>
              </a:lnSpc>
            </a:pPr>
            <a:r>
              <a:rPr lang="en-US" sz="5000" b="1" dirty="0" smtClean="0">
                <a:solidFill>
                  <a:srgbClr val="2C2C2E"/>
                </a:solidFill>
                <a:latin typeface="Arial" panose="020B0604020202020204" pitchFamily="34" charset="0"/>
                <a:cs typeface="Arial" panose="020B0604020202020204" pitchFamily="34" charset="0"/>
              </a:rPr>
              <a:t>A. Sông</a:t>
            </a:r>
            <a:endParaRPr lang="en-US" sz="5000" b="1" dirty="0">
              <a:solidFill>
                <a:srgbClr val="2C2C2E"/>
              </a:solidFill>
              <a:latin typeface="Arial" panose="020B0604020202020204" pitchFamily="34" charset="0"/>
              <a:cs typeface="Arial" panose="020B0604020202020204" pitchFamily="34" charset="0"/>
            </a:endParaRPr>
          </a:p>
        </p:txBody>
      </p:sp>
      <p:pic>
        <p:nvPicPr>
          <p:cNvPr id="17"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800000">
            <a:off x="1456223" y="6444078"/>
            <a:ext cx="914181" cy="1194077"/>
          </a:xfrm>
          <a:prstGeom prst="rect">
            <a:avLst/>
          </a:prstGeom>
        </p:spPr>
      </p:pic>
      <p:pic>
        <p:nvPicPr>
          <p:cNvPr id="18" name="Picture 3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l="68530" b="37583"/>
          <a:stretch>
            <a:fillRect/>
          </a:stretch>
        </p:blipFill>
        <p:spPr>
          <a:xfrm rot="-10247962">
            <a:off x="9225876" y="4131910"/>
            <a:ext cx="855440" cy="1472821"/>
          </a:xfrm>
          <a:prstGeom prst="rect">
            <a:avLst/>
          </a:prstGeom>
        </p:spPr>
      </p:pic>
      <p:sp>
        <p:nvSpPr>
          <p:cNvPr id="19" name="TextBox 16"/>
          <p:cNvSpPr txBox="1"/>
          <p:nvPr/>
        </p:nvSpPr>
        <p:spPr>
          <a:xfrm>
            <a:off x="9300073" y="5148863"/>
            <a:ext cx="4921253" cy="876907"/>
          </a:xfrm>
          <a:prstGeom prst="rect">
            <a:avLst/>
          </a:prstGeom>
        </p:spPr>
        <p:txBody>
          <a:bodyPr wrap="square" lIns="0" tIns="0" rIns="0" bIns="0" rtlCol="0" anchor="t">
            <a:spAutoFit/>
          </a:bodyPr>
          <a:lstStyle/>
          <a:p>
            <a:pPr algn="ctr">
              <a:lnSpc>
                <a:spcPts val="7559"/>
              </a:lnSpc>
            </a:pPr>
            <a:r>
              <a:rPr lang="en-US" sz="5000" b="1" dirty="0" smtClean="0">
                <a:solidFill>
                  <a:srgbClr val="2C2C2E"/>
                </a:solidFill>
                <a:latin typeface="Arial" panose="020B0604020202020204" pitchFamily="34" charset="0"/>
                <a:cs typeface="Arial" panose="020B0604020202020204" pitchFamily="34" charset="0"/>
              </a:rPr>
              <a:t>B. Biển </a:t>
            </a:r>
            <a:endParaRPr lang="en-US" sz="5000" b="1" dirty="0">
              <a:solidFill>
                <a:srgbClr val="2C2C2E"/>
              </a:solidFill>
              <a:latin typeface="Arial" panose="020B0604020202020204" pitchFamily="34" charset="0"/>
              <a:cs typeface="Arial" panose="020B0604020202020204" pitchFamily="34" charset="0"/>
            </a:endParaRPr>
          </a:p>
        </p:txBody>
      </p:sp>
      <p:grpSp>
        <p:nvGrpSpPr>
          <p:cNvPr id="20" name="Group 7"/>
          <p:cNvGrpSpPr/>
          <p:nvPr/>
        </p:nvGrpSpPr>
        <p:grpSpPr>
          <a:xfrm>
            <a:off x="3810000" y="7124280"/>
            <a:ext cx="5104873" cy="2641245"/>
            <a:chOff x="0" y="0"/>
            <a:chExt cx="9765911" cy="8195797"/>
          </a:xfrm>
          <a:solidFill>
            <a:schemeClr val="accent6">
              <a:lumMod val="60000"/>
              <a:lumOff val="40000"/>
            </a:schemeClr>
          </a:solidFill>
        </p:grpSpPr>
        <p:sp>
          <p:nvSpPr>
            <p:cNvPr id="21" name="Freeform 8"/>
            <p:cNvSpPr/>
            <p:nvPr/>
          </p:nvSpPr>
          <p:spPr>
            <a:xfrm>
              <a:off x="38100" y="44450"/>
              <a:ext cx="9729081" cy="8151347"/>
            </a:xfrm>
            <a:custGeom>
              <a:avLst/>
              <a:gdLst/>
              <a:ahLst/>
              <a:cxnLst/>
              <a:rect l="l" t="t" r="r" b="b"/>
              <a:pathLst>
                <a:path w="9729081" h="8151347">
                  <a:moveTo>
                    <a:pt x="2540" y="8120867"/>
                  </a:moveTo>
                  <a:cubicBezTo>
                    <a:pt x="0" y="8129757"/>
                    <a:pt x="5080" y="8136107"/>
                    <a:pt x="57648" y="8137377"/>
                  </a:cubicBezTo>
                  <a:cubicBezTo>
                    <a:pt x="118742" y="8138647"/>
                    <a:pt x="172198" y="8138647"/>
                    <a:pt x="233292" y="8138647"/>
                  </a:cubicBezTo>
                  <a:cubicBezTo>
                    <a:pt x="477665" y="8139917"/>
                    <a:pt x="722039" y="8139917"/>
                    <a:pt x="974049" y="8141188"/>
                  </a:cubicBezTo>
                  <a:cubicBezTo>
                    <a:pt x="1111509" y="8142457"/>
                    <a:pt x="1248969" y="8143727"/>
                    <a:pt x="1378792" y="8144997"/>
                  </a:cubicBezTo>
                  <a:cubicBezTo>
                    <a:pt x="1607892" y="8146267"/>
                    <a:pt x="1829356" y="8146267"/>
                    <a:pt x="2058456" y="8147538"/>
                  </a:cubicBezTo>
                  <a:cubicBezTo>
                    <a:pt x="2150096" y="8147538"/>
                    <a:pt x="2234099" y="8147538"/>
                    <a:pt x="2325739" y="8146267"/>
                  </a:cubicBezTo>
                  <a:cubicBezTo>
                    <a:pt x="2363923" y="8146267"/>
                    <a:pt x="2409743" y="8144997"/>
                    <a:pt x="2447926" y="8144997"/>
                  </a:cubicBezTo>
                  <a:cubicBezTo>
                    <a:pt x="2600659" y="8146267"/>
                    <a:pt x="5655328" y="8137377"/>
                    <a:pt x="5808061" y="8138647"/>
                  </a:cubicBezTo>
                  <a:cubicBezTo>
                    <a:pt x="6021888" y="8139917"/>
                    <a:pt x="6609911" y="8139917"/>
                    <a:pt x="6823739" y="8139917"/>
                  </a:cubicBezTo>
                  <a:cubicBezTo>
                    <a:pt x="6907742" y="8139917"/>
                    <a:pt x="6984109" y="8138647"/>
                    <a:pt x="7068112" y="8138647"/>
                  </a:cubicBezTo>
                  <a:lnTo>
                    <a:pt x="7480492" y="8142457"/>
                  </a:lnTo>
                  <a:cubicBezTo>
                    <a:pt x="7778322" y="8144997"/>
                    <a:pt x="8068516" y="8142457"/>
                    <a:pt x="8366346" y="8146267"/>
                  </a:cubicBezTo>
                  <a:cubicBezTo>
                    <a:pt x="8862730" y="8151347"/>
                    <a:pt x="9366750" y="8144997"/>
                    <a:pt x="9664311" y="8150077"/>
                  </a:cubicBezTo>
                  <a:cubicBezTo>
                    <a:pt x="9684631" y="8151347"/>
                    <a:pt x="9704951" y="8150077"/>
                    <a:pt x="9727811" y="8150077"/>
                  </a:cubicBezTo>
                  <a:lnTo>
                    <a:pt x="9727811" y="8090388"/>
                  </a:lnTo>
                  <a:cubicBezTo>
                    <a:pt x="9726541" y="7879353"/>
                    <a:pt x="9725271" y="7572431"/>
                    <a:pt x="9725271" y="7246326"/>
                  </a:cubicBezTo>
                  <a:cubicBezTo>
                    <a:pt x="9725271" y="6869067"/>
                    <a:pt x="9729081" y="6485413"/>
                    <a:pt x="9722731" y="6108155"/>
                  </a:cubicBezTo>
                  <a:cubicBezTo>
                    <a:pt x="9715111" y="5858780"/>
                    <a:pt x="9703681" y="941627"/>
                    <a:pt x="9703681" y="692253"/>
                  </a:cubicBezTo>
                  <a:cubicBezTo>
                    <a:pt x="9701141" y="519609"/>
                    <a:pt x="9699871" y="340571"/>
                    <a:pt x="9697331" y="167927"/>
                  </a:cubicBezTo>
                  <a:cubicBezTo>
                    <a:pt x="9697331" y="116774"/>
                    <a:pt x="9696061" y="65620"/>
                    <a:pt x="9694791" y="6350"/>
                  </a:cubicBezTo>
                  <a:cubicBezTo>
                    <a:pt x="9684631" y="3810"/>
                    <a:pt x="9675741" y="2540"/>
                    <a:pt x="9665581" y="1270"/>
                  </a:cubicBezTo>
                  <a:cubicBezTo>
                    <a:pt x="9657961" y="0"/>
                    <a:pt x="9650341" y="1270"/>
                    <a:pt x="9643991" y="1270"/>
                  </a:cubicBezTo>
                  <a:lnTo>
                    <a:pt x="19465" y="6350"/>
                  </a:lnTo>
                  <a:lnTo>
                    <a:pt x="2540" y="8120867"/>
                  </a:lnTo>
                  <a:close/>
                </a:path>
              </a:pathLst>
            </a:custGeom>
            <a:grpFill/>
          </p:spPr>
        </p:sp>
        <p:sp>
          <p:nvSpPr>
            <p:cNvPr id="22" name="Freeform 9"/>
            <p:cNvSpPr/>
            <p:nvPr/>
          </p:nvSpPr>
          <p:spPr>
            <a:xfrm>
              <a:off x="11430" y="16510"/>
              <a:ext cx="9704951" cy="8141187"/>
            </a:xfrm>
            <a:custGeom>
              <a:avLst/>
              <a:gdLst/>
              <a:ahLst/>
              <a:cxnLst/>
              <a:rect l="l" t="t" r="r" b="b"/>
              <a:pathLst>
                <a:path w="9704951" h="8141187">
                  <a:moveTo>
                    <a:pt x="9704951" y="8141187"/>
                  </a:moveTo>
                  <a:lnTo>
                    <a:pt x="0" y="8133567"/>
                  </a:lnTo>
                  <a:lnTo>
                    <a:pt x="0" y="2868650"/>
                  </a:lnTo>
                  <a:lnTo>
                    <a:pt x="7620" y="20320"/>
                  </a:lnTo>
                  <a:lnTo>
                    <a:pt x="4880147" y="0"/>
                  </a:lnTo>
                  <a:lnTo>
                    <a:pt x="9683361" y="8890"/>
                  </a:lnTo>
                  <a:close/>
                </a:path>
              </a:pathLst>
            </a:custGeom>
            <a:grpFill/>
          </p:spPr>
        </p:sp>
        <p:sp>
          <p:nvSpPr>
            <p:cNvPr id="23" name="Freeform 10"/>
            <p:cNvSpPr/>
            <p:nvPr/>
          </p:nvSpPr>
          <p:spPr>
            <a:xfrm>
              <a:off x="-3810" y="0"/>
              <a:ext cx="9734161" cy="8167857"/>
            </a:xfrm>
            <a:custGeom>
              <a:avLst/>
              <a:gdLst/>
              <a:ahLst/>
              <a:cxnLst/>
              <a:rect l="l" t="t" r="r" b="b"/>
              <a:pathLst>
                <a:path w="9734161" h="8167857">
                  <a:moveTo>
                    <a:pt x="9699871" y="21590"/>
                  </a:moveTo>
                  <a:cubicBezTo>
                    <a:pt x="9701141" y="34290"/>
                    <a:pt x="9701141" y="44450"/>
                    <a:pt x="9702411" y="65310"/>
                  </a:cubicBezTo>
                  <a:cubicBezTo>
                    <a:pt x="9704951" y="237954"/>
                    <a:pt x="9706221" y="416992"/>
                    <a:pt x="9708761" y="589636"/>
                  </a:cubicBezTo>
                  <a:cubicBezTo>
                    <a:pt x="9708761" y="839011"/>
                    <a:pt x="9721461" y="5756164"/>
                    <a:pt x="9727811" y="6005538"/>
                  </a:cubicBezTo>
                  <a:cubicBezTo>
                    <a:pt x="9734161" y="6382797"/>
                    <a:pt x="9730351" y="6766450"/>
                    <a:pt x="9730351" y="7143709"/>
                  </a:cubicBezTo>
                  <a:cubicBezTo>
                    <a:pt x="9730351" y="7476208"/>
                    <a:pt x="9731621" y="7783130"/>
                    <a:pt x="9732891" y="8106897"/>
                  </a:cubicBezTo>
                  <a:lnTo>
                    <a:pt x="9732891" y="8166588"/>
                  </a:lnTo>
                  <a:cubicBezTo>
                    <a:pt x="9710031" y="8166588"/>
                    <a:pt x="9689711" y="8167857"/>
                    <a:pt x="9669391" y="8166588"/>
                  </a:cubicBezTo>
                  <a:cubicBezTo>
                    <a:pt x="9187196" y="8161507"/>
                    <a:pt x="8683176" y="8167857"/>
                    <a:pt x="8186793" y="8162777"/>
                  </a:cubicBezTo>
                  <a:cubicBezTo>
                    <a:pt x="7888962" y="8158967"/>
                    <a:pt x="7598769" y="8161507"/>
                    <a:pt x="7300938" y="8158967"/>
                  </a:cubicBezTo>
                  <a:lnTo>
                    <a:pt x="6888558" y="8155157"/>
                  </a:lnTo>
                  <a:cubicBezTo>
                    <a:pt x="6804555" y="8155157"/>
                    <a:pt x="6728188" y="8156427"/>
                    <a:pt x="6644185" y="8156427"/>
                  </a:cubicBezTo>
                  <a:cubicBezTo>
                    <a:pt x="6430358" y="8155157"/>
                    <a:pt x="5842335" y="8156427"/>
                    <a:pt x="5628508" y="8155157"/>
                  </a:cubicBezTo>
                  <a:cubicBezTo>
                    <a:pt x="5475774" y="8153888"/>
                    <a:pt x="2421106" y="8162777"/>
                    <a:pt x="2268373" y="8161507"/>
                  </a:cubicBezTo>
                  <a:cubicBezTo>
                    <a:pt x="2230189" y="8161507"/>
                    <a:pt x="2184369" y="8162777"/>
                    <a:pt x="2146186" y="8162777"/>
                  </a:cubicBezTo>
                  <a:cubicBezTo>
                    <a:pt x="2054546" y="8162777"/>
                    <a:pt x="1970542" y="8164047"/>
                    <a:pt x="1878902" y="8164047"/>
                  </a:cubicBezTo>
                  <a:cubicBezTo>
                    <a:pt x="1649802" y="8164047"/>
                    <a:pt x="1428339" y="8162777"/>
                    <a:pt x="1199239" y="8161507"/>
                  </a:cubicBezTo>
                  <a:cubicBezTo>
                    <a:pt x="1061779" y="8160238"/>
                    <a:pt x="924319" y="8158967"/>
                    <a:pt x="794495" y="8157697"/>
                  </a:cubicBezTo>
                  <a:cubicBezTo>
                    <a:pt x="550122" y="8156427"/>
                    <a:pt x="305748" y="8155157"/>
                    <a:pt x="53738" y="8155157"/>
                  </a:cubicBezTo>
                  <a:cubicBezTo>
                    <a:pt x="38100" y="8155157"/>
                    <a:pt x="29210" y="8155157"/>
                    <a:pt x="19050" y="8153888"/>
                  </a:cubicBezTo>
                  <a:cubicBezTo>
                    <a:pt x="10160" y="8152617"/>
                    <a:pt x="5080" y="8146267"/>
                    <a:pt x="7620" y="8137377"/>
                  </a:cubicBezTo>
                  <a:cubicBezTo>
                    <a:pt x="16510" y="8102841"/>
                    <a:pt x="12700" y="7942986"/>
                    <a:pt x="11430" y="7776736"/>
                  </a:cubicBezTo>
                  <a:cubicBezTo>
                    <a:pt x="10160" y="7437843"/>
                    <a:pt x="6350" y="7105343"/>
                    <a:pt x="7620" y="6766450"/>
                  </a:cubicBezTo>
                  <a:cubicBezTo>
                    <a:pt x="5080" y="6344431"/>
                    <a:pt x="0" y="1120356"/>
                    <a:pt x="7620" y="691943"/>
                  </a:cubicBezTo>
                  <a:cubicBezTo>
                    <a:pt x="8890" y="608819"/>
                    <a:pt x="7620" y="519300"/>
                    <a:pt x="8890" y="436175"/>
                  </a:cubicBezTo>
                  <a:cubicBezTo>
                    <a:pt x="10160" y="301896"/>
                    <a:pt x="12700" y="154829"/>
                    <a:pt x="13970" y="44450"/>
                  </a:cubicBezTo>
                  <a:cubicBezTo>
                    <a:pt x="13970" y="41910"/>
                    <a:pt x="15240" y="39370"/>
                    <a:pt x="16510" y="38100"/>
                  </a:cubicBezTo>
                  <a:cubicBezTo>
                    <a:pt x="38100" y="35560"/>
                    <a:pt x="114832" y="30480"/>
                    <a:pt x="237018" y="29210"/>
                  </a:cubicBezTo>
                  <a:cubicBezTo>
                    <a:pt x="443208" y="25400"/>
                    <a:pt x="649399" y="22860"/>
                    <a:pt x="863225" y="20320"/>
                  </a:cubicBezTo>
                  <a:cubicBezTo>
                    <a:pt x="1008322" y="17780"/>
                    <a:pt x="1153419" y="16510"/>
                    <a:pt x="1290879" y="13970"/>
                  </a:cubicBezTo>
                  <a:cubicBezTo>
                    <a:pt x="1428339" y="11430"/>
                    <a:pt x="1573436" y="8890"/>
                    <a:pt x="1710896" y="8890"/>
                  </a:cubicBezTo>
                  <a:cubicBezTo>
                    <a:pt x="1863629" y="7620"/>
                    <a:pt x="2016363" y="10160"/>
                    <a:pt x="2169096" y="8890"/>
                  </a:cubicBezTo>
                  <a:cubicBezTo>
                    <a:pt x="2360013" y="8890"/>
                    <a:pt x="5819424" y="6350"/>
                    <a:pt x="6010341" y="5080"/>
                  </a:cubicBezTo>
                  <a:cubicBezTo>
                    <a:pt x="6193621" y="3810"/>
                    <a:pt x="6376902" y="2540"/>
                    <a:pt x="6567818" y="2540"/>
                  </a:cubicBezTo>
                  <a:cubicBezTo>
                    <a:pt x="6880922" y="1270"/>
                    <a:pt x="7186389" y="0"/>
                    <a:pt x="7499492" y="0"/>
                  </a:cubicBezTo>
                  <a:cubicBezTo>
                    <a:pt x="7629315" y="0"/>
                    <a:pt x="7766776" y="2540"/>
                    <a:pt x="7896599" y="2540"/>
                  </a:cubicBezTo>
                  <a:cubicBezTo>
                    <a:pt x="8255523" y="3810"/>
                    <a:pt x="8622082" y="5080"/>
                    <a:pt x="8981006" y="7620"/>
                  </a:cubicBezTo>
                  <a:cubicBezTo>
                    <a:pt x="9171923" y="8890"/>
                    <a:pt x="9362840" y="12700"/>
                    <a:pt x="9553757" y="16510"/>
                  </a:cubicBezTo>
                  <a:lnTo>
                    <a:pt x="9669391" y="16510"/>
                  </a:lnTo>
                  <a:cubicBezTo>
                    <a:pt x="9680821" y="17780"/>
                    <a:pt x="9689711" y="20320"/>
                    <a:pt x="9699871" y="21590"/>
                  </a:cubicBezTo>
                  <a:close/>
                  <a:moveTo>
                    <a:pt x="9710031" y="8150077"/>
                  </a:moveTo>
                  <a:cubicBezTo>
                    <a:pt x="9711301" y="8133567"/>
                    <a:pt x="9712571" y="8120867"/>
                    <a:pt x="9712571" y="8108167"/>
                  </a:cubicBezTo>
                  <a:cubicBezTo>
                    <a:pt x="9711301" y="7751159"/>
                    <a:pt x="9710031" y="7412266"/>
                    <a:pt x="9710031" y="7047795"/>
                  </a:cubicBezTo>
                  <a:cubicBezTo>
                    <a:pt x="9710031" y="6881546"/>
                    <a:pt x="9712571" y="6715296"/>
                    <a:pt x="9711301" y="6549047"/>
                  </a:cubicBezTo>
                  <a:cubicBezTo>
                    <a:pt x="9711301" y="6395586"/>
                    <a:pt x="9710031" y="6235730"/>
                    <a:pt x="9708761" y="6082269"/>
                  </a:cubicBezTo>
                  <a:cubicBezTo>
                    <a:pt x="9703681" y="5845683"/>
                    <a:pt x="9692251" y="947712"/>
                    <a:pt x="9692251" y="711126"/>
                  </a:cubicBezTo>
                  <a:cubicBezTo>
                    <a:pt x="9689711" y="512906"/>
                    <a:pt x="9687171" y="308291"/>
                    <a:pt x="9684631" y="110070"/>
                  </a:cubicBezTo>
                  <a:cubicBezTo>
                    <a:pt x="9683361" y="44450"/>
                    <a:pt x="9682091" y="43180"/>
                    <a:pt x="9660670" y="41910"/>
                  </a:cubicBezTo>
                  <a:cubicBezTo>
                    <a:pt x="9637760" y="41910"/>
                    <a:pt x="9622486" y="41910"/>
                    <a:pt x="9599576" y="40640"/>
                  </a:cubicBezTo>
                  <a:cubicBezTo>
                    <a:pt x="9408660" y="36830"/>
                    <a:pt x="9210106" y="31750"/>
                    <a:pt x="9019189" y="30480"/>
                  </a:cubicBezTo>
                  <a:cubicBezTo>
                    <a:pt x="8553352" y="26670"/>
                    <a:pt x="8079879" y="25400"/>
                    <a:pt x="7614042" y="22860"/>
                  </a:cubicBezTo>
                  <a:lnTo>
                    <a:pt x="7064202" y="22860"/>
                  </a:lnTo>
                  <a:cubicBezTo>
                    <a:pt x="6819828" y="22860"/>
                    <a:pt x="6575455" y="22860"/>
                    <a:pt x="6338718" y="24130"/>
                  </a:cubicBezTo>
                  <a:cubicBezTo>
                    <a:pt x="6132528" y="25400"/>
                    <a:pt x="2657843" y="29210"/>
                    <a:pt x="2451653" y="29210"/>
                  </a:cubicBezTo>
                  <a:cubicBezTo>
                    <a:pt x="2115639" y="29210"/>
                    <a:pt x="1779626" y="26670"/>
                    <a:pt x="1443612" y="33020"/>
                  </a:cubicBezTo>
                  <a:cubicBezTo>
                    <a:pt x="1267969" y="36830"/>
                    <a:pt x="1099962" y="36830"/>
                    <a:pt x="931955" y="38100"/>
                  </a:cubicBezTo>
                  <a:cubicBezTo>
                    <a:pt x="641762" y="41910"/>
                    <a:pt x="351568" y="45720"/>
                    <a:pt x="61375" y="50800"/>
                  </a:cubicBezTo>
                  <a:cubicBezTo>
                    <a:pt x="36830" y="50800"/>
                    <a:pt x="34290" y="58916"/>
                    <a:pt x="33020" y="135647"/>
                  </a:cubicBezTo>
                  <a:cubicBezTo>
                    <a:pt x="31750" y="250743"/>
                    <a:pt x="31750" y="365839"/>
                    <a:pt x="30480" y="480935"/>
                  </a:cubicBezTo>
                  <a:cubicBezTo>
                    <a:pt x="29210" y="672761"/>
                    <a:pt x="26670" y="858193"/>
                    <a:pt x="25400" y="1050020"/>
                  </a:cubicBezTo>
                  <a:cubicBezTo>
                    <a:pt x="20320" y="1254635"/>
                    <a:pt x="26670" y="6254913"/>
                    <a:pt x="29210" y="6459527"/>
                  </a:cubicBezTo>
                  <a:cubicBezTo>
                    <a:pt x="29210" y="6676931"/>
                    <a:pt x="29210" y="6900728"/>
                    <a:pt x="30480" y="7118132"/>
                  </a:cubicBezTo>
                  <a:cubicBezTo>
                    <a:pt x="30480" y="7277988"/>
                    <a:pt x="33020" y="7437843"/>
                    <a:pt x="33020" y="7597698"/>
                  </a:cubicBezTo>
                  <a:cubicBezTo>
                    <a:pt x="33020" y="7770342"/>
                    <a:pt x="33020" y="7942986"/>
                    <a:pt x="31750" y="8108167"/>
                  </a:cubicBezTo>
                  <a:lnTo>
                    <a:pt x="31750" y="8118327"/>
                  </a:lnTo>
                  <a:cubicBezTo>
                    <a:pt x="31750" y="8128488"/>
                    <a:pt x="35560" y="8132297"/>
                    <a:pt x="44450" y="8132297"/>
                  </a:cubicBezTo>
                  <a:cubicBezTo>
                    <a:pt x="130105" y="8132297"/>
                    <a:pt x="237018" y="8133567"/>
                    <a:pt x="336295" y="8133567"/>
                  </a:cubicBezTo>
                  <a:cubicBezTo>
                    <a:pt x="481392" y="8133567"/>
                    <a:pt x="634125" y="8131027"/>
                    <a:pt x="779222" y="8133567"/>
                  </a:cubicBezTo>
                  <a:cubicBezTo>
                    <a:pt x="1015959" y="8137377"/>
                    <a:pt x="1252695" y="8139917"/>
                    <a:pt x="1489432" y="8138647"/>
                  </a:cubicBezTo>
                  <a:cubicBezTo>
                    <a:pt x="1642166" y="8137377"/>
                    <a:pt x="1787262" y="8139917"/>
                    <a:pt x="1939996" y="8139917"/>
                  </a:cubicBezTo>
                  <a:cubicBezTo>
                    <a:pt x="2161459" y="8139917"/>
                    <a:pt x="2382923" y="8138647"/>
                    <a:pt x="2604386" y="8139917"/>
                  </a:cubicBezTo>
                  <a:cubicBezTo>
                    <a:pt x="2932763" y="8141188"/>
                    <a:pt x="6537272" y="8131027"/>
                    <a:pt x="6873285" y="8133567"/>
                  </a:cubicBezTo>
                  <a:cubicBezTo>
                    <a:pt x="7018382" y="8134838"/>
                    <a:pt x="7163478" y="8136107"/>
                    <a:pt x="7300939" y="8136107"/>
                  </a:cubicBezTo>
                  <a:cubicBezTo>
                    <a:pt x="7552949" y="8138647"/>
                    <a:pt x="7797323" y="8134838"/>
                    <a:pt x="8049333" y="8138647"/>
                  </a:cubicBezTo>
                  <a:cubicBezTo>
                    <a:pt x="8255523" y="8141188"/>
                    <a:pt x="8461712" y="8141188"/>
                    <a:pt x="8667903" y="8143727"/>
                  </a:cubicBezTo>
                  <a:cubicBezTo>
                    <a:pt x="8973369" y="8147538"/>
                    <a:pt x="9278836" y="8150077"/>
                    <a:pt x="9584304" y="8151347"/>
                  </a:cubicBezTo>
                  <a:cubicBezTo>
                    <a:pt x="9671931" y="8151347"/>
                    <a:pt x="9689711" y="8150077"/>
                    <a:pt x="9710031" y="8150077"/>
                  </a:cubicBezTo>
                  <a:close/>
                </a:path>
              </a:pathLst>
            </a:custGeom>
            <a:grpFill/>
          </p:spPr>
        </p:sp>
      </p:grpSp>
      <p:sp>
        <p:nvSpPr>
          <p:cNvPr id="24" name="TextBox 16"/>
          <p:cNvSpPr txBox="1"/>
          <p:nvPr/>
        </p:nvSpPr>
        <p:spPr>
          <a:xfrm>
            <a:off x="3766985" y="8001946"/>
            <a:ext cx="4921253" cy="876907"/>
          </a:xfrm>
          <a:prstGeom prst="rect">
            <a:avLst/>
          </a:prstGeom>
        </p:spPr>
        <p:txBody>
          <a:bodyPr wrap="square" lIns="0" tIns="0" rIns="0" bIns="0" rtlCol="0" anchor="t">
            <a:spAutoFit/>
          </a:bodyPr>
          <a:lstStyle/>
          <a:p>
            <a:pPr algn="ctr">
              <a:lnSpc>
                <a:spcPts val="7559"/>
              </a:lnSpc>
            </a:pPr>
            <a:r>
              <a:rPr lang="en-US" sz="5000" b="1" dirty="0" smtClean="0">
                <a:solidFill>
                  <a:srgbClr val="2C2C2E"/>
                </a:solidFill>
                <a:latin typeface="Arial" panose="020B0604020202020204" pitchFamily="34" charset="0"/>
                <a:cs typeface="Arial" panose="020B0604020202020204" pitchFamily="34" charset="0"/>
              </a:rPr>
              <a:t>C. Bộ</a:t>
            </a:r>
            <a:endParaRPr lang="en-US" sz="5000" b="1" dirty="0">
              <a:solidFill>
                <a:srgbClr val="2C2C2E"/>
              </a:solidFill>
              <a:latin typeface="Arial" panose="020B0604020202020204" pitchFamily="34" charset="0"/>
              <a:cs typeface="Arial" panose="020B0604020202020204" pitchFamily="34" charset="0"/>
            </a:endParaRPr>
          </a:p>
        </p:txBody>
      </p:sp>
      <p:pic>
        <p:nvPicPr>
          <p:cNvPr id="25" name="Picture 3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l="68530" b="37583"/>
          <a:stretch>
            <a:fillRect/>
          </a:stretch>
        </p:blipFill>
        <p:spPr>
          <a:xfrm rot="-9013474">
            <a:off x="7657466" y="6872973"/>
            <a:ext cx="1045551" cy="1800137"/>
          </a:xfrm>
          <a:prstGeom prst="rect">
            <a:avLst/>
          </a:prstGeom>
        </p:spPr>
      </p:pic>
      <p:grpSp>
        <p:nvGrpSpPr>
          <p:cNvPr id="26" name="Group 2"/>
          <p:cNvGrpSpPr/>
          <p:nvPr/>
        </p:nvGrpSpPr>
        <p:grpSpPr>
          <a:xfrm>
            <a:off x="11293246" y="7174725"/>
            <a:ext cx="5062787" cy="2590800"/>
            <a:chOff x="0" y="0"/>
            <a:chExt cx="11020242" cy="11737560"/>
          </a:xfrm>
          <a:solidFill>
            <a:schemeClr val="accent2">
              <a:lumMod val="60000"/>
              <a:lumOff val="40000"/>
            </a:schemeClr>
          </a:solidFill>
        </p:grpSpPr>
        <p:sp>
          <p:nvSpPr>
            <p:cNvPr id="27" name="Freeform 3"/>
            <p:cNvSpPr/>
            <p:nvPr/>
          </p:nvSpPr>
          <p:spPr>
            <a:xfrm>
              <a:off x="38100" y="44450"/>
              <a:ext cx="10983413" cy="11693110"/>
            </a:xfrm>
            <a:custGeom>
              <a:avLst/>
              <a:gdLst/>
              <a:ahLst/>
              <a:cxnLst/>
              <a:rect l="l" t="t" r="r" b="b"/>
              <a:pathLst>
                <a:path w="10983413" h="11693110">
                  <a:moveTo>
                    <a:pt x="2540" y="11662630"/>
                  </a:moveTo>
                  <a:cubicBezTo>
                    <a:pt x="0" y="11671520"/>
                    <a:pt x="5080" y="11677870"/>
                    <a:pt x="64480" y="11679140"/>
                  </a:cubicBezTo>
                  <a:cubicBezTo>
                    <a:pt x="133539" y="11680410"/>
                    <a:pt x="193967" y="11680410"/>
                    <a:pt x="263026" y="11680410"/>
                  </a:cubicBezTo>
                  <a:cubicBezTo>
                    <a:pt x="539265" y="11681680"/>
                    <a:pt x="815504" y="11681680"/>
                    <a:pt x="1100375" y="11682950"/>
                  </a:cubicBezTo>
                  <a:cubicBezTo>
                    <a:pt x="1255760" y="11684220"/>
                    <a:pt x="1411144" y="11685490"/>
                    <a:pt x="1557896" y="11686760"/>
                  </a:cubicBezTo>
                  <a:cubicBezTo>
                    <a:pt x="1816870" y="11688030"/>
                    <a:pt x="2067211" y="11688030"/>
                    <a:pt x="2326185" y="11689300"/>
                  </a:cubicBezTo>
                  <a:cubicBezTo>
                    <a:pt x="2429774" y="11689300"/>
                    <a:pt x="2524732" y="11689300"/>
                    <a:pt x="2628321" y="11688030"/>
                  </a:cubicBezTo>
                  <a:cubicBezTo>
                    <a:pt x="2671483" y="11688030"/>
                    <a:pt x="2723278" y="11686760"/>
                    <a:pt x="2766440" y="11686760"/>
                  </a:cubicBezTo>
                  <a:cubicBezTo>
                    <a:pt x="2939090" y="11688030"/>
                    <a:pt x="6392075" y="11679140"/>
                    <a:pt x="6564724" y="11680410"/>
                  </a:cubicBezTo>
                  <a:cubicBezTo>
                    <a:pt x="6806433" y="11681680"/>
                    <a:pt x="7471132" y="11681680"/>
                    <a:pt x="7712842" y="11681680"/>
                  </a:cubicBezTo>
                  <a:cubicBezTo>
                    <a:pt x="7807799" y="11681680"/>
                    <a:pt x="7894123" y="11680410"/>
                    <a:pt x="7989081" y="11680410"/>
                  </a:cubicBezTo>
                  <a:lnTo>
                    <a:pt x="8455234" y="11684220"/>
                  </a:lnTo>
                  <a:cubicBezTo>
                    <a:pt x="8791899" y="11686760"/>
                    <a:pt x="9119932" y="11684220"/>
                    <a:pt x="9456599" y="11688030"/>
                  </a:cubicBezTo>
                  <a:cubicBezTo>
                    <a:pt x="10017709" y="11693110"/>
                    <a:pt x="10587451" y="11686760"/>
                    <a:pt x="10918642" y="11691840"/>
                  </a:cubicBezTo>
                  <a:cubicBezTo>
                    <a:pt x="10938963" y="11693110"/>
                    <a:pt x="10959282" y="11691840"/>
                    <a:pt x="10982142" y="11691840"/>
                  </a:cubicBezTo>
                  <a:lnTo>
                    <a:pt x="10982142" y="11632150"/>
                  </a:lnTo>
                  <a:cubicBezTo>
                    <a:pt x="10980872" y="11340859"/>
                    <a:pt x="10979602" y="10898973"/>
                    <a:pt x="10979602" y="10429468"/>
                  </a:cubicBezTo>
                  <a:cubicBezTo>
                    <a:pt x="10979602" y="9886317"/>
                    <a:pt x="10983413" y="9333959"/>
                    <a:pt x="10977063" y="8790807"/>
                  </a:cubicBezTo>
                  <a:cubicBezTo>
                    <a:pt x="10969442" y="8431774"/>
                    <a:pt x="10958013" y="1352390"/>
                    <a:pt x="10958013" y="993358"/>
                  </a:cubicBezTo>
                  <a:cubicBezTo>
                    <a:pt x="10955472" y="744797"/>
                    <a:pt x="10954202" y="487030"/>
                    <a:pt x="10951663" y="238469"/>
                  </a:cubicBezTo>
                  <a:cubicBezTo>
                    <a:pt x="10951663" y="164821"/>
                    <a:pt x="10950392" y="91174"/>
                    <a:pt x="10949122" y="6350"/>
                  </a:cubicBezTo>
                  <a:cubicBezTo>
                    <a:pt x="10938963" y="3810"/>
                    <a:pt x="10930072" y="2540"/>
                    <a:pt x="10919913" y="1270"/>
                  </a:cubicBezTo>
                  <a:cubicBezTo>
                    <a:pt x="10912292" y="0"/>
                    <a:pt x="10904672" y="1270"/>
                    <a:pt x="10898322" y="1270"/>
                  </a:cubicBezTo>
                  <a:lnTo>
                    <a:pt x="21317" y="6350"/>
                  </a:lnTo>
                  <a:lnTo>
                    <a:pt x="2540" y="11662630"/>
                  </a:lnTo>
                  <a:close/>
                </a:path>
              </a:pathLst>
            </a:custGeom>
            <a:grpFill/>
          </p:spPr>
        </p:sp>
        <p:sp>
          <p:nvSpPr>
            <p:cNvPr id="28" name="Freeform 4"/>
            <p:cNvSpPr/>
            <p:nvPr/>
          </p:nvSpPr>
          <p:spPr>
            <a:xfrm>
              <a:off x="11430" y="16510"/>
              <a:ext cx="10959283" cy="11682950"/>
            </a:xfrm>
            <a:custGeom>
              <a:avLst/>
              <a:gdLst/>
              <a:ahLst/>
              <a:cxnLst/>
              <a:rect l="l" t="t" r="r" b="b"/>
              <a:pathLst>
                <a:path w="10959283" h="11682950">
                  <a:moveTo>
                    <a:pt x="10959283" y="11682950"/>
                  </a:moveTo>
                  <a:lnTo>
                    <a:pt x="0" y="11675331"/>
                  </a:lnTo>
                  <a:lnTo>
                    <a:pt x="0" y="4114501"/>
                  </a:lnTo>
                  <a:lnTo>
                    <a:pt x="7620" y="20320"/>
                  </a:lnTo>
                  <a:lnTo>
                    <a:pt x="5512336" y="0"/>
                  </a:lnTo>
                  <a:lnTo>
                    <a:pt x="10937692" y="8890"/>
                  </a:lnTo>
                  <a:close/>
                </a:path>
              </a:pathLst>
            </a:custGeom>
            <a:grpFill/>
          </p:spPr>
        </p:sp>
        <p:sp>
          <p:nvSpPr>
            <p:cNvPr id="29" name="Freeform 5"/>
            <p:cNvSpPr/>
            <p:nvPr/>
          </p:nvSpPr>
          <p:spPr>
            <a:xfrm>
              <a:off x="-3810" y="0"/>
              <a:ext cx="10988492" cy="11709620"/>
            </a:xfrm>
            <a:custGeom>
              <a:avLst/>
              <a:gdLst/>
              <a:ahLst/>
              <a:cxnLst/>
              <a:rect l="l" t="t" r="r" b="b"/>
              <a:pathLst>
                <a:path w="10988492" h="11709620">
                  <a:moveTo>
                    <a:pt x="10954202" y="21590"/>
                  </a:moveTo>
                  <a:cubicBezTo>
                    <a:pt x="10955473" y="34290"/>
                    <a:pt x="10955473" y="44450"/>
                    <a:pt x="10956742" y="71182"/>
                  </a:cubicBezTo>
                  <a:cubicBezTo>
                    <a:pt x="10959282" y="319743"/>
                    <a:pt x="10960552" y="577510"/>
                    <a:pt x="10963092" y="826071"/>
                  </a:cubicBezTo>
                  <a:cubicBezTo>
                    <a:pt x="10963092" y="1185103"/>
                    <a:pt x="10975792" y="8264488"/>
                    <a:pt x="10982142" y="8623520"/>
                  </a:cubicBezTo>
                  <a:cubicBezTo>
                    <a:pt x="10988492" y="9166671"/>
                    <a:pt x="10984682" y="9719029"/>
                    <a:pt x="10984682" y="10262181"/>
                  </a:cubicBezTo>
                  <a:cubicBezTo>
                    <a:pt x="10984682" y="10740891"/>
                    <a:pt x="10985952" y="11182777"/>
                    <a:pt x="10987223" y="11648660"/>
                  </a:cubicBezTo>
                  <a:lnTo>
                    <a:pt x="10987223" y="11708350"/>
                  </a:lnTo>
                  <a:cubicBezTo>
                    <a:pt x="10964362" y="11708350"/>
                    <a:pt x="10944042" y="11709620"/>
                    <a:pt x="10923723" y="11708350"/>
                  </a:cubicBezTo>
                  <a:cubicBezTo>
                    <a:pt x="10379020" y="11703270"/>
                    <a:pt x="9809277" y="11709620"/>
                    <a:pt x="9248167" y="11704540"/>
                  </a:cubicBezTo>
                  <a:cubicBezTo>
                    <a:pt x="8911501" y="11700730"/>
                    <a:pt x="8583468" y="11703270"/>
                    <a:pt x="8246801" y="11700730"/>
                  </a:cubicBezTo>
                  <a:lnTo>
                    <a:pt x="7780648" y="11696920"/>
                  </a:lnTo>
                  <a:cubicBezTo>
                    <a:pt x="7685691" y="11696920"/>
                    <a:pt x="7599367" y="11698190"/>
                    <a:pt x="7504410" y="11698190"/>
                  </a:cubicBezTo>
                  <a:cubicBezTo>
                    <a:pt x="7262701" y="11696920"/>
                    <a:pt x="6598001" y="11698190"/>
                    <a:pt x="6356292" y="11696920"/>
                  </a:cubicBezTo>
                  <a:cubicBezTo>
                    <a:pt x="6183643" y="11695650"/>
                    <a:pt x="2730658" y="11704540"/>
                    <a:pt x="2558009" y="11703270"/>
                  </a:cubicBezTo>
                  <a:cubicBezTo>
                    <a:pt x="2514847" y="11703270"/>
                    <a:pt x="2463052" y="11704540"/>
                    <a:pt x="2419890" y="11704540"/>
                  </a:cubicBezTo>
                  <a:cubicBezTo>
                    <a:pt x="2316300" y="11704540"/>
                    <a:pt x="2221343" y="11705810"/>
                    <a:pt x="2117753" y="11705810"/>
                  </a:cubicBezTo>
                  <a:cubicBezTo>
                    <a:pt x="1858780" y="11705810"/>
                    <a:pt x="1608438" y="11704540"/>
                    <a:pt x="1349464" y="11703270"/>
                  </a:cubicBezTo>
                  <a:cubicBezTo>
                    <a:pt x="1194080" y="11702000"/>
                    <a:pt x="1038696" y="11700730"/>
                    <a:pt x="891944" y="11699460"/>
                  </a:cubicBezTo>
                  <a:cubicBezTo>
                    <a:pt x="615705" y="11698190"/>
                    <a:pt x="339466" y="11696920"/>
                    <a:pt x="54595" y="11696920"/>
                  </a:cubicBezTo>
                  <a:cubicBezTo>
                    <a:pt x="38100" y="11696920"/>
                    <a:pt x="29210" y="11696920"/>
                    <a:pt x="19050" y="11695650"/>
                  </a:cubicBezTo>
                  <a:cubicBezTo>
                    <a:pt x="10160" y="11694380"/>
                    <a:pt x="5080" y="11688030"/>
                    <a:pt x="7620" y="11679140"/>
                  </a:cubicBezTo>
                  <a:cubicBezTo>
                    <a:pt x="16510" y="11643075"/>
                    <a:pt x="12700" y="11412927"/>
                    <a:pt x="11430" y="11173571"/>
                  </a:cubicBezTo>
                  <a:cubicBezTo>
                    <a:pt x="10160" y="10685656"/>
                    <a:pt x="6350" y="10206945"/>
                    <a:pt x="7620" y="9719029"/>
                  </a:cubicBezTo>
                  <a:cubicBezTo>
                    <a:pt x="5080" y="9111436"/>
                    <a:pt x="0" y="1590165"/>
                    <a:pt x="7620" y="973366"/>
                  </a:cubicBezTo>
                  <a:cubicBezTo>
                    <a:pt x="8890" y="853688"/>
                    <a:pt x="7620" y="724805"/>
                    <a:pt x="8890" y="605127"/>
                  </a:cubicBezTo>
                  <a:cubicBezTo>
                    <a:pt x="10160" y="411802"/>
                    <a:pt x="12700" y="200065"/>
                    <a:pt x="13970" y="44450"/>
                  </a:cubicBezTo>
                  <a:cubicBezTo>
                    <a:pt x="13970" y="41910"/>
                    <a:pt x="15240" y="39370"/>
                    <a:pt x="16510" y="38100"/>
                  </a:cubicBezTo>
                  <a:cubicBezTo>
                    <a:pt x="38100" y="35560"/>
                    <a:pt x="123655" y="30480"/>
                    <a:pt x="261774" y="29210"/>
                  </a:cubicBezTo>
                  <a:cubicBezTo>
                    <a:pt x="494851" y="25400"/>
                    <a:pt x="727927" y="22860"/>
                    <a:pt x="969636" y="20320"/>
                  </a:cubicBezTo>
                  <a:cubicBezTo>
                    <a:pt x="1133653" y="17780"/>
                    <a:pt x="1297670" y="16510"/>
                    <a:pt x="1453054" y="13970"/>
                  </a:cubicBezTo>
                  <a:cubicBezTo>
                    <a:pt x="1608438" y="11430"/>
                    <a:pt x="1772455" y="8890"/>
                    <a:pt x="1927839" y="8890"/>
                  </a:cubicBezTo>
                  <a:cubicBezTo>
                    <a:pt x="2100489" y="7620"/>
                    <a:pt x="2273138" y="10160"/>
                    <a:pt x="2445787" y="8890"/>
                  </a:cubicBezTo>
                  <a:cubicBezTo>
                    <a:pt x="2661599" y="8890"/>
                    <a:pt x="6572104" y="6350"/>
                    <a:pt x="6787916" y="5080"/>
                  </a:cubicBezTo>
                  <a:cubicBezTo>
                    <a:pt x="6995095" y="3810"/>
                    <a:pt x="7202274" y="2540"/>
                    <a:pt x="7418085" y="2540"/>
                  </a:cubicBezTo>
                  <a:cubicBezTo>
                    <a:pt x="7772016" y="1270"/>
                    <a:pt x="8117315" y="0"/>
                    <a:pt x="8471246" y="0"/>
                  </a:cubicBezTo>
                  <a:cubicBezTo>
                    <a:pt x="8617997" y="0"/>
                    <a:pt x="8773382" y="2540"/>
                    <a:pt x="8920134" y="2540"/>
                  </a:cubicBezTo>
                  <a:cubicBezTo>
                    <a:pt x="9325860" y="3810"/>
                    <a:pt x="9740218" y="5080"/>
                    <a:pt x="10145944" y="7620"/>
                  </a:cubicBezTo>
                  <a:cubicBezTo>
                    <a:pt x="10361755" y="8890"/>
                    <a:pt x="10577567" y="12700"/>
                    <a:pt x="10793379" y="16510"/>
                  </a:cubicBezTo>
                  <a:lnTo>
                    <a:pt x="10923723" y="16510"/>
                  </a:lnTo>
                  <a:cubicBezTo>
                    <a:pt x="10935152" y="17780"/>
                    <a:pt x="10944042" y="20320"/>
                    <a:pt x="10954202" y="21590"/>
                  </a:cubicBezTo>
                  <a:close/>
                  <a:moveTo>
                    <a:pt x="10964362" y="11691841"/>
                  </a:moveTo>
                  <a:cubicBezTo>
                    <a:pt x="10965632" y="11675330"/>
                    <a:pt x="10966902" y="11662630"/>
                    <a:pt x="10966902" y="11649930"/>
                  </a:cubicBezTo>
                  <a:cubicBezTo>
                    <a:pt x="10965632" y="11136748"/>
                    <a:pt x="10964362" y="10648832"/>
                    <a:pt x="10964362" y="10124092"/>
                  </a:cubicBezTo>
                  <a:cubicBezTo>
                    <a:pt x="10964362" y="9884737"/>
                    <a:pt x="10966902" y="9645383"/>
                    <a:pt x="10965632" y="9406027"/>
                  </a:cubicBezTo>
                  <a:cubicBezTo>
                    <a:pt x="10965632" y="9185084"/>
                    <a:pt x="10964362" y="8954935"/>
                    <a:pt x="10963092" y="8733992"/>
                  </a:cubicBezTo>
                  <a:cubicBezTo>
                    <a:pt x="10958012" y="8393371"/>
                    <a:pt x="10946582" y="1341604"/>
                    <a:pt x="10946582" y="1000984"/>
                  </a:cubicBezTo>
                  <a:cubicBezTo>
                    <a:pt x="10944042" y="715599"/>
                    <a:pt x="10941502" y="421008"/>
                    <a:pt x="10938962" y="135624"/>
                  </a:cubicBezTo>
                  <a:cubicBezTo>
                    <a:pt x="10937692" y="44450"/>
                    <a:pt x="10936423" y="43180"/>
                    <a:pt x="10914232" y="41910"/>
                  </a:cubicBezTo>
                  <a:cubicBezTo>
                    <a:pt x="10888336" y="41910"/>
                    <a:pt x="10871071" y="41910"/>
                    <a:pt x="10845173" y="40640"/>
                  </a:cubicBezTo>
                  <a:cubicBezTo>
                    <a:pt x="10629361" y="36830"/>
                    <a:pt x="10404918" y="31750"/>
                    <a:pt x="10189106" y="30480"/>
                  </a:cubicBezTo>
                  <a:cubicBezTo>
                    <a:pt x="9662526" y="26670"/>
                    <a:pt x="9127313" y="25400"/>
                    <a:pt x="8600733" y="22860"/>
                  </a:cubicBezTo>
                  <a:lnTo>
                    <a:pt x="7979195" y="22860"/>
                  </a:lnTo>
                  <a:cubicBezTo>
                    <a:pt x="7702957" y="22860"/>
                    <a:pt x="7426718" y="22860"/>
                    <a:pt x="7159112" y="24130"/>
                  </a:cubicBezTo>
                  <a:cubicBezTo>
                    <a:pt x="6926036" y="25400"/>
                    <a:pt x="2998265" y="29210"/>
                    <a:pt x="2765188" y="29210"/>
                  </a:cubicBezTo>
                  <a:cubicBezTo>
                    <a:pt x="2385360" y="29210"/>
                    <a:pt x="2005531" y="26670"/>
                    <a:pt x="1625703" y="33020"/>
                  </a:cubicBezTo>
                  <a:cubicBezTo>
                    <a:pt x="1427156" y="36830"/>
                    <a:pt x="1237242" y="36830"/>
                    <a:pt x="1047328" y="38100"/>
                  </a:cubicBezTo>
                  <a:cubicBezTo>
                    <a:pt x="719295" y="41910"/>
                    <a:pt x="391261" y="45720"/>
                    <a:pt x="63227" y="50800"/>
                  </a:cubicBezTo>
                  <a:cubicBezTo>
                    <a:pt x="36830" y="50800"/>
                    <a:pt x="34290" y="61976"/>
                    <a:pt x="33020" y="172448"/>
                  </a:cubicBezTo>
                  <a:cubicBezTo>
                    <a:pt x="31750" y="338155"/>
                    <a:pt x="31750" y="503862"/>
                    <a:pt x="30480" y="669569"/>
                  </a:cubicBezTo>
                  <a:cubicBezTo>
                    <a:pt x="29210" y="945748"/>
                    <a:pt x="26670" y="1212721"/>
                    <a:pt x="25400" y="1488900"/>
                  </a:cubicBezTo>
                  <a:cubicBezTo>
                    <a:pt x="20320" y="1783491"/>
                    <a:pt x="26670" y="8982553"/>
                    <a:pt x="29210" y="9277144"/>
                  </a:cubicBezTo>
                  <a:cubicBezTo>
                    <a:pt x="29210" y="9590146"/>
                    <a:pt x="29210" y="9912355"/>
                    <a:pt x="30480" y="10225358"/>
                  </a:cubicBezTo>
                  <a:cubicBezTo>
                    <a:pt x="30480" y="10455507"/>
                    <a:pt x="33020" y="10685656"/>
                    <a:pt x="33020" y="10915805"/>
                  </a:cubicBezTo>
                  <a:cubicBezTo>
                    <a:pt x="33020" y="11164366"/>
                    <a:pt x="33020" y="11412927"/>
                    <a:pt x="31750" y="11649930"/>
                  </a:cubicBezTo>
                  <a:lnTo>
                    <a:pt x="31750" y="11660091"/>
                  </a:lnTo>
                  <a:cubicBezTo>
                    <a:pt x="31750" y="11670250"/>
                    <a:pt x="35560" y="11674060"/>
                    <a:pt x="44450" y="11674060"/>
                  </a:cubicBezTo>
                  <a:cubicBezTo>
                    <a:pt x="140920" y="11674060"/>
                    <a:pt x="261774" y="11675330"/>
                    <a:pt x="373996" y="11675330"/>
                  </a:cubicBezTo>
                  <a:cubicBezTo>
                    <a:pt x="538013" y="11675330"/>
                    <a:pt x="710662" y="11672791"/>
                    <a:pt x="874679" y="11675330"/>
                  </a:cubicBezTo>
                  <a:cubicBezTo>
                    <a:pt x="1142285" y="11679141"/>
                    <a:pt x="1409892" y="11681680"/>
                    <a:pt x="1677498" y="11680410"/>
                  </a:cubicBezTo>
                  <a:cubicBezTo>
                    <a:pt x="1850147" y="11679141"/>
                    <a:pt x="2014164" y="11681680"/>
                    <a:pt x="2186813" y="11681680"/>
                  </a:cubicBezTo>
                  <a:cubicBezTo>
                    <a:pt x="2437155" y="11681680"/>
                    <a:pt x="2687496" y="11680410"/>
                    <a:pt x="2937837" y="11681680"/>
                  </a:cubicBezTo>
                  <a:cubicBezTo>
                    <a:pt x="3309033" y="11682950"/>
                    <a:pt x="7383556" y="11672791"/>
                    <a:pt x="7763384" y="11675330"/>
                  </a:cubicBezTo>
                  <a:cubicBezTo>
                    <a:pt x="7927401" y="11676600"/>
                    <a:pt x="8091418" y="11677870"/>
                    <a:pt x="8246802" y="11677870"/>
                  </a:cubicBezTo>
                  <a:cubicBezTo>
                    <a:pt x="8531673" y="11680410"/>
                    <a:pt x="8807912" y="11676600"/>
                    <a:pt x="9092783" y="11680410"/>
                  </a:cubicBezTo>
                  <a:cubicBezTo>
                    <a:pt x="9325860" y="11682950"/>
                    <a:pt x="9558936" y="11682950"/>
                    <a:pt x="9792013" y="11685491"/>
                  </a:cubicBezTo>
                  <a:cubicBezTo>
                    <a:pt x="10137312" y="11689300"/>
                    <a:pt x="10482610" y="11691841"/>
                    <a:pt x="10827908" y="11693110"/>
                  </a:cubicBezTo>
                  <a:cubicBezTo>
                    <a:pt x="10926262" y="11693110"/>
                    <a:pt x="10944042" y="11691841"/>
                    <a:pt x="10964362" y="11691841"/>
                  </a:cubicBezTo>
                  <a:close/>
                </a:path>
              </a:pathLst>
            </a:custGeom>
            <a:grpFill/>
          </p:spPr>
        </p:sp>
      </p:grpSp>
      <p:sp>
        <p:nvSpPr>
          <p:cNvPr id="30" name="TextBox 16"/>
          <p:cNvSpPr txBox="1"/>
          <p:nvPr/>
        </p:nvSpPr>
        <p:spPr>
          <a:xfrm>
            <a:off x="11149269" y="7936725"/>
            <a:ext cx="5160567" cy="876907"/>
          </a:xfrm>
          <a:prstGeom prst="rect">
            <a:avLst/>
          </a:prstGeom>
        </p:spPr>
        <p:txBody>
          <a:bodyPr wrap="square" lIns="0" tIns="0" rIns="0" bIns="0" rtlCol="0" anchor="t">
            <a:spAutoFit/>
          </a:bodyPr>
          <a:lstStyle/>
          <a:p>
            <a:pPr algn="ctr">
              <a:lnSpc>
                <a:spcPts val="7559"/>
              </a:lnSpc>
            </a:pPr>
            <a:r>
              <a:rPr lang="en-US" sz="5000" b="1" dirty="0" smtClean="0">
                <a:solidFill>
                  <a:srgbClr val="2C2C2E"/>
                </a:solidFill>
                <a:latin typeface="Arial" panose="020B0604020202020204" pitchFamily="34" charset="0"/>
                <a:cs typeface="Arial" panose="020B0604020202020204" pitchFamily="34" charset="0"/>
              </a:rPr>
              <a:t>D. Sắt</a:t>
            </a:r>
            <a:endParaRPr lang="en-US" sz="5000" b="1" dirty="0">
              <a:solidFill>
                <a:srgbClr val="2C2C2E"/>
              </a:solidFill>
              <a:latin typeface="Arial" panose="020B0604020202020204" pitchFamily="34" charset="0"/>
              <a:cs typeface="Arial" panose="020B0604020202020204" pitchFamily="34" charset="0"/>
            </a:endParaRPr>
          </a:p>
        </p:txBody>
      </p:sp>
      <p:pic>
        <p:nvPicPr>
          <p:cNvPr id="31"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800000">
            <a:off x="15697200" y="8878853"/>
            <a:ext cx="914181" cy="1194077"/>
          </a:xfrm>
          <a:prstGeom prst="rect">
            <a:avLst/>
          </a:prstGeom>
        </p:spPr>
      </p:pic>
      <p:sp>
        <p:nvSpPr>
          <p:cNvPr id="32" name="Oval 31"/>
          <p:cNvSpPr/>
          <p:nvPr/>
        </p:nvSpPr>
        <p:spPr>
          <a:xfrm>
            <a:off x="10412658" y="5082547"/>
            <a:ext cx="1017342" cy="112930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par>
                                <p:cTn id="40" presetID="22" presetClass="entr" presetSubtype="4"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arn(inVertical)">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9" grpId="0"/>
      <p:bldP spid="24" grpId="0"/>
      <p:bldP spid="30" grpId="0"/>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BEC"/>
        </a:solidFill>
        <a:effectLst/>
      </p:bgPr>
    </p:bg>
    <p:spTree>
      <p:nvGrpSpPr>
        <p:cNvPr id="1" name=""/>
        <p:cNvGrpSpPr/>
        <p:nvPr/>
      </p:nvGrpSpPr>
      <p:grpSpPr>
        <a:xfrm>
          <a:off x="0" y="0"/>
          <a:ext cx="0" cy="0"/>
          <a:chOff x="0" y="0"/>
          <a:chExt cx="0" cy="0"/>
        </a:xfrm>
      </p:grpSpPr>
      <p:pic>
        <p:nvPicPr>
          <p:cNvPr id="20"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8595">
            <a:off x="1677569" y="3739309"/>
            <a:ext cx="7937458" cy="2506839"/>
          </a:xfrm>
          <a:prstGeom prst="rect">
            <a:avLst/>
          </a:prstGeom>
        </p:spPr>
      </p:pic>
      <p:sp>
        <p:nvSpPr>
          <p:cNvPr id="21" name="TextBox 6"/>
          <p:cNvSpPr txBox="1"/>
          <p:nvPr/>
        </p:nvSpPr>
        <p:spPr>
          <a:xfrm>
            <a:off x="3263524" y="4770680"/>
            <a:ext cx="7116593" cy="444096"/>
          </a:xfrm>
          <a:prstGeom prst="rect">
            <a:avLst/>
          </a:prstGeom>
        </p:spPr>
        <p:txBody>
          <a:bodyPr lIns="0" tIns="0" rIns="0" bIns="0" rtlCol="0" anchor="t">
            <a:spAutoFit/>
          </a:bodyPr>
          <a:lstStyle/>
          <a:p>
            <a:pPr marL="0" lvl="0" indent="0" algn="l">
              <a:lnSpc>
                <a:spcPts val="3149"/>
              </a:lnSpc>
              <a:spcBef>
                <a:spcPct val="0"/>
              </a:spcBef>
            </a:pPr>
            <a:r>
              <a:rPr lang="en-US" sz="5000" u="none" dirty="0" smtClean="0">
                <a:solidFill>
                  <a:srgbClr val="2C2C2E"/>
                </a:solidFill>
                <a:latin typeface="Arial" panose="020B0604020202020204" pitchFamily="34" charset="0"/>
                <a:cs typeface="Arial" panose="020B0604020202020204" pitchFamily="34" charset="0"/>
              </a:rPr>
              <a:t>A. Phật giáo</a:t>
            </a:r>
            <a:endParaRPr lang="en-US" sz="5000" u="none" dirty="0">
              <a:solidFill>
                <a:srgbClr val="2C2C2E"/>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5364">
            <a:off x="5840359" y="3091829"/>
            <a:ext cx="6327478" cy="471685"/>
          </a:xfrm>
          <a:prstGeom prst="rect">
            <a:avLst/>
          </a:prstGeom>
        </p:spPr>
      </p:pic>
      <p:pic>
        <p:nvPicPr>
          <p:cNvPr id="23"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924377" y="4988141"/>
            <a:ext cx="1831436" cy="2616337"/>
          </a:xfrm>
          <a:prstGeom prst="rect">
            <a:avLst/>
          </a:prstGeom>
        </p:spPr>
      </p:pic>
      <p:sp>
        <p:nvSpPr>
          <p:cNvPr id="24" name="TextBox 16"/>
          <p:cNvSpPr txBox="1"/>
          <p:nvPr/>
        </p:nvSpPr>
        <p:spPr>
          <a:xfrm>
            <a:off x="-1" y="1327521"/>
            <a:ext cx="18288001" cy="1744067"/>
          </a:xfrm>
          <a:prstGeom prst="rect">
            <a:avLst/>
          </a:prstGeom>
        </p:spPr>
        <p:txBody>
          <a:bodyPr wrap="square" lIns="0" tIns="0" rIns="0" bIns="0" rtlCol="0" anchor="t">
            <a:spAutoFit/>
          </a:bodyPr>
          <a:lstStyle/>
          <a:p>
            <a:pPr algn="ctr">
              <a:lnSpc>
                <a:spcPts val="6800"/>
              </a:lnSpc>
            </a:pPr>
            <a:r>
              <a:rPr lang="en-US" sz="5000" dirty="0" smtClean="0">
                <a:solidFill>
                  <a:srgbClr val="2C2C2E"/>
                </a:solidFill>
                <a:latin typeface="Arial" panose="020B0604020202020204" pitchFamily="34" charset="0"/>
                <a:cs typeface="Arial" panose="020B0604020202020204" pitchFamily="34" charset="0"/>
              </a:rPr>
              <a:t>Tôn giáo đã theo chân </a:t>
            </a:r>
          </a:p>
          <a:p>
            <a:pPr algn="ctr">
              <a:lnSpc>
                <a:spcPts val="6800"/>
              </a:lnSpc>
            </a:pPr>
            <a:r>
              <a:rPr lang="en-US" sz="5000" dirty="0" smtClean="0">
                <a:solidFill>
                  <a:srgbClr val="2C2C2E"/>
                </a:solidFill>
                <a:latin typeface="Arial" panose="020B0604020202020204" pitchFamily="34" charset="0"/>
                <a:cs typeface="Arial" panose="020B0604020202020204" pitchFamily="34" charset="0"/>
              </a:rPr>
              <a:t>các nhà buôn du nhập vào Đông Nam Á:</a:t>
            </a:r>
            <a:endParaRPr lang="en-US" sz="5000" dirty="0">
              <a:solidFill>
                <a:srgbClr val="2C2C2E"/>
              </a:solidFill>
              <a:latin typeface="Arial" panose="020B0604020202020204" pitchFamily="34" charset="0"/>
              <a:cs typeface="Arial" panose="020B0604020202020204" pitchFamily="34" charset="0"/>
            </a:endParaRPr>
          </a:p>
        </p:txBody>
      </p:sp>
      <p:pic>
        <p:nvPicPr>
          <p:cNvPr id="2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8595">
            <a:off x="10059568" y="3517261"/>
            <a:ext cx="7937458" cy="2506839"/>
          </a:xfrm>
          <a:prstGeom prst="rect">
            <a:avLst/>
          </a:prstGeom>
        </p:spPr>
      </p:pic>
      <p:sp>
        <p:nvSpPr>
          <p:cNvPr id="26" name="TextBox 6"/>
          <p:cNvSpPr txBox="1"/>
          <p:nvPr/>
        </p:nvSpPr>
        <p:spPr>
          <a:xfrm>
            <a:off x="12192000" y="4548632"/>
            <a:ext cx="7116593" cy="444096"/>
          </a:xfrm>
          <a:prstGeom prst="rect">
            <a:avLst/>
          </a:prstGeom>
        </p:spPr>
        <p:txBody>
          <a:bodyPr lIns="0" tIns="0" rIns="0" bIns="0" rtlCol="0" anchor="t">
            <a:spAutoFit/>
          </a:bodyPr>
          <a:lstStyle/>
          <a:p>
            <a:pPr marL="0" lvl="0" indent="0" algn="l">
              <a:lnSpc>
                <a:spcPts val="3149"/>
              </a:lnSpc>
              <a:spcBef>
                <a:spcPct val="0"/>
              </a:spcBef>
            </a:pPr>
            <a:r>
              <a:rPr lang="en-US" sz="5000" u="none" dirty="0" smtClean="0">
                <a:solidFill>
                  <a:srgbClr val="2C2C2E"/>
                </a:solidFill>
                <a:latin typeface="Arial" panose="020B0604020202020204" pitchFamily="34" charset="0"/>
                <a:cs typeface="Arial" panose="020B0604020202020204" pitchFamily="34" charset="0"/>
              </a:rPr>
              <a:t>B. Đạo giáo</a:t>
            </a:r>
            <a:endParaRPr lang="en-US" sz="5000" u="none" dirty="0">
              <a:solidFill>
                <a:srgbClr val="2C2C2E"/>
              </a:solidFill>
              <a:latin typeface="Arial" panose="020B0604020202020204" pitchFamily="34" charset="0"/>
              <a:cs typeface="Arial" panose="020B0604020202020204" pitchFamily="34" charset="0"/>
            </a:endParaRPr>
          </a:p>
        </p:txBody>
      </p:sp>
      <p:pic>
        <p:nvPicPr>
          <p:cNvPr id="27"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8595">
            <a:off x="1981886" y="7012613"/>
            <a:ext cx="7937458" cy="2506839"/>
          </a:xfrm>
          <a:prstGeom prst="rect">
            <a:avLst/>
          </a:prstGeom>
        </p:spPr>
      </p:pic>
      <p:sp>
        <p:nvSpPr>
          <p:cNvPr id="28" name="TextBox 6"/>
          <p:cNvSpPr txBox="1"/>
          <p:nvPr/>
        </p:nvSpPr>
        <p:spPr>
          <a:xfrm>
            <a:off x="2880119" y="8043984"/>
            <a:ext cx="7116593" cy="444096"/>
          </a:xfrm>
          <a:prstGeom prst="rect">
            <a:avLst/>
          </a:prstGeom>
        </p:spPr>
        <p:txBody>
          <a:bodyPr lIns="0" tIns="0" rIns="0" bIns="0" rtlCol="0" anchor="t">
            <a:spAutoFit/>
          </a:bodyPr>
          <a:lstStyle/>
          <a:p>
            <a:pPr marL="0" lvl="0" indent="0" algn="l">
              <a:lnSpc>
                <a:spcPts val="3149"/>
              </a:lnSpc>
              <a:spcBef>
                <a:spcPct val="0"/>
              </a:spcBef>
            </a:pPr>
            <a:r>
              <a:rPr lang="en-US" sz="5000" u="none" dirty="0" smtClean="0">
                <a:solidFill>
                  <a:srgbClr val="2C2C2E"/>
                </a:solidFill>
                <a:latin typeface="Arial" panose="020B0604020202020204" pitchFamily="34" charset="0"/>
                <a:cs typeface="Arial" panose="020B0604020202020204" pitchFamily="34" charset="0"/>
              </a:rPr>
              <a:t>C. Thiên chúa giáo</a:t>
            </a:r>
            <a:endParaRPr lang="en-US" sz="5000" u="none" dirty="0">
              <a:solidFill>
                <a:srgbClr val="2C2C2E"/>
              </a:solidFill>
              <a:latin typeface="Arial" panose="020B0604020202020204" pitchFamily="34" charset="0"/>
              <a:cs typeface="Arial" panose="020B0604020202020204" pitchFamily="34" charset="0"/>
            </a:endParaRPr>
          </a:p>
        </p:txBody>
      </p:sp>
      <p:pic>
        <p:nvPicPr>
          <p:cNvPr id="29"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8595">
            <a:off x="10273173" y="6832506"/>
            <a:ext cx="7937458" cy="2506839"/>
          </a:xfrm>
          <a:prstGeom prst="rect">
            <a:avLst/>
          </a:prstGeom>
        </p:spPr>
      </p:pic>
      <p:sp>
        <p:nvSpPr>
          <p:cNvPr id="30" name="TextBox 6"/>
          <p:cNvSpPr txBox="1"/>
          <p:nvPr/>
        </p:nvSpPr>
        <p:spPr>
          <a:xfrm>
            <a:off x="12316519" y="7919070"/>
            <a:ext cx="7116593" cy="444096"/>
          </a:xfrm>
          <a:prstGeom prst="rect">
            <a:avLst/>
          </a:prstGeom>
        </p:spPr>
        <p:txBody>
          <a:bodyPr lIns="0" tIns="0" rIns="0" bIns="0" rtlCol="0" anchor="t">
            <a:spAutoFit/>
          </a:bodyPr>
          <a:lstStyle/>
          <a:p>
            <a:pPr marL="0" lvl="0" indent="0" algn="l">
              <a:lnSpc>
                <a:spcPts val="3149"/>
              </a:lnSpc>
              <a:spcBef>
                <a:spcPct val="0"/>
              </a:spcBef>
            </a:pPr>
            <a:r>
              <a:rPr lang="en-US" sz="5000" u="none" dirty="0" smtClean="0">
                <a:solidFill>
                  <a:srgbClr val="2C2C2E"/>
                </a:solidFill>
                <a:latin typeface="Arial" panose="020B0604020202020204" pitchFamily="34" charset="0"/>
                <a:cs typeface="Arial" panose="020B0604020202020204" pitchFamily="34" charset="0"/>
              </a:rPr>
              <a:t>D. Hồi giáo</a:t>
            </a:r>
            <a:endParaRPr lang="en-US" sz="5000" u="none" dirty="0">
              <a:solidFill>
                <a:srgbClr val="2C2C2E"/>
              </a:solidFill>
              <a:latin typeface="Arial" panose="020B0604020202020204" pitchFamily="34" charset="0"/>
              <a:cs typeface="Arial" panose="020B0604020202020204" pitchFamily="34" charset="0"/>
            </a:endParaRPr>
          </a:p>
        </p:txBody>
      </p:sp>
      <p:sp>
        <p:nvSpPr>
          <p:cNvPr id="31" name="Oval 30"/>
          <p:cNvSpPr/>
          <p:nvPr/>
        </p:nvSpPr>
        <p:spPr>
          <a:xfrm>
            <a:off x="2880119" y="4305300"/>
            <a:ext cx="1158481" cy="10752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par>
                                <p:cTn id="40" presetID="16" presetClass="entr" presetSubtype="21"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6" grpId="0"/>
      <p:bldP spid="28" grpId="0"/>
      <p:bldP spid="30" grpId="0"/>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BE93"/>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2127">
            <a:off x="-362571" y="-361222"/>
            <a:ext cx="3152812" cy="3152812"/>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2127">
            <a:off x="15901643" y="-656779"/>
            <a:ext cx="3349516" cy="3349516"/>
          </a:xfrm>
          <a:prstGeom prst="rect">
            <a:avLst/>
          </a:prstGeom>
        </p:spPr>
      </p:pic>
      <p:sp>
        <p:nvSpPr>
          <p:cNvPr id="3" name="Rectangle 2"/>
          <p:cNvSpPr/>
          <p:nvPr/>
        </p:nvSpPr>
        <p:spPr>
          <a:xfrm>
            <a:off x="2057400" y="1809509"/>
            <a:ext cx="13868400" cy="2785378"/>
          </a:xfrm>
          <a:prstGeom prst="rect">
            <a:avLst/>
          </a:prstGeom>
        </p:spPr>
        <p:txBody>
          <a:bodyPr wrap="square">
            <a:spAutoFit/>
          </a:bodyPr>
          <a:lstStyle/>
          <a:p>
            <a:pPr lvl="0" algn="just">
              <a:lnSpc>
                <a:spcPts val="7000"/>
              </a:lnSpc>
              <a:spcBef>
                <a:spcPts val="600"/>
              </a:spcBef>
              <a:spcAft>
                <a:spcPts val="600"/>
              </a:spcAft>
            </a:pPr>
            <a:r>
              <a:rPr lang="nl-NL"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Trong vai hướng dẫn viên du lịch, </a:t>
            </a:r>
            <a:r>
              <a:rPr lang="nl-NL" sz="5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em </a:t>
            </a:r>
            <a:r>
              <a:rPr lang="nl-NL" sz="5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hãy giới thiệu về một thành tựu văn hóa đặc sắc ở Đông Nam Á (từ đầu Công nguyên đến thế kỉ X). </a:t>
            </a:r>
            <a:endParaRPr lang="en-US" sz="5000"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3">
            <a:extLst>
              <a:ext uri="{FF2B5EF4-FFF2-40B4-BE49-F238E27FC236}">
                <a16:creationId xmlns="" xmlns:a16="http://schemas.microsoft.com/office/drawing/2014/main" id="{D413BD19-EE4C-4DFF-843F-A071B5D0A1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6096000" y="4771920"/>
            <a:ext cx="5173457" cy="5450961"/>
          </a:xfrm>
          <a:prstGeom prst="rect">
            <a:avLst/>
          </a:prstGeom>
        </p:spPr>
      </p:pic>
    </p:spTree>
    <p:extLst>
      <p:ext uri="{BB962C8B-B14F-4D97-AF65-F5344CB8AC3E}">
        <p14:creationId xmlns:p14="http://schemas.microsoft.com/office/powerpoint/2010/main" val="23733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83020">
            <a:off x="9053485" y="5043919"/>
            <a:ext cx="4332539" cy="4285275"/>
          </a:xfrm>
          <a:prstGeom prst="rect">
            <a:avLst/>
          </a:prstGeom>
        </p:spPr>
      </p:pic>
      <p:sp>
        <p:nvSpPr>
          <p:cNvPr id="3" name="TextBox 3"/>
          <p:cNvSpPr txBox="1"/>
          <p:nvPr/>
        </p:nvSpPr>
        <p:spPr>
          <a:xfrm>
            <a:off x="0" y="1562100"/>
            <a:ext cx="18287999" cy="3847207"/>
          </a:xfrm>
          <a:prstGeom prst="rect">
            <a:avLst/>
          </a:prstGeom>
        </p:spPr>
        <p:txBody>
          <a:bodyPr wrap="square" lIns="0" tIns="0" rIns="0" bIns="0" rtlCol="0" anchor="t">
            <a:spAutoFit/>
          </a:bodyPr>
          <a:lstStyle/>
          <a:p>
            <a:pPr marL="0" lvl="0" indent="0" algn="ctr">
              <a:lnSpc>
                <a:spcPts val="10000"/>
              </a:lnSpc>
              <a:spcBef>
                <a:spcPct val="0"/>
              </a:spcBef>
            </a:pPr>
            <a:r>
              <a:rPr lang="en-US" sz="7000" b="1" u="none" dirty="0" smtClean="0">
                <a:solidFill>
                  <a:srgbClr val="FFF6EE"/>
                </a:solidFill>
                <a:latin typeface="Arial" panose="020B0604020202020204" pitchFamily="34" charset="0"/>
                <a:cs typeface="Arial" panose="020B0604020202020204" pitchFamily="34" charset="0"/>
              </a:rPr>
              <a:t>BÀI 11: GIAO LƯU THƯƠNG MẠI VÀ </a:t>
            </a:r>
          </a:p>
          <a:p>
            <a:pPr marL="0" lvl="0" indent="0" algn="ctr">
              <a:lnSpc>
                <a:spcPts val="10000"/>
              </a:lnSpc>
              <a:spcBef>
                <a:spcPct val="0"/>
              </a:spcBef>
            </a:pPr>
            <a:r>
              <a:rPr lang="en-US" sz="7000" b="1" u="none" dirty="0" smtClean="0">
                <a:solidFill>
                  <a:srgbClr val="FFF6EE"/>
                </a:solidFill>
                <a:latin typeface="Arial" panose="020B0604020202020204" pitchFamily="34" charset="0"/>
                <a:cs typeface="Arial" panose="020B0604020202020204" pitchFamily="34" charset="0"/>
              </a:rPr>
              <a:t>VĂN HÓA Ở ĐÔNG NAM Á (TỪ ĐẦU </a:t>
            </a:r>
          </a:p>
          <a:p>
            <a:pPr marL="0" lvl="0" indent="0" algn="ctr">
              <a:lnSpc>
                <a:spcPts val="10000"/>
              </a:lnSpc>
              <a:spcBef>
                <a:spcPct val="0"/>
              </a:spcBef>
            </a:pPr>
            <a:r>
              <a:rPr lang="en-US" sz="7000" b="1" u="none" dirty="0" smtClean="0">
                <a:solidFill>
                  <a:srgbClr val="FFF6EE"/>
                </a:solidFill>
                <a:latin typeface="Arial" panose="020B0604020202020204" pitchFamily="34" charset="0"/>
                <a:cs typeface="Arial" panose="020B0604020202020204" pitchFamily="34" charset="0"/>
              </a:rPr>
              <a:t>CÔNG NGUYÊN ĐẾN THẾ KỈ X) </a:t>
            </a:r>
            <a:endParaRPr lang="en-US" sz="7000" b="1" u="none" dirty="0">
              <a:solidFill>
                <a:srgbClr val="FFF6EE"/>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9424">
            <a:off x="7420819" y="6049741"/>
            <a:ext cx="3693316" cy="4145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EAE2"/>
        </a:solidFill>
        <a:effectLst/>
      </p:bgPr>
    </p:bg>
    <p:spTree>
      <p:nvGrpSpPr>
        <p:cNvPr id="1" name=""/>
        <p:cNvGrpSpPr/>
        <p:nvPr/>
      </p:nvGrpSpPr>
      <p:grpSpPr>
        <a:xfrm>
          <a:off x="0" y="0"/>
          <a:ext cx="0" cy="0"/>
          <a:chOff x="0" y="0"/>
          <a:chExt cx="0" cy="0"/>
        </a:xfrm>
      </p:grpSpPr>
      <p:sp>
        <p:nvSpPr>
          <p:cNvPr id="8" name="Rectangle 7"/>
          <p:cNvSpPr/>
          <p:nvPr/>
        </p:nvSpPr>
        <p:spPr>
          <a:xfrm>
            <a:off x="228600" y="1409700"/>
            <a:ext cx="10544955" cy="8171468"/>
          </a:xfrm>
          <a:prstGeom prst="rect">
            <a:avLst/>
          </a:prstGeom>
        </p:spPr>
        <p:txBody>
          <a:bodyPr wrap="square">
            <a:spAutoFit/>
          </a:bodyPr>
          <a:lstStyle/>
          <a:p>
            <a:pPr marR="0" lvl="0" algn="just">
              <a:lnSpc>
                <a:spcPts val="7000"/>
              </a:lnSpc>
            </a:pPr>
            <a:r>
              <a:rPr lang="nl-NL" sz="5000" dirty="0">
                <a:solidFill>
                  <a:srgbClr val="000000"/>
                </a:solidFill>
                <a:latin typeface="Arial" panose="020B0604020202020204" pitchFamily="34" charset="0"/>
                <a:ea typeface="Times New Roman" panose="02020603050405020304" pitchFamily="18" charset="0"/>
                <a:cs typeface="Arial" panose="020B0604020202020204" pitchFamily="34" charset="0"/>
              </a:rPr>
              <a:t>Ngôi đền Chăm Pa nằm trên đỉnh một ngọn đồi nhỏ </a:t>
            </a:r>
            <a:r>
              <a:rPr lang="nl-NL" sz="5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ở </a:t>
            </a:r>
            <a:r>
              <a:rPr lang="nl-NL" sz="5000" dirty="0">
                <a:solidFill>
                  <a:srgbClr val="000000"/>
                </a:solidFill>
                <a:latin typeface="Arial" panose="020B0604020202020204" pitchFamily="34" charset="0"/>
                <a:ea typeface="Times New Roman" panose="02020603050405020304" pitchFamily="18" charset="0"/>
                <a:cs typeface="Arial" panose="020B0604020202020204" pitchFamily="34" charset="0"/>
              </a:rPr>
              <a:t>cửa sông </a:t>
            </a:r>
            <a:r>
              <a:rPr lang="nl-NL" sz="5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Cái - Nha Trang. Tên </a:t>
            </a:r>
            <a:r>
              <a:rPr lang="nl-NL" sz="5000" dirty="0">
                <a:solidFill>
                  <a:srgbClr val="000000"/>
                </a:solidFill>
                <a:latin typeface="Arial" panose="020B0604020202020204" pitchFamily="34" charset="0"/>
                <a:ea typeface="Times New Roman" panose="02020603050405020304" pitchFamily="18" charset="0"/>
                <a:cs typeface="Arial" panose="020B0604020202020204" pitchFamily="34" charset="0"/>
              </a:rPr>
              <a:t>gọi "Tháp Pô Na-ga" được dùng để chỉ chung cả công trình kiến trúc </a:t>
            </a:r>
            <a:r>
              <a:rPr lang="nl-NL" sz="5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này. Ngôi </a:t>
            </a:r>
            <a:r>
              <a:rPr lang="nl-NL" sz="5000" dirty="0">
                <a:solidFill>
                  <a:srgbClr val="000000"/>
                </a:solidFill>
                <a:latin typeface="Arial" panose="020B0604020202020204" pitchFamily="34" charset="0"/>
                <a:ea typeface="Times New Roman" panose="02020603050405020304" pitchFamily="18" charset="0"/>
                <a:cs typeface="Arial" panose="020B0604020202020204" pitchFamily="34" charset="0"/>
              </a:rPr>
              <a:t>đền này được xây dựng trong thời kỳ đạo Hin-du (Ấn Độ giáo) đang cường thịnh khi Chăm Pa trong giai đoạn có tên gọi là Hoàn Vương </a:t>
            </a:r>
            <a:r>
              <a:rPr lang="nl-NL" sz="5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quốc.</a:t>
            </a:r>
            <a:endParaRPr lang="en-US" sz="5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50" name="Picture 2" descr="Tháp Bà Ponagar Nha Trang - Di Sản Văn Hóa Chăm Lớn Nhất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5421" y="895349"/>
            <a:ext cx="6781800" cy="6762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810999" y="6146800"/>
            <a:ext cx="4970643" cy="4076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029199" cy="10287000"/>
            <a:chOff x="0" y="0"/>
            <a:chExt cx="2949747" cy="3479800"/>
          </a:xfrm>
          <a:solidFill>
            <a:schemeClr val="accent6">
              <a:lumMod val="60000"/>
              <a:lumOff val="40000"/>
            </a:schemeClr>
          </a:solidFill>
        </p:grpSpPr>
        <p:sp>
          <p:nvSpPr>
            <p:cNvPr id="3" name="Freeform 3"/>
            <p:cNvSpPr/>
            <p:nvPr/>
          </p:nvSpPr>
          <p:spPr>
            <a:xfrm>
              <a:off x="0" y="0"/>
              <a:ext cx="2949747" cy="3479800"/>
            </a:xfrm>
            <a:custGeom>
              <a:avLst/>
              <a:gdLst/>
              <a:ahLst/>
              <a:cxnLst/>
              <a:rect l="l" t="t" r="r" b="b"/>
              <a:pathLst>
                <a:path w="2949747" h="3479800">
                  <a:moveTo>
                    <a:pt x="0" y="0"/>
                  </a:moveTo>
                  <a:lnTo>
                    <a:pt x="2949747" y="0"/>
                  </a:lnTo>
                  <a:lnTo>
                    <a:pt x="2949747" y="3479800"/>
                  </a:lnTo>
                  <a:lnTo>
                    <a:pt x="0" y="3479800"/>
                  </a:lnTo>
                  <a:close/>
                </a:path>
              </a:pathLst>
            </a:custGeom>
            <a:grpFill/>
          </p:spPr>
        </p:sp>
      </p:grpSp>
      <p:pic>
        <p:nvPicPr>
          <p:cNvPr id="4" name="Picture 4"/>
          <p:cNvPicPr>
            <a:picLocks noChangeAspect="1"/>
          </p:cNvPicPr>
          <p:nvPr/>
        </p:nvPicPr>
        <p:blipFill>
          <a:blip r:embed="rId2"/>
          <a:srcRect r="35233"/>
          <a:stretch>
            <a:fillRect/>
          </a:stretch>
        </p:blipFill>
        <p:spPr>
          <a:xfrm>
            <a:off x="304800" y="1638300"/>
            <a:ext cx="6144665" cy="7909661"/>
          </a:xfrm>
          <a:prstGeom prst="rect">
            <a:avLst/>
          </a:prstGeom>
        </p:spPr>
      </p:pic>
      <p:sp>
        <p:nvSpPr>
          <p:cNvPr id="6" name="TextBox 6"/>
          <p:cNvSpPr txBox="1"/>
          <p:nvPr/>
        </p:nvSpPr>
        <p:spPr>
          <a:xfrm>
            <a:off x="6467608" y="1581413"/>
            <a:ext cx="11838535" cy="1127360"/>
          </a:xfrm>
          <a:prstGeom prst="rect">
            <a:avLst/>
          </a:prstGeom>
        </p:spPr>
        <p:txBody>
          <a:bodyPr wrap="square" lIns="0" tIns="0" rIns="0" bIns="0" rtlCol="0" anchor="t">
            <a:spAutoFit/>
          </a:bodyPr>
          <a:lstStyle/>
          <a:p>
            <a:pPr algn="ctr">
              <a:lnSpc>
                <a:spcPts val="9904"/>
              </a:lnSpc>
            </a:pPr>
            <a:r>
              <a:rPr lang="en-US" sz="6000" b="1" dirty="0" smtClean="0">
                <a:solidFill>
                  <a:srgbClr val="000000"/>
                </a:solidFill>
                <a:latin typeface="Arial" panose="020B0604020202020204" pitchFamily="34" charset="0"/>
                <a:cs typeface="Arial" panose="020B0604020202020204" pitchFamily="34" charset="0"/>
              </a:rPr>
              <a:t>HƯỚNG DẪN VỀ NHÀ</a:t>
            </a:r>
            <a:endParaRPr lang="en-US" sz="6000" b="1" dirty="0">
              <a:solidFill>
                <a:srgbClr val="0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25941" y="3807746"/>
            <a:ext cx="1142999" cy="1150670"/>
          </a:xfrm>
          <a:prstGeom prst="rect">
            <a:avLst/>
          </a:prstGeom>
        </p:spPr>
      </p:pic>
      <p:sp>
        <p:nvSpPr>
          <p:cNvPr id="13" name="TextBox 6"/>
          <p:cNvSpPr txBox="1"/>
          <p:nvPr/>
        </p:nvSpPr>
        <p:spPr>
          <a:xfrm>
            <a:off x="7999138" y="6290608"/>
            <a:ext cx="10022485" cy="819199"/>
          </a:xfrm>
          <a:prstGeom prst="rect">
            <a:avLst/>
          </a:prstGeom>
        </p:spPr>
        <p:txBody>
          <a:bodyPr wrap="square" lIns="0" tIns="0" rIns="0" bIns="0" rtlCol="0" anchor="t">
            <a:spAutoFit/>
          </a:bodyPr>
          <a:lstStyle/>
          <a:p>
            <a:pPr algn="just">
              <a:lnSpc>
                <a:spcPts val="7000"/>
              </a:lnSpc>
            </a:pPr>
            <a:r>
              <a:rPr lang="en-US" sz="5000" dirty="0" smtClean="0">
                <a:solidFill>
                  <a:srgbClr val="000000"/>
                </a:solidFill>
                <a:latin typeface="Arial" panose="020B0604020202020204" pitchFamily="34" charset="0"/>
                <a:cs typeface="Arial" panose="020B0604020202020204" pitchFamily="34" charset="0"/>
              </a:rPr>
              <a:t>Làm bài tập Bài 11, Sách bài tập</a:t>
            </a:r>
            <a:endParaRPr lang="en-US" sz="5000" dirty="0">
              <a:solidFill>
                <a:srgbClr val="000000"/>
              </a:solidFill>
              <a:latin typeface="Arial" panose="020B0604020202020204" pitchFamily="34" charset="0"/>
              <a:cs typeface="Arial" panose="020B0604020202020204" pitchFamily="34" charset="0"/>
            </a:endParaRPr>
          </a:p>
        </p:txBody>
      </p:sp>
      <p:pic>
        <p:nvPicPr>
          <p:cNvPr id="15"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54970" y="6145790"/>
            <a:ext cx="1230714" cy="1220353"/>
          </a:xfrm>
          <a:prstGeom prst="rect">
            <a:avLst/>
          </a:prstGeom>
        </p:spPr>
      </p:pic>
      <p:sp>
        <p:nvSpPr>
          <p:cNvPr id="17" name="TextBox 6"/>
          <p:cNvSpPr txBox="1"/>
          <p:nvPr/>
        </p:nvSpPr>
        <p:spPr>
          <a:xfrm>
            <a:off x="7995509" y="3575424"/>
            <a:ext cx="9835567" cy="1795363"/>
          </a:xfrm>
          <a:prstGeom prst="rect">
            <a:avLst/>
          </a:prstGeom>
        </p:spPr>
        <p:txBody>
          <a:bodyPr wrap="square" lIns="0" tIns="0" rIns="0" bIns="0" rtlCol="0" anchor="t">
            <a:spAutoFit/>
          </a:bodyPr>
          <a:lstStyle/>
          <a:p>
            <a:pPr algn="just">
              <a:lnSpc>
                <a:spcPts val="7000"/>
              </a:lnSpc>
            </a:pPr>
            <a:r>
              <a:rPr lang="en-US" sz="5000" dirty="0" smtClean="0">
                <a:solidFill>
                  <a:srgbClr val="000000"/>
                </a:solidFill>
                <a:latin typeface="Arial" panose="020B0604020202020204" pitchFamily="34" charset="0"/>
                <a:cs typeface="Arial" panose="020B0604020202020204" pitchFamily="34" charset="0"/>
              </a:rPr>
              <a:t>Trả lời câu 1 – Luyện tập, SGK trang 56</a:t>
            </a:r>
            <a:endParaRPr lang="en-US" sz="5000" dirty="0">
              <a:solidFill>
                <a:srgbClr val="000000"/>
              </a:solidFill>
              <a:latin typeface="Arial" panose="020B0604020202020204" pitchFamily="34" charset="0"/>
              <a:cs typeface="Arial" panose="020B0604020202020204" pitchFamily="34" charset="0"/>
            </a:endParaRPr>
          </a:p>
        </p:txBody>
      </p:sp>
      <p:sp>
        <p:nvSpPr>
          <p:cNvPr id="18" name="Rectangle 17"/>
          <p:cNvSpPr/>
          <p:nvPr/>
        </p:nvSpPr>
        <p:spPr>
          <a:xfrm>
            <a:off x="6792222" y="4042219"/>
            <a:ext cx="540533" cy="861774"/>
          </a:xfrm>
          <a:prstGeom prst="rect">
            <a:avLst/>
          </a:prstGeom>
        </p:spPr>
        <p:txBody>
          <a:bodyPr wrap="none">
            <a:spAutoFit/>
          </a:bodyPr>
          <a:lstStyle/>
          <a:p>
            <a:r>
              <a:rPr lang="en-US" sz="5000" dirty="0">
                <a:solidFill>
                  <a:srgbClr val="000000"/>
                </a:solidFill>
                <a:latin typeface="Arial" panose="020B0604020202020204" pitchFamily="34" charset="0"/>
                <a:cs typeface="Arial" panose="020B0604020202020204" pitchFamily="34" charset="0"/>
              </a:rPr>
              <a:t>1</a:t>
            </a:r>
            <a:endParaRPr lang="en-US" sz="5000" dirty="0"/>
          </a:p>
        </p:txBody>
      </p:sp>
      <p:sp>
        <p:nvSpPr>
          <p:cNvPr id="19" name="Rectangle 18"/>
          <p:cNvSpPr/>
          <p:nvPr/>
        </p:nvSpPr>
        <p:spPr>
          <a:xfrm>
            <a:off x="6840538" y="6325079"/>
            <a:ext cx="548781" cy="861774"/>
          </a:xfrm>
          <a:prstGeom prst="rect">
            <a:avLst/>
          </a:prstGeom>
        </p:spPr>
        <p:txBody>
          <a:bodyPr wrap="square">
            <a:spAutoFit/>
          </a:bodyPr>
          <a:lstStyle/>
          <a:p>
            <a:r>
              <a:rPr lang="en-US" sz="5000" dirty="0" smtClean="0">
                <a:solidFill>
                  <a:srgbClr val="000000"/>
                </a:solidFill>
                <a:latin typeface="Arial" panose="020B0604020202020204" pitchFamily="34" charset="0"/>
                <a:cs typeface="Arial" panose="020B0604020202020204" pitchFamily="34" charset="0"/>
              </a:rPr>
              <a:t>2</a:t>
            </a:r>
            <a:endParaRPr lang="en-US" sz="5000" dirty="0"/>
          </a:p>
        </p:txBody>
      </p:sp>
      <p:sp>
        <p:nvSpPr>
          <p:cNvPr id="12" name="TextBox 6"/>
          <p:cNvSpPr txBox="1"/>
          <p:nvPr/>
        </p:nvSpPr>
        <p:spPr>
          <a:xfrm>
            <a:off x="7999138" y="8241624"/>
            <a:ext cx="10022485" cy="819199"/>
          </a:xfrm>
          <a:prstGeom prst="rect">
            <a:avLst/>
          </a:prstGeom>
        </p:spPr>
        <p:txBody>
          <a:bodyPr wrap="square" lIns="0" tIns="0" rIns="0" bIns="0" rtlCol="0" anchor="t">
            <a:spAutoFit/>
          </a:bodyPr>
          <a:lstStyle/>
          <a:p>
            <a:pPr algn="just">
              <a:lnSpc>
                <a:spcPts val="7000"/>
              </a:lnSpc>
            </a:pPr>
            <a:r>
              <a:rPr lang="en-US" sz="5000" dirty="0" smtClean="0">
                <a:solidFill>
                  <a:srgbClr val="000000"/>
                </a:solidFill>
                <a:latin typeface="Arial" panose="020B0604020202020204" pitchFamily="34" charset="0"/>
                <a:cs typeface="Arial" panose="020B0604020202020204" pitchFamily="34" charset="0"/>
              </a:rPr>
              <a:t>Đọc trước Bài 12, SGK trang 57</a:t>
            </a:r>
            <a:endParaRPr lang="en-US" sz="5000" dirty="0">
              <a:solidFill>
                <a:srgbClr val="000000"/>
              </a:solidFill>
              <a:latin typeface="Arial" panose="020B0604020202020204" pitchFamily="34" charset="0"/>
              <a:cs typeface="Arial" panose="020B0604020202020204" pitchFamily="34" charset="0"/>
            </a:endParaRPr>
          </a:p>
        </p:txBody>
      </p:sp>
      <p:pic>
        <p:nvPicPr>
          <p:cNvPr id="14"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54970" y="8096806"/>
            <a:ext cx="1230714" cy="1220353"/>
          </a:xfrm>
          <a:prstGeom prst="rect">
            <a:avLst/>
          </a:prstGeom>
        </p:spPr>
      </p:pic>
      <p:sp>
        <p:nvSpPr>
          <p:cNvPr id="16" name="Rectangle 15"/>
          <p:cNvSpPr/>
          <p:nvPr/>
        </p:nvSpPr>
        <p:spPr>
          <a:xfrm>
            <a:off x="6840538" y="8276095"/>
            <a:ext cx="548781" cy="861774"/>
          </a:xfrm>
          <a:prstGeom prst="rect">
            <a:avLst/>
          </a:prstGeom>
        </p:spPr>
        <p:txBody>
          <a:bodyPr wrap="square">
            <a:spAutoFit/>
          </a:bodyPr>
          <a:lstStyle/>
          <a:p>
            <a:r>
              <a:rPr lang="en-US" sz="5000" dirty="0" smtClean="0">
                <a:solidFill>
                  <a:srgbClr val="000000"/>
                </a:solidFill>
                <a:latin typeface="Arial" panose="020B0604020202020204" pitchFamily="34" charset="0"/>
                <a:cs typeface="Arial" panose="020B0604020202020204" pitchFamily="34" charset="0"/>
              </a:rPr>
              <a:t>3</a:t>
            </a:r>
            <a:endParaRPr lang="en-US" sz="5000" dirty="0"/>
          </a:p>
        </p:txBody>
      </p:sp>
    </p:spTree>
    <p:extLst>
      <p:ext uri="{BB962C8B-B14F-4D97-AF65-F5344CB8AC3E}">
        <p14:creationId xmlns:p14="http://schemas.microsoft.com/office/powerpoint/2010/main" val="150577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P spid="18" grpId="0"/>
      <p:bldP spid="19" grpId="0"/>
      <p:bldP spid="12"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68369"/>
        </a:solidFill>
        <a:effectLst/>
      </p:bgPr>
    </p:bg>
    <p:spTree>
      <p:nvGrpSpPr>
        <p:cNvPr id="1" name=""/>
        <p:cNvGrpSpPr/>
        <p:nvPr/>
      </p:nvGrpSpPr>
      <p:grpSpPr>
        <a:xfrm>
          <a:off x="0" y="0"/>
          <a:ext cx="0" cy="0"/>
          <a:chOff x="0" y="0"/>
          <a:chExt cx="0" cy="0"/>
        </a:xfrm>
      </p:grpSpPr>
      <p:sp>
        <p:nvSpPr>
          <p:cNvPr id="2" name="TextBox 2"/>
          <p:cNvSpPr txBox="1"/>
          <p:nvPr/>
        </p:nvSpPr>
        <p:spPr>
          <a:xfrm>
            <a:off x="0" y="1819275"/>
            <a:ext cx="18288000" cy="2923877"/>
          </a:xfrm>
          <a:prstGeom prst="rect">
            <a:avLst/>
          </a:prstGeom>
        </p:spPr>
        <p:txBody>
          <a:bodyPr wrap="square" lIns="0" tIns="0" rIns="0" bIns="0" rtlCol="0" anchor="t">
            <a:spAutoFit/>
          </a:bodyPr>
          <a:lstStyle/>
          <a:p>
            <a:pPr marL="0" lvl="0" indent="0" algn="ctr">
              <a:lnSpc>
                <a:spcPts val="11400"/>
              </a:lnSpc>
              <a:spcBef>
                <a:spcPct val="0"/>
              </a:spcBef>
            </a:pPr>
            <a:r>
              <a:rPr lang="en-US" sz="7000" b="1" u="none" dirty="0" smtClean="0">
                <a:solidFill>
                  <a:srgbClr val="FFF6EE"/>
                </a:solidFill>
                <a:latin typeface="Arial" panose="020B0604020202020204" pitchFamily="34" charset="0"/>
                <a:cs typeface="Arial" panose="020B0604020202020204" pitchFamily="34" charset="0"/>
              </a:rPr>
              <a:t>CẢM ƠN CÁC EM </a:t>
            </a:r>
          </a:p>
          <a:p>
            <a:pPr marL="0" lvl="0" indent="0" algn="ctr">
              <a:lnSpc>
                <a:spcPts val="11400"/>
              </a:lnSpc>
              <a:spcBef>
                <a:spcPct val="0"/>
              </a:spcBef>
            </a:pPr>
            <a:r>
              <a:rPr lang="en-US" sz="7000" b="1" smtClean="0">
                <a:solidFill>
                  <a:srgbClr val="FFF6EE"/>
                </a:solidFill>
                <a:latin typeface="Arial" panose="020B0604020202020204" pitchFamily="34" charset="0"/>
                <a:cs typeface="Arial" panose="020B0604020202020204" pitchFamily="34" charset="0"/>
              </a:rPr>
              <a:t>ĐÃ LẮNG NGHE BÀI GIẢNG!</a:t>
            </a:r>
            <a:endParaRPr lang="en-US" sz="7000" b="1" u="none" dirty="0">
              <a:solidFill>
                <a:srgbClr val="FFF6EE"/>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24600" y="5219700"/>
            <a:ext cx="4953000" cy="4572000"/>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0" y="5981700"/>
            <a:ext cx="1905000" cy="1884218"/>
          </a:xfrm>
          <a:prstGeom prst="rect">
            <a:avLst/>
          </a:prstGeom>
        </p:spPr>
      </p:pic>
      <p:pic>
        <p:nvPicPr>
          <p:cNvPr id="6" name="Picture 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954000" y="6210300"/>
            <a:ext cx="1957226" cy="1935874"/>
          </a:xfrm>
          <a:prstGeom prst="rect">
            <a:avLst/>
          </a:prstGeom>
        </p:spPr>
      </p:pic>
    </p:spTree>
    <p:extLst>
      <p:ext uri="{BB962C8B-B14F-4D97-AF65-F5344CB8AC3E}">
        <p14:creationId xmlns:p14="http://schemas.microsoft.com/office/powerpoint/2010/main" val="317379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029199" cy="10287000"/>
            <a:chOff x="0" y="0"/>
            <a:chExt cx="2949747" cy="3479800"/>
          </a:xfrm>
          <a:solidFill>
            <a:schemeClr val="accent6">
              <a:lumMod val="60000"/>
              <a:lumOff val="40000"/>
            </a:schemeClr>
          </a:solidFill>
        </p:grpSpPr>
        <p:sp>
          <p:nvSpPr>
            <p:cNvPr id="3" name="Freeform 3"/>
            <p:cNvSpPr/>
            <p:nvPr/>
          </p:nvSpPr>
          <p:spPr>
            <a:xfrm>
              <a:off x="0" y="0"/>
              <a:ext cx="2949747" cy="3479800"/>
            </a:xfrm>
            <a:custGeom>
              <a:avLst/>
              <a:gdLst/>
              <a:ahLst/>
              <a:cxnLst/>
              <a:rect l="l" t="t" r="r" b="b"/>
              <a:pathLst>
                <a:path w="2949747" h="3479800">
                  <a:moveTo>
                    <a:pt x="0" y="0"/>
                  </a:moveTo>
                  <a:lnTo>
                    <a:pt x="2949747" y="0"/>
                  </a:lnTo>
                  <a:lnTo>
                    <a:pt x="2949747" y="3479800"/>
                  </a:lnTo>
                  <a:lnTo>
                    <a:pt x="0" y="3479800"/>
                  </a:lnTo>
                  <a:close/>
                </a:path>
              </a:pathLst>
            </a:custGeom>
            <a:grpFill/>
          </p:spPr>
        </p:sp>
      </p:grpSp>
      <p:pic>
        <p:nvPicPr>
          <p:cNvPr id="4" name="Picture 4"/>
          <p:cNvPicPr>
            <a:picLocks noChangeAspect="1"/>
          </p:cNvPicPr>
          <p:nvPr/>
        </p:nvPicPr>
        <p:blipFill>
          <a:blip r:embed="rId2"/>
          <a:srcRect r="35233"/>
          <a:stretch>
            <a:fillRect/>
          </a:stretch>
        </p:blipFill>
        <p:spPr>
          <a:xfrm>
            <a:off x="304800" y="1638300"/>
            <a:ext cx="6144665" cy="7909661"/>
          </a:xfrm>
          <a:prstGeom prst="rect">
            <a:avLst/>
          </a:prstGeom>
        </p:spPr>
      </p:pic>
      <p:sp>
        <p:nvSpPr>
          <p:cNvPr id="6" name="TextBox 6"/>
          <p:cNvSpPr txBox="1"/>
          <p:nvPr/>
        </p:nvSpPr>
        <p:spPr>
          <a:xfrm>
            <a:off x="6467608" y="1581413"/>
            <a:ext cx="11838535" cy="1269578"/>
          </a:xfrm>
          <a:prstGeom prst="rect">
            <a:avLst/>
          </a:prstGeom>
        </p:spPr>
        <p:txBody>
          <a:bodyPr wrap="square" lIns="0" tIns="0" rIns="0" bIns="0" rtlCol="0" anchor="t">
            <a:spAutoFit/>
          </a:bodyPr>
          <a:lstStyle/>
          <a:p>
            <a:pPr algn="ctr">
              <a:lnSpc>
                <a:spcPts val="9904"/>
              </a:lnSpc>
            </a:pPr>
            <a:r>
              <a:rPr lang="en-US" sz="6000" b="1" dirty="0" smtClean="0">
                <a:solidFill>
                  <a:srgbClr val="000000"/>
                </a:solidFill>
                <a:latin typeface="Arial" panose="020B0604020202020204" pitchFamily="34" charset="0"/>
                <a:cs typeface="Arial" panose="020B0604020202020204" pitchFamily="34" charset="0"/>
              </a:rPr>
              <a:t>NỘI DUNG BÀI HỌC</a:t>
            </a:r>
            <a:endParaRPr lang="en-US" sz="6000" b="1" dirty="0">
              <a:solidFill>
                <a:srgbClr val="0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25941" y="3807746"/>
            <a:ext cx="1142999" cy="1150670"/>
          </a:xfrm>
          <a:prstGeom prst="rect">
            <a:avLst/>
          </a:prstGeom>
        </p:spPr>
      </p:pic>
      <p:sp>
        <p:nvSpPr>
          <p:cNvPr id="13" name="TextBox 6"/>
          <p:cNvSpPr txBox="1"/>
          <p:nvPr/>
        </p:nvSpPr>
        <p:spPr>
          <a:xfrm>
            <a:off x="7884515" y="5858284"/>
            <a:ext cx="10022485" cy="1795363"/>
          </a:xfrm>
          <a:prstGeom prst="rect">
            <a:avLst/>
          </a:prstGeom>
        </p:spPr>
        <p:txBody>
          <a:bodyPr wrap="square" lIns="0" tIns="0" rIns="0" bIns="0" rtlCol="0" anchor="t">
            <a:spAutoFit/>
          </a:bodyPr>
          <a:lstStyle/>
          <a:p>
            <a:pPr algn="just">
              <a:lnSpc>
                <a:spcPts val="7000"/>
              </a:lnSpc>
            </a:pPr>
            <a:r>
              <a:rPr lang="en-US" sz="5000" dirty="0" smtClean="0">
                <a:solidFill>
                  <a:srgbClr val="000000"/>
                </a:solidFill>
                <a:latin typeface="Arial" panose="020B0604020202020204" pitchFamily="34" charset="0"/>
                <a:cs typeface="Arial" panose="020B0604020202020204" pitchFamily="34" charset="0"/>
              </a:rPr>
              <a:t>Tác động của quá trình giao lưu văn hóa</a:t>
            </a:r>
            <a:endParaRPr lang="en-US" sz="5000" dirty="0">
              <a:solidFill>
                <a:srgbClr val="000000"/>
              </a:solidFill>
              <a:latin typeface="Arial" panose="020B0604020202020204" pitchFamily="34" charset="0"/>
              <a:cs typeface="Arial" panose="020B0604020202020204" pitchFamily="34" charset="0"/>
            </a:endParaRPr>
          </a:p>
        </p:txBody>
      </p:sp>
      <p:pic>
        <p:nvPicPr>
          <p:cNvPr id="15"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54970" y="6145790"/>
            <a:ext cx="1230714" cy="1220353"/>
          </a:xfrm>
          <a:prstGeom prst="rect">
            <a:avLst/>
          </a:prstGeom>
        </p:spPr>
      </p:pic>
      <p:sp>
        <p:nvSpPr>
          <p:cNvPr id="17" name="TextBox 6"/>
          <p:cNvSpPr txBox="1"/>
          <p:nvPr/>
        </p:nvSpPr>
        <p:spPr>
          <a:xfrm>
            <a:off x="7995509" y="3575424"/>
            <a:ext cx="9835567" cy="1795363"/>
          </a:xfrm>
          <a:prstGeom prst="rect">
            <a:avLst/>
          </a:prstGeom>
        </p:spPr>
        <p:txBody>
          <a:bodyPr wrap="square" lIns="0" tIns="0" rIns="0" bIns="0" rtlCol="0" anchor="t">
            <a:spAutoFit/>
          </a:bodyPr>
          <a:lstStyle/>
          <a:p>
            <a:pPr algn="just">
              <a:lnSpc>
                <a:spcPts val="7000"/>
              </a:lnSpc>
            </a:pPr>
            <a:r>
              <a:rPr lang="en-US" sz="5000" dirty="0" smtClean="0">
                <a:solidFill>
                  <a:srgbClr val="000000"/>
                </a:solidFill>
                <a:latin typeface="Arial" panose="020B0604020202020204" pitchFamily="34" charset="0"/>
                <a:cs typeface="Arial" panose="020B0604020202020204" pitchFamily="34" charset="0"/>
              </a:rPr>
              <a:t>Tác động của quá trình giao lưu thương mại </a:t>
            </a:r>
            <a:endParaRPr lang="en-US" sz="5000" dirty="0">
              <a:solidFill>
                <a:srgbClr val="000000"/>
              </a:solidFill>
              <a:latin typeface="Arial" panose="020B0604020202020204" pitchFamily="34" charset="0"/>
              <a:cs typeface="Arial" panose="020B0604020202020204" pitchFamily="34" charset="0"/>
            </a:endParaRPr>
          </a:p>
        </p:txBody>
      </p:sp>
      <p:sp>
        <p:nvSpPr>
          <p:cNvPr id="18" name="Rectangle 17"/>
          <p:cNvSpPr/>
          <p:nvPr/>
        </p:nvSpPr>
        <p:spPr>
          <a:xfrm>
            <a:off x="6792222" y="4042219"/>
            <a:ext cx="540533" cy="861774"/>
          </a:xfrm>
          <a:prstGeom prst="rect">
            <a:avLst/>
          </a:prstGeom>
        </p:spPr>
        <p:txBody>
          <a:bodyPr wrap="none">
            <a:spAutoFit/>
          </a:bodyPr>
          <a:lstStyle/>
          <a:p>
            <a:r>
              <a:rPr lang="en-US" sz="5000" dirty="0">
                <a:solidFill>
                  <a:srgbClr val="000000"/>
                </a:solidFill>
                <a:latin typeface="Arial" panose="020B0604020202020204" pitchFamily="34" charset="0"/>
                <a:cs typeface="Arial" panose="020B0604020202020204" pitchFamily="34" charset="0"/>
              </a:rPr>
              <a:t>1</a:t>
            </a:r>
            <a:endParaRPr lang="en-US" sz="5000" dirty="0"/>
          </a:p>
        </p:txBody>
      </p:sp>
      <p:sp>
        <p:nvSpPr>
          <p:cNvPr id="19" name="Rectangle 18"/>
          <p:cNvSpPr/>
          <p:nvPr/>
        </p:nvSpPr>
        <p:spPr>
          <a:xfrm>
            <a:off x="6840538" y="6325079"/>
            <a:ext cx="548781" cy="861774"/>
          </a:xfrm>
          <a:prstGeom prst="rect">
            <a:avLst/>
          </a:prstGeom>
        </p:spPr>
        <p:txBody>
          <a:bodyPr wrap="square">
            <a:spAutoFit/>
          </a:bodyPr>
          <a:lstStyle/>
          <a:p>
            <a:r>
              <a:rPr lang="en-US" sz="5000" dirty="0" smtClean="0">
                <a:solidFill>
                  <a:srgbClr val="000000"/>
                </a:solidFill>
                <a:latin typeface="Arial" panose="020B0604020202020204" pitchFamily="34" charset="0"/>
                <a:cs typeface="Arial" panose="020B0604020202020204" pitchFamily="34" charset="0"/>
              </a:rPr>
              <a:t>2</a:t>
            </a:r>
            <a:endParaRPr lang="en-US" sz="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FFFFF"/>
          </a:solidFill>
        </p:spPr>
      </p:sp>
      <p:sp>
        <p:nvSpPr>
          <p:cNvPr id="3" name="TextBox 3"/>
          <p:cNvSpPr txBox="1"/>
          <p:nvPr/>
        </p:nvSpPr>
        <p:spPr>
          <a:xfrm>
            <a:off x="1028700" y="3200372"/>
            <a:ext cx="16116300" cy="2374496"/>
          </a:xfrm>
          <a:prstGeom prst="rect">
            <a:avLst/>
          </a:prstGeom>
        </p:spPr>
        <p:txBody>
          <a:bodyPr wrap="square" lIns="0" tIns="0" rIns="0" bIns="0" rtlCol="0" anchor="t">
            <a:spAutoFit/>
          </a:bodyPr>
          <a:lstStyle/>
          <a:p>
            <a:pPr algn="ctr">
              <a:lnSpc>
                <a:spcPts val="9750"/>
              </a:lnSpc>
            </a:pPr>
            <a:r>
              <a:rPr lang="en-US" sz="6000" b="1" spc="-150" dirty="0" smtClean="0">
                <a:solidFill>
                  <a:srgbClr val="3D3D3D"/>
                </a:solidFill>
                <a:latin typeface="Arial" panose="020B0604020202020204" pitchFamily="34" charset="0"/>
                <a:cs typeface="Arial" panose="020B0604020202020204" pitchFamily="34" charset="0"/>
              </a:rPr>
              <a:t>1. TÁC ĐỘNG QUÁ TRÌNH </a:t>
            </a:r>
          </a:p>
          <a:p>
            <a:pPr algn="ctr">
              <a:lnSpc>
                <a:spcPts val="9750"/>
              </a:lnSpc>
            </a:pPr>
            <a:r>
              <a:rPr lang="en-US" sz="6000" b="1" spc="-150" dirty="0" smtClean="0">
                <a:solidFill>
                  <a:srgbClr val="3D3D3D"/>
                </a:solidFill>
                <a:latin typeface="Arial" panose="020B0604020202020204" pitchFamily="34" charset="0"/>
                <a:cs typeface="Arial" panose="020B0604020202020204" pitchFamily="34" charset="0"/>
              </a:rPr>
              <a:t>GIAO LƯU THƯƠNG MẠI</a:t>
            </a:r>
            <a:endParaRPr lang="en-US" sz="6000" b="1" spc="-150" dirty="0">
              <a:solidFill>
                <a:srgbClr val="3D3D3D"/>
              </a:solidFill>
              <a:latin typeface="Arial" panose="020B0604020202020204" pitchFamily="34" charset="0"/>
              <a:cs typeface="Arial" panose="020B0604020202020204" pitchFamily="34" charset="0"/>
            </a:endParaRPr>
          </a:p>
        </p:txBody>
      </p:sp>
      <p:pic>
        <p:nvPicPr>
          <p:cNvPr id="4"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228600" y="3619500"/>
            <a:ext cx="2590800" cy="6506574"/>
          </a:xfrm>
          <a:prstGeom prst="rect">
            <a:avLst/>
          </a:prstGeom>
        </p:spPr>
      </p:pic>
      <p:pic>
        <p:nvPicPr>
          <p:cNvPr id="5" name="Picture 17"/>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4765065" y="6448923"/>
            <a:ext cx="3551964" cy="3838077"/>
          </a:xfrm>
          <a:prstGeom prst="rect">
            <a:avLst/>
          </a:prstGeom>
        </p:spPr>
      </p:pic>
      <p:pic>
        <p:nvPicPr>
          <p:cNvPr id="6" name="Picture 19"/>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3868400" y="8197033"/>
            <a:ext cx="1493492" cy="2122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DB"/>
        </a:solidFill>
        <a:effectLst/>
      </p:bgPr>
    </p:bg>
    <p:spTree>
      <p:nvGrpSpPr>
        <p:cNvPr id="1" name=""/>
        <p:cNvGrpSpPr/>
        <p:nvPr/>
      </p:nvGrpSpPr>
      <p:grpSpPr>
        <a:xfrm>
          <a:off x="0" y="0"/>
          <a:ext cx="0" cy="0"/>
          <a:chOff x="0" y="0"/>
          <a:chExt cx="0" cy="0"/>
        </a:xfrm>
      </p:grpSpPr>
      <p:sp>
        <p:nvSpPr>
          <p:cNvPr id="3" name="TextBox 3"/>
          <p:cNvSpPr txBox="1"/>
          <p:nvPr/>
        </p:nvSpPr>
        <p:spPr>
          <a:xfrm>
            <a:off x="152400" y="1181100"/>
            <a:ext cx="17983200" cy="1115690"/>
          </a:xfrm>
          <a:prstGeom prst="rect">
            <a:avLst/>
          </a:prstGeom>
        </p:spPr>
        <p:txBody>
          <a:bodyPr wrap="square" lIns="0" tIns="0" rIns="0" bIns="0" rtlCol="0" anchor="t">
            <a:spAutoFit/>
          </a:bodyPr>
          <a:lstStyle/>
          <a:p>
            <a:pPr algn="ctr">
              <a:lnSpc>
                <a:spcPts val="8721"/>
              </a:lnSpc>
            </a:pPr>
            <a:r>
              <a:rPr lang="en-US" sz="5500" b="1" dirty="0" smtClean="0">
                <a:solidFill>
                  <a:srgbClr val="002060"/>
                </a:solidFill>
                <a:latin typeface="Arial" panose="020B0604020202020204" pitchFamily="34" charset="0"/>
                <a:cs typeface="Arial" panose="020B0604020202020204" pitchFamily="34" charset="0"/>
              </a:rPr>
              <a:t>Quan sát Hình 11.2, 11.3 </a:t>
            </a:r>
            <a:endParaRPr lang="en-US" sz="5500" b="1" dirty="0">
              <a:solidFill>
                <a:srgbClr val="00206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318922" y="7574156"/>
            <a:ext cx="5044923" cy="239328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46329" y="8122714"/>
            <a:ext cx="7632933" cy="223839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19741" y="9129967"/>
            <a:ext cx="6844104" cy="115703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133629" y="5450778"/>
            <a:ext cx="6400247" cy="4852551"/>
          </a:xfrm>
          <a:prstGeom prst="rect">
            <a:avLst/>
          </a:prstGeom>
        </p:spPr>
      </p:pic>
      <p:sp>
        <p:nvSpPr>
          <p:cNvPr id="12" name="Rectangle 11"/>
          <p:cNvSpPr/>
          <p:nvPr/>
        </p:nvSpPr>
        <p:spPr>
          <a:xfrm>
            <a:off x="3162300" y="3066720"/>
            <a:ext cx="11963400" cy="2706895"/>
          </a:xfrm>
          <a:prstGeom prst="rect">
            <a:avLst/>
          </a:prstGeom>
        </p:spPr>
        <p:txBody>
          <a:bodyPr wrap="square">
            <a:spAutoFit/>
          </a:bodyPr>
          <a:lstStyle/>
          <a:p>
            <a:pPr algn="just">
              <a:lnSpc>
                <a:spcPts val="7000"/>
              </a:lnSpc>
            </a:pP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Trình bày hoạt động giao lưu thương mại của các vương quốc cổ Đông Nam Á từ đầu Công nguyên đến thế kỉ X</a:t>
            </a:r>
            <a:endParaRPr lang="en-US" sz="50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71" y="571500"/>
            <a:ext cx="7772400" cy="7696200"/>
          </a:xfrm>
          <a:prstGeom prst="rect">
            <a:avLst/>
          </a:prstGeom>
          <a:ln>
            <a:noFill/>
          </a:ln>
          <a:effectLst>
            <a:softEdge rad="112500"/>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0" y="571500"/>
            <a:ext cx="6629400" cy="7924800"/>
          </a:xfrm>
          <a:prstGeom prst="rect">
            <a:avLst/>
          </a:prstGeom>
          <a:ln>
            <a:noFill/>
          </a:ln>
          <a:effectLst>
            <a:softEdge rad="112500"/>
          </a:effectLst>
        </p:spPr>
      </p:pic>
      <p:sp>
        <p:nvSpPr>
          <p:cNvPr id="14" name="TextBox 3"/>
          <p:cNvSpPr txBox="1"/>
          <p:nvPr/>
        </p:nvSpPr>
        <p:spPr>
          <a:xfrm>
            <a:off x="605971" y="8496300"/>
            <a:ext cx="7772400" cy="1477840"/>
          </a:xfrm>
          <a:prstGeom prst="rect">
            <a:avLst/>
          </a:prstGeom>
        </p:spPr>
        <p:txBody>
          <a:bodyPr wrap="square" lIns="0" tIns="0" rIns="0" bIns="0" rtlCol="0" anchor="t">
            <a:spAutoFit/>
          </a:bodyPr>
          <a:lstStyle/>
          <a:p>
            <a:pPr algn="ctr">
              <a:lnSpc>
                <a:spcPts val="6000"/>
              </a:lnSpc>
            </a:pPr>
            <a:r>
              <a:rPr lang="en-US" sz="4500" b="1" dirty="0" smtClean="0">
                <a:solidFill>
                  <a:srgbClr val="002060"/>
                </a:solidFill>
                <a:latin typeface="Arial" panose="020B0604020202020204" pitchFamily="34" charset="0"/>
                <a:cs typeface="Arial" panose="020B0604020202020204" pitchFamily="34" charset="0"/>
              </a:rPr>
              <a:t>Đồ trang sức bằng vàng (văn hóa Óc Eo)</a:t>
            </a:r>
            <a:endParaRPr lang="en-US" sz="4500" b="1" dirty="0">
              <a:solidFill>
                <a:srgbClr val="002060"/>
              </a:solidFill>
              <a:latin typeface="Arial" panose="020B0604020202020204" pitchFamily="34" charset="0"/>
              <a:cs typeface="Arial" panose="020B0604020202020204" pitchFamily="34" charset="0"/>
            </a:endParaRPr>
          </a:p>
        </p:txBody>
      </p:sp>
      <p:sp>
        <p:nvSpPr>
          <p:cNvPr id="15" name="TextBox 3"/>
          <p:cNvSpPr txBox="1"/>
          <p:nvPr/>
        </p:nvSpPr>
        <p:spPr>
          <a:xfrm>
            <a:off x="9486900" y="8881020"/>
            <a:ext cx="7772400" cy="708399"/>
          </a:xfrm>
          <a:prstGeom prst="rect">
            <a:avLst/>
          </a:prstGeom>
        </p:spPr>
        <p:txBody>
          <a:bodyPr wrap="square" lIns="0" tIns="0" rIns="0" bIns="0" rtlCol="0" anchor="t">
            <a:spAutoFit/>
          </a:bodyPr>
          <a:lstStyle/>
          <a:p>
            <a:pPr algn="ctr">
              <a:lnSpc>
                <a:spcPts val="6000"/>
              </a:lnSpc>
            </a:pPr>
            <a:r>
              <a:rPr lang="en-US" sz="4500" b="1" dirty="0" smtClean="0">
                <a:solidFill>
                  <a:srgbClr val="002060"/>
                </a:solidFill>
                <a:latin typeface="Arial" panose="020B0604020202020204" pitchFamily="34" charset="0"/>
                <a:cs typeface="Arial" panose="020B0604020202020204" pitchFamily="34" charset="0"/>
              </a:rPr>
              <a:t>Tiền Phù Nam</a:t>
            </a:r>
            <a:endParaRPr lang="en-US" sz="4500" b="1"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E9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52712">
            <a:off x="-30588" y="-78026"/>
            <a:ext cx="3841978" cy="442995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2276">
            <a:off x="402920" y="736163"/>
            <a:ext cx="2760281" cy="3182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4952">
            <a:off x="16506563" y="7787238"/>
            <a:ext cx="2343665" cy="3098595"/>
          </a:xfrm>
          <a:prstGeom prst="rect">
            <a:avLst/>
          </a:prstGeom>
        </p:spPr>
      </p:pic>
      <p:sp>
        <p:nvSpPr>
          <p:cNvPr id="6" name="TextBox 6"/>
          <p:cNvSpPr txBox="1"/>
          <p:nvPr/>
        </p:nvSpPr>
        <p:spPr>
          <a:xfrm>
            <a:off x="2895600" y="1960473"/>
            <a:ext cx="14020800" cy="1731500"/>
          </a:xfrm>
          <a:prstGeom prst="rect">
            <a:avLst/>
          </a:prstGeom>
        </p:spPr>
        <p:txBody>
          <a:bodyPr wrap="square" lIns="0" tIns="0" rIns="0" bIns="0" rtlCol="0" anchor="t">
            <a:spAutoFit/>
          </a:bodyPr>
          <a:lstStyle/>
          <a:p>
            <a:pPr algn="ctr">
              <a:lnSpc>
                <a:spcPts val="7000"/>
              </a:lnSpc>
            </a:pPr>
            <a:r>
              <a:rPr lang="en-US" sz="5500" b="1" dirty="0" smtClean="0">
                <a:solidFill>
                  <a:srgbClr val="3D420C"/>
                </a:solidFill>
                <a:latin typeface="Arial" panose="020B0604020202020204" pitchFamily="34" charset="0"/>
                <a:cs typeface="Arial" panose="020B0604020202020204" pitchFamily="34" charset="0"/>
              </a:rPr>
              <a:t>Hoạt động giao lưu thương mại của các vương quốc Đông Nam Á từ đầu CN-TK X</a:t>
            </a:r>
            <a:endParaRPr lang="en-US" sz="5500" b="1" dirty="0">
              <a:solidFill>
                <a:srgbClr val="3D420C"/>
              </a:solidFill>
              <a:latin typeface="Arial" panose="020B0604020202020204" pitchFamily="34" charset="0"/>
              <a:cs typeface="Arial" panose="020B0604020202020204" pitchFamily="34" charset="0"/>
            </a:endParaRPr>
          </a:p>
        </p:txBody>
      </p:sp>
      <p:grpSp>
        <p:nvGrpSpPr>
          <p:cNvPr id="8" name="Group 8"/>
          <p:cNvGrpSpPr/>
          <p:nvPr/>
        </p:nvGrpSpPr>
        <p:grpSpPr>
          <a:xfrm>
            <a:off x="685796" y="4410774"/>
            <a:ext cx="16992599" cy="2635314"/>
            <a:chOff x="-2807843" y="-1505562"/>
            <a:chExt cx="7693526" cy="3513754"/>
          </a:xfrm>
        </p:grpSpPr>
        <p:grpSp>
          <p:nvGrpSpPr>
            <p:cNvPr id="9" name="Group 9"/>
            <p:cNvGrpSpPr/>
            <p:nvPr/>
          </p:nvGrpSpPr>
          <p:grpSpPr>
            <a:xfrm>
              <a:off x="-2807843" y="-1505562"/>
              <a:ext cx="7693526" cy="3513754"/>
              <a:chOff x="-4808429" y="-2578273"/>
              <a:chExt cx="13175159" cy="6017299"/>
            </a:xfrm>
          </p:grpSpPr>
          <p:sp>
            <p:nvSpPr>
              <p:cNvPr id="10" name="Freeform 10"/>
              <p:cNvSpPr/>
              <p:nvPr/>
            </p:nvSpPr>
            <p:spPr>
              <a:xfrm>
                <a:off x="-4808429" y="-2578273"/>
                <a:ext cx="13175159" cy="6017299"/>
              </a:xfrm>
              <a:custGeom>
                <a:avLst/>
                <a:gdLst/>
                <a:ahLst/>
                <a:cxnLst/>
                <a:rect l="l" t="t" r="r" b="b"/>
                <a:pathLst>
                  <a:path w="12836775" h="3569096">
                    <a:moveTo>
                      <a:pt x="0" y="0"/>
                    </a:moveTo>
                    <a:lnTo>
                      <a:pt x="0" y="3569096"/>
                    </a:lnTo>
                    <a:lnTo>
                      <a:pt x="12836775" y="3569096"/>
                    </a:lnTo>
                    <a:lnTo>
                      <a:pt x="12836775" y="0"/>
                    </a:lnTo>
                    <a:lnTo>
                      <a:pt x="0" y="0"/>
                    </a:lnTo>
                    <a:close/>
                    <a:moveTo>
                      <a:pt x="12775816" y="3508136"/>
                    </a:moveTo>
                    <a:lnTo>
                      <a:pt x="59690" y="3508136"/>
                    </a:lnTo>
                    <a:lnTo>
                      <a:pt x="59690" y="59690"/>
                    </a:lnTo>
                    <a:lnTo>
                      <a:pt x="12775816" y="59690"/>
                    </a:lnTo>
                    <a:lnTo>
                      <a:pt x="12775816" y="3508136"/>
                    </a:lnTo>
                    <a:close/>
                  </a:path>
                </a:pathLst>
              </a:custGeom>
              <a:solidFill>
                <a:srgbClr val="3D420C"/>
              </a:solidFill>
            </p:spPr>
          </p:sp>
        </p:grpSp>
        <p:sp>
          <p:nvSpPr>
            <p:cNvPr id="11" name="TextBox 11"/>
            <p:cNvSpPr txBox="1"/>
            <p:nvPr/>
          </p:nvSpPr>
          <p:spPr>
            <a:xfrm>
              <a:off x="-2641617" y="-1333551"/>
              <a:ext cx="7361073" cy="3077767"/>
            </a:xfrm>
            <a:prstGeom prst="rect">
              <a:avLst/>
            </a:prstGeom>
          </p:spPr>
          <p:txBody>
            <a:bodyPr wrap="square" lIns="0" tIns="0" rIns="0" bIns="0" rtlCol="0" anchor="t">
              <a:spAutoFit/>
            </a:bodyPr>
            <a:lstStyle/>
            <a:p>
              <a:pPr algn="just">
                <a:lnSpc>
                  <a:spcPts val="6000"/>
                </a:lnSpc>
              </a:pPr>
              <a:r>
                <a:rPr lang="en-US" sz="5000" dirty="0" smtClean="0">
                  <a:solidFill>
                    <a:srgbClr val="964026"/>
                  </a:solidFill>
                  <a:latin typeface="Arial" panose="020B0604020202020204" pitchFamily="34" charset="0"/>
                  <a:cs typeface="Arial" panose="020B0604020202020204" pitchFamily="34" charset="0"/>
                </a:rPr>
                <a:t>Khoảng đầu TK I: </a:t>
              </a:r>
              <a:r>
                <a:rPr lang="vi-VN" sz="5000" dirty="0">
                  <a:solidFill>
                    <a:srgbClr val="964026"/>
                  </a:solidFill>
                  <a:latin typeface="Arial" panose="020B0604020202020204" pitchFamily="34" charset="0"/>
                  <a:cs typeface="Arial" panose="020B0604020202020204" pitchFamily="34" charset="0"/>
                </a:rPr>
                <a:t>thương nhân Ấn Độ </a:t>
              </a:r>
              <a:r>
                <a:rPr lang="vi-VN" sz="5000" dirty="0" smtClean="0">
                  <a:solidFill>
                    <a:srgbClr val="964026"/>
                  </a:solidFill>
                  <a:latin typeface="Arial" panose="020B0604020202020204" pitchFamily="34" charset="0"/>
                  <a:cs typeface="Arial" panose="020B0604020202020204" pitchFamily="34" charset="0"/>
                </a:rPr>
                <a:t>tăng </a:t>
              </a:r>
              <a:r>
                <a:rPr lang="vi-VN" sz="5000" dirty="0">
                  <a:solidFill>
                    <a:srgbClr val="964026"/>
                  </a:solidFill>
                  <a:latin typeface="Arial" panose="020B0604020202020204" pitchFamily="34" charset="0"/>
                  <a:cs typeface="Arial" panose="020B0604020202020204" pitchFamily="34" charset="0"/>
                </a:rPr>
                <a:t>cường hoạt </a:t>
              </a:r>
              <a:r>
                <a:rPr lang="vi-VN" sz="5000" dirty="0" smtClean="0">
                  <a:solidFill>
                    <a:srgbClr val="964026"/>
                  </a:solidFill>
                  <a:latin typeface="Arial" panose="020B0604020202020204" pitchFamily="34" charset="0"/>
                  <a:cs typeface="Arial" panose="020B0604020202020204" pitchFamily="34" charset="0"/>
                </a:rPr>
                <a:t>động, </a:t>
              </a:r>
              <a:r>
                <a:rPr lang="vi-VN" sz="5000" dirty="0">
                  <a:solidFill>
                    <a:srgbClr val="964026"/>
                  </a:solidFill>
                  <a:latin typeface="Arial" panose="020B0604020202020204" pitchFamily="34" charset="0"/>
                  <a:cs typeface="Arial" panose="020B0604020202020204" pitchFamily="34" charset="0"/>
                </a:rPr>
                <a:t>tập trung ở các cảng thị lớn của các vương quốc Phù Nam, Ca-lin-ga, Sri Vi-giay-a,....</a:t>
              </a:r>
              <a:r>
                <a:rPr lang="en-US" sz="5000" dirty="0" smtClean="0">
                  <a:solidFill>
                    <a:srgbClr val="964026"/>
                  </a:solidFill>
                  <a:latin typeface="Arial" panose="020B0604020202020204" pitchFamily="34" charset="0"/>
                  <a:cs typeface="Arial" panose="020B0604020202020204" pitchFamily="34" charset="0"/>
                </a:rPr>
                <a:t> </a:t>
              </a:r>
              <a:endParaRPr lang="en-US" sz="5000" dirty="0">
                <a:solidFill>
                  <a:srgbClr val="964026"/>
                </a:solidFill>
                <a:latin typeface="Arial" panose="020B0604020202020204" pitchFamily="34" charset="0"/>
                <a:cs typeface="Arial" panose="020B0604020202020204" pitchFamily="34" charset="0"/>
              </a:endParaRPr>
            </a:p>
          </p:txBody>
        </p:sp>
      </p:grpSp>
      <p:sp>
        <p:nvSpPr>
          <p:cNvPr id="23" name="Freeform 10"/>
          <p:cNvSpPr/>
          <p:nvPr/>
        </p:nvSpPr>
        <p:spPr>
          <a:xfrm>
            <a:off x="685796" y="7313382"/>
            <a:ext cx="16992599" cy="2635314"/>
          </a:xfrm>
          <a:custGeom>
            <a:avLst/>
            <a:gdLst/>
            <a:ahLst/>
            <a:cxnLst/>
            <a:rect l="l" t="t" r="r" b="b"/>
            <a:pathLst>
              <a:path w="12836775" h="3569096">
                <a:moveTo>
                  <a:pt x="0" y="0"/>
                </a:moveTo>
                <a:lnTo>
                  <a:pt x="0" y="3569096"/>
                </a:lnTo>
                <a:lnTo>
                  <a:pt x="12836775" y="3569096"/>
                </a:lnTo>
                <a:lnTo>
                  <a:pt x="12836775" y="0"/>
                </a:lnTo>
                <a:lnTo>
                  <a:pt x="0" y="0"/>
                </a:lnTo>
                <a:close/>
                <a:moveTo>
                  <a:pt x="12775816" y="3508136"/>
                </a:moveTo>
                <a:lnTo>
                  <a:pt x="59690" y="3508136"/>
                </a:lnTo>
                <a:lnTo>
                  <a:pt x="59690" y="59690"/>
                </a:lnTo>
                <a:lnTo>
                  <a:pt x="12775816" y="59690"/>
                </a:lnTo>
                <a:lnTo>
                  <a:pt x="12775816" y="3508136"/>
                </a:lnTo>
                <a:close/>
              </a:path>
            </a:pathLst>
          </a:custGeom>
          <a:solidFill>
            <a:srgbClr val="3D420C"/>
          </a:solidFill>
        </p:spPr>
      </p:sp>
      <p:sp>
        <p:nvSpPr>
          <p:cNvPr id="24" name="TextBox 11"/>
          <p:cNvSpPr txBox="1"/>
          <p:nvPr/>
        </p:nvSpPr>
        <p:spPr>
          <a:xfrm>
            <a:off x="1052938" y="7830636"/>
            <a:ext cx="16258314" cy="1538883"/>
          </a:xfrm>
          <a:prstGeom prst="rect">
            <a:avLst/>
          </a:prstGeom>
        </p:spPr>
        <p:txBody>
          <a:bodyPr wrap="square" lIns="0" tIns="0" rIns="0" bIns="0" rtlCol="0" anchor="t">
            <a:spAutoFit/>
          </a:bodyPr>
          <a:lstStyle/>
          <a:p>
            <a:pPr algn="just">
              <a:lnSpc>
                <a:spcPts val="6000"/>
              </a:lnSpc>
            </a:pPr>
            <a:r>
              <a:rPr lang="vi-VN" sz="5000" dirty="0">
                <a:solidFill>
                  <a:srgbClr val="964026"/>
                </a:solidFill>
                <a:cs typeface="Arial" panose="020B0604020202020204" pitchFamily="34" charset="0"/>
              </a:rPr>
              <a:t>Từ thế kỉ </a:t>
            </a:r>
            <a:r>
              <a:rPr lang="vi-VN" sz="5000" dirty="0" smtClean="0">
                <a:solidFill>
                  <a:srgbClr val="964026"/>
                </a:solidFill>
                <a:cs typeface="Arial" panose="020B0604020202020204" pitchFamily="34" charset="0"/>
              </a:rPr>
              <a:t>VII</a:t>
            </a:r>
            <a:r>
              <a:rPr lang="en-US" sz="5000" dirty="0" smtClean="0">
                <a:solidFill>
                  <a:srgbClr val="964026"/>
                </a:solidFill>
                <a:cs typeface="Arial" panose="020B0604020202020204" pitchFamily="34" charset="0"/>
              </a:rPr>
              <a:t>:</a:t>
            </a:r>
            <a:r>
              <a:rPr lang="vi-VN" sz="5000" dirty="0" smtClean="0">
                <a:solidFill>
                  <a:srgbClr val="964026"/>
                </a:solidFill>
                <a:cs typeface="Arial" panose="020B0604020202020204" pitchFamily="34" charset="0"/>
              </a:rPr>
              <a:t> </a:t>
            </a:r>
            <a:r>
              <a:rPr lang="vi-VN" sz="5000" dirty="0">
                <a:solidFill>
                  <a:srgbClr val="964026"/>
                </a:solidFill>
                <a:cs typeface="Arial" panose="020B0604020202020204" pitchFamily="34" charset="0"/>
              </a:rPr>
              <a:t>thương nhân Trung Quốc </a:t>
            </a:r>
            <a:r>
              <a:rPr lang="vi-VN" sz="5000" dirty="0" smtClean="0">
                <a:solidFill>
                  <a:srgbClr val="964026"/>
                </a:solidFill>
                <a:cs typeface="Arial" panose="020B0604020202020204" pitchFamily="34" charset="0"/>
              </a:rPr>
              <a:t>mở </a:t>
            </a:r>
            <a:r>
              <a:rPr lang="vi-VN" sz="5000" dirty="0">
                <a:solidFill>
                  <a:srgbClr val="964026"/>
                </a:solidFill>
                <a:cs typeface="Arial" panose="020B0604020202020204" pitchFamily="34" charset="0"/>
              </a:rPr>
              <a:t>rộng quan hệ buôn bán với các trung tâm thương mại vùng </a:t>
            </a:r>
            <a:r>
              <a:rPr lang="en-US" sz="5000" dirty="0" smtClean="0">
                <a:solidFill>
                  <a:srgbClr val="964026"/>
                </a:solidFill>
                <a:cs typeface="Arial" panose="020B0604020202020204" pitchFamily="34" charset="0"/>
              </a:rPr>
              <a:t>ĐNA</a:t>
            </a:r>
            <a:r>
              <a:rPr lang="en-US" sz="5000" dirty="0">
                <a:solidFill>
                  <a:srgbClr val="964026"/>
                </a:solidFill>
                <a:cs typeface="Arial" panose="020B0604020202020204" pitchFamily="34" charset="0"/>
              </a:rPr>
              <a:t>.</a:t>
            </a:r>
            <a:endParaRPr lang="en-US" sz="5000" dirty="0">
              <a:solidFill>
                <a:srgbClr val="96402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E9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15850704" y="-697800"/>
            <a:ext cx="2551291" cy="418164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469" y="5905225"/>
            <a:ext cx="2896837" cy="345034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068045">
            <a:off x="-57948" y="6972460"/>
            <a:ext cx="2490491" cy="2966353"/>
          </a:xfrm>
          <a:prstGeom prst="rect">
            <a:avLst/>
          </a:prstGeom>
        </p:spPr>
      </p:pic>
      <p:sp>
        <p:nvSpPr>
          <p:cNvPr id="9" name="Freeform 10"/>
          <p:cNvSpPr/>
          <p:nvPr/>
        </p:nvSpPr>
        <p:spPr>
          <a:xfrm>
            <a:off x="228600" y="2207724"/>
            <a:ext cx="16992599" cy="2635314"/>
          </a:xfrm>
          <a:custGeom>
            <a:avLst/>
            <a:gdLst/>
            <a:ahLst/>
            <a:cxnLst/>
            <a:rect l="l" t="t" r="r" b="b"/>
            <a:pathLst>
              <a:path w="12836775" h="3569096">
                <a:moveTo>
                  <a:pt x="0" y="0"/>
                </a:moveTo>
                <a:lnTo>
                  <a:pt x="0" y="3569096"/>
                </a:lnTo>
                <a:lnTo>
                  <a:pt x="12836775" y="3569096"/>
                </a:lnTo>
                <a:lnTo>
                  <a:pt x="12836775" y="0"/>
                </a:lnTo>
                <a:lnTo>
                  <a:pt x="0" y="0"/>
                </a:lnTo>
                <a:close/>
                <a:moveTo>
                  <a:pt x="12775816" y="3508136"/>
                </a:moveTo>
                <a:lnTo>
                  <a:pt x="59690" y="3508136"/>
                </a:lnTo>
                <a:lnTo>
                  <a:pt x="59690" y="59690"/>
                </a:lnTo>
                <a:lnTo>
                  <a:pt x="12775816" y="59690"/>
                </a:lnTo>
                <a:lnTo>
                  <a:pt x="12775816" y="3508136"/>
                </a:lnTo>
                <a:close/>
              </a:path>
            </a:pathLst>
          </a:custGeom>
          <a:solidFill>
            <a:srgbClr val="3D420C"/>
          </a:solidFill>
        </p:spPr>
      </p:sp>
      <p:sp>
        <p:nvSpPr>
          <p:cNvPr id="10" name="TextBox 11"/>
          <p:cNvSpPr txBox="1"/>
          <p:nvPr/>
        </p:nvSpPr>
        <p:spPr>
          <a:xfrm>
            <a:off x="595742" y="2350933"/>
            <a:ext cx="16258314" cy="2500685"/>
          </a:xfrm>
          <a:prstGeom prst="rect">
            <a:avLst/>
          </a:prstGeom>
        </p:spPr>
        <p:txBody>
          <a:bodyPr wrap="square" lIns="0" tIns="0" rIns="0" bIns="0" rtlCol="0" anchor="t">
            <a:spAutoFit/>
          </a:bodyPr>
          <a:lstStyle/>
          <a:p>
            <a:pPr algn="just">
              <a:lnSpc>
                <a:spcPts val="6500"/>
              </a:lnSpc>
            </a:pPr>
            <a:r>
              <a:rPr lang="en-US" sz="5000" dirty="0" smtClean="0">
                <a:solidFill>
                  <a:srgbClr val="964026"/>
                </a:solidFill>
                <a:cs typeface="Arial" panose="020B0604020202020204" pitchFamily="34" charset="0"/>
              </a:rPr>
              <a:t>L</a:t>
            </a:r>
            <a:r>
              <a:rPr lang="vi-VN" sz="5000" dirty="0" smtClean="0">
                <a:solidFill>
                  <a:srgbClr val="964026"/>
                </a:solidFill>
                <a:cs typeface="Arial" panose="020B0604020202020204" pitchFamily="34" charset="0"/>
              </a:rPr>
              <a:t>à </a:t>
            </a:r>
            <a:r>
              <a:rPr lang="vi-VN" sz="5000" dirty="0">
                <a:solidFill>
                  <a:srgbClr val="964026"/>
                </a:solidFill>
                <a:cs typeface="Arial" panose="020B0604020202020204" pitchFamily="34" charset="0"/>
              </a:rPr>
              <a:t>nơi cung cấp các sản vật tự nhiên </a:t>
            </a:r>
            <a:r>
              <a:rPr lang="vi-VN" sz="5000" dirty="0" smtClean="0">
                <a:solidFill>
                  <a:srgbClr val="964026"/>
                </a:solidFill>
                <a:cs typeface="Arial" panose="020B0604020202020204" pitchFamily="34" charset="0"/>
              </a:rPr>
              <a:t>như: gỗ quý, hương liệu, ngà voi, đồi mồi, ngọc trai,...</a:t>
            </a:r>
            <a:r>
              <a:rPr lang="en-US" sz="5000" dirty="0" smtClean="0">
                <a:solidFill>
                  <a:srgbClr val="964026"/>
                </a:solidFill>
                <a:cs typeface="Arial" panose="020B0604020202020204" pitchFamily="34" charset="0"/>
              </a:rPr>
              <a:t>; </a:t>
            </a:r>
            <a:r>
              <a:rPr lang="en-US" sz="5000" dirty="0" smtClean="0">
                <a:solidFill>
                  <a:srgbClr val="964026"/>
                </a:solidFill>
                <a:latin typeface="Arial" panose="020B0604020202020204" pitchFamily="34" charset="0"/>
                <a:cs typeface="Arial" panose="020B0604020202020204" pitchFamily="34" charset="0"/>
              </a:rPr>
              <a:t>l</a:t>
            </a:r>
            <a:r>
              <a:rPr lang="vi-VN" sz="5000" dirty="0" smtClean="0">
                <a:solidFill>
                  <a:srgbClr val="964026"/>
                </a:solidFill>
                <a:cs typeface="Arial" panose="020B0604020202020204" pitchFamily="34" charset="0"/>
              </a:rPr>
              <a:t>à </a:t>
            </a:r>
            <a:r>
              <a:rPr lang="vi-VN" sz="5000" dirty="0">
                <a:solidFill>
                  <a:srgbClr val="964026"/>
                </a:solidFill>
                <a:cs typeface="Arial" panose="020B0604020202020204" pitchFamily="34" charset="0"/>
              </a:rPr>
              <a:t>thị trường tiêu thụ các sản phẩm thủ công như: len, dạ, đồ đồng, đồ sứ...</a:t>
            </a:r>
            <a:endParaRPr lang="en-US" sz="5000" dirty="0">
              <a:solidFill>
                <a:srgbClr val="964026"/>
              </a:solidFill>
              <a:latin typeface="Arial" panose="020B0604020202020204" pitchFamily="34" charset="0"/>
              <a:cs typeface="Arial" panose="020B0604020202020204" pitchFamily="34" charset="0"/>
            </a:endParaRPr>
          </a:p>
        </p:txBody>
      </p:sp>
      <p:sp>
        <p:nvSpPr>
          <p:cNvPr id="11" name="Freeform 10"/>
          <p:cNvSpPr/>
          <p:nvPr/>
        </p:nvSpPr>
        <p:spPr>
          <a:xfrm>
            <a:off x="3023523" y="5461671"/>
            <a:ext cx="14981448" cy="3773551"/>
          </a:xfrm>
          <a:custGeom>
            <a:avLst/>
            <a:gdLst/>
            <a:ahLst/>
            <a:cxnLst/>
            <a:rect l="l" t="t" r="r" b="b"/>
            <a:pathLst>
              <a:path w="12836775" h="3569096">
                <a:moveTo>
                  <a:pt x="0" y="0"/>
                </a:moveTo>
                <a:lnTo>
                  <a:pt x="0" y="3569096"/>
                </a:lnTo>
                <a:lnTo>
                  <a:pt x="12836775" y="3569096"/>
                </a:lnTo>
                <a:lnTo>
                  <a:pt x="12836775" y="0"/>
                </a:lnTo>
                <a:lnTo>
                  <a:pt x="0" y="0"/>
                </a:lnTo>
                <a:close/>
                <a:moveTo>
                  <a:pt x="12775816" y="3508136"/>
                </a:moveTo>
                <a:lnTo>
                  <a:pt x="59690" y="3508136"/>
                </a:lnTo>
                <a:lnTo>
                  <a:pt x="59690" y="59690"/>
                </a:lnTo>
                <a:lnTo>
                  <a:pt x="12775816" y="59690"/>
                </a:lnTo>
                <a:lnTo>
                  <a:pt x="12775816" y="3508136"/>
                </a:lnTo>
                <a:close/>
              </a:path>
            </a:pathLst>
          </a:custGeom>
          <a:solidFill>
            <a:srgbClr val="3D420C"/>
          </a:solidFill>
        </p:spPr>
      </p:sp>
      <p:sp>
        <p:nvSpPr>
          <p:cNvPr id="12" name="TextBox 11"/>
          <p:cNvSpPr txBox="1"/>
          <p:nvPr/>
        </p:nvSpPr>
        <p:spPr>
          <a:xfrm>
            <a:off x="3459898" y="5744954"/>
            <a:ext cx="13941027" cy="3334246"/>
          </a:xfrm>
          <a:prstGeom prst="rect">
            <a:avLst/>
          </a:prstGeom>
        </p:spPr>
        <p:txBody>
          <a:bodyPr wrap="square" lIns="0" tIns="0" rIns="0" bIns="0" rtlCol="0" anchor="t">
            <a:spAutoFit/>
          </a:bodyPr>
          <a:lstStyle/>
          <a:p>
            <a:pPr algn="just">
              <a:lnSpc>
                <a:spcPts val="6500"/>
              </a:lnSpc>
            </a:pPr>
            <a:r>
              <a:rPr lang="en-US" sz="5000" dirty="0">
                <a:solidFill>
                  <a:srgbClr val="964026"/>
                </a:solidFill>
                <a:latin typeface="Arial" panose="020B0604020202020204" pitchFamily="34" charset="0"/>
                <a:cs typeface="Arial" panose="020B0604020202020204" pitchFamily="34" charset="0"/>
              </a:rPr>
              <a:t>Đ</a:t>
            </a:r>
            <a:r>
              <a:rPr lang="vi-VN" sz="5000" dirty="0" smtClean="0">
                <a:solidFill>
                  <a:srgbClr val="964026"/>
                </a:solidFill>
                <a:cs typeface="Arial" panose="020B0604020202020204" pitchFamily="34" charset="0"/>
              </a:rPr>
              <a:t>óng </a:t>
            </a:r>
            <a:r>
              <a:rPr lang="vi-VN" sz="5000" dirty="0">
                <a:solidFill>
                  <a:srgbClr val="964026"/>
                </a:solidFill>
                <a:cs typeface="Arial" panose="020B0604020202020204" pitchFamily="34" charset="0"/>
              </a:rPr>
              <a:t>góp nhiều mặt hàng chủ lực trên những tuyên buôn bán đường biên kết nồi Á - Âu. </a:t>
            </a:r>
            <a:r>
              <a:rPr lang="en-US" sz="5000" dirty="0" smtClean="0">
                <a:solidFill>
                  <a:srgbClr val="964026"/>
                </a:solidFill>
                <a:latin typeface="Arial" panose="020B0604020202020204" pitchFamily="34" charset="0"/>
                <a:cs typeface="Arial" panose="020B0604020202020204" pitchFamily="34" charset="0"/>
              </a:rPr>
              <a:t>Xuất </a:t>
            </a:r>
            <a:r>
              <a:rPr lang="vi-VN" sz="5000" dirty="0" smtClean="0">
                <a:solidFill>
                  <a:srgbClr val="964026"/>
                </a:solidFill>
                <a:cs typeface="Arial" panose="020B0604020202020204" pitchFamily="34" charset="0"/>
              </a:rPr>
              <a:t>hiện một số thương cảng, như Lâm Ấp của Chăm-pa, Pa-lem-bang của Sri Vi-giay-a.</a:t>
            </a:r>
            <a:endParaRPr lang="en-US" sz="5000" dirty="0">
              <a:solidFill>
                <a:srgbClr val="96402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1120</Words>
  <Application>Microsoft Office PowerPoint</Application>
  <PresentationFormat>Custom</PresentationFormat>
  <Paragraphs>80</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Bích Hà</dc:creator>
  <cp:lastModifiedBy>HP</cp:lastModifiedBy>
  <cp:revision>25</cp:revision>
  <dcterms:created xsi:type="dcterms:W3CDTF">2006-08-16T00:00:00Z</dcterms:created>
  <dcterms:modified xsi:type="dcterms:W3CDTF">2021-09-08T06:56:43Z</dcterms:modified>
  <dc:identifier>DAEpVuUvjpI</dc:identifier>
</cp:coreProperties>
</file>