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71" r:id="rId2"/>
    <p:sldId id="256" r:id="rId3"/>
    <p:sldId id="302" r:id="rId4"/>
    <p:sldId id="332" r:id="rId5"/>
    <p:sldId id="360" r:id="rId6"/>
    <p:sldId id="344" r:id="rId7"/>
    <p:sldId id="359" r:id="rId8"/>
    <p:sldId id="358" r:id="rId9"/>
    <p:sldId id="346" r:id="rId10"/>
    <p:sldId id="349" r:id="rId11"/>
    <p:sldId id="355" r:id="rId12"/>
    <p:sldId id="357" r:id="rId13"/>
    <p:sldId id="314" r:id="rId14"/>
    <p:sldId id="330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B66"/>
    <a:srgbClr val="D8E5E5"/>
    <a:srgbClr val="FBCDCD"/>
    <a:srgbClr val="7192A9"/>
    <a:srgbClr val="F37D91"/>
    <a:srgbClr val="F26649"/>
    <a:srgbClr val="F7A5A5"/>
    <a:srgbClr val="F3F6F6"/>
    <a:srgbClr val="3B87CD"/>
    <a:srgbClr val="E07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9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87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132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588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278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82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055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73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65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61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41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296280" y="112527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9065" y="100397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91739" y="1096682"/>
            <a:ext cx="10713954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again and tick (v) T (True) or F(False)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0630" y="74645"/>
            <a:ext cx="41439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52200" y="-9655"/>
            <a:ext cx="339303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I. LISTENING</a:t>
            </a:r>
            <a:endParaRPr kumimoji="0" lang="en-US" sz="4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900813"/>
              </p:ext>
            </p:extLst>
          </p:nvPr>
        </p:nvGraphicFramePr>
        <p:xfrm>
          <a:off x="991739" y="1711859"/>
          <a:ext cx="10713954" cy="4788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20008">
                  <a:extLst>
                    <a:ext uri="{9D8B030D-6E8A-4147-A177-3AD203B41FA5}">
                      <a16:colId xmlns:a16="http://schemas.microsoft.com/office/drawing/2014/main" val="1792272189"/>
                    </a:ext>
                  </a:extLst>
                </a:gridCol>
                <a:gridCol w="839755">
                  <a:extLst>
                    <a:ext uri="{9D8B030D-6E8A-4147-A177-3AD203B41FA5}">
                      <a16:colId xmlns:a16="http://schemas.microsoft.com/office/drawing/2014/main" val="537183415"/>
                    </a:ext>
                  </a:extLst>
                </a:gridCol>
                <a:gridCol w="854191">
                  <a:extLst>
                    <a:ext uri="{9D8B030D-6E8A-4147-A177-3AD203B41FA5}">
                      <a16:colId xmlns:a16="http://schemas.microsoft.com/office/drawing/2014/main" val="1006868580"/>
                    </a:ext>
                  </a:extLst>
                </a:gridCol>
              </a:tblGrid>
              <a:tr h="59280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STATEMENTS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451376"/>
                  </a:ext>
                </a:extLst>
              </a:tr>
              <a:tr h="812592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1. Alias</a:t>
                      </a:r>
                      <a:r>
                        <a:rPr lang="en-US" sz="2800" baseline="0" dirty="0" smtClean="0"/>
                        <a:t> can do a Gangnam style dance.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4692797"/>
                  </a:ext>
                </a:extLst>
              </a:tr>
              <a:tr h="812592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2. Students can practise English with the robot in real time.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23116"/>
                  </a:ext>
                </a:extLst>
              </a:tr>
              <a:tr h="812592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3. The robot asks tired</a:t>
                      </a:r>
                      <a:r>
                        <a:rPr lang="en-US" sz="2800" baseline="0" dirty="0" smtClean="0"/>
                        <a:t> when it repeats words.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959223"/>
                  </a:ext>
                </a:extLst>
              </a:tr>
              <a:tr h="812592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4. The robot asks questions that are too difficult for students to answer.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9015143"/>
                  </a:ext>
                </a:extLst>
              </a:tr>
              <a:tr h="812592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5. Robots can teach students how to behave correctly.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0755154"/>
                  </a:ext>
                </a:extLst>
              </a:tr>
            </a:tbl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7758" y="2445936"/>
            <a:ext cx="596976" cy="50195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7758" y="3295022"/>
            <a:ext cx="596976" cy="50195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6173" y="4072861"/>
            <a:ext cx="596976" cy="50195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6173" y="4881226"/>
            <a:ext cx="596976" cy="50195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6173" y="5804957"/>
            <a:ext cx="596976" cy="50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31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576198" y="106930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8983" y="970383"/>
            <a:ext cx="378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31589" y="1033368"/>
            <a:ext cx="11399423" cy="8925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Discuss if you agree or disagree that robots will soon replace teachers at schools. Write the reasons in the table</a:t>
            </a:r>
            <a:r>
              <a:rPr lang="en-US" sz="2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0630" y="74645"/>
            <a:ext cx="41439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40626" y="4346"/>
            <a:ext cx="339303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II. WRITING</a:t>
            </a:r>
            <a:endParaRPr kumimoji="0" lang="en-US" sz="4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382954"/>
              </p:ext>
            </p:extLst>
          </p:nvPr>
        </p:nvGraphicFramePr>
        <p:xfrm>
          <a:off x="927561" y="2028575"/>
          <a:ext cx="10530430" cy="4292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5215">
                  <a:extLst>
                    <a:ext uri="{9D8B030D-6E8A-4147-A177-3AD203B41FA5}">
                      <a16:colId xmlns:a16="http://schemas.microsoft.com/office/drawing/2014/main" val="1175153946"/>
                    </a:ext>
                  </a:extLst>
                </a:gridCol>
                <a:gridCol w="5265215">
                  <a:extLst>
                    <a:ext uri="{9D8B030D-6E8A-4147-A177-3AD203B41FA5}">
                      <a16:colId xmlns:a16="http://schemas.microsoft.com/office/drawing/2014/main" val="3240095960"/>
                    </a:ext>
                  </a:extLst>
                </a:gridCol>
              </a:tblGrid>
              <a:tr h="59358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Agree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Disagree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949016"/>
                  </a:ext>
                </a:extLst>
              </a:tr>
              <a:tr h="3698521">
                <a:tc>
                  <a:txBody>
                    <a:bodyPr/>
                    <a:lstStyle/>
                    <a:p>
                      <a:pPr marL="514350" indent="-514350">
                        <a:lnSpc>
                          <a:spcPct val="100000"/>
                        </a:lnSpc>
                        <a:buFontTx/>
                        <a:buAutoNum type="arabicPeriod"/>
                      </a:pPr>
                      <a:r>
                        <a:rPr lang="en-US" sz="2400" baseline="0" dirty="0" smtClean="0"/>
                        <a:t>Robots can better remember things than teachers.</a:t>
                      </a:r>
                    </a:p>
                    <a:p>
                      <a:pPr marL="514350" indent="-514350">
                        <a:lnSpc>
                          <a:spcPct val="100000"/>
                        </a:lnSpc>
                        <a:buFontTx/>
                        <a:buAutoNum type="arabicPeriod"/>
                      </a:pPr>
                      <a:r>
                        <a:rPr lang="en-US" sz="2400" baseline="0" dirty="0" smtClean="0"/>
                        <a:t>_____________________________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en-US" sz="2400" baseline="0" dirty="0" smtClean="0"/>
                        <a:t>       _____________________________</a:t>
                      </a:r>
                    </a:p>
                    <a:p>
                      <a:pPr marL="457200" indent="-457200">
                        <a:lnSpc>
                          <a:spcPct val="100000"/>
                        </a:lnSpc>
                        <a:buFontTx/>
                        <a:buAutoNum type="arabicPeriod" startAt="3"/>
                      </a:pPr>
                      <a:r>
                        <a:rPr lang="en-US" sz="2400" baseline="0" dirty="0" smtClean="0"/>
                        <a:t>_____________________________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en-US" sz="2400" baseline="0" dirty="0" smtClean="0"/>
                        <a:t>       _____________________________</a:t>
                      </a:r>
                    </a:p>
                    <a:p>
                      <a:pPr marL="457200" indent="-457200">
                        <a:lnSpc>
                          <a:spcPct val="100000"/>
                        </a:lnSpc>
                        <a:buFontTx/>
                        <a:buAutoNum type="arabicPeriod" startAt="4"/>
                      </a:pPr>
                      <a:r>
                        <a:rPr lang="en-US" sz="2400" baseline="0" dirty="0" smtClean="0"/>
                        <a:t>_____________________________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en-US" sz="2400" baseline="0" dirty="0" smtClean="0"/>
                        <a:t>       _____________________________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en-US" sz="2400" baseline="0" dirty="0" smtClean="0"/>
                        <a:t>       ____________________________</a:t>
                      </a:r>
                      <a:endParaRPr lang="en-US" sz="2400" dirty="0"/>
                    </a:p>
                  </a:txBody>
                  <a:tcPr>
                    <a:solidFill>
                      <a:srgbClr val="D8E5E5"/>
                    </a:solidFill>
                  </a:tcPr>
                </a:tc>
                <a:tc>
                  <a:txBody>
                    <a:bodyPr/>
                    <a:lstStyle/>
                    <a:p>
                      <a:pPr marL="514350" indent="-514350">
                        <a:lnSpc>
                          <a:spcPct val="100000"/>
                        </a:lnSpc>
                        <a:buFontTx/>
                        <a:buAutoNum type="arabicPeriod"/>
                      </a:pPr>
                      <a:r>
                        <a:rPr lang="en-US" sz="2400" baseline="0" dirty="0" smtClean="0"/>
                        <a:t>Robots can’t understand students’ emotions.</a:t>
                      </a:r>
                    </a:p>
                    <a:p>
                      <a:pPr marL="514350" indent="-514350">
                        <a:lnSpc>
                          <a:spcPct val="100000"/>
                        </a:lnSpc>
                        <a:buFontTx/>
                        <a:buAutoNum type="arabicPeriod"/>
                      </a:pPr>
                      <a:r>
                        <a:rPr lang="en-US" sz="2400" baseline="0" dirty="0" smtClean="0"/>
                        <a:t>___________________________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en-US" sz="2400" baseline="0" dirty="0" smtClean="0"/>
                        <a:t>       ___________________________</a:t>
                      </a:r>
                    </a:p>
                    <a:p>
                      <a:pPr marL="457200" indent="-457200">
                        <a:lnSpc>
                          <a:spcPct val="100000"/>
                        </a:lnSpc>
                        <a:buFontTx/>
                        <a:buAutoNum type="arabicPeriod" startAt="3"/>
                      </a:pPr>
                      <a:r>
                        <a:rPr lang="en-US" sz="2400" baseline="0" dirty="0" smtClean="0"/>
                        <a:t>____________________________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en-US" sz="2400" baseline="0" dirty="0" smtClean="0"/>
                        <a:t>       ____________________________</a:t>
                      </a:r>
                    </a:p>
                    <a:p>
                      <a:pPr marL="457200" indent="-457200">
                        <a:lnSpc>
                          <a:spcPct val="100000"/>
                        </a:lnSpc>
                        <a:buFontTx/>
                        <a:buAutoNum type="arabicPeriod" startAt="4"/>
                      </a:pPr>
                      <a:r>
                        <a:rPr lang="en-US" sz="2400" baseline="0" dirty="0" smtClean="0"/>
                        <a:t>____________________________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en-US" sz="2400" baseline="0" dirty="0" smtClean="0"/>
                        <a:t>5.   ____________________________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en-US" sz="2400" dirty="0" smtClean="0"/>
                        <a:t>       ____________________________</a:t>
                      </a:r>
                      <a:endParaRPr lang="en-US" sz="2400" dirty="0"/>
                    </a:p>
                  </a:txBody>
                  <a:tcPr>
                    <a:solidFill>
                      <a:srgbClr val="D8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67207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41319" y="3371623"/>
            <a:ext cx="4545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Robots </a:t>
            </a:r>
            <a:r>
              <a:rPr lang="en-US" sz="2400" dirty="0">
                <a:solidFill>
                  <a:srgbClr val="FF0000"/>
                </a:solidFill>
              </a:rPr>
              <a:t>can talk for a longer time and not feel tired.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41322" y="4101930"/>
            <a:ext cx="4545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Robots </a:t>
            </a:r>
            <a:r>
              <a:rPr lang="en-US" sz="2400" dirty="0">
                <a:solidFill>
                  <a:srgbClr val="FF0000"/>
                </a:solidFill>
              </a:rPr>
              <a:t>can still interact well with students.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25971" y="4832237"/>
            <a:ext cx="4862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Robots </a:t>
            </a:r>
            <a:r>
              <a:rPr lang="en-US" sz="2400" dirty="0">
                <a:solidFill>
                  <a:srgbClr val="FF0000"/>
                </a:solidFill>
              </a:rPr>
              <a:t>can store more data and information and tell them to students.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34270" y="3371623"/>
            <a:ext cx="4862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Robots can’t teach students how to behave well.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46277" y="4101930"/>
            <a:ext cx="4862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Robots can’t help solve problems among students.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46277" y="4832237"/>
            <a:ext cx="4862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Robots can’t motivate students.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34269" y="5203554"/>
            <a:ext cx="4862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Robots don’t have emotional connections with students.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8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  <p:bldP spid="19" grpId="0"/>
      <p:bldP spid="20" grpId="0"/>
      <p:bldP spid="24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576198" y="116260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8983" y="106930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31590" y="1232566"/>
            <a:ext cx="10880706" cy="8925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Now write a paragraph (80-100 words) to express your opinion. Use the notes in 4.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0630" y="74645"/>
            <a:ext cx="41439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40626" y="4346"/>
            <a:ext cx="339303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II. WRITING</a:t>
            </a:r>
            <a:endParaRPr kumimoji="0" lang="en-US" sz="4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90" y="2125118"/>
            <a:ext cx="10546537" cy="347324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1208982" y="5473005"/>
            <a:ext cx="97702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Start your paragraph as shown below:</a:t>
            </a:r>
            <a:endParaRPr lang="en-US" sz="2800" b="1" dirty="0" smtClean="0"/>
          </a:p>
          <a:p>
            <a:r>
              <a:rPr lang="en-US" sz="2800" i="1" dirty="0" smtClean="0"/>
              <a:t>I agree/ disagree that robot </a:t>
            </a:r>
            <a:r>
              <a:rPr lang="en-US" sz="2800" i="1" dirty="0" smtClean="0"/>
              <a:t>teachers </a:t>
            </a:r>
            <a:r>
              <a:rPr lang="en-US" sz="2800" i="1" dirty="0" smtClean="0"/>
              <a:t>will soon</a:t>
            </a:r>
            <a:r>
              <a:rPr lang="en-US" sz="2800" i="1" dirty="0" smtClean="0"/>
              <a:t> </a:t>
            </a:r>
            <a:r>
              <a:rPr lang="en-US" sz="2800" i="1" dirty="0" smtClean="0"/>
              <a:t>replace real teachers at </a:t>
            </a:r>
            <a:r>
              <a:rPr lang="en-US" sz="2800" i="1" dirty="0" smtClean="0"/>
              <a:t>schools. First, they…………………………………………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40581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1499796" y="2453580"/>
            <a:ext cx="977022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/>
              <a:t>What a robot teacher can do and what it can’t do.</a:t>
            </a:r>
            <a:endParaRPr lang="en-US" sz="28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/>
              <a:t>The reasons robot teachers can or can’t replace teachers at school.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/>
              <a:t>How to write a paragraph expressing opinions.</a:t>
            </a:r>
            <a:endParaRPr lang="en-US" sz="28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153" y="457981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2074" y="1998857"/>
            <a:ext cx="97108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 smtClean="0"/>
              <a:t>Learn the new words by heart.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 smtClean="0"/>
              <a:t> Rewrite the paragraph expressing opinions </a:t>
            </a:r>
            <a:r>
              <a:rPr lang="en-US" sz="2800" dirty="0" smtClean="0"/>
              <a:t>about</a:t>
            </a:r>
            <a:r>
              <a:rPr lang="en-US" sz="2800" dirty="0" smtClean="0"/>
              <a:t> </a:t>
            </a:r>
            <a:r>
              <a:rPr lang="en-US" sz="2800" dirty="0" smtClean="0"/>
              <a:t>whether a robot teacher can(not) replace teachers at school.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 smtClean="0"/>
              <a:t>Do </a:t>
            </a:r>
            <a:r>
              <a:rPr lang="en-US" sz="2800" dirty="0"/>
              <a:t>Exercise ………..page ……Unit </a:t>
            </a:r>
            <a:r>
              <a:rPr lang="en-US" sz="2800" dirty="0" smtClean="0"/>
              <a:t>11/Workbook</a:t>
            </a:r>
            <a:endParaRPr lang="en-US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365" y="3583179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</a:t>
            </a:r>
            <a:r>
              <a:rPr lang="en-GB" b="1" i="1" smtClean="0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88178"/>
            <a:ext cx="3528012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820" y="1642754"/>
            <a:ext cx="1025326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2" y="1839389"/>
            <a:ext cx="3160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6</a:t>
            </a:r>
            <a:r>
              <a:rPr lang="en-US" sz="2800" b="1" dirty="0" smtClean="0">
                <a:solidFill>
                  <a:schemeClr val="bg1"/>
                </a:solidFill>
              </a:rPr>
              <a:t>:  SKILLS 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SHOPPING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5090339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541341"/>
            <a:ext cx="728462" cy="94617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788241"/>
            <a:ext cx="1012115" cy="130209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926304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9" y="5391062"/>
            <a:ext cx="1012115" cy="53524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5877346" y="1198419"/>
            <a:ext cx="5740800" cy="393385"/>
          </a:xfrm>
          <a:prstGeom prst="rect">
            <a:avLst/>
          </a:prstGeom>
          <a:solidFill>
            <a:srgbClr val="FBCDCD">
              <a:alpha val="50000"/>
            </a:srgb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tx1"/>
                </a:solidFill>
              </a:rPr>
              <a:t>Warm up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848148" y="1668721"/>
            <a:ext cx="5758577" cy="440958"/>
          </a:xfrm>
          <a:prstGeom prst="rect">
            <a:avLst/>
          </a:prstGeom>
          <a:solidFill>
            <a:srgbClr val="FBCDCD">
              <a:alpha val="50000"/>
            </a:srgb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tx1"/>
                </a:solidFill>
              </a:rPr>
              <a:t>Listening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863034" y="2191980"/>
            <a:ext cx="5755112" cy="1596262"/>
          </a:xfrm>
          <a:prstGeom prst="rect">
            <a:avLst/>
          </a:prstGeom>
          <a:solidFill>
            <a:srgbClr val="FBCDCD">
              <a:alpha val="50000"/>
            </a:srgb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Tick (v) the things that you think a robot teacher can do.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Listen to the conversation and fill in each blank with ONE word.</a:t>
            </a: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Listen again and tick (v) T (True) or F(False)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853291" y="4304975"/>
            <a:ext cx="5743692" cy="1727468"/>
          </a:xfrm>
          <a:prstGeom prst="rect">
            <a:avLst/>
          </a:prstGeom>
          <a:solidFill>
            <a:srgbClr val="FBCDCD">
              <a:alpha val="50000"/>
            </a:srgb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Work in pairs. Discuss if you agree or disagree that robots will soon replace teachers at schools. Write the reasons in the table.</a:t>
            </a: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Now write a paragraph (80-100 words) to express your opinion. Use the notes in 4.</a:t>
            </a:r>
            <a:endParaRPr lang="en-US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865927" y="6032443"/>
            <a:ext cx="5740800" cy="555805"/>
          </a:xfrm>
          <a:prstGeom prst="rect">
            <a:avLst/>
          </a:prstGeom>
          <a:solidFill>
            <a:srgbClr val="FBCDCD">
              <a:alpha val="50000"/>
            </a:srgb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48148" y="3839662"/>
            <a:ext cx="5758577" cy="408079"/>
          </a:xfrm>
          <a:prstGeom prst="rect">
            <a:avLst/>
          </a:prstGeom>
          <a:solidFill>
            <a:srgbClr val="FBCDCD">
              <a:alpha val="50000"/>
            </a:srgb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tx1"/>
                </a:solidFill>
              </a:rPr>
              <a:t>Writing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905"/>
            <a:ext cx="12192000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05683" y="85324"/>
            <a:ext cx="813384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NAME THE PICTURES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98856"/>
            <a:ext cx="3403600" cy="29753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6049" y="998856"/>
            <a:ext cx="3174676" cy="29013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974225"/>
            <a:ext cx="4133461" cy="29193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03600" y="998855"/>
            <a:ext cx="5111563" cy="2975369"/>
          </a:xfrm>
          <a:prstGeom prst="rect">
            <a:avLst/>
          </a:prstGeom>
        </p:spPr>
      </p:pic>
      <p:pic>
        <p:nvPicPr>
          <p:cNvPr id="1026" name="Picture 2" descr="Robot compliment teachers in Bengaluru School | i2tutorial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604" y="3968270"/>
            <a:ext cx="5078121" cy="292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4377913" y="4019330"/>
            <a:ext cx="301364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TYPES OF </a:t>
            </a:r>
          </a:p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ROBOTS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7" name="30 Seconds Timer - Đồng hồ đếm ngược 30 giâ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767943" y="5762546"/>
            <a:ext cx="2192694" cy="100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42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905"/>
            <a:ext cx="12192000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05683" y="85324"/>
            <a:ext cx="813384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BRAINSTORMING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8856"/>
            <a:ext cx="3403600" cy="29753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6049" y="998856"/>
            <a:ext cx="3174676" cy="29013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74225"/>
            <a:ext cx="4133461" cy="29193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3600" y="998855"/>
            <a:ext cx="5111563" cy="2975369"/>
          </a:xfrm>
          <a:prstGeom prst="rect">
            <a:avLst/>
          </a:prstGeom>
        </p:spPr>
      </p:pic>
      <p:pic>
        <p:nvPicPr>
          <p:cNvPr id="1026" name="Picture 2" descr="Robot compliment teachers in Bengaluru School | i2tutorial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604" y="3968270"/>
            <a:ext cx="5078121" cy="292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4331260" y="4737787"/>
            <a:ext cx="301364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TYPES OF </a:t>
            </a:r>
          </a:p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ROBOTS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0" y="3974459"/>
            <a:ext cx="1808065" cy="4713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HOME ROBOT</a:t>
            </a:r>
            <a:endParaRPr lang="en-US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6692296" y="997981"/>
            <a:ext cx="1808065" cy="4713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SPACE ROBOT</a:t>
            </a:r>
            <a:endParaRPr lang="en-US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11028785" y="997981"/>
            <a:ext cx="1142578" cy="4713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WORKER ROBOT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1602936" y="977875"/>
            <a:ext cx="1808065" cy="4713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DOCTOR ROBOT</a:t>
            </a:r>
            <a:endParaRPr lang="en-US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8515163" y="3968270"/>
            <a:ext cx="2056421" cy="47137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TEACHER ROBOT</a:t>
            </a: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8515163" y="3970950"/>
            <a:ext cx="2056421" cy="4713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EF4B66"/>
                </a:solidFill>
              </a:rPr>
              <a:t>TEACHER ROBOT</a:t>
            </a:r>
            <a:endParaRPr lang="en-US" b="1" dirty="0">
              <a:solidFill>
                <a:srgbClr val="EF4B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63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490293" y="2048282"/>
            <a:ext cx="576098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>
                <a:solidFill>
                  <a:srgbClr val="AD4F0F"/>
                </a:solidFill>
              </a:rPr>
              <a:t>i</a:t>
            </a:r>
            <a:r>
              <a:rPr lang="en-US" sz="4000" b="1" dirty="0" smtClean="0">
                <a:solidFill>
                  <a:srgbClr val="AD4F0F"/>
                </a:solidFill>
              </a:rPr>
              <a:t>nteract with (v)</a:t>
            </a:r>
            <a:endParaRPr lang="en-US" sz="4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1189" y="3673891"/>
            <a:ext cx="4050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 smtClean="0"/>
              <a:t>Tương</a:t>
            </a:r>
            <a:r>
              <a:rPr lang="en-US" sz="3200" dirty="0" smtClean="0"/>
              <a:t> </a:t>
            </a:r>
            <a:r>
              <a:rPr lang="en-US" sz="3200" dirty="0" err="1" smtClean="0"/>
              <a:t>tác</a:t>
            </a:r>
            <a:r>
              <a:rPr lang="en-US" sz="3200" dirty="0" smtClean="0"/>
              <a:t> </a:t>
            </a:r>
            <a:r>
              <a:rPr lang="en-US" sz="3200" dirty="0" err="1" smtClean="0"/>
              <a:t>với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792117" y="3008667"/>
            <a:ext cx="30290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/ˌ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ɪntərˈ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ækt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wɪð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/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5532582" y="7452"/>
            <a:ext cx="41587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VOCABULARY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2041" y="1319309"/>
            <a:ext cx="7580254" cy="4792241"/>
          </a:xfrm>
          <a:prstGeom prst="rect">
            <a:avLst/>
          </a:prstGeom>
        </p:spPr>
      </p:pic>
      <p:pic>
        <p:nvPicPr>
          <p:cNvPr id="5" name="interact wit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30589" y="4339115"/>
            <a:ext cx="687678" cy="68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06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573856" y="2063721"/>
            <a:ext cx="576098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>
                <a:solidFill>
                  <a:srgbClr val="AD4F0F"/>
                </a:solidFill>
              </a:rPr>
              <a:t>e</a:t>
            </a:r>
            <a:r>
              <a:rPr lang="en-US" sz="4000" b="1" dirty="0" smtClean="0">
                <a:solidFill>
                  <a:srgbClr val="AD4F0F"/>
                </a:solidFill>
              </a:rPr>
              <a:t>motional (v)</a:t>
            </a:r>
            <a:endParaRPr lang="en-US" sz="4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1189" y="3673891"/>
            <a:ext cx="40508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 smtClean="0"/>
              <a:t>Thuộc</a:t>
            </a:r>
            <a:r>
              <a:rPr lang="en-US" sz="3200" dirty="0" smtClean="0"/>
              <a:t> </a:t>
            </a:r>
            <a:r>
              <a:rPr lang="en-US" sz="3200" dirty="0" err="1" smtClean="0"/>
              <a:t>tình</a:t>
            </a:r>
            <a:r>
              <a:rPr lang="en-US" sz="3200" dirty="0" smtClean="0"/>
              <a:t> </a:t>
            </a:r>
            <a:r>
              <a:rPr lang="en-US" sz="3200" dirty="0" err="1" smtClean="0"/>
              <a:t>cảm</a:t>
            </a:r>
            <a:r>
              <a:rPr lang="en-US" sz="3200" dirty="0" smtClean="0"/>
              <a:t>, </a:t>
            </a:r>
            <a:r>
              <a:rPr lang="en-US" sz="3200" dirty="0" err="1" smtClean="0"/>
              <a:t>dễ</a:t>
            </a:r>
            <a:r>
              <a:rPr lang="en-US" sz="3200" dirty="0" smtClean="0"/>
              <a:t> </a:t>
            </a:r>
            <a:r>
              <a:rPr lang="en-US" sz="3200" dirty="0" err="1" smtClean="0"/>
              <a:t>cảm</a:t>
            </a:r>
            <a:r>
              <a:rPr lang="en-US" sz="3200" dirty="0" smtClean="0"/>
              <a:t> </a:t>
            </a:r>
            <a:r>
              <a:rPr lang="en-US" sz="3200" dirty="0" err="1" smtClean="0"/>
              <a:t>động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1207615" y="3008667"/>
            <a:ext cx="21980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ɪˌ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məʊʃənl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/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5532582" y="7452"/>
            <a:ext cx="41587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VOCABULARY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7124" y="1605890"/>
            <a:ext cx="6237903" cy="4136001"/>
          </a:xfrm>
          <a:prstGeom prst="rect">
            <a:avLst/>
          </a:prstGeom>
        </p:spPr>
      </p:pic>
      <p:pic>
        <p:nvPicPr>
          <p:cNvPr id="5" name="emotiona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75024" y="4751109"/>
            <a:ext cx="663221" cy="66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45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0102" y="2248816"/>
            <a:ext cx="6615130" cy="4573743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4260" y="2117405"/>
            <a:ext cx="5028793" cy="450986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b="1" dirty="0" smtClean="0"/>
              <a:t>1.  It can teach different subjects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b="1" dirty="0" smtClean="0"/>
              <a:t>2. It can mark students’ work.</a:t>
            </a:r>
            <a:endParaRPr lang="en-US" b="1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en-US" b="1" dirty="0" smtClean="0"/>
              <a:t>3. It can teach students how to behave.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193643" y="106930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6428" y="9666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495549" y="-7426"/>
            <a:ext cx="319709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I. LISTENING</a:t>
            </a:r>
            <a:endParaRPr kumimoji="0" lang="en-US" sz="4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7067" y="1077302"/>
            <a:ext cx="1139942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tick       the things that you think a robot teacher can do.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125394" y="2325351"/>
            <a:ext cx="447869" cy="348882"/>
          </a:xfrm>
          <a:prstGeom prst="roundRect">
            <a:avLst/>
          </a:prstGeom>
          <a:solidFill>
            <a:srgbClr val="F37D91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125394" y="3095868"/>
            <a:ext cx="447869" cy="348882"/>
          </a:xfrm>
          <a:prstGeom prst="roundRect">
            <a:avLst/>
          </a:prstGeom>
          <a:solidFill>
            <a:srgbClr val="F37D91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6118290" y="3926203"/>
            <a:ext cx="447869" cy="348882"/>
          </a:xfrm>
          <a:prstGeom prst="roundRect">
            <a:avLst/>
          </a:prstGeom>
          <a:solidFill>
            <a:srgbClr val="F37D91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3186" y="1037014"/>
            <a:ext cx="596976" cy="50195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394" y="2248816"/>
            <a:ext cx="596976" cy="50195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290" y="2974616"/>
            <a:ext cx="596976" cy="59138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30630" y="74645"/>
            <a:ext cx="41439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57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6756" y="6493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576198" y="116260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8983" y="10506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31589" y="1033368"/>
            <a:ext cx="11399423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to the conversation and fill in each blank with ONE word.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41943" y="32888"/>
            <a:ext cx="339303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I. LISTENING</a:t>
            </a:r>
            <a:endParaRPr kumimoji="0" lang="en-US" sz="4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9961" y="102638"/>
            <a:ext cx="41439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70242"/>
              </p:ext>
            </p:extLst>
          </p:nvPr>
        </p:nvGraphicFramePr>
        <p:xfrm>
          <a:off x="628981" y="1832375"/>
          <a:ext cx="10530430" cy="4525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5215">
                  <a:extLst>
                    <a:ext uri="{9D8B030D-6E8A-4147-A177-3AD203B41FA5}">
                      <a16:colId xmlns:a16="http://schemas.microsoft.com/office/drawing/2014/main" val="1175153946"/>
                    </a:ext>
                  </a:extLst>
                </a:gridCol>
                <a:gridCol w="5265215">
                  <a:extLst>
                    <a:ext uri="{9D8B030D-6E8A-4147-A177-3AD203B41FA5}">
                      <a16:colId xmlns:a16="http://schemas.microsoft.com/office/drawing/2014/main" val="3240095960"/>
                    </a:ext>
                  </a:extLst>
                </a:gridCol>
              </a:tblGrid>
              <a:tr h="593584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Things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 a robot teacher can do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Things a robot teacher can’t do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949016"/>
                  </a:ext>
                </a:extLst>
              </a:tr>
              <a:tr h="3698521"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2800" dirty="0" smtClean="0"/>
                        <a:t>Speak many (1)___________</a:t>
                      </a:r>
                    </a:p>
                    <a:p>
                      <a:pPr marL="457200" indent="-45720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2800" dirty="0" smtClean="0"/>
                        <a:t>Teach languages, (2)_______ and many subjects.</a:t>
                      </a:r>
                    </a:p>
                    <a:p>
                      <a:pPr marL="457200" indent="-45720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2800" dirty="0" smtClean="0"/>
                        <a:t>(3) _________ with students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2800" dirty="0" smtClean="0"/>
                        <a:t>Teach students</a:t>
                      </a:r>
                      <a:r>
                        <a:rPr lang="en-US" sz="2800" baseline="0" dirty="0" smtClean="0"/>
                        <a:t> how to (4)________</a:t>
                      </a:r>
                    </a:p>
                    <a:p>
                      <a:pPr marL="457200" indent="-45720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2800" baseline="0" dirty="0" smtClean="0"/>
                        <a:t>Have emotional connections with students.</a:t>
                      </a:r>
                    </a:p>
                    <a:p>
                      <a:pPr marL="457200" indent="-45720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2800" baseline="0" dirty="0" smtClean="0"/>
                        <a:t>Solve (5)__________ between students.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9672076"/>
                  </a:ext>
                </a:extLst>
              </a:tr>
            </a:tbl>
          </a:graphicData>
        </a:graphic>
      </p:graphicFrame>
      <p:sp>
        <p:nvSpPr>
          <p:cNvPr id="12" name="Google Shape;1881;p31"/>
          <p:cNvSpPr txBox="1">
            <a:spLocks/>
          </p:cNvSpPr>
          <p:nvPr/>
        </p:nvSpPr>
        <p:spPr>
          <a:xfrm>
            <a:off x="3057125" y="2361690"/>
            <a:ext cx="2752055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languages</a:t>
            </a:r>
            <a:endParaRPr lang="en-US" sz="3200" b="1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sp>
        <p:nvSpPr>
          <p:cNvPr id="20" name="Google Shape;1881;p31"/>
          <p:cNvSpPr txBox="1">
            <a:spLocks/>
          </p:cNvSpPr>
          <p:nvPr/>
        </p:nvSpPr>
        <p:spPr>
          <a:xfrm>
            <a:off x="3564089" y="3033015"/>
            <a:ext cx="2245092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 err="1" smtClean="0">
                <a:solidFill>
                  <a:srgbClr val="FF0000"/>
                </a:solidFill>
              </a:rPr>
              <a:t>maths</a:t>
            </a:r>
            <a:endParaRPr lang="en-US" sz="3200" b="1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sp>
        <p:nvSpPr>
          <p:cNvPr id="22" name="Google Shape;1881;p31"/>
          <p:cNvSpPr txBox="1">
            <a:spLocks/>
          </p:cNvSpPr>
          <p:nvPr/>
        </p:nvSpPr>
        <p:spPr>
          <a:xfrm>
            <a:off x="1318997" y="4326701"/>
            <a:ext cx="2245092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interact</a:t>
            </a:r>
            <a:endParaRPr lang="en-US" sz="3200" b="1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sp>
        <p:nvSpPr>
          <p:cNvPr id="24" name="Google Shape;1881;p31"/>
          <p:cNvSpPr txBox="1">
            <a:spLocks/>
          </p:cNvSpPr>
          <p:nvPr/>
        </p:nvSpPr>
        <p:spPr>
          <a:xfrm>
            <a:off x="6438459" y="3033014"/>
            <a:ext cx="2245092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behave</a:t>
            </a:r>
            <a:endParaRPr lang="en-US" sz="3200" b="1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sp>
        <p:nvSpPr>
          <p:cNvPr id="26" name="Google Shape;1881;p31"/>
          <p:cNvSpPr txBox="1">
            <a:spLocks/>
          </p:cNvSpPr>
          <p:nvPr/>
        </p:nvSpPr>
        <p:spPr>
          <a:xfrm>
            <a:off x="7498976" y="4984947"/>
            <a:ext cx="2245092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problems</a:t>
            </a:r>
            <a:endParaRPr lang="en-US" sz="3200" b="1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41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2" grpId="0"/>
      <p:bldP spid="24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4977</TotalTime>
  <Words>670</Words>
  <Application>Microsoft Office PowerPoint</Application>
  <PresentationFormat>Widescreen</PresentationFormat>
  <Paragraphs>143</Paragraphs>
  <Slides>15</Slides>
  <Notes>12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Adobe Gothic Std B</vt:lpstr>
      <vt:lpstr>Arial</vt:lpstr>
      <vt:lpstr>Calibri</vt:lpstr>
      <vt:lpstr>Calibri Light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XPS</cp:lastModifiedBy>
  <cp:revision>310</cp:revision>
  <dcterms:created xsi:type="dcterms:W3CDTF">2020-12-09T02:04:09Z</dcterms:created>
  <dcterms:modified xsi:type="dcterms:W3CDTF">2023-02-12T14:41:16Z</dcterms:modified>
</cp:coreProperties>
</file>