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57" r:id="rId4"/>
    <p:sldId id="258" r:id="rId5"/>
    <p:sldId id="259" r:id="rId6"/>
    <p:sldId id="260" r:id="rId7"/>
    <p:sldId id="262" r:id="rId8"/>
    <p:sldId id="263" r:id="rId9"/>
    <p:sldId id="264" r:id="rId10"/>
    <p:sldId id="282" r:id="rId11"/>
    <p:sldId id="275" r:id="rId12"/>
    <p:sldId id="268" r:id="rId13"/>
    <p:sldId id="270" r:id="rId14"/>
    <p:sldId id="272" r:id="rId15"/>
    <p:sldId id="273" r:id="rId16"/>
    <p:sldId id="274" r:id="rId17"/>
    <p:sldId id="271" r:id="rId18"/>
    <p:sldId id="269"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10C5F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62" autoAdjust="0"/>
    <p:restoredTop sz="94660"/>
  </p:normalViewPr>
  <p:slideViewPr>
    <p:cSldViewPr snapToGrid="0">
      <p:cViewPr varScale="1">
        <p:scale>
          <a:sx n="73" d="100"/>
          <a:sy n="73" d="100"/>
        </p:scale>
        <p:origin x="7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56608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42456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750192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14B577-8FB4-4BE4-861B-5326A64510E1}"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61920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4B577-8FB4-4BE4-861B-5326A64510E1}" type="datetimeFigureOut">
              <a:rPr lang="en-US" smtClean="0"/>
              <a:t>11/19/2021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44382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14B577-8FB4-4BE4-861B-5326A64510E1}"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90193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14B577-8FB4-4BE4-861B-5326A64510E1}" type="datetimeFigureOut">
              <a:rPr lang="en-US" smtClean="0"/>
              <a:t>11/19/2021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85264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14B577-8FB4-4BE4-861B-5326A64510E1}" type="datetimeFigureOut">
              <a:rPr lang="en-US" smtClean="0"/>
              <a:t>11/19/2021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1822831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4B577-8FB4-4BE4-861B-5326A64510E1}" type="datetimeFigureOut">
              <a:rPr lang="en-US" smtClean="0"/>
              <a:t>11/19/2021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292932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94213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4B577-8FB4-4BE4-861B-5326A64510E1}" type="datetimeFigureOut">
              <a:rPr lang="en-US" smtClean="0"/>
              <a:t>11/19/2021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29066A-9879-4F6E-88A3-99B630CA9F0D}" type="slidenum">
              <a:rPr lang="en-US" smtClean="0"/>
              <a:t>‹#›</a:t>
            </a:fld>
            <a:endParaRPr lang="en-US"/>
          </a:p>
        </p:txBody>
      </p:sp>
    </p:spTree>
    <p:extLst>
      <p:ext uri="{BB962C8B-B14F-4D97-AF65-F5344CB8AC3E}">
        <p14:creationId xmlns:p14="http://schemas.microsoft.com/office/powerpoint/2010/main" val="312569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4B577-8FB4-4BE4-861B-5326A64510E1}" type="datetimeFigureOut">
              <a:rPr lang="en-US" smtClean="0"/>
              <a:t>11/19/2021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29066A-9879-4F6E-88A3-99B630CA9F0D}" type="slidenum">
              <a:rPr lang="en-US" smtClean="0"/>
              <a:t>‹#›</a:t>
            </a:fld>
            <a:endParaRPr lang="en-US"/>
          </a:p>
        </p:txBody>
      </p:sp>
    </p:spTree>
    <p:extLst>
      <p:ext uri="{BB962C8B-B14F-4D97-AF65-F5344CB8AC3E}">
        <p14:creationId xmlns:p14="http://schemas.microsoft.com/office/powerpoint/2010/main" val="1780265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524001" y="2601118"/>
            <a:ext cx="9144000" cy="1655762"/>
          </a:xfrm>
        </p:spPr>
        <p:txBody>
          <a:bodyPr/>
          <a:lstStyle/>
          <a:p>
            <a:r>
              <a:rPr lang="en-US" b="1" dirty="0" smtClean="0">
                <a:solidFill>
                  <a:schemeClr val="tx1">
                    <a:lumMod val="95000"/>
                    <a:lumOff val="5000"/>
                  </a:schemeClr>
                </a:solidFill>
              </a:rPr>
              <a:t>VĂN BẢN THÔNG TIN</a:t>
            </a:r>
          </a:p>
          <a:p>
            <a:r>
              <a:rPr lang="en-US" sz="4400" b="1" dirty="0" smtClean="0">
                <a:solidFill>
                  <a:srgbClr val="FF0000"/>
                </a:solidFill>
              </a:rPr>
              <a:t>DIỄN BIẾN CHIẾN DỊCH ĐIỆN BIÊN PHỦ</a:t>
            </a:r>
            <a:endParaRPr lang="en-US" sz="4400" b="1" dirty="0">
              <a:solidFill>
                <a:srgbClr val="FF0000"/>
              </a:solidFill>
            </a:endParaRPr>
          </a:p>
        </p:txBody>
      </p:sp>
      <p:sp>
        <p:nvSpPr>
          <p:cNvPr id="5" name="Subtitle 2"/>
          <p:cNvSpPr txBox="1">
            <a:spLocks/>
          </p:cNvSpPr>
          <p:nvPr/>
        </p:nvSpPr>
        <p:spPr>
          <a:xfrm>
            <a:off x="1908221" y="4617322"/>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solidFill>
                  <a:schemeClr val="tx1">
                    <a:lumMod val="95000"/>
                    <a:lumOff val="5000"/>
                  </a:schemeClr>
                </a:solidFill>
              </a:rPr>
              <a:t>Người</a:t>
            </a:r>
            <a:r>
              <a:rPr lang="en-US" dirty="0" smtClean="0">
                <a:solidFill>
                  <a:schemeClr val="tx1">
                    <a:lumMod val="95000"/>
                    <a:lumOff val="5000"/>
                  </a:schemeClr>
                </a:solidFill>
              </a:rPr>
              <a:t> </a:t>
            </a:r>
            <a:r>
              <a:rPr lang="en-US" dirty="0" err="1" smtClean="0">
                <a:solidFill>
                  <a:schemeClr val="tx1">
                    <a:lumMod val="95000"/>
                    <a:lumOff val="5000"/>
                  </a:schemeClr>
                </a:solidFill>
              </a:rPr>
              <a:t>thực</a:t>
            </a:r>
            <a:r>
              <a:rPr lang="en-US" dirty="0" smtClean="0">
                <a:solidFill>
                  <a:schemeClr val="tx1">
                    <a:lumMod val="95000"/>
                    <a:lumOff val="5000"/>
                  </a:schemeClr>
                </a:solidFill>
              </a:rPr>
              <a:t> </a:t>
            </a:r>
            <a:r>
              <a:rPr lang="en-US" dirty="0" err="1" smtClean="0">
                <a:solidFill>
                  <a:schemeClr val="tx1">
                    <a:lumMod val="95000"/>
                    <a:lumOff val="5000"/>
                  </a:schemeClr>
                </a:solidFill>
              </a:rPr>
              <a:t>hiện</a:t>
            </a:r>
            <a:r>
              <a:rPr lang="en-US" dirty="0" smtClean="0">
                <a:solidFill>
                  <a:schemeClr val="tx1">
                    <a:lumMod val="95000"/>
                    <a:lumOff val="5000"/>
                  </a:schemeClr>
                </a:solidFill>
              </a:rPr>
              <a:t>:</a:t>
            </a:r>
            <a:endParaRPr lang="en-US" dirty="0" smtClean="0">
              <a:solidFill>
                <a:schemeClr val="tx1">
                  <a:lumMod val="95000"/>
                  <a:lumOff val="5000"/>
                </a:schemeClr>
              </a:solidFill>
            </a:endParaRPr>
          </a:p>
        </p:txBody>
      </p:sp>
    </p:spTree>
    <p:extLst>
      <p:ext uri="{BB962C8B-B14F-4D97-AF65-F5344CB8AC3E}">
        <p14:creationId xmlns:p14="http://schemas.microsoft.com/office/powerpoint/2010/main" val="318618441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701070"/>
            <a:ext cx="10896600" cy="1120775"/>
          </a:xfrm>
        </p:spPr>
        <p:txBody>
          <a:bodyPr>
            <a:normAutofit fontScale="90000"/>
          </a:bodyPr>
          <a:lstStyle/>
          <a:p>
            <a:r>
              <a:rPr lang="en-US" b="1" i="1" dirty="0" smtClean="0">
                <a:solidFill>
                  <a:srgbClr val="FF0000"/>
                </a:solidFill>
                <a:latin typeface="+mn-lt"/>
              </a:rPr>
              <a:t>Ba </a:t>
            </a:r>
            <a:r>
              <a:rPr lang="en-US" b="1" i="1" dirty="0" err="1">
                <a:solidFill>
                  <a:srgbClr val="FF0000"/>
                </a:solidFill>
                <a:latin typeface="+mn-lt"/>
              </a:rPr>
              <a:t>đợt</a:t>
            </a:r>
            <a:r>
              <a:rPr lang="en-US" b="1" i="1" dirty="0">
                <a:solidFill>
                  <a:srgbClr val="FF0000"/>
                </a:solidFill>
                <a:latin typeface="+mn-lt"/>
              </a:rPr>
              <a:t> </a:t>
            </a:r>
            <a:r>
              <a:rPr lang="en-US" b="1" i="1" dirty="0" err="1">
                <a:solidFill>
                  <a:srgbClr val="FF0000"/>
                </a:solidFill>
                <a:latin typeface="+mn-lt"/>
              </a:rPr>
              <a:t>tiến</a:t>
            </a:r>
            <a:r>
              <a:rPr lang="en-US" b="1" i="1" dirty="0">
                <a:solidFill>
                  <a:srgbClr val="FF0000"/>
                </a:solidFill>
                <a:latin typeface="+mn-lt"/>
              </a:rPr>
              <a:t> </a:t>
            </a:r>
            <a:r>
              <a:rPr lang="en-US" b="1" i="1" dirty="0" err="1">
                <a:solidFill>
                  <a:srgbClr val="FF0000"/>
                </a:solidFill>
                <a:latin typeface="+mn-lt"/>
              </a:rPr>
              <a:t>công</a:t>
            </a:r>
            <a:r>
              <a:rPr lang="en-US" b="1" i="1" dirty="0">
                <a:solidFill>
                  <a:srgbClr val="FF0000"/>
                </a:solidFill>
                <a:latin typeface="+mn-lt"/>
              </a:rPr>
              <a:t> </a:t>
            </a:r>
            <a:r>
              <a:rPr lang="en-US" b="1" i="1" dirty="0" err="1">
                <a:solidFill>
                  <a:srgbClr val="FF0000"/>
                </a:solidFill>
                <a:latin typeface="+mn-lt"/>
              </a:rPr>
              <a:t>tập</a:t>
            </a:r>
            <a:r>
              <a:rPr lang="en-US" b="1" i="1" dirty="0">
                <a:solidFill>
                  <a:srgbClr val="FF0000"/>
                </a:solidFill>
                <a:latin typeface="+mn-lt"/>
              </a:rPr>
              <a:t> </a:t>
            </a:r>
            <a:r>
              <a:rPr lang="en-US" b="1" i="1" dirty="0" err="1">
                <a:solidFill>
                  <a:srgbClr val="FF0000"/>
                </a:solidFill>
                <a:latin typeface="+mn-lt"/>
              </a:rPr>
              <a:t>đoàn</a:t>
            </a:r>
            <a:r>
              <a:rPr lang="en-US" b="1" i="1" dirty="0">
                <a:solidFill>
                  <a:srgbClr val="FF0000"/>
                </a:solidFill>
                <a:latin typeface="+mn-lt"/>
              </a:rPr>
              <a:t> </a:t>
            </a:r>
            <a:r>
              <a:rPr lang="en-US" b="1" i="1" dirty="0" err="1">
                <a:solidFill>
                  <a:srgbClr val="FF0000"/>
                </a:solidFill>
                <a:latin typeface="+mn-lt"/>
              </a:rPr>
              <a:t>cứ</a:t>
            </a:r>
            <a:r>
              <a:rPr lang="en-US" b="1" i="1" dirty="0">
                <a:solidFill>
                  <a:srgbClr val="FF0000"/>
                </a:solidFill>
                <a:latin typeface="+mn-lt"/>
              </a:rPr>
              <a:t> </a:t>
            </a:r>
            <a:r>
              <a:rPr lang="en-US" b="1" i="1" dirty="0" err="1">
                <a:solidFill>
                  <a:srgbClr val="FF0000"/>
                </a:solidFill>
                <a:latin typeface="+mn-lt"/>
              </a:rPr>
              <a:t>điểm</a:t>
            </a:r>
            <a:r>
              <a:rPr lang="en-US" b="1" i="1" dirty="0">
                <a:solidFill>
                  <a:srgbClr val="FF0000"/>
                </a:solidFill>
                <a:latin typeface="+mn-lt"/>
              </a:rPr>
              <a:t> </a:t>
            </a:r>
            <a:r>
              <a:rPr lang="en-US" b="1" i="1" dirty="0" err="1">
                <a:solidFill>
                  <a:srgbClr val="FF0000"/>
                </a:solidFill>
                <a:latin typeface="+mn-lt"/>
              </a:rPr>
              <a:t>Điện</a:t>
            </a:r>
            <a:r>
              <a:rPr lang="en-US" b="1" i="1" dirty="0">
                <a:solidFill>
                  <a:srgbClr val="FF0000"/>
                </a:solidFill>
                <a:latin typeface="+mn-lt"/>
              </a:rPr>
              <a:t> </a:t>
            </a:r>
            <a:r>
              <a:rPr lang="en-US" b="1" i="1" dirty="0" err="1">
                <a:solidFill>
                  <a:srgbClr val="FF0000"/>
                </a:solidFill>
                <a:latin typeface="+mn-lt"/>
              </a:rPr>
              <a:t>Biên</a:t>
            </a:r>
            <a:r>
              <a:rPr lang="en-US" b="1" i="1" dirty="0">
                <a:solidFill>
                  <a:srgbClr val="FF0000"/>
                </a:solidFill>
                <a:latin typeface="+mn-lt"/>
              </a:rPr>
              <a:t> </a:t>
            </a:r>
            <a:r>
              <a:rPr lang="en-US" b="1" i="1" dirty="0" err="1" smtClean="0">
                <a:solidFill>
                  <a:srgbClr val="FF0000"/>
                </a:solidFill>
                <a:latin typeface="+mn-lt"/>
              </a:rPr>
              <a:t>Phủ</a:t>
            </a:r>
            <a:r>
              <a:rPr lang="en-US" b="1" i="1" dirty="0">
                <a:solidFill>
                  <a:srgbClr val="FF0000"/>
                </a:solidFill>
                <a:latin typeface="+mn-lt"/>
              </a:rPr>
              <a:t>:</a:t>
            </a:r>
            <a:r>
              <a:rPr lang="en-US" dirty="0">
                <a:solidFill>
                  <a:srgbClr val="FF0000"/>
                </a:solidFill>
                <a:latin typeface="+mn-lt"/>
              </a:rPr>
              <a:t/>
            </a:r>
            <a:br>
              <a:rPr lang="en-US" dirty="0">
                <a:solidFill>
                  <a:srgbClr val="FF0000"/>
                </a:solidFill>
                <a:latin typeface="+mn-lt"/>
              </a:rPr>
            </a:br>
            <a:endParaRPr lang="en-US" dirty="0">
              <a:solidFill>
                <a:srgbClr val="FF0000"/>
              </a:solidFill>
              <a:latin typeface="+mn-lt"/>
            </a:endParaRPr>
          </a:p>
        </p:txBody>
      </p:sp>
      <p:sp>
        <p:nvSpPr>
          <p:cNvPr id="4" name="Title 2"/>
          <p:cNvSpPr txBox="1">
            <a:spLocks/>
          </p:cNvSpPr>
          <p:nvPr/>
        </p:nvSpPr>
        <p:spPr>
          <a:xfrm>
            <a:off x="762000" y="2130425"/>
            <a:ext cx="10896600" cy="11207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latin typeface="+mn-lt"/>
            </a:endParaRPr>
          </a:p>
        </p:txBody>
      </p:sp>
      <p:sp>
        <p:nvSpPr>
          <p:cNvPr id="5" name="Rectangle 4"/>
          <p:cNvSpPr/>
          <p:nvPr/>
        </p:nvSpPr>
        <p:spPr>
          <a:xfrm>
            <a:off x="762000" y="153292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 (13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17/3):</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Tiêu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diệt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a:t>
            </a:r>
            <a:r>
              <a:rPr lang="en-US" sz="3200" dirty="0" err="1">
                <a:solidFill>
                  <a:srgbClr val="0D0D0D"/>
                </a:solidFill>
                <a:ea typeface="Times New Roman" panose="02020603050405020304" pitchFamily="18" charset="0"/>
                <a:cs typeface="Times New Roman" panose="02020603050405020304" pitchFamily="18" charset="0"/>
              </a:rPr>
              <a:t>cứ</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Him Lam,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lập</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mở</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toang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cử</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phía</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Bắc</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62000" y="3102580"/>
            <a:ext cx="10591800" cy="1569660"/>
          </a:xfrm>
          <a:prstGeom prst="rect">
            <a:avLst/>
          </a:prstGeom>
        </p:spPr>
        <p:txBody>
          <a:bodyPr wrap="square">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2 (30/3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30/4):</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soát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điểm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cao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các</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khu</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trung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tâm</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khiến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địch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rơi</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vào</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thế</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bị</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động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mất</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tinh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thần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762000" y="4701420"/>
            <a:ext cx="6096000" cy="1077218"/>
          </a:xfrm>
          <a:prstGeom prst="rect">
            <a:avLst/>
          </a:prstGeom>
        </p:spPr>
        <p:txBody>
          <a:bodyPr>
            <a:spAutoFit/>
          </a:bodyPr>
          <a:lstStyle/>
          <a:p>
            <a:pPr>
              <a:spcAft>
                <a:spcPts val="0"/>
              </a:spcAft>
            </a:pP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Đợt</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3 (1 </a:t>
            </a:r>
            <a:r>
              <a:rPr lang="en-US" sz="3200" b="1"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đến</a:t>
            </a:r>
            <a:r>
              <a:rPr lang="en-US" sz="3200" b="1"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Tổng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công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kích</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7/5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toàn</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 </a:t>
            </a:r>
            <a:r>
              <a:rPr lang="en-US" sz="3200" dirty="0" err="1">
                <a:solidFill>
                  <a:srgbClr val="0D0D0D"/>
                </a:solidFill>
                <a:latin typeface="Calibri" panose="020F0502020204030204" pitchFamily="34" charset="0"/>
                <a:ea typeface="Times New Roman" panose="02020603050405020304" pitchFamily="18" charset="0"/>
                <a:cs typeface="Times New Roman" panose="02020603050405020304" pitchFamily="18" charset="0"/>
              </a:rPr>
              <a:t>thắng</a:t>
            </a:r>
            <a:r>
              <a:rPr lang="en-US" sz="3200" dirty="0">
                <a:solidFill>
                  <a:srgbClr val="0D0D0D"/>
                </a:solidFill>
                <a:latin typeface="Calibri" panose="020F0502020204030204" pitchFamily="34"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617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546" y="110837"/>
            <a:ext cx="5493327" cy="6650182"/>
          </a:xfrm>
        </p:spPr>
      </p:pic>
      <p:sp>
        <p:nvSpPr>
          <p:cNvPr id="7" name="Cloud Callout 6"/>
          <p:cNvSpPr/>
          <p:nvPr/>
        </p:nvSpPr>
        <p:spPr>
          <a:xfrm>
            <a:off x="7414557" y="222069"/>
            <a:ext cx="4378037" cy="571521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95000"/>
                  <a:lumOff val="5000"/>
                </a:schemeClr>
              </a:solidFill>
            </a:endParaRPr>
          </a:p>
          <a:p>
            <a:pPr algn="ctr"/>
            <a:r>
              <a:rPr lang="en-US" sz="2400" b="1" dirty="0" err="1" smtClean="0">
                <a:solidFill>
                  <a:schemeClr val="tx1">
                    <a:lumMod val="95000"/>
                    <a:lumOff val="5000"/>
                  </a:schemeClr>
                </a:solidFill>
              </a:rPr>
              <a:t>Cách</a:t>
            </a:r>
            <a:r>
              <a:rPr lang="en-US" sz="2400" b="1" dirty="0" smtClean="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thông</a:t>
            </a:r>
            <a:r>
              <a:rPr lang="en-US" sz="2400" b="1" dirty="0">
                <a:solidFill>
                  <a:schemeClr val="tx1">
                    <a:lumMod val="95000"/>
                    <a:lumOff val="5000"/>
                  </a:schemeClr>
                </a:solidFill>
              </a:rPr>
              <a:t> tin</a:t>
            </a:r>
            <a:r>
              <a:rPr lang="en-US" sz="2400" b="1" i="1" dirty="0">
                <a:solidFill>
                  <a:schemeClr val="tx1">
                    <a:lumMod val="95000"/>
                    <a:lumOff val="5000"/>
                  </a:schemeClr>
                </a:solidFill>
              </a:rPr>
              <a:t> </a:t>
            </a:r>
            <a:r>
              <a:rPr lang="en-US" sz="2400" b="1" dirty="0" err="1">
                <a:solidFill>
                  <a:schemeClr val="tx1">
                    <a:lumMod val="95000"/>
                    <a:lumOff val="5000"/>
                  </a:schemeClr>
                </a:solidFill>
              </a:rPr>
              <a:t>chính</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từng</a:t>
            </a:r>
            <a:r>
              <a:rPr lang="en-US" sz="2400" b="1" dirty="0">
                <a:solidFill>
                  <a:schemeClr val="tx1">
                    <a:lumMod val="95000"/>
                    <a:lumOff val="5000"/>
                  </a:schemeClr>
                </a:solidFill>
              </a:rPr>
              <a:t> </a:t>
            </a:r>
            <a:r>
              <a:rPr lang="en-US" sz="2400" b="1" dirty="0" err="1">
                <a:solidFill>
                  <a:schemeClr val="tx1">
                    <a:lumMod val="95000"/>
                    <a:lumOff val="5000"/>
                  </a:schemeClr>
                </a:solidFill>
              </a:rPr>
              <a:t>đợt</a:t>
            </a:r>
            <a:r>
              <a:rPr lang="en-US" sz="2400" b="1" dirty="0">
                <a:solidFill>
                  <a:schemeClr val="tx1">
                    <a:lumMod val="95000"/>
                    <a:lumOff val="5000"/>
                  </a:schemeClr>
                </a:solidFill>
              </a:rPr>
              <a:t> </a:t>
            </a:r>
            <a:r>
              <a:rPr lang="en-US" sz="2400" b="1" dirty="0" err="1">
                <a:solidFill>
                  <a:schemeClr val="tx1">
                    <a:lumMod val="95000"/>
                    <a:lumOff val="5000"/>
                  </a:schemeClr>
                </a:solidFill>
              </a:rPr>
              <a:t>tiến</a:t>
            </a:r>
            <a:r>
              <a:rPr lang="en-US" sz="2400" b="1" dirty="0">
                <a:solidFill>
                  <a:schemeClr val="tx1">
                    <a:lumMod val="95000"/>
                    <a:lumOff val="5000"/>
                  </a:schemeClr>
                </a:solidFill>
              </a:rPr>
              <a:t> </a:t>
            </a:r>
            <a:r>
              <a:rPr lang="en-US" sz="2400" b="1" dirty="0" err="1">
                <a:solidFill>
                  <a:schemeClr val="tx1">
                    <a:lumMod val="95000"/>
                    <a:lumOff val="5000"/>
                  </a:schemeClr>
                </a:solidFill>
              </a:rPr>
              <a:t>công</a:t>
            </a:r>
            <a:r>
              <a:rPr lang="en-US" sz="2400" b="1" dirty="0">
                <a:solidFill>
                  <a:schemeClr val="tx1">
                    <a:lumMod val="95000"/>
                    <a:lumOff val="5000"/>
                  </a:schemeClr>
                </a:solidFill>
              </a:rPr>
              <a:t> </a:t>
            </a:r>
            <a:r>
              <a:rPr lang="en-US" sz="2400" b="1" dirty="0" err="1" smtClean="0">
                <a:solidFill>
                  <a:schemeClr val="tx1">
                    <a:lumMod val="95000"/>
                    <a:lumOff val="5000"/>
                  </a:schemeClr>
                </a:solidFill>
              </a:rPr>
              <a:t>tập</a:t>
            </a:r>
            <a:r>
              <a:rPr lang="en-US" sz="2400" b="1" dirty="0" smtClean="0">
                <a:solidFill>
                  <a:schemeClr val="tx1">
                    <a:lumMod val="95000"/>
                    <a:lumOff val="5000"/>
                  </a:schemeClr>
                </a:solidFill>
              </a:rPr>
              <a:t> </a:t>
            </a:r>
            <a:r>
              <a:rPr lang="en-US" sz="2400" b="1" dirty="0" err="1">
                <a:solidFill>
                  <a:schemeClr val="tx1">
                    <a:lumMod val="95000"/>
                    <a:lumOff val="5000"/>
                  </a:schemeClr>
                </a:solidFill>
              </a:rPr>
              <a:t>đoàn</a:t>
            </a:r>
            <a:r>
              <a:rPr lang="en-US" sz="2400" b="1" dirty="0">
                <a:solidFill>
                  <a:schemeClr val="tx1">
                    <a:lumMod val="95000"/>
                    <a:lumOff val="5000"/>
                  </a:schemeClr>
                </a:solidFill>
              </a:rPr>
              <a:t> </a:t>
            </a:r>
            <a:r>
              <a:rPr lang="en-US" sz="2400" b="1" dirty="0" err="1">
                <a:solidFill>
                  <a:schemeClr val="tx1">
                    <a:lumMod val="95000"/>
                    <a:lumOff val="5000"/>
                  </a:schemeClr>
                </a:solidFill>
              </a:rPr>
              <a:t>cứ</a:t>
            </a:r>
            <a:r>
              <a:rPr lang="en-US" sz="2400" b="1" dirty="0">
                <a:solidFill>
                  <a:schemeClr val="tx1">
                    <a:lumMod val="95000"/>
                    <a:lumOff val="5000"/>
                  </a:schemeClr>
                </a:solidFill>
              </a:rPr>
              <a:t> </a:t>
            </a:r>
            <a:r>
              <a:rPr lang="en-US" sz="2400" b="1" dirty="0" err="1">
                <a:solidFill>
                  <a:schemeClr val="tx1">
                    <a:lumMod val="95000"/>
                    <a:lumOff val="5000"/>
                  </a:schemeClr>
                </a:solidFill>
              </a:rPr>
              <a:t>điểm</a:t>
            </a:r>
            <a:r>
              <a:rPr lang="en-US" sz="2400" b="1" dirty="0">
                <a:solidFill>
                  <a:schemeClr val="tx1">
                    <a:lumMod val="95000"/>
                    <a:lumOff val="5000"/>
                  </a:schemeClr>
                </a:solidFill>
              </a:rPr>
              <a:t> </a:t>
            </a:r>
            <a:r>
              <a:rPr lang="en-US" sz="2400" b="1" dirty="0" err="1">
                <a:solidFill>
                  <a:schemeClr val="tx1">
                    <a:lumMod val="95000"/>
                    <a:lumOff val="5000"/>
                  </a:schemeClr>
                </a:solidFill>
              </a:rPr>
              <a:t>Điện</a:t>
            </a:r>
            <a:r>
              <a:rPr lang="en-US" sz="2400" b="1" dirty="0">
                <a:solidFill>
                  <a:schemeClr val="tx1">
                    <a:lumMod val="95000"/>
                    <a:lumOff val="5000"/>
                  </a:schemeClr>
                </a:solidFill>
              </a:rPr>
              <a:t> </a:t>
            </a:r>
            <a:r>
              <a:rPr lang="en-US" sz="2400" b="1" dirty="0" err="1">
                <a:solidFill>
                  <a:schemeClr val="tx1">
                    <a:lumMod val="95000"/>
                    <a:lumOff val="5000"/>
                  </a:schemeClr>
                </a:solidFill>
              </a:rPr>
              <a:t>Biên</a:t>
            </a:r>
            <a:r>
              <a:rPr lang="en-US" sz="2400" b="1" dirty="0">
                <a:solidFill>
                  <a:schemeClr val="tx1">
                    <a:lumMod val="95000"/>
                    <a:lumOff val="5000"/>
                  </a:schemeClr>
                </a:solidFill>
              </a:rPr>
              <a:t> </a:t>
            </a:r>
            <a:r>
              <a:rPr lang="en-US" sz="2400" b="1" dirty="0" err="1">
                <a:solidFill>
                  <a:schemeClr val="tx1">
                    <a:lumMod val="95000"/>
                    <a:lumOff val="5000"/>
                  </a:schemeClr>
                </a:solidFill>
              </a:rPr>
              <a:t>Phủ</a:t>
            </a:r>
            <a:r>
              <a:rPr lang="en-US" sz="2400" b="1" dirty="0">
                <a:solidFill>
                  <a:schemeClr val="tx1">
                    <a:lumMod val="95000"/>
                    <a:lumOff val="5000"/>
                  </a:schemeClr>
                </a:solidFill>
              </a:rPr>
              <a:t> </a:t>
            </a:r>
            <a:r>
              <a:rPr lang="en-US" sz="2400" b="1" dirty="0" err="1">
                <a:solidFill>
                  <a:schemeClr val="tx1">
                    <a:lumMod val="95000"/>
                    <a:lumOff val="5000"/>
                  </a:schemeClr>
                </a:solidFill>
              </a:rPr>
              <a:t>giống</a:t>
            </a:r>
            <a:r>
              <a:rPr lang="en-US" sz="2400" b="1" dirty="0">
                <a:solidFill>
                  <a:schemeClr val="tx1">
                    <a:lumMod val="95000"/>
                    <a:lumOff val="5000"/>
                  </a:schemeClr>
                </a:solidFill>
              </a:rPr>
              <a:t> </a:t>
            </a:r>
            <a:r>
              <a:rPr lang="en-US" sz="2400" b="1" dirty="0" err="1">
                <a:solidFill>
                  <a:schemeClr val="tx1">
                    <a:lumMod val="95000"/>
                    <a:lumOff val="5000"/>
                  </a:schemeClr>
                </a:solidFill>
              </a:rPr>
              <a:t>nhau</a:t>
            </a:r>
            <a:r>
              <a:rPr lang="en-US" sz="2400" b="1" dirty="0">
                <a:solidFill>
                  <a:schemeClr val="tx1">
                    <a:lumMod val="95000"/>
                    <a:lumOff val="5000"/>
                  </a:schemeClr>
                </a:solidFill>
              </a:rPr>
              <a:t> ở </a:t>
            </a:r>
            <a:r>
              <a:rPr lang="en-US" sz="2400" b="1" dirty="0" err="1">
                <a:solidFill>
                  <a:schemeClr val="tx1">
                    <a:lumMod val="95000"/>
                    <a:lumOff val="5000"/>
                  </a:schemeClr>
                </a:solidFill>
              </a:rPr>
              <a:t>chỗ</a:t>
            </a:r>
            <a:r>
              <a:rPr lang="en-US" sz="2400" b="1" dirty="0">
                <a:solidFill>
                  <a:schemeClr val="tx1">
                    <a:lumMod val="95000"/>
                    <a:lumOff val="5000"/>
                  </a:schemeClr>
                </a:solidFill>
              </a:rPr>
              <a:t> </a:t>
            </a:r>
            <a:r>
              <a:rPr lang="en-US" sz="2400" b="1" dirty="0" err="1">
                <a:solidFill>
                  <a:schemeClr val="tx1">
                    <a:lumMod val="95000"/>
                    <a:lumOff val="5000"/>
                  </a:schemeClr>
                </a:solidFill>
              </a:rPr>
              <a:t>nào</a:t>
            </a:r>
            <a:r>
              <a:rPr lang="en-US" sz="2400" b="1" dirty="0">
                <a:solidFill>
                  <a:schemeClr val="tx1">
                    <a:lumMod val="95000"/>
                    <a:lumOff val="5000"/>
                  </a:schemeClr>
                </a:solidFill>
              </a:rPr>
              <a:t>? </a:t>
            </a:r>
            <a:r>
              <a:rPr lang="en-US" sz="2400" b="1" dirty="0" err="1">
                <a:solidFill>
                  <a:schemeClr val="tx1">
                    <a:lumMod val="95000"/>
                    <a:lumOff val="5000"/>
                  </a:schemeClr>
                </a:solidFill>
              </a:rPr>
              <a:t>Em</a:t>
            </a:r>
            <a:r>
              <a:rPr lang="en-US" sz="2400" b="1" dirty="0">
                <a:solidFill>
                  <a:schemeClr val="tx1">
                    <a:lumMod val="95000"/>
                    <a:lumOff val="5000"/>
                  </a:schemeClr>
                </a:solidFill>
              </a:rPr>
              <a:t> </a:t>
            </a:r>
            <a:r>
              <a:rPr lang="en-US" sz="2400" b="1" dirty="0" err="1">
                <a:solidFill>
                  <a:schemeClr val="tx1">
                    <a:lumMod val="95000"/>
                    <a:lumOff val="5000"/>
                  </a:schemeClr>
                </a:solidFill>
              </a:rPr>
              <a:t>có</a:t>
            </a:r>
            <a:r>
              <a:rPr lang="en-US" sz="2400" b="1" dirty="0">
                <a:solidFill>
                  <a:schemeClr val="tx1">
                    <a:lumMod val="95000"/>
                    <a:lumOff val="5000"/>
                  </a:schemeClr>
                </a:solidFill>
              </a:rPr>
              <a:t> </a:t>
            </a:r>
            <a:r>
              <a:rPr lang="en-US" sz="2400" b="1" dirty="0" err="1">
                <a:solidFill>
                  <a:schemeClr val="tx1">
                    <a:lumMod val="95000"/>
                    <a:lumOff val="5000"/>
                  </a:schemeClr>
                </a:solidFill>
              </a:rPr>
              <a:t>nhận</a:t>
            </a:r>
            <a:r>
              <a:rPr lang="en-US" sz="2400" b="1" dirty="0">
                <a:solidFill>
                  <a:schemeClr val="tx1">
                    <a:lumMod val="95000"/>
                    <a:lumOff val="5000"/>
                  </a:schemeClr>
                </a:solidFill>
              </a:rPr>
              <a:t> </a:t>
            </a:r>
            <a:r>
              <a:rPr lang="en-US" sz="2400" b="1" dirty="0" err="1">
                <a:solidFill>
                  <a:schemeClr val="tx1">
                    <a:lumMod val="95000"/>
                    <a:lumOff val="5000"/>
                  </a:schemeClr>
                </a:solidFill>
              </a:rPr>
              <a:t>xét</a:t>
            </a:r>
            <a:r>
              <a:rPr lang="en-US" sz="2400" b="1" dirty="0">
                <a:solidFill>
                  <a:schemeClr val="tx1">
                    <a:lumMod val="95000"/>
                    <a:lumOff val="5000"/>
                  </a:schemeClr>
                </a:solidFill>
              </a:rPr>
              <a:t> </a:t>
            </a:r>
            <a:r>
              <a:rPr lang="en-US" sz="2400" b="1" dirty="0" err="1">
                <a:solidFill>
                  <a:schemeClr val="tx1">
                    <a:lumMod val="95000"/>
                    <a:lumOff val="5000"/>
                  </a:schemeClr>
                </a:solidFill>
              </a:rPr>
              <a:t>gì</a:t>
            </a:r>
            <a:r>
              <a:rPr lang="en-US" sz="2400" b="1" dirty="0">
                <a:solidFill>
                  <a:schemeClr val="tx1">
                    <a:lumMod val="95000"/>
                    <a:lumOff val="5000"/>
                  </a:schemeClr>
                </a:solidFill>
              </a:rPr>
              <a:t> </a:t>
            </a:r>
            <a:r>
              <a:rPr lang="en-US" sz="2400" b="1" dirty="0" err="1">
                <a:solidFill>
                  <a:schemeClr val="tx1">
                    <a:lumMod val="95000"/>
                    <a:lumOff val="5000"/>
                  </a:schemeClr>
                </a:solidFill>
              </a:rPr>
              <a:t>về</a:t>
            </a:r>
            <a:r>
              <a:rPr lang="en-US" sz="2400" b="1" dirty="0">
                <a:solidFill>
                  <a:schemeClr val="tx1">
                    <a:lumMod val="95000"/>
                    <a:lumOff val="5000"/>
                  </a:schemeClr>
                </a:solidFill>
              </a:rPr>
              <a:t> </a:t>
            </a:r>
            <a:r>
              <a:rPr lang="en-US" sz="2400" b="1" dirty="0" err="1">
                <a:solidFill>
                  <a:schemeClr val="tx1">
                    <a:lumMod val="95000"/>
                    <a:lumOff val="5000"/>
                  </a:schemeClr>
                </a:solidFill>
              </a:rPr>
              <a:t>cách</a:t>
            </a:r>
            <a:r>
              <a:rPr lang="en-US" sz="2400" b="1" dirty="0">
                <a:solidFill>
                  <a:schemeClr val="tx1">
                    <a:lumMod val="95000"/>
                    <a:lumOff val="5000"/>
                  </a:schemeClr>
                </a:solidFill>
              </a:rPr>
              <a:t> </a:t>
            </a:r>
            <a:r>
              <a:rPr lang="en-US" sz="2400" b="1" dirty="0" err="1">
                <a:solidFill>
                  <a:schemeClr val="tx1">
                    <a:lumMod val="95000"/>
                    <a:lumOff val="5000"/>
                  </a:schemeClr>
                </a:solidFill>
              </a:rPr>
              <a:t>trình</a:t>
            </a:r>
            <a:r>
              <a:rPr lang="en-US" sz="2400" b="1" dirty="0">
                <a:solidFill>
                  <a:schemeClr val="tx1">
                    <a:lumMod val="95000"/>
                    <a:lumOff val="5000"/>
                  </a:schemeClr>
                </a:solidFill>
              </a:rPr>
              <a:t> </a:t>
            </a:r>
            <a:r>
              <a:rPr lang="en-US" sz="2400" b="1" dirty="0" err="1">
                <a:solidFill>
                  <a:schemeClr val="tx1">
                    <a:lumMod val="95000"/>
                    <a:lumOff val="5000"/>
                  </a:schemeClr>
                </a:solidFill>
              </a:rPr>
              <a:t>bày</a:t>
            </a:r>
            <a:r>
              <a:rPr lang="en-US" sz="2400" b="1" dirty="0">
                <a:solidFill>
                  <a:schemeClr val="tx1">
                    <a:lumMod val="95000"/>
                    <a:lumOff val="5000"/>
                  </a:schemeClr>
                </a:solidFill>
              </a:rPr>
              <a:t> </a:t>
            </a:r>
            <a:r>
              <a:rPr lang="en-US" sz="2400" b="1" dirty="0" err="1">
                <a:solidFill>
                  <a:schemeClr val="tx1">
                    <a:lumMod val="95000"/>
                    <a:lumOff val="5000"/>
                  </a:schemeClr>
                </a:solidFill>
              </a:rPr>
              <a:t>ấy</a:t>
            </a:r>
            <a:r>
              <a:rPr lang="en-US" sz="2400" b="1" dirty="0">
                <a:solidFill>
                  <a:schemeClr val="tx1">
                    <a:lumMod val="95000"/>
                    <a:lumOff val="5000"/>
                  </a:schemeClr>
                </a:solidFill>
              </a:rPr>
              <a:t> (</a:t>
            </a:r>
            <a:r>
              <a:rPr lang="en-US" sz="2400" b="1" dirty="0" err="1">
                <a:solidFill>
                  <a:schemeClr val="tx1">
                    <a:lumMod val="95000"/>
                    <a:lumOff val="5000"/>
                  </a:schemeClr>
                </a:solidFill>
              </a:rPr>
              <a:t>màu</a:t>
            </a:r>
            <a:r>
              <a:rPr lang="en-US" sz="2400" b="1" dirty="0">
                <a:solidFill>
                  <a:schemeClr val="tx1">
                    <a:lumMod val="95000"/>
                    <a:lumOff val="5000"/>
                  </a:schemeClr>
                </a:solidFill>
              </a:rPr>
              <a:t> </a:t>
            </a:r>
            <a:r>
              <a:rPr lang="en-US" sz="2400" b="1" dirty="0" err="1">
                <a:solidFill>
                  <a:schemeClr val="tx1">
                    <a:lumMod val="95000"/>
                    <a:lumOff val="5000"/>
                  </a:schemeClr>
                </a:solidFill>
              </a:rPr>
              <a:t>sắc</a:t>
            </a:r>
            <a:r>
              <a:rPr lang="en-US" sz="2400" b="1" dirty="0">
                <a:solidFill>
                  <a:schemeClr val="tx1">
                    <a:lumMod val="95000"/>
                    <a:lumOff val="5000"/>
                  </a:schemeClr>
                </a:solidFill>
              </a:rPr>
              <a:t>, </a:t>
            </a:r>
            <a:r>
              <a:rPr lang="en-US" sz="2400" b="1" dirty="0" err="1">
                <a:solidFill>
                  <a:schemeClr val="tx1">
                    <a:lumMod val="95000"/>
                    <a:lumOff val="5000"/>
                  </a:schemeClr>
                </a:solidFill>
              </a:rPr>
              <a:t>hình</a:t>
            </a:r>
            <a:r>
              <a:rPr lang="en-US" sz="2400" b="1" dirty="0">
                <a:solidFill>
                  <a:schemeClr val="tx1">
                    <a:lumMod val="95000"/>
                    <a:lumOff val="5000"/>
                  </a:schemeClr>
                </a:solidFill>
              </a:rPr>
              <a:t> </a:t>
            </a:r>
            <a:r>
              <a:rPr lang="en-US" sz="2400" b="1" dirty="0" err="1">
                <a:solidFill>
                  <a:schemeClr val="tx1">
                    <a:lumMod val="95000"/>
                    <a:lumOff val="5000"/>
                  </a:schemeClr>
                </a:solidFill>
              </a:rPr>
              <a:t>ảnh</a:t>
            </a:r>
            <a:r>
              <a:rPr lang="en-US" sz="2400" b="1" dirty="0">
                <a:solidFill>
                  <a:schemeClr val="tx1">
                    <a:lumMod val="95000"/>
                    <a:lumOff val="5000"/>
                  </a:schemeClr>
                </a:solidFill>
              </a:rPr>
              <a:t>, </a:t>
            </a:r>
            <a:r>
              <a:rPr lang="en-US" sz="2400" b="1" dirty="0" err="1">
                <a:solidFill>
                  <a:schemeClr val="tx1">
                    <a:lumMod val="95000"/>
                    <a:lumOff val="5000"/>
                  </a:schemeClr>
                </a:solidFill>
              </a:rPr>
              <a:t>cỡ</a:t>
            </a:r>
            <a:r>
              <a:rPr lang="en-US" sz="2400" b="1" dirty="0">
                <a:solidFill>
                  <a:schemeClr val="tx1">
                    <a:lumMod val="95000"/>
                    <a:lumOff val="5000"/>
                  </a:schemeClr>
                </a:solidFill>
              </a:rPr>
              <a:t> </a:t>
            </a:r>
            <a:r>
              <a:rPr lang="en-US" sz="2400" b="1" dirty="0" err="1">
                <a:solidFill>
                  <a:schemeClr val="tx1">
                    <a:lumMod val="95000"/>
                    <a:lumOff val="5000"/>
                  </a:schemeClr>
                </a:solidFill>
              </a:rPr>
              <a:t>chữ</a:t>
            </a:r>
            <a:r>
              <a:rPr lang="en-US" sz="2400" b="1" dirty="0">
                <a:solidFill>
                  <a:schemeClr val="tx1">
                    <a:lumMod val="95000"/>
                    <a:lumOff val="5000"/>
                  </a:schemeClr>
                </a:solidFill>
              </a:rPr>
              <a:t>, </a:t>
            </a:r>
            <a:r>
              <a:rPr lang="en-US" sz="2400" b="1" dirty="0" err="1">
                <a:solidFill>
                  <a:schemeClr val="tx1">
                    <a:lumMod val="95000"/>
                    <a:lumOff val="5000"/>
                  </a:schemeClr>
                </a:solidFill>
              </a:rPr>
              <a:t>các</a:t>
            </a:r>
            <a:r>
              <a:rPr lang="en-US" sz="2400" b="1" dirty="0">
                <a:solidFill>
                  <a:schemeClr val="tx1">
                    <a:lumMod val="95000"/>
                    <a:lumOff val="5000"/>
                  </a:schemeClr>
                </a:solidFill>
              </a:rPr>
              <a:t> </a:t>
            </a:r>
            <a:r>
              <a:rPr lang="en-US" sz="2400" b="1" dirty="0" err="1">
                <a:solidFill>
                  <a:schemeClr val="tx1">
                    <a:lumMod val="95000"/>
                    <a:lumOff val="5000"/>
                  </a:schemeClr>
                </a:solidFill>
              </a:rPr>
              <a:t>kí</a:t>
            </a:r>
            <a:r>
              <a:rPr lang="en-US" sz="2400" b="1" dirty="0">
                <a:solidFill>
                  <a:schemeClr val="tx1">
                    <a:lumMod val="95000"/>
                    <a:lumOff val="5000"/>
                  </a:schemeClr>
                </a:solidFill>
              </a:rPr>
              <a:t> </a:t>
            </a:r>
            <a:r>
              <a:rPr lang="en-US" sz="2400" b="1" dirty="0" err="1">
                <a:solidFill>
                  <a:schemeClr val="tx1">
                    <a:lumMod val="95000"/>
                    <a:lumOff val="5000"/>
                  </a:schemeClr>
                </a:solidFill>
              </a:rPr>
              <a:t>hiệu</a:t>
            </a:r>
            <a:r>
              <a:rPr lang="en-US" sz="2400" b="1" dirty="0">
                <a:solidFill>
                  <a:schemeClr val="tx1">
                    <a:lumMod val="95000"/>
                    <a:lumOff val="5000"/>
                  </a:schemeClr>
                </a:solidFill>
              </a:rPr>
              <a:t>...)?</a:t>
            </a:r>
            <a:endParaRPr lang="en-US" sz="2400" dirty="0">
              <a:solidFill>
                <a:schemeClr val="tx1">
                  <a:lumMod val="95000"/>
                  <a:lumOff val="5000"/>
                </a:schemeClr>
              </a:solidFill>
            </a:endParaRPr>
          </a:p>
          <a:p>
            <a:pPr algn="ctr"/>
            <a:r>
              <a:rPr lang="en-US" b="1" dirty="0" smtClean="0">
                <a:solidFill>
                  <a:schemeClr val="tx1">
                    <a:lumMod val="95000"/>
                    <a:lumOff val="5000"/>
                  </a:schemeClr>
                </a:solidFill>
              </a:rPr>
              <a:t> </a:t>
            </a:r>
            <a:endParaRPr lang="en-US" dirty="0">
              <a:solidFill>
                <a:schemeClr val="tx1">
                  <a:lumMod val="95000"/>
                  <a:lumOff val="5000"/>
                </a:schemeClr>
              </a:solidFill>
            </a:endParaRPr>
          </a:p>
        </p:txBody>
      </p:sp>
    </p:spTree>
    <p:extLst>
      <p:ext uri="{BB962C8B-B14F-4D97-AF65-F5344CB8AC3E}">
        <p14:creationId xmlns:p14="http://schemas.microsoft.com/office/powerpoint/2010/main" val="372457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tulieuvankien.dangcongsan.vn/Uploads/2018/8/5/2/11180583913_959dbf349f_o.jpg"/>
          <p:cNvPicPr/>
          <p:nvPr/>
        </p:nvPicPr>
        <p:blipFill>
          <a:blip r:embed="rId2">
            <a:extLst>
              <a:ext uri="{28A0092B-C50C-407E-A947-70E740481C1C}">
                <a14:useLocalDpi xmlns:a14="http://schemas.microsoft.com/office/drawing/2010/main" val="0"/>
              </a:ext>
            </a:extLst>
          </a:blip>
          <a:srcRect/>
          <a:stretch>
            <a:fillRect/>
          </a:stretch>
        </p:blipFill>
        <p:spPr bwMode="auto">
          <a:xfrm>
            <a:off x="3408219" y="1195748"/>
            <a:ext cx="4959926" cy="5611091"/>
          </a:xfrm>
          <a:prstGeom prst="rect">
            <a:avLst/>
          </a:prstGeom>
          <a:noFill/>
          <a:ln>
            <a:noFill/>
          </a:ln>
        </p:spPr>
      </p:pic>
      <p:sp>
        <p:nvSpPr>
          <p:cNvPr id="2" name="Title 1"/>
          <p:cNvSpPr>
            <a:spLocks noGrp="1"/>
          </p:cNvSpPr>
          <p:nvPr>
            <p:ph type="title"/>
          </p:nvPr>
        </p:nvSpPr>
        <p:spPr>
          <a:xfrm>
            <a:off x="1849581" y="0"/>
            <a:ext cx="8077201" cy="1325563"/>
          </a:xfrm>
        </p:spPr>
        <p:txBody>
          <a:bodyPr/>
          <a:lstStyle/>
          <a:p>
            <a:r>
              <a:rPr lang="en-US" dirty="0" err="1" smtClean="0"/>
              <a:t>Lược</a:t>
            </a:r>
            <a:r>
              <a:rPr lang="en-US" dirty="0" smtClean="0"/>
              <a:t> </a:t>
            </a:r>
            <a:r>
              <a:rPr lang="en-US" dirty="0" err="1" smtClean="0"/>
              <a:t>đồ</a:t>
            </a:r>
            <a:r>
              <a:rPr lang="en-US" dirty="0" smtClean="0"/>
              <a:t> </a:t>
            </a:r>
            <a:r>
              <a:rPr lang="en-US" dirty="0" err="1" smtClean="0"/>
              <a:t>chiến</a:t>
            </a:r>
            <a:r>
              <a:rPr lang="en-US" dirty="0" smtClean="0"/>
              <a:t> </a:t>
            </a:r>
            <a:r>
              <a:rPr lang="en-US" dirty="0" err="1" smtClean="0"/>
              <a:t>dịch</a:t>
            </a:r>
            <a:r>
              <a:rPr lang="en-US" dirty="0" smtClean="0"/>
              <a:t> </a:t>
            </a:r>
            <a:r>
              <a:rPr lang="en-US" dirty="0" err="1" smtClean="0"/>
              <a:t>Điện</a:t>
            </a:r>
            <a:r>
              <a:rPr lang="en-US" dirty="0" smtClean="0"/>
              <a:t> </a:t>
            </a:r>
            <a:r>
              <a:rPr lang="en-US" dirty="0" err="1" smtClean="0"/>
              <a:t>Biên</a:t>
            </a:r>
            <a:r>
              <a:rPr lang="en-US" dirty="0" smtClean="0"/>
              <a:t> </a:t>
            </a:r>
            <a:r>
              <a:rPr lang="en-US" dirty="0" err="1" smtClean="0"/>
              <a:t>Phủ</a:t>
            </a:r>
            <a:endParaRPr lang="en-US" dirty="0"/>
          </a:p>
        </p:txBody>
      </p:sp>
    </p:spTree>
    <p:extLst>
      <p:ext uri="{BB962C8B-B14F-4D97-AF65-F5344CB8AC3E}">
        <p14:creationId xmlns:p14="http://schemas.microsoft.com/office/powerpoint/2010/main" val="1632771987"/>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https://www.yenbai.gov.vn/noidung/tintuc/PublishingImages/Hien-Trang/xa%20hoi/201876_17-12-dienbien.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054436"/>
          </a:xfrm>
          <a:prstGeom prst="rect">
            <a:avLst/>
          </a:prstGeom>
          <a:noFill/>
          <a:ln>
            <a:noFill/>
          </a:ln>
        </p:spPr>
      </p:pic>
      <p:sp>
        <p:nvSpPr>
          <p:cNvPr id="5" name="Rectangle 4"/>
          <p:cNvSpPr/>
          <p:nvPr/>
        </p:nvSpPr>
        <p:spPr>
          <a:xfrm>
            <a:off x="716972" y="6219506"/>
            <a:ext cx="10758055" cy="400110"/>
          </a:xfrm>
          <a:prstGeom prst="rect">
            <a:avLst/>
          </a:prstGeom>
        </p:spPr>
        <p:txBody>
          <a:bodyPr wrap="square">
            <a:spAutoFit/>
          </a:bodyPr>
          <a:lstStyle/>
          <a:p>
            <a:r>
              <a:rPr lang="vi-VN" sz="2000" b="1" dirty="0" smtClean="0">
                <a:solidFill>
                  <a:schemeClr val="tx1">
                    <a:lumMod val="95000"/>
                    <a:lumOff val="5000"/>
                  </a:schemeClr>
                </a:solidFill>
                <a:effectLst/>
              </a:rPr>
              <a:t>Bộ đội tên lửa những ngày đánh trận Điện Biên Phủ trên không - Ảnh: Tư liệu/Internet</a:t>
            </a:r>
            <a:endParaRPr lang="vi-VN" sz="2000" b="1" dirty="0">
              <a:solidFill>
                <a:schemeClr val="tx1">
                  <a:lumMod val="95000"/>
                  <a:lumOff val="5000"/>
                </a:schemeClr>
              </a:solidFill>
              <a:effectLst/>
            </a:endParaRPr>
          </a:p>
        </p:txBody>
      </p:sp>
    </p:spTree>
    <p:extLst>
      <p:ext uri="{BB962C8B-B14F-4D97-AF65-F5344CB8AC3E}">
        <p14:creationId xmlns:p14="http://schemas.microsoft.com/office/powerpoint/2010/main" val="869213287"/>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descr="http://baohoabinh.com.vn/Includes/NewsDetail/5_2020/dt_5520201752_phu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6211669"/>
            <a:ext cx="11568545" cy="369332"/>
          </a:xfrm>
          <a:prstGeom prst="rect">
            <a:avLst/>
          </a:prstGeom>
        </p:spPr>
        <p:txBody>
          <a:bodyPr wrap="square">
            <a:spAutoFit/>
          </a:bodyPr>
          <a:lstStyle/>
          <a:p>
            <a:r>
              <a:rPr lang="vi-VN" b="1" i="1" dirty="0">
                <a:solidFill>
                  <a:schemeClr val="tx1">
                    <a:lumMod val="95000"/>
                    <a:lumOff val="5000"/>
                  </a:schemeClr>
                </a:solidFill>
              </a:rPr>
              <a:t>Quân Pháp nhảy dù tăng cường lực lượng xây dựng tập đoàn cứ điểm Điện Biên Phủ tháng 12/1953.</a:t>
            </a:r>
            <a:endParaRPr lang="en-US" b="1" dirty="0">
              <a:solidFill>
                <a:schemeClr val="tx1">
                  <a:lumMod val="95000"/>
                  <a:lumOff val="5000"/>
                </a:schemeClr>
              </a:solidFill>
            </a:endParaRPr>
          </a:p>
        </p:txBody>
      </p:sp>
    </p:spTree>
    <p:extLst>
      <p:ext uri="{BB962C8B-B14F-4D97-AF65-F5344CB8AC3E}">
        <p14:creationId xmlns:p14="http://schemas.microsoft.com/office/powerpoint/2010/main" val="15644486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descr="http://baohoabinh.com.vn/Includes/NewsDetail/5_2020/dt_5520201753_phu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276"/>
            <a:ext cx="12192000" cy="62739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52945" y="6269738"/>
            <a:ext cx="10931236"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Máy</a:t>
            </a:r>
            <a:r>
              <a:rPr lang="en-US" b="1" dirty="0" smtClean="0">
                <a:solidFill>
                  <a:schemeClr val="tx1">
                    <a:lumMod val="95000"/>
                    <a:lumOff val="5000"/>
                  </a:schemeClr>
                </a:solidFill>
                <a:effectLst/>
                <a:latin typeface="Arial" panose="020B0604020202020204" pitchFamily="34" charset="0"/>
              </a:rPr>
              <a:t> bay C47 – </a:t>
            </a:r>
            <a:r>
              <a:rPr lang="en-US" b="1" dirty="0" err="1" smtClean="0">
                <a:solidFill>
                  <a:schemeClr val="tx1">
                    <a:lumMod val="95000"/>
                    <a:lumOff val="5000"/>
                  </a:schemeClr>
                </a:solidFill>
                <a:effectLst/>
                <a:latin typeface="Arial" panose="020B0604020202020204" pitchFamily="34" charset="0"/>
              </a:rPr>
              <a:t>Dacota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chuyển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hàng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xây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dựng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tập</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cứ</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điểm</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Điện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Biên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Phủ</a:t>
            </a:r>
            <a:r>
              <a:rPr lang="en-US" b="1" dirty="0" smtClean="0">
                <a:solidFill>
                  <a:schemeClr val="tx1">
                    <a:lumMod val="95000"/>
                    <a:lumOff val="5000"/>
                  </a:schemeClr>
                </a:solidFill>
                <a:effectLst/>
                <a:latin typeface="Arial" panose="020B0604020202020204" pitchFamily="34" charset="0"/>
              </a:rPr>
              <a:t> 1954.</a:t>
            </a:r>
            <a:endParaRPr lang="en-US" b="1" dirty="0">
              <a:solidFill>
                <a:schemeClr val="tx1">
                  <a:lumMod val="95000"/>
                  <a:lumOff val="5000"/>
                </a:schemeClr>
              </a:solidFill>
            </a:endParaRPr>
          </a:p>
        </p:txBody>
      </p:sp>
    </p:spTree>
    <p:extLst>
      <p:ext uri="{BB962C8B-B14F-4D97-AF65-F5344CB8AC3E}">
        <p14:creationId xmlns:p14="http://schemas.microsoft.com/office/powerpoint/2010/main" val="409902220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descr="http://baohoabinh.com.vn/Includes/NewsDetail/5_2020/dt_5520201753_phu1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52500" y="6176963"/>
            <a:ext cx="10287000" cy="369332"/>
          </a:xfrm>
          <a:prstGeom prst="rect">
            <a:avLst/>
          </a:prstGeom>
        </p:spPr>
        <p:txBody>
          <a:bodyPr wrap="square">
            <a:spAutoFit/>
          </a:bodyPr>
          <a:lstStyle/>
          <a:p>
            <a:r>
              <a:rPr lang="vi-VN" b="1" dirty="0">
                <a:solidFill>
                  <a:schemeClr val="tx1">
                    <a:lumMod val="95000"/>
                    <a:lumOff val="5000"/>
                  </a:schemeClr>
                </a:solidFill>
              </a:rPr>
              <a:t>Dân công Liên khu 3 san đá rải đường phục vụ xe vận chuyển hàng vào Điện Biên Phủ.</a:t>
            </a:r>
            <a:endParaRPr lang="en-US" b="1" dirty="0">
              <a:solidFill>
                <a:schemeClr val="tx1">
                  <a:lumMod val="95000"/>
                  <a:lumOff val="5000"/>
                </a:schemeClr>
              </a:solidFill>
            </a:endParaRPr>
          </a:p>
        </p:txBody>
      </p:sp>
    </p:spTree>
    <p:extLst>
      <p:ext uri="{BB962C8B-B14F-4D97-AF65-F5344CB8AC3E}">
        <p14:creationId xmlns:p14="http://schemas.microsoft.com/office/powerpoint/2010/main" val="24011405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2" name="Picture 4" descr="http://baohoabinh.com.vn/Includes/NewsDetail/5_2020/dt_552020180_phu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69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9745" y="6357422"/>
            <a:ext cx="9379527" cy="369332"/>
          </a:xfrm>
          <a:prstGeom prst="rect">
            <a:avLst/>
          </a:prstGeom>
        </p:spPr>
        <p:txBody>
          <a:bodyPr wrap="square">
            <a:spAutoFit/>
          </a:bodyPr>
          <a:lstStyle/>
          <a:p>
            <a:r>
              <a:rPr lang="en-US" b="1" dirty="0" err="1" smtClean="0">
                <a:solidFill>
                  <a:schemeClr val="tx1">
                    <a:lumMod val="95000"/>
                    <a:lumOff val="5000"/>
                  </a:schemeClr>
                </a:solidFill>
                <a:effectLst/>
                <a:latin typeface="Arial" panose="020B0604020202020204" pitchFamily="34" charset="0"/>
              </a:rPr>
              <a:t>Từng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đoàn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dân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công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ngụy</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trang</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gánh</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gạo</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ra</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tuyền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tuyến</a:t>
            </a:r>
            <a:r>
              <a:rPr lang="en-US" b="1" dirty="0" smtClean="0">
                <a:solidFill>
                  <a:schemeClr val="tx1">
                    <a:lumMod val="95000"/>
                    <a:lumOff val="5000"/>
                  </a:schemeClr>
                </a:solidFill>
                <a:effectLst/>
                <a:latin typeface="Arial" panose="020B0604020202020204" pitchFamily="34" charset="0"/>
              </a:rPr>
              <a:t>, </a:t>
            </a:r>
            <a:r>
              <a:rPr lang="en-US" b="1" dirty="0" err="1" smtClean="0">
                <a:solidFill>
                  <a:schemeClr val="tx1">
                    <a:lumMod val="95000"/>
                    <a:lumOff val="5000"/>
                  </a:schemeClr>
                </a:solidFill>
                <a:effectLst/>
                <a:latin typeface="Arial" panose="020B0604020202020204" pitchFamily="34" charset="0"/>
              </a:rPr>
              <a:t>năm</a:t>
            </a:r>
            <a:r>
              <a:rPr lang="en-US" b="1" dirty="0" smtClean="0">
                <a:solidFill>
                  <a:schemeClr val="tx1">
                    <a:lumMod val="95000"/>
                    <a:lumOff val="5000"/>
                  </a:schemeClr>
                </a:solidFill>
                <a:effectLst/>
                <a:latin typeface="Arial" panose="020B0604020202020204" pitchFamily="34" charset="0"/>
              </a:rPr>
              <a:t> 1954</a:t>
            </a:r>
            <a:r>
              <a:rPr lang="en-US" b="0" i="1" dirty="0" smtClean="0">
                <a:solidFill>
                  <a:srgbClr val="0000CD"/>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418618884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5901531"/>
          </a:xfrm>
        </p:spPr>
      </p:pic>
      <p:sp>
        <p:nvSpPr>
          <p:cNvPr id="5" name="Rectangle 4"/>
          <p:cNvSpPr/>
          <p:nvPr/>
        </p:nvSpPr>
        <p:spPr>
          <a:xfrm>
            <a:off x="0" y="6054418"/>
            <a:ext cx="12192000" cy="646331"/>
          </a:xfrm>
          <a:prstGeom prst="rect">
            <a:avLst/>
          </a:prstGeom>
        </p:spPr>
        <p:txBody>
          <a:bodyPr wrap="square">
            <a:spAutoFit/>
          </a:bodyPr>
          <a:lstStyle/>
          <a:p>
            <a:pPr algn="ctr"/>
            <a:r>
              <a:rPr lang="vi-VN" b="1" dirty="0">
                <a:solidFill>
                  <a:schemeClr val="tx1">
                    <a:lumMod val="95000"/>
                    <a:lumOff val="5000"/>
                  </a:schemeClr>
                </a:solidFill>
              </a:rPr>
              <a:t>17 giờ 30 phút ngày 7/5/1954, bộ đội Việt Nam chiếm sở chỉ huy trung tâm, tướng Đờ Caxtơri cùng toàn bộ Bộ Tham mưu và binh lính tập đoàn cứ điểm Điện Biên Phủ kéo cờ trắng ra hàng (Ảnh tư liệu)</a:t>
            </a:r>
            <a:endParaRPr lang="vi-VN" b="1" dirty="0">
              <a:solidFill>
                <a:schemeClr val="tx1">
                  <a:lumMod val="95000"/>
                  <a:lumOff val="5000"/>
                </a:schemeClr>
              </a:solidFill>
              <a:effectLst/>
              <a:latin typeface="Roboto"/>
            </a:endParaRPr>
          </a:p>
        </p:txBody>
      </p:sp>
    </p:spTree>
    <p:extLst>
      <p:ext uri="{BB962C8B-B14F-4D97-AF65-F5344CB8AC3E}">
        <p14:creationId xmlns:p14="http://schemas.microsoft.com/office/powerpoint/2010/main" val="2813311711"/>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a:bodyPr>
          <a:lstStyle/>
          <a:p>
            <a:pPr algn="ctr"/>
            <a:r>
              <a:rPr lang="en-US" b="1" i="1" dirty="0"/>
              <a:t> </a:t>
            </a:r>
            <a:r>
              <a:rPr lang="en-US" sz="3100" b="1" i="1" dirty="0" err="1">
                <a:solidFill>
                  <a:srgbClr val="FF0000"/>
                </a:solidFill>
                <a:latin typeface="Times New Roman" panose="02020603050405020304" pitchFamily="18" charset="0"/>
                <a:cs typeface="Times New Roman" panose="02020603050405020304" pitchFamily="18" charset="0"/>
              </a:rPr>
              <a:t>Chiến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được</a:t>
            </a:r>
            <a:r>
              <a:rPr lang="en-US" sz="3100" b="1" i="1" dirty="0">
                <a:solidFill>
                  <a:srgbClr val="FF0000"/>
                </a:solidFill>
                <a:latin typeface="Times New Roman" panose="02020603050405020304" pitchFamily="18" charset="0"/>
                <a:cs typeface="Times New Roman" panose="02020603050405020304" pitchFamily="18" charset="0"/>
              </a:rPr>
              <a:t> chia </a:t>
            </a:r>
            <a:r>
              <a:rPr lang="en-US" sz="3100" b="1" i="1" dirty="0" err="1">
                <a:solidFill>
                  <a:srgbClr val="FF0000"/>
                </a:solidFill>
                <a:latin typeface="Times New Roman" panose="02020603050405020304" pitchFamily="18" charset="0"/>
                <a:cs typeface="Times New Roman" panose="02020603050405020304" pitchFamily="18" charset="0"/>
              </a:rPr>
              <a:t>làm</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mấy</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a:t>
            </a:r>
            <a:r>
              <a:rPr lang="en-US" sz="3100" dirty="0">
                <a:solidFill>
                  <a:srgbClr val="FF0000"/>
                </a:solidFill>
                <a:latin typeface="Times New Roman" panose="02020603050405020304" pitchFamily="18" charset="0"/>
                <a:cs typeface="Times New Roman" panose="02020603050405020304" pitchFamily="18" charset="0"/>
              </a:rPr>
              <a:t/>
            </a:r>
            <a:br>
              <a:rPr lang="en-US" sz="3100" dirty="0">
                <a:solidFill>
                  <a:srgbClr val="FF0000"/>
                </a:solidFill>
                <a:latin typeface="Times New Roman" panose="02020603050405020304" pitchFamily="18" charset="0"/>
                <a:cs typeface="Times New Roman" panose="02020603050405020304" pitchFamily="18" charset="0"/>
              </a:rPr>
            </a:br>
            <a:endParaRPr lang="en-US" sz="31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pPr lvl="0" algn="l" defTabSz="124460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A. 1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0" name="Freeform 9"/>
          <p:cNvSpPr/>
          <p:nvPr/>
        </p:nvSpPr>
        <p:spPr>
          <a:xfrm>
            <a:off x="1293096" y="3169493"/>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B. 2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2" y="4082778"/>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C. 3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r>
              <a:rPr lang="en-US" sz="2800" b="1" kern="1200" dirty="0" smtClean="0">
                <a:latin typeface="Times New Roman" panose="02020603050405020304" pitchFamily="18" charset="0"/>
                <a:cs typeface="Times New Roman" panose="02020603050405020304" pitchFamily="18" charset="0"/>
              </a:rPr>
              <a:t>	</a:t>
            </a: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487680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pPr lvl="0" algn="l" defTabSz="755650" rtl="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D. 4 </a:t>
            </a:r>
            <a:r>
              <a:rPr lang="en-US" sz="2800" b="1" kern="1200" dirty="0" err="1" smtClean="0">
                <a:latin typeface="Times New Roman" panose="02020603050405020304" pitchFamily="18" charset="0"/>
                <a:cs typeface="Times New Roman" panose="02020603050405020304" pitchFamily="18" charset="0"/>
              </a:rPr>
              <a:t>đợt</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tiến</a:t>
            </a:r>
            <a:r>
              <a:rPr lang="en-US" sz="2800" b="1" kern="1200" dirty="0" smtClean="0">
                <a:latin typeface="Times New Roman" panose="02020603050405020304" pitchFamily="18" charset="0"/>
                <a:cs typeface="Times New Roman" panose="02020603050405020304" pitchFamily="18" charset="0"/>
              </a:rPr>
              <a:t> </a:t>
            </a:r>
            <a:r>
              <a:rPr lang="en-US" sz="2800" b="1" kern="1200" dirty="0" err="1" smtClean="0">
                <a:latin typeface="Times New Roman" panose="02020603050405020304" pitchFamily="18" charset="0"/>
                <a:cs typeface="Times New Roman" panose="02020603050405020304" pitchFamily="18" charset="0"/>
              </a:rPr>
              <a:t>công</a:t>
            </a:r>
            <a:endParaRPr lang="en-US" sz="2800" kern="1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32302" y="197040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32301" y="1970403"/>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32300" y="1968809"/>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32300" y="196057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87560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childTnLst>
              </p:cTn>
              <p:nextCondLst>
                <p:cond evt="onClick" delay="0">
                  <p:tgtEl>
                    <p:spTgt spid="9"/>
                  </p:tgtEl>
                </p:cond>
              </p:nextCondLst>
            </p:seq>
          </p:childTnLst>
        </p:cTn>
      </p:par>
    </p:tnLst>
    <p:bldLst>
      <p:bldP spid="24" grpId="0" animBg="1"/>
      <p:bldP spid="26" grpId="0" animBg="1"/>
      <p:bldP spid="25"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pic>
        <p:nvPicPr>
          <p:cNvPr id="3" name="Chien-Thang-Dien-Bien-Various-Artists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425" y="98425"/>
            <a:ext cx="609600" cy="609600"/>
          </a:xfrm>
          <a:prstGeom prst="rect">
            <a:avLst/>
          </a:prstGeom>
        </p:spPr>
      </p:pic>
    </p:spTree>
    <p:extLst>
      <p:ext uri="{BB962C8B-B14F-4D97-AF65-F5344CB8AC3E}">
        <p14:creationId xmlns:p14="http://schemas.microsoft.com/office/powerpoint/2010/main" val="210186058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0169" fill="hold"/>
                                        <p:tgtEl>
                                          <p:spTgt spid="3"/>
                                        </p:tgtEl>
                                      </p:cBhvr>
                                    </p:cmd>
                                  </p:childTnLst>
                                </p:cTn>
                              </p:par>
                            </p:childTnLst>
                          </p:cTn>
                        </p:par>
                      </p:childTnLst>
                    </p:cTn>
                  </p:par>
                </p:childTnLst>
              </p:cTn>
              <p:nextCondLst>
                <p:cond evt="onClick" delay="0">
                  <p:tgtEl>
                    <p:spTgt spid="3"/>
                  </p:tgtEl>
                </p:cond>
              </p:nextCondLst>
            </p:seq>
            <p:audio>
              <p:cMediaNode vol="10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159176"/>
            <a:ext cx="10515600" cy="1325563"/>
          </a:xfrm>
        </p:spPr>
        <p:txBody>
          <a:bodyPr>
            <a:normAutofit fontScale="90000"/>
          </a:bodyPr>
          <a:lstStyle/>
          <a:p>
            <a:pPr algn="ctr"/>
            <a:r>
              <a:rPr lang="en-US" b="1" i="1" dirty="0"/>
              <a:t> </a:t>
            </a:r>
            <a:r>
              <a:rPr lang="en-US" sz="3600" b="1" i="1" dirty="0" smtClean="0">
                <a:solidFill>
                  <a:srgbClr val="FF0000"/>
                </a:solidFill>
                <a:latin typeface="Times New Roman" panose="02020603050405020304" pitchFamily="18" charset="0"/>
                <a:cs typeface="Times New Roman" panose="02020603050405020304" pitchFamily="18" charset="0"/>
              </a:rPr>
              <a:t>Hai </a:t>
            </a:r>
            <a:r>
              <a:rPr lang="en-US" sz="3600" b="1" i="1" dirty="0" err="1">
                <a:solidFill>
                  <a:srgbClr val="FF0000"/>
                </a:solidFill>
                <a:latin typeface="Times New Roman" panose="02020603050405020304" pitchFamily="18" charset="0"/>
                <a:cs typeface="Times New Roman" panose="02020603050405020304" pitchFamily="18" charset="0"/>
              </a:rPr>
              <a:t>cứ</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điểm</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địch</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quân</a:t>
            </a:r>
            <a:r>
              <a:rPr lang="en-US" sz="3600" b="1" i="1" dirty="0">
                <a:solidFill>
                  <a:srgbClr val="FF0000"/>
                </a:solidFill>
                <a:latin typeface="Times New Roman" panose="02020603050405020304" pitchFamily="18" charset="0"/>
                <a:cs typeface="Times New Roman" panose="02020603050405020304" pitchFamily="18" charset="0"/>
              </a:rPr>
              <a:t> ta </a:t>
            </a:r>
            <a:r>
              <a:rPr lang="en-US" sz="3600" b="1" i="1" dirty="0" err="1">
                <a:solidFill>
                  <a:srgbClr val="FF0000"/>
                </a:solidFill>
                <a:latin typeface="Times New Roman" panose="02020603050405020304" pitchFamily="18" charset="0"/>
                <a:cs typeface="Times New Roman" panose="02020603050405020304" pitchFamily="18" charset="0"/>
              </a:rPr>
              <a:t>tiêu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diệt</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trong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đợt</a:t>
            </a:r>
            <a:r>
              <a:rPr lang="en-US" sz="3600" b="1" i="1" dirty="0">
                <a:solidFill>
                  <a:srgbClr val="FF0000"/>
                </a:solidFill>
                <a:latin typeface="Times New Roman" panose="02020603050405020304" pitchFamily="18" charset="0"/>
                <a:cs typeface="Times New Roman" panose="02020603050405020304" pitchFamily="18" charset="0"/>
              </a:rPr>
              <a:t> 1 </a:t>
            </a:r>
            <a:r>
              <a:rPr lang="en-US" sz="3600" b="1" i="1" dirty="0" err="1">
                <a:solidFill>
                  <a:srgbClr val="FF0000"/>
                </a:solidFill>
                <a:latin typeface="Times New Roman" panose="02020603050405020304" pitchFamily="18" charset="0"/>
                <a:cs typeface="Times New Roman" panose="02020603050405020304" pitchFamily="18" charset="0"/>
              </a:rPr>
              <a:t>là</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gì</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2800" dirty="0">
                <a:latin typeface="Times New Roman" panose="02020603050405020304" pitchFamily="18" charset="0"/>
                <a:cs typeface="Times New Roman" panose="02020603050405020304" pitchFamily="18" charset="0"/>
              </a:rPr>
              <a:t>A.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a:t>
            </a:r>
          </a:p>
        </p:txBody>
      </p:sp>
      <p:sp>
        <p:nvSpPr>
          <p:cNvPr id="10" name="Freeform 9"/>
          <p:cNvSpPr/>
          <p:nvPr/>
        </p:nvSpPr>
        <p:spPr>
          <a:xfrm>
            <a:off x="1293096" y="3169493"/>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B. Him Lam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2800" dirty="0" smtClean="0">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a:t>
            </a: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Điện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15520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766611" y="648295"/>
            <a:ext cx="10806567" cy="2107442"/>
          </a:xfrm>
        </p:spPr>
        <p:txBody>
          <a:bodyPr>
            <a:normAutofit/>
          </a:bodyPr>
          <a:lstStyle/>
          <a:p>
            <a:pPr algn="ctr"/>
            <a:r>
              <a:rPr lang="en-US" sz="3100" b="1" i="1" dirty="0">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Đâu</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đợt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tiến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công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dai</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dẳng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và</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quyết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liệt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nhất</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smtClean="0">
                <a:solidFill>
                  <a:srgbClr val="FF0000"/>
                </a:solidFill>
                <a:latin typeface="Times New Roman" panose="02020603050405020304" pitchFamily="18" charset="0"/>
                <a:cs typeface="Times New Roman" panose="02020603050405020304" pitchFamily="18" charset="0"/>
              </a:rPr>
              <a:t/>
            </a:r>
            <a:br>
              <a:rPr lang="en-US" sz="3100" b="1" i="1" dirty="0" smtClean="0">
                <a:solidFill>
                  <a:srgbClr val="FF0000"/>
                </a:solidFill>
                <a:latin typeface="Times New Roman" panose="02020603050405020304" pitchFamily="18" charset="0"/>
                <a:cs typeface="Times New Roman" panose="02020603050405020304" pitchFamily="18" charset="0"/>
              </a:rPr>
            </a:br>
            <a:r>
              <a:rPr lang="en-US" sz="3100" b="1" i="1" dirty="0" err="1" smtClean="0">
                <a:solidFill>
                  <a:srgbClr val="FF0000"/>
                </a:solidFill>
                <a:latin typeface="Times New Roman" panose="02020603050405020304" pitchFamily="18" charset="0"/>
                <a:cs typeface="Times New Roman" panose="02020603050405020304" pitchFamily="18" charset="0"/>
              </a:rPr>
              <a:t>Chiến</a:t>
            </a:r>
            <a:r>
              <a:rPr lang="en-US" sz="3100" b="1" i="1" dirty="0" smtClean="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dịch</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Điện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Biên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Phủ</a:t>
            </a:r>
            <a:r>
              <a:rPr lang="en-US" sz="31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3.</a:t>
            </a:r>
          </a:p>
        </p:txBody>
      </p:sp>
      <p:sp>
        <p:nvSpPr>
          <p:cNvPr id="10" name="Freeform 9"/>
          <p:cNvSpPr/>
          <p:nvPr/>
        </p:nvSpPr>
        <p:spPr>
          <a:xfrm>
            <a:off x="1164081" y="3169494"/>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3.</a:t>
            </a: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1</a:t>
            </a:r>
            <a:r>
              <a:rPr lang="en-US" sz="2800" dirty="0"/>
              <a:t>.</a:t>
            </a: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Đợt</a:t>
            </a:r>
            <a:r>
              <a:rPr lang="en-US" sz="3200" dirty="0">
                <a:latin typeface="Times New Roman" panose="02020603050405020304" pitchFamily="18" charset="0"/>
                <a:cs typeface="Times New Roman" panose="02020603050405020304" pitchFamily="18" charset="0"/>
              </a:rPr>
              <a:t> 2.</a:t>
            </a: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6" name="Oval Callout 25"/>
          <p:cNvSpPr/>
          <p:nvPr/>
        </p:nvSpPr>
        <p:spPr>
          <a:xfrm>
            <a:off x="8861232" y="177116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9" name="Oval Callout 18"/>
          <p:cNvSpPr/>
          <p:nvPr/>
        </p:nvSpPr>
        <p:spPr>
          <a:xfrm>
            <a:off x="8861231"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8" name="Oval Callout 17"/>
          <p:cNvSpPr/>
          <p:nvPr/>
        </p:nvSpPr>
        <p:spPr>
          <a:xfrm>
            <a:off x="8861230" y="1769597"/>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861230" y="175985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2832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2"/>
                  </p:tgtEl>
                </p:cond>
              </p:nextCondLst>
            </p:seq>
          </p:childTnLst>
        </p:cTn>
      </p:par>
    </p:tnLst>
    <p:bldLst>
      <p:bldP spid="26" grpId="0" animBg="1"/>
      <p:bldP spid="19" grpId="0" animBg="1"/>
      <p:bldP spid="18"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82"/>
            <a:ext cx="12192000" cy="6858000"/>
          </a:xfrm>
          <a:prstGeom prst="rect">
            <a:avLst/>
          </a:prstGeom>
        </p:spPr>
      </p:pic>
      <p:sp>
        <p:nvSpPr>
          <p:cNvPr id="2" name="Title 1"/>
          <p:cNvSpPr>
            <a:spLocks noGrp="1"/>
          </p:cNvSpPr>
          <p:nvPr>
            <p:ph type="title"/>
          </p:nvPr>
        </p:nvSpPr>
        <p:spPr>
          <a:xfrm>
            <a:off x="682529" y="1664331"/>
            <a:ext cx="10515600" cy="820408"/>
          </a:xfrm>
        </p:spPr>
        <p:txBody>
          <a:bodyPr>
            <a:normAutofit fontScale="90000"/>
          </a:bodyPr>
          <a:lstStyle/>
          <a:p>
            <a:pPr algn="ctr"/>
            <a:r>
              <a:rPr lang="en-US" sz="3600" b="1" i="1" dirty="0" err="1">
                <a:solidFill>
                  <a:srgbClr val="FF0000"/>
                </a:solidFill>
                <a:latin typeface="Times New Roman" panose="02020603050405020304" pitchFamily="18" charset="0"/>
                <a:cs typeface="Times New Roman" panose="02020603050405020304" pitchFamily="18" charset="0"/>
              </a:rPr>
              <a:t>Chiến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thắng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Điện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Biên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Phủ</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gắn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liền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với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tên</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tuổi</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của</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vị</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tướng</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nào</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sau</a:t>
            </a:r>
            <a:r>
              <a:rPr lang="en-US" sz="3600" b="1" i="1" dirty="0">
                <a:solidFill>
                  <a:srgbClr val="FF0000"/>
                </a:solidFill>
                <a:latin typeface="Times New Roman" panose="02020603050405020304" pitchFamily="18" charset="0"/>
                <a:cs typeface="Times New Roman" panose="02020603050405020304" pitchFamily="18" charset="0"/>
              </a:rPr>
              <a:t> </a:t>
            </a:r>
            <a:r>
              <a:rPr lang="en-US" sz="3600" b="1" i="1" dirty="0" err="1">
                <a:solidFill>
                  <a:srgbClr val="FF0000"/>
                </a:solidFill>
                <a:latin typeface="Times New Roman" panose="02020603050405020304" pitchFamily="18" charset="0"/>
                <a:cs typeface="Times New Roman" panose="02020603050405020304" pitchFamily="18" charset="0"/>
              </a:rPr>
              <a:t>đây</a:t>
            </a:r>
            <a:r>
              <a:rPr lang="en-US" sz="3600" b="1" i="1" dirty="0">
                <a:solidFill>
                  <a:srgbClr val="FF0000"/>
                </a:solidFill>
                <a:latin typeface="Times New Roman" panose="02020603050405020304" pitchFamily="18" charset="0"/>
                <a:cs typeface="Times New Roman" panose="02020603050405020304" pitchFamily="18" charset="0"/>
              </a:rPr>
              <a:t>?</a:t>
            </a: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9" name="Freeform 8"/>
          <p:cNvSpPr/>
          <p:nvPr/>
        </p:nvSpPr>
        <p:spPr>
          <a:xfrm>
            <a:off x="884664" y="2256208"/>
            <a:ext cx="5423752"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18568" tIns="118568" rIns="567056" bIns="118568" numCol="1" spcCol="1270" anchor="ctr" anchorCtr="0">
            <a:no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Thanh</a:t>
            </a:r>
            <a:endParaRPr lang="en-US" sz="3200" dirty="0">
              <a:latin typeface="Times New Roman" panose="02020603050405020304" pitchFamily="18" charset="0"/>
              <a:cs typeface="Times New Roman" panose="02020603050405020304" pitchFamily="18" charset="0"/>
            </a:endParaRPr>
          </a:p>
        </p:txBody>
      </p:sp>
      <p:sp>
        <p:nvSpPr>
          <p:cNvPr id="10" name="Freeform 9"/>
          <p:cNvSpPr/>
          <p:nvPr/>
        </p:nvSpPr>
        <p:spPr>
          <a:xfrm>
            <a:off x="1164081" y="3198070"/>
            <a:ext cx="5408150"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3465231"/>
              <a:satOff val="-15989"/>
              <a:lumOff val="588"/>
              <a:alphaOff val="0"/>
            </a:schemeClr>
          </a:fillRef>
          <a:effectRef idx="0">
            <a:schemeClr val="accent4">
              <a:hueOff val="3465231"/>
              <a:satOff val="-15989"/>
              <a:lumOff val="588"/>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Võ</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Giáp</a:t>
            </a:r>
            <a:endParaRPr lang="en-US" sz="3200" dirty="0">
              <a:latin typeface="Times New Roman" panose="02020603050405020304" pitchFamily="18" charset="0"/>
              <a:cs typeface="Times New Roman" panose="02020603050405020304" pitchFamily="18" charset="0"/>
            </a:endParaRPr>
          </a:p>
        </p:txBody>
      </p:sp>
      <p:sp>
        <p:nvSpPr>
          <p:cNvPr id="11" name="Freeform 10"/>
          <p:cNvSpPr/>
          <p:nvPr/>
        </p:nvSpPr>
        <p:spPr>
          <a:xfrm>
            <a:off x="1695431" y="4082778"/>
            <a:ext cx="5285233"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spcFirstLastPara="0" vert="horz" wrap="square" lIns="76658" tIns="76658" rIns="742810" bIns="76658" numCol="1" spcCol="1270" anchor="ctr" anchorCtr="0">
            <a:noAutofit/>
          </a:bodyPr>
          <a:lstStyle/>
          <a:p>
            <a:pPr defTabSz="755650">
              <a:lnSpc>
                <a:spcPct val="90000"/>
              </a:lnSpc>
              <a:spcBef>
                <a:spcPct val="0"/>
              </a:spcBef>
              <a:spcAft>
                <a:spcPct val="35000"/>
              </a:spcAft>
            </a:pPr>
            <a:r>
              <a:rPr lang="en-US" sz="2800" b="1" kern="1200" dirty="0" smtClean="0">
                <a:latin typeface="Times New Roman" panose="02020603050405020304" pitchFamily="18" charset="0"/>
                <a:cs typeface="Times New Roman" panose="02020603050405020304" pitchFamily="18" charset="0"/>
              </a:rPr>
              <a:t>	</a:t>
            </a:r>
          </a:p>
          <a:p>
            <a:pPr defTabSz="755650">
              <a:lnSpc>
                <a:spcPct val="90000"/>
              </a:lnSpc>
              <a:spcBef>
                <a:spcPct val="0"/>
              </a:spcBef>
              <a:spcAft>
                <a:spcPct val="35000"/>
              </a:spcAft>
            </a:pPr>
            <a:r>
              <a:rPr lang="en-US" sz="3200" dirty="0">
                <a:latin typeface="Times New Roman" panose="02020603050405020304" pitchFamily="18" charset="0"/>
                <a:cs typeface="Times New Roman" panose="02020603050405020304" pitchFamily="18" charset="0"/>
              </a:rPr>
              <a:t>C.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endParaRPr lang="en-US" sz="3200" dirty="0">
              <a:latin typeface="Times New Roman" panose="02020603050405020304" pitchFamily="18" charset="0"/>
              <a:cs typeface="Times New Roman" panose="02020603050405020304" pitchFamily="18" charset="0"/>
            </a:endParaRPr>
          </a:p>
          <a:p>
            <a:pPr lvl="0" algn="l" defTabSz="755650" rtl="0">
              <a:lnSpc>
                <a:spcPct val="90000"/>
              </a:lnSpc>
              <a:spcBef>
                <a:spcPct val="0"/>
              </a:spcBef>
              <a:spcAft>
                <a:spcPct val="35000"/>
              </a:spcAft>
            </a:pPr>
            <a:endParaRPr lang="en-US" sz="2800" kern="1200" dirty="0">
              <a:latin typeface="Times New Roman" panose="02020603050405020304" pitchFamily="18" charset="0"/>
              <a:cs typeface="Times New Roman" panose="02020603050405020304" pitchFamily="18" charset="0"/>
            </a:endParaRPr>
          </a:p>
        </p:txBody>
      </p:sp>
      <p:sp>
        <p:nvSpPr>
          <p:cNvPr id="12" name="Freeform 11"/>
          <p:cNvSpPr/>
          <p:nvPr/>
        </p:nvSpPr>
        <p:spPr>
          <a:xfrm>
            <a:off x="2103864" y="4996062"/>
            <a:ext cx="5211336" cy="772779"/>
          </a:xfrm>
          <a:custGeom>
            <a:avLst/>
            <a:gdLst>
              <a:gd name="connsiteX0" fmla="*/ 0 w 4876800"/>
              <a:gd name="connsiteY0" fmla="*/ 40587 h 405870"/>
              <a:gd name="connsiteX1" fmla="*/ 40587 w 4876800"/>
              <a:gd name="connsiteY1" fmla="*/ 0 h 405870"/>
              <a:gd name="connsiteX2" fmla="*/ 4836213 w 4876800"/>
              <a:gd name="connsiteY2" fmla="*/ 0 h 405870"/>
              <a:gd name="connsiteX3" fmla="*/ 4876800 w 4876800"/>
              <a:gd name="connsiteY3" fmla="*/ 40587 h 405870"/>
              <a:gd name="connsiteX4" fmla="*/ 4876800 w 4876800"/>
              <a:gd name="connsiteY4" fmla="*/ 365283 h 405870"/>
              <a:gd name="connsiteX5" fmla="*/ 4836213 w 4876800"/>
              <a:gd name="connsiteY5" fmla="*/ 405870 h 405870"/>
              <a:gd name="connsiteX6" fmla="*/ 40587 w 4876800"/>
              <a:gd name="connsiteY6" fmla="*/ 405870 h 405870"/>
              <a:gd name="connsiteX7" fmla="*/ 0 w 4876800"/>
              <a:gd name="connsiteY7" fmla="*/ 365283 h 405870"/>
              <a:gd name="connsiteX8" fmla="*/ 0 w 4876800"/>
              <a:gd name="connsiteY8" fmla="*/ 40587 h 405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405870">
                <a:moveTo>
                  <a:pt x="0" y="40587"/>
                </a:moveTo>
                <a:cubicBezTo>
                  <a:pt x="0" y="18171"/>
                  <a:pt x="18171" y="0"/>
                  <a:pt x="40587" y="0"/>
                </a:cubicBezTo>
                <a:lnTo>
                  <a:pt x="4836213" y="0"/>
                </a:lnTo>
                <a:cubicBezTo>
                  <a:pt x="4858629" y="0"/>
                  <a:pt x="4876800" y="18171"/>
                  <a:pt x="4876800" y="40587"/>
                </a:cubicBezTo>
                <a:lnTo>
                  <a:pt x="4876800" y="365283"/>
                </a:lnTo>
                <a:cubicBezTo>
                  <a:pt x="4876800" y="387699"/>
                  <a:pt x="4858629" y="405870"/>
                  <a:pt x="4836213" y="405870"/>
                </a:cubicBezTo>
                <a:lnTo>
                  <a:pt x="40587" y="405870"/>
                </a:lnTo>
                <a:cubicBezTo>
                  <a:pt x="18171" y="405870"/>
                  <a:pt x="0" y="387699"/>
                  <a:pt x="0" y="365283"/>
                </a:cubicBezTo>
                <a:lnTo>
                  <a:pt x="0" y="40587"/>
                </a:lnTo>
                <a:close/>
              </a:path>
            </a:pathLst>
          </a:cu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txBody>
          <a:bodyPr spcFirstLastPara="0" vert="horz" wrap="square" lIns="76658" tIns="76658" rIns="748906" bIns="76658" numCol="1" spcCol="1270" anchor="ctr" anchorCtr="0">
            <a:noAutofit/>
          </a:bodyPr>
          <a:lstStyle/>
          <a:p>
            <a:r>
              <a:rPr lang="en-US" sz="3200" dirty="0">
                <a:latin typeface="Times New Roman" panose="02020603050405020304" pitchFamily="18" charset="0"/>
                <a:cs typeface="Times New Roman" panose="02020603050405020304" pitchFamily="18" charset="0"/>
              </a:rPr>
              <a:t>D. </a:t>
            </a:r>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endParaRPr lang="en-US" sz="3200" dirty="0">
              <a:latin typeface="Times New Roman" panose="02020603050405020304" pitchFamily="18" charset="0"/>
              <a:cs typeface="Times New Roman" panose="02020603050405020304" pitchFamily="18" charset="0"/>
            </a:endParaRPr>
          </a:p>
        </p:txBody>
      </p:sp>
      <p:sp>
        <p:nvSpPr>
          <p:cNvPr id="13" name="Freeform 12"/>
          <p:cNvSpPr/>
          <p:nvPr/>
        </p:nvSpPr>
        <p:spPr>
          <a:xfrm>
            <a:off x="5497648" y="2848087"/>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4" name="Freeform 13"/>
          <p:cNvSpPr/>
          <p:nvPr/>
        </p:nvSpPr>
        <p:spPr>
          <a:xfrm>
            <a:off x="5906080" y="3761376"/>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5756959"/>
              <a:satOff val="-30630"/>
              <a:lumOff val="-1745"/>
              <a:alphaOff val="0"/>
            </a:schemeClr>
          </a:lnRef>
          <a:fillRef idx="1">
            <a:schemeClr val="accent4">
              <a:tint val="40000"/>
              <a:alpha val="90000"/>
              <a:hueOff val="5756959"/>
              <a:satOff val="-30630"/>
              <a:lumOff val="-1745"/>
              <a:alphaOff val="0"/>
            </a:schemeClr>
          </a:fillRef>
          <a:effectRef idx="0">
            <a:schemeClr val="accent4">
              <a:tint val="40000"/>
              <a:alpha val="90000"/>
              <a:hueOff val="5756959"/>
              <a:satOff val="-30630"/>
              <a:lumOff val="-1745"/>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sp>
        <p:nvSpPr>
          <p:cNvPr id="15" name="Freeform 14"/>
          <p:cNvSpPr/>
          <p:nvPr/>
        </p:nvSpPr>
        <p:spPr>
          <a:xfrm>
            <a:off x="6308416" y="4674659"/>
            <a:ext cx="263815" cy="502305"/>
          </a:xfrm>
          <a:custGeom>
            <a:avLst/>
            <a:gdLst>
              <a:gd name="connsiteX0" fmla="*/ 0 w 263815"/>
              <a:gd name="connsiteY0" fmla="*/ 145098 h 263815"/>
              <a:gd name="connsiteX1" fmla="*/ 59358 w 263815"/>
              <a:gd name="connsiteY1" fmla="*/ 145098 h 263815"/>
              <a:gd name="connsiteX2" fmla="*/ 59358 w 263815"/>
              <a:gd name="connsiteY2" fmla="*/ 0 h 263815"/>
              <a:gd name="connsiteX3" fmla="*/ 204457 w 263815"/>
              <a:gd name="connsiteY3" fmla="*/ 0 h 263815"/>
              <a:gd name="connsiteX4" fmla="*/ 204457 w 263815"/>
              <a:gd name="connsiteY4" fmla="*/ 145098 h 263815"/>
              <a:gd name="connsiteX5" fmla="*/ 263815 w 263815"/>
              <a:gd name="connsiteY5" fmla="*/ 145098 h 263815"/>
              <a:gd name="connsiteX6" fmla="*/ 131908 w 263815"/>
              <a:gd name="connsiteY6" fmla="*/ 263815 h 263815"/>
              <a:gd name="connsiteX7" fmla="*/ 0 w 263815"/>
              <a:gd name="connsiteY7" fmla="*/ 145098 h 26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815" h="263815">
                <a:moveTo>
                  <a:pt x="0" y="145098"/>
                </a:moveTo>
                <a:lnTo>
                  <a:pt x="59358" y="145098"/>
                </a:lnTo>
                <a:lnTo>
                  <a:pt x="59358" y="0"/>
                </a:lnTo>
                <a:lnTo>
                  <a:pt x="204457" y="0"/>
                </a:lnTo>
                <a:lnTo>
                  <a:pt x="204457" y="145098"/>
                </a:lnTo>
                <a:lnTo>
                  <a:pt x="263815" y="145098"/>
                </a:lnTo>
                <a:lnTo>
                  <a:pt x="131908" y="263815"/>
                </a:lnTo>
                <a:lnTo>
                  <a:pt x="0" y="145098"/>
                </a:lnTo>
                <a:close/>
              </a:path>
            </a:pathLst>
          </a:custGeom>
        </p:spPr>
        <p:style>
          <a:lnRef idx="2">
            <a:schemeClr val="accent4">
              <a:tint val="40000"/>
              <a:alpha val="90000"/>
              <a:hueOff val="11513918"/>
              <a:satOff val="-61261"/>
              <a:lumOff val="-3490"/>
              <a:alphaOff val="0"/>
            </a:schemeClr>
          </a:lnRef>
          <a:fillRef idx="1">
            <a:schemeClr val="accent4">
              <a:tint val="40000"/>
              <a:alpha val="90000"/>
              <a:hueOff val="11513918"/>
              <a:satOff val="-61261"/>
              <a:lumOff val="-3490"/>
              <a:alphaOff val="0"/>
            </a:schemeClr>
          </a:fillRef>
          <a:effectRef idx="0">
            <a:schemeClr val="accent4">
              <a:tint val="40000"/>
              <a:alpha val="90000"/>
              <a:hueOff val="11513918"/>
              <a:satOff val="-61261"/>
              <a:lumOff val="-3490"/>
              <a:alphaOff val="0"/>
            </a:schemeClr>
          </a:effectRef>
          <a:fontRef idx="minor">
            <a:schemeClr val="dk1">
              <a:hueOff val="0"/>
              <a:satOff val="0"/>
              <a:lumOff val="0"/>
              <a:alphaOff val="0"/>
            </a:schemeClr>
          </a:fontRef>
        </p:style>
        <p:txBody>
          <a:bodyPr spcFirstLastPara="0" vert="horz" wrap="square" lIns="74598" tIns="15240" rIns="74598" bIns="80534" numCol="1" spcCol="1270" anchor="ctr" anchorCtr="0">
            <a:noAutofit/>
          </a:bodyPr>
          <a:lstStyle/>
          <a:p>
            <a:pPr lvl="0" algn="ctr" defTabSz="533400">
              <a:lnSpc>
                <a:spcPct val="90000"/>
              </a:lnSpc>
              <a:spcBef>
                <a:spcPct val="0"/>
              </a:spcBef>
              <a:spcAft>
                <a:spcPct val="35000"/>
              </a:spcAft>
            </a:pPr>
            <a:endParaRPr lang="en-US" sz="1200" kern="1200"/>
          </a:p>
        </p:txBody>
      </p:sp>
      <p:pic>
        <p:nvPicPr>
          <p:cNvPr id="17" name="Picture 16"/>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48591" y="4105398"/>
            <a:ext cx="2143125" cy="2143125"/>
          </a:xfrm>
          <a:prstGeom prst="rect">
            <a:avLst/>
          </a:prstGeom>
        </p:spPr>
      </p:pic>
      <p:sp>
        <p:nvSpPr>
          <p:cNvPr id="24" name="Oval Callout 23"/>
          <p:cNvSpPr/>
          <p:nvPr/>
        </p:nvSpPr>
        <p:spPr>
          <a:xfrm>
            <a:off x="8682717" y="2128602"/>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 RỒI!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6" name="Oval Callout 25"/>
          <p:cNvSpPr/>
          <p:nvPr/>
        </p:nvSpPr>
        <p:spPr>
          <a:xfrm>
            <a:off x="8697817" y="2128601"/>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SAI!</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5" name="Oval Callout 24"/>
          <p:cNvSpPr/>
          <p:nvPr/>
        </p:nvSpPr>
        <p:spPr>
          <a:xfrm>
            <a:off x="8697817" y="2128600"/>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KHÔNG ĐÚNG!</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23" name="Oval Callout 22"/>
          <p:cNvSpPr/>
          <p:nvPr/>
        </p:nvSpPr>
        <p:spPr>
          <a:xfrm>
            <a:off x="8682717" y="2113834"/>
            <a:ext cx="2467595" cy="1659403"/>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00FF"/>
                </a:solidFill>
                <a:latin typeface="Times New Roman" panose="02020603050405020304" pitchFamily="18" charset="0"/>
                <a:cs typeface="Times New Roman" panose="02020603050405020304" pitchFamily="18" charset="0"/>
              </a:rPr>
              <a:t>ĐÁP ÁN CHÍNH XÁC!</a:t>
            </a:r>
            <a:endParaRPr lang="en-US" sz="28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84186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down)">
                                      <p:cBhvr>
                                        <p:cTn id="13" dur="500"/>
                                        <p:tgtEl>
                                          <p:spTgt spid="26"/>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00"/>
                                        <p:tgtEl>
                                          <p:spTgt spid="25"/>
                                        </p:tgtEl>
                                      </p:cBhvr>
                                    </p:animEffec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childTnLst>
                          </p:cTn>
                        </p:par>
                      </p:childTnLst>
                    </p:cTn>
                  </p:par>
                </p:childTnLst>
              </p:cTn>
              <p:nextCondLst>
                <p:cond evt="onClick" delay="0">
                  <p:tgtEl>
                    <p:spTgt spid="10"/>
                  </p:tgtEl>
                </p:cond>
              </p:nextCondLst>
            </p:seq>
          </p:childTnLst>
        </p:cTn>
      </p:par>
    </p:tnLst>
    <p:bldLst>
      <p:bldP spid="24" grpId="0" animBg="1"/>
      <p:bldP spid="26" grpId="0" animBg="1"/>
      <p:bldP spid="25" grpId="0" animBg="1"/>
      <p:bldP spid="2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
        <p:nvSpPr>
          <p:cNvPr id="3" name="Subtitle 2"/>
          <p:cNvSpPr>
            <a:spLocks noGrp="1"/>
          </p:cNvSpPr>
          <p:nvPr>
            <p:ph type="subTitle" idx="1"/>
          </p:nvPr>
        </p:nvSpPr>
        <p:spPr>
          <a:xfrm>
            <a:off x="1733007" y="4199708"/>
            <a:ext cx="9144000" cy="1655762"/>
          </a:xfrm>
        </p:spPr>
        <p:txBody>
          <a:bodyPr/>
          <a:lstStyle/>
          <a:p>
            <a:r>
              <a:rPr lang="en-US" sz="4400" b="1" dirty="0" smtClean="0">
                <a:solidFill>
                  <a:srgbClr val="FF0000"/>
                </a:solidFill>
              </a:rPr>
              <a:t>THANKS YOU VERY MUCH!</a:t>
            </a:r>
            <a:endParaRPr lang="en-US" sz="4400" b="1" dirty="0">
              <a:solidFill>
                <a:srgbClr val="FF0000"/>
              </a:solidFill>
            </a:endParaRPr>
          </a:p>
        </p:txBody>
      </p:sp>
      <p:sp>
        <p:nvSpPr>
          <p:cNvPr id="5" name="Subtitle 2"/>
          <p:cNvSpPr txBox="1">
            <a:spLocks/>
          </p:cNvSpPr>
          <p:nvPr/>
        </p:nvSpPr>
        <p:spPr>
          <a:xfrm>
            <a:off x="1733007" y="177323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solidFill>
                  <a:schemeClr val="tx1">
                    <a:lumMod val="95000"/>
                    <a:lumOff val="5000"/>
                  </a:schemeClr>
                </a:solidFill>
              </a:rPr>
              <a:t>Người</a:t>
            </a:r>
            <a:r>
              <a:rPr lang="en-US" dirty="0" smtClean="0">
                <a:solidFill>
                  <a:schemeClr val="tx1">
                    <a:lumMod val="95000"/>
                    <a:lumOff val="5000"/>
                  </a:schemeClr>
                </a:solidFill>
              </a:rPr>
              <a:t> </a:t>
            </a:r>
            <a:r>
              <a:rPr lang="en-US" dirty="0" err="1" smtClean="0">
                <a:solidFill>
                  <a:schemeClr val="tx1">
                    <a:lumMod val="95000"/>
                    <a:lumOff val="5000"/>
                  </a:schemeClr>
                </a:solidFill>
              </a:rPr>
              <a:t>thực</a:t>
            </a:r>
            <a:r>
              <a:rPr lang="en-US" dirty="0" smtClean="0">
                <a:solidFill>
                  <a:schemeClr val="tx1">
                    <a:lumMod val="95000"/>
                    <a:lumOff val="5000"/>
                  </a:schemeClr>
                </a:solidFill>
              </a:rPr>
              <a:t> </a:t>
            </a:r>
            <a:r>
              <a:rPr lang="en-US" dirty="0" err="1" smtClean="0">
                <a:solidFill>
                  <a:schemeClr val="tx1">
                    <a:lumMod val="95000"/>
                    <a:lumOff val="5000"/>
                  </a:schemeClr>
                </a:solidFill>
              </a:rPr>
              <a:t>hiện</a:t>
            </a:r>
            <a:r>
              <a:rPr lang="en-US" dirty="0" smtClean="0">
                <a:solidFill>
                  <a:schemeClr val="tx1">
                    <a:lumMod val="95000"/>
                    <a:lumOff val="5000"/>
                  </a:schemeClr>
                </a:solidFill>
              </a:rPr>
              <a:t>:</a:t>
            </a:r>
          </a:p>
          <a:p>
            <a:r>
              <a:rPr lang="en-US" dirty="0" err="1" smtClean="0">
                <a:solidFill>
                  <a:schemeClr val="tx1">
                    <a:lumMod val="95000"/>
                    <a:lumOff val="5000"/>
                  </a:schemeClr>
                </a:solidFill>
              </a:rPr>
              <a:t>Đặng</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Bích</a:t>
            </a:r>
            <a:r>
              <a:rPr lang="en-US" dirty="0" smtClean="0">
                <a:solidFill>
                  <a:schemeClr val="tx1">
                    <a:lumMod val="95000"/>
                    <a:lumOff val="5000"/>
                  </a:schemeClr>
                </a:solidFill>
              </a:rPr>
              <a:t> </a:t>
            </a:r>
            <a:r>
              <a:rPr lang="en-US" dirty="0" err="1" smtClean="0">
                <a:solidFill>
                  <a:schemeClr val="tx1">
                    <a:lumMod val="95000"/>
                    <a:lumOff val="5000"/>
                  </a:schemeClr>
                </a:solidFill>
              </a:rPr>
              <a:t>Ngọc</a:t>
            </a:r>
            <a:r>
              <a:rPr lang="en-US" dirty="0" smtClean="0">
                <a:solidFill>
                  <a:schemeClr val="tx1">
                    <a:lumMod val="95000"/>
                    <a:lumOff val="5000"/>
                  </a:schemeClr>
                </a:solidFill>
              </a:rPr>
              <a:t> (</a:t>
            </a:r>
            <a:r>
              <a:rPr lang="en-US" dirty="0" err="1" smtClean="0">
                <a:solidFill>
                  <a:schemeClr val="tx1">
                    <a:lumMod val="95000"/>
                    <a:lumOff val="5000"/>
                  </a:schemeClr>
                </a:solidFill>
              </a:rPr>
              <a:t>Hải</a:t>
            </a:r>
            <a:r>
              <a:rPr lang="en-US" dirty="0" smtClean="0">
                <a:solidFill>
                  <a:schemeClr val="tx1">
                    <a:lumMod val="95000"/>
                    <a:lumOff val="5000"/>
                  </a:schemeClr>
                </a:solidFill>
              </a:rPr>
              <a:t> </a:t>
            </a:r>
            <a:r>
              <a:rPr lang="en-US" dirty="0" err="1" smtClean="0">
                <a:solidFill>
                  <a:schemeClr val="tx1">
                    <a:lumMod val="95000"/>
                    <a:lumOff val="5000"/>
                  </a:schemeClr>
                </a:solidFill>
              </a:rPr>
              <a:t>Hà</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a:p>
            <a:r>
              <a:rPr lang="en-US" dirty="0" err="1" smtClean="0">
                <a:solidFill>
                  <a:schemeClr val="tx1">
                    <a:lumMod val="95000"/>
                    <a:lumOff val="5000"/>
                  </a:schemeClr>
                </a:solidFill>
              </a:rPr>
              <a:t>Lại</a:t>
            </a:r>
            <a:r>
              <a:rPr lang="en-US" dirty="0" smtClean="0">
                <a:solidFill>
                  <a:schemeClr val="tx1">
                    <a:lumMod val="95000"/>
                    <a:lumOff val="5000"/>
                  </a:schemeClr>
                </a:solidFill>
              </a:rPr>
              <a:t> </a:t>
            </a:r>
            <a:r>
              <a:rPr lang="en-US" dirty="0" err="1" smtClean="0">
                <a:solidFill>
                  <a:schemeClr val="tx1">
                    <a:lumMod val="95000"/>
                    <a:lumOff val="5000"/>
                  </a:schemeClr>
                </a:solidFill>
              </a:rPr>
              <a:t>Thị</a:t>
            </a:r>
            <a:r>
              <a:rPr lang="en-US" dirty="0" smtClean="0">
                <a:solidFill>
                  <a:schemeClr val="tx1">
                    <a:lumMod val="95000"/>
                    <a:lumOff val="5000"/>
                  </a:schemeClr>
                </a:solidFill>
              </a:rPr>
              <a:t> </a:t>
            </a:r>
            <a:r>
              <a:rPr lang="en-US" dirty="0" err="1" smtClean="0">
                <a:solidFill>
                  <a:schemeClr val="tx1">
                    <a:lumMod val="95000"/>
                    <a:lumOff val="5000"/>
                  </a:schemeClr>
                </a:solidFill>
              </a:rPr>
              <a:t>Thanh</a:t>
            </a:r>
            <a:r>
              <a:rPr lang="en-US" dirty="0" smtClean="0">
                <a:solidFill>
                  <a:schemeClr val="tx1">
                    <a:lumMod val="95000"/>
                    <a:lumOff val="5000"/>
                  </a:schemeClr>
                </a:solidFill>
              </a:rPr>
              <a:t> Loan (</a:t>
            </a:r>
            <a:r>
              <a:rPr lang="en-US" dirty="0" err="1" smtClean="0">
                <a:solidFill>
                  <a:schemeClr val="tx1">
                    <a:lumMod val="95000"/>
                    <a:lumOff val="5000"/>
                  </a:schemeClr>
                </a:solidFill>
              </a:rPr>
              <a:t>Trường</a:t>
            </a:r>
            <a:r>
              <a:rPr lang="en-US" dirty="0" smtClean="0">
                <a:solidFill>
                  <a:schemeClr val="tx1">
                    <a:lumMod val="95000"/>
                    <a:lumOff val="5000"/>
                  </a:schemeClr>
                </a:solidFill>
              </a:rPr>
              <a:t> PTDT </a:t>
            </a:r>
            <a:r>
              <a:rPr lang="en-US" dirty="0" err="1" smtClean="0">
                <a:solidFill>
                  <a:schemeClr val="tx1">
                    <a:lumMod val="95000"/>
                    <a:lumOff val="5000"/>
                  </a:schemeClr>
                </a:solidFill>
              </a:rPr>
              <a:t>nội</a:t>
            </a:r>
            <a:r>
              <a:rPr lang="en-US" dirty="0" smtClean="0">
                <a:solidFill>
                  <a:schemeClr val="tx1">
                    <a:lumMod val="95000"/>
                    <a:lumOff val="5000"/>
                  </a:schemeClr>
                </a:solidFill>
              </a:rPr>
              <a:t> </a:t>
            </a:r>
            <a:r>
              <a:rPr lang="en-US" dirty="0" err="1" smtClean="0">
                <a:solidFill>
                  <a:schemeClr val="tx1">
                    <a:lumMod val="95000"/>
                    <a:lumOff val="5000"/>
                  </a:schemeClr>
                </a:solidFill>
              </a:rPr>
              <a:t>trú</a:t>
            </a:r>
            <a:r>
              <a:rPr lang="en-US" dirty="0" smtClean="0">
                <a:solidFill>
                  <a:schemeClr val="tx1">
                    <a:lumMod val="95000"/>
                    <a:lumOff val="5000"/>
                  </a:schemeClr>
                </a:solidFill>
              </a:rPr>
              <a:t> </a:t>
            </a:r>
            <a:r>
              <a:rPr lang="en-US" dirty="0" err="1" smtClean="0">
                <a:solidFill>
                  <a:schemeClr val="tx1">
                    <a:lumMod val="95000"/>
                    <a:lumOff val="5000"/>
                  </a:schemeClr>
                </a:solidFill>
              </a:rPr>
              <a:t>Hoành</a:t>
            </a:r>
            <a:r>
              <a:rPr lang="en-US" dirty="0" smtClean="0">
                <a:solidFill>
                  <a:schemeClr val="tx1">
                    <a:lumMod val="95000"/>
                    <a:lumOff val="5000"/>
                  </a:schemeClr>
                </a:solidFill>
              </a:rPr>
              <a:t> </a:t>
            </a:r>
            <a:r>
              <a:rPr lang="en-US" dirty="0" err="1" smtClean="0">
                <a:solidFill>
                  <a:schemeClr val="tx1">
                    <a:lumMod val="95000"/>
                    <a:lumOff val="5000"/>
                  </a:schemeClr>
                </a:solidFill>
              </a:rPr>
              <a:t>Bồ</a:t>
            </a:r>
            <a:r>
              <a:rPr lang="en-US" dirty="0" smtClean="0">
                <a:solidFill>
                  <a:schemeClr val="tx1">
                    <a:lumMod val="95000"/>
                    <a:lumOff val="5000"/>
                  </a:schemeClr>
                </a:solidFill>
              </a:rPr>
              <a:t> - </a:t>
            </a:r>
            <a:r>
              <a:rPr lang="en-US" dirty="0" err="1" smtClean="0">
                <a:solidFill>
                  <a:schemeClr val="tx1">
                    <a:lumMod val="95000"/>
                    <a:lumOff val="5000"/>
                  </a:schemeClr>
                </a:solidFill>
              </a:rPr>
              <a:t>Quảng</a:t>
            </a:r>
            <a:r>
              <a:rPr lang="en-US" dirty="0" smtClean="0">
                <a:solidFill>
                  <a:schemeClr val="tx1">
                    <a:lumMod val="95000"/>
                    <a:lumOff val="5000"/>
                  </a:schemeClr>
                </a:solidFill>
              </a:rPr>
              <a:t> </a:t>
            </a:r>
            <a:r>
              <a:rPr lang="en-US" dirty="0" err="1" smtClean="0">
                <a:solidFill>
                  <a:schemeClr val="tx1">
                    <a:lumMod val="95000"/>
                    <a:lumOff val="5000"/>
                  </a:schemeClr>
                </a:solidFill>
              </a:rPr>
              <a:t>Ninh</a:t>
            </a:r>
            <a:r>
              <a:rPr lang="en-US" dirty="0" smtClean="0">
                <a:solidFill>
                  <a:schemeClr val="tx1">
                    <a:lumMod val="95000"/>
                    <a:lumOff val="5000"/>
                  </a:schemeClr>
                </a:solidFill>
              </a:rPr>
              <a:t>)</a:t>
            </a:r>
          </a:p>
        </p:txBody>
      </p:sp>
    </p:spTree>
    <p:extLst>
      <p:ext uri="{BB962C8B-B14F-4D97-AF65-F5344CB8AC3E}">
        <p14:creationId xmlns:p14="http://schemas.microsoft.com/office/powerpoint/2010/main" val="3083134868"/>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9" name="Subtitle 2"/>
          <p:cNvSpPr txBox="1">
            <a:spLocks/>
          </p:cNvSpPr>
          <p:nvPr/>
        </p:nvSpPr>
        <p:spPr>
          <a:xfrm>
            <a:off x="2646219" y="2434863"/>
            <a:ext cx="9144000"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smtClean="0">
                <a:solidFill>
                  <a:srgbClr val="FF0000"/>
                </a:solidFill>
              </a:rPr>
              <a:t>Bài</a:t>
            </a:r>
            <a:r>
              <a:rPr lang="en-US" sz="4400" b="1" dirty="0" smtClean="0">
                <a:solidFill>
                  <a:srgbClr val="FF0000"/>
                </a:solidFill>
              </a:rPr>
              <a:t> </a:t>
            </a:r>
            <a:r>
              <a:rPr lang="en-US" sz="4400" b="1" dirty="0" err="1" smtClean="0">
                <a:solidFill>
                  <a:srgbClr val="FF0000"/>
                </a:solidFill>
              </a:rPr>
              <a:t>hát</a:t>
            </a:r>
            <a:r>
              <a:rPr lang="en-US" sz="4400" b="1" dirty="0" smtClean="0">
                <a:solidFill>
                  <a:srgbClr val="FF0000"/>
                </a:solidFill>
              </a:rPr>
              <a:t>: GIẢI PHÓNG ĐIỆN BIÊN</a:t>
            </a:r>
          </a:p>
          <a:p>
            <a:pPr marL="0" indent="0">
              <a:buNone/>
            </a:pPr>
            <a:r>
              <a:rPr lang="en-US" sz="4400" b="1" dirty="0" err="1" smtClean="0">
                <a:solidFill>
                  <a:srgbClr val="FF0000"/>
                </a:solidFill>
              </a:rPr>
              <a:t>Nhạc</a:t>
            </a:r>
            <a:r>
              <a:rPr lang="en-US" sz="4400" b="1" dirty="0" smtClean="0">
                <a:solidFill>
                  <a:srgbClr val="FF0000"/>
                </a:solidFill>
              </a:rPr>
              <a:t> </a:t>
            </a:r>
            <a:r>
              <a:rPr lang="en-US" sz="4400" b="1" dirty="0" err="1" smtClean="0">
                <a:solidFill>
                  <a:srgbClr val="FF0000"/>
                </a:solidFill>
              </a:rPr>
              <a:t>sĩ</a:t>
            </a:r>
            <a:r>
              <a:rPr lang="en-US" sz="4400" b="1" dirty="0" smtClean="0">
                <a:solidFill>
                  <a:srgbClr val="FF0000"/>
                </a:solidFill>
              </a:rPr>
              <a:t>: </a:t>
            </a:r>
            <a:r>
              <a:rPr lang="en-US" sz="4400" b="1" dirty="0" err="1" smtClean="0">
                <a:solidFill>
                  <a:srgbClr val="FF0000"/>
                </a:solidFill>
              </a:rPr>
              <a:t>Đỗ</a:t>
            </a:r>
            <a:r>
              <a:rPr lang="en-US" sz="4400" b="1" dirty="0" smtClean="0">
                <a:solidFill>
                  <a:srgbClr val="FF0000"/>
                </a:solidFill>
              </a:rPr>
              <a:t> </a:t>
            </a:r>
            <a:r>
              <a:rPr lang="en-US" sz="4400" b="1" dirty="0" err="1" smtClean="0">
                <a:solidFill>
                  <a:srgbClr val="FF0000"/>
                </a:solidFill>
              </a:rPr>
              <a:t>Nhuận</a:t>
            </a:r>
            <a:endParaRPr lang="en-US" sz="4400" b="1" dirty="0">
              <a:solidFill>
                <a:srgbClr val="FF0000"/>
              </a:solidFill>
            </a:endParaRPr>
          </a:p>
        </p:txBody>
      </p:sp>
    </p:spTree>
    <p:extLst>
      <p:ext uri="{BB962C8B-B14F-4D97-AF65-F5344CB8AC3E}">
        <p14:creationId xmlns:p14="http://schemas.microsoft.com/office/powerpoint/2010/main" val="2339130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p:cNvSpPr>
            <a:spLocks noGrp="1"/>
          </p:cNvSpPr>
          <p:nvPr>
            <p:ph type="title"/>
          </p:nvPr>
        </p:nvSpPr>
        <p:spPr>
          <a:xfrm>
            <a:off x="5032662" y="1005875"/>
            <a:ext cx="4984173" cy="1325563"/>
          </a:xfrm>
        </p:spPr>
        <p:txBody>
          <a:bodyPr>
            <a:noAutofit/>
          </a:bodyPr>
          <a:lstStyle/>
          <a:p>
            <a:r>
              <a:rPr lang="en-US" sz="4800" b="1" dirty="0" err="1" smtClean="0">
                <a:solidFill>
                  <a:srgbClr val="FF0000"/>
                </a:solidFill>
              </a:rPr>
              <a:t>Đồ</a:t>
            </a:r>
            <a:r>
              <a:rPr lang="en-US" sz="4800" b="1" dirty="0" smtClean="0">
                <a:solidFill>
                  <a:srgbClr val="FF0000"/>
                </a:solidFill>
              </a:rPr>
              <a:t> </a:t>
            </a:r>
            <a:r>
              <a:rPr lang="en-US" sz="4800" b="1" dirty="0" err="1" smtClean="0">
                <a:solidFill>
                  <a:srgbClr val="FF0000"/>
                </a:solidFill>
              </a:rPr>
              <a:t>họa</a:t>
            </a:r>
            <a:r>
              <a:rPr lang="en-US" sz="4800" b="1" dirty="0" smtClean="0">
                <a:solidFill>
                  <a:srgbClr val="FF0000"/>
                </a:solidFill>
              </a:rPr>
              <a:t> </a:t>
            </a:r>
            <a:r>
              <a:rPr lang="en-US" sz="4800" b="1" dirty="0" err="1" smtClean="0">
                <a:solidFill>
                  <a:srgbClr val="FF0000"/>
                </a:solidFill>
              </a:rPr>
              <a:t>thông</a:t>
            </a:r>
            <a:r>
              <a:rPr lang="en-US" sz="4800" b="1" dirty="0" smtClean="0">
                <a:solidFill>
                  <a:srgbClr val="FF0000"/>
                </a:solidFill>
              </a:rPr>
              <a:t> tin</a:t>
            </a:r>
            <a:endParaRPr lang="en-US" sz="48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7" name="Rectangle 6"/>
          <p:cNvSpPr/>
          <p:nvPr/>
        </p:nvSpPr>
        <p:spPr>
          <a:xfrm>
            <a:off x="3408217" y="2364053"/>
            <a:ext cx="7453745" cy="3970318"/>
          </a:xfrm>
          <a:prstGeom prst="rect">
            <a:avLst/>
          </a:prstGeom>
        </p:spPr>
        <p:txBody>
          <a:bodyPr wrap="square">
            <a:spAutoFit/>
          </a:bodyPr>
          <a:lstStyle/>
          <a:p>
            <a:pPr algn="just">
              <a:spcAft>
                <a:spcPts val="0"/>
              </a:spcAft>
            </a:pPr>
            <a:r>
              <a:rPr lang="en-US" sz="3600" b="1" dirty="0" err="1" smtClean="0">
                <a:solidFill>
                  <a:srgbClr val="0D0D0D"/>
                </a:solidFill>
                <a:effectLst/>
                <a:ea typeface="Times New Roman" panose="02020603050405020304" pitchFamily="18" charset="0"/>
                <a:cs typeface="Times New Roman" panose="02020603050405020304" pitchFamily="18" charset="0"/>
              </a:rPr>
              <a:t>Đồ</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họa</a:t>
            </a:r>
            <a:r>
              <a:rPr lang="en-US" sz="3600" b="1" dirty="0" smtClean="0">
                <a:solidFill>
                  <a:srgbClr val="0D0D0D"/>
                </a:solidFill>
                <a:effectLst/>
                <a:ea typeface="Times New Roman" panose="02020603050405020304" pitchFamily="18" charset="0"/>
                <a:cs typeface="Times New Roman" panose="02020603050405020304" pitchFamily="18" charset="0"/>
              </a:rPr>
              <a:t> </a:t>
            </a:r>
            <a:r>
              <a:rPr lang="en-US" sz="3600" b="1" dirty="0" err="1" smtClean="0">
                <a:solidFill>
                  <a:srgbClr val="0D0D0D"/>
                </a:solidFill>
                <a:effectLst/>
                <a:ea typeface="Times New Roman" panose="02020603050405020304" pitchFamily="18" charset="0"/>
                <a:cs typeface="Times New Roman" panose="02020603050405020304" pitchFamily="18" charset="0"/>
              </a:rPr>
              <a:t>thông</a:t>
            </a:r>
            <a:r>
              <a:rPr lang="en-US" sz="3600" b="1" dirty="0" smtClean="0">
                <a:solidFill>
                  <a:srgbClr val="0D0D0D"/>
                </a:solidFill>
                <a:effectLst/>
                <a:ea typeface="Times New Roman" panose="02020603050405020304" pitchFamily="18" charset="0"/>
                <a:cs typeface="Times New Roman" panose="02020603050405020304" pitchFamily="18" charset="0"/>
              </a:rPr>
              <a:t> tin</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tiếng</a:t>
            </a:r>
            <a:r>
              <a:rPr lang="en-US" sz="3600" u="sng"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u="sng"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i="1"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infographic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từ</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ghép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của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Information graphic),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là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sự</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kết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hợp</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ngắn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gọn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với</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hình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ảnh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minh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họa</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và</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màu</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sắc</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sinh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động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bắt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mắt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có</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thể</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truyền</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đạt</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thông</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tin </a:t>
            </a:r>
            <a:r>
              <a:rPr lang="en-US" sz="3600" dirty="0" err="1" smtClean="0">
                <a:solidFill>
                  <a:schemeClr val="tx1">
                    <a:lumMod val="95000"/>
                    <a:lumOff val="5000"/>
                  </a:schemeClr>
                </a:solidFill>
                <a:effectLst/>
                <a:ea typeface="Times New Roman" panose="02020603050405020304" pitchFamily="18" charset="0"/>
                <a:cs typeface="Times New Roman" panose="02020603050405020304" pitchFamily="18" charset="0"/>
              </a:rPr>
              <a:t>nhanh</a:t>
            </a:r>
            <a:r>
              <a:rPr lang="en-US" sz="3600" dirty="0" smtClean="0">
                <a:solidFill>
                  <a:schemeClr val="tx1">
                    <a:lumMod val="95000"/>
                    <a:lumOff val="5000"/>
                  </a:schemeClr>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và</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rõ</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ràng</a:t>
            </a:r>
            <a:r>
              <a:rPr lang="en-US" sz="3600" dirty="0" smtClean="0">
                <a:solidFill>
                  <a:srgbClr val="0D0D0D"/>
                </a:solidFill>
                <a:effectLst/>
                <a:ea typeface="Times New Roman" panose="02020603050405020304" pitchFamily="18" charset="0"/>
                <a:cs typeface="Times New Roman" panose="02020603050405020304" pitchFamily="18" charset="0"/>
              </a:rPr>
              <a:t> </a:t>
            </a:r>
            <a:r>
              <a:rPr lang="en-US" sz="3600" dirty="0" err="1" smtClean="0">
                <a:solidFill>
                  <a:srgbClr val="0D0D0D"/>
                </a:solidFill>
                <a:effectLst/>
                <a:ea typeface="Times New Roman" panose="02020603050405020304" pitchFamily="18" charset="0"/>
                <a:cs typeface="Times New Roman" panose="02020603050405020304" pitchFamily="18" charset="0"/>
              </a:rPr>
              <a:t>hơn</a:t>
            </a:r>
            <a:r>
              <a:rPr lang="en-US" sz="3600" dirty="0" smtClean="0">
                <a:solidFill>
                  <a:srgbClr val="0D0D0D"/>
                </a:solidFill>
                <a:effectLst/>
                <a:ea typeface="Times New Roman" panose="02020603050405020304" pitchFamily="18" charset="0"/>
                <a:cs typeface="Times New Roman" panose="02020603050405020304" pitchFamily="18" charset="0"/>
              </a:rPr>
              <a:t>.</a:t>
            </a:r>
            <a:endParaRPr lang="en-US" sz="36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22951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64"/>
            <a:ext cx="12192000" cy="6858000"/>
          </a:xfrm>
          <a:prstGeom prst="rect">
            <a:avLst/>
          </a:prstGeom>
        </p:spPr>
      </p:pic>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3" name="Rectangle 2"/>
          <p:cNvSpPr/>
          <p:nvPr/>
        </p:nvSpPr>
        <p:spPr>
          <a:xfrm>
            <a:off x="143230" y="3228757"/>
            <a:ext cx="2519621" cy="14127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lumMod val="95000"/>
                    <a:lumOff val="5000"/>
                  </a:schemeClr>
                </a:solidFill>
              </a:rPr>
              <a:t>VĂN BẢN</a:t>
            </a:r>
            <a:endParaRPr lang="en-US" sz="3200" dirty="0">
              <a:solidFill>
                <a:schemeClr val="tx1">
                  <a:lumMod val="95000"/>
                  <a:lumOff val="5000"/>
                </a:schemeClr>
              </a:solidFill>
            </a:endParaRPr>
          </a:p>
        </p:txBody>
      </p:sp>
      <p:sp>
        <p:nvSpPr>
          <p:cNvPr id="9" name="Rounded Rectangle 8"/>
          <p:cNvSpPr/>
          <p:nvPr/>
        </p:nvSpPr>
        <p:spPr>
          <a:xfrm>
            <a:off x="3194724" y="1577273"/>
            <a:ext cx="2671323" cy="106604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Xuất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xứ</a:t>
            </a:r>
            <a:endParaRPr lang="en-US" sz="2800" b="1" dirty="0">
              <a:solidFill>
                <a:schemeClr val="tx1">
                  <a:lumMod val="95000"/>
                  <a:lumOff val="5000"/>
                </a:schemeClr>
              </a:solidFill>
            </a:endParaRPr>
          </a:p>
        </p:txBody>
      </p:sp>
      <p:sp>
        <p:nvSpPr>
          <p:cNvPr id="10" name="Rounded Rectangle 9"/>
          <p:cNvSpPr/>
          <p:nvPr/>
        </p:nvSpPr>
        <p:spPr>
          <a:xfrm>
            <a:off x="3175167" y="3390647"/>
            <a:ext cx="2614254" cy="10287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Thể</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loại</a:t>
            </a:r>
            <a:endParaRPr lang="en-US" sz="2800" b="1" dirty="0">
              <a:solidFill>
                <a:schemeClr val="tx1">
                  <a:lumMod val="95000"/>
                  <a:lumOff val="5000"/>
                </a:schemeClr>
              </a:solidFill>
            </a:endParaRPr>
          </a:p>
        </p:txBody>
      </p:sp>
      <p:sp>
        <p:nvSpPr>
          <p:cNvPr id="11" name="Rounded Rectangle 10"/>
          <p:cNvSpPr/>
          <p:nvPr/>
        </p:nvSpPr>
        <p:spPr>
          <a:xfrm>
            <a:off x="3202520" y="4959220"/>
            <a:ext cx="2698563" cy="106283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lumMod val="95000"/>
                    <a:lumOff val="5000"/>
                  </a:schemeClr>
                </a:solidFill>
              </a:rPr>
              <a:t>Phương</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thức</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biểu</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đạt</a:t>
            </a:r>
            <a:r>
              <a:rPr lang="en-US" sz="2800" b="1" dirty="0" smtClean="0">
                <a:solidFill>
                  <a:schemeClr val="tx1">
                    <a:lumMod val="95000"/>
                    <a:lumOff val="5000"/>
                  </a:schemeClr>
                </a:solidFill>
              </a:rPr>
              <a:t> </a:t>
            </a:r>
            <a:r>
              <a:rPr lang="en-US" sz="2800" b="1" dirty="0" err="1" smtClean="0">
                <a:solidFill>
                  <a:schemeClr val="tx1">
                    <a:lumMod val="95000"/>
                    <a:lumOff val="5000"/>
                  </a:schemeClr>
                </a:solidFill>
              </a:rPr>
              <a:t>chính</a:t>
            </a:r>
            <a:endParaRPr lang="en-US" sz="2800" b="1" dirty="0">
              <a:solidFill>
                <a:schemeClr val="tx1">
                  <a:lumMod val="95000"/>
                  <a:lumOff val="5000"/>
                </a:schemeClr>
              </a:solidFill>
            </a:endParaRPr>
          </a:p>
        </p:txBody>
      </p:sp>
      <p:sp>
        <p:nvSpPr>
          <p:cNvPr id="12" name="Title 11"/>
          <p:cNvSpPr>
            <a:spLocks noGrp="1"/>
          </p:cNvSpPr>
          <p:nvPr>
            <p:ph type="title"/>
          </p:nvPr>
        </p:nvSpPr>
        <p:spPr>
          <a:xfrm>
            <a:off x="6760247" y="2906348"/>
            <a:ext cx="4988407" cy="17351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endParaRPr lang="en-US" sz="2400" b="1" dirty="0" smtClean="0">
              <a:solidFill>
                <a:schemeClr val="tx1">
                  <a:lumMod val="95000"/>
                  <a:lumOff val="5000"/>
                </a:schemeClr>
              </a:solidFill>
              <a:latin typeface="Arial" panose="020B0604020202020204" pitchFamily="34" charset="0"/>
              <a:cs typeface="Arial" panose="020B0604020202020204" pitchFamily="34" charset="0"/>
            </a:endParaRPr>
          </a:p>
          <a:p>
            <a:pPr algn="ctr"/>
            <a:r>
              <a:rPr lang="en-US" sz="3600" dirty="0" err="1">
                <a:solidFill>
                  <a:schemeClr val="tx1">
                    <a:lumMod val="95000"/>
                    <a:lumOff val="5000"/>
                  </a:schemeClr>
                </a:solidFill>
              </a:rPr>
              <a:t>Văn</a:t>
            </a:r>
            <a:r>
              <a:rPr lang="en-US" sz="3600" dirty="0">
                <a:solidFill>
                  <a:schemeClr val="tx1">
                    <a:lumMod val="95000"/>
                    <a:lumOff val="5000"/>
                  </a:schemeClr>
                </a:solidFill>
              </a:rPr>
              <a:t> </a:t>
            </a:r>
            <a:r>
              <a:rPr lang="en-US" sz="3600" dirty="0" err="1">
                <a:solidFill>
                  <a:schemeClr val="tx1">
                    <a:lumMod val="95000"/>
                    <a:lumOff val="5000"/>
                  </a:schemeClr>
                </a:solidFill>
              </a:rPr>
              <a:t>bản</a:t>
            </a:r>
            <a:r>
              <a:rPr lang="en-US" sz="3600" dirty="0">
                <a:solidFill>
                  <a:schemeClr val="tx1">
                    <a:lumMod val="95000"/>
                    <a:lumOff val="5000"/>
                  </a:schemeClr>
                </a:solidFill>
              </a:rPr>
              <a:t> </a:t>
            </a:r>
            <a:r>
              <a:rPr lang="en-US" sz="3600" dirty="0" err="1">
                <a:solidFill>
                  <a:schemeClr val="tx1">
                    <a:lumMod val="95000"/>
                    <a:lumOff val="5000"/>
                  </a:schemeClr>
                </a:solidFill>
              </a:rPr>
              <a:t>thông</a:t>
            </a:r>
            <a:r>
              <a:rPr lang="en-US" sz="3600" dirty="0">
                <a:solidFill>
                  <a:schemeClr val="tx1">
                    <a:lumMod val="95000"/>
                    <a:lumOff val="5000"/>
                  </a:schemeClr>
                </a:solidFill>
              </a:rPr>
              <a:t> tin </a:t>
            </a:r>
            <a:r>
              <a:rPr lang="en-US" sz="3600" dirty="0" err="1">
                <a:solidFill>
                  <a:schemeClr val="tx1">
                    <a:lumMod val="95000"/>
                    <a:lumOff val="5000"/>
                  </a:schemeClr>
                </a:solidFill>
              </a:rPr>
              <a:t>thuật</a:t>
            </a:r>
            <a:r>
              <a:rPr lang="en-US" sz="3600" dirty="0">
                <a:solidFill>
                  <a:schemeClr val="tx1">
                    <a:lumMod val="95000"/>
                    <a:lumOff val="5000"/>
                  </a:schemeClr>
                </a:solidFill>
              </a:rPr>
              <a:t> </a:t>
            </a:r>
            <a:r>
              <a:rPr lang="en-US" sz="3600" dirty="0" err="1">
                <a:solidFill>
                  <a:schemeClr val="tx1">
                    <a:lumMod val="95000"/>
                    <a:lumOff val="5000"/>
                  </a:schemeClr>
                </a:solidFill>
              </a:rPr>
              <a:t>lại</a:t>
            </a:r>
            <a:r>
              <a:rPr lang="en-US" sz="3600" dirty="0">
                <a:solidFill>
                  <a:schemeClr val="tx1">
                    <a:lumMod val="95000"/>
                    <a:lumOff val="5000"/>
                  </a:schemeClr>
                </a:solidFill>
              </a:rPr>
              <a:t> </a:t>
            </a:r>
            <a:r>
              <a:rPr lang="en-US" sz="3600" dirty="0" err="1">
                <a:solidFill>
                  <a:schemeClr val="tx1">
                    <a:lumMod val="95000"/>
                    <a:lumOff val="5000"/>
                  </a:schemeClr>
                </a:solidFill>
              </a:rPr>
              <a:t>một</a:t>
            </a:r>
            <a:r>
              <a:rPr lang="en-US" sz="3600" dirty="0">
                <a:solidFill>
                  <a:schemeClr val="tx1">
                    <a:lumMod val="95000"/>
                    <a:lumOff val="5000"/>
                  </a:schemeClr>
                </a:solidFill>
              </a:rPr>
              <a:t> </a:t>
            </a:r>
            <a:r>
              <a:rPr lang="en-US" sz="3600" dirty="0" err="1">
                <a:solidFill>
                  <a:schemeClr val="tx1">
                    <a:lumMod val="95000"/>
                    <a:lumOff val="5000"/>
                  </a:schemeClr>
                </a:solidFill>
              </a:rPr>
              <a:t>sự</a:t>
            </a:r>
            <a:r>
              <a:rPr lang="en-US" sz="3600" dirty="0">
                <a:solidFill>
                  <a:schemeClr val="tx1">
                    <a:lumMod val="95000"/>
                    <a:lumOff val="5000"/>
                  </a:schemeClr>
                </a:solidFill>
              </a:rPr>
              <a:t> </a:t>
            </a:r>
            <a:r>
              <a:rPr lang="en-US" sz="3600" dirty="0" err="1">
                <a:solidFill>
                  <a:schemeClr val="tx1">
                    <a:lumMod val="95000"/>
                    <a:lumOff val="5000"/>
                  </a:schemeClr>
                </a:solidFill>
              </a:rPr>
              <a:t>kiện</a:t>
            </a:r>
            <a:r>
              <a:rPr lang="en-US" sz="3600" dirty="0">
                <a:solidFill>
                  <a:schemeClr val="tx1">
                    <a:lumMod val="95000"/>
                    <a:lumOff val="5000"/>
                  </a:schemeClr>
                </a:solidFill>
              </a:rPr>
              <a:t> </a:t>
            </a:r>
            <a:r>
              <a:rPr lang="en-US" sz="3600" dirty="0" err="1">
                <a:solidFill>
                  <a:schemeClr val="tx1">
                    <a:lumMod val="95000"/>
                    <a:lumOff val="5000"/>
                  </a:schemeClr>
                </a:solidFill>
              </a:rPr>
              <a:t>lịch</a:t>
            </a:r>
            <a:r>
              <a:rPr lang="en-US" sz="3600" dirty="0">
                <a:solidFill>
                  <a:schemeClr val="tx1">
                    <a:lumMod val="95000"/>
                    <a:lumOff val="5000"/>
                  </a:schemeClr>
                </a:solidFill>
              </a:rPr>
              <a:t> </a:t>
            </a:r>
            <a:r>
              <a:rPr lang="en-US" sz="3600" dirty="0" err="1">
                <a:solidFill>
                  <a:schemeClr val="tx1">
                    <a:lumMod val="95000"/>
                    <a:lumOff val="5000"/>
                  </a:schemeClr>
                </a:solidFill>
              </a:rPr>
              <a:t>sử</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trật</a:t>
            </a:r>
            <a:r>
              <a:rPr lang="en-US" sz="3600" dirty="0">
                <a:solidFill>
                  <a:schemeClr val="tx1">
                    <a:lumMod val="95000"/>
                    <a:lumOff val="5000"/>
                  </a:schemeClr>
                </a:solidFill>
              </a:rPr>
              <a:t> </a:t>
            </a:r>
            <a:r>
              <a:rPr lang="en-US" sz="3600" dirty="0" err="1">
                <a:solidFill>
                  <a:schemeClr val="tx1">
                    <a:lumMod val="95000"/>
                    <a:lumOff val="5000"/>
                  </a:schemeClr>
                </a:solidFill>
              </a:rPr>
              <a:t>tự</a:t>
            </a:r>
            <a:r>
              <a:rPr lang="en-US" sz="3600" dirty="0">
                <a:solidFill>
                  <a:schemeClr val="tx1">
                    <a:lumMod val="95000"/>
                    <a:lumOff val="5000"/>
                  </a:schemeClr>
                </a:solidFill>
              </a:rPr>
              <a:t> </a:t>
            </a:r>
            <a:r>
              <a:rPr lang="en-US" sz="3600" dirty="0" err="1">
                <a:solidFill>
                  <a:schemeClr val="tx1">
                    <a:lumMod val="95000"/>
                    <a:lumOff val="5000"/>
                  </a:schemeClr>
                </a:solidFill>
              </a:rPr>
              <a:t>thời</a:t>
            </a:r>
            <a:r>
              <a:rPr lang="en-US" sz="3600" dirty="0">
                <a:solidFill>
                  <a:schemeClr val="tx1">
                    <a:lumMod val="95000"/>
                    <a:lumOff val="5000"/>
                  </a:schemeClr>
                </a:solidFill>
              </a:rPr>
              <a:t> </a:t>
            </a:r>
            <a:r>
              <a:rPr lang="en-US" sz="3600" dirty="0" err="1">
                <a:solidFill>
                  <a:schemeClr val="tx1">
                    <a:lumMod val="95000"/>
                    <a:lumOff val="5000"/>
                  </a:schemeClr>
                </a:solidFill>
              </a:rPr>
              <a:t>gian</a:t>
            </a:r>
            <a:r>
              <a:rPr lang="en-US" sz="3600" dirty="0">
                <a:solidFill>
                  <a:schemeClr val="tx1">
                    <a:lumMod val="95000"/>
                    <a:lumOff val="5000"/>
                  </a:schemeClr>
                </a:solidFill>
              </a:rPr>
              <a:t>) </a:t>
            </a:r>
            <a:br>
              <a:rPr lang="en-US" sz="3600" dirty="0">
                <a:solidFill>
                  <a:schemeClr val="tx1">
                    <a:lumMod val="95000"/>
                    <a:lumOff val="5000"/>
                  </a:schemeClr>
                </a:solidFill>
              </a:rPr>
            </a:br>
            <a:endParaRPr lang="en-US" sz="3600" b="1" dirty="0">
              <a:solidFill>
                <a:schemeClr val="tx1">
                  <a:lumMod val="95000"/>
                  <a:lumOff val="5000"/>
                </a:schemeClr>
              </a:solidFill>
              <a:cs typeface="Arial" panose="020B0604020202020204" pitchFamily="34" charset="0"/>
            </a:endParaRPr>
          </a:p>
        </p:txBody>
      </p:sp>
      <p:sp>
        <p:nvSpPr>
          <p:cNvPr id="13" name="Title 11"/>
          <p:cNvSpPr txBox="1">
            <a:spLocks/>
          </p:cNvSpPr>
          <p:nvPr/>
        </p:nvSpPr>
        <p:spPr>
          <a:xfrm>
            <a:off x="6760246" y="916362"/>
            <a:ext cx="4988407" cy="173514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200" dirty="0" smtClean="0">
                <a:solidFill>
                  <a:schemeClr val="tx1">
                    <a:lumMod val="95000"/>
                    <a:lumOff val="5000"/>
                  </a:schemeClr>
                </a:solidFill>
              </a:rPr>
              <a:t>Theo </a:t>
            </a:r>
            <a:r>
              <a:rPr lang="en-US" sz="3200" dirty="0" err="1" smtClean="0">
                <a:solidFill>
                  <a:schemeClr val="tx1">
                    <a:lumMod val="95000"/>
                    <a:lumOff val="5000"/>
                  </a:schemeClr>
                </a:solidFill>
              </a:rPr>
              <a:t>thông</a:t>
            </a:r>
            <a:r>
              <a:rPr lang="en-US" sz="3200" dirty="0" smtClean="0">
                <a:solidFill>
                  <a:schemeClr val="tx1">
                    <a:lumMod val="95000"/>
                    <a:lumOff val="5000"/>
                  </a:schemeClr>
                </a:solidFill>
              </a:rPr>
              <a:t> </a:t>
            </a:r>
            <a:r>
              <a:rPr lang="en-US" sz="3200" dirty="0" err="1">
                <a:solidFill>
                  <a:schemeClr val="tx1">
                    <a:lumMod val="95000"/>
                    <a:lumOff val="5000"/>
                  </a:schemeClr>
                </a:solidFill>
              </a:rPr>
              <a:t>tấn</a:t>
            </a:r>
            <a:r>
              <a:rPr lang="en-US" sz="3200" dirty="0">
                <a:solidFill>
                  <a:schemeClr val="tx1">
                    <a:lumMod val="95000"/>
                    <a:lumOff val="5000"/>
                  </a:schemeClr>
                </a:solidFill>
              </a:rPr>
              <a:t> </a:t>
            </a:r>
            <a:r>
              <a:rPr lang="en-US" sz="3200" dirty="0" err="1">
                <a:solidFill>
                  <a:schemeClr val="tx1">
                    <a:lumMod val="95000"/>
                    <a:lumOff val="5000"/>
                  </a:schemeClr>
                </a:solidFill>
              </a:rPr>
              <a:t>xã</a:t>
            </a:r>
            <a:r>
              <a:rPr lang="en-US" sz="3200" dirty="0">
                <a:solidFill>
                  <a:schemeClr val="tx1">
                    <a:lumMod val="95000"/>
                    <a:lumOff val="5000"/>
                  </a:schemeClr>
                </a:solidFill>
              </a:rPr>
              <a:t> </a:t>
            </a:r>
            <a:r>
              <a:rPr lang="en-US" sz="3200" dirty="0" err="1">
                <a:solidFill>
                  <a:schemeClr val="tx1">
                    <a:lumMod val="95000"/>
                    <a:lumOff val="5000"/>
                  </a:schemeClr>
                </a:solidFill>
              </a:rPr>
              <a:t>Việt</a:t>
            </a:r>
            <a:r>
              <a:rPr lang="en-US" sz="3200" dirty="0">
                <a:solidFill>
                  <a:schemeClr val="tx1">
                    <a:lumMod val="95000"/>
                    <a:lumOff val="5000"/>
                  </a:schemeClr>
                </a:solidFill>
              </a:rPr>
              <a:t> Nam </a:t>
            </a:r>
            <a:r>
              <a:rPr lang="en-US" sz="3200" dirty="0" err="1">
                <a:solidFill>
                  <a:schemeClr val="tx1">
                    <a:lumMod val="95000"/>
                    <a:lumOff val="5000"/>
                  </a:schemeClr>
                </a:solidFill>
              </a:rPr>
              <a:t>ngày</a:t>
            </a:r>
            <a:r>
              <a:rPr lang="en-US" sz="3200" dirty="0">
                <a:solidFill>
                  <a:schemeClr val="tx1">
                    <a:lumMod val="95000"/>
                    <a:lumOff val="5000"/>
                  </a:schemeClr>
                </a:solidFill>
              </a:rPr>
              <a:t> 06/5/2019.</a:t>
            </a:r>
          </a:p>
        </p:txBody>
      </p:sp>
      <p:sp>
        <p:nvSpPr>
          <p:cNvPr id="14" name="Title 11"/>
          <p:cNvSpPr txBox="1">
            <a:spLocks/>
          </p:cNvSpPr>
          <p:nvPr/>
        </p:nvSpPr>
        <p:spPr>
          <a:xfrm>
            <a:off x="6760246" y="4938278"/>
            <a:ext cx="4988407" cy="173514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3200" dirty="0" err="1" smtClean="0">
                <a:solidFill>
                  <a:schemeClr val="tx1">
                    <a:lumMod val="95000"/>
                    <a:lumOff val="5000"/>
                  </a:schemeClr>
                </a:solidFill>
                <a:cs typeface="Arial" panose="020B0604020202020204" pitchFamily="34" charset="0"/>
              </a:rPr>
              <a:t>Thuyết</a:t>
            </a:r>
            <a:r>
              <a:rPr lang="en-US" sz="3200" dirty="0" smtClean="0">
                <a:solidFill>
                  <a:schemeClr val="tx1">
                    <a:lumMod val="95000"/>
                    <a:lumOff val="5000"/>
                  </a:schemeClr>
                </a:solidFill>
                <a:cs typeface="Arial" panose="020B0604020202020204" pitchFamily="34" charset="0"/>
              </a:rPr>
              <a:t> minh</a:t>
            </a:r>
          </a:p>
        </p:txBody>
      </p:sp>
      <p:sp>
        <p:nvSpPr>
          <p:cNvPr id="15" name="Right Arrow 14"/>
          <p:cNvSpPr/>
          <p:nvPr/>
        </p:nvSpPr>
        <p:spPr>
          <a:xfrm>
            <a:off x="5914139" y="1855196"/>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941939" y="3662681"/>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5955702" y="5386005"/>
            <a:ext cx="74992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a:stCxn id="3" idx="3"/>
            <a:endCxn id="9" idx="1"/>
          </p:cNvCxnSpPr>
          <p:nvPr/>
        </p:nvCxnSpPr>
        <p:spPr>
          <a:xfrm flipV="1">
            <a:off x="2662851" y="2110294"/>
            <a:ext cx="531873" cy="1824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3"/>
            <a:endCxn id="10" idx="1"/>
          </p:cNvCxnSpPr>
          <p:nvPr/>
        </p:nvCxnSpPr>
        <p:spPr>
          <a:xfrm flipV="1">
            <a:off x="2662851" y="3904997"/>
            <a:ext cx="512316" cy="30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3" idx="3"/>
          </p:cNvCxnSpPr>
          <p:nvPr/>
        </p:nvCxnSpPr>
        <p:spPr>
          <a:xfrm>
            <a:off x="2662851" y="3935123"/>
            <a:ext cx="512316" cy="150471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15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barn(inVertical)">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5636036" y="1031432"/>
            <a:ext cx="4306454" cy="5047395"/>
          </a:xfrm>
          <a:prstGeom prst="round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1: </a:t>
            </a:r>
            <a:r>
              <a:rPr lang="en-US" sz="3600" dirty="0" err="1">
                <a:solidFill>
                  <a:schemeClr val="tx1">
                    <a:lumMod val="95000"/>
                    <a:lumOff val="5000"/>
                  </a:schemeClr>
                </a:solidFill>
              </a:rPr>
              <a:t>Đợt</a:t>
            </a:r>
            <a:r>
              <a:rPr lang="en-US" sz="3600" dirty="0">
                <a:solidFill>
                  <a:schemeClr val="tx1">
                    <a:lumMod val="95000"/>
                    <a:lumOff val="5000"/>
                  </a:schemeClr>
                </a:solidFill>
              </a:rPr>
              <a:t> 1 (13 </a:t>
            </a:r>
            <a:r>
              <a:rPr lang="en-US" sz="3600" dirty="0" err="1">
                <a:solidFill>
                  <a:schemeClr val="tx1">
                    <a:lumMod val="95000"/>
                    <a:lumOff val="5000"/>
                  </a:schemeClr>
                </a:solidFill>
              </a:rPr>
              <a:t>đến</a:t>
            </a:r>
            <a:r>
              <a:rPr lang="en-US" sz="3600" dirty="0">
                <a:solidFill>
                  <a:schemeClr val="tx1">
                    <a:lumMod val="95000"/>
                    <a:lumOff val="5000"/>
                  </a:schemeClr>
                </a:solidFill>
              </a:rPr>
              <a:t> 17/3)</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2: </a:t>
            </a:r>
            <a:r>
              <a:rPr lang="en-US" sz="3600" dirty="0" err="1">
                <a:solidFill>
                  <a:schemeClr val="tx1">
                    <a:lumMod val="95000"/>
                    <a:lumOff val="5000"/>
                  </a:schemeClr>
                </a:solidFill>
              </a:rPr>
              <a:t>Đợt</a:t>
            </a:r>
            <a:r>
              <a:rPr lang="en-US" sz="3600" dirty="0">
                <a:solidFill>
                  <a:schemeClr val="tx1">
                    <a:lumMod val="95000"/>
                    <a:lumOff val="5000"/>
                  </a:schemeClr>
                </a:solidFill>
              </a:rPr>
              <a:t> 2 (30/3 </a:t>
            </a:r>
            <a:r>
              <a:rPr lang="en-US" sz="3600" dirty="0" err="1">
                <a:solidFill>
                  <a:schemeClr val="tx1">
                    <a:lumMod val="95000"/>
                    <a:lumOff val="5000"/>
                  </a:schemeClr>
                </a:solidFill>
              </a:rPr>
              <a:t>đến</a:t>
            </a:r>
            <a:r>
              <a:rPr lang="en-US" sz="3600" dirty="0">
                <a:solidFill>
                  <a:schemeClr val="tx1">
                    <a:lumMod val="95000"/>
                    <a:lumOff val="5000"/>
                  </a:schemeClr>
                </a:solidFill>
              </a:rPr>
              <a:t> 30/4)</a:t>
            </a:r>
          </a:p>
          <a:p>
            <a:r>
              <a:rPr lang="en-US" sz="3600" dirty="0" smtClean="0">
                <a:solidFill>
                  <a:schemeClr val="tx1">
                    <a:lumMod val="95000"/>
                    <a:lumOff val="5000"/>
                  </a:schemeClr>
                </a:solidFill>
              </a:rPr>
              <a:t>- </a:t>
            </a:r>
            <a:r>
              <a:rPr lang="en-US" sz="3600" dirty="0" err="1" smtClean="0">
                <a:solidFill>
                  <a:schemeClr val="tx1">
                    <a:lumMod val="95000"/>
                    <a:lumOff val="5000"/>
                  </a:schemeClr>
                </a:solidFill>
              </a:rPr>
              <a:t>Phần</a:t>
            </a:r>
            <a:r>
              <a:rPr lang="en-US" sz="3600" dirty="0" smtClean="0">
                <a:solidFill>
                  <a:schemeClr val="tx1">
                    <a:lumMod val="95000"/>
                    <a:lumOff val="5000"/>
                  </a:schemeClr>
                </a:solidFill>
              </a:rPr>
              <a:t> </a:t>
            </a:r>
            <a:r>
              <a:rPr lang="en-US" sz="3600" dirty="0">
                <a:solidFill>
                  <a:schemeClr val="tx1">
                    <a:lumMod val="95000"/>
                    <a:lumOff val="5000"/>
                  </a:schemeClr>
                </a:solidFill>
              </a:rPr>
              <a:t>3: </a:t>
            </a:r>
            <a:r>
              <a:rPr lang="en-US" sz="3600" dirty="0" err="1">
                <a:solidFill>
                  <a:schemeClr val="tx1">
                    <a:lumMod val="95000"/>
                    <a:lumOff val="5000"/>
                  </a:schemeClr>
                </a:solidFill>
              </a:rPr>
              <a:t>Đợt</a:t>
            </a:r>
            <a:r>
              <a:rPr lang="en-US" sz="3600" dirty="0">
                <a:solidFill>
                  <a:schemeClr val="tx1">
                    <a:lumMod val="95000"/>
                    <a:lumOff val="5000"/>
                  </a:schemeClr>
                </a:solidFill>
              </a:rPr>
              <a:t> 3 (1 </a:t>
            </a:r>
            <a:r>
              <a:rPr lang="en-US" sz="3600" dirty="0" err="1">
                <a:solidFill>
                  <a:schemeClr val="tx1">
                    <a:lumMod val="95000"/>
                    <a:lumOff val="5000"/>
                  </a:schemeClr>
                </a:solidFill>
              </a:rPr>
              <a:t>đến</a:t>
            </a:r>
            <a:r>
              <a:rPr lang="en-US" sz="3600" dirty="0">
                <a:solidFill>
                  <a:schemeClr val="tx1">
                    <a:lumMod val="95000"/>
                    <a:lumOff val="5000"/>
                  </a:schemeClr>
                </a:solidFill>
              </a:rPr>
              <a:t> 7/5)</a:t>
            </a:r>
          </a:p>
        </p:txBody>
      </p:sp>
      <p:sp>
        <p:nvSpPr>
          <p:cNvPr id="21" name="Rounded Rectangle 20"/>
          <p:cNvSpPr/>
          <p:nvPr/>
        </p:nvSpPr>
        <p:spPr>
          <a:xfrm>
            <a:off x="1817410" y="2050473"/>
            <a:ext cx="2840218" cy="1981460"/>
          </a:xfrm>
          <a:prstGeom prst="round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smtClean="0">
                <a:solidFill>
                  <a:schemeClr val="tx1">
                    <a:lumMod val="95000"/>
                    <a:lumOff val="5000"/>
                  </a:schemeClr>
                </a:solidFill>
              </a:rPr>
              <a:t>Bố</a:t>
            </a:r>
            <a:r>
              <a:rPr lang="en-US" sz="4400" b="1" dirty="0" smtClean="0">
                <a:solidFill>
                  <a:schemeClr val="tx1">
                    <a:lumMod val="95000"/>
                    <a:lumOff val="5000"/>
                  </a:schemeClr>
                </a:solidFill>
              </a:rPr>
              <a:t> </a:t>
            </a:r>
            <a:r>
              <a:rPr lang="en-US" sz="4400" b="1" dirty="0" err="1" smtClean="0">
                <a:solidFill>
                  <a:schemeClr val="tx1">
                    <a:lumMod val="95000"/>
                    <a:lumOff val="5000"/>
                  </a:schemeClr>
                </a:solidFill>
              </a:rPr>
              <a:t>cục</a:t>
            </a:r>
            <a:endParaRPr lang="en-US" sz="4400" b="1" dirty="0">
              <a:solidFill>
                <a:schemeClr val="tx1">
                  <a:lumMod val="95000"/>
                  <a:lumOff val="5000"/>
                </a:schemeClr>
              </a:solidFill>
            </a:endParaRPr>
          </a:p>
        </p:txBody>
      </p:sp>
      <p:cxnSp>
        <p:nvCxnSpPr>
          <p:cNvPr id="54" name="Straight Arrow Connector 53"/>
          <p:cNvCxnSpPr/>
          <p:nvPr/>
        </p:nvCxnSpPr>
        <p:spPr>
          <a:xfrm>
            <a:off x="10299405" y="2442752"/>
            <a:ext cx="0" cy="223238"/>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Right Arrow 3"/>
          <p:cNvSpPr/>
          <p:nvPr/>
        </p:nvSpPr>
        <p:spPr>
          <a:xfrm>
            <a:off x="4657628" y="289774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32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4878529" y="1019646"/>
            <a:ext cx="3820393" cy="1325563"/>
          </a:xfrm>
        </p:spPr>
        <p:txBody>
          <a:bodyPr>
            <a:noAutofit/>
          </a:bodyPr>
          <a:lstStyle/>
          <a:p>
            <a:r>
              <a:rPr lang="en-US" sz="6000" b="1" dirty="0" err="1" smtClean="0">
                <a:solidFill>
                  <a:srgbClr val="FF0000"/>
                </a:solidFill>
              </a:rPr>
              <a:t>Nhan</a:t>
            </a:r>
            <a:r>
              <a:rPr lang="en-US" sz="6000" b="1" dirty="0" smtClean="0">
                <a:solidFill>
                  <a:srgbClr val="FF0000"/>
                </a:solidFill>
              </a:rPr>
              <a:t> </a:t>
            </a:r>
            <a:r>
              <a:rPr lang="en-US" sz="6000" b="1" dirty="0" err="1" smtClean="0">
                <a:solidFill>
                  <a:srgbClr val="FF0000"/>
                </a:solidFill>
              </a:rPr>
              <a:t>đề</a:t>
            </a:r>
            <a:r>
              <a:rPr lang="en-US" sz="6000" b="1" dirty="0" smtClean="0">
                <a:solidFill>
                  <a:srgbClr val="FF0000"/>
                </a:solidFill>
              </a:rPr>
              <a:t>: </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7453745" cy="2308324"/>
          </a:xfrm>
          <a:prstGeom prst="rect">
            <a:avLst/>
          </a:prstGeom>
        </p:spPr>
        <p:txBody>
          <a:bodyPr wrap="square">
            <a:spAutoFit/>
          </a:bodyPr>
          <a:lstStyle/>
          <a:p>
            <a:pPr algn="just"/>
            <a:r>
              <a:rPr lang="en-US" sz="4800" dirty="0" err="1" smtClean="0"/>
              <a:t>Nêu</a:t>
            </a:r>
            <a:r>
              <a:rPr lang="en-US" sz="4800" dirty="0" smtClean="0"/>
              <a:t> </a:t>
            </a:r>
            <a:r>
              <a:rPr lang="en-US" sz="4800" dirty="0" err="1"/>
              <a:t>lên</a:t>
            </a:r>
            <a:r>
              <a:rPr lang="en-US" sz="4800" dirty="0"/>
              <a:t> </a:t>
            </a:r>
            <a:r>
              <a:rPr lang="en-US" sz="4800" dirty="0" err="1"/>
              <a:t>sự</a:t>
            </a:r>
            <a:r>
              <a:rPr lang="en-US" sz="4800" dirty="0"/>
              <a:t> </a:t>
            </a:r>
            <a:r>
              <a:rPr lang="en-US" sz="4800" dirty="0" err="1"/>
              <a:t>kiện</a:t>
            </a:r>
            <a:r>
              <a:rPr lang="en-US" sz="4800" dirty="0"/>
              <a:t> </a:t>
            </a:r>
            <a:r>
              <a:rPr lang="en-US" sz="4800" dirty="0" err="1"/>
              <a:t>thông</a:t>
            </a:r>
            <a:r>
              <a:rPr lang="en-US" sz="4800" dirty="0"/>
              <a:t> tin: </a:t>
            </a:r>
            <a:r>
              <a:rPr lang="en-US" sz="4800" dirty="0" err="1"/>
              <a:t>diễn</a:t>
            </a:r>
            <a:r>
              <a:rPr lang="en-US" sz="4800" dirty="0"/>
              <a:t> </a:t>
            </a:r>
            <a:r>
              <a:rPr lang="en-US" sz="4800" dirty="0" err="1"/>
              <a:t>biến</a:t>
            </a:r>
            <a:r>
              <a:rPr lang="en-US" sz="4800" dirty="0"/>
              <a:t> </a:t>
            </a:r>
            <a:r>
              <a:rPr lang="en-US" sz="4800" dirty="0" err="1"/>
              <a:t>của</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smtClean="0"/>
              <a:t>.</a:t>
            </a:r>
            <a:endParaRPr lang="en-US" sz="4800" dirty="0"/>
          </a:p>
        </p:txBody>
      </p:sp>
    </p:spTree>
    <p:extLst>
      <p:ext uri="{BB962C8B-B14F-4D97-AF65-F5344CB8AC3E}">
        <p14:creationId xmlns:p14="http://schemas.microsoft.com/office/powerpoint/2010/main" val="32689413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389"/>
            <a:ext cx="12192000" cy="6858000"/>
          </a:xfrm>
          <a:prstGeom prst="rect">
            <a:avLst/>
          </a:prstGeom>
        </p:spPr>
      </p:pic>
      <p:sp>
        <p:nvSpPr>
          <p:cNvPr id="5" name="Title 4"/>
          <p:cNvSpPr>
            <a:spLocks noGrp="1"/>
          </p:cNvSpPr>
          <p:nvPr>
            <p:ph type="title"/>
          </p:nvPr>
        </p:nvSpPr>
        <p:spPr>
          <a:xfrm>
            <a:off x="5903765" y="1019646"/>
            <a:ext cx="3820393" cy="1325563"/>
          </a:xfrm>
        </p:spPr>
        <p:txBody>
          <a:bodyPr>
            <a:noAutofit/>
          </a:bodyPr>
          <a:lstStyle/>
          <a:p>
            <a:r>
              <a:rPr lang="en-US" sz="6000" b="1" dirty="0" err="1" smtClean="0">
                <a:solidFill>
                  <a:srgbClr val="FF0000"/>
                </a:solidFill>
              </a:rPr>
              <a:t>Sapo</a:t>
            </a:r>
            <a:r>
              <a:rPr lang="en-US" sz="6000" b="1" dirty="0" smtClean="0">
                <a:solidFill>
                  <a:srgbClr val="FF0000"/>
                </a:solidFill>
              </a:rPr>
              <a:t>:</a:t>
            </a:r>
            <a:endParaRPr lang="en-US" sz="6000" b="1" dirty="0">
              <a:solidFill>
                <a:srgbClr val="FF0000"/>
              </a:solidFill>
            </a:endParaRPr>
          </a:p>
        </p:txBody>
      </p:sp>
      <p:sp>
        <p:nvSpPr>
          <p:cNvPr id="6" name="Title 4"/>
          <p:cNvSpPr txBox="1">
            <a:spLocks/>
          </p:cNvSpPr>
          <p:nvPr/>
        </p:nvSpPr>
        <p:spPr>
          <a:xfrm>
            <a:off x="4565073" y="2609560"/>
            <a:ext cx="42048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solidFill>
                <a:srgbClr val="FF0000"/>
              </a:solidFill>
            </a:endParaRPr>
          </a:p>
        </p:txBody>
      </p:sp>
      <p:sp>
        <p:nvSpPr>
          <p:cNvPr id="8" name="Rectangle 7"/>
          <p:cNvSpPr/>
          <p:nvPr/>
        </p:nvSpPr>
        <p:spPr>
          <a:xfrm>
            <a:off x="3061854" y="2433326"/>
            <a:ext cx="8423564" cy="3785652"/>
          </a:xfrm>
          <a:prstGeom prst="rect">
            <a:avLst/>
          </a:prstGeom>
        </p:spPr>
        <p:txBody>
          <a:bodyPr wrap="square">
            <a:spAutoFit/>
          </a:bodyPr>
          <a:lstStyle/>
          <a:p>
            <a:pPr algn="just"/>
            <a:r>
              <a:rPr lang="en-US" sz="4800" dirty="0" smtClean="0"/>
              <a:t>         </a:t>
            </a:r>
            <a:r>
              <a:rPr lang="en-US" sz="4800" dirty="0" err="1" smtClean="0"/>
              <a:t>Khái</a:t>
            </a:r>
            <a:r>
              <a:rPr lang="en-US" sz="4800" dirty="0" smtClean="0"/>
              <a:t> </a:t>
            </a:r>
            <a:r>
              <a:rPr lang="en-US" sz="4800" dirty="0" err="1"/>
              <a:t>quát</a:t>
            </a:r>
            <a:r>
              <a:rPr lang="en-US" sz="4800" dirty="0"/>
              <a:t> </a:t>
            </a:r>
            <a:r>
              <a:rPr lang="en-US" sz="4800" dirty="0" err="1"/>
              <a:t>về</a:t>
            </a:r>
            <a:r>
              <a:rPr lang="en-US" sz="4800" dirty="0"/>
              <a:t> </a:t>
            </a:r>
            <a:r>
              <a:rPr lang="en-US" sz="4800" dirty="0" err="1"/>
              <a:t>chiến</a:t>
            </a:r>
            <a:r>
              <a:rPr lang="en-US" sz="4800" dirty="0"/>
              <a:t> </a:t>
            </a:r>
            <a:r>
              <a:rPr lang="en-US" sz="4800" dirty="0" err="1"/>
              <a:t>dịch</a:t>
            </a:r>
            <a:r>
              <a:rPr lang="en-US" sz="4800" dirty="0"/>
              <a:t> </a:t>
            </a:r>
            <a:r>
              <a:rPr lang="en-US" sz="4800" dirty="0" err="1"/>
              <a:t>Điện</a:t>
            </a:r>
            <a:r>
              <a:rPr lang="en-US" sz="4800" dirty="0"/>
              <a:t> </a:t>
            </a:r>
            <a:r>
              <a:rPr lang="en-US" sz="4800" dirty="0" err="1"/>
              <a:t>Biên</a:t>
            </a:r>
            <a:r>
              <a:rPr lang="en-US" sz="4800" dirty="0"/>
              <a:t> </a:t>
            </a:r>
            <a:r>
              <a:rPr lang="en-US" sz="4800" dirty="0" err="1"/>
              <a:t>Phủ</a:t>
            </a:r>
            <a:r>
              <a:rPr lang="en-US" sz="4800" dirty="0"/>
              <a:t>, </a:t>
            </a:r>
            <a:r>
              <a:rPr lang="en-US" sz="4800" dirty="0" err="1"/>
              <a:t>nội</a:t>
            </a:r>
            <a:r>
              <a:rPr lang="en-US" sz="4800" dirty="0"/>
              <a:t> dung </a:t>
            </a:r>
            <a:r>
              <a:rPr lang="en-US" sz="4800" dirty="0" err="1"/>
              <a:t>sapô</a:t>
            </a:r>
            <a:r>
              <a:rPr lang="en-US" sz="4800" dirty="0"/>
              <a:t> </a:t>
            </a:r>
            <a:r>
              <a:rPr lang="en-US" sz="4800" dirty="0" err="1"/>
              <a:t>chính</a:t>
            </a:r>
            <a:r>
              <a:rPr lang="en-US" sz="4800" dirty="0"/>
              <a:t> </a:t>
            </a:r>
            <a:r>
              <a:rPr lang="en-US" sz="4800" dirty="0" err="1"/>
              <a:t>là</a:t>
            </a:r>
            <a:r>
              <a:rPr lang="en-US" sz="4800" dirty="0"/>
              <a:t> </a:t>
            </a:r>
            <a:r>
              <a:rPr lang="en-US" sz="4800" dirty="0" err="1"/>
              <a:t>nhan</a:t>
            </a:r>
            <a:r>
              <a:rPr lang="en-US" sz="4800" dirty="0"/>
              <a:t> </a:t>
            </a:r>
            <a:r>
              <a:rPr lang="en-US" sz="4800" dirty="0" err="1"/>
              <a:t>đề</a:t>
            </a:r>
            <a:r>
              <a:rPr lang="en-US" sz="4800" dirty="0"/>
              <a:t> </a:t>
            </a:r>
            <a:r>
              <a:rPr lang="en-US" sz="4800" dirty="0" err="1"/>
              <a:t>văn</a:t>
            </a:r>
            <a:r>
              <a:rPr lang="en-US" sz="4800" dirty="0"/>
              <a:t> </a:t>
            </a:r>
            <a:r>
              <a:rPr lang="en-US" sz="4800" dirty="0" err="1"/>
              <a:t>bản</a:t>
            </a:r>
            <a:r>
              <a:rPr lang="en-US" sz="4800" dirty="0"/>
              <a:t>, </a:t>
            </a:r>
            <a:r>
              <a:rPr lang="en-US" sz="4800" dirty="0" err="1"/>
              <a:t>tóm</a:t>
            </a:r>
            <a:r>
              <a:rPr lang="en-US" sz="4800" dirty="0"/>
              <a:t> </a:t>
            </a:r>
            <a:r>
              <a:rPr lang="en-US" sz="4800" dirty="0" err="1"/>
              <a:t>tắt</a:t>
            </a:r>
            <a:r>
              <a:rPr lang="en-US" sz="4800" dirty="0"/>
              <a:t> </a:t>
            </a:r>
            <a:r>
              <a:rPr lang="en-US" sz="4800" dirty="0" err="1"/>
              <a:t>vấn</a:t>
            </a:r>
            <a:r>
              <a:rPr lang="en-US" sz="4800" dirty="0"/>
              <a:t> </a:t>
            </a:r>
            <a:r>
              <a:rPr lang="en-US" sz="4800" dirty="0" err="1"/>
              <a:t>đề</a:t>
            </a:r>
            <a:r>
              <a:rPr lang="en-US" sz="4800" dirty="0"/>
              <a:t> </a:t>
            </a:r>
            <a:r>
              <a:rPr lang="en-US" sz="4800" dirty="0" err="1"/>
              <a:t>nêu</a:t>
            </a:r>
            <a:r>
              <a:rPr lang="en-US" sz="4800" dirty="0"/>
              <a:t> </a:t>
            </a:r>
            <a:r>
              <a:rPr lang="en-US" sz="4800" dirty="0" err="1"/>
              <a:t>ra</a:t>
            </a:r>
            <a:r>
              <a:rPr lang="en-US" sz="4800" dirty="0"/>
              <a:t> </a:t>
            </a:r>
            <a:r>
              <a:rPr lang="en-US" sz="4800" dirty="0" err="1"/>
              <a:t>trong</a:t>
            </a:r>
            <a:r>
              <a:rPr lang="en-US" sz="4800" dirty="0"/>
              <a:t> </a:t>
            </a:r>
            <a:r>
              <a:rPr lang="en-US" sz="4800" dirty="0" err="1"/>
              <a:t>bài</a:t>
            </a:r>
            <a:r>
              <a:rPr lang="en-US" sz="4800" dirty="0"/>
              <a:t>.</a:t>
            </a:r>
          </a:p>
          <a:p>
            <a:pPr algn="just"/>
            <a:endParaRPr lang="en-US" sz="4800" dirty="0"/>
          </a:p>
        </p:txBody>
      </p:sp>
    </p:spTree>
    <p:extLst>
      <p:ext uri="{BB962C8B-B14F-4D97-AF65-F5344CB8AC3E}">
        <p14:creationId xmlns:p14="http://schemas.microsoft.com/office/powerpoint/2010/main" val="24423418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614066"/>
            <a:ext cx="10896599" cy="61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810000" y="152401"/>
            <a:ext cx="4267200" cy="461665"/>
          </a:xfrm>
          <a:prstGeom prst="rect">
            <a:avLst/>
          </a:prstGeom>
          <a:noFill/>
        </p:spPr>
        <p:txBody>
          <a:bodyPr wrap="square" rtlCol="0">
            <a:spAutoFit/>
          </a:bodyPr>
          <a:lstStyle/>
          <a:p>
            <a:pPr lvl="0" algn="ctr"/>
            <a:r>
              <a:rPr lang="en-US" sz="2400" b="1" dirty="0">
                <a:solidFill>
                  <a:srgbClr val="7030A0"/>
                </a:solidFill>
                <a:latin typeface="Times New Roman" pitchFamily="18" charset="0"/>
                <a:cs typeface="Times New Roman" pitchFamily="18" charset="0"/>
              </a:rPr>
              <a:t>PHIẾU HỌC </a:t>
            </a:r>
            <a:r>
              <a:rPr lang="en-US" sz="2400" b="1" dirty="0" smtClean="0">
                <a:solidFill>
                  <a:srgbClr val="7030A0"/>
                </a:solidFill>
                <a:latin typeface="Times New Roman" pitchFamily="18" charset="0"/>
                <a:cs typeface="Times New Roman" pitchFamily="18" charset="0"/>
              </a:rPr>
              <a:t>TẬP</a:t>
            </a:r>
            <a:endParaRPr lang="en-US" sz="2400" b="1" dirty="0">
              <a:solidFill>
                <a:srgbClr val="7030A0"/>
              </a:solidFill>
              <a:latin typeface="Times New Roman" pitchFamily="18" charset="0"/>
              <a:cs typeface="Times New Roman" pitchFamily="18" charset="0"/>
            </a:endParaRPr>
          </a:p>
        </p:txBody>
      </p:sp>
      <p:sp>
        <p:nvSpPr>
          <p:cNvPr id="6" name="Title 5"/>
          <p:cNvSpPr>
            <a:spLocks noGrp="1"/>
          </p:cNvSpPr>
          <p:nvPr>
            <p:ph type="title"/>
          </p:nvPr>
        </p:nvSpPr>
        <p:spPr>
          <a:xfrm>
            <a:off x="1620982" y="1634327"/>
            <a:ext cx="9774382" cy="1325563"/>
          </a:xfrm>
        </p:spPr>
        <p:txBody>
          <a:bodyPr>
            <a:normAutofit fontScale="90000"/>
          </a:bodyPr>
          <a:lstStyle/>
          <a:p>
            <a:r>
              <a:rPr lang="en-US" b="1" dirty="0" smtClean="0"/>
              <a:t/>
            </a:r>
            <a:br>
              <a:rPr lang="en-US" b="1" dirty="0" smtClean="0"/>
            </a:br>
            <a:r>
              <a:rPr lang="en-US" sz="3600" b="1" dirty="0" err="1" smtClean="0"/>
              <a:t>Nêu</a:t>
            </a:r>
            <a:r>
              <a:rPr lang="en-US" sz="3600" b="1" dirty="0" smtClean="0"/>
              <a:t> </a:t>
            </a:r>
            <a:r>
              <a:rPr lang="en-US" sz="3600" b="1" dirty="0" err="1"/>
              <a:t>các</a:t>
            </a:r>
            <a:r>
              <a:rPr lang="en-US" sz="3600" b="1" dirty="0"/>
              <a:t> </a:t>
            </a:r>
            <a:r>
              <a:rPr lang="en-US" sz="3600" b="1" dirty="0" err="1"/>
              <a:t>mốc</a:t>
            </a:r>
            <a:r>
              <a:rPr lang="en-US" sz="3600" b="1" dirty="0"/>
              <a:t> </a:t>
            </a:r>
            <a:r>
              <a:rPr lang="en-US" sz="3600" b="1" dirty="0" err="1"/>
              <a:t>thời</a:t>
            </a:r>
            <a:r>
              <a:rPr lang="en-US" sz="3600" b="1" dirty="0"/>
              <a:t> </a:t>
            </a:r>
            <a:r>
              <a:rPr lang="en-US" sz="3600" b="1" dirty="0" err="1"/>
              <a:t>gian</a:t>
            </a:r>
            <a:r>
              <a:rPr lang="en-US" sz="3600" b="1" dirty="0"/>
              <a:t> </a:t>
            </a:r>
            <a:r>
              <a:rPr lang="en-US" sz="3600" b="1" dirty="0" err="1"/>
              <a:t>và</a:t>
            </a:r>
            <a:r>
              <a:rPr lang="en-US" sz="3600" b="1" dirty="0"/>
              <a:t> </a:t>
            </a:r>
            <a:r>
              <a:rPr lang="en-US" sz="3600" b="1" dirty="0" err="1"/>
              <a:t>thông</a:t>
            </a:r>
            <a:r>
              <a:rPr lang="en-US" sz="3600" b="1" dirty="0"/>
              <a:t> tin </a:t>
            </a:r>
            <a:r>
              <a:rPr lang="en-US" sz="3600" b="1" dirty="0" err="1"/>
              <a:t>chính</a:t>
            </a:r>
            <a:r>
              <a:rPr lang="en-US" sz="3600" b="1" dirty="0"/>
              <a:t> </a:t>
            </a:r>
            <a:r>
              <a:rPr lang="en-US" sz="3600" b="1" dirty="0" err="1"/>
              <a:t>được</a:t>
            </a:r>
            <a:r>
              <a:rPr lang="en-US" sz="3600" b="1" dirty="0"/>
              <a:t> </a:t>
            </a:r>
            <a:r>
              <a:rPr lang="en-US" sz="3600" b="1" dirty="0" err="1"/>
              <a:t>nhắc</a:t>
            </a:r>
            <a:r>
              <a:rPr lang="en-US" sz="3600" b="1" dirty="0"/>
              <a:t> </a:t>
            </a:r>
            <a:r>
              <a:rPr lang="en-US" sz="3600" b="1" dirty="0" err="1"/>
              <a:t>đến</a:t>
            </a:r>
            <a:r>
              <a:rPr lang="en-US" sz="3600" b="1" dirty="0"/>
              <a:t> </a:t>
            </a:r>
            <a:r>
              <a:rPr lang="en-US" sz="3600" b="1" dirty="0" err="1"/>
              <a:t>trong</a:t>
            </a:r>
            <a:r>
              <a:rPr lang="en-US" sz="3600" b="1" dirty="0"/>
              <a:t> 3 </a:t>
            </a:r>
            <a:r>
              <a:rPr lang="en-US" sz="3600" b="1" dirty="0" err="1"/>
              <a:t>đợt</a:t>
            </a:r>
            <a:r>
              <a:rPr lang="en-US" sz="3600" b="1" dirty="0"/>
              <a:t> </a:t>
            </a:r>
            <a:r>
              <a:rPr lang="en-US" sz="3600" b="1" dirty="0" err="1"/>
              <a:t>tiến</a:t>
            </a:r>
            <a:r>
              <a:rPr lang="en-US" sz="3600" b="1" dirty="0"/>
              <a:t> </a:t>
            </a:r>
            <a:r>
              <a:rPr lang="en-US" sz="3600" b="1" dirty="0" err="1"/>
              <a:t>công</a:t>
            </a:r>
            <a:r>
              <a:rPr lang="en-US" sz="3600" b="1" dirty="0"/>
              <a:t> </a:t>
            </a:r>
            <a:r>
              <a:rPr lang="en-US" sz="3600" b="1" dirty="0" err="1"/>
              <a:t>tập</a:t>
            </a:r>
            <a:r>
              <a:rPr lang="en-US" sz="3600" b="1" dirty="0"/>
              <a:t> </a:t>
            </a:r>
            <a:r>
              <a:rPr lang="en-US" sz="3600" b="1" dirty="0" err="1"/>
              <a:t>đoàn</a:t>
            </a:r>
            <a:r>
              <a:rPr lang="en-US" sz="3600" b="1" dirty="0"/>
              <a:t> </a:t>
            </a:r>
            <a:r>
              <a:rPr lang="en-US" sz="3600" b="1" dirty="0" err="1"/>
              <a:t>cứ</a:t>
            </a:r>
            <a:r>
              <a:rPr lang="en-US" sz="3600" b="1" dirty="0"/>
              <a:t> </a:t>
            </a:r>
            <a:r>
              <a:rPr lang="en-US" sz="3600" b="1" dirty="0" err="1"/>
              <a:t>điểm</a:t>
            </a:r>
            <a:r>
              <a:rPr lang="en-US" sz="3600" b="1" dirty="0"/>
              <a:t> </a:t>
            </a:r>
            <a:r>
              <a:rPr lang="en-US" sz="3600" b="1" dirty="0" err="1"/>
              <a:t>Điện</a:t>
            </a:r>
            <a:r>
              <a:rPr lang="en-US" sz="3600" b="1" dirty="0"/>
              <a:t> </a:t>
            </a:r>
            <a:r>
              <a:rPr lang="en-US" sz="3600" b="1" dirty="0" err="1"/>
              <a:t>Biên</a:t>
            </a:r>
            <a:r>
              <a:rPr lang="en-US" sz="3600" b="1" dirty="0"/>
              <a:t> </a:t>
            </a:r>
            <a:r>
              <a:rPr lang="en-US" sz="3600" b="1" dirty="0" err="1"/>
              <a:t>Phủ</a:t>
            </a:r>
            <a:r>
              <a:rPr lang="en-US" sz="3600" b="1" dirty="0"/>
              <a:t>?</a:t>
            </a:r>
            <a:br>
              <a:rPr lang="en-US" sz="3600" b="1" dirty="0"/>
            </a:br>
            <a:endParaRPr lang="en-US" sz="3600" b="1" dirty="0"/>
          </a:p>
        </p:txBody>
      </p:sp>
      <p:sp>
        <p:nvSpPr>
          <p:cNvPr id="14" name="Title 5"/>
          <p:cNvSpPr txBox="1">
            <a:spLocks/>
          </p:cNvSpPr>
          <p:nvPr/>
        </p:nvSpPr>
        <p:spPr>
          <a:xfrm>
            <a:off x="1620982" y="2922659"/>
            <a:ext cx="9774382"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
            </a:r>
            <a:br>
              <a:rPr lang="en-US" b="1" dirty="0" smtClean="0"/>
            </a:br>
            <a:endParaRPr lang="en-US" sz="3600" b="1"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452442"/>
            <a:ext cx="53340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11"/>
          <p:cNvSpPr txBox="1">
            <a:spLocks noChangeArrowheads="1"/>
          </p:cNvSpPr>
          <p:nvPr/>
        </p:nvSpPr>
        <p:spPr bwMode="auto">
          <a:xfrm>
            <a:off x="4648200" y="4248222"/>
            <a:ext cx="3276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1800" b="0" i="0" u="none" strike="noStrike" kern="0" cap="none" spc="0" normalizeH="0" baseline="0" noProof="0" dirty="0" smtClean="0">
                <a:ln>
                  <a:noFill/>
                </a:ln>
                <a:solidFill>
                  <a:srgbClr val="000000"/>
                </a:solidFill>
                <a:effectLst/>
                <a:uLnTx/>
                <a:uFillTx/>
                <a:latin typeface="Arial" charset="0"/>
              </a:rPr>
              <a:t> </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Nhiệm</a:t>
            </a:r>
            <a:r>
              <a:rPr kumimoji="0" lang="en-US" altLang="vi-VN" sz="2000" b="1" i="0" u="sng"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kumimoji="0" lang="en-US" altLang="vi-VN" sz="2000" b="1" i="0" u="sng" strike="noStrike" kern="0" cap="none" spc="0" normalizeH="0" baseline="0" noProof="0" dirty="0" err="1" smtClean="0">
                <a:ln>
                  <a:noFill/>
                </a:ln>
                <a:solidFill>
                  <a:srgbClr val="000000"/>
                </a:solidFill>
                <a:effectLst/>
                <a:uLnTx/>
                <a:uFillTx/>
                <a:latin typeface="Times New Roman" pitchFamily="18" charset="0"/>
                <a:cs typeface="Times New Roman" pitchFamily="18" charset="0"/>
              </a:rPr>
              <a:t>vụ</a:t>
            </a:r>
            <a:r>
              <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1</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1</a:t>
            </a: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 </a:t>
            </a:r>
            <a:r>
              <a:rPr lang="en-US" altLang="vi-VN" sz="2000" b="1" kern="0" dirty="0" err="1" smtClean="0">
                <a:solidFill>
                  <a:srgbClr val="000000"/>
                </a:solidFill>
                <a:latin typeface="Times New Roman" pitchFamily="18" charset="0"/>
                <a:cs typeface="Times New Roman" pitchFamily="18" charset="0"/>
              </a:rPr>
              <a:t>Nhóm</a:t>
            </a:r>
            <a:r>
              <a:rPr lang="en-US" altLang="vi-VN" sz="2000" b="1" kern="0" dirty="0" smtClean="0">
                <a:solidFill>
                  <a:srgbClr val="000000"/>
                </a:solidFill>
                <a:latin typeface="Times New Roman" pitchFamily="18" charset="0"/>
                <a:cs typeface="Times New Roman" pitchFamily="18" charset="0"/>
              </a:rPr>
              <a:t> 2</a:t>
            </a:r>
            <a:r>
              <a:rPr kumimoji="0" lang="en-US" altLang="vi-VN" sz="2000" b="0"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a:t>
            </a:r>
            <a:r>
              <a:rPr lang="en-US" altLang="vi-VN" sz="2000" b="1" kern="0" noProof="0" dirty="0" err="1" smtClean="0">
                <a:solidFill>
                  <a:srgbClr val="FF0000"/>
                </a:solidFill>
                <a:latin typeface="Times New Roman" pitchFamily="18" charset="0"/>
                <a:cs typeface="Times New Roman" pitchFamily="18" charset="0"/>
              </a:rPr>
              <a:t>Đợt</a:t>
            </a:r>
            <a:r>
              <a:rPr lang="en-US" altLang="vi-VN" sz="2000" b="1" kern="0" noProof="0" dirty="0" smtClean="0">
                <a:solidFill>
                  <a:srgbClr val="FF0000"/>
                </a:solidFill>
                <a:latin typeface="Times New Roman" pitchFamily="18" charset="0"/>
                <a:cs typeface="Times New Roman" pitchFamily="18" charset="0"/>
              </a:rPr>
              <a:t> 2</a:t>
            </a:r>
          </a:p>
          <a:p>
            <a:pPr marL="0" marR="0" lvl="0" indent="0" defTabSz="914400" eaLnBrk="1" fontAlgn="auto" latinLnBrk="0" hangingPunct="1">
              <a:lnSpc>
                <a:spcPct val="100000"/>
              </a:lnSpc>
              <a:spcBef>
                <a:spcPts val="0"/>
              </a:spcBef>
              <a:spcAft>
                <a:spcPts val="0"/>
              </a:spcAft>
              <a:buClrTx/>
              <a:buSzTx/>
              <a:buFontTx/>
              <a:buNone/>
              <a:tabLst/>
              <a:defRPr/>
            </a:pPr>
            <a:r>
              <a:rPr lang="en-US" altLang="vi-VN" sz="2000" b="1" kern="0" dirty="0" smtClean="0">
                <a:solidFill>
                  <a:schemeClr val="tx1">
                    <a:lumMod val="95000"/>
                    <a:lumOff val="5000"/>
                  </a:schemeClr>
                </a:solidFill>
                <a:latin typeface="Times New Roman" pitchFamily="18" charset="0"/>
                <a:cs typeface="Times New Roman" pitchFamily="18" charset="0"/>
              </a:rPr>
              <a:t>  - </a:t>
            </a:r>
            <a:r>
              <a:rPr lang="en-US" altLang="vi-VN" sz="2000" b="1" kern="0" dirty="0" err="1" smtClean="0">
                <a:solidFill>
                  <a:schemeClr val="tx1">
                    <a:lumMod val="95000"/>
                    <a:lumOff val="5000"/>
                  </a:schemeClr>
                </a:solidFill>
                <a:latin typeface="Times New Roman" pitchFamily="18" charset="0"/>
                <a:cs typeface="Times New Roman" pitchFamily="18" charset="0"/>
              </a:rPr>
              <a:t>Nhóm</a:t>
            </a:r>
            <a:r>
              <a:rPr lang="en-US" altLang="vi-VN" sz="2000" b="1" kern="0" dirty="0" smtClean="0">
                <a:solidFill>
                  <a:schemeClr val="tx1">
                    <a:lumMod val="95000"/>
                    <a:lumOff val="5000"/>
                  </a:schemeClr>
                </a:solidFill>
                <a:latin typeface="Times New Roman" pitchFamily="18" charset="0"/>
                <a:cs typeface="Times New Roman" pitchFamily="18" charset="0"/>
              </a:rPr>
              <a:t> 3: </a:t>
            </a:r>
            <a:r>
              <a:rPr lang="en-US" altLang="vi-VN" sz="2000" b="1" kern="0" dirty="0" err="1" smtClean="0">
                <a:solidFill>
                  <a:srgbClr val="FF0000"/>
                </a:solidFill>
                <a:latin typeface="Times New Roman" pitchFamily="18" charset="0"/>
                <a:cs typeface="Times New Roman" pitchFamily="18" charset="0"/>
              </a:rPr>
              <a:t>Đợt</a:t>
            </a:r>
            <a:r>
              <a:rPr lang="en-US" altLang="vi-VN" sz="2000" b="1" kern="0" dirty="0" smtClean="0">
                <a:solidFill>
                  <a:srgbClr val="FF0000"/>
                </a:solidFill>
                <a:latin typeface="Times New Roman" pitchFamily="18" charset="0"/>
                <a:cs typeface="Times New Roman" pitchFamily="18" charset="0"/>
              </a:rPr>
              <a:t> 3</a:t>
            </a:r>
            <a:endParaRPr lang="en-US" altLang="vi-VN" sz="2000" b="1" kern="0" noProof="0" dirty="0" smtClean="0">
              <a:solidFill>
                <a:srgbClr val="FF0000"/>
              </a:solidFill>
              <a:latin typeface="Times New Roman" pitchFamily="18" charset="0"/>
              <a:cs typeface="Times New Roman"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vi-VN" sz="20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964922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250</TotalTime>
  <Words>722</Words>
  <Application>Microsoft Office PowerPoint</Application>
  <PresentationFormat>Widescreen</PresentationFormat>
  <Paragraphs>89</Paragraphs>
  <Slides>23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Roboto</vt:lpstr>
      <vt:lpstr>Times New Roman</vt:lpstr>
      <vt:lpstr>Office Theme</vt:lpstr>
      <vt:lpstr>PowerPoint Presentation</vt:lpstr>
      <vt:lpstr>PowerPoint Presentation</vt:lpstr>
      <vt:lpstr>PowerPoint Presentation</vt:lpstr>
      <vt:lpstr>Đồ họa thông tin</vt:lpstr>
      <vt:lpstr> Văn bản thông tin thuật lại một sự kiện lịch sử (theo trật tự thời gian)  </vt:lpstr>
      <vt:lpstr>PowerPoint Presentation</vt:lpstr>
      <vt:lpstr>Nhan đề: </vt:lpstr>
      <vt:lpstr>Sapo:</vt:lpstr>
      <vt:lpstr> Nêu các mốc thời gian và thông tin chính được nhắc đến trong 3 đợt tiến công tập đoàn cứ điểm Điện Biên Phủ? </vt:lpstr>
      <vt:lpstr>Ba đợt tiến công tập đoàn cứ điểm Điện Biên Phủ: </vt:lpstr>
      <vt:lpstr>PowerPoint Presentation</vt:lpstr>
      <vt:lpstr>Lược đồ chiến dịch Điện Biên Phủ</vt:lpstr>
      <vt:lpstr>PowerPoint Presentation</vt:lpstr>
      <vt:lpstr>PowerPoint Presentation</vt:lpstr>
      <vt:lpstr>PowerPoint Presentation</vt:lpstr>
      <vt:lpstr>PowerPoint Presentation</vt:lpstr>
      <vt:lpstr>PowerPoint Presentation</vt:lpstr>
      <vt:lpstr>PowerPoint Presentation</vt:lpstr>
      <vt:lpstr> Chiến dịch Điện Biên Phủ được chia làm mấy đợt tiến công? </vt:lpstr>
      <vt:lpstr> Hai cứ điểm của địch bị quân ta tiêu diệt trong đợt 1 là gì?  </vt:lpstr>
      <vt:lpstr> Đâu là đợt tiến công dai dẳng và quyết liệt nhất  Chiến dịch Điện Biên Phủ?  </vt:lpstr>
      <vt:lpstr>Chiến thắng Điện Biên Phủ, gắn liền với tên tuổi của vị tướng nào sau đây?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ngoc</dc:creator>
  <cp:lastModifiedBy>Administrator</cp:lastModifiedBy>
  <cp:revision>71</cp:revision>
  <dcterms:created xsi:type="dcterms:W3CDTF">2021-06-30T09:12:19Z</dcterms:created>
  <dcterms:modified xsi:type="dcterms:W3CDTF">2021-11-19T00:26:32Z</dcterms:modified>
</cp:coreProperties>
</file>