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71" r:id="rId2"/>
    <p:sldId id="256" r:id="rId3"/>
    <p:sldId id="302" r:id="rId4"/>
    <p:sldId id="332" r:id="rId5"/>
    <p:sldId id="339" r:id="rId6"/>
    <p:sldId id="346" r:id="rId7"/>
    <p:sldId id="344" r:id="rId8"/>
    <p:sldId id="345" r:id="rId9"/>
    <p:sldId id="348" r:id="rId10"/>
    <p:sldId id="347" r:id="rId11"/>
    <p:sldId id="358" r:id="rId12"/>
    <p:sldId id="359" r:id="rId13"/>
    <p:sldId id="364" r:id="rId14"/>
    <p:sldId id="343" r:id="rId15"/>
    <p:sldId id="360" r:id="rId16"/>
    <p:sldId id="361" r:id="rId17"/>
    <p:sldId id="350" r:id="rId18"/>
    <p:sldId id="351" r:id="rId19"/>
    <p:sldId id="352" r:id="rId20"/>
    <p:sldId id="353" r:id="rId21"/>
    <p:sldId id="349" r:id="rId22"/>
    <p:sldId id="356" r:id="rId23"/>
    <p:sldId id="362" r:id="rId24"/>
    <p:sldId id="357" r:id="rId25"/>
    <p:sldId id="314" r:id="rId26"/>
    <p:sldId id="330"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CD"/>
    <a:srgbClr val="EF4B66"/>
    <a:srgbClr val="D8E5E5"/>
    <a:srgbClr val="7192A9"/>
    <a:srgbClr val="F37D91"/>
    <a:srgbClr val="F26649"/>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2" d="100"/>
          <a:sy n="82" d="100"/>
        </p:scale>
        <p:origin x="8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8140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9437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20220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11981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916255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414525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440409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407292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50402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77902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3243027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52545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414198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err="1" smtClean="0">
                <a:solidFill>
                  <a:srgbClr val="AD4F0F"/>
                </a:solidFill>
              </a:rPr>
              <a:t>Nanolearning</a:t>
            </a:r>
            <a:r>
              <a:rPr lang="en-US" sz="4000" b="1" dirty="0" smtClean="0">
                <a:solidFill>
                  <a:srgbClr val="AD4F0F"/>
                </a:solidFill>
              </a:rPr>
              <a:t>(n</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104764" y="3672582"/>
            <a:ext cx="5554356" cy="2492990"/>
          </a:xfrm>
          <a:prstGeom prst="rect">
            <a:avLst/>
          </a:prstGeom>
        </p:spPr>
        <p:txBody>
          <a:bodyPr wrap="square">
            <a:spAutoFit/>
          </a:bodyPr>
          <a:lstStyle/>
          <a:p>
            <a:pPr lvl="0" algn="just"/>
            <a:r>
              <a:rPr lang="en-US" sz="2600" dirty="0"/>
              <a:t>M</a:t>
            </a:r>
            <a:r>
              <a:rPr lang="vi-VN" sz="2600" dirty="0" smtClean="0"/>
              <a:t>ột </a:t>
            </a:r>
            <a:r>
              <a:rPr lang="vi-VN" sz="2600" dirty="0"/>
              <a:t>chương </a:t>
            </a:r>
            <a:r>
              <a:rPr lang="vi-VN" sz="2600" dirty="0" smtClean="0"/>
              <a:t>trình </a:t>
            </a:r>
            <a:r>
              <a:rPr lang="vi-VN" sz="2600" dirty="0"/>
              <a:t>cho phép người tham gia học một chủ đề nhất định </a:t>
            </a:r>
            <a:r>
              <a:rPr lang="vi-VN" sz="2600" dirty="0" smtClean="0"/>
              <a:t>trong </a:t>
            </a:r>
            <a:r>
              <a:rPr lang="vi-VN" sz="2600" dirty="0"/>
              <a:t>thời gian từ 2-10 phút thông qua việc sử dụng phương tiện điện tử và không tương tác với người hướng dẫn trong thời gian thực.</a:t>
            </a:r>
            <a:endParaRPr lang="en-US" sz="2600" dirty="0"/>
          </a:p>
        </p:txBody>
      </p:sp>
      <p:sp>
        <p:nvSpPr>
          <p:cNvPr id="2" name="Rectangle 1"/>
          <p:cNvSpPr/>
          <p:nvPr/>
        </p:nvSpPr>
        <p:spPr>
          <a:xfrm>
            <a:off x="904934" y="3008667"/>
            <a:ext cx="2803396"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err="1" smtClean="0">
                <a:solidFill>
                  <a:schemeClr val="accent5">
                    <a:lumMod val="50000"/>
                  </a:schemeClr>
                </a:solidFill>
              </a:rPr>
              <a:t>nænəʊlɜːnɪŋ</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6156959" y="1338956"/>
            <a:ext cx="5950586" cy="5015865"/>
          </a:xfrm>
          <a:prstGeom prst="rect">
            <a:avLst/>
          </a:prstGeom>
        </p:spPr>
      </p:pic>
      <p:pic>
        <p:nvPicPr>
          <p:cNvPr id="5" name="nanolearn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66748" y="1699130"/>
            <a:ext cx="679768" cy="679768"/>
          </a:xfrm>
          <a:prstGeom prst="rect">
            <a:avLst/>
          </a:prstGeom>
        </p:spPr>
      </p:pic>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2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e</a:t>
            </a:r>
            <a:r>
              <a:rPr lang="en-US" sz="4000" b="1" dirty="0" smtClean="0">
                <a:solidFill>
                  <a:srgbClr val="AD4F0F"/>
                </a:solidFill>
              </a:rPr>
              <a:t>ffortless (</a:t>
            </a:r>
            <a:r>
              <a:rPr lang="en-US" sz="4000" b="1" dirty="0" err="1" smtClean="0">
                <a:solidFill>
                  <a:srgbClr val="AD4F0F"/>
                </a:solidFill>
              </a:rPr>
              <a:t>adj</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487067" y="3662983"/>
            <a:ext cx="4514999" cy="584775"/>
          </a:xfrm>
          <a:prstGeom prst="rect">
            <a:avLst/>
          </a:prstGeom>
        </p:spPr>
        <p:txBody>
          <a:bodyPr wrap="square">
            <a:spAutoFit/>
          </a:bodyPr>
          <a:lstStyle/>
          <a:p>
            <a:pPr lvl="0" algn="just"/>
            <a:r>
              <a:rPr lang="en-US" sz="3200" dirty="0" err="1" smtClean="0"/>
              <a:t>Không</a:t>
            </a:r>
            <a:r>
              <a:rPr lang="en-US" sz="3200" dirty="0" smtClean="0"/>
              <a:t> </a:t>
            </a:r>
            <a:r>
              <a:rPr lang="en-US" sz="3200" dirty="0" err="1" smtClean="0"/>
              <a:t>cần</a:t>
            </a:r>
            <a:r>
              <a:rPr lang="en-US" sz="3200" dirty="0" smtClean="0"/>
              <a:t> (</a:t>
            </a:r>
            <a:r>
              <a:rPr lang="en-US" sz="3200" dirty="0" err="1" smtClean="0"/>
              <a:t>nhiều</a:t>
            </a:r>
            <a:r>
              <a:rPr lang="en-US" sz="3200" dirty="0" smtClean="0"/>
              <a:t>) </a:t>
            </a:r>
            <a:r>
              <a:rPr lang="en-US" sz="3200" dirty="0" err="1" smtClean="0"/>
              <a:t>nỗ</a:t>
            </a:r>
            <a:r>
              <a:rPr lang="en-US" sz="3200" dirty="0" smtClean="0"/>
              <a:t> </a:t>
            </a:r>
            <a:r>
              <a:rPr lang="en-US" sz="3200" dirty="0" err="1" smtClean="0"/>
              <a:t>lực</a:t>
            </a:r>
            <a:endParaRPr lang="en-US" sz="3200" dirty="0"/>
          </a:p>
        </p:txBody>
      </p:sp>
      <p:sp>
        <p:nvSpPr>
          <p:cNvPr id="2" name="Rectangle 1"/>
          <p:cNvSpPr/>
          <p:nvPr/>
        </p:nvSpPr>
        <p:spPr>
          <a:xfrm>
            <a:off x="1401480" y="3008667"/>
            <a:ext cx="1810304"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efətləs</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5974080" y="1335554"/>
            <a:ext cx="4980790" cy="4980790"/>
          </a:xfrm>
          <a:prstGeom prst="rect">
            <a:avLst/>
          </a:prstGeom>
        </p:spPr>
      </p:pic>
      <p:pic>
        <p:nvPicPr>
          <p:cNvPr id="3" name="effortl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28236" y="4454550"/>
            <a:ext cx="650357" cy="650357"/>
          </a:xfrm>
          <a:prstGeom prst="rect">
            <a:avLst/>
          </a:prstGeom>
        </p:spPr>
      </p:pic>
    </p:spTree>
    <p:extLst>
      <p:ext uri="{BB962C8B-B14F-4D97-AF65-F5344CB8AC3E}">
        <p14:creationId xmlns:p14="http://schemas.microsoft.com/office/powerpoint/2010/main" val="12020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76"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rgbClr val="AD4F0F"/>
                </a:solidFill>
              </a:rPr>
              <a:t>platform(n</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870574" y="3662983"/>
            <a:ext cx="2872116" cy="584775"/>
          </a:xfrm>
          <a:prstGeom prst="rect">
            <a:avLst/>
          </a:prstGeom>
        </p:spPr>
        <p:txBody>
          <a:bodyPr wrap="square">
            <a:spAutoFit/>
          </a:bodyPr>
          <a:lstStyle/>
          <a:p>
            <a:pPr lvl="0" algn="ctr"/>
            <a:r>
              <a:rPr lang="en-US" sz="3200" dirty="0" err="1" smtClean="0"/>
              <a:t>Nền</a:t>
            </a:r>
            <a:r>
              <a:rPr lang="en-US" sz="3200" dirty="0" smtClean="0"/>
              <a:t> </a:t>
            </a:r>
            <a:r>
              <a:rPr lang="en-US" sz="3200" dirty="0" err="1" smtClean="0"/>
              <a:t>tảng</a:t>
            </a:r>
            <a:endParaRPr lang="en-US" sz="3200" dirty="0"/>
          </a:p>
        </p:txBody>
      </p:sp>
      <p:sp>
        <p:nvSpPr>
          <p:cNvPr id="2" name="Rectangle 1"/>
          <p:cNvSpPr/>
          <p:nvPr/>
        </p:nvSpPr>
        <p:spPr>
          <a:xfrm>
            <a:off x="1214634" y="3008667"/>
            <a:ext cx="2183996"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plætfɔːm</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104640" y="1362710"/>
            <a:ext cx="7762240" cy="5129530"/>
          </a:xfrm>
          <a:prstGeom prst="rect">
            <a:avLst/>
          </a:prstGeom>
        </p:spPr>
      </p:pic>
      <p:pic>
        <p:nvPicPr>
          <p:cNvPr id="3" name="platfor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17908" y="4330095"/>
            <a:ext cx="637884" cy="637884"/>
          </a:xfrm>
          <a:prstGeom prst="rect">
            <a:avLst/>
          </a:prstGeom>
        </p:spPr>
      </p:pic>
    </p:spTree>
    <p:extLst>
      <p:ext uri="{BB962C8B-B14F-4D97-AF65-F5344CB8AC3E}">
        <p14:creationId xmlns:p14="http://schemas.microsoft.com/office/powerpoint/2010/main" val="11722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2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05" y="1905"/>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2758870362"/>
              </p:ext>
            </p:extLst>
          </p:nvPr>
        </p:nvGraphicFramePr>
        <p:xfrm>
          <a:off x="1194549" y="1188294"/>
          <a:ext cx="10356749" cy="2027529"/>
        </p:xfrm>
        <a:graphic>
          <a:graphicData uri="http://schemas.openxmlformats.org/drawingml/2006/table">
            <a:tbl>
              <a:tblPr firstRow="1" bandRow="1">
                <a:tableStyleId>{5DA37D80-6434-44D0-A028-1B22A696006F}</a:tableStyleId>
              </a:tblPr>
              <a:tblGrid>
                <a:gridCol w="3250184">
                  <a:extLst>
                    <a:ext uri="{9D8B030D-6E8A-4147-A177-3AD203B41FA5}">
                      <a16:colId xmlns:a16="http://schemas.microsoft.com/office/drawing/2014/main" val="20000"/>
                    </a:ext>
                  </a:extLst>
                </a:gridCol>
                <a:gridCol w="2487912">
                  <a:extLst>
                    <a:ext uri="{9D8B030D-6E8A-4147-A177-3AD203B41FA5}">
                      <a16:colId xmlns:a16="http://schemas.microsoft.com/office/drawing/2014/main" val="20001"/>
                    </a:ext>
                  </a:extLst>
                </a:gridCol>
                <a:gridCol w="4618653">
                  <a:extLst>
                    <a:ext uri="{9D8B030D-6E8A-4147-A177-3AD203B41FA5}">
                      <a16:colId xmlns:a16="http://schemas.microsoft.com/office/drawing/2014/main" val="20002"/>
                    </a:ext>
                  </a:extLst>
                </a:gridCol>
              </a:tblGrid>
              <a:tr h="692727">
                <a:tc>
                  <a:txBody>
                    <a:bodyPr/>
                    <a:lstStyle/>
                    <a:p>
                      <a:pPr algn="ctr"/>
                      <a:r>
                        <a:rPr lang="en-US" sz="2500" b="1" dirty="0">
                          <a:solidFill>
                            <a:srgbClr val="EF4B66"/>
                          </a:solidFill>
                        </a:rPr>
                        <a:t>New words</a:t>
                      </a:r>
                    </a:p>
                  </a:txBody>
                  <a:tcPr anchor="ctr"/>
                </a:tc>
                <a:tc>
                  <a:txBody>
                    <a:bodyPr/>
                    <a:lstStyle/>
                    <a:p>
                      <a:pPr algn="ctr"/>
                      <a:r>
                        <a:rPr lang="en-US" sz="2500" b="1" dirty="0">
                          <a:solidFill>
                            <a:srgbClr val="EF4B66"/>
                          </a:solidFill>
                        </a:rPr>
                        <a:t>Pronunciation</a:t>
                      </a:r>
                    </a:p>
                  </a:txBody>
                  <a:tcPr anchor="ctr"/>
                </a:tc>
                <a:tc>
                  <a:txBody>
                    <a:bodyPr/>
                    <a:lstStyle/>
                    <a:p>
                      <a:pPr algn="ctr"/>
                      <a:r>
                        <a:rPr lang="en-US" sz="2500" b="1" dirty="0">
                          <a:solidFill>
                            <a:srgbClr val="EF4B66"/>
                          </a:solidFill>
                        </a:rPr>
                        <a:t>Meaning</a:t>
                      </a:r>
                    </a:p>
                  </a:txBody>
                  <a:tcPr anchor="ctr"/>
                </a:tc>
                <a:extLst>
                  <a:ext uri="{0D108BD9-81ED-4DB2-BD59-A6C34878D82A}">
                    <a16:rowId xmlns:a16="http://schemas.microsoft.com/office/drawing/2014/main" val="10000"/>
                  </a:ext>
                </a:extLst>
              </a:tr>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biometrics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/ˌ</a:t>
                      </a:r>
                      <a:r>
                        <a:rPr lang="en-US" sz="24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baɪəʊˈmetrɪks</a:t>
                      </a: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Khoa</a:t>
                      </a:r>
                      <a:r>
                        <a:rPr lang="en-US" sz="2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40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aseline="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sinh</a:t>
                      </a:r>
                      <a:r>
                        <a:rPr lang="en-US" sz="240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aseline="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trắc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truancy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24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truːənsi</a:t>
                      </a: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lvl="0" algn="ctr"/>
                      <a:r>
                        <a:rPr lang="en-US" sz="2400" dirty="0" err="1" smtClean="0"/>
                        <a:t>Trốn</a:t>
                      </a:r>
                      <a:r>
                        <a:rPr lang="en-US" sz="2400" dirty="0" smtClean="0"/>
                        <a:t> </a:t>
                      </a:r>
                      <a:r>
                        <a:rPr lang="en-US" sz="2400" dirty="0" err="1" smtClean="0"/>
                        <a:t>học</a:t>
                      </a:r>
                      <a:r>
                        <a:rPr lang="en-US" sz="2400" dirty="0" smtClean="0"/>
                        <a:t>, </a:t>
                      </a:r>
                      <a:r>
                        <a:rPr lang="en-US" sz="2400" dirty="0" err="1" smtClean="0"/>
                        <a:t>nghỉ</a:t>
                      </a:r>
                      <a:r>
                        <a:rPr lang="en-US" sz="2400" dirty="0" smtClean="0"/>
                        <a:t> </a:t>
                      </a:r>
                      <a:r>
                        <a:rPr lang="en-US" sz="2400" dirty="0" err="1" smtClean="0"/>
                        <a:t>học</a:t>
                      </a:r>
                      <a:r>
                        <a:rPr lang="en-US" sz="2400" dirty="0" smtClean="0"/>
                        <a:t> </a:t>
                      </a:r>
                      <a:r>
                        <a:rPr lang="en-US" sz="2400" dirty="0" err="1" smtClean="0"/>
                        <a:t>không</a:t>
                      </a:r>
                      <a:r>
                        <a:rPr lang="en-US" sz="2400" dirty="0" smtClean="0"/>
                        <a:t> </a:t>
                      </a:r>
                      <a:r>
                        <a:rPr lang="en-US" sz="2400" dirty="0" err="1" smtClean="0"/>
                        <a:t>phép</a:t>
                      </a:r>
                      <a:endParaRPr lang="en-US" sz="2400" dirty="0"/>
                    </a:p>
                  </a:txBody>
                  <a:tcPr marL="36195" marR="36195" marT="71755" marB="71755" anchor="ctr"/>
                </a:tc>
                <a:extLst>
                  <a:ext uri="{0D108BD9-81ED-4DB2-BD59-A6C34878D82A}">
                    <a16:rowId xmlns:a16="http://schemas.microsoft.com/office/drawing/2014/main" val="2917693607"/>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798213964"/>
              </p:ext>
            </p:extLst>
          </p:nvPr>
        </p:nvGraphicFramePr>
        <p:xfrm>
          <a:off x="1194551" y="3215823"/>
          <a:ext cx="10347416" cy="1334802"/>
        </p:xfrm>
        <a:graphic>
          <a:graphicData uri="http://schemas.openxmlformats.org/drawingml/2006/table">
            <a:tbl>
              <a:tblPr firstRow="1" bandRow="1">
                <a:tableStyleId>{5DA37D80-6434-44D0-A028-1B22A696006F}</a:tableStyleId>
              </a:tblPr>
              <a:tblGrid>
                <a:gridCol w="3245055">
                  <a:extLst>
                    <a:ext uri="{9D8B030D-6E8A-4147-A177-3AD203B41FA5}">
                      <a16:colId xmlns:a16="http://schemas.microsoft.com/office/drawing/2014/main" val="20000"/>
                    </a:ext>
                  </a:extLst>
                </a:gridCol>
                <a:gridCol w="2493039">
                  <a:extLst>
                    <a:ext uri="{9D8B030D-6E8A-4147-A177-3AD203B41FA5}">
                      <a16:colId xmlns:a16="http://schemas.microsoft.com/office/drawing/2014/main" val="20001"/>
                    </a:ext>
                  </a:extLst>
                </a:gridCol>
                <a:gridCol w="4609322">
                  <a:extLst>
                    <a:ext uri="{9D8B030D-6E8A-4147-A177-3AD203B41FA5}">
                      <a16:colId xmlns:a16="http://schemas.microsoft.com/office/drawing/2014/main" val="20002"/>
                    </a:ext>
                  </a:extLst>
                </a:gridCol>
              </a:tblGrid>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Nanolearning</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b="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nænəʊlɜːnɪŋ</a:t>
                      </a:r>
                      <a:r>
                        <a:rPr lang="en-US" sz="24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b="0" dirty="0" err="1" smtClean="0">
                          <a:effectLst/>
                          <a:latin typeface="Calibri" panose="020F0502020204030204" pitchFamily="34" charset="0"/>
                          <a:ea typeface="Times New Roman" panose="02020603050405020304" pitchFamily="18" charset="0"/>
                          <a:cs typeface="Times New Roman" panose="02020603050405020304" pitchFamily="18" charset="0"/>
                        </a:rPr>
                        <a:t>Dạy</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học</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với</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bài</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dạy</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kích</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thước</a:t>
                      </a:r>
                      <a:r>
                        <a:rPr lang="en-US" sz="24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nhỏ</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effortless(</a:t>
                      </a:r>
                      <a:r>
                        <a:rPr lang="en-US" sz="2400" b="1"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adj</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24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efətləs</a:t>
                      </a: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4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cần</a:t>
                      </a:r>
                      <a:r>
                        <a:rPr lang="en-US" sz="24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nhiều</a:t>
                      </a:r>
                      <a:r>
                        <a:rPr lang="en-US" sz="24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nỗ</a:t>
                      </a:r>
                      <a:r>
                        <a:rPr lang="en-US" sz="24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aseline="0" dirty="0" err="1" smtClean="0">
                          <a:effectLst/>
                          <a:latin typeface="Calibri" panose="020F0502020204030204" pitchFamily="34" charset="0"/>
                          <a:ea typeface="Times New Roman" panose="02020603050405020304" pitchFamily="18" charset="0"/>
                          <a:cs typeface="Times New Roman" panose="02020603050405020304" pitchFamily="18" charset="0"/>
                        </a:rPr>
                        <a:t>lực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20322298"/>
              </p:ext>
            </p:extLst>
          </p:nvPr>
        </p:nvGraphicFramePr>
        <p:xfrm>
          <a:off x="1194552" y="5221978"/>
          <a:ext cx="10356746" cy="667401"/>
        </p:xfrm>
        <a:graphic>
          <a:graphicData uri="http://schemas.openxmlformats.org/drawingml/2006/table">
            <a:tbl>
              <a:tblPr firstRow="1" bandRow="1">
                <a:tableStyleId>{5DA37D80-6434-44D0-A028-1B22A696006F}</a:tableStyleId>
              </a:tblPr>
              <a:tblGrid>
                <a:gridCol w="3246819">
                  <a:extLst>
                    <a:ext uri="{9D8B030D-6E8A-4147-A177-3AD203B41FA5}">
                      <a16:colId xmlns:a16="http://schemas.microsoft.com/office/drawing/2014/main" val="20000"/>
                    </a:ext>
                  </a:extLst>
                </a:gridCol>
                <a:gridCol w="2491274">
                  <a:extLst>
                    <a:ext uri="{9D8B030D-6E8A-4147-A177-3AD203B41FA5}">
                      <a16:colId xmlns:a16="http://schemas.microsoft.com/office/drawing/2014/main" val="20001"/>
                    </a:ext>
                  </a:extLst>
                </a:gridCol>
                <a:gridCol w="4618653">
                  <a:extLst>
                    <a:ext uri="{9D8B030D-6E8A-4147-A177-3AD203B41FA5}">
                      <a16:colId xmlns:a16="http://schemas.microsoft.com/office/drawing/2014/main" val="20002"/>
                    </a:ext>
                  </a:extLst>
                </a:gridCol>
              </a:tblGrid>
              <a:tr h="667401">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cheating</a:t>
                      </a:r>
                      <a:r>
                        <a:rPr lang="en-US" sz="24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b="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tʃiːtɪŋ</a:t>
                      </a:r>
                      <a:r>
                        <a:rPr lang="en-US" sz="24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2400" b="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Gian</a:t>
                      </a:r>
                      <a:r>
                        <a:rPr lang="en-US" sz="24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lận</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bl>
          </a:graphicData>
        </a:graphic>
      </p:graphicFrame>
      <p:sp>
        <p:nvSpPr>
          <p:cNvPr id="14" name="Rectangle 1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20" name="Table 19"/>
          <p:cNvGraphicFramePr>
            <a:graphicFrameLocks noGrp="1"/>
          </p:cNvGraphicFramePr>
          <p:nvPr>
            <p:extLst>
              <p:ext uri="{D42A27DB-BD31-4B8C-83A1-F6EECF244321}">
                <p14:modId xmlns:p14="http://schemas.microsoft.com/office/powerpoint/2010/main" val="2343306440"/>
              </p:ext>
            </p:extLst>
          </p:nvPr>
        </p:nvGraphicFramePr>
        <p:xfrm>
          <a:off x="1194550" y="4557479"/>
          <a:ext cx="10366079" cy="667401"/>
        </p:xfrm>
        <a:graphic>
          <a:graphicData uri="http://schemas.openxmlformats.org/drawingml/2006/table">
            <a:tbl>
              <a:tblPr firstRow="1" bandRow="1">
                <a:tableStyleId>{5DA37D80-6434-44D0-A028-1B22A696006F}</a:tableStyleId>
              </a:tblPr>
              <a:tblGrid>
                <a:gridCol w="3245055">
                  <a:extLst>
                    <a:ext uri="{9D8B030D-6E8A-4147-A177-3AD203B41FA5}">
                      <a16:colId xmlns:a16="http://schemas.microsoft.com/office/drawing/2014/main" val="20000"/>
                    </a:ext>
                  </a:extLst>
                </a:gridCol>
                <a:gridCol w="2493040">
                  <a:extLst>
                    <a:ext uri="{9D8B030D-6E8A-4147-A177-3AD203B41FA5}">
                      <a16:colId xmlns:a16="http://schemas.microsoft.com/office/drawing/2014/main" val="20001"/>
                    </a:ext>
                  </a:extLst>
                </a:gridCol>
                <a:gridCol w="4627984">
                  <a:extLst>
                    <a:ext uri="{9D8B030D-6E8A-4147-A177-3AD203B41FA5}">
                      <a16:colId xmlns:a16="http://schemas.microsoft.com/office/drawing/2014/main" val="20002"/>
                    </a:ext>
                  </a:extLst>
                </a:gridCol>
              </a:tblGrid>
              <a:tr h="667401">
                <a:tc>
                  <a:txBody>
                    <a:bodyPr/>
                    <a:lstStyle/>
                    <a:p>
                      <a:pPr marL="144145" marR="0" indent="-144145">
                        <a:lnSpc>
                          <a:spcPct val="107000"/>
                        </a:lnSpc>
                        <a:spcBef>
                          <a:spcPts val="0"/>
                        </a:spcBef>
                        <a:spcAft>
                          <a:spcPts val="0"/>
                        </a:spcAft>
                      </a:pPr>
                      <a:r>
                        <a:rPr lang="en-US" sz="2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5. platform(v)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endParaRPr lang="en-US" sz="24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ctr">
                        <a:lnSpc>
                          <a:spcPct val="107000"/>
                        </a:lnSpc>
                        <a:spcBef>
                          <a:spcPts val="0"/>
                        </a:spcBef>
                        <a:spcAft>
                          <a:spcPts val="0"/>
                        </a:spcAft>
                      </a:pPr>
                      <a:r>
                        <a:rPr lang="en-US" sz="2400" b="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Nền</a:t>
                      </a:r>
                      <a:r>
                        <a:rPr lang="en-US" sz="2400" b="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baseline="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tảng</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bl>
          </a:graphicData>
        </a:graphic>
      </p:graphicFrame>
    </p:spTree>
    <p:extLst>
      <p:ext uri="{BB962C8B-B14F-4D97-AF65-F5344CB8AC3E}">
        <p14:creationId xmlns:p14="http://schemas.microsoft.com/office/powerpoint/2010/main" val="65991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tick (v) B (Biometrics) or N (</a:t>
            </a:r>
            <a:r>
              <a:rPr lang="en-US" sz="2600" b="1" dirty="0" err="1">
                <a:effectLst>
                  <a:glow rad="88900">
                    <a:schemeClr val="bg1"/>
                  </a:glow>
                </a:effectLst>
                <a:latin typeface="Arial" panose="020B0604020202020204" pitchFamily="34" charset="0"/>
                <a:cs typeface="Arial" panose="020B0604020202020204" pitchFamily="34" charset="0"/>
              </a:rPr>
              <a:t>Nanolearning</a:t>
            </a:r>
            <a:r>
              <a:rPr lang="en-US" sz="2600" b="1" dirty="0">
                <a:effectLst>
                  <a:glow rad="88900">
                    <a:schemeClr val="bg1"/>
                  </a:glow>
                </a:effectLst>
                <a:latin typeface="Arial" panose="020B0604020202020204" pitchFamily="34" charset="0"/>
                <a:cs typeface="Arial" panose="020B0604020202020204" pitchFamily="34" charset="0"/>
              </a:rPr>
              <a: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024" y="1526545"/>
            <a:ext cx="4488717" cy="219705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375" y="1644197"/>
            <a:ext cx="4535290" cy="505819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026" y="3692129"/>
            <a:ext cx="4488716" cy="3014017"/>
          </a:xfrm>
          <a:prstGeom prst="rect">
            <a:avLst/>
          </a:prstGeom>
        </p:spPr>
      </p:pic>
    </p:spTree>
    <p:extLst>
      <p:ext uri="{BB962C8B-B14F-4D97-AF65-F5344CB8AC3E}">
        <p14:creationId xmlns:p14="http://schemas.microsoft.com/office/powerpoint/2010/main" val="1382077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a:t>
            </a:r>
            <a:r>
              <a:rPr lang="en-US" sz="2600" b="1" dirty="0" smtClean="0">
                <a:effectLst>
                  <a:glow rad="88900">
                    <a:schemeClr val="bg1"/>
                  </a:glow>
                </a:effectLst>
                <a:latin typeface="Arial" panose="020B0604020202020204" pitchFamily="34" charset="0"/>
                <a:cs typeface="Arial" panose="020B0604020202020204" pitchFamily="34" charset="0"/>
              </a:rPr>
              <a:t>tick       </a:t>
            </a:r>
            <a:r>
              <a:rPr lang="en-US" sz="2600" b="1" dirty="0">
                <a:effectLst>
                  <a:glow rad="88900">
                    <a:schemeClr val="bg1"/>
                  </a:glow>
                </a:effectLst>
                <a:latin typeface="Arial" panose="020B0604020202020204" pitchFamily="34" charset="0"/>
                <a:cs typeface="Arial" panose="020B0604020202020204" pitchFamily="34" charset="0"/>
              </a:rPr>
              <a:t>B (Biometrics) or N (</a:t>
            </a:r>
            <a:r>
              <a:rPr lang="en-US" sz="2600" b="1" dirty="0" err="1">
                <a:effectLst>
                  <a:glow rad="88900">
                    <a:schemeClr val="bg1"/>
                  </a:glow>
                </a:effectLst>
                <a:latin typeface="Arial" panose="020B0604020202020204" pitchFamily="34" charset="0"/>
                <a:cs typeface="Arial" panose="020B0604020202020204" pitchFamily="34" charset="0"/>
              </a:rPr>
              <a:t>Nanolearning</a:t>
            </a:r>
            <a:r>
              <a:rPr lang="en-US" sz="2600" b="1" dirty="0">
                <a:effectLst>
                  <a:glow rad="88900">
                    <a:schemeClr val="bg1"/>
                  </a:glow>
                </a:effectLst>
                <a:latin typeface="Arial" panose="020B0604020202020204" pitchFamily="34" charset="0"/>
                <a:cs typeface="Arial" panose="020B0604020202020204" pitchFamily="34" charset="0"/>
              </a:rPr>
              <a: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graphicFrame>
        <p:nvGraphicFramePr>
          <p:cNvPr id="2" name="Table 1"/>
          <p:cNvGraphicFramePr>
            <a:graphicFrameLocks noGrp="1"/>
          </p:cNvGraphicFramePr>
          <p:nvPr>
            <p:extLst>
              <p:ext uri="{D42A27DB-BD31-4B8C-83A1-F6EECF244321}">
                <p14:modId xmlns:p14="http://schemas.microsoft.com/office/powerpoint/2010/main" val="4153385878"/>
              </p:ext>
            </p:extLst>
          </p:nvPr>
        </p:nvGraphicFramePr>
        <p:xfrm>
          <a:off x="700065" y="1659583"/>
          <a:ext cx="10788060" cy="4963775"/>
        </p:xfrm>
        <a:graphic>
          <a:graphicData uri="http://schemas.openxmlformats.org/drawingml/2006/table">
            <a:tbl>
              <a:tblPr firstRow="1" bandRow="1">
                <a:tableStyleId>{5C22544A-7EE6-4342-B048-85BDC9FD1C3A}</a:tableStyleId>
              </a:tblPr>
              <a:tblGrid>
                <a:gridCol w="8576705">
                  <a:extLst>
                    <a:ext uri="{9D8B030D-6E8A-4147-A177-3AD203B41FA5}">
                      <a16:colId xmlns:a16="http://schemas.microsoft.com/office/drawing/2014/main" val="1646579974"/>
                    </a:ext>
                  </a:extLst>
                </a:gridCol>
                <a:gridCol w="1082351">
                  <a:extLst>
                    <a:ext uri="{9D8B030D-6E8A-4147-A177-3AD203B41FA5}">
                      <a16:colId xmlns:a16="http://schemas.microsoft.com/office/drawing/2014/main" val="1026297588"/>
                    </a:ext>
                  </a:extLst>
                </a:gridCol>
                <a:gridCol w="1129004">
                  <a:extLst>
                    <a:ext uri="{9D8B030D-6E8A-4147-A177-3AD203B41FA5}">
                      <a16:colId xmlns:a16="http://schemas.microsoft.com/office/drawing/2014/main" val="3881161643"/>
                    </a:ext>
                  </a:extLst>
                </a:gridCol>
              </a:tblGrid>
              <a:tr h="803779">
                <a:tc>
                  <a:txBody>
                    <a:bodyPr/>
                    <a:lstStyle/>
                    <a:p>
                      <a:pPr algn="ctr"/>
                      <a:r>
                        <a:rPr lang="en-US" sz="2800" dirty="0" smtClean="0">
                          <a:solidFill>
                            <a:schemeClr val="tx1"/>
                          </a:solidFill>
                        </a:rPr>
                        <a:t>Benefits</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B</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N</a:t>
                      </a:r>
                      <a:endParaRPr lang="en-US" sz="2800" dirty="0">
                        <a:solidFill>
                          <a:schemeClr val="tx1"/>
                        </a:solidFill>
                      </a:endParaRPr>
                    </a:p>
                  </a:txBody>
                  <a:tcPr>
                    <a:solidFill>
                      <a:srgbClr val="FBCDCD"/>
                    </a:solidFill>
                  </a:tcPr>
                </a:tc>
                <a:extLst>
                  <a:ext uri="{0D108BD9-81ED-4DB2-BD59-A6C34878D82A}">
                    <a16:rowId xmlns:a16="http://schemas.microsoft.com/office/drawing/2014/main" val="3296650774"/>
                  </a:ext>
                </a:extLst>
              </a:tr>
              <a:tr h="803779">
                <a:tc>
                  <a:txBody>
                    <a:bodyPr/>
                    <a:lstStyle/>
                    <a:p>
                      <a:r>
                        <a:rPr lang="en-US" sz="2800" dirty="0" smtClean="0"/>
                        <a:t>1.</a:t>
                      </a:r>
                      <a:r>
                        <a:rPr lang="en-US" sz="2800" baseline="0" dirty="0" smtClean="0"/>
                        <a:t> It makes learning effortless.</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456034722"/>
                  </a:ext>
                </a:extLst>
              </a:tr>
              <a:tr h="803779">
                <a:tc>
                  <a:txBody>
                    <a:bodyPr/>
                    <a:lstStyle/>
                    <a:p>
                      <a:r>
                        <a:rPr lang="en-US" sz="2800" dirty="0" smtClean="0"/>
                        <a:t>2. It checks students’ understanding of the lessons.</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269771902"/>
                  </a:ext>
                </a:extLst>
              </a:tr>
              <a:tr h="803779">
                <a:tc>
                  <a:txBody>
                    <a:bodyPr/>
                    <a:lstStyle/>
                    <a:p>
                      <a:r>
                        <a:rPr lang="en-US" sz="2800" dirty="0" smtClean="0"/>
                        <a:t>3. Students</a:t>
                      </a:r>
                      <a:r>
                        <a:rPr lang="en-US" sz="2800" baseline="0" dirty="0" smtClean="0"/>
                        <a:t> use  it when they borrow books and equipment.</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00526458"/>
                  </a:ext>
                </a:extLst>
              </a:tr>
              <a:tr h="803779">
                <a:tc>
                  <a:txBody>
                    <a:bodyPr/>
                    <a:lstStyle/>
                    <a:p>
                      <a:r>
                        <a:rPr lang="en-US" sz="2800" dirty="0" smtClean="0"/>
                        <a:t>4. It helps increase students’ learning attention.</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166979174"/>
                  </a:ext>
                </a:extLst>
              </a:tr>
              <a:tr h="803779">
                <a:tc>
                  <a:txBody>
                    <a:bodyPr/>
                    <a:lstStyle/>
                    <a:p>
                      <a:r>
                        <a:rPr lang="en-US" sz="2800" dirty="0" smtClean="0"/>
                        <a:t>5. It records students’ study activities </a:t>
                      </a:r>
                      <a:r>
                        <a:rPr lang="en-US" sz="2800" smtClean="0"/>
                        <a:t>and result.</a:t>
                      </a:r>
                      <a:endParaRPr lang="en-US" sz="28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721472488"/>
                  </a:ext>
                </a:extLst>
              </a:tr>
            </a:tbl>
          </a:graphicData>
        </a:graphic>
      </p:graphicFrame>
      <p:pic>
        <p:nvPicPr>
          <p:cNvPr id="12" name="Picture 11"/>
          <p:cNvPicPr>
            <a:picLocks noChangeAspect="1"/>
          </p:cNvPicPr>
          <p:nvPr/>
        </p:nvPicPr>
        <p:blipFill>
          <a:blip r:embed="rId3"/>
          <a:stretch>
            <a:fillRect/>
          </a:stretch>
        </p:blipFill>
        <p:spPr>
          <a:xfrm>
            <a:off x="5484161" y="995305"/>
            <a:ext cx="596976" cy="501953"/>
          </a:xfrm>
          <a:prstGeom prst="rect">
            <a:avLst/>
          </a:prstGeom>
        </p:spPr>
      </p:pic>
      <p:pic>
        <p:nvPicPr>
          <p:cNvPr id="13" name="Picture 12"/>
          <p:cNvPicPr>
            <a:picLocks noChangeAspect="1"/>
          </p:cNvPicPr>
          <p:nvPr/>
        </p:nvPicPr>
        <p:blipFill>
          <a:blip r:embed="rId3"/>
          <a:stretch>
            <a:fillRect/>
          </a:stretch>
        </p:blipFill>
        <p:spPr>
          <a:xfrm>
            <a:off x="10684422" y="2553643"/>
            <a:ext cx="596976" cy="501953"/>
          </a:xfrm>
          <a:prstGeom prst="rect">
            <a:avLst/>
          </a:prstGeom>
        </p:spPr>
      </p:pic>
      <p:pic>
        <p:nvPicPr>
          <p:cNvPr id="14" name="Picture 13"/>
          <p:cNvPicPr>
            <a:picLocks noChangeAspect="1"/>
          </p:cNvPicPr>
          <p:nvPr/>
        </p:nvPicPr>
        <p:blipFill>
          <a:blip r:embed="rId3"/>
          <a:stretch>
            <a:fillRect/>
          </a:stretch>
        </p:blipFill>
        <p:spPr>
          <a:xfrm>
            <a:off x="9633173" y="3387178"/>
            <a:ext cx="596976" cy="501953"/>
          </a:xfrm>
          <a:prstGeom prst="rect">
            <a:avLst/>
          </a:prstGeom>
        </p:spPr>
      </p:pic>
      <p:pic>
        <p:nvPicPr>
          <p:cNvPr id="17" name="Picture 16"/>
          <p:cNvPicPr>
            <a:picLocks noChangeAspect="1"/>
          </p:cNvPicPr>
          <p:nvPr/>
        </p:nvPicPr>
        <p:blipFill>
          <a:blip r:embed="rId3"/>
          <a:stretch>
            <a:fillRect/>
          </a:stretch>
        </p:blipFill>
        <p:spPr>
          <a:xfrm>
            <a:off x="9633173" y="4212523"/>
            <a:ext cx="596976" cy="501953"/>
          </a:xfrm>
          <a:prstGeom prst="rect">
            <a:avLst/>
          </a:prstGeom>
        </p:spPr>
      </p:pic>
      <p:pic>
        <p:nvPicPr>
          <p:cNvPr id="18" name="Picture 17"/>
          <p:cNvPicPr>
            <a:picLocks noChangeAspect="1"/>
          </p:cNvPicPr>
          <p:nvPr/>
        </p:nvPicPr>
        <p:blipFill>
          <a:blip r:embed="rId3"/>
          <a:stretch>
            <a:fillRect/>
          </a:stretch>
        </p:blipFill>
        <p:spPr>
          <a:xfrm>
            <a:off x="10635288" y="5180569"/>
            <a:ext cx="596976" cy="501953"/>
          </a:xfrm>
          <a:prstGeom prst="rect">
            <a:avLst/>
          </a:prstGeom>
        </p:spPr>
      </p:pic>
      <p:pic>
        <p:nvPicPr>
          <p:cNvPr id="19" name="Picture 18"/>
          <p:cNvPicPr>
            <a:picLocks noChangeAspect="1"/>
          </p:cNvPicPr>
          <p:nvPr/>
        </p:nvPicPr>
        <p:blipFill>
          <a:blip r:embed="rId3"/>
          <a:stretch>
            <a:fillRect/>
          </a:stretch>
        </p:blipFill>
        <p:spPr>
          <a:xfrm>
            <a:off x="10640729" y="6092273"/>
            <a:ext cx="596976" cy="501953"/>
          </a:xfrm>
          <a:prstGeom prst="rect">
            <a:avLst/>
          </a:prstGeom>
        </p:spPr>
      </p:pic>
    </p:spTree>
    <p:extLst>
      <p:ext uri="{BB962C8B-B14F-4D97-AF65-F5344CB8AC3E}">
        <p14:creationId xmlns:p14="http://schemas.microsoft.com/office/powerpoint/2010/main" val="25893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497258"/>
            <a:ext cx="11269345" cy="5326947"/>
          </a:xfrm>
        </p:spPr>
        <p:txBody>
          <a:bodyPr>
            <a:normAutofit lnSpcReduction="10000"/>
          </a:bodyPr>
          <a:lstStyle/>
          <a:p>
            <a:pPr marL="0" indent="0" algn="just">
              <a:lnSpc>
                <a:spcPct val="120000"/>
              </a:lnSpc>
              <a:spcBef>
                <a:spcPts val="0"/>
              </a:spcBef>
              <a:buNone/>
            </a:pPr>
            <a:r>
              <a:rPr lang="en-US" b="1" dirty="0"/>
              <a:t>1. What does checking students’ attendance mean?</a:t>
            </a:r>
          </a:p>
          <a:p>
            <a:pPr marL="0" indent="0" algn="just">
              <a:lnSpc>
                <a:spcPct val="120000"/>
              </a:lnSpc>
              <a:spcBef>
                <a:spcPts val="0"/>
              </a:spcBef>
              <a:buNone/>
            </a:pPr>
            <a:r>
              <a:rPr lang="en-US" dirty="0"/>
              <a:t>A. Checking their presence	B. Scanning their faces C. Checking their fingerprints</a:t>
            </a:r>
          </a:p>
          <a:p>
            <a:pPr marL="0" indent="0" algn="just">
              <a:lnSpc>
                <a:spcPct val="120000"/>
              </a:lnSpc>
              <a:spcBef>
                <a:spcPts val="0"/>
              </a:spcBef>
              <a:buNone/>
            </a:pPr>
            <a:r>
              <a:rPr lang="en-US" b="1" dirty="0"/>
              <a:t>2. With </a:t>
            </a:r>
            <a:r>
              <a:rPr lang="en-US" b="1" dirty="0" err="1"/>
              <a:t>Nanolearning</a:t>
            </a:r>
            <a:r>
              <a:rPr lang="en-US" b="1" dirty="0"/>
              <a:t> students can______.</a:t>
            </a:r>
          </a:p>
          <a:p>
            <a:pPr marL="514350" indent="-514350" algn="just">
              <a:lnSpc>
                <a:spcPct val="120000"/>
              </a:lnSpc>
              <a:spcBef>
                <a:spcPts val="0"/>
              </a:spcBef>
              <a:buAutoNum type="alphaUcPeriod"/>
            </a:pPr>
            <a:r>
              <a:rPr lang="en-US" dirty="0"/>
              <a:t>access large amounts of information</a:t>
            </a:r>
          </a:p>
          <a:p>
            <a:pPr marL="514350" indent="-514350" algn="just">
              <a:lnSpc>
                <a:spcPct val="120000"/>
              </a:lnSpc>
              <a:spcBef>
                <a:spcPts val="0"/>
              </a:spcBef>
              <a:buAutoNum type="alphaUcPeriod"/>
            </a:pPr>
            <a:r>
              <a:rPr lang="en-US" dirty="0"/>
              <a:t>improve their learning quality</a:t>
            </a:r>
          </a:p>
          <a:p>
            <a:pPr marL="514350" indent="-514350" algn="just">
              <a:lnSpc>
                <a:spcPct val="120000"/>
              </a:lnSpc>
              <a:spcBef>
                <a:spcPts val="0"/>
              </a:spcBef>
              <a:buAutoNum type="alphaUcPeriod"/>
            </a:pPr>
            <a:r>
              <a:rPr lang="en-US" dirty="0"/>
              <a:t>Concentrate longer</a:t>
            </a:r>
          </a:p>
          <a:p>
            <a:pPr marL="0" indent="0" algn="just">
              <a:lnSpc>
                <a:spcPct val="120000"/>
              </a:lnSpc>
              <a:spcBef>
                <a:spcPts val="0"/>
              </a:spcBef>
              <a:buNone/>
            </a:pPr>
            <a:r>
              <a:rPr lang="en-US" b="1" dirty="0"/>
              <a:t>3. What DOESN’T </a:t>
            </a:r>
            <a:r>
              <a:rPr lang="en-US" b="1" dirty="0" err="1"/>
              <a:t>Nanolearning</a:t>
            </a:r>
            <a:r>
              <a:rPr lang="en-US" b="1" dirty="0"/>
              <a:t> do?</a:t>
            </a:r>
          </a:p>
          <a:p>
            <a:pPr marL="514350" indent="-514350" algn="just">
              <a:lnSpc>
                <a:spcPct val="120000"/>
              </a:lnSpc>
              <a:spcBef>
                <a:spcPts val="0"/>
              </a:spcBef>
              <a:buAutoNum type="alphaUcPeriod"/>
            </a:pPr>
            <a:r>
              <a:rPr lang="en-US" dirty="0"/>
              <a:t>Provide platform	B. Report students’ results  C</a:t>
            </a:r>
            <a:r>
              <a:rPr lang="en-US" dirty="0" smtClean="0"/>
              <a:t>.  </a:t>
            </a:r>
            <a:r>
              <a:rPr lang="en-US" dirty="0"/>
              <a:t>entertain students</a:t>
            </a:r>
          </a:p>
          <a:p>
            <a:pPr marL="0" indent="0" algn="just">
              <a:lnSpc>
                <a:spcPct val="120000"/>
              </a:lnSpc>
              <a:spcBef>
                <a:spcPts val="0"/>
              </a:spcBef>
              <a:buNone/>
            </a:pPr>
            <a:r>
              <a:rPr lang="en-US" b="1" dirty="0"/>
              <a:t>4. The texts are from______.</a:t>
            </a:r>
          </a:p>
          <a:p>
            <a:pPr marL="0" indent="0" algn="just">
              <a:lnSpc>
                <a:spcPct val="120000"/>
              </a:lnSpc>
              <a:spcBef>
                <a:spcPts val="0"/>
              </a:spcBef>
              <a:buNone/>
            </a:pPr>
            <a:r>
              <a:rPr lang="en-US" dirty="0"/>
              <a:t>A. Science books			B. advertisements		C. manuals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Tree>
    <p:extLst>
      <p:ext uri="{BB962C8B-B14F-4D97-AF65-F5344CB8AC3E}">
        <p14:creationId xmlns:p14="http://schemas.microsoft.com/office/powerpoint/2010/main" val="2935562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3219" y="1687483"/>
            <a:ext cx="11269345" cy="1113698"/>
          </a:xfrm>
        </p:spPr>
        <p:txBody>
          <a:bodyPr>
            <a:noAutofit/>
          </a:bodyPr>
          <a:lstStyle/>
          <a:p>
            <a:pPr marL="0" indent="0" algn="just">
              <a:lnSpc>
                <a:spcPct val="120000"/>
              </a:lnSpc>
              <a:spcBef>
                <a:spcPts val="0"/>
              </a:spcBef>
              <a:buNone/>
            </a:pPr>
            <a:r>
              <a:rPr lang="en-US" sz="2600" b="1" dirty="0" smtClean="0"/>
              <a:t>1. What does checking students’ attendance mean?</a:t>
            </a:r>
          </a:p>
          <a:p>
            <a:pPr marL="0" indent="0" algn="just">
              <a:lnSpc>
                <a:spcPct val="120000"/>
              </a:lnSpc>
              <a:spcBef>
                <a:spcPts val="0"/>
              </a:spcBef>
              <a:buNone/>
            </a:pPr>
            <a:r>
              <a:rPr lang="en-US" sz="2600" dirty="0" smtClean="0"/>
              <a:t>A. Checking their presence	B. Scanning their faces</a:t>
            </a:r>
            <a:r>
              <a:rPr lang="en-US" sz="2600" dirty="0"/>
              <a:t> </a:t>
            </a:r>
            <a:r>
              <a:rPr lang="en-US" sz="2600" dirty="0" smtClean="0"/>
              <a:t>C. Checking their fingerprints</a:t>
            </a:r>
          </a:p>
          <a:p>
            <a:pPr marL="0" indent="0" algn="just">
              <a:lnSpc>
                <a:spcPct val="120000"/>
              </a:lnSpc>
              <a:spcBef>
                <a:spcPts val="0"/>
              </a:spcBef>
              <a:buNone/>
            </a:pPr>
            <a:endParaRPr lang="en-US" sz="2600"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8" name="Oval 17"/>
          <p:cNvSpPr/>
          <p:nvPr/>
        </p:nvSpPr>
        <p:spPr>
          <a:xfrm>
            <a:off x="407176" y="2197677"/>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523219" y="2962853"/>
            <a:ext cx="11383312" cy="2677656"/>
          </a:xfrm>
          <a:prstGeom prst="rect">
            <a:avLst/>
          </a:prstGeom>
          <a:solidFill>
            <a:srgbClr val="FBCDCD"/>
          </a:solidFill>
        </p:spPr>
        <p:txBody>
          <a:bodyPr wrap="square">
            <a:spAutoFit/>
          </a:bodyPr>
          <a:lstStyle/>
          <a:p>
            <a:pPr algn="just">
              <a:lnSpc>
                <a:spcPct val="120000"/>
              </a:lnSpc>
            </a:pPr>
            <a:r>
              <a:rPr lang="en-US" sz="2800" dirty="0" smtClean="0"/>
              <a:t>No more worries about truancy and cheating! Just introduce biometric applications at your school. With fingerprint scanners, or facial voice recognition technologies, </a:t>
            </a:r>
            <a:r>
              <a:rPr lang="en-US" sz="2800" b="1" u="sng" dirty="0" smtClean="0">
                <a:solidFill>
                  <a:srgbClr val="7030A0"/>
                </a:solidFill>
              </a:rPr>
              <a:t>schools will be able to check students’ attendance. Teachers will no longer need to call students’ names to find out who is absent. </a:t>
            </a:r>
            <a:r>
              <a:rPr lang="en-US" sz="2800" dirty="0" smtClean="0"/>
              <a:t>This will make more time for activities.</a:t>
            </a:r>
            <a:endParaRPr lang="en-US" sz="2800" dirty="0"/>
          </a:p>
        </p:txBody>
      </p:sp>
    </p:spTree>
    <p:extLst>
      <p:ext uri="{BB962C8B-B14F-4D97-AF65-F5344CB8AC3E}">
        <p14:creationId xmlns:p14="http://schemas.microsoft.com/office/powerpoint/2010/main" val="208839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70369" y="1803506"/>
            <a:ext cx="11269345" cy="2565456"/>
          </a:xfrm>
        </p:spPr>
        <p:txBody>
          <a:bodyPr>
            <a:normAutofit/>
          </a:bodyPr>
          <a:lstStyle/>
          <a:p>
            <a:pPr marL="0" indent="0" algn="just">
              <a:lnSpc>
                <a:spcPct val="120000"/>
              </a:lnSpc>
              <a:spcBef>
                <a:spcPts val="0"/>
              </a:spcBef>
              <a:buNone/>
            </a:pPr>
            <a:r>
              <a:rPr lang="en-US" b="1" dirty="0"/>
              <a:t>2. With </a:t>
            </a:r>
            <a:r>
              <a:rPr lang="en-US" b="1" dirty="0" err="1"/>
              <a:t>Nanolearning</a:t>
            </a:r>
            <a:r>
              <a:rPr lang="en-US" b="1" dirty="0"/>
              <a:t> students can______.</a:t>
            </a:r>
          </a:p>
          <a:p>
            <a:pPr marL="514350" indent="-514350" algn="just">
              <a:lnSpc>
                <a:spcPct val="120000"/>
              </a:lnSpc>
              <a:spcBef>
                <a:spcPts val="0"/>
              </a:spcBef>
              <a:buAutoNum type="alphaUcPeriod"/>
            </a:pPr>
            <a:r>
              <a:rPr lang="en-US" dirty="0"/>
              <a:t>access large amounts of information</a:t>
            </a:r>
          </a:p>
          <a:p>
            <a:pPr marL="514350" indent="-514350" algn="just">
              <a:lnSpc>
                <a:spcPct val="120000"/>
              </a:lnSpc>
              <a:spcBef>
                <a:spcPts val="0"/>
              </a:spcBef>
              <a:buAutoNum type="alphaUcPeriod"/>
            </a:pPr>
            <a:r>
              <a:rPr lang="en-US" dirty="0"/>
              <a:t>improve their learning quality</a:t>
            </a:r>
          </a:p>
          <a:p>
            <a:pPr marL="514350" indent="-514350" algn="just">
              <a:lnSpc>
                <a:spcPct val="120000"/>
              </a:lnSpc>
              <a:spcBef>
                <a:spcPts val="0"/>
              </a:spcBef>
              <a:buAutoNum type="alphaUcPeriod"/>
            </a:pPr>
            <a:r>
              <a:rPr lang="en-US" dirty="0"/>
              <a:t>Concentrate longer</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748225" y="2889752"/>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576198" y="4284389"/>
            <a:ext cx="10790141" cy="1643527"/>
          </a:xfrm>
          <a:prstGeom prst="rect">
            <a:avLst/>
          </a:prstGeom>
          <a:solidFill>
            <a:srgbClr val="FBCDCD"/>
          </a:solidFill>
        </p:spPr>
        <p:txBody>
          <a:bodyPr wrap="square">
            <a:spAutoFit/>
          </a:bodyPr>
          <a:lstStyle/>
          <a:p>
            <a:pPr lvl="0" algn="just">
              <a:lnSpc>
                <a:spcPct val="120000"/>
              </a:lnSpc>
            </a:pPr>
            <a:r>
              <a:rPr lang="en-US" sz="2800" dirty="0" smtClean="0">
                <a:solidFill>
                  <a:prstClr val="black"/>
                </a:solidFill>
              </a:rPr>
              <a:t>Believe us! Receive bits of information within two to five minutes via our platform, and </a:t>
            </a:r>
            <a:r>
              <a:rPr lang="en-US" sz="2800" b="1" u="sng" dirty="0" smtClean="0">
                <a:solidFill>
                  <a:srgbClr val="7030A0"/>
                </a:solidFill>
              </a:rPr>
              <a:t>you will increase your learning attention and ability</a:t>
            </a:r>
            <a:r>
              <a:rPr lang="en-US" sz="2800" dirty="0" smtClean="0">
                <a:solidFill>
                  <a:prstClr val="black"/>
                </a:solidFill>
              </a:rPr>
              <a:t>. Our app also reports your study activities and results to your teacher.</a:t>
            </a:r>
            <a:endParaRPr lang="en-US" sz="2800" dirty="0">
              <a:solidFill>
                <a:prstClr val="black"/>
              </a:solidFill>
            </a:endParaRPr>
          </a:p>
        </p:txBody>
      </p:sp>
    </p:spTree>
    <p:extLst>
      <p:ext uri="{BB962C8B-B14F-4D97-AF65-F5344CB8AC3E}">
        <p14:creationId xmlns:p14="http://schemas.microsoft.com/office/powerpoint/2010/main" val="27976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960886"/>
            <a:ext cx="11269345" cy="1571479"/>
          </a:xfrm>
        </p:spPr>
        <p:txBody>
          <a:bodyPr>
            <a:normAutofit/>
          </a:bodyPr>
          <a:lstStyle/>
          <a:p>
            <a:pPr marL="0" indent="0" algn="just">
              <a:lnSpc>
                <a:spcPct val="120000"/>
              </a:lnSpc>
              <a:spcBef>
                <a:spcPts val="0"/>
              </a:spcBef>
              <a:buNone/>
            </a:pPr>
            <a:r>
              <a:rPr lang="en-US" b="1" dirty="0" smtClean="0"/>
              <a:t>3. What DOESN’T </a:t>
            </a:r>
            <a:r>
              <a:rPr lang="en-US" b="1" dirty="0" err="1" smtClean="0"/>
              <a:t>Nanolearning</a:t>
            </a:r>
            <a:r>
              <a:rPr lang="en-US" b="1" dirty="0" smtClean="0"/>
              <a:t> do?</a:t>
            </a:r>
          </a:p>
          <a:p>
            <a:pPr marL="514350" indent="-514350" algn="just">
              <a:lnSpc>
                <a:spcPct val="120000"/>
              </a:lnSpc>
              <a:spcBef>
                <a:spcPts val="0"/>
              </a:spcBef>
              <a:buAutoNum type="alphaUcPeriod"/>
            </a:pPr>
            <a:r>
              <a:rPr lang="en-US" dirty="0" smtClean="0"/>
              <a:t>Provide platform	B. Report students’ results  C. entertain students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8116693" y="2479437"/>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576198" y="4284389"/>
            <a:ext cx="10790141" cy="1643527"/>
          </a:xfrm>
          <a:prstGeom prst="rect">
            <a:avLst/>
          </a:prstGeom>
          <a:solidFill>
            <a:srgbClr val="FBCDCD"/>
          </a:solidFill>
        </p:spPr>
        <p:txBody>
          <a:bodyPr wrap="square">
            <a:spAutoFit/>
          </a:bodyPr>
          <a:lstStyle/>
          <a:p>
            <a:pPr lvl="0" algn="just">
              <a:lnSpc>
                <a:spcPct val="120000"/>
              </a:lnSpc>
            </a:pPr>
            <a:r>
              <a:rPr lang="en-US" sz="2800" dirty="0" smtClean="0"/>
              <a:t>Believe us! Receive bits of information within two to five minutes via our </a:t>
            </a:r>
            <a:r>
              <a:rPr lang="en-US" sz="2800" b="1" u="sng" dirty="0" smtClean="0">
                <a:solidFill>
                  <a:srgbClr val="FF0000"/>
                </a:solidFill>
              </a:rPr>
              <a:t>platform</a:t>
            </a:r>
            <a:r>
              <a:rPr lang="en-US" sz="2800" dirty="0" smtClean="0"/>
              <a:t>, and you will increase your learning attention and ability. </a:t>
            </a:r>
            <a:r>
              <a:rPr lang="en-US" sz="2800" b="1" u="sng" dirty="0" smtClean="0">
                <a:solidFill>
                  <a:srgbClr val="7030A0"/>
                </a:solidFill>
              </a:rPr>
              <a:t>Our app also reports your study activities and </a:t>
            </a:r>
            <a:r>
              <a:rPr lang="en-US" sz="2800" b="1" u="sng" dirty="0" smtClean="0">
                <a:solidFill>
                  <a:srgbClr val="FF0000"/>
                </a:solidFill>
              </a:rPr>
              <a:t>results</a:t>
            </a:r>
            <a:r>
              <a:rPr lang="en-US" sz="2800" b="1" u="sng" dirty="0" smtClean="0">
                <a:solidFill>
                  <a:srgbClr val="7030A0"/>
                </a:solidFill>
              </a:rPr>
              <a:t> to your teacher</a:t>
            </a:r>
            <a:r>
              <a:rPr lang="en-US" sz="2800" dirty="0" smtClean="0"/>
              <a:t>.</a:t>
            </a:r>
            <a:endParaRPr lang="en-US" sz="2800" dirty="0"/>
          </a:p>
        </p:txBody>
      </p:sp>
    </p:spTree>
    <p:extLst>
      <p:ext uri="{BB962C8B-B14F-4D97-AF65-F5344CB8AC3E}">
        <p14:creationId xmlns:p14="http://schemas.microsoft.com/office/powerpoint/2010/main" val="32271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3528012"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294502" y="1839389"/>
            <a:ext cx="3160657" cy="523220"/>
          </a:xfrm>
          <a:prstGeom prst="rect">
            <a:avLst/>
          </a:prstGeom>
          <a:noFill/>
        </p:spPr>
        <p:txBody>
          <a:bodyPr wrap="square" rtlCol="0">
            <a:spAutoFit/>
          </a:bodyPr>
          <a:lstStyle/>
          <a:p>
            <a:r>
              <a:rPr lang="en-US" sz="2800" b="1" dirty="0">
                <a:solidFill>
                  <a:schemeClr val="bg1"/>
                </a:solidFill>
              </a:rPr>
              <a:t>LESSON </a:t>
            </a:r>
            <a:r>
              <a:rPr lang="en-US" sz="2800" b="1" dirty="0" smtClean="0">
                <a:solidFill>
                  <a:schemeClr val="bg1"/>
                </a:solidFill>
              </a:rPr>
              <a:t>5:  SKILLS 1</a:t>
            </a:r>
            <a:endParaRPr lang="en-US" sz="32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7841210" cy="707886"/>
          </a:xfrm>
          <a:prstGeom prst="rect">
            <a:avLst/>
          </a:prstGeom>
          <a:noFill/>
        </p:spPr>
        <p:txBody>
          <a:bodyPr wrap="square" rtlCol="0">
            <a:spAutoFit/>
          </a:bodyPr>
          <a:lstStyle/>
          <a:p>
            <a:r>
              <a:rPr lang="en-US" sz="4000" b="1" dirty="0" smtClean="0">
                <a:solidFill>
                  <a:schemeClr val="bg1"/>
                </a:solidFill>
                <a:latin typeface="Myriad Pro" pitchFamily="34" charset="0"/>
              </a:rPr>
              <a:t>SCIENCE AND TECHNOLOGY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810047"/>
            <a:ext cx="11269345" cy="1318592"/>
          </a:xfrm>
        </p:spPr>
        <p:txBody>
          <a:bodyPr>
            <a:normAutofit/>
          </a:bodyPr>
          <a:lstStyle/>
          <a:p>
            <a:pPr marL="0" indent="0" algn="just">
              <a:lnSpc>
                <a:spcPct val="120000"/>
              </a:lnSpc>
              <a:spcBef>
                <a:spcPts val="0"/>
              </a:spcBef>
              <a:buNone/>
            </a:pPr>
            <a:r>
              <a:rPr lang="en-US" b="1" dirty="0" smtClean="0"/>
              <a:t>4. The texts are from______.</a:t>
            </a:r>
          </a:p>
          <a:p>
            <a:pPr marL="0" indent="0" algn="just">
              <a:lnSpc>
                <a:spcPct val="120000"/>
              </a:lnSpc>
              <a:spcBef>
                <a:spcPts val="0"/>
              </a:spcBef>
              <a:buNone/>
            </a:pPr>
            <a:r>
              <a:rPr lang="en-US" dirty="0" smtClean="0"/>
              <a:t>A. Science books			B. advertisements		C. manuals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5046094" y="2441032"/>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628983" y="3500965"/>
            <a:ext cx="10934126" cy="2677656"/>
          </a:xfrm>
          <a:prstGeom prst="rect">
            <a:avLst/>
          </a:prstGeom>
          <a:solidFill>
            <a:srgbClr val="FBCDCD"/>
          </a:solidFill>
        </p:spPr>
        <p:txBody>
          <a:bodyPr wrap="square">
            <a:spAutoFit/>
          </a:bodyPr>
          <a:lstStyle/>
          <a:p>
            <a:pPr lvl="0" algn="just">
              <a:lnSpc>
                <a:spcPct val="120000"/>
              </a:lnSpc>
            </a:pPr>
            <a:r>
              <a:rPr lang="en-US" sz="2800" dirty="0"/>
              <a:t>Believe us! Receive bits of information within two to five minutes via our platform, and you will increase your learning attention and ability. Our app also reports your study activities and results to your teacher</a:t>
            </a:r>
            <a:r>
              <a:rPr lang="en-US" sz="2800" dirty="0" smtClean="0"/>
              <a:t>.</a:t>
            </a:r>
          </a:p>
          <a:p>
            <a:pPr lvl="0" algn="just">
              <a:lnSpc>
                <a:spcPct val="120000"/>
              </a:lnSpc>
            </a:pPr>
            <a:r>
              <a:rPr lang="en-US" sz="2800" dirty="0" smtClean="0"/>
              <a:t>Contact us at.</a:t>
            </a:r>
          </a:p>
          <a:p>
            <a:pPr lvl="0" algn="just">
              <a:lnSpc>
                <a:spcPct val="120000"/>
              </a:lnSpc>
            </a:pPr>
            <a:r>
              <a:rPr lang="en-US" sz="2800" dirty="0" smtClean="0"/>
              <a:t>www.nanolearningsolution.edu.com</a:t>
            </a:r>
            <a:endParaRPr lang="en-US" sz="2800" dirty="0"/>
          </a:p>
        </p:txBody>
      </p:sp>
    </p:spTree>
    <p:extLst>
      <p:ext uri="{BB962C8B-B14F-4D97-AF65-F5344CB8AC3E}">
        <p14:creationId xmlns:p14="http://schemas.microsoft.com/office/powerpoint/2010/main" val="29282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1497258"/>
            <a:ext cx="11269345" cy="5326947"/>
          </a:xfrm>
        </p:spPr>
        <p:txBody>
          <a:bodyPr>
            <a:normAutofit lnSpcReduction="10000"/>
          </a:bodyPr>
          <a:lstStyle/>
          <a:p>
            <a:pPr marL="0" indent="0" algn="just">
              <a:lnSpc>
                <a:spcPct val="120000"/>
              </a:lnSpc>
              <a:spcBef>
                <a:spcPts val="0"/>
              </a:spcBef>
              <a:buNone/>
            </a:pPr>
            <a:r>
              <a:rPr lang="en-US" b="1" dirty="0"/>
              <a:t>1. What does checking students’ attendance mean?</a:t>
            </a:r>
          </a:p>
          <a:p>
            <a:pPr marL="0" indent="0" algn="just">
              <a:lnSpc>
                <a:spcPct val="120000"/>
              </a:lnSpc>
              <a:spcBef>
                <a:spcPts val="0"/>
              </a:spcBef>
              <a:buNone/>
            </a:pPr>
            <a:r>
              <a:rPr lang="en-US" dirty="0"/>
              <a:t>A. Checking their presence	B. Scanning their faces C. Checking their fingerprints</a:t>
            </a:r>
          </a:p>
          <a:p>
            <a:pPr marL="0" indent="0" algn="just">
              <a:lnSpc>
                <a:spcPct val="120000"/>
              </a:lnSpc>
              <a:spcBef>
                <a:spcPts val="0"/>
              </a:spcBef>
              <a:buNone/>
            </a:pPr>
            <a:r>
              <a:rPr lang="en-US" b="1" dirty="0"/>
              <a:t>2. With </a:t>
            </a:r>
            <a:r>
              <a:rPr lang="en-US" b="1" dirty="0" err="1"/>
              <a:t>Nanolearning</a:t>
            </a:r>
            <a:r>
              <a:rPr lang="en-US" b="1" dirty="0"/>
              <a:t> students can______.</a:t>
            </a:r>
          </a:p>
          <a:p>
            <a:pPr marL="514350" indent="-514350" algn="just">
              <a:lnSpc>
                <a:spcPct val="120000"/>
              </a:lnSpc>
              <a:spcBef>
                <a:spcPts val="0"/>
              </a:spcBef>
              <a:buAutoNum type="alphaUcPeriod"/>
            </a:pPr>
            <a:r>
              <a:rPr lang="en-US" dirty="0"/>
              <a:t>access large amounts of information</a:t>
            </a:r>
          </a:p>
          <a:p>
            <a:pPr marL="514350" indent="-514350" algn="just">
              <a:lnSpc>
                <a:spcPct val="120000"/>
              </a:lnSpc>
              <a:spcBef>
                <a:spcPts val="0"/>
              </a:spcBef>
              <a:buAutoNum type="alphaUcPeriod"/>
            </a:pPr>
            <a:r>
              <a:rPr lang="en-US" dirty="0"/>
              <a:t>improve their learning quality</a:t>
            </a:r>
          </a:p>
          <a:p>
            <a:pPr marL="514350" indent="-514350" algn="just">
              <a:lnSpc>
                <a:spcPct val="120000"/>
              </a:lnSpc>
              <a:spcBef>
                <a:spcPts val="0"/>
              </a:spcBef>
              <a:buAutoNum type="alphaUcPeriod"/>
            </a:pPr>
            <a:r>
              <a:rPr lang="en-US" dirty="0"/>
              <a:t>Concentrate longer</a:t>
            </a:r>
          </a:p>
          <a:p>
            <a:pPr marL="0" indent="0" algn="just">
              <a:lnSpc>
                <a:spcPct val="120000"/>
              </a:lnSpc>
              <a:spcBef>
                <a:spcPts val="0"/>
              </a:spcBef>
              <a:buNone/>
            </a:pPr>
            <a:r>
              <a:rPr lang="en-US" b="1" dirty="0"/>
              <a:t>3. What DOESN’T </a:t>
            </a:r>
            <a:r>
              <a:rPr lang="en-US" b="1" dirty="0" err="1"/>
              <a:t>Nanolearning</a:t>
            </a:r>
            <a:r>
              <a:rPr lang="en-US" b="1" dirty="0"/>
              <a:t> do?</a:t>
            </a:r>
          </a:p>
          <a:p>
            <a:pPr marL="514350" indent="-514350" algn="just">
              <a:lnSpc>
                <a:spcPct val="120000"/>
              </a:lnSpc>
              <a:spcBef>
                <a:spcPts val="0"/>
              </a:spcBef>
              <a:buAutoNum type="alphaUcPeriod"/>
            </a:pPr>
            <a:r>
              <a:rPr lang="en-US" dirty="0"/>
              <a:t>Provide platform	B. Report students’ results  C</a:t>
            </a:r>
            <a:r>
              <a:rPr lang="en-US" dirty="0" smtClean="0"/>
              <a:t>.  </a:t>
            </a:r>
            <a:r>
              <a:rPr lang="en-US" dirty="0"/>
              <a:t>entertain students</a:t>
            </a:r>
          </a:p>
          <a:p>
            <a:pPr marL="0" indent="0" algn="just">
              <a:lnSpc>
                <a:spcPct val="120000"/>
              </a:lnSpc>
              <a:spcBef>
                <a:spcPts val="0"/>
              </a:spcBef>
              <a:buNone/>
            </a:pPr>
            <a:r>
              <a:rPr lang="en-US" b="1" dirty="0"/>
              <a:t>4. The texts are from______.</a:t>
            </a:r>
          </a:p>
          <a:p>
            <a:pPr marL="0" indent="0" algn="just">
              <a:lnSpc>
                <a:spcPct val="120000"/>
              </a:lnSpc>
              <a:spcBef>
                <a:spcPts val="0"/>
              </a:spcBef>
              <a:buNone/>
            </a:pPr>
            <a:r>
              <a:rPr lang="en-US" dirty="0"/>
              <a:t>A. Science books			B. advertisements		C. manuals</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31589" y="1033368"/>
            <a:ext cx="11399423" cy="492443"/>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Read the passage and choose the correct answer A, B, or  </a:t>
            </a:r>
            <a:r>
              <a:rPr lang="en-US" sz="2600" b="1" dirty="0" smtClean="0">
                <a:effectLst>
                  <a:glow rad="88900">
                    <a:schemeClr val="bg1"/>
                  </a:glow>
                </a:effectLst>
                <a:latin typeface="Arial" panose="020B0604020202020204" pitchFamily="34" charset="0"/>
                <a:cs typeface="Arial" panose="020B0604020202020204" pitchFamily="34" charset="0"/>
              </a:rPr>
              <a:t>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Oval 1"/>
          <p:cNvSpPr/>
          <p:nvPr/>
        </p:nvSpPr>
        <p:spPr>
          <a:xfrm>
            <a:off x="467273" y="2038338"/>
            <a:ext cx="555585" cy="5343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p:cNvSpPr/>
          <p:nvPr/>
        </p:nvSpPr>
        <p:spPr>
          <a:xfrm>
            <a:off x="523219" y="3884874"/>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8174094" y="5280654"/>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val 17"/>
          <p:cNvSpPr/>
          <p:nvPr/>
        </p:nvSpPr>
        <p:spPr>
          <a:xfrm>
            <a:off x="5020574" y="6288345"/>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131590" y="1033368"/>
            <a:ext cx="10880706" cy="892552"/>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Discuss and match the questions in A with the answers in B, and then make a conversation about an invention.</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SPEAKING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2558176881"/>
              </p:ext>
            </p:extLst>
          </p:nvPr>
        </p:nvGraphicFramePr>
        <p:xfrm>
          <a:off x="628983" y="1983344"/>
          <a:ext cx="11099598" cy="4663440"/>
        </p:xfrm>
        <a:graphic>
          <a:graphicData uri="http://schemas.openxmlformats.org/drawingml/2006/table">
            <a:tbl>
              <a:tblPr firstRow="1" bandRow="1">
                <a:tableStyleId>{5C22544A-7EE6-4342-B048-85BDC9FD1C3A}</a:tableStyleId>
              </a:tblPr>
              <a:tblGrid>
                <a:gridCol w="5549799">
                  <a:extLst>
                    <a:ext uri="{9D8B030D-6E8A-4147-A177-3AD203B41FA5}">
                      <a16:colId xmlns:a16="http://schemas.microsoft.com/office/drawing/2014/main" val="2486824169"/>
                    </a:ext>
                  </a:extLst>
                </a:gridCol>
                <a:gridCol w="5549799">
                  <a:extLst>
                    <a:ext uri="{9D8B030D-6E8A-4147-A177-3AD203B41FA5}">
                      <a16:colId xmlns:a16="http://schemas.microsoft.com/office/drawing/2014/main" val="62956639"/>
                    </a:ext>
                  </a:extLst>
                </a:gridCol>
              </a:tblGrid>
              <a:tr h="610563">
                <a:tc>
                  <a:txBody>
                    <a:bodyPr/>
                    <a:lstStyle/>
                    <a:p>
                      <a:pPr algn="ctr">
                        <a:lnSpc>
                          <a:spcPct val="150000"/>
                        </a:lnSpc>
                      </a:pPr>
                      <a:r>
                        <a:rPr lang="en-US" sz="2800" dirty="0" smtClean="0">
                          <a:solidFill>
                            <a:schemeClr val="tx1"/>
                          </a:solidFill>
                        </a:rPr>
                        <a:t>A</a:t>
                      </a:r>
                      <a:endParaRPr lang="en-US" sz="2800" dirty="0">
                        <a:solidFill>
                          <a:schemeClr val="tx1"/>
                        </a:solidFill>
                      </a:endParaRPr>
                    </a:p>
                  </a:txBody>
                  <a:tcPr>
                    <a:solidFill>
                      <a:srgbClr val="FBCDCD"/>
                    </a:solidFill>
                  </a:tcPr>
                </a:tc>
                <a:tc>
                  <a:txBody>
                    <a:bodyPr/>
                    <a:lstStyle/>
                    <a:p>
                      <a:pPr algn="ctr">
                        <a:lnSpc>
                          <a:spcPct val="150000"/>
                        </a:lnSpc>
                      </a:pPr>
                      <a:r>
                        <a:rPr lang="en-US" sz="2800" dirty="0" smtClean="0">
                          <a:solidFill>
                            <a:schemeClr val="tx1"/>
                          </a:solidFill>
                        </a:rPr>
                        <a:t>B</a:t>
                      </a:r>
                      <a:endParaRPr lang="en-US" sz="2800" dirty="0">
                        <a:solidFill>
                          <a:schemeClr val="tx1"/>
                        </a:solidFill>
                      </a:endParaRPr>
                    </a:p>
                  </a:txBody>
                  <a:tcPr>
                    <a:solidFill>
                      <a:srgbClr val="FBCDCD"/>
                    </a:solidFill>
                  </a:tcPr>
                </a:tc>
                <a:extLst>
                  <a:ext uri="{0D108BD9-81ED-4DB2-BD59-A6C34878D82A}">
                    <a16:rowId xmlns:a16="http://schemas.microsoft.com/office/drawing/2014/main" val="3435656361"/>
                  </a:ext>
                </a:extLst>
              </a:tr>
              <a:tr h="2325359">
                <a:tc>
                  <a:txBody>
                    <a:bodyPr/>
                    <a:lstStyle/>
                    <a:p>
                      <a:pPr marL="514350" indent="-514350">
                        <a:lnSpc>
                          <a:spcPct val="150000"/>
                        </a:lnSpc>
                        <a:buAutoNum type="arabicPeriod"/>
                      </a:pPr>
                      <a:r>
                        <a:rPr lang="en-US" sz="2800" dirty="0" smtClean="0">
                          <a:solidFill>
                            <a:schemeClr val="tx1"/>
                          </a:solidFill>
                        </a:rPr>
                        <a:t>What</a:t>
                      </a:r>
                      <a:r>
                        <a:rPr lang="en-US" sz="2800" baseline="0" dirty="0" smtClean="0">
                          <a:solidFill>
                            <a:schemeClr val="tx1"/>
                          </a:solidFill>
                        </a:rPr>
                        <a:t> invention?</a:t>
                      </a:r>
                    </a:p>
                    <a:p>
                      <a:pPr marL="514350" indent="-514350">
                        <a:lnSpc>
                          <a:spcPct val="150000"/>
                        </a:lnSpc>
                        <a:buAutoNum type="arabicPeriod"/>
                      </a:pPr>
                      <a:r>
                        <a:rPr lang="en-US" sz="2800" baseline="0" dirty="0" smtClean="0">
                          <a:solidFill>
                            <a:schemeClr val="tx1"/>
                          </a:solidFill>
                        </a:rPr>
                        <a:t>Who invented it?</a:t>
                      </a:r>
                    </a:p>
                    <a:p>
                      <a:pPr marL="514350" indent="-514350">
                        <a:lnSpc>
                          <a:spcPct val="150000"/>
                        </a:lnSpc>
                        <a:buAutoNum type="arabicPeriod"/>
                      </a:pPr>
                      <a:r>
                        <a:rPr lang="en-US" sz="2800" baseline="0" dirty="0" smtClean="0">
                          <a:solidFill>
                            <a:schemeClr val="tx1"/>
                          </a:solidFill>
                        </a:rPr>
                        <a:t>When invented?</a:t>
                      </a:r>
                    </a:p>
                    <a:p>
                      <a:pPr marL="514350" indent="-514350">
                        <a:lnSpc>
                          <a:spcPct val="150000"/>
                        </a:lnSpc>
                        <a:buAutoNum type="arabicPeriod"/>
                      </a:pPr>
                      <a:r>
                        <a:rPr lang="en-US" sz="2800" baseline="0" dirty="0" smtClean="0">
                          <a:solidFill>
                            <a:schemeClr val="tx1"/>
                          </a:solidFill>
                        </a:rPr>
                        <a:t>What benefit?</a:t>
                      </a:r>
                      <a:endParaRPr lang="en-US" sz="2800" dirty="0">
                        <a:solidFill>
                          <a:schemeClr val="tx1"/>
                        </a:solidFill>
                      </a:endParaRPr>
                    </a:p>
                  </a:txBody>
                  <a:tcPr/>
                </a:tc>
                <a:tc>
                  <a:txBody>
                    <a:bodyPr/>
                    <a:lstStyle/>
                    <a:p>
                      <a:pPr marL="514350" indent="-514350">
                        <a:lnSpc>
                          <a:spcPct val="150000"/>
                        </a:lnSpc>
                        <a:buAutoNum type="alphaLcPeriod"/>
                      </a:pPr>
                      <a:r>
                        <a:rPr lang="en-US" sz="2800" dirty="0" smtClean="0">
                          <a:solidFill>
                            <a:schemeClr val="tx1"/>
                          </a:solidFill>
                        </a:rPr>
                        <a:t>Alphonse Bertillon</a:t>
                      </a:r>
                    </a:p>
                    <a:p>
                      <a:pPr marL="514350" indent="-514350">
                        <a:lnSpc>
                          <a:spcPct val="150000"/>
                        </a:lnSpc>
                        <a:buAutoNum type="alphaLcPeriod"/>
                      </a:pPr>
                      <a:r>
                        <a:rPr lang="en-US" sz="2800" dirty="0" smtClean="0">
                          <a:solidFill>
                            <a:schemeClr val="tx1"/>
                          </a:solidFill>
                        </a:rPr>
                        <a:t>Check identities of people at airports</a:t>
                      </a:r>
                      <a:r>
                        <a:rPr lang="en-US" sz="2800" baseline="0" dirty="0" smtClean="0">
                          <a:solidFill>
                            <a:schemeClr val="tx1"/>
                          </a:solidFill>
                        </a:rPr>
                        <a:t> or offices.</a:t>
                      </a:r>
                    </a:p>
                    <a:p>
                      <a:pPr marL="514350" indent="-514350">
                        <a:lnSpc>
                          <a:spcPct val="150000"/>
                        </a:lnSpc>
                        <a:buAutoNum type="alphaLcPeriod"/>
                      </a:pPr>
                      <a:r>
                        <a:rPr lang="en-US" sz="2800" baseline="0" dirty="0" smtClean="0">
                          <a:solidFill>
                            <a:schemeClr val="tx1"/>
                          </a:solidFill>
                        </a:rPr>
                        <a:t>Biometrics</a:t>
                      </a:r>
                    </a:p>
                    <a:p>
                      <a:pPr marL="514350" indent="-514350">
                        <a:lnSpc>
                          <a:spcPct val="150000"/>
                        </a:lnSpc>
                        <a:buAutoNum type="alphaLcPeriod"/>
                      </a:pPr>
                      <a:r>
                        <a:rPr lang="en-US" sz="2800" baseline="0" dirty="0" smtClean="0">
                          <a:solidFill>
                            <a:schemeClr val="tx1"/>
                          </a:solidFill>
                        </a:rPr>
                        <a:t>1800s</a:t>
                      </a:r>
                    </a:p>
                    <a:p>
                      <a:pPr marL="514350" indent="-514350">
                        <a:lnSpc>
                          <a:spcPct val="150000"/>
                        </a:lnSpc>
                        <a:buAutoNum type="alphaLcPeriod"/>
                      </a:pPr>
                      <a:r>
                        <a:rPr lang="en-US" sz="2800" baseline="0" dirty="0" smtClean="0">
                          <a:solidFill>
                            <a:schemeClr val="tx1"/>
                          </a:solidFill>
                        </a:rPr>
                        <a:t>Check students’ attendance</a:t>
                      </a:r>
                      <a:endParaRPr lang="en-US" sz="2800" dirty="0">
                        <a:solidFill>
                          <a:schemeClr val="tx1"/>
                        </a:solidFill>
                      </a:endParaRPr>
                    </a:p>
                  </a:txBody>
                  <a:tcPr/>
                </a:tc>
                <a:extLst>
                  <a:ext uri="{0D108BD9-81ED-4DB2-BD59-A6C34878D82A}">
                    <a16:rowId xmlns:a16="http://schemas.microsoft.com/office/drawing/2014/main" val="1513604044"/>
                  </a:ext>
                </a:extLst>
              </a:tr>
            </a:tbl>
          </a:graphicData>
        </a:graphic>
      </p:graphicFrame>
      <p:cxnSp>
        <p:nvCxnSpPr>
          <p:cNvPr id="7" name="Straight Arrow Connector 6"/>
          <p:cNvCxnSpPr/>
          <p:nvPr/>
        </p:nvCxnSpPr>
        <p:spPr>
          <a:xfrm>
            <a:off x="3685592" y="3116424"/>
            <a:ext cx="2584579" cy="18194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786166" y="3116424"/>
            <a:ext cx="2484005" cy="5816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94203" y="4436833"/>
            <a:ext cx="2675968" cy="11801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348336" y="3698032"/>
            <a:ext cx="2921835" cy="13288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37973" y="5026931"/>
            <a:ext cx="2932198" cy="13215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79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edg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edge">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131590" y="1033368"/>
            <a:ext cx="10880706" cy="892552"/>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Discuss and match the questions in A with the answers in B, and then make a conversation about an invention.</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SPEAKING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3580733864"/>
              </p:ext>
            </p:extLst>
          </p:nvPr>
        </p:nvGraphicFramePr>
        <p:xfrm>
          <a:off x="628983" y="1940768"/>
          <a:ext cx="11099598" cy="2743200"/>
        </p:xfrm>
        <a:graphic>
          <a:graphicData uri="http://schemas.openxmlformats.org/drawingml/2006/table">
            <a:tbl>
              <a:tblPr firstRow="1" bandRow="1">
                <a:tableStyleId>{5C22544A-7EE6-4342-B048-85BDC9FD1C3A}</a:tableStyleId>
              </a:tblPr>
              <a:tblGrid>
                <a:gridCol w="3308535">
                  <a:extLst>
                    <a:ext uri="{9D8B030D-6E8A-4147-A177-3AD203B41FA5}">
                      <a16:colId xmlns:a16="http://schemas.microsoft.com/office/drawing/2014/main" val="2486824169"/>
                    </a:ext>
                  </a:extLst>
                </a:gridCol>
                <a:gridCol w="7791063">
                  <a:extLst>
                    <a:ext uri="{9D8B030D-6E8A-4147-A177-3AD203B41FA5}">
                      <a16:colId xmlns:a16="http://schemas.microsoft.com/office/drawing/2014/main" val="62956639"/>
                    </a:ext>
                  </a:extLst>
                </a:gridCol>
              </a:tblGrid>
              <a:tr h="502663">
                <a:tc>
                  <a:txBody>
                    <a:bodyPr/>
                    <a:lstStyle/>
                    <a:p>
                      <a:pPr algn="ctr">
                        <a:lnSpc>
                          <a:spcPct val="100000"/>
                        </a:lnSpc>
                      </a:pPr>
                      <a:r>
                        <a:rPr lang="en-US" sz="2800" dirty="0" smtClean="0">
                          <a:solidFill>
                            <a:schemeClr val="tx1"/>
                          </a:solidFill>
                        </a:rPr>
                        <a:t>A</a:t>
                      </a:r>
                      <a:endParaRPr lang="en-US" sz="2800" dirty="0">
                        <a:solidFill>
                          <a:schemeClr val="tx1"/>
                        </a:solidFill>
                      </a:endParaRPr>
                    </a:p>
                  </a:txBody>
                  <a:tcPr>
                    <a:solidFill>
                      <a:srgbClr val="FBCDCD"/>
                    </a:solidFill>
                  </a:tcPr>
                </a:tc>
                <a:tc>
                  <a:txBody>
                    <a:bodyPr/>
                    <a:lstStyle/>
                    <a:p>
                      <a:pPr algn="ctr">
                        <a:lnSpc>
                          <a:spcPct val="100000"/>
                        </a:lnSpc>
                      </a:pPr>
                      <a:r>
                        <a:rPr lang="en-US" sz="2800" dirty="0" smtClean="0">
                          <a:solidFill>
                            <a:schemeClr val="tx1"/>
                          </a:solidFill>
                        </a:rPr>
                        <a:t>B</a:t>
                      </a:r>
                      <a:endParaRPr lang="en-US" sz="2800" dirty="0">
                        <a:solidFill>
                          <a:schemeClr val="tx1"/>
                        </a:solidFill>
                      </a:endParaRPr>
                    </a:p>
                  </a:txBody>
                  <a:tcPr>
                    <a:solidFill>
                      <a:srgbClr val="FBCDCD"/>
                    </a:solidFill>
                  </a:tcPr>
                </a:tc>
                <a:extLst>
                  <a:ext uri="{0D108BD9-81ED-4DB2-BD59-A6C34878D82A}">
                    <a16:rowId xmlns:a16="http://schemas.microsoft.com/office/drawing/2014/main" val="3435656361"/>
                  </a:ext>
                </a:extLst>
              </a:tr>
              <a:tr h="2182462">
                <a:tc>
                  <a:txBody>
                    <a:bodyPr/>
                    <a:lstStyle/>
                    <a:p>
                      <a:pPr marL="514350" indent="-514350">
                        <a:lnSpc>
                          <a:spcPct val="100000"/>
                        </a:lnSpc>
                        <a:buAutoNum type="arabicPeriod"/>
                      </a:pPr>
                      <a:r>
                        <a:rPr lang="en-US" sz="2800" dirty="0" smtClean="0">
                          <a:solidFill>
                            <a:schemeClr val="tx1"/>
                          </a:solidFill>
                        </a:rPr>
                        <a:t>What</a:t>
                      </a:r>
                      <a:r>
                        <a:rPr lang="en-US" sz="2800" baseline="0" dirty="0" smtClean="0">
                          <a:solidFill>
                            <a:schemeClr val="tx1"/>
                          </a:solidFill>
                        </a:rPr>
                        <a:t> invention?</a:t>
                      </a:r>
                    </a:p>
                    <a:p>
                      <a:pPr marL="514350" indent="-514350">
                        <a:lnSpc>
                          <a:spcPct val="100000"/>
                        </a:lnSpc>
                        <a:buAutoNum type="arabicPeriod"/>
                      </a:pPr>
                      <a:r>
                        <a:rPr lang="en-US" sz="2800" baseline="0" dirty="0" smtClean="0">
                          <a:solidFill>
                            <a:schemeClr val="tx1"/>
                          </a:solidFill>
                        </a:rPr>
                        <a:t>Who invented it?</a:t>
                      </a:r>
                    </a:p>
                    <a:p>
                      <a:pPr marL="514350" indent="-514350">
                        <a:lnSpc>
                          <a:spcPct val="100000"/>
                        </a:lnSpc>
                        <a:buAutoNum type="arabicPeriod"/>
                      </a:pPr>
                      <a:r>
                        <a:rPr lang="en-US" sz="2800" baseline="0" dirty="0" smtClean="0">
                          <a:solidFill>
                            <a:schemeClr val="tx1"/>
                          </a:solidFill>
                        </a:rPr>
                        <a:t>When invented?</a:t>
                      </a:r>
                    </a:p>
                    <a:p>
                      <a:pPr marL="514350" indent="-514350">
                        <a:lnSpc>
                          <a:spcPct val="100000"/>
                        </a:lnSpc>
                        <a:buAutoNum type="arabicPeriod"/>
                      </a:pPr>
                      <a:r>
                        <a:rPr lang="en-US" sz="2800" baseline="0" dirty="0" smtClean="0">
                          <a:solidFill>
                            <a:schemeClr val="tx1"/>
                          </a:solidFill>
                        </a:rPr>
                        <a:t>What benefits?</a:t>
                      </a:r>
                      <a:endParaRPr lang="en-US" sz="2800" dirty="0">
                        <a:solidFill>
                          <a:schemeClr val="tx1"/>
                        </a:solidFill>
                      </a:endParaRPr>
                    </a:p>
                  </a:txBody>
                  <a:tcPr/>
                </a:tc>
                <a:tc>
                  <a:txBody>
                    <a:bodyPr/>
                    <a:lstStyle/>
                    <a:p>
                      <a:pPr marL="514350" indent="-514350">
                        <a:lnSpc>
                          <a:spcPct val="100000"/>
                        </a:lnSpc>
                        <a:buAutoNum type="alphaLcPeriod"/>
                      </a:pPr>
                      <a:r>
                        <a:rPr lang="en-US" sz="2800" dirty="0" smtClean="0">
                          <a:solidFill>
                            <a:schemeClr val="tx1"/>
                          </a:solidFill>
                        </a:rPr>
                        <a:t>Alphonse Bertillon</a:t>
                      </a:r>
                    </a:p>
                    <a:p>
                      <a:pPr marL="514350" indent="-514350">
                        <a:lnSpc>
                          <a:spcPct val="100000"/>
                        </a:lnSpc>
                        <a:buAutoNum type="alphaLcPeriod"/>
                      </a:pPr>
                      <a:r>
                        <a:rPr lang="en-US" sz="2800" dirty="0" smtClean="0">
                          <a:solidFill>
                            <a:schemeClr val="tx1"/>
                          </a:solidFill>
                        </a:rPr>
                        <a:t>Check identities of people at airports</a:t>
                      </a:r>
                      <a:r>
                        <a:rPr lang="en-US" sz="2800" baseline="0" dirty="0" smtClean="0">
                          <a:solidFill>
                            <a:schemeClr val="tx1"/>
                          </a:solidFill>
                        </a:rPr>
                        <a:t> or offices.</a:t>
                      </a:r>
                    </a:p>
                    <a:p>
                      <a:pPr marL="514350" indent="-514350">
                        <a:lnSpc>
                          <a:spcPct val="100000"/>
                        </a:lnSpc>
                        <a:buAutoNum type="alphaLcPeriod"/>
                      </a:pPr>
                      <a:r>
                        <a:rPr lang="en-US" sz="2800" baseline="0" dirty="0" smtClean="0">
                          <a:solidFill>
                            <a:schemeClr val="tx1"/>
                          </a:solidFill>
                        </a:rPr>
                        <a:t>Biometrics</a:t>
                      </a:r>
                    </a:p>
                    <a:p>
                      <a:pPr marL="514350" indent="-514350">
                        <a:lnSpc>
                          <a:spcPct val="100000"/>
                        </a:lnSpc>
                        <a:buAutoNum type="alphaLcPeriod"/>
                      </a:pPr>
                      <a:r>
                        <a:rPr lang="en-US" sz="2800" baseline="0" dirty="0" smtClean="0">
                          <a:solidFill>
                            <a:schemeClr val="tx1"/>
                          </a:solidFill>
                        </a:rPr>
                        <a:t>1800s</a:t>
                      </a:r>
                    </a:p>
                    <a:p>
                      <a:pPr marL="514350" indent="-514350">
                        <a:lnSpc>
                          <a:spcPct val="100000"/>
                        </a:lnSpc>
                        <a:buAutoNum type="alphaLcPeriod"/>
                      </a:pPr>
                      <a:r>
                        <a:rPr lang="en-US" sz="2800" baseline="0" dirty="0" smtClean="0">
                          <a:solidFill>
                            <a:schemeClr val="tx1"/>
                          </a:solidFill>
                        </a:rPr>
                        <a:t>Check students’ attendance</a:t>
                      </a:r>
                      <a:endParaRPr lang="en-US" sz="2800" dirty="0">
                        <a:solidFill>
                          <a:schemeClr val="tx1"/>
                        </a:solidFill>
                      </a:endParaRPr>
                    </a:p>
                  </a:txBody>
                  <a:tcPr/>
                </a:tc>
                <a:extLst>
                  <a:ext uri="{0D108BD9-81ED-4DB2-BD59-A6C34878D82A}">
                    <a16:rowId xmlns:a16="http://schemas.microsoft.com/office/drawing/2014/main" val="1513604044"/>
                  </a:ext>
                </a:extLst>
              </a:tr>
            </a:tbl>
          </a:graphicData>
        </a:graphic>
      </p:graphicFrame>
      <p:cxnSp>
        <p:nvCxnSpPr>
          <p:cNvPr id="7" name="Straight Arrow Connector 6"/>
          <p:cNvCxnSpPr/>
          <p:nvPr/>
        </p:nvCxnSpPr>
        <p:spPr>
          <a:xfrm>
            <a:off x="3594203" y="2781474"/>
            <a:ext cx="473944" cy="7734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21190" y="2781474"/>
            <a:ext cx="546957" cy="3822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21190" y="3686454"/>
            <a:ext cx="546957" cy="3179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24335" y="3199074"/>
            <a:ext cx="643812" cy="820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4335" y="4034082"/>
            <a:ext cx="643812" cy="3879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831" y="4794009"/>
            <a:ext cx="10994386" cy="2677656"/>
          </a:xfrm>
          <a:prstGeom prst="rect">
            <a:avLst/>
          </a:prstGeom>
          <a:noFill/>
        </p:spPr>
        <p:txBody>
          <a:bodyPr wrap="square" numCol="2" rtlCol="0">
            <a:spAutoFit/>
          </a:bodyPr>
          <a:lstStyle/>
          <a:p>
            <a:r>
              <a:rPr lang="en-US" sz="2800" dirty="0" smtClean="0">
                <a:solidFill>
                  <a:srgbClr val="7030A0"/>
                </a:solidFill>
              </a:rPr>
              <a:t>A: What technology do you like?</a:t>
            </a:r>
          </a:p>
          <a:p>
            <a:r>
              <a:rPr lang="en-US" sz="2800" dirty="0" smtClean="0">
                <a:solidFill>
                  <a:srgbClr val="7030A0"/>
                </a:solidFill>
              </a:rPr>
              <a:t>B: I like ____________________</a:t>
            </a:r>
          </a:p>
          <a:p>
            <a:r>
              <a:rPr lang="en-US" sz="2800" dirty="0" smtClean="0">
                <a:solidFill>
                  <a:srgbClr val="7030A0"/>
                </a:solidFill>
              </a:rPr>
              <a:t>A: Who invented it?</a:t>
            </a:r>
          </a:p>
          <a:p>
            <a:r>
              <a:rPr lang="en-US" sz="2800" dirty="0" smtClean="0">
                <a:solidFill>
                  <a:srgbClr val="7030A0"/>
                </a:solidFill>
              </a:rPr>
              <a:t>B: ________________________</a:t>
            </a:r>
          </a:p>
          <a:p>
            <a:endParaRPr lang="en-US" sz="2800" dirty="0" smtClean="0">
              <a:solidFill>
                <a:srgbClr val="7030A0"/>
              </a:solidFill>
            </a:endParaRPr>
          </a:p>
          <a:p>
            <a:endParaRPr lang="en-US" sz="2800" dirty="0">
              <a:solidFill>
                <a:srgbClr val="7030A0"/>
              </a:solidFill>
            </a:endParaRPr>
          </a:p>
          <a:p>
            <a:r>
              <a:rPr lang="en-US" sz="2800" dirty="0" smtClean="0">
                <a:solidFill>
                  <a:srgbClr val="7030A0"/>
                </a:solidFill>
              </a:rPr>
              <a:t>A: When did he invent it?</a:t>
            </a:r>
          </a:p>
          <a:p>
            <a:r>
              <a:rPr lang="en-US" sz="2800" dirty="0" smtClean="0">
                <a:solidFill>
                  <a:srgbClr val="7030A0"/>
                </a:solidFill>
              </a:rPr>
              <a:t>B: In ______________________</a:t>
            </a:r>
          </a:p>
          <a:p>
            <a:r>
              <a:rPr lang="en-US" sz="2800" dirty="0" smtClean="0">
                <a:solidFill>
                  <a:srgbClr val="7030A0"/>
                </a:solidFill>
              </a:rPr>
              <a:t>A: How can it help us?</a:t>
            </a:r>
          </a:p>
          <a:p>
            <a:r>
              <a:rPr lang="en-US" sz="2800" dirty="0" smtClean="0">
                <a:solidFill>
                  <a:srgbClr val="7030A0"/>
                </a:solidFill>
              </a:rPr>
              <a:t>B: It can help us________________</a:t>
            </a:r>
            <a:endParaRPr lang="en-US" dirty="0">
              <a:solidFill>
                <a:srgbClr val="7030A0"/>
              </a:solidFill>
            </a:endParaRPr>
          </a:p>
        </p:txBody>
      </p:sp>
    </p:spTree>
    <p:extLst>
      <p:ext uri="{BB962C8B-B14F-4D97-AF65-F5344CB8AC3E}">
        <p14:creationId xmlns:p14="http://schemas.microsoft.com/office/powerpoint/2010/main" val="21471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edg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edge">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9946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8733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90" y="1033368"/>
            <a:ext cx="10307741" cy="1292662"/>
          </a:xfrm>
          <a:prstGeom prst="rect">
            <a:avLst/>
          </a:prstGeom>
          <a:noFill/>
          <a:effectLst/>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Work in groups. Ask and answer questions about a technology or an invention. Use the example in 4 as a cue. Then report your answers to the class.</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SPEAKING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1026018" y="2510421"/>
            <a:ext cx="9805521" cy="3105190"/>
          </a:xfrm>
        </p:spPr>
        <p:txBody>
          <a:bodyPr/>
          <a:lstStyle/>
          <a:p>
            <a:r>
              <a:rPr lang="en-US" b="1" dirty="0" smtClean="0"/>
              <a:t>Example:</a:t>
            </a:r>
          </a:p>
          <a:p>
            <a:pPr>
              <a:lnSpc>
                <a:spcPct val="150000"/>
              </a:lnSpc>
              <a:buFontTx/>
              <a:buChar char="-"/>
            </a:pPr>
            <a:r>
              <a:rPr lang="en-US" dirty="0" err="1" smtClean="0"/>
              <a:t>Mi</a:t>
            </a:r>
            <a:r>
              <a:rPr lang="en-US" dirty="0" smtClean="0"/>
              <a:t> likes biometrics. Alphonse Bertillon invented it in 1800s. It is a very important technology. We use it to …</a:t>
            </a:r>
            <a:endParaRPr lang="en-US" dirty="0"/>
          </a:p>
        </p:txBody>
      </p:sp>
      <p:pic>
        <p:nvPicPr>
          <p:cNvPr id="3" name="Picture 2"/>
          <p:cNvPicPr>
            <a:picLocks noChangeAspect="1"/>
          </p:cNvPicPr>
          <p:nvPr/>
        </p:nvPicPr>
        <p:blipFill>
          <a:blip r:embed="rId3"/>
          <a:stretch>
            <a:fillRect/>
          </a:stretch>
        </p:blipFill>
        <p:spPr>
          <a:xfrm>
            <a:off x="8388220" y="3891170"/>
            <a:ext cx="2724539" cy="2966830"/>
          </a:xfrm>
          <a:prstGeom prst="rect">
            <a:avLst/>
          </a:prstGeom>
        </p:spPr>
      </p:pic>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Wrap-up</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99796" y="2453580"/>
            <a:ext cx="9770226" cy="203132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Some new technologies that are applied at schools</a:t>
            </a:r>
            <a:endParaRPr lang="en-US" sz="2800" dirty="0"/>
          </a:p>
          <a:p>
            <a:pPr marL="457200" indent="-457200">
              <a:lnSpc>
                <a:spcPct val="150000"/>
              </a:lnSpc>
              <a:buFont typeface="Wingdings" panose="05000000000000000000" pitchFamily="2" charset="2"/>
              <a:buChar char="ü"/>
            </a:pPr>
            <a:r>
              <a:rPr lang="en-US" sz="2800" dirty="0" smtClean="0"/>
              <a:t>Information about some inventions or technologies</a:t>
            </a:r>
            <a:endParaRPr lang="en-US" sz="28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962" y="4484905"/>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44" y="2198184"/>
            <a:ext cx="8149852" cy="2031325"/>
          </a:xfrm>
          <a:prstGeom prst="rect">
            <a:avLst/>
          </a:prstGeom>
          <a:noFill/>
        </p:spPr>
        <p:txBody>
          <a:bodyPr wrap="square" rtlCol="0">
            <a:spAutoFit/>
          </a:bodyPr>
          <a:lstStyle/>
          <a:p>
            <a:pPr marL="457200" indent="-457200">
              <a:lnSpc>
                <a:spcPct val="150000"/>
              </a:lnSpc>
              <a:buFontTx/>
              <a:buChar char="-"/>
            </a:pPr>
            <a:r>
              <a:rPr lang="en-US" sz="2800" dirty="0" smtClean="0"/>
              <a:t>Learn the new words by heart.</a:t>
            </a:r>
          </a:p>
          <a:p>
            <a:pPr marL="457200" indent="-457200">
              <a:lnSpc>
                <a:spcPct val="150000"/>
              </a:lnSpc>
              <a:buFontTx/>
              <a:buChar char="-"/>
            </a:pPr>
            <a:r>
              <a:rPr lang="en-US" sz="2800" dirty="0" smtClean="0"/>
              <a:t>Do </a:t>
            </a:r>
            <a:r>
              <a:rPr lang="en-US" sz="2800" dirty="0"/>
              <a:t>Exercise ………..page ……Unit </a:t>
            </a:r>
            <a:r>
              <a:rPr lang="en-US" sz="2800" dirty="0" smtClean="0"/>
              <a:t>11/Workbook</a:t>
            </a:r>
            <a:endParaRPr lang="en-US" sz="2800" dirty="0"/>
          </a:p>
          <a:p>
            <a:pPr>
              <a:lnSpc>
                <a:spcPct val="150000"/>
              </a:lnSpc>
            </a:pPr>
            <a:endParaRPr lang="en-US" sz="2800" dirty="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PRESENTATION</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19" name="Rounded Rectangle 18"/>
          <p:cNvSpPr/>
          <p:nvPr/>
        </p:nvSpPr>
        <p:spPr>
          <a:xfrm>
            <a:off x="2599233" y="509033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541341"/>
            <a:ext cx="728462" cy="94617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012115" cy="1302098"/>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391062"/>
            <a:ext cx="1012115" cy="53524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77346" y="1095782"/>
            <a:ext cx="5740800" cy="39338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Warm up</a:t>
            </a:r>
            <a:endParaRPr lang="en-GB" dirty="0">
              <a:solidFill>
                <a:schemeClr val="tx1"/>
              </a:solidFill>
            </a:endParaRPr>
          </a:p>
        </p:txBody>
      </p:sp>
      <p:sp>
        <p:nvSpPr>
          <p:cNvPr id="33" name="Rectangle 32"/>
          <p:cNvSpPr/>
          <p:nvPr/>
        </p:nvSpPr>
        <p:spPr>
          <a:xfrm>
            <a:off x="5848148" y="1582367"/>
            <a:ext cx="5758577" cy="35956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Reading</a:t>
            </a:r>
            <a:endParaRPr lang="en-GB" dirty="0">
              <a:solidFill>
                <a:schemeClr val="tx1"/>
              </a:solidFill>
            </a:endParaRPr>
          </a:p>
        </p:txBody>
      </p:sp>
      <p:sp>
        <p:nvSpPr>
          <p:cNvPr id="34" name="Rectangle 33"/>
          <p:cNvSpPr/>
          <p:nvPr/>
        </p:nvSpPr>
        <p:spPr>
          <a:xfrm>
            <a:off x="5863034" y="2035133"/>
            <a:ext cx="5688264" cy="1907412"/>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Work in pairs. Name the technological applications in the pictures. Can they be used in schools?</a:t>
            </a:r>
          </a:p>
          <a:p>
            <a:pPr marL="285750" marR="0" indent="-285750">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Read the passage and tick (v) B (Biometrics) or N (</a:t>
            </a:r>
            <a:r>
              <a:rPr lang="en-US"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Nanolearning</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285750" marR="0" indent="-285750" algn="just">
              <a:spcBef>
                <a:spcPts val="0"/>
              </a:spcBef>
              <a:spcAft>
                <a:spcPts val="0"/>
              </a:spcAft>
              <a:buFont typeface="Arial" panose="020B0604020202020204" pitchFamily="34" charset="0"/>
              <a:buChar char="•"/>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text again and choose the correct answer A, B, or C.</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63034" y="4393700"/>
            <a:ext cx="5743692" cy="1581753"/>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Task 4: Work in pairs. Discuss and match the questions in A with the answers in B, and then make a conversation about an invention.</a:t>
            </a:r>
          </a:p>
          <a:p>
            <a:pPr marL="285750" marR="0" indent="-285750" algn="just">
              <a:spcBef>
                <a:spcPts val="0"/>
              </a:spcBef>
              <a:spcAft>
                <a:spcPts val="0"/>
              </a:spcAft>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Task 5: Work in groups. Ask and answer questions about a technology or an invention. Use the example in 4 as a cue. Then report your answers to the class.</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65927" y="6023112"/>
            <a:ext cx="5740800" cy="55580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sp>
        <p:nvSpPr>
          <p:cNvPr id="23" name="Rectangle 22"/>
          <p:cNvSpPr/>
          <p:nvPr/>
        </p:nvSpPr>
        <p:spPr>
          <a:xfrm>
            <a:off x="5848148" y="3974840"/>
            <a:ext cx="5758577" cy="337415"/>
          </a:xfrm>
          <a:prstGeom prst="rect">
            <a:avLst/>
          </a:prstGeom>
          <a:solidFill>
            <a:srgbClr val="FBCDCD">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Speaking</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BRAINSTORMING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Content Placeholder 1"/>
          <p:cNvSpPr>
            <a:spLocks noGrp="1"/>
          </p:cNvSpPr>
          <p:nvPr>
            <p:ph idx="1"/>
          </p:nvPr>
        </p:nvSpPr>
        <p:spPr>
          <a:xfrm>
            <a:off x="838200" y="1131764"/>
            <a:ext cx="10515600" cy="861591"/>
          </a:xfrm>
        </p:spPr>
        <p:txBody>
          <a:bodyPr>
            <a:normAutofit/>
          </a:bodyPr>
          <a:lstStyle/>
          <a:p>
            <a:pPr marL="0" indent="0">
              <a:buNone/>
            </a:pPr>
            <a:r>
              <a:rPr lang="en-US" sz="3200" b="1" dirty="0" smtClean="0">
                <a:solidFill>
                  <a:srgbClr val="002060"/>
                </a:solidFill>
              </a:rPr>
              <a:t>Name the technological applications your school </a:t>
            </a:r>
            <a:r>
              <a:rPr lang="en-US" sz="3200" b="1" dirty="0" smtClean="0">
                <a:solidFill>
                  <a:srgbClr val="002060"/>
                </a:solidFill>
              </a:rPr>
              <a:t>uses</a:t>
            </a:r>
            <a:r>
              <a:rPr lang="en-US" sz="3200" dirty="0" smtClean="0">
                <a:solidFill>
                  <a:srgbClr val="002060"/>
                </a:solidFill>
              </a:rPr>
              <a:t>.</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3004457" y="1755836"/>
            <a:ext cx="5523431" cy="4727967"/>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666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6" name="TextBox 35"/>
          <p:cNvSpPr txBox="1"/>
          <p:nvPr/>
        </p:nvSpPr>
        <p:spPr>
          <a:xfrm>
            <a:off x="55984" y="83976"/>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7" name="Rectangle 36"/>
          <p:cNvSpPr/>
          <p:nvPr/>
        </p:nvSpPr>
        <p:spPr>
          <a:xfrm>
            <a:off x="4565979" y="60332"/>
            <a:ext cx="3197091"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chemeClr val="accent1">
                  <a:lumMod val="50000"/>
                </a:schemeClr>
              </a:solidFill>
              <a:effectLst>
                <a:outerShdw dist="38100" dir="2700000" algn="tl" rotWithShape="0">
                  <a:srgbClr val="ED7D31"/>
                </a:outerShdw>
              </a:effectLst>
              <a:uLnTx/>
              <a:uFillTx/>
              <a:latin typeface="Calibri" panose="020F0502020204030204"/>
            </a:endParaRPr>
          </a:p>
        </p:txBody>
      </p:sp>
      <p:sp>
        <p:nvSpPr>
          <p:cNvPr id="16" name="TextBox 15"/>
          <p:cNvSpPr txBox="1"/>
          <p:nvPr/>
        </p:nvSpPr>
        <p:spPr>
          <a:xfrm>
            <a:off x="1131590" y="1054823"/>
            <a:ext cx="10975956"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Name the technological applications in the pictures. Can they be used in schools?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595" y="1880947"/>
            <a:ext cx="9600254" cy="4779873"/>
          </a:xfrm>
          <a:prstGeom prst="rect">
            <a:avLst/>
          </a:prstGeom>
        </p:spPr>
      </p:pic>
      <p:sp>
        <p:nvSpPr>
          <p:cNvPr id="4" name="TextBox 3"/>
          <p:cNvSpPr txBox="1"/>
          <p:nvPr/>
        </p:nvSpPr>
        <p:spPr>
          <a:xfrm>
            <a:off x="2855168" y="3488490"/>
            <a:ext cx="3872204" cy="523220"/>
          </a:xfrm>
          <a:prstGeom prst="rect">
            <a:avLst/>
          </a:prstGeom>
          <a:noFill/>
        </p:spPr>
        <p:txBody>
          <a:bodyPr wrap="square" rtlCol="0">
            <a:spAutoFit/>
          </a:bodyPr>
          <a:lstStyle/>
          <a:p>
            <a:r>
              <a:rPr lang="en-US" sz="2800" b="1" dirty="0">
                <a:solidFill>
                  <a:srgbClr val="FF0000"/>
                </a:solidFill>
              </a:rPr>
              <a:t>e</a:t>
            </a:r>
            <a:r>
              <a:rPr lang="en-US" sz="2800" b="1" dirty="0" smtClean="0">
                <a:solidFill>
                  <a:srgbClr val="FF0000"/>
                </a:solidFill>
              </a:rPr>
              <a:t>ye-tracking</a:t>
            </a:r>
            <a:endParaRPr lang="en-US" sz="2800" b="1" dirty="0">
              <a:solidFill>
                <a:srgbClr val="FF0000"/>
              </a:solidFill>
            </a:endParaRPr>
          </a:p>
        </p:txBody>
      </p:sp>
      <p:sp>
        <p:nvSpPr>
          <p:cNvPr id="28" name="TextBox 27"/>
          <p:cNvSpPr txBox="1"/>
          <p:nvPr/>
        </p:nvSpPr>
        <p:spPr>
          <a:xfrm>
            <a:off x="6800377" y="3488490"/>
            <a:ext cx="3872204" cy="523220"/>
          </a:xfrm>
          <a:prstGeom prst="rect">
            <a:avLst/>
          </a:prstGeom>
          <a:noFill/>
        </p:spPr>
        <p:txBody>
          <a:bodyPr wrap="square" rtlCol="0">
            <a:spAutoFit/>
          </a:bodyPr>
          <a:lstStyle/>
          <a:p>
            <a:r>
              <a:rPr lang="en-US" sz="2800" b="1" dirty="0">
                <a:solidFill>
                  <a:srgbClr val="FF0000"/>
                </a:solidFill>
              </a:rPr>
              <a:t>f</a:t>
            </a:r>
            <a:r>
              <a:rPr lang="en-US" sz="2800" b="1" dirty="0" smtClean="0">
                <a:solidFill>
                  <a:srgbClr val="FF0000"/>
                </a:solidFill>
              </a:rPr>
              <a:t>ingerprint scanner</a:t>
            </a:r>
            <a:endParaRPr lang="en-US" sz="2800" b="1" dirty="0">
              <a:solidFill>
                <a:srgbClr val="FF0000"/>
              </a:solidFill>
            </a:endParaRPr>
          </a:p>
        </p:txBody>
      </p:sp>
      <p:sp>
        <p:nvSpPr>
          <p:cNvPr id="29" name="TextBox 28"/>
          <p:cNvSpPr txBox="1"/>
          <p:nvPr/>
        </p:nvSpPr>
        <p:spPr>
          <a:xfrm>
            <a:off x="4887602" y="5861576"/>
            <a:ext cx="3872204" cy="523220"/>
          </a:xfrm>
          <a:prstGeom prst="rect">
            <a:avLst/>
          </a:prstGeom>
          <a:noFill/>
        </p:spPr>
        <p:txBody>
          <a:bodyPr wrap="square" rtlCol="0">
            <a:spAutoFit/>
          </a:bodyPr>
          <a:lstStyle/>
          <a:p>
            <a:r>
              <a:rPr lang="en-US" sz="2800" b="1" dirty="0">
                <a:solidFill>
                  <a:srgbClr val="FF0000"/>
                </a:solidFill>
              </a:rPr>
              <a:t>f</a:t>
            </a:r>
            <a:r>
              <a:rPr lang="en-US" sz="2800" b="1" dirty="0" smtClean="0">
                <a:solidFill>
                  <a:srgbClr val="FF0000"/>
                </a:solidFill>
              </a:rPr>
              <a:t>ace recognition</a:t>
            </a:r>
            <a:endParaRPr lang="en-US" sz="2800" b="1" dirty="0">
              <a:solidFill>
                <a:srgbClr val="FF0000"/>
              </a:solidFill>
            </a:endParaRPr>
          </a:p>
        </p:txBody>
      </p:sp>
    </p:spTree>
    <p:extLst>
      <p:ext uri="{BB962C8B-B14F-4D97-AF65-F5344CB8AC3E}">
        <p14:creationId xmlns:p14="http://schemas.microsoft.com/office/powerpoint/2010/main" val="38660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140" y="1292865"/>
            <a:ext cx="4831601" cy="2364882"/>
          </a:xfrm>
          <a:prstGeom prst="rect">
            <a:avLst/>
          </a:prstGeom>
        </p:spPr>
      </p:pic>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READING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2" name="TextBox 11"/>
          <p:cNvSpPr txBox="1"/>
          <p:nvPr/>
        </p:nvSpPr>
        <p:spPr>
          <a:xfrm>
            <a:off x="130630" y="987302"/>
            <a:ext cx="12111134" cy="430887"/>
          </a:xfrm>
          <a:prstGeom prst="rect">
            <a:avLst/>
          </a:prstGeom>
          <a:noFill/>
          <a:effectLst/>
        </p:spPr>
        <p:txBody>
          <a:bodyPr wrap="square" rtlCol="0">
            <a:spAutoFit/>
          </a:bodyPr>
          <a:lstStyle/>
          <a:p>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Read the passage and </a:t>
            </a:r>
            <a:r>
              <a:rPr lang="en-US" sz="2200" b="1" dirty="0" smtClean="0">
                <a:solidFill>
                  <a:srgbClr val="FF0000"/>
                </a:solidFill>
                <a:effectLst>
                  <a:glow rad="88900">
                    <a:schemeClr val="bg1"/>
                  </a:glow>
                </a:effectLst>
                <a:latin typeface="Arial" panose="020B0604020202020204" pitchFamily="34" charset="0"/>
                <a:cs typeface="Arial" panose="020B0604020202020204" pitchFamily="34" charset="0"/>
              </a:rPr>
              <a:t>pay attention to the underlined words and guess their meaning.</a:t>
            </a:r>
            <a:endParaRPr lang="en-US" sz="22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33" y="1390197"/>
            <a:ext cx="4881732" cy="54445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142" y="3590529"/>
            <a:ext cx="4831600" cy="3244252"/>
          </a:xfrm>
          <a:prstGeom prst="rect">
            <a:avLst/>
          </a:prstGeom>
        </p:spPr>
      </p:pic>
      <p:cxnSp>
        <p:nvCxnSpPr>
          <p:cNvPr id="8" name="Straight Connector 7"/>
          <p:cNvCxnSpPr/>
          <p:nvPr/>
        </p:nvCxnSpPr>
        <p:spPr>
          <a:xfrm flipV="1">
            <a:off x="1320800" y="1889760"/>
            <a:ext cx="1137920" cy="101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6240" y="1756445"/>
            <a:ext cx="1432560" cy="9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59200" y="2254285"/>
            <a:ext cx="751840" cy="113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97113" y="2498661"/>
            <a:ext cx="751840" cy="113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372713" y="5343461"/>
            <a:ext cx="751840" cy="113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46240" y="4683061"/>
            <a:ext cx="751840" cy="1139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1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b</a:t>
            </a:r>
            <a:r>
              <a:rPr lang="en-US" sz="4000" b="1" dirty="0" smtClean="0">
                <a:solidFill>
                  <a:srgbClr val="AD4F0F"/>
                </a:solidFill>
              </a:rPr>
              <a:t>iometrics </a:t>
            </a:r>
            <a:r>
              <a:rPr lang="en-US" sz="4000" b="1" dirty="0" smtClean="0">
                <a:solidFill>
                  <a:srgbClr val="AD4F0F"/>
                </a:solidFill>
                <a:cs typeface="Calibri" panose="020F0502020204030204" pitchFamily="34" charset="0"/>
              </a:rPr>
              <a:t>(n)</a:t>
            </a:r>
            <a:endParaRPr lang="en-US" sz="4000" b="1" dirty="0">
              <a:solidFill>
                <a:srgbClr val="AD4F0F"/>
              </a:solidFill>
              <a:cs typeface="Calibri" panose="020F0502020204030204" pitchFamily="34" charset="0"/>
            </a:endParaRP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smtClean="0"/>
              <a:t>Khoa</a:t>
            </a:r>
            <a:r>
              <a:rPr lang="en-US" sz="3200" dirty="0" smtClean="0"/>
              <a:t> </a:t>
            </a:r>
            <a:r>
              <a:rPr lang="en-US" sz="3200" dirty="0" err="1" smtClean="0"/>
              <a:t>học</a:t>
            </a:r>
            <a:r>
              <a:rPr lang="en-US" sz="3200" dirty="0" smtClean="0"/>
              <a:t> </a:t>
            </a:r>
            <a:r>
              <a:rPr lang="en-US" sz="3200" dirty="0" err="1" smtClean="0"/>
              <a:t>sinh</a:t>
            </a:r>
            <a:r>
              <a:rPr lang="en-US" sz="3200" dirty="0" smtClean="0"/>
              <a:t> </a:t>
            </a:r>
            <a:r>
              <a:rPr lang="en-US" sz="3200" dirty="0" err="1" smtClean="0"/>
              <a:t>trắc</a:t>
            </a:r>
            <a:endParaRPr lang="en-US" sz="3200" dirty="0"/>
          </a:p>
        </p:txBody>
      </p:sp>
      <p:sp>
        <p:nvSpPr>
          <p:cNvPr id="2" name="Rectangle 1"/>
          <p:cNvSpPr/>
          <p:nvPr/>
        </p:nvSpPr>
        <p:spPr>
          <a:xfrm>
            <a:off x="758679" y="3008667"/>
            <a:ext cx="3095912" cy="584775"/>
          </a:xfrm>
          <a:prstGeom prst="rect">
            <a:avLst/>
          </a:prstGeom>
        </p:spPr>
        <p:txBody>
          <a:bodyPr wrap="none">
            <a:spAutoFit/>
          </a:bodyPr>
          <a:lstStyle/>
          <a:p>
            <a:pPr algn="ctr"/>
            <a:r>
              <a:rPr lang="en-US" sz="3200" b="1" dirty="0" smtClean="0">
                <a:solidFill>
                  <a:schemeClr val="accent5">
                    <a:lumMod val="50000"/>
                  </a:schemeClr>
                </a:solidFill>
              </a:rPr>
              <a:t>/ˌ</a:t>
            </a:r>
            <a:r>
              <a:rPr lang="en-US" sz="3200" b="1" dirty="0" err="1">
                <a:solidFill>
                  <a:schemeClr val="accent5">
                    <a:lumMod val="50000"/>
                  </a:schemeClr>
                </a:solidFill>
              </a:rPr>
              <a:t>baɪəʊˈ</a:t>
            </a:r>
            <a:r>
              <a:rPr lang="en-US" sz="3200" b="1" dirty="0" err="1" smtClean="0">
                <a:solidFill>
                  <a:schemeClr val="accent5">
                    <a:lumMod val="50000"/>
                  </a:schemeClr>
                </a:solidFill>
              </a:rPr>
              <a:t>metrɪks</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114790" y="1085214"/>
            <a:ext cx="7897505" cy="5605556"/>
          </a:xfrm>
          <a:prstGeom prst="rect">
            <a:avLst/>
          </a:prstGeom>
        </p:spPr>
      </p:pic>
      <p:pic>
        <p:nvPicPr>
          <p:cNvPr id="3" name="biometric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4" y="4339115"/>
            <a:ext cx="663221" cy="663221"/>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392"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t</a:t>
            </a:r>
            <a:r>
              <a:rPr lang="en-US" sz="4000" b="1" dirty="0" smtClean="0">
                <a:solidFill>
                  <a:srgbClr val="AD4F0F"/>
                </a:solidFill>
              </a:rPr>
              <a:t>ruancy </a:t>
            </a:r>
            <a:r>
              <a:rPr lang="en-US" sz="4000" b="1" dirty="0" smtClean="0">
                <a:solidFill>
                  <a:srgbClr val="AD4F0F"/>
                </a:solidFill>
                <a:cs typeface="Calibri" panose="020F0502020204030204" pitchFamily="34" charset="0"/>
              </a:rPr>
              <a:t>(v)</a:t>
            </a:r>
            <a:endParaRPr lang="en-US" sz="4000" b="1" dirty="0">
              <a:solidFill>
                <a:srgbClr val="AD4F0F"/>
              </a:solidFill>
              <a:cs typeface="Calibri" panose="020F0502020204030204" pitchFamily="34" charset="0"/>
            </a:endParaRPr>
          </a:p>
        </p:txBody>
      </p:sp>
      <p:sp>
        <p:nvSpPr>
          <p:cNvPr id="12" name="Rectangle 11"/>
          <p:cNvSpPr/>
          <p:nvPr/>
        </p:nvSpPr>
        <p:spPr>
          <a:xfrm>
            <a:off x="487067" y="3593442"/>
            <a:ext cx="3675936" cy="1077218"/>
          </a:xfrm>
          <a:prstGeom prst="rect">
            <a:avLst/>
          </a:prstGeom>
        </p:spPr>
        <p:txBody>
          <a:bodyPr wrap="square">
            <a:spAutoFit/>
          </a:bodyPr>
          <a:lstStyle/>
          <a:p>
            <a:pPr lvl="0" algn="ctr"/>
            <a:r>
              <a:rPr lang="en-US" sz="3200" dirty="0" err="1" smtClean="0"/>
              <a:t>Trốn</a:t>
            </a:r>
            <a:r>
              <a:rPr lang="en-US" sz="3200" dirty="0" smtClean="0"/>
              <a:t> </a:t>
            </a:r>
            <a:r>
              <a:rPr lang="en-US" sz="3200" dirty="0" err="1" smtClean="0"/>
              <a:t>học</a:t>
            </a:r>
            <a:r>
              <a:rPr lang="en-US" sz="3200" dirty="0" smtClean="0"/>
              <a:t>, </a:t>
            </a:r>
            <a:r>
              <a:rPr lang="en-US" sz="3200" dirty="0" err="1" smtClean="0"/>
              <a:t>nghỉ</a:t>
            </a:r>
            <a:r>
              <a:rPr lang="en-US" sz="3200" dirty="0" smtClean="0"/>
              <a:t> </a:t>
            </a:r>
            <a:r>
              <a:rPr lang="en-US" sz="3200" dirty="0" err="1" smtClean="0"/>
              <a:t>học</a:t>
            </a:r>
            <a:r>
              <a:rPr lang="en-US" sz="3200" dirty="0" smtClean="0"/>
              <a:t> </a:t>
            </a:r>
            <a:r>
              <a:rPr lang="en-US" sz="3200" dirty="0" err="1" smtClean="0"/>
              <a:t>không</a:t>
            </a:r>
            <a:r>
              <a:rPr lang="en-US" sz="3200" dirty="0" smtClean="0"/>
              <a:t> </a:t>
            </a:r>
            <a:r>
              <a:rPr lang="en-US" sz="3200" dirty="0" err="1" smtClean="0"/>
              <a:t>phép</a:t>
            </a:r>
            <a:endParaRPr lang="en-US" sz="3200" dirty="0"/>
          </a:p>
        </p:txBody>
      </p:sp>
      <p:sp>
        <p:nvSpPr>
          <p:cNvPr id="2" name="Rectangle 1"/>
          <p:cNvSpPr/>
          <p:nvPr/>
        </p:nvSpPr>
        <p:spPr>
          <a:xfrm>
            <a:off x="1322227" y="3008667"/>
            <a:ext cx="1968809"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truːənsi</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637" y="1351280"/>
            <a:ext cx="7904268" cy="4866640"/>
          </a:xfrm>
          <a:prstGeom prst="rect">
            <a:avLst/>
          </a:prstGeom>
        </p:spPr>
      </p:pic>
      <p:pic>
        <p:nvPicPr>
          <p:cNvPr id="5" name="truan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31438" y="4768072"/>
            <a:ext cx="749094" cy="749094"/>
          </a:xfrm>
          <a:prstGeom prst="rect">
            <a:avLst/>
          </a:prstGeom>
        </p:spPr>
      </p:pic>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8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c</a:t>
            </a:r>
            <a:r>
              <a:rPr lang="en-US" sz="4000" b="1" dirty="0" smtClean="0">
                <a:solidFill>
                  <a:srgbClr val="AD4F0F"/>
                </a:solidFill>
              </a:rPr>
              <a:t>heating (n</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584775"/>
          </a:xfrm>
          <a:prstGeom prst="rect">
            <a:avLst/>
          </a:prstGeom>
        </p:spPr>
        <p:txBody>
          <a:bodyPr wrap="square">
            <a:spAutoFit/>
          </a:bodyPr>
          <a:lstStyle/>
          <a:p>
            <a:pPr lvl="0" algn="ctr"/>
            <a:r>
              <a:rPr lang="en-US" sz="3200" dirty="0" err="1" smtClean="0"/>
              <a:t>Gian</a:t>
            </a:r>
            <a:r>
              <a:rPr lang="en-US" sz="3200" dirty="0" smtClean="0"/>
              <a:t> </a:t>
            </a:r>
            <a:r>
              <a:rPr lang="en-US" sz="3200" dirty="0" err="1" smtClean="0"/>
              <a:t>lận</a:t>
            </a:r>
            <a:endParaRPr lang="en-US" sz="3200" dirty="0"/>
          </a:p>
        </p:txBody>
      </p:sp>
      <p:sp>
        <p:nvSpPr>
          <p:cNvPr id="2" name="Rectangle 1"/>
          <p:cNvSpPr/>
          <p:nvPr/>
        </p:nvSpPr>
        <p:spPr>
          <a:xfrm>
            <a:off x="1561074" y="3008667"/>
            <a:ext cx="1491114"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err="1">
                <a:solidFill>
                  <a:schemeClr val="accent5">
                    <a:lumMod val="50000"/>
                  </a:schemeClr>
                </a:solidFill>
              </a:rPr>
              <a:t>tʃiːtɪŋ</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71974" y="1164695"/>
            <a:ext cx="7201866" cy="5407946"/>
          </a:xfrm>
          <a:prstGeom prst="rect">
            <a:avLst/>
          </a:prstGeom>
        </p:spPr>
      </p:pic>
      <p:pic>
        <p:nvPicPr>
          <p:cNvPr id="3" name="cheat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0" y="4317300"/>
            <a:ext cx="690564" cy="690564"/>
          </a:xfrm>
          <a:prstGeom prst="rect">
            <a:avLst/>
          </a:prstGeom>
        </p:spPr>
      </p:pic>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8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4346</TotalTime>
  <Words>1207</Words>
  <Application>Microsoft Office PowerPoint</Application>
  <PresentationFormat>Widescreen</PresentationFormat>
  <Paragraphs>244</Paragraphs>
  <Slides>27</Slides>
  <Notes>23</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XPS</cp:lastModifiedBy>
  <cp:revision>295</cp:revision>
  <dcterms:created xsi:type="dcterms:W3CDTF">2020-12-09T02:04:09Z</dcterms:created>
  <dcterms:modified xsi:type="dcterms:W3CDTF">2023-02-11T06:14:36Z</dcterms:modified>
</cp:coreProperties>
</file>